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8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6" r:id="rId75"/>
    <p:sldId id="337" r:id="rId76"/>
    <p:sldId id="338" r:id="rId77"/>
    <p:sldId id="339" r:id="rId78"/>
    <p:sldId id="340" r:id="rId79"/>
    <p:sldId id="341" r:id="rId80"/>
    <p:sldId id="342" r:id="rId81"/>
    <p:sldId id="354" r:id="rId82"/>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0" d="100"/>
          <a:sy n="150" d="100"/>
        </p:scale>
        <p:origin x="121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35BEB33E-BBE3-4FA6-900E-2DAE26789388}" type="datetimeFigureOut">
              <a:rPr lang="en-US" smtClean="0"/>
              <a:pPr/>
              <a:t>4/8/2024</a:t>
            </a:fld>
            <a:endParaRPr lang="en-US"/>
          </a:p>
        </p:txBody>
      </p:sp>
      <p:sp>
        <p:nvSpPr>
          <p:cNvPr id="4" name="Slide Image Placeholder 3"/>
          <p:cNvSpPr>
            <a:spLocks noGrp="1" noRot="1" noChangeAspect="1"/>
          </p:cNvSpPr>
          <p:nvPr>
            <p:ph type="sldImg" idx="2"/>
          </p:nvPr>
        </p:nvSpPr>
        <p:spPr>
          <a:xfrm>
            <a:off x="1441450" y="260350"/>
            <a:ext cx="1727200" cy="129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44650"/>
            <a:ext cx="3689350" cy="1557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2598D65C-506C-4F37-951A-7F73073457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8D65C-506C-4F37-951A-7F73073457E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8D65C-506C-4F37-951A-7F73073457E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tx1"/>
                </a:solidFill>
                <a:latin typeface="Times New Roman"/>
                <a:cs typeface="Times New Roman"/>
              </a:defRPr>
            </a:lvl1pPr>
          </a:lstStyle>
          <a:p>
            <a:pPr marL="12700">
              <a:lnSpc>
                <a:spcPct val="100000"/>
              </a:lnSpc>
              <a:spcBef>
                <a:spcPts val="50"/>
              </a:spcBef>
            </a:pPr>
            <a:endParaRPr spc="-5" dirty="0"/>
          </a:p>
        </p:txBody>
      </p:sp>
      <p:sp>
        <p:nvSpPr>
          <p:cNvPr id="5" name="Holder 5"/>
          <p:cNvSpPr>
            <a:spLocks noGrp="1"/>
          </p:cNvSpPr>
          <p:nvPr>
            <p:ph type="dt" sz="half" idx="6"/>
          </p:nvPr>
        </p:nvSpPr>
        <p:spPr/>
        <p:txBody>
          <a:bodyPr lIns="0" tIns="0" rIns="0" bIns="0"/>
          <a:lstStyle>
            <a:lvl1pPr>
              <a:defRPr sz="600" b="0" i="0">
                <a:solidFill>
                  <a:schemeClr val="tx1"/>
                </a:solidFill>
                <a:latin typeface="Times New Roman"/>
                <a:cs typeface="Times New Roman"/>
              </a:defRPr>
            </a:lvl1pPr>
          </a:lstStyle>
          <a:p>
            <a:pPr marL="12700">
              <a:lnSpc>
                <a:spcPct val="100000"/>
              </a:lnSpc>
              <a:spcBef>
                <a:spcPts val="50"/>
              </a:spcBef>
            </a:pPr>
            <a:r>
              <a:rPr lang="en-US" spc="-5"/>
              <a:t>Linear Models for Classification</a:t>
            </a:r>
            <a:endParaRPr spc="-5" dirty="0"/>
          </a:p>
        </p:txBody>
      </p:sp>
      <p:sp>
        <p:nvSpPr>
          <p:cNvPr id="6" name="Holder 6"/>
          <p:cNvSpPr>
            <a:spLocks noGrp="1"/>
          </p:cNvSpPr>
          <p:nvPr>
            <p:ph type="sldNum" sz="quarter" idx="7"/>
          </p:nvPr>
        </p:nvSpPr>
        <p:spPr/>
        <p:txBody>
          <a:bodyPr lIns="0" tIns="0" rIns="0" bIns="0"/>
          <a:lstStyle>
            <a:lvl1pPr>
              <a:defRPr sz="600" b="0" i="0">
                <a:solidFill>
                  <a:schemeClr val="tx1"/>
                </a:solidFill>
                <a:latin typeface="Times New Roman"/>
                <a:cs typeface="Times New Roman"/>
              </a:defRPr>
            </a:lvl1pPr>
          </a:lstStyle>
          <a:p>
            <a:pPr marL="37465" algn="ctr">
              <a:lnSpc>
                <a:spcPct val="100000"/>
              </a:lnSpc>
              <a:spcBef>
                <a:spcPts val="50"/>
              </a:spcBef>
            </a:pPr>
            <a:fld id="{81D60167-4931-47E6-BA6A-407CBD079E47}" type="slidenum">
              <a:rPr spc="-5" dirty="0"/>
              <a:pPr marL="37465" algn="ctr">
                <a:lnSpc>
                  <a:spcPct val="100000"/>
                </a:lnSpc>
                <a:spcBef>
                  <a:spcPts val="50"/>
                </a:spcBef>
              </a:pPr>
              <a:t>‹#›</a:t>
            </a:fld>
            <a:endParaRPr spc="-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30188" y="774700"/>
            <a:ext cx="2036762" cy="322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30188" y="1096963"/>
            <a:ext cx="2036762" cy="19939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41563" y="774700"/>
            <a:ext cx="2038350" cy="322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341563" y="1096963"/>
            <a:ext cx="2038350" cy="19939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0D1EEC-A29D-4407-AF33-E27383D7CA57}"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0D1EEC-A29D-4407-AF33-E27383D7CA57}"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D1EEC-A29D-4407-AF33-E27383D7CA57}"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0188" y="138113"/>
            <a:ext cx="1517650" cy="5857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801813" y="138113"/>
            <a:ext cx="2578100" cy="29527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0188" y="723900"/>
            <a:ext cx="1517650" cy="2366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0D1EEC-A29D-4407-AF33-E27383D7CA57}"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288" y="2422525"/>
            <a:ext cx="2767012" cy="2857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03288" y="309563"/>
            <a:ext cx="2767012" cy="2076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03288" y="2708275"/>
            <a:ext cx="2767012" cy="406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0D1EEC-A29D-4407-AF33-E27383D7CA57}"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0D1EEC-A29D-4407-AF33-E27383D7CA57}"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3275" y="138113"/>
            <a:ext cx="1036638" cy="2952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0188" y="138113"/>
            <a:ext cx="2960687" cy="2952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0D1EEC-A29D-4407-AF33-E27383D7CA57}"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5" name="Holder 5"/>
          <p:cNvSpPr>
            <a:spLocks noGrp="1"/>
          </p:cNvSpPr>
          <p:nvPr>
            <p:ph type="dt" sz="half" idx="6"/>
          </p:nvPr>
        </p:nvSpPr>
        <p:spPr/>
        <p:txBody>
          <a:bodyPr lIns="0" tIns="0" rIns="0" bIns="0"/>
          <a:lstStyle>
            <a:lvl1pPr>
              <a:defRPr sz="600" b="0" i="0">
                <a:solidFill>
                  <a:schemeClr val="tx1"/>
                </a:solidFill>
                <a:latin typeface="Times New Roman"/>
                <a:cs typeface="Times New Roman"/>
              </a:defRPr>
            </a:lvl1pPr>
          </a:lstStyle>
          <a:p>
            <a:pPr marL="12700">
              <a:lnSpc>
                <a:spcPct val="100000"/>
              </a:lnSpc>
              <a:spcBef>
                <a:spcPts val="50"/>
              </a:spcBef>
            </a:pPr>
            <a:r>
              <a:rPr lang="en-US" spc="-5"/>
              <a:t>Linear Models for Classification</a:t>
            </a:r>
            <a:endParaRPr spc="-5" dirty="0"/>
          </a:p>
        </p:txBody>
      </p:sp>
      <p:sp>
        <p:nvSpPr>
          <p:cNvPr id="6" name="Holder 6"/>
          <p:cNvSpPr>
            <a:spLocks noGrp="1"/>
          </p:cNvSpPr>
          <p:nvPr>
            <p:ph type="sldNum" sz="quarter" idx="7"/>
          </p:nvPr>
        </p:nvSpPr>
        <p:spPr/>
        <p:txBody>
          <a:bodyPr lIns="0" tIns="0" rIns="0" bIns="0"/>
          <a:lstStyle>
            <a:lvl1pPr>
              <a:defRPr sz="600" b="0" i="0">
                <a:solidFill>
                  <a:schemeClr val="tx1"/>
                </a:solidFill>
                <a:latin typeface="Times New Roman"/>
                <a:cs typeface="Times New Roman"/>
              </a:defRPr>
            </a:lvl1pPr>
          </a:lstStyle>
          <a:p>
            <a:pPr marL="37465" algn="ctr">
              <a:lnSpc>
                <a:spcPct val="100000"/>
              </a:lnSpc>
              <a:spcBef>
                <a:spcPts val="50"/>
              </a:spcBef>
            </a:pPr>
            <a:fld id="{81D60167-4931-47E6-BA6A-407CBD079E47}" type="slidenum">
              <a:rPr spc="-5" dirty="0"/>
              <a:pPr marL="37465" algn="ctr">
                <a:lnSpc>
                  <a:spcPct val="100000"/>
                </a:lnSpc>
                <a:spcBef>
                  <a:spcPts val="5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tx1"/>
                </a:solidFill>
                <a:latin typeface="Times New Roman"/>
                <a:cs typeface="Times New Roman"/>
              </a:defRPr>
            </a:lvl1pPr>
          </a:lstStyle>
          <a:p>
            <a:pPr marL="12700">
              <a:lnSpc>
                <a:spcPct val="100000"/>
              </a:lnSpc>
              <a:spcBef>
                <a:spcPts val="50"/>
              </a:spcBef>
            </a:pPr>
            <a:endParaRPr spc="-5" dirty="0"/>
          </a:p>
        </p:txBody>
      </p:sp>
      <p:sp>
        <p:nvSpPr>
          <p:cNvPr id="6" name="Holder 6"/>
          <p:cNvSpPr>
            <a:spLocks noGrp="1"/>
          </p:cNvSpPr>
          <p:nvPr>
            <p:ph type="dt" sz="half" idx="6"/>
          </p:nvPr>
        </p:nvSpPr>
        <p:spPr/>
        <p:txBody>
          <a:bodyPr lIns="0" tIns="0" rIns="0" bIns="0"/>
          <a:lstStyle>
            <a:lvl1pPr>
              <a:defRPr sz="600" b="0" i="0">
                <a:solidFill>
                  <a:schemeClr val="tx1"/>
                </a:solidFill>
                <a:latin typeface="Times New Roman"/>
                <a:cs typeface="Times New Roman"/>
              </a:defRPr>
            </a:lvl1pPr>
          </a:lstStyle>
          <a:p>
            <a:pPr marL="12700">
              <a:lnSpc>
                <a:spcPct val="100000"/>
              </a:lnSpc>
              <a:spcBef>
                <a:spcPts val="50"/>
              </a:spcBef>
            </a:pPr>
            <a:r>
              <a:rPr lang="en-US" spc="-5"/>
              <a:t>Linear Models for Classification</a:t>
            </a:r>
            <a:endParaRPr spc="-5" dirty="0"/>
          </a:p>
        </p:txBody>
      </p:sp>
      <p:sp>
        <p:nvSpPr>
          <p:cNvPr id="7" name="Holder 7"/>
          <p:cNvSpPr>
            <a:spLocks noGrp="1"/>
          </p:cNvSpPr>
          <p:nvPr>
            <p:ph type="sldNum" sz="quarter" idx="7"/>
          </p:nvPr>
        </p:nvSpPr>
        <p:spPr/>
        <p:txBody>
          <a:bodyPr lIns="0" tIns="0" rIns="0" bIns="0"/>
          <a:lstStyle>
            <a:lvl1pPr>
              <a:defRPr sz="600" b="0" i="0">
                <a:solidFill>
                  <a:schemeClr val="tx1"/>
                </a:solidFill>
                <a:latin typeface="Times New Roman"/>
                <a:cs typeface="Times New Roman"/>
              </a:defRPr>
            </a:lvl1pPr>
          </a:lstStyle>
          <a:p>
            <a:pPr marL="37465" algn="ctr">
              <a:lnSpc>
                <a:spcPct val="100000"/>
              </a:lnSpc>
              <a:spcBef>
                <a:spcPts val="50"/>
              </a:spcBef>
            </a:pPr>
            <a:fld id="{81D60167-4931-47E6-BA6A-407CBD079E47}" type="slidenum">
              <a:rPr spc="-5" dirty="0"/>
              <a:pPr marL="37465" algn="ctr">
                <a:lnSpc>
                  <a:spcPct val="100000"/>
                </a:lnSpc>
                <a:spcBef>
                  <a:spcPts val="5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tx1"/>
                </a:solidFill>
                <a:latin typeface="Times New Roman"/>
                <a:cs typeface="Times New Roman"/>
              </a:defRPr>
            </a:lvl1pPr>
          </a:lstStyle>
          <a:p>
            <a:pPr marL="12700">
              <a:lnSpc>
                <a:spcPct val="100000"/>
              </a:lnSpc>
              <a:spcBef>
                <a:spcPts val="50"/>
              </a:spcBef>
            </a:pPr>
            <a:endParaRPr spc="-5" dirty="0"/>
          </a:p>
        </p:txBody>
      </p:sp>
      <p:sp>
        <p:nvSpPr>
          <p:cNvPr id="4" name="Holder 4"/>
          <p:cNvSpPr>
            <a:spLocks noGrp="1"/>
          </p:cNvSpPr>
          <p:nvPr>
            <p:ph type="dt" sz="half" idx="6"/>
          </p:nvPr>
        </p:nvSpPr>
        <p:spPr/>
        <p:txBody>
          <a:bodyPr lIns="0" tIns="0" rIns="0" bIns="0"/>
          <a:lstStyle>
            <a:lvl1pPr>
              <a:defRPr sz="600" b="0" i="0">
                <a:solidFill>
                  <a:schemeClr val="tx1"/>
                </a:solidFill>
                <a:latin typeface="Times New Roman"/>
                <a:cs typeface="Times New Roman"/>
              </a:defRPr>
            </a:lvl1pPr>
          </a:lstStyle>
          <a:p>
            <a:pPr marL="12700">
              <a:lnSpc>
                <a:spcPct val="100000"/>
              </a:lnSpc>
              <a:spcBef>
                <a:spcPts val="50"/>
              </a:spcBef>
            </a:pPr>
            <a:r>
              <a:rPr lang="en-US" spc="-5"/>
              <a:t>Linear Models for Classification</a:t>
            </a:r>
            <a:endParaRPr spc="-5" dirty="0"/>
          </a:p>
        </p:txBody>
      </p:sp>
      <p:sp>
        <p:nvSpPr>
          <p:cNvPr id="5" name="Holder 5"/>
          <p:cNvSpPr>
            <a:spLocks noGrp="1"/>
          </p:cNvSpPr>
          <p:nvPr>
            <p:ph type="sldNum" sz="quarter" idx="7"/>
          </p:nvPr>
        </p:nvSpPr>
        <p:spPr/>
        <p:txBody>
          <a:bodyPr lIns="0" tIns="0" rIns="0" bIns="0"/>
          <a:lstStyle>
            <a:lvl1pPr>
              <a:defRPr sz="600" b="0" i="0">
                <a:solidFill>
                  <a:schemeClr val="tx1"/>
                </a:solidFill>
                <a:latin typeface="Times New Roman"/>
                <a:cs typeface="Times New Roman"/>
              </a:defRPr>
            </a:lvl1pPr>
          </a:lstStyle>
          <a:p>
            <a:pPr marL="37465" algn="ctr">
              <a:lnSpc>
                <a:spcPct val="100000"/>
              </a:lnSpc>
              <a:spcBef>
                <a:spcPts val="50"/>
              </a:spcBef>
            </a:pPr>
            <a:fld id="{81D60167-4931-47E6-BA6A-407CBD079E47}" type="slidenum">
              <a:rPr spc="-5" dirty="0"/>
              <a:pPr marL="37465" algn="ctr">
                <a:lnSpc>
                  <a:spcPct val="100000"/>
                </a:lnSpc>
                <a:spcBef>
                  <a:spcPts val="5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6075" y="1074738"/>
            <a:ext cx="3917950" cy="742950"/>
          </a:xfrm>
        </p:spPr>
        <p:txBody>
          <a:bodyPr/>
          <a:lstStyle/>
          <a:p>
            <a:r>
              <a:rPr lang="en-US"/>
              <a:t>Click to edit Master title style</a:t>
            </a:r>
          </a:p>
        </p:txBody>
      </p:sp>
      <p:sp>
        <p:nvSpPr>
          <p:cNvPr id="3" name="Subtitle 2"/>
          <p:cNvSpPr>
            <a:spLocks noGrp="1"/>
          </p:cNvSpPr>
          <p:nvPr>
            <p:ph type="subTitle" idx="1"/>
          </p:nvPr>
        </p:nvSpPr>
        <p:spPr>
          <a:xfrm>
            <a:off x="692150" y="1960563"/>
            <a:ext cx="3225800" cy="88423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10D1EEC-A29D-4407-AF33-E27383D7CA57}"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0D1EEC-A29D-4407-AF33-E27383D7CA57}"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3538" y="2224088"/>
            <a:ext cx="3919537" cy="687387"/>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63538" y="1466850"/>
            <a:ext cx="3919537" cy="7572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0D1EEC-A29D-4407-AF33-E27383D7CA57}"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0188" y="808038"/>
            <a:ext cx="1998662" cy="228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381250" y="808038"/>
            <a:ext cx="1998663" cy="228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0D1EEC-A29D-4407-AF33-E27383D7CA57}"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58E75-3C39-4330-BC69-E75B0D7142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4608004" cy="449999"/>
          </a:xfrm>
          <a:prstGeom prst="rect">
            <a:avLst/>
          </a:prstGeom>
        </p:spPr>
      </p:pic>
      <p:sp>
        <p:nvSpPr>
          <p:cNvPr id="2" name="Holder 2"/>
          <p:cNvSpPr>
            <a:spLocks noGrp="1"/>
          </p:cNvSpPr>
          <p:nvPr>
            <p:ph type="title"/>
          </p:nvPr>
        </p:nvSpPr>
        <p:spPr>
          <a:xfrm>
            <a:off x="264020" y="211795"/>
            <a:ext cx="4082059" cy="244475"/>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47014" y="1008264"/>
            <a:ext cx="3916070" cy="17506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344631" y="3321084"/>
            <a:ext cx="846455" cy="117475"/>
          </a:xfrm>
          <a:prstGeom prst="rect">
            <a:avLst/>
          </a:prstGeom>
        </p:spPr>
        <p:txBody>
          <a:bodyPr wrap="square" lIns="0" tIns="0" rIns="0" bIns="0">
            <a:spAutoFit/>
          </a:bodyPr>
          <a:lstStyle>
            <a:lvl1pPr>
              <a:defRPr sz="600" b="0" i="0">
                <a:solidFill>
                  <a:schemeClr val="tx1"/>
                </a:solidFill>
                <a:latin typeface="Times New Roman"/>
                <a:cs typeface="Times New Roman"/>
              </a:defRPr>
            </a:lvl1pPr>
          </a:lstStyle>
          <a:p>
            <a:pPr marL="12700">
              <a:lnSpc>
                <a:spcPct val="100000"/>
              </a:lnSpc>
              <a:spcBef>
                <a:spcPts val="50"/>
              </a:spcBef>
            </a:pPr>
            <a:endParaRPr spc="-5" dirty="0"/>
          </a:p>
        </p:txBody>
      </p:sp>
      <p:sp>
        <p:nvSpPr>
          <p:cNvPr id="5" name="Holder 5"/>
          <p:cNvSpPr>
            <a:spLocks noGrp="1"/>
          </p:cNvSpPr>
          <p:nvPr>
            <p:ph type="dt" sz="half" idx="6"/>
          </p:nvPr>
        </p:nvSpPr>
        <p:spPr>
          <a:xfrm>
            <a:off x="347294" y="3321084"/>
            <a:ext cx="1010285" cy="117475"/>
          </a:xfrm>
          <a:prstGeom prst="rect">
            <a:avLst/>
          </a:prstGeom>
        </p:spPr>
        <p:txBody>
          <a:bodyPr wrap="square" lIns="0" tIns="0" rIns="0" bIns="0">
            <a:spAutoFit/>
          </a:bodyPr>
          <a:lstStyle>
            <a:lvl1pPr>
              <a:defRPr sz="600" b="0" i="0">
                <a:solidFill>
                  <a:schemeClr val="tx1"/>
                </a:solidFill>
                <a:latin typeface="Times New Roman"/>
                <a:cs typeface="Times New Roman"/>
              </a:defRPr>
            </a:lvl1pPr>
          </a:lstStyle>
          <a:p>
            <a:pPr marL="12700">
              <a:lnSpc>
                <a:spcPct val="100000"/>
              </a:lnSpc>
              <a:spcBef>
                <a:spcPts val="50"/>
              </a:spcBef>
            </a:pPr>
            <a:r>
              <a:rPr lang="en-US" spc="-5"/>
              <a:t>Linear Models for Classification</a:t>
            </a:r>
            <a:endParaRPr spc="-5" dirty="0"/>
          </a:p>
        </p:txBody>
      </p:sp>
      <p:sp>
        <p:nvSpPr>
          <p:cNvPr id="6" name="Holder 6"/>
          <p:cNvSpPr>
            <a:spLocks noGrp="1"/>
          </p:cNvSpPr>
          <p:nvPr>
            <p:ph type="sldNum" sz="quarter" idx="7"/>
          </p:nvPr>
        </p:nvSpPr>
        <p:spPr>
          <a:xfrm>
            <a:off x="4133992" y="3321084"/>
            <a:ext cx="152400" cy="117475"/>
          </a:xfrm>
          <a:prstGeom prst="rect">
            <a:avLst/>
          </a:prstGeom>
        </p:spPr>
        <p:txBody>
          <a:bodyPr wrap="square" lIns="0" tIns="0" rIns="0" bIns="0">
            <a:spAutoFit/>
          </a:bodyPr>
          <a:lstStyle>
            <a:lvl1pPr>
              <a:defRPr sz="600" b="0" i="0">
                <a:solidFill>
                  <a:schemeClr val="tx1"/>
                </a:solidFill>
                <a:latin typeface="Times New Roman"/>
                <a:cs typeface="Times New Roman"/>
              </a:defRPr>
            </a:lvl1pPr>
          </a:lstStyle>
          <a:p>
            <a:pPr marL="37465" algn="ctr">
              <a:lnSpc>
                <a:spcPct val="100000"/>
              </a:lnSpc>
              <a:spcBef>
                <a:spcPts val="50"/>
              </a:spcBef>
            </a:pPr>
            <a:fld id="{81D60167-4931-47E6-BA6A-407CBD079E47}" type="slidenum">
              <a:rPr spc="-5" dirty="0"/>
              <a:pPr marL="37465" algn="ctr">
                <a:lnSpc>
                  <a:spcPct val="100000"/>
                </a:lnSpc>
                <a:spcBef>
                  <a:spcPts val="5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188" y="138113"/>
            <a:ext cx="4149725" cy="5778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30188" y="808038"/>
            <a:ext cx="4149725" cy="2282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30188" y="3208338"/>
            <a:ext cx="1076325" cy="184150"/>
          </a:xfrm>
          <a:prstGeom prst="rect">
            <a:avLst/>
          </a:prstGeom>
        </p:spPr>
        <p:txBody>
          <a:bodyPr vert="horz" lIns="91440" tIns="45720" rIns="91440" bIns="45720" rtlCol="0" anchor="ctr"/>
          <a:lstStyle>
            <a:lvl1pPr algn="l">
              <a:defRPr sz="1200">
                <a:solidFill>
                  <a:schemeClr val="tx1">
                    <a:tint val="75000"/>
                  </a:schemeClr>
                </a:solidFill>
              </a:defRPr>
            </a:lvl1pPr>
          </a:lstStyle>
          <a:p>
            <a:fld id="{210D1EEC-A29D-4407-AF33-E27383D7CA57}" type="datetimeFigureOut">
              <a:rPr lang="en-US" smtClean="0"/>
              <a:pPr/>
              <a:t>4/8/2024</a:t>
            </a:fld>
            <a:endParaRPr lang="en-US"/>
          </a:p>
        </p:txBody>
      </p:sp>
      <p:sp>
        <p:nvSpPr>
          <p:cNvPr id="5" name="Footer Placeholder 4"/>
          <p:cNvSpPr>
            <a:spLocks noGrp="1"/>
          </p:cNvSpPr>
          <p:nvPr>
            <p:ph type="ftr" sz="quarter" idx="3"/>
          </p:nvPr>
        </p:nvSpPr>
        <p:spPr>
          <a:xfrm>
            <a:off x="1574800" y="3208338"/>
            <a:ext cx="1460500" cy="184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303588" y="3208338"/>
            <a:ext cx="1076325" cy="184150"/>
          </a:xfrm>
          <a:prstGeom prst="rect">
            <a:avLst/>
          </a:prstGeom>
        </p:spPr>
        <p:txBody>
          <a:bodyPr vert="horz" lIns="91440" tIns="45720" rIns="91440" bIns="45720" rtlCol="0" anchor="ctr"/>
          <a:lstStyle>
            <a:lvl1pPr algn="r">
              <a:defRPr sz="1200">
                <a:solidFill>
                  <a:schemeClr val="tx1">
                    <a:tint val="75000"/>
                  </a:schemeClr>
                </a:solidFill>
              </a:defRPr>
            </a:lvl1pPr>
          </a:lstStyle>
          <a:p>
            <a:fld id="{E7758E75-3C39-4330-BC69-E75B0D7142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slide" Target="slide75.xml"/><Relationship Id="rId4" Type="http://schemas.openxmlformats.org/officeDocument/2006/relationships/slide" Target="slide51.xml"/></Relationships>
</file>

<file path=ppt/slides/_rels/slide1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1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1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1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1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1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1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1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slide" Target="slide75.xml"/></Relationships>
</file>

<file path=ppt/slides/_rels/slide18.xml.rels><?xml version="1.0" encoding="UTF-8" standalone="yes"?>
<Relationships xmlns="http://schemas.openxmlformats.org/package/2006/relationships"><Relationship Id="rId3" Type="http://schemas.openxmlformats.org/officeDocument/2006/relationships/slide" Target="slide51.xml"/><Relationship Id="rId7" Type="http://schemas.openxmlformats.org/officeDocument/2006/relationships/image" Target="../media/image8.png"/><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 Target="slide75.xml"/></Relationships>
</file>

<file path=ppt/slides/_rels/slide19.xml.rels><?xml version="1.0" encoding="UTF-8" standalone="yes"?>
<Relationships xmlns="http://schemas.openxmlformats.org/package/2006/relationships"><Relationship Id="rId3" Type="http://schemas.openxmlformats.org/officeDocument/2006/relationships/slide" Target="slide51.xml"/><Relationship Id="rId7" Type="http://schemas.openxmlformats.org/officeDocument/2006/relationships/image" Target="../media/image8.png"/><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 Target="slide75.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75.xml"/><Relationship Id="rId4" Type="http://schemas.openxmlformats.org/officeDocument/2006/relationships/slide" Target="slide51.xml"/></Relationships>
</file>

<file path=ppt/slides/_rels/slide20.xml.rels><?xml version="1.0" encoding="UTF-8" standalone="yes"?>
<Relationships xmlns="http://schemas.openxmlformats.org/package/2006/relationships"><Relationship Id="rId3" Type="http://schemas.openxmlformats.org/officeDocument/2006/relationships/slide" Target="slide51.xml"/><Relationship Id="rId7" Type="http://schemas.openxmlformats.org/officeDocument/2006/relationships/image" Target="../media/image8.png"/><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 Target="slide75.xml"/></Relationships>
</file>

<file path=ppt/slides/_rels/slide2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75.xml"/></Relationships>
</file>

<file path=ppt/slides/_rels/slide2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2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2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slide" Target="slide75.xml"/></Relationships>
</file>

<file path=ppt/slides/_rels/slide2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slide" Target="slide75.xml"/></Relationships>
</file>

<file path=ppt/slides/_rels/slide2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2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slide" Target="slide75.xml"/></Relationships>
</file>

<file path=ppt/slides/_rels/slide2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slide" Target="slide75.xml"/></Relationships>
</file>

<file path=ppt/slides/_rels/slide2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 Target="slide75.xml"/></Relationships>
</file>

<file path=ppt/slides/_rels/slide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3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3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3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3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3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slide" Target="slide75.xml"/></Relationships>
</file>

<file path=ppt/slides/_rels/slide3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slide" Target="slide75.xml"/></Relationships>
</file>

<file path=ppt/slides/_rels/slide3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3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3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3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4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4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4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4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4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4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4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slide" Target="slide75.xml"/></Relationships>
</file>

<file path=ppt/slides/_rels/slide4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 Target="slide75.xml"/></Relationships>
</file>

<file path=ppt/slides/_rels/slide4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 Target="slide75.xml"/></Relationships>
</file>

<file path=ppt/slides/_rels/slide4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 Target="slide75.xml"/></Relationships>
</file>

<file path=ppt/slides/_rels/slide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5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 Target="slide51.xml"/><Relationship Id="rId7" Type="http://schemas.openxmlformats.org/officeDocument/2006/relationships/image" Target="../media/image20.png"/><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 Target="slide75.xml"/></Relationships>
</file>

<file path=ppt/slides/_rels/slide5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5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5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5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5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5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5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5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75.xml"/></Relationships>
</file>

<file path=ppt/slides/_rels/slide5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75.xml"/></Relationships>
</file>

<file path=ppt/slides/_rels/slide6.xml.rels><?xml version="1.0" encoding="UTF-8" standalone="yes"?>
<Relationships xmlns="http://schemas.openxmlformats.org/package/2006/relationships"><Relationship Id="rId3" Type="http://schemas.openxmlformats.org/officeDocument/2006/relationships/slide" Target="slide51.xml"/><Relationship Id="rId7" Type="http://schemas.openxmlformats.org/officeDocument/2006/relationships/image" Target="../media/image5.png"/><Relationship Id="rId2"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75.xml"/></Relationships>
</file>

<file path=ppt/slides/_rels/slide6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6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6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6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6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6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6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6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slide" Target="slide75.xml"/></Relationships>
</file>

<file path=ppt/slides/_rels/slide6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slide" Target="slide75.xml"/></Relationships>
</file>

<file path=ppt/slides/_rels/slide6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slide" Target="slide75.xml"/></Relationships>
</file>

<file path=ppt/slides/_rels/slide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slide" Target="slide75.xml"/></Relationships>
</file>

<file path=ppt/slides/_rels/slide7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7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8.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xml"/><Relationship Id="rId1" Type="http://schemas.openxmlformats.org/officeDocument/2006/relationships/slideLayout" Target="../slideLayouts/slideLayout5.xml"/><Relationship Id="rId4" Type="http://schemas.openxmlformats.org/officeDocument/2006/relationships/slide" Target="slide7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Discriminant</a:t>
            </a:r>
            <a:r>
              <a:rPr sz="600" spc="-15" dirty="0">
                <a:solidFill>
                  <a:srgbClr val="7F7F7F"/>
                </a:solidFill>
                <a:latin typeface="Times New Roman"/>
                <a:cs typeface="Times New Roman"/>
                <a:hlinkClick r:id="rId3" action="ppaction://hlinksldjump"/>
              </a:rPr>
              <a:t> </a:t>
            </a:r>
            <a:r>
              <a:rPr sz="600" spc="-5" dirty="0">
                <a:solidFill>
                  <a:srgbClr val="7F7F7F"/>
                </a:solidFill>
                <a:latin typeface="Times New Roman"/>
                <a:cs typeface="Times New Roman"/>
                <a:hlinkClick r:id="rId3"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Generat</a:t>
            </a:r>
            <a:r>
              <a:rPr sz="600" spc="-20" dirty="0">
                <a:solidFill>
                  <a:srgbClr val="7F7F7F"/>
                </a:solidFill>
                <a:latin typeface="Times New Roman"/>
                <a:cs typeface="Times New Roman"/>
                <a:hlinkClick r:id="rId4" action="ppaction://hlinksldjump"/>
              </a:rPr>
              <a:t>i</a:t>
            </a:r>
            <a:r>
              <a:rPr sz="600" spc="-15" dirty="0">
                <a:solidFill>
                  <a:srgbClr val="7F7F7F"/>
                </a:solidFill>
                <a:latin typeface="Times New Roman"/>
                <a:cs typeface="Times New Roman"/>
                <a:hlinkClick r:id="rId4" action="ppaction://hlinksldjump"/>
              </a:rPr>
              <a:t>v</a:t>
            </a:r>
            <a:r>
              <a:rPr sz="600" spc="-5" dirty="0">
                <a:solidFill>
                  <a:srgbClr val="7F7F7F"/>
                </a:solidFill>
                <a:latin typeface="Times New Roman"/>
                <a:cs typeface="Times New Roman"/>
                <a:hlinkClick r:id="rId4"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5" action="ppaction://hlinksldjump"/>
              </a:rPr>
              <a:t>Discriminative</a:t>
            </a:r>
            <a:r>
              <a:rPr sz="600" spc="-35" dirty="0">
                <a:solidFill>
                  <a:srgbClr val="7F7F7F"/>
                </a:solidFill>
                <a:latin typeface="Times New Roman"/>
                <a:cs typeface="Times New Roman"/>
                <a:hlinkClick r:id="rId5" action="ppaction://hlinksldjump"/>
              </a:rPr>
              <a:t> </a:t>
            </a:r>
            <a:r>
              <a:rPr sz="600" spc="-5" dirty="0">
                <a:solidFill>
                  <a:srgbClr val="7F7F7F"/>
                </a:solidFill>
                <a:latin typeface="Times New Roman"/>
                <a:cs typeface="Times New Roman"/>
                <a:hlinkClick r:id="rId5" action="ppaction://hlinksldjump"/>
              </a:rPr>
              <a:t>Models</a:t>
            </a:r>
            <a:endParaRPr sz="600">
              <a:latin typeface="Times New Roman"/>
              <a:cs typeface="Times New Roman"/>
            </a:endParaRPr>
          </a:p>
        </p:txBody>
      </p:sp>
      <p:sp>
        <p:nvSpPr>
          <p:cNvPr id="5" name="object 5"/>
          <p:cNvSpPr txBox="1"/>
          <p:nvPr/>
        </p:nvSpPr>
        <p:spPr>
          <a:xfrm>
            <a:off x="1109675" y="990362"/>
            <a:ext cx="2388870" cy="489236"/>
          </a:xfrm>
          <a:prstGeom prst="rect">
            <a:avLst/>
          </a:prstGeom>
        </p:spPr>
        <p:txBody>
          <a:bodyPr vert="horz" wrap="square" lIns="0" tIns="73025" rIns="0" bIns="0" rtlCol="0">
            <a:spAutoFit/>
          </a:bodyPr>
          <a:lstStyle/>
          <a:p>
            <a:pPr algn="ctr">
              <a:lnSpc>
                <a:spcPct val="100000"/>
              </a:lnSpc>
              <a:spcBef>
                <a:spcPts val="575"/>
              </a:spcBef>
            </a:pPr>
            <a:r>
              <a:rPr sz="1400" spc="15" dirty="0">
                <a:latin typeface="Times New Roman"/>
                <a:cs typeface="Times New Roman"/>
              </a:rPr>
              <a:t>Linear</a:t>
            </a:r>
            <a:r>
              <a:rPr sz="1400" spc="-5" dirty="0">
                <a:latin typeface="Times New Roman"/>
                <a:cs typeface="Times New Roman"/>
              </a:rPr>
              <a:t> </a:t>
            </a:r>
            <a:r>
              <a:rPr sz="1400" spc="15" dirty="0">
                <a:latin typeface="Times New Roman"/>
                <a:cs typeface="Times New Roman"/>
              </a:rPr>
              <a:t>Models</a:t>
            </a:r>
            <a:r>
              <a:rPr sz="1400" spc="-5" dirty="0">
                <a:latin typeface="Times New Roman"/>
                <a:cs typeface="Times New Roman"/>
              </a:rPr>
              <a:t> </a:t>
            </a:r>
            <a:r>
              <a:rPr sz="1400" spc="10" dirty="0">
                <a:latin typeface="Times New Roman"/>
                <a:cs typeface="Times New Roman"/>
              </a:rPr>
              <a:t>for</a:t>
            </a:r>
            <a:r>
              <a:rPr sz="1400" spc="-5" dirty="0">
                <a:latin typeface="Times New Roman"/>
                <a:cs typeface="Times New Roman"/>
              </a:rPr>
              <a:t> </a:t>
            </a:r>
            <a:r>
              <a:rPr sz="1400" spc="5" dirty="0">
                <a:latin typeface="Times New Roman"/>
                <a:cs typeface="Times New Roman"/>
              </a:rPr>
              <a:t>Classification</a:t>
            </a:r>
            <a:endParaRPr sz="1400">
              <a:latin typeface="Times New Roman"/>
              <a:cs typeface="Times New Roman"/>
            </a:endParaRPr>
          </a:p>
          <a:p>
            <a:pPr>
              <a:lnSpc>
                <a:spcPct val="100000"/>
              </a:lnSpc>
            </a:pPr>
            <a:endParaRPr sz="1300">
              <a:latin typeface="Times New Roman"/>
              <a:cs typeface="Times New Roman"/>
            </a:endParaRPr>
          </a:p>
        </p:txBody>
      </p:sp>
      <p:sp>
        <p:nvSpPr>
          <p:cNvPr id="7" name="Slide Number Placeholder 6"/>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a:t>
            </a:fld>
            <a:endParaRPr lang="en-US" spc="-5"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681403" y="211795"/>
            <a:ext cx="1245235"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Multiple</a:t>
            </a:r>
            <a:r>
              <a:rPr sz="1400" spc="-50" dirty="0">
                <a:latin typeface="Times New Roman"/>
                <a:cs typeface="Times New Roman"/>
              </a:rPr>
              <a:t> </a:t>
            </a:r>
            <a:r>
              <a:rPr sz="1400" spc="10" dirty="0">
                <a:latin typeface="Times New Roman"/>
                <a:cs typeface="Times New Roman"/>
              </a:rPr>
              <a:t>Classes</a:t>
            </a:r>
            <a:endParaRPr sz="1400">
              <a:latin typeface="Times New Roman"/>
              <a:cs typeface="Times New Roman"/>
            </a:endParaRPr>
          </a:p>
        </p:txBody>
      </p:sp>
      <p:sp>
        <p:nvSpPr>
          <p:cNvPr id="6" name="object 6"/>
          <p:cNvSpPr txBox="1"/>
          <p:nvPr/>
        </p:nvSpPr>
        <p:spPr>
          <a:xfrm>
            <a:off x="441058" y="1994025"/>
            <a:ext cx="3834765" cy="1184275"/>
          </a:xfrm>
          <a:prstGeom prst="rect">
            <a:avLst/>
          </a:prstGeom>
        </p:spPr>
        <p:txBody>
          <a:bodyPr vert="horz" wrap="square" lIns="0" tIns="6985" rIns="0" bIns="0" rtlCol="0">
            <a:spAutoFit/>
          </a:bodyPr>
          <a:lstStyle/>
          <a:p>
            <a:pPr marL="195580" marR="377190" indent="-132715">
              <a:lnSpc>
                <a:spcPct val="102699"/>
              </a:lnSpc>
              <a:spcBef>
                <a:spcPts val="55"/>
              </a:spcBef>
              <a:buSzPct val="90909"/>
              <a:buFont typeface="Lucida Sans Unicode"/>
              <a:buChar char="•"/>
              <a:tabLst>
                <a:tab pos="196215" algn="l"/>
              </a:tabLst>
            </a:pPr>
            <a:r>
              <a:rPr sz="1100" spc="-10" dirty="0">
                <a:latin typeface="Times New Roman"/>
                <a:cs typeface="Times New Roman"/>
              </a:rPr>
              <a:t>A </a:t>
            </a:r>
            <a:r>
              <a:rPr sz="1100" spc="-5" dirty="0">
                <a:latin typeface="Times New Roman"/>
                <a:cs typeface="Times New Roman"/>
              </a:rPr>
              <a:t>linear discriminant between </a:t>
            </a:r>
            <a:r>
              <a:rPr sz="1100" spc="-10" dirty="0">
                <a:latin typeface="Times New Roman"/>
                <a:cs typeface="Times New Roman"/>
              </a:rPr>
              <a:t>two </a:t>
            </a:r>
            <a:r>
              <a:rPr sz="1100" spc="-5" dirty="0">
                <a:latin typeface="Times New Roman"/>
                <a:cs typeface="Times New Roman"/>
              </a:rPr>
              <a:t>classes separates with a </a:t>
            </a:r>
            <a:r>
              <a:rPr sz="1100" spc="-265" dirty="0">
                <a:latin typeface="Times New Roman"/>
                <a:cs typeface="Times New Roman"/>
              </a:rPr>
              <a:t> </a:t>
            </a:r>
            <a:r>
              <a:rPr sz="1100" spc="-5" dirty="0">
                <a:latin typeface="Times New Roman"/>
                <a:cs typeface="Times New Roman"/>
              </a:rPr>
              <a:t>hyperplane</a:t>
            </a:r>
            <a:endParaRPr sz="1100">
              <a:latin typeface="Times New Roman"/>
              <a:cs typeface="Times New Roman"/>
            </a:endParaRPr>
          </a:p>
          <a:p>
            <a:pPr marL="195580" indent="-132715">
              <a:lnSpc>
                <a:spcPct val="100000"/>
              </a:lnSpc>
              <a:spcBef>
                <a:spcPts val="175"/>
              </a:spcBef>
              <a:buSzPct val="90909"/>
              <a:buFont typeface="Lucida Sans Unicode"/>
              <a:buChar char="•"/>
              <a:tabLst>
                <a:tab pos="196215" algn="l"/>
              </a:tabLst>
            </a:pPr>
            <a:r>
              <a:rPr sz="1100" spc="-20" dirty="0">
                <a:latin typeface="Times New Roman"/>
                <a:cs typeface="Times New Roman"/>
              </a:rPr>
              <a:t>How</a:t>
            </a:r>
            <a:r>
              <a:rPr sz="1100" spc="-15" dirty="0">
                <a:latin typeface="Times New Roman"/>
                <a:cs typeface="Times New Roman"/>
              </a:rPr>
              <a:t> </a:t>
            </a:r>
            <a:r>
              <a:rPr sz="1100" spc="-5" dirty="0">
                <a:latin typeface="Times New Roman"/>
                <a:cs typeface="Times New Roman"/>
              </a:rPr>
              <a:t>to</a:t>
            </a:r>
            <a:r>
              <a:rPr sz="1100" spc="-10" dirty="0">
                <a:latin typeface="Times New Roman"/>
                <a:cs typeface="Times New Roman"/>
              </a:rPr>
              <a:t> </a:t>
            </a:r>
            <a:r>
              <a:rPr sz="1100" spc="-5" dirty="0">
                <a:latin typeface="Times New Roman"/>
                <a:cs typeface="Times New Roman"/>
              </a:rPr>
              <a:t>use</a:t>
            </a:r>
            <a:r>
              <a:rPr sz="1100" spc="-10" dirty="0">
                <a:latin typeface="Times New Roman"/>
                <a:cs typeface="Times New Roman"/>
              </a:rPr>
              <a:t> </a:t>
            </a:r>
            <a:r>
              <a:rPr sz="1100" spc="-5" dirty="0">
                <a:latin typeface="Times New Roman"/>
                <a:cs typeface="Times New Roman"/>
              </a:rPr>
              <a:t>this</a:t>
            </a:r>
            <a:r>
              <a:rPr sz="1100" spc="-15" dirty="0">
                <a:latin typeface="Times New Roman"/>
                <a:cs typeface="Times New Roman"/>
              </a:rPr>
              <a:t> </a:t>
            </a:r>
            <a:r>
              <a:rPr sz="1100" spc="-5" dirty="0">
                <a:latin typeface="Times New Roman"/>
                <a:cs typeface="Times New Roman"/>
              </a:rPr>
              <a:t>for</a:t>
            </a:r>
            <a:r>
              <a:rPr sz="1100" spc="-10" dirty="0">
                <a:latin typeface="Times New Roman"/>
                <a:cs typeface="Times New Roman"/>
              </a:rPr>
              <a:t> </a:t>
            </a:r>
            <a:r>
              <a:rPr sz="1100" spc="-5" dirty="0">
                <a:latin typeface="Times New Roman"/>
                <a:cs typeface="Times New Roman"/>
              </a:rPr>
              <a:t>multiple</a:t>
            </a:r>
            <a:r>
              <a:rPr sz="1100" spc="-10" dirty="0">
                <a:latin typeface="Times New Roman"/>
                <a:cs typeface="Times New Roman"/>
              </a:rPr>
              <a:t> </a:t>
            </a:r>
            <a:r>
              <a:rPr sz="1100" spc="-5" dirty="0">
                <a:latin typeface="Times New Roman"/>
                <a:cs typeface="Times New Roman"/>
              </a:rPr>
              <a:t>classes?</a:t>
            </a:r>
            <a:endParaRPr sz="1100">
              <a:latin typeface="Times New Roman"/>
              <a:cs typeface="Times New Roman"/>
            </a:endParaRPr>
          </a:p>
          <a:p>
            <a:pPr marL="473075" marR="81280" lvl="1" indent="-128270">
              <a:lnSpc>
                <a:spcPct val="100000"/>
              </a:lnSpc>
              <a:spcBef>
                <a:spcPts val="175"/>
              </a:spcBef>
              <a:buClr>
                <a:srgbClr val="D8D8D8"/>
              </a:buClr>
              <a:buSzPct val="90000"/>
              <a:buFont typeface="Arial"/>
              <a:buChar char="•"/>
              <a:tabLst>
                <a:tab pos="473709" algn="l"/>
              </a:tabLst>
            </a:pPr>
            <a:r>
              <a:rPr sz="1000" spc="-5" dirty="0">
                <a:solidFill>
                  <a:srgbClr val="D8D8FB"/>
                </a:solidFill>
                <a:latin typeface="Times New Roman"/>
                <a:cs typeface="Times New Roman"/>
              </a:rPr>
              <a:t>One-versus-the-rest </a:t>
            </a:r>
            <a:r>
              <a:rPr sz="1000" spc="-5" dirty="0">
                <a:solidFill>
                  <a:srgbClr val="D8D8D8"/>
                </a:solidFill>
                <a:latin typeface="Times New Roman"/>
                <a:cs typeface="Times New Roman"/>
              </a:rPr>
              <a:t>method: </a:t>
            </a:r>
            <a:r>
              <a:rPr sz="1000" spc="-10" dirty="0">
                <a:solidFill>
                  <a:srgbClr val="D8D8D8"/>
                </a:solidFill>
                <a:latin typeface="Times New Roman"/>
                <a:cs typeface="Times New Roman"/>
              </a:rPr>
              <a:t>build </a:t>
            </a:r>
            <a:r>
              <a:rPr sz="1000" i="1" spc="325" dirty="0">
                <a:solidFill>
                  <a:srgbClr val="D8D8D8"/>
                </a:solidFill>
                <a:latin typeface="Calibri"/>
                <a:cs typeface="Calibri"/>
              </a:rPr>
              <a:t>K </a:t>
            </a:r>
            <a:r>
              <a:rPr sz="1000" spc="-180" dirty="0">
                <a:solidFill>
                  <a:srgbClr val="D8D8D8"/>
                </a:solidFill>
                <a:latin typeface="Lucida Sans Unicode"/>
                <a:cs typeface="Lucida Sans Unicode"/>
              </a:rPr>
              <a:t>− </a:t>
            </a:r>
            <a:r>
              <a:rPr sz="1000" spc="-10" dirty="0">
                <a:solidFill>
                  <a:srgbClr val="D8D8D8"/>
                </a:solidFill>
                <a:latin typeface="Calibri"/>
                <a:cs typeface="Calibri"/>
              </a:rPr>
              <a:t>1 </a:t>
            </a:r>
            <a:r>
              <a:rPr sz="1000" spc="-10" dirty="0">
                <a:solidFill>
                  <a:srgbClr val="D8D8D8"/>
                </a:solidFill>
                <a:latin typeface="Times New Roman"/>
                <a:cs typeface="Times New Roman"/>
              </a:rPr>
              <a:t>classifiers, </a:t>
            </a:r>
            <a:r>
              <a:rPr sz="1000" spc="-5" dirty="0">
                <a:solidFill>
                  <a:srgbClr val="D8D8D8"/>
                </a:solidFill>
                <a:latin typeface="Times New Roman"/>
                <a:cs typeface="Times New Roman"/>
              </a:rPr>
              <a:t>between </a:t>
            </a:r>
            <a:r>
              <a:rPr sz="1000" spc="-35" dirty="0">
                <a:solidFill>
                  <a:srgbClr val="D8D8D8"/>
                </a:solidFill>
                <a:latin typeface="Lucida Sans Unicode"/>
                <a:cs typeface="Lucida Sans Unicode"/>
              </a:rPr>
              <a:t>C</a:t>
            </a:r>
            <a:r>
              <a:rPr sz="1050" i="1" spc="-52" baseline="-11904" dirty="0">
                <a:solidFill>
                  <a:srgbClr val="D8D8D8"/>
                </a:solidFill>
                <a:latin typeface="Calibri"/>
                <a:cs typeface="Calibri"/>
              </a:rPr>
              <a:t>k </a:t>
            </a:r>
            <a:r>
              <a:rPr sz="1050" i="1" spc="-44" baseline="-11904" dirty="0">
                <a:solidFill>
                  <a:srgbClr val="D8D8D8"/>
                </a:solidFill>
                <a:latin typeface="Calibri"/>
                <a:cs typeface="Calibri"/>
              </a:rPr>
              <a:t> </a:t>
            </a:r>
            <a:r>
              <a:rPr sz="1000" spc="-5" dirty="0">
                <a:solidFill>
                  <a:srgbClr val="D8D8D8"/>
                </a:solidFill>
                <a:latin typeface="Times New Roman"/>
                <a:cs typeface="Times New Roman"/>
              </a:rPr>
              <a:t>and</a:t>
            </a:r>
            <a:r>
              <a:rPr sz="1000" spc="-10" dirty="0">
                <a:solidFill>
                  <a:srgbClr val="D8D8D8"/>
                </a:solidFill>
                <a:latin typeface="Times New Roman"/>
                <a:cs typeface="Times New Roman"/>
              </a:rPr>
              <a:t> </a:t>
            </a:r>
            <a:r>
              <a:rPr sz="1000" spc="-5" dirty="0">
                <a:solidFill>
                  <a:srgbClr val="D8D8D8"/>
                </a:solidFill>
                <a:latin typeface="Times New Roman"/>
                <a:cs typeface="Times New Roman"/>
              </a:rPr>
              <a:t>all others</a:t>
            </a:r>
            <a:endParaRPr sz="1000">
              <a:latin typeface="Times New Roman"/>
              <a:cs typeface="Times New Roman"/>
            </a:endParaRPr>
          </a:p>
          <a:p>
            <a:pPr marL="473075" marR="88265" lvl="1" indent="-128270">
              <a:lnSpc>
                <a:spcPts val="1200"/>
              </a:lnSpc>
              <a:spcBef>
                <a:spcPts val="30"/>
              </a:spcBef>
              <a:buClr>
                <a:srgbClr val="D8D8D8"/>
              </a:buClr>
              <a:buSzPct val="90000"/>
              <a:buFont typeface="Arial"/>
              <a:buChar char="•"/>
              <a:tabLst>
                <a:tab pos="473709" algn="l"/>
              </a:tabLst>
            </a:pPr>
            <a:r>
              <a:rPr sz="1000" spc="-5" dirty="0">
                <a:solidFill>
                  <a:srgbClr val="D8D8FB"/>
                </a:solidFill>
                <a:latin typeface="Times New Roman"/>
                <a:cs typeface="Times New Roman"/>
              </a:rPr>
              <a:t>One-versus-one </a:t>
            </a:r>
            <a:r>
              <a:rPr sz="1000" spc="-5" dirty="0">
                <a:solidFill>
                  <a:srgbClr val="D8D8D8"/>
                </a:solidFill>
                <a:latin typeface="Times New Roman"/>
                <a:cs typeface="Times New Roman"/>
              </a:rPr>
              <a:t>method: </a:t>
            </a:r>
            <a:r>
              <a:rPr sz="1000" spc="-10" dirty="0">
                <a:solidFill>
                  <a:srgbClr val="D8D8D8"/>
                </a:solidFill>
                <a:latin typeface="Times New Roman"/>
                <a:cs typeface="Times New Roman"/>
              </a:rPr>
              <a:t>build </a:t>
            </a:r>
            <a:r>
              <a:rPr sz="1000" i="1" spc="265" dirty="0">
                <a:solidFill>
                  <a:srgbClr val="D8D8D8"/>
                </a:solidFill>
                <a:latin typeface="Calibri"/>
                <a:cs typeface="Calibri"/>
              </a:rPr>
              <a:t>K</a:t>
            </a:r>
            <a:r>
              <a:rPr sz="1000" spc="265" dirty="0">
                <a:solidFill>
                  <a:srgbClr val="D8D8D8"/>
                </a:solidFill>
                <a:latin typeface="Calibri"/>
                <a:cs typeface="Calibri"/>
              </a:rPr>
              <a:t>(</a:t>
            </a:r>
            <a:r>
              <a:rPr sz="1000" i="1" spc="265" dirty="0">
                <a:solidFill>
                  <a:srgbClr val="D8D8D8"/>
                </a:solidFill>
                <a:latin typeface="Calibri"/>
                <a:cs typeface="Calibri"/>
              </a:rPr>
              <a:t>K </a:t>
            </a:r>
            <a:r>
              <a:rPr sz="1000" spc="-180" dirty="0">
                <a:solidFill>
                  <a:srgbClr val="D8D8D8"/>
                </a:solidFill>
                <a:latin typeface="Lucida Sans Unicode"/>
                <a:cs typeface="Lucida Sans Unicode"/>
              </a:rPr>
              <a:t>−</a:t>
            </a:r>
            <a:r>
              <a:rPr sz="1000" spc="-175" dirty="0">
                <a:solidFill>
                  <a:srgbClr val="D8D8D8"/>
                </a:solidFill>
                <a:latin typeface="Lucida Sans Unicode"/>
                <a:cs typeface="Lucida Sans Unicode"/>
              </a:rPr>
              <a:t> </a:t>
            </a:r>
            <a:r>
              <a:rPr sz="1000" spc="40" dirty="0">
                <a:solidFill>
                  <a:srgbClr val="D8D8D8"/>
                </a:solidFill>
                <a:latin typeface="Calibri"/>
                <a:cs typeface="Calibri"/>
              </a:rPr>
              <a:t>1)</a:t>
            </a:r>
            <a:r>
              <a:rPr sz="1000" i="1" spc="40" dirty="0">
                <a:solidFill>
                  <a:srgbClr val="D8D8D8"/>
                </a:solidFill>
                <a:latin typeface="Calibri"/>
                <a:cs typeface="Calibri"/>
              </a:rPr>
              <a:t>/</a:t>
            </a:r>
            <a:r>
              <a:rPr sz="1000" spc="40" dirty="0">
                <a:solidFill>
                  <a:srgbClr val="D8D8D8"/>
                </a:solidFill>
                <a:latin typeface="Calibri"/>
                <a:cs typeface="Calibri"/>
              </a:rPr>
              <a:t>2 </a:t>
            </a:r>
            <a:r>
              <a:rPr sz="1000" spc="-10" dirty="0">
                <a:solidFill>
                  <a:srgbClr val="D8D8D8"/>
                </a:solidFill>
                <a:latin typeface="Times New Roman"/>
                <a:cs typeface="Times New Roman"/>
              </a:rPr>
              <a:t>classifiers, </a:t>
            </a:r>
            <a:r>
              <a:rPr sz="1000" spc="-5" dirty="0">
                <a:solidFill>
                  <a:srgbClr val="D8D8D8"/>
                </a:solidFill>
                <a:latin typeface="Times New Roman"/>
                <a:cs typeface="Times New Roman"/>
              </a:rPr>
              <a:t>between </a:t>
            </a:r>
            <a:r>
              <a:rPr sz="1000" spc="-235" dirty="0">
                <a:solidFill>
                  <a:srgbClr val="D8D8D8"/>
                </a:solidFill>
                <a:latin typeface="Times New Roman"/>
                <a:cs typeface="Times New Roman"/>
              </a:rPr>
              <a:t> </a:t>
            </a:r>
            <a:r>
              <a:rPr sz="1000" spc="-5" dirty="0">
                <a:solidFill>
                  <a:srgbClr val="D8D8D8"/>
                </a:solidFill>
                <a:latin typeface="Times New Roman"/>
                <a:cs typeface="Times New Roman"/>
              </a:rPr>
              <a:t>all</a:t>
            </a:r>
            <a:r>
              <a:rPr sz="1000" spc="-10" dirty="0">
                <a:solidFill>
                  <a:srgbClr val="D8D8D8"/>
                </a:solidFill>
                <a:latin typeface="Times New Roman"/>
                <a:cs typeface="Times New Roman"/>
              </a:rPr>
              <a:t> </a:t>
            </a:r>
            <a:r>
              <a:rPr sz="1000" spc="-5" dirty="0">
                <a:solidFill>
                  <a:srgbClr val="D8D8D8"/>
                </a:solidFill>
                <a:latin typeface="Times New Roman"/>
                <a:cs typeface="Times New Roman"/>
              </a:rPr>
              <a:t>pairs</a:t>
            </a:r>
            <a:endParaRPr sz="1000">
              <a:latin typeface="Times New Roman"/>
              <a:cs typeface="Times New Roman"/>
            </a:endParaRPr>
          </a:p>
        </p:txBody>
      </p:sp>
      <p:sp>
        <p:nvSpPr>
          <p:cNvPr id="7" name="object 7"/>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8" name="object 8"/>
          <p:cNvSpPr txBox="1"/>
          <p:nvPr/>
        </p:nvSpPr>
        <p:spPr>
          <a:xfrm>
            <a:off x="2363610"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9" name="object 9"/>
          <p:cNvSpPr txBox="1"/>
          <p:nvPr/>
        </p:nvSpPr>
        <p:spPr>
          <a:xfrm>
            <a:off x="4197350" y="3315314"/>
            <a:ext cx="635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9</a:t>
            </a:r>
            <a:endParaRPr sz="600">
              <a:latin typeface="Times New Roman"/>
              <a:cs typeface="Times New Roman"/>
            </a:endParaRPr>
          </a:p>
        </p:txBody>
      </p:sp>
      <p:sp>
        <p:nvSpPr>
          <p:cNvPr id="10" name="Slide Number Placeholder 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10</a:t>
            </a:fld>
            <a:endParaRPr lang="en-US" spc="-5" dirty="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681403" y="211795"/>
            <a:ext cx="1245235"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Multiple</a:t>
            </a:r>
            <a:r>
              <a:rPr sz="1400" spc="-50" dirty="0">
                <a:latin typeface="Times New Roman"/>
                <a:cs typeface="Times New Roman"/>
              </a:rPr>
              <a:t> </a:t>
            </a:r>
            <a:r>
              <a:rPr sz="1400" spc="10" dirty="0">
                <a:latin typeface="Times New Roman"/>
                <a:cs typeface="Times New Roman"/>
              </a:rPr>
              <a:t>Classes</a:t>
            </a:r>
            <a:endParaRPr sz="1400">
              <a:latin typeface="Times New Roman"/>
              <a:cs typeface="Times New Roman"/>
            </a:endParaRPr>
          </a:p>
        </p:txBody>
      </p:sp>
      <p:grpSp>
        <p:nvGrpSpPr>
          <p:cNvPr id="6" name="object 6"/>
          <p:cNvGrpSpPr/>
          <p:nvPr/>
        </p:nvGrpSpPr>
        <p:grpSpPr>
          <a:xfrm>
            <a:off x="910642" y="586483"/>
            <a:ext cx="1313815" cy="1313815"/>
            <a:chOff x="910642" y="586483"/>
            <a:chExt cx="1313815" cy="1313815"/>
          </a:xfrm>
        </p:grpSpPr>
        <p:sp>
          <p:nvSpPr>
            <p:cNvPr id="7" name="object 7"/>
            <p:cNvSpPr/>
            <p:nvPr/>
          </p:nvSpPr>
          <p:spPr>
            <a:xfrm>
              <a:off x="1274307" y="657015"/>
              <a:ext cx="879475" cy="586740"/>
            </a:xfrm>
            <a:custGeom>
              <a:avLst/>
              <a:gdLst/>
              <a:ahLst/>
              <a:cxnLst/>
              <a:rect l="l" t="t" r="r" b="b"/>
              <a:pathLst>
                <a:path w="879475" h="586740">
                  <a:moveTo>
                    <a:pt x="0" y="0"/>
                  </a:moveTo>
                  <a:lnTo>
                    <a:pt x="293133" y="586267"/>
                  </a:lnTo>
                  <a:lnTo>
                    <a:pt x="879400" y="146566"/>
                  </a:lnTo>
                  <a:lnTo>
                    <a:pt x="0" y="0"/>
                  </a:lnTo>
                  <a:close/>
                </a:path>
              </a:pathLst>
            </a:custGeom>
            <a:solidFill>
              <a:srgbClr val="4CFF4C"/>
            </a:solidFill>
          </p:spPr>
          <p:txBody>
            <a:bodyPr wrap="square" lIns="0" tIns="0" rIns="0" bIns="0" rtlCol="0"/>
            <a:lstStyle/>
            <a:p>
              <a:endParaRPr/>
            </a:p>
          </p:txBody>
        </p:sp>
        <p:sp>
          <p:nvSpPr>
            <p:cNvPr id="8" name="object 8"/>
            <p:cNvSpPr/>
            <p:nvPr/>
          </p:nvSpPr>
          <p:spPr>
            <a:xfrm>
              <a:off x="916028" y="591869"/>
              <a:ext cx="1303020" cy="1303020"/>
            </a:xfrm>
            <a:custGeom>
              <a:avLst/>
              <a:gdLst/>
              <a:ahLst/>
              <a:cxnLst/>
              <a:rect l="l" t="t" r="r" b="b"/>
              <a:pathLst>
                <a:path w="1303020" h="1303020">
                  <a:moveTo>
                    <a:pt x="325706" y="0"/>
                  </a:moveTo>
                  <a:lnTo>
                    <a:pt x="977118" y="1302824"/>
                  </a:lnTo>
                </a:path>
                <a:path w="1303020" h="1303020">
                  <a:moveTo>
                    <a:pt x="1302824" y="162853"/>
                  </a:moveTo>
                  <a:lnTo>
                    <a:pt x="0" y="1139971"/>
                  </a:lnTo>
                </a:path>
              </a:pathLst>
            </a:custGeom>
            <a:ln w="10772">
              <a:solidFill>
                <a:srgbClr val="FF0000"/>
              </a:solidFill>
            </a:ln>
          </p:spPr>
          <p:txBody>
            <a:bodyPr wrap="square" lIns="0" tIns="0" rIns="0" bIns="0" rtlCol="0"/>
            <a:lstStyle/>
            <a:p>
              <a:endParaRPr/>
            </a:p>
          </p:txBody>
        </p:sp>
        <p:sp>
          <p:nvSpPr>
            <p:cNvPr id="9" name="object 9"/>
            <p:cNvSpPr/>
            <p:nvPr/>
          </p:nvSpPr>
          <p:spPr>
            <a:xfrm>
              <a:off x="1697721" y="1699263"/>
              <a:ext cx="260985" cy="130810"/>
            </a:xfrm>
            <a:custGeom>
              <a:avLst/>
              <a:gdLst/>
              <a:ahLst/>
              <a:cxnLst/>
              <a:rect l="l" t="t" r="r" b="b"/>
              <a:pathLst>
                <a:path w="260985" h="130810">
                  <a:moveTo>
                    <a:pt x="0" y="130280"/>
                  </a:moveTo>
                  <a:lnTo>
                    <a:pt x="260561" y="0"/>
                  </a:lnTo>
                </a:path>
              </a:pathLst>
            </a:custGeom>
            <a:ln w="7181">
              <a:solidFill>
                <a:srgbClr val="000000"/>
              </a:solidFill>
            </a:ln>
          </p:spPr>
          <p:txBody>
            <a:bodyPr wrap="square" lIns="0" tIns="0" rIns="0" bIns="0" rtlCol="0"/>
            <a:lstStyle/>
            <a:p>
              <a:endParaRPr/>
            </a:p>
          </p:txBody>
        </p:sp>
        <p:sp>
          <p:nvSpPr>
            <p:cNvPr id="10" name="object 10"/>
            <p:cNvSpPr/>
            <p:nvPr/>
          </p:nvSpPr>
          <p:spPr>
            <a:xfrm>
              <a:off x="1929629" y="1699263"/>
              <a:ext cx="29209" cy="22225"/>
            </a:xfrm>
            <a:custGeom>
              <a:avLst/>
              <a:gdLst/>
              <a:ahLst/>
              <a:cxnLst/>
              <a:rect l="l" t="t" r="r" b="b"/>
              <a:pathLst>
                <a:path w="29210" h="22225">
                  <a:moveTo>
                    <a:pt x="28652" y="0"/>
                  </a:moveTo>
                  <a:lnTo>
                    <a:pt x="0" y="2036"/>
                  </a:lnTo>
                  <a:lnTo>
                    <a:pt x="9832" y="21700"/>
                  </a:lnTo>
                  <a:lnTo>
                    <a:pt x="28652" y="0"/>
                  </a:lnTo>
                  <a:close/>
                </a:path>
              </a:pathLst>
            </a:custGeom>
            <a:solidFill>
              <a:srgbClr val="000000"/>
            </a:solidFill>
          </p:spPr>
          <p:txBody>
            <a:bodyPr wrap="square" lIns="0" tIns="0" rIns="0" bIns="0" rtlCol="0"/>
            <a:lstStyle/>
            <a:p>
              <a:endParaRPr/>
            </a:p>
          </p:txBody>
        </p:sp>
        <p:sp>
          <p:nvSpPr>
            <p:cNvPr id="11" name="object 11"/>
            <p:cNvSpPr/>
            <p:nvPr/>
          </p:nvSpPr>
          <p:spPr>
            <a:xfrm>
              <a:off x="1929629" y="1699263"/>
              <a:ext cx="29209" cy="22225"/>
            </a:xfrm>
            <a:custGeom>
              <a:avLst/>
              <a:gdLst/>
              <a:ahLst/>
              <a:cxnLst/>
              <a:rect l="l" t="t" r="r" b="b"/>
              <a:pathLst>
                <a:path w="29210" h="22225">
                  <a:moveTo>
                    <a:pt x="9832" y="21700"/>
                  </a:moveTo>
                  <a:lnTo>
                    <a:pt x="28652" y="0"/>
                  </a:lnTo>
                  <a:lnTo>
                    <a:pt x="0" y="2036"/>
                  </a:lnTo>
                  <a:lnTo>
                    <a:pt x="9832" y="21700"/>
                  </a:lnTo>
                  <a:close/>
                </a:path>
              </a:pathLst>
            </a:custGeom>
            <a:ln w="7181">
              <a:solidFill>
                <a:srgbClr val="000000"/>
              </a:solidFill>
            </a:ln>
          </p:spPr>
          <p:txBody>
            <a:bodyPr wrap="square" lIns="0" tIns="0" rIns="0" bIns="0" rtlCol="0"/>
            <a:lstStyle/>
            <a:p>
              <a:endParaRPr/>
            </a:p>
          </p:txBody>
        </p:sp>
        <p:sp>
          <p:nvSpPr>
            <p:cNvPr id="12" name="object 12"/>
            <p:cNvSpPr/>
            <p:nvPr/>
          </p:nvSpPr>
          <p:spPr>
            <a:xfrm>
              <a:off x="1697721" y="1807843"/>
              <a:ext cx="29209" cy="22225"/>
            </a:xfrm>
            <a:custGeom>
              <a:avLst/>
              <a:gdLst/>
              <a:ahLst/>
              <a:cxnLst/>
              <a:rect l="l" t="t" r="r" b="b"/>
              <a:pathLst>
                <a:path w="29210" h="22225">
                  <a:moveTo>
                    <a:pt x="18820" y="0"/>
                  </a:moveTo>
                  <a:lnTo>
                    <a:pt x="0" y="21700"/>
                  </a:lnTo>
                  <a:lnTo>
                    <a:pt x="28652" y="19664"/>
                  </a:lnTo>
                  <a:lnTo>
                    <a:pt x="18820" y="0"/>
                  </a:lnTo>
                  <a:close/>
                </a:path>
              </a:pathLst>
            </a:custGeom>
            <a:solidFill>
              <a:srgbClr val="000000"/>
            </a:solidFill>
          </p:spPr>
          <p:txBody>
            <a:bodyPr wrap="square" lIns="0" tIns="0" rIns="0" bIns="0" rtlCol="0"/>
            <a:lstStyle/>
            <a:p>
              <a:endParaRPr/>
            </a:p>
          </p:txBody>
        </p:sp>
        <p:sp>
          <p:nvSpPr>
            <p:cNvPr id="13" name="object 13"/>
            <p:cNvSpPr/>
            <p:nvPr/>
          </p:nvSpPr>
          <p:spPr>
            <a:xfrm>
              <a:off x="948608" y="1503843"/>
              <a:ext cx="777875" cy="325755"/>
            </a:xfrm>
            <a:custGeom>
              <a:avLst/>
              <a:gdLst/>
              <a:ahLst/>
              <a:cxnLst/>
              <a:rect l="l" t="t" r="r" b="b"/>
              <a:pathLst>
                <a:path w="777875" h="325755">
                  <a:moveTo>
                    <a:pt x="767932" y="304000"/>
                  </a:moveTo>
                  <a:lnTo>
                    <a:pt x="749112" y="325701"/>
                  </a:lnTo>
                  <a:lnTo>
                    <a:pt x="777764" y="323664"/>
                  </a:lnTo>
                  <a:lnTo>
                    <a:pt x="767932" y="304000"/>
                  </a:lnTo>
                  <a:close/>
                </a:path>
                <a:path w="777875" h="325755">
                  <a:moveTo>
                    <a:pt x="0" y="0"/>
                  </a:moveTo>
                  <a:lnTo>
                    <a:pt x="195420" y="260561"/>
                  </a:lnTo>
                </a:path>
              </a:pathLst>
            </a:custGeom>
            <a:ln w="7181">
              <a:solidFill>
                <a:srgbClr val="000000"/>
              </a:solidFill>
            </a:ln>
          </p:spPr>
          <p:txBody>
            <a:bodyPr wrap="square" lIns="0" tIns="0" rIns="0" bIns="0" rtlCol="0"/>
            <a:lstStyle/>
            <a:p>
              <a:endParaRPr/>
            </a:p>
          </p:txBody>
        </p:sp>
        <p:sp>
          <p:nvSpPr>
            <p:cNvPr id="14" name="object 14"/>
            <p:cNvSpPr/>
            <p:nvPr/>
          </p:nvSpPr>
          <p:spPr>
            <a:xfrm>
              <a:off x="1119311" y="1736577"/>
              <a:ext cx="24765" cy="27940"/>
            </a:xfrm>
            <a:custGeom>
              <a:avLst/>
              <a:gdLst/>
              <a:ahLst/>
              <a:cxnLst/>
              <a:rect l="l" t="t" r="r" b="b"/>
              <a:pathLst>
                <a:path w="24765" h="27939">
                  <a:moveTo>
                    <a:pt x="17588" y="0"/>
                  </a:moveTo>
                  <a:lnTo>
                    <a:pt x="0" y="13191"/>
                  </a:lnTo>
                  <a:lnTo>
                    <a:pt x="24717" y="27826"/>
                  </a:lnTo>
                  <a:lnTo>
                    <a:pt x="17588" y="0"/>
                  </a:lnTo>
                  <a:close/>
                </a:path>
              </a:pathLst>
            </a:custGeom>
            <a:solidFill>
              <a:srgbClr val="000000"/>
            </a:solidFill>
          </p:spPr>
          <p:txBody>
            <a:bodyPr wrap="square" lIns="0" tIns="0" rIns="0" bIns="0" rtlCol="0"/>
            <a:lstStyle/>
            <a:p>
              <a:endParaRPr/>
            </a:p>
          </p:txBody>
        </p:sp>
        <p:sp>
          <p:nvSpPr>
            <p:cNvPr id="15" name="object 15"/>
            <p:cNvSpPr/>
            <p:nvPr/>
          </p:nvSpPr>
          <p:spPr>
            <a:xfrm>
              <a:off x="1119311" y="1736577"/>
              <a:ext cx="24765" cy="27940"/>
            </a:xfrm>
            <a:custGeom>
              <a:avLst/>
              <a:gdLst/>
              <a:ahLst/>
              <a:cxnLst/>
              <a:rect l="l" t="t" r="r" b="b"/>
              <a:pathLst>
                <a:path w="24765" h="27939">
                  <a:moveTo>
                    <a:pt x="0" y="13191"/>
                  </a:moveTo>
                  <a:lnTo>
                    <a:pt x="24717" y="27826"/>
                  </a:lnTo>
                  <a:lnTo>
                    <a:pt x="17588" y="0"/>
                  </a:lnTo>
                  <a:lnTo>
                    <a:pt x="0" y="13191"/>
                  </a:lnTo>
                  <a:close/>
                </a:path>
              </a:pathLst>
            </a:custGeom>
            <a:ln w="7181">
              <a:solidFill>
                <a:srgbClr val="000000"/>
              </a:solidFill>
            </a:ln>
          </p:spPr>
          <p:txBody>
            <a:bodyPr wrap="square" lIns="0" tIns="0" rIns="0" bIns="0" rtlCol="0"/>
            <a:lstStyle/>
            <a:p>
              <a:endParaRPr/>
            </a:p>
          </p:txBody>
        </p:sp>
        <p:sp>
          <p:nvSpPr>
            <p:cNvPr id="16" name="object 16"/>
            <p:cNvSpPr/>
            <p:nvPr/>
          </p:nvSpPr>
          <p:spPr>
            <a:xfrm>
              <a:off x="948608" y="1503843"/>
              <a:ext cx="24765" cy="27940"/>
            </a:xfrm>
            <a:custGeom>
              <a:avLst/>
              <a:gdLst/>
              <a:ahLst/>
              <a:cxnLst/>
              <a:rect l="l" t="t" r="r" b="b"/>
              <a:pathLst>
                <a:path w="24765" h="27940">
                  <a:moveTo>
                    <a:pt x="0" y="0"/>
                  </a:moveTo>
                  <a:lnTo>
                    <a:pt x="7128" y="27826"/>
                  </a:lnTo>
                  <a:lnTo>
                    <a:pt x="24717" y="14635"/>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948608" y="1503843"/>
              <a:ext cx="24765" cy="27940"/>
            </a:xfrm>
            <a:custGeom>
              <a:avLst/>
              <a:gdLst/>
              <a:ahLst/>
              <a:cxnLst/>
              <a:rect l="l" t="t" r="r" b="b"/>
              <a:pathLst>
                <a:path w="24765" h="27940">
                  <a:moveTo>
                    <a:pt x="24717" y="14635"/>
                  </a:moveTo>
                  <a:lnTo>
                    <a:pt x="0" y="0"/>
                  </a:lnTo>
                  <a:lnTo>
                    <a:pt x="7128" y="27826"/>
                  </a:lnTo>
                  <a:lnTo>
                    <a:pt x="24717" y="14635"/>
                  </a:lnTo>
                  <a:close/>
                </a:path>
              </a:pathLst>
            </a:custGeom>
            <a:ln w="7181">
              <a:solidFill>
                <a:srgbClr val="000000"/>
              </a:solidFill>
            </a:ln>
          </p:spPr>
          <p:txBody>
            <a:bodyPr wrap="square" lIns="0" tIns="0" rIns="0" bIns="0" rtlCol="0"/>
            <a:lstStyle/>
            <a:p>
              <a:endParaRPr/>
            </a:p>
          </p:txBody>
        </p:sp>
      </p:grpSp>
      <p:sp>
        <p:nvSpPr>
          <p:cNvPr id="18" name="object 18"/>
          <p:cNvSpPr txBox="1"/>
          <p:nvPr/>
        </p:nvSpPr>
        <p:spPr>
          <a:xfrm>
            <a:off x="1189840" y="1139991"/>
            <a:ext cx="165735" cy="111760"/>
          </a:xfrm>
          <a:prstGeom prst="rect">
            <a:avLst/>
          </a:prstGeom>
        </p:spPr>
        <p:txBody>
          <a:bodyPr vert="horz" wrap="square" lIns="0" tIns="13970" rIns="0" bIns="0" rtlCol="0">
            <a:spAutoFit/>
          </a:bodyPr>
          <a:lstStyle/>
          <a:p>
            <a:pPr marL="38100">
              <a:lnSpc>
                <a:spcPct val="100000"/>
              </a:lnSpc>
              <a:spcBef>
                <a:spcPts val="110"/>
              </a:spcBef>
            </a:pPr>
            <a:r>
              <a:rPr sz="825" spc="112" baseline="10101" dirty="0">
                <a:latin typeface="Cambria"/>
                <a:cs typeface="Cambria"/>
              </a:rPr>
              <a:t>R</a:t>
            </a:r>
            <a:r>
              <a:rPr sz="400" spc="75" dirty="0">
                <a:latin typeface="Calibri"/>
                <a:cs typeface="Calibri"/>
              </a:rPr>
              <a:t>1</a:t>
            </a:r>
            <a:endParaRPr sz="400">
              <a:latin typeface="Calibri"/>
              <a:cs typeface="Calibri"/>
            </a:endParaRPr>
          </a:p>
        </p:txBody>
      </p:sp>
      <p:sp>
        <p:nvSpPr>
          <p:cNvPr id="19" name="object 19"/>
          <p:cNvSpPr txBox="1"/>
          <p:nvPr/>
        </p:nvSpPr>
        <p:spPr>
          <a:xfrm>
            <a:off x="1776111" y="1237703"/>
            <a:ext cx="165735" cy="111760"/>
          </a:xfrm>
          <a:prstGeom prst="rect">
            <a:avLst/>
          </a:prstGeom>
        </p:spPr>
        <p:txBody>
          <a:bodyPr vert="horz" wrap="square" lIns="0" tIns="13970" rIns="0" bIns="0" rtlCol="0">
            <a:spAutoFit/>
          </a:bodyPr>
          <a:lstStyle/>
          <a:p>
            <a:pPr marL="38100">
              <a:lnSpc>
                <a:spcPct val="100000"/>
              </a:lnSpc>
              <a:spcBef>
                <a:spcPts val="110"/>
              </a:spcBef>
            </a:pPr>
            <a:r>
              <a:rPr sz="825" spc="112" baseline="10101" dirty="0">
                <a:latin typeface="Cambria"/>
                <a:cs typeface="Cambria"/>
              </a:rPr>
              <a:t>R</a:t>
            </a:r>
            <a:r>
              <a:rPr sz="400" spc="75" dirty="0">
                <a:latin typeface="Calibri"/>
                <a:cs typeface="Calibri"/>
              </a:rPr>
              <a:t>2</a:t>
            </a:r>
            <a:endParaRPr sz="400">
              <a:latin typeface="Calibri"/>
              <a:cs typeface="Calibri"/>
            </a:endParaRPr>
          </a:p>
        </p:txBody>
      </p:sp>
      <p:sp>
        <p:nvSpPr>
          <p:cNvPr id="20" name="object 20"/>
          <p:cNvSpPr txBox="1"/>
          <p:nvPr/>
        </p:nvSpPr>
        <p:spPr>
          <a:xfrm>
            <a:off x="1385264" y="1530838"/>
            <a:ext cx="165735" cy="111760"/>
          </a:xfrm>
          <a:prstGeom prst="rect">
            <a:avLst/>
          </a:prstGeom>
        </p:spPr>
        <p:txBody>
          <a:bodyPr vert="horz" wrap="square" lIns="0" tIns="13970" rIns="0" bIns="0" rtlCol="0">
            <a:spAutoFit/>
          </a:bodyPr>
          <a:lstStyle/>
          <a:p>
            <a:pPr marL="38100">
              <a:lnSpc>
                <a:spcPct val="100000"/>
              </a:lnSpc>
              <a:spcBef>
                <a:spcPts val="110"/>
              </a:spcBef>
            </a:pPr>
            <a:r>
              <a:rPr sz="825" spc="112" baseline="10101" dirty="0">
                <a:latin typeface="Cambria"/>
                <a:cs typeface="Cambria"/>
              </a:rPr>
              <a:t>R</a:t>
            </a:r>
            <a:r>
              <a:rPr sz="400" spc="75" dirty="0">
                <a:latin typeface="Calibri"/>
                <a:cs typeface="Calibri"/>
              </a:rPr>
              <a:t>3</a:t>
            </a:r>
            <a:endParaRPr sz="400">
              <a:latin typeface="Calibri"/>
              <a:cs typeface="Calibri"/>
            </a:endParaRPr>
          </a:p>
        </p:txBody>
      </p:sp>
      <p:sp>
        <p:nvSpPr>
          <p:cNvPr id="21" name="object 21"/>
          <p:cNvSpPr txBox="1"/>
          <p:nvPr/>
        </p:nvSpPr>
        <p:spPr>
          <a:xfrm>
            <a:off x="1635560" y="841888"/>
            <a:ext cx="59690" cy="111760"/>
          </a:xfrm>
          <a:prstGeom prst="rect">
            <a:avLst/>
          </a:prstGeom>
        </p:spPr>
        <p:txBody>
          <a:bodyPr vert="horz" wrap="square" lIns="0" tIns="13970" rIns="0" bIns="0" rtlCol="0">
            <a:spAutoFit/>
          </a:bodyPr>
          <a:lstStyle/>
          <a:p>
            <a:pPr marL="12700">
              <a:lnSpc>
                <a:spcPct val="100000"/>
              </a:lnSpc>
              <a:spcBef>
                <a:spcPts val="110"/>
              </a:spcBef>
            </a:pPr>
            <a:r>
              <a:rPr sz="550" spc="5" dirty="0">
                <a:latin typeface="Tahoma"/>
                <a:cs typeface="Tahoma"/>
              </a:rPr>
              <a:t>?</a:t>
            </a:r>
            <a:endParaRPr sz="550">
              <a:latin typeface="Tahoma"/>
              <a:cs typeface="Tahoma"/>
            </a:endParaRPr>
          </a:p>
        </p:txBody>
      </p:sp>
      <p:sp>
        <p:nvSpPr>
          <p:cNvPr id="22" name="object 22"/>
          <p:cNvSpPr txBox="1"/>
          <p:nvPr/>
        </p:nvSpPr>
        <p:spPr>
          <a:xfrm>
            <a:off x="819205" y="1449405"/>
            <a:ext cx="142875" cy="111760"/>
          </a:xfrm>
          <a:prstGeom prst="rect">
            <a:avLst/>
          </a:prstGeom>
        </p:spPr>
        <p:txBody>
          <a:bodyPr vert="horz" wrap="square" lIns="0" tIns="13970" rIns="0" bIns="0" rtlCol="0">
            <a:spAutoFit/>
          </a:bodyPr>
          <a:lstStyle/>
          <a:p>
            <a:pPr marL="38100">
              <a:lnSpc>
                <a:spcPct val="100000"/>
              </a:lnSpc>
              <a:spcBef>
                <a:spcPts val="110"/>
              </a:spcBef>
            </a:pPr>
            <a:r>
              <a:rPr sz="825" baseline="10101" dirty="0">
                <a:latin typeface="Cambria"/>
                <a:cs typeface="Cambria"/>
              </a:rPr>
              <a:t>C</a:t>
            </a:r>
            <a:r>
              <a:rPr sz="400" dirty="0">
                <a:latin typeface="Calibri"/>
                <a:cs typeface="Calibri"/>
              </a:rPr>
              <a:t>1</a:t>
            </a:r>
            <a:endParaRPr sz="400">
              <a:latin typeface="Calibri"/>
              <a:cs typeface="Calibri"/>
            </a:endParaRPr>
          </a:p>
        </p:txBody>
      </p:sp>
      <p:sp>
        <p:nvSpPr>
          <p:cNvPr id="23" name="object 23"/>
          <p:cNvSpPr txBox="1"/>
          <p:nvPr/>
        </p:nvSpPr>
        <p:spPr>
          <a:xfrm>
            <a:off x="1960658" y="1589201"/>
            <a:ext cx="63500" cy="111760"/>
          </a:xfrm>
          <a:prstGeom prst="rect">
            <a:avLst/>
          </a:prstGeom>
        </p:spPr>
        <p:txBody>
          <a:bodyPr vert="horz" wrap="square" lIns="0" tIns="13970" rIns="0" bIns="0" rtlCol="0">
            <a:spAutoFit/>
          </a:bodyPr>
          <a:lstStyle/>
          <a:p>
            <a:pPr marL="12700">
              <a:lnSpc>
                <a:spcPct val="100000"/>
              </a:lnSpc>
              <a:spcBef>
                <a:spcPts val="110"/>
              </a:spcBef>
            </a:pPr>
            <a:r>
              <a:rPr sz="550" spc="-15" dirty="0">
                <a:latin typeface="Cambria"/>
                <a:cs typeface="Cambria"/>
              </a:rPr>
              <a:t>C</a:t>
            </a:r>
            <a:endParaRPr sz="550">
              <a:latin typeface="Cambria"/>
              <a:cs typeface="Cambria"/>
            </a:endParaRPr>
          </a:p>
        </p:txBody>
      </p:sp>
      <p:sp>
        <p:nvSpPr>
          <p:cNvPr id="24" name="object 24"/>
          <p:cNvSpPr txBox="1"/>
          <p:nvPr/>
        </p:nvSpPr>
        <p:spPr>
          <a:xfrm>
            <a:off x="1998328" y="1621396"/>
            <a:ext cx="53975" cy="85725"/>
          </a:xfrm>
          <a:prstGeom prst="rect">
            <a:avLst/>
          </a:prstGeom>
        </p:spPr>
        <p:txBody>
          <a:bodyPr vert="horz" wrap="square" lIns="0" tIns="12065" rIns="0" bIns="0" rtlCol="0">
            <a:spAutoFit/>
          </a:bodyPr>
          <a:lstStyle/>
          <a:p>
            <a:pPr marL="12700">
              <a:lnSpc>
                <a:spcPct val="100000"/>
              </a:lnSpc>
              <a:spcBef>
                <a:spcPts val="95"/>
              </a:spcBef>
            </a:pPr>
            <a:r>
              <a:rPr sz="400" spc="20" dirty="0">
                <a:latin typeface="Calibri"/>
                <a:cs typeface="Calibri"/>
              </a:rPr>
              <a:t>2</a:t>
            </a:r>
            <a:endParaRPr sz="400">
              <a:latin typeface="Calibri"/>
              <a:cs typeface="Calibri"/>
            </a:endParaRPr>
          </a:p>
        </p:txBody>
      </p:sp>
      <p:sp>
        <p:nvSpPr>
          <p:cNvPr id="25" name="object 25"/>
          <p:cNvSpPr txBox="1"/>
          <p:nvPr/>
        </p:nvSpPr>
        <p:spPr>
          <a:xfrm>
            <a:off x="1114777" y="1685787"/>
            <a:ext cx="615315" cy="245745"/>
          </a:xfrm>
          <a:prstGeom prst="rect">
            <a:avLst/>
          </a:prstGeom>
        </p:spPr>
        <p:txBody>
          <a:bodyPr vert="horz" wrap="square" lIns="0" tIns="38100" rIns="0" bIns="0" rtlCol="0">
            <a:spAutoFit/>
          </a:bodyPr>
          <a:lstStyle/>
          <a:p>
            <a:pPr marL="50800">
              <a:lnSpc>
                <a:spcPct val="100000"/>
              </a:lnSpc>
              <a:spcBef>
                <a:spcPts val="300"/>
              </a:spcBef>
            </a:pPr>
            <a:r>
              <a:rPr sz="825" spc="-7" baseline="10101" dirty="0">
                <a:latin typeface="Tahoma"/>
                <a:cs typeface="Tahoma"/>
              </a:rPr>
              <a:t>not</a:t>
            </a:r>
            <a:r>
              <a:rPr sz="825" spc="-52" baseline="10101" dirty="0">
                <a:latin typeface="Tahoma"/>
                <a:cs typeface="Tahoma"/>
              </a:rPr>
              <a:t> </a:t>
            </a:r>
            <a:r>
              <a:rPr sz="825" baseline="10101" dirty="0">
                <a:latin typeface="Cambria"/>
                <a:cs typeface="Cambria"/>
              </a:rPr>
              <a:t>C</a:t>
            </a:r>
            <a:r>
              <a:rPr sz="400" dirty="0">
                <a:latin typeface="Calibri"/>
                <a:cs typeface="Calibri"/>
              </a:rPr>
              <a:t>1</a:t>
            </a:r>
            <a:endParaRPr sz="400">
              <a:latin typeface="Calibri"/>
              <a:cs typeface="Calibri"/>
            </a:endParaRPr>
          </a:p>
          <a:p>
            <a:pPr marL="375285">
              <a:lnSpc>
                <a:spcPct val="100000"/>
              </a:lnSpc>
              <a:spcBef>
                <a:spcPts val="210"/>
              </a:spcBef>
            </a:pPr>
            <a:r>
              <a:rPr sz="825" spc="-7" baseline="10101" dirty="0">
                <a:latin typeface="Tahoma"/>
                <a:cs typeface="Tahoma"/>
              </a:rPr>
              <a:t>not</a:t>
            </a:r>
            <a:r>
              <a:rPr sz="825" spc="-52" baseline="10101" dirty="0">
                <a:latin typeface="Tahoma"/>
                <a:cs typeface="Tahoma"/>
              </a:rPr>
              <a:t> </a:t>
            </a:r>
            <a:r>
              <a:rPr sz="825" baseline="10101" dirty="0">
                <a:latin typeface="Cambria"/>
                <a:cs typeface="Cambria"/>
              </a:rPr>
              <a:t>C</a:t>
            </a:r>
            <a:r>
              <a:rPr sz="400" dirty="0">
                <a:latin typeface="Calibri"/>
                <a:cs typeface="Calibri"/>
              </a:rPr>
              <a:t>2</a:t>
            </a:r>
            <a:endParaRPr sz="400">
              <a:latin typeface="Calibri"/>
              <a:cs typeface="Calibri"/>
            </a:endParaRPr>
          </a:p>
        </p:txBody>
      </p:sp>
      <p:sp>
        <p:nvSpPr>
          <p:cNvPr id="26" name="object 26"/>
          <p:cNvSpPr txBox="1"/>
          <p:nvPr/>
        </p:nvSpPr>
        <p:spPr>
          <a:xfrm>
            <a:off x="441058" y="1994025"/>
            <a:ext cx="3834765" cy="1184275"/>
          </a:xfrm>
          <a:prstGeom prst="rect">
            <a:avLst/>
          </a:prstGeom>
        </p:spPr>
        <p:txBody>
          <a:bodyPr vert="horz" wrap="square" lIns="0" tIns="6985" rIns="0" bIns="0" rtlCol="0">
            <a:spAutoFit/>
          </a:bodyPr>
          <a:lstStyle/>
          <a:p>
            <a:pPr marL="195580" marR="377190" indent="-132715">
              <a:lnSpc>
                <a:spcPct val="102699"/>
              </a:lnSpc>
              <a:spcBef>
                <a:spcPts val="55"/>
              </a:spcBef>
              <a:buSzPct val="90909"/>
              <a:buFont typeface="Lucida Sans Unicode"/>
              <a:buChar char="•"/>
              <a:tabLst>
                <a:tab pos="196215" algn="l"/>
              </a:tabLst>
            </a:pPr>
            <a:r>
              <a:rPr sz="1100" spc="-10" dirty="0">
                <a:latin typeface="Times New Roman"/>
                <a:cs typeface="Times New Roman"/>
              </a:rPr>
              <a:t>A </a:t>
            </a:r>
            <a:r>
              <a:rPr sz="1100" spc="-5" dirty="0">
                <a:latin typeface="Times New Roman"/>
                <a:cs typeface="Times New Roman"/>
              </a:rPr>
              <a:t>linear discriminant between </a:t>
            </a:r>
            <a:r>
              <a:rPr sz="1100" spc="-10" dirty="0">
                <a:latin typeface="Times New Roman"/>
                <a:cs typeface="Times New Roman"/>
              </a:rPr>
              <a:t>two </a:t>
            </a:r>
            <a:r>
              <a:rPr sz="1100" spc="-5" dirty="0">
                <a:latin typeface="Times New Roman"/>
                <a:cs typeface="Times New Roman"/>
              </a:rPr>
              <a:t>classes separates with a </a:t>
            </a:r>
            <a:r>
              <a:rPr sz="1100" spc="-265" dirty="0">
                <a:latin typeface="Times New Roman"/>
                <a:cs typeface="Times New Roman"/>
              </a:rPr>
              <a:t> </a:t>
            </a:r>
            <a:r>
              <a:rPr sz="1100" spc="-5" dirty="0">
                <a:latin typeface="Times New Roman"/>
                <a:cs typeface="Times New Roman"/>
              </a:rPr>
              <a:t>hyperplane</a:t>
            </a:r>
            <a:endParaRPr sz="1100">
              <a:latin typeface="Times New Roman"/>
              <a:cs typeface="Times New Roman"/>
            </a:endParaRPr>
          </a:p>
          <a:p>
            <a:pPr marL="195580" indent="-132715">
              <a:lnSpc>
                <a:spcPct val="100000"/>
              </a:lnSpc>
              <a:spcBef>
                <a:spcPts val="175"/>
              </a:spcBef>
              <a:buSzPct val="90909"/>
              <a:buFont typeface="Lucida Sans Unicode"/>
              <a:buChar char="•"/>
              <a:tabLst>
                <a:tab pos="196215" algn="l"/>
              </a:tabLst>
            </a:pPr>
            <a:r>
              <a:rPr sz="1100" spc="-20" dirty="0">
                <a:latin typeface="Times New Roman"/>
                <a:cs typeface="Times New Roman"/>
              </a:rPr>
              <a:t>How</a:t>
            </a:r>
            <a:r>
              <a:rPr sz="1100" spc="-15" dirty="0">
                <a:latin typeface="Times New Roman"/>
                <a:cs typeface="Times New Roman"/>
              </a:rPr>
              <a:t> </a:t>
            </a:r>
            <a:r>
              <a:rPr sz="1100" spc="-5" dirty="0">
                <a:latin typeface="Times New Roman"/>
                <a:cs typeface="Times New Roman"/>
              </a:rPr>
              <a:t>to</a:t>
            </a:r>
            <a:r>
              <a:rPr sz="1100" spc="-10" dirty="0">
                <a:latin typeface="Times New Roman"/>
                <a:cs typeface="Times New Roman"/>
              </a:rPr>
              <a:t> </a:t>
            </a:r>
            <a:r>
              <a:rPr sz="1100" spc="-5" dirty="0">
                <a:latin typeface="Times New Roman"/>
                <a:cs typeface="Times New Roman"/>
              </a:rPr>
              <a:t>use</a:t>
            </a:r>
            <a:r>
              <a:rPr sz="1100" spc="-10" dirty="0">
                <a:latin typeface="Times New Roman"/>
                <a:cs typeface="Times New Roman"/>
              </a:rPr>
              <a:t> </a:t>
            </a:r>
            <a:r>
              <a:rPr sz="1100" spc="-5" dirty="0">
                <a:latin typeface="Times New Roman"/>
                <a:cs typeface="Times New Roman"/>
              </a:rPr>
              <a:t>this</a:t>
            </a:r>
            <a:r>
              <a:rPr sz="1100" spc="-15" dirty="0">
                <a:latin typeface="Times New Roman"/>
                <a:cs typeface="Times New Roman"/>
              </a:rPr>
              <a:t> </a:t>
            </a:r>
            <a:r>
              <a:rPr sz="1100" spc="-5" dirty="0">
                <a:latin typeface="Times New Roman"/>
                <a:cs typeface="Times New Roman"/>
              </a:rPr>
              <a:t>for</a:t>
            </a:r>
            <a:r>
              <a:rPr sz="1100" spc="-10" dirty="0">
                <a:latin typeface="Times New Roman"/>
                <a:cs typeface="Times New Roman"/>
              </a:rPr>
              <a:t> </a:t>
            </a:r>
            <a:r>
              <a:rPr sz="1100" spc="-5" dirty="0">
                <a:latin typeface="Times New Roman"/>
                <a:cs typeface="Times New Roman"/>
              </a:rPr>
              <a:t>multiple</a:t>
            </a:r>
            <a:r>
              <a:rPr sz="1100" spc="-10" dirty="0">
                <a:latin typeface="Times New Roman"/>
                <a:cs typeface="Times New Roman"/>
              </a:rPr>
              <a:t> </a:t>
            </a:r>
            <a:r>
              <a:rPr sz="1100" spc="-5" dirty="0">
                <a:latin typeface="Times New Roman"/>
                <a:cs typeface="Times New Roman"/>
              </a:rPr>
              <a:t>classes?</a:t>
            </a:r>
            <a:endParaRPr sz="1100">
              <a:latin typeface="Times New Roman"/>
              <a:cs typeface="Times New Roman"/>
            </a:endParaRPr>
          </a:p>
          <a:p>
            <a:pPr marL="473075" marR="81280" lvl="1" indent="-128270">
              <a:lnSpc>
                <a:spcPct val="100000"/>
              </a:lnSpc>
              <a:spcBef>
                <a:spcPts val="175"/>
              </a:spcBef>
              <a:buClr>
                <a:srgbClr val="000000"/>
              </a:buClr>
              <a:buSzPct val="90000"/>
              <a:buFont typeface="Arial"/>
              <a:buChar char="•"/>
              <a:tabLst>
                <a:tab pos="473709" algn="l"/>
              </a:tabLst>
            </a:pPr>
            <a:r>
              <a:rPr sz="1000" spc="-5" dirty="0">
                <a:solidFill>
                  <a:srgbClr val="0000E5"/>
                </a:solidFill>
                <a:latin typeface="Times New Roman"/>
                <a:cs typeface="Times New Roman"/>
              </a:rPr>
              <a:t>One-versus-the-rest </a:t>
            </a:r>
            <a:r>
              <a:rPr sz="1000" spc="-5" dirty="0">
                <a:latin typeface="Times New Roman"/>
                <a:cs typeface="Times New Roman"/>
              </a:rPr>
              <a:t>method: </a:t>
            </a:r>
            <a:r>
              <a:rPr sz="1000" spc="-10" dirty="0">
                <a:latin typeface="Times New Roman"/>
                <a:cs typeface="Times New Roman"/>
              </a:rPr>
              <a:t>build </a:t>
            </a:r>
            <a:r>
              <a:rPr sz="1000" i="1" spc="325" dirty="0">
                <a:latin typeface="Calibri"/>
                <a:cs typeface="Calibri"/>
              </a:rPr>
              <a:t>K </a:t>
            </a:r>
            <a:r>
              <a:rPr sz="1000" spc="-180" dirty="0">
                <a:latin typeface="Lucida Sans Unicode"/>
                <a:cs typeface="Lucida Sans Unicode"/>
              </a:rPr>
              <a:t>− </a:t>
            </a:r>
            <a:r>
              <a:rPr sz="1000" spc="-10" dirty="0">
                <a:latin typeface="Calibri"/>
                <a:cs typeface="Calibri"/>
              </a:rPr>
              <a:t>1 </a:t>
            </a:r>
            <a:r>
              <a:rPr sz="1000" spc="-10" dirty="0">
                <a:latin typeface="Times New Roman"/>
                <a:cs typeface="Times New Roman"/>
              </a:rPr>
              <a:t>classifiers, </a:t>
            </a:r>
            <a:r>
              <a:rPr sz="1000" spc="-5" dirty="0">
                <a:latin typeface="Times New Roman"/>
                <a:cs typeface="Times New Roman"/>
              </a:rPr>
              <a:t>between </a:t>
            </a:r>
            <a:r>
              <a:rPr sz="1000" spc="-35" dirty="0">
                <a:latin typeface="Lucida Sans Unicode"/>
                <a:cs typeface="Lucida Sans Unicode"/>
              </a:rPr>
              <a:t>C</a:t>
            </a:r>
            <a:r>
              <a:rPr sz="1050" i="1" spc="-52" baseline="-11904" dirty="0">
                <a:latin typeface="Calibri"/>
                <a:cs typeface="Calibri"/>
              </a:rPr>
              <a:t>k </a:t>
            </a:r>
            <a:r>
              <a:rPr sz="1050" i="1" spc="-44" baseline="-11904" dirty="0">
                <a:latin typeface="Calibri"/>
                <a:cs typeface="Calibri"/>
              </a:rPr>
              <a:t> </a:t>
            </a:r>
            <a:r>
              <a:rPr sz="1000" spc="-5" dirty="0">
                <a:latin typeface="Times New Roman"/>
                <a:cs typeface="Times New Roman"/>
              </a:rPr>
              <a:t>and</a:t>
            </a:r>
            <a:r>
              <a:rPr sz="1000" spc="-10" dirty="0">
                <a:latin typeface="Times New Roman"/>
                <a:cs typeface="Times New Roman"/>
              </a:rPr>
              <a:t> </a:t>
            </a:r>
            <a:r>
              <a:rPr sz="1000" spc="-5" dirty="0">
                <a:latin typeface="Times New Roman"/>
                <a:cs typeface="Times New Roman"/>
              </a:rPr>
              <a:t>all others</a:t>
            </a:r>
            <a:endParaRPr sz="1000">
              <a:latin typeface="Times New Roman"/>
              <a:cs typeface="Times New Roman"/>
            </a:endParaRPr>
          </a:p>
          <a:p>
            <a:pPr marL="473075" marR="88265" lvl="1" indent="-128270">
              <a:lnSpc>
                <a:spcPts val="1200"/>
              </a:lnSpc>
              <a:spcBef>
                <a:spcPts val="30"/>
              </a:spcBef>
              <a:buClr>
                <a:srgbClr val="D8D8D8"/>
              </a:buClr>
              <a:buSzPct val="90000"/>
              <a:buFont typeface="Arial"/>
              <a:buChar char="•"/>
              <a:tabLst>
                <a:tab pos="473709" algn="l"/>
              </a:tabLst>
            </a:pPr>
            <a:r>
              <a:rPr sz="1000" spc="-5" dirty="0">
                <a:solidFill>
                  <a:srgbClr val="D8D8FB"/>
                </a:solidFill>
                <a:latin typeface="Times New Roman"/>
                <a:cs typeface="Times New Roman"/>
              </a:rPr>
              <a:t>One-versus-one </a:t>
            </a:r>
            <a:r>
              <a:rPr sz="1000" spc="-5" dirty="0">
                <a:solidFill>
                  <a:srgbClr val="D8D8D8"/>
                </a:solidFill>
                <a:latin typeface="Times New Roman"/>
                <a:cs typeface="Times New Roman"/>
              </a:rPr>
              <a:t>method: </a:t>
            </a:r>
            <a:r>
              <a:rPr sz="1000" spc="-10" dirty="0">
                <a:solidFill>
                  <a:srgbClr val="D8D8D8"/>
                </a:solidFill>
                <a:latin typeface="Times New Roman"/>
                <a:cs typeface="Times New Roman"/>
              </a:rPr>
              <a:t>build </a:t>
            </a:r>
            <a:r>
              <a:rPr sz="1000" i="1" spc="265" dirty="0">
                <a:solidFill>
                  <a:srgbClr val="D8D8D8"/>
                </a:solidFill>
                <a:latin typeface="Calibri"/>
                <a:cs typeface="Calibri"/>
              </a:rPr>
              <a:t>K</a:t>
            </a:r>
            <a:r>
              <a:rPr sz="1000" spc="265" dirty="0">
                <a:solidFill>
                  <a:srgbClr val="D8D8D8"/>
                </a:solidFill>
                <a:latin typeface="Calibri"/>
                <a:cs typeface="Calibri"/>
              </a:rPr>
              <a:t>(</a:t>
            </a:r>
            <a:r>
              <a:rPr sz="1000" i="1" spc="265" dirty="0">
                <a:solidFill>
                  <a:srgbClr val="D8D8D8"/>
                </a:solidFill>
                <a:latin typeface="Calibri"/>
                <a:cs typeface="Calibri"/>
              </a:rPr>
              <a:t>K </a:t>
            </a:r>
            <a:r>
              <a:rPr sz="1000" spc="-180" dirty="0">
                <a:solidFill>
                  <a:srgbClr val="D8D8D8"/>
                </a:solidFill>
                <a:latin typeface="Lucida Sans Unicode"/>
                <a:cs typeface="Lucida Sans Unicode"/>
              </a:rPr>
              <a:t>−</a:t>
            </a:r>
            <a:r>
              <a:rPr sz="1000" spc="-175" dirty="0">
                <a:solidFill>
                  <a:srgbClr val="D8D8D8"/>
                </a:solidFill>
                <a:latin typeface="Lucida Sans Unicode"/>
                <a:cs typeface="Lucida Sans Unicode"/>
              </a:rPr>
              <a:t> </a:t>
            </a:r>
            <a:r>
              <a:rPr sz="1000" spc="40" dirty="0">
                <a:solidFill>
                  <a:srgbClr val="D8D8D8"/>
                </a:solidFill>
                <a:latin typeface="Calibri"/>
                <a:cs typeface="Calibri"/>
              </a:rPr>
              <a:t>1)</a:t>
            </a:r>
            <a:r>
              <a:rPr sz="1000" i="1" spc="40" dirty="0">
                <a:solidFill>
                  <a:srgbClr val="D8D8D8"/>
                </a:solidFill>
                <a:latin typeface="Calibri"/>
                <a:cs typeface="Calibri"/>
              </a:rPr>
              <a:t>/</a:t>
            </a:r>
            <a:r>
              <a:rPr sz="1000" spc="40" dirty="0">
                <a:solidFill>
                  <a:srgbClr val="D8D8D8"/>
                </a:solidFill>
                <a:latin typeface="Calibri"/>
                <a:cs typeface="Calibri"/>
              </a:rPr>
              <a:t>2 </a:t>
            </a:r>
            <a:r>
              <a:rPr sz="1000" spc="-10" dirty="0">
                <a:solidFill>
                  <a:srgbClr val="D8D8D8"/>
                </a:solidFill>
                <a:latin typeface="Times New Roman"/>
                <a:cs typeface="Times New Roman"/>
              </a:rPr>
              <a:t>classifiers, </a:t>
            </a:r>
            <a:r>
              <a:rPr sz="1000" spc="-5" dirty="0">
                <a:solidFill>
                  <a:srgbClr val="D8D8D8"/>
                </a:solidFill>
                <a:latin typeface="Times New Roman"/>
                <a:cs typeface="Times New Roman"/>
              </a:rPr>
              <a:t>between </a:t>
            </a:r>
            <a:r>
              <a:rPr sz="1000" spc="-235" dirty="0">
                <a:solidFill>
                  <a:srgbClr val="D8D8D8"/>
                </a:solidFill>
                <a:latin typeface="Times New Roman"/>
                <a:cs typeface="Times New Roman"/>
              </a:rPr>
              <a:t> </a:t>
            </a:r>
            <a:r>
              <a:rPr sz="1000" spc="-5" dirty="0">
                <a:solidFill>
                  <a:srgbClr val="D8D8D8"/>
                </a:solidFill>
                <a:latin typeface="Times New Roman"/>
                <a:cs typeface="Times New Roman"/>
              </a:rPr>
              <a:t>all</a:t>
            </a:r>
            <a:r>
              <a:rPr sz="1000" spc="-10" dirty="0">
                <a:solidFill>
                  <a:srgbClr val="D8D8D8"/>
                </a:solidFill>
                <a:latin typeface="Times New Roman"/>
                <a:cs typeface="Times New Roman"/>
              </a:rPr>
              <a:t> </a:t>
            </a:r>
            <a:r>
              <a:rPr sz="1000" spc="-5" dirty="0">
                <a:solidFill>
                  <a:srgbClr val="D8D8D8"/>
                </a:solidFill>
                <a:latin typeface="Times New Roman"/>
                <a:cs typeface="Times New Roman"/>
              </a:rPr>
              <a:t>pairs</a:t>
            </a:r>
            <a:endParaRPr sz="1000">
              <a:latin typeface="Times New Roman"/>
              <a:cs typeface="Times New Roman"/>
            </a:endParaRPr>
          </a:p>
        </p:txBody>
      </p:sp>
      <p:sp>
        <p:nvSpPr>
          <p:cNvPr id="27" name="object 27"/>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28" name="object 28"/>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9" name="object 29"/>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10</a:t>
            </a:r>
            <a:endParaRPr sz="600">
              <a:latin typeface="Times New Roman"/>
              <a:cs typeface="Times New Roman"/>
            </a:endParaRPr>
          </a:p>
        </p:txBody>
      </p:sp>
      <p:sp>
        <p:nvSpPr>
          <p:cNvPr id="30" name="Slide Number Placeholder 2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11</a:t>
            </a:fld>
            <a:endParaRPr lang="en-US" spc="-5" dirty="0"/>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681403" y="211795"/>
            <a:ext cx="1245235"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Multiple</a:t>
            </a:r>
            <a:r>
              <a:rPr sz="1400" spc="-50" dirty="0">
                <a:latin typeface="Times New Roman"/>
                <a:cs typeface="Times New Roman"/>
              </a:rPr>
              <a:t> </a:t>
            </a:r>
            <a:r>
              <a:rPr sz="1400" spc="10" dirty="0">
                <a:latin typeface="Times New Roman"/>
                <a:cs typeface="Times New Roman"/>
              </a:rPr>
              <a:t>Classes</a:t>
            </a:r>
            <a:endParaRPr sz="1400">
              <a:latin typeface="Times New Roman"/>
              <a:cs typeface="Times New Roman"/>
            </a:endParaRPr>
          </a:p>
        </p:txBody>
      </p:sp>
      <p:grpSp>
        <p:nvGrpSpPr>
          <p:cNvPr id="6" name="object 6"/>
          <p:cNvGrpSpPr/>
          <p:nvPr/>
        </p:nvGrpSpPr>
        <p:grpSpPr>
          <a:xfrm>
            <a:off x="910642" y="586483"/>
            <a:ext cx="1313815" cy="1313815"/>
            <a:chOff x="910642" y="586483"/>
            <a:chExt cx="1313815" cy="1313815"/>
          </a:xfrm>
        </p:grpSpPr>
        <p:sp>
          <p:nvSpPr>
            <p:cNvPr id="7" name="object 7"/>
            <p:cNvSpPr/>
            <p:nvPr/>
          </p:nvSpPr>
          <p:spPr>
            <a:xfrm>
              <a:off x="1274307" y="657015"/>
              <a:ext cx="879475" cy="586740"/>
            </a:xfrm>
            <a:custGeom>
              <a:avLst/>
              <a:gdLst/>
              <a:ahLst/>
              <a:cxnLst/>
              <a:rect l="l" t="t" r="r" b="b"/>
              <a:pathLst>
                <a:path w="879475" h="586740">
                  <a:moveTo>
                    <a:pt x="0" y="0"/>
                  </a:moveTo>
                  <a:lnTo>
                    <a:pt x="293133" y="586267"/>
                  </a:lnTo>
                  <a:lnTo>
                    <a:pt x="879400" y="146566"/>
                  </a:lnTo>
                  <a:lnTo>
                    <a:pt x="0" y="0"/>
                  </a:lnTo>
                  <a:close/>
                </a:path>
              </a:pathLst>
            </a:custGeom>
            <a:solidFill>
              <a:srgbClr val="4CFF4C"/>
            </a:solidFill>
          </p:spPr>
          <p:txBody>
            <a:bodyPr wrap="square" lIns="0" tIns="0" rIns="0" bIns="0" rtlCol="0"/>
            <a:lstStyle/>
            <a:p>
              <a:endParaRPr/>
            </a:p>
          </p:txBody>
        </p:sp>
        <p:sp>
          <p:nvSpPr>
            <p:cNvPr id="8" name="object 8"/>
            <p:cNvSpPr/>
            <p:nvPr/>
          </p:nvSpPr>
          <p:spPr>
            <a:xfrm>
              <a:off x="916028" y="591869"/>
              <a:ext cx="1303020" cy="1303020"/>
            </a:xfrm>
            <a:custGeom>
              <a:avLst/>
              <a:gdLst/>
              <a:ahLst/>
              <a:cxnLst/>
              <a:rect l="l" t="t" r="r" b="b"/>
              <a:pathLst>
                <a:path w="1303020" h="1303020">
                  <a:moveTo>
                    <a:pt x="325706" y="0"/>
                  </a:moveTo>
                  <a:lnTo>
                    <a:pt x="977118" y="1302824"/>
                  </a:lnTo>
                </a:path>
                <a:path w="1303020" h="1303020">
                  <a:moveTo>
                    <a:pt x="1302824" y="162853"/>
                  </a:moveTo>
                  <a:lnTo>
                    <a:pt x="0" y="1139971"/>
                  </a:lnTo>
                </a:path>
              </a:pathLst>
            </a:custGeom>
            <a:ln w="10772">
              <a:solidFill>
                <a:srgbClr val="FF0000"/>
              </a:solidFill>
            </a:ln>
          </p:spPr>
          <p:txBody>
            <a:bodyPr wrap="square" lIns="0" tIns="0" rIns="0" bIns="0" rtlCol="0"/>
            <a:lstStyle/>
            <a:p>
              <a:endParaRPr/>
            </a:p>
          </p:txBody>
        </p:sp>
        <p:sp>
          <p:nvSpPr>
            <p:cNvPr id="9" name="object 9"/>
            <p:cNvSpPr/>
            <p:nvPr/>
          </p:nvSpPr>
          <p:spPr>
            <a:xfrm>
              <a:off x="1697721" y="1699263"/>
              <a:ext cx="260985" cy="130810"/>
            </a:xfrm>
            <a:custGeom>
              <a:avLst/>
              <a:gdLst/>
              <a:ahLst/>
              <a:cxnLst/>
              <a:rect l="l" t="t" r="r" b="b"/>
              <a:pathLst>
                <a:path w="260985" h="130810">
                  <a:moveTo>
                    <a:pt x="0" y="130280"/>
                  </a:moveTo>
                  <a:lnTo>
                    <a:pt x="260561" y="0"/>
                  </a:lnTo>
                </a:path>
              </a:pathLst>
            </a:custGeom>
            <a:ln w="7181">
              <a:solidFill>
                <a:srgbClr val="000000"/>
              </a:solidFill>
            </a:ln>
          </p:spPr>
          <p:txBody>
            <a:bodyPr wrap="square" lIns="0" tIns="0" rIns="0" bIns="0" rtlCol="0"/>
            <a:lstStyle/>
            <a:p>
              <a:endParaRPr/>
            </a:p>
          </p:txBody>
        </p:sp>
        <p:sp>
          <p:nvSpPr>
            <p:cNvPr id="10" name="object 10"/>
            <p:cNvSpPr/>
            <p:nvPr/>
          </p:nvSpPr>
          <p:spPr>
            <a:xfrm>
              <a:off x="1929629" y="1699263"/>
              <a:ext cx="29209" cy="22225"/>
            </a:xfrm>
            <a:custGeom>
              <a:avLst/>
              <a:gdLst/>
              <a:ahLst/>
              <a:cxnLst/>
              <a:rect l="l" t="t" r="r" b="b"/>
              <a:pathLst>
                <a:path w="29210" h="22225">
                  <a:moveTo>
                    <a:pt x="28652" y="0"/>
                  </a:moveTo>
                  <a:lnTo>
                    <a:pt x="0" y="2036"/>
                  </a:lnTo>
                  <a:lnTo>
                    <a:pt x="9832" y="21700"/>
                  </a:lnTo>
                  <a:lnTo>
                    <a:pt x="28652" y="0"/>
                  </a:lnTo>
                  <a:close/>
                </a:path>
              </a:pathLst>
            </a:custGeom>
            <a:solidFill>
              <a:srgbClr val="000000"/>
            </a:solidFill>
          </p:spPr>
          <p:txBody>
            <a:bodyPr wrap="square" lIns="0" tIns="0" rIns="0" bIns="0" rtlCol="0"/>
            <a:lstStyle/>
            <a:p>
              <a:endParaRPr/>
            </a:p>
          </p:txBody>
        </p:sp>
        <p:sp>
          <p:nvSpPr>
            <p:cNvPr id="11" name="object 11"/>
            <p:cNvSpPr/>
            <p:nvPr/>
          </p:nvSpPr>
          <p:spPr>
            <a:xfrm>
              <a:off x="1929629" y="1699263"/>
              <a:ext cx="29209" cy="22225"/>
            </a:xfrm>
            <a:custGeom>
              <a:avLst/>
              <a:gdLst/>
              <a:ahLst/>
              <a:cxnLst/>
              <a:rect l="l" t="t" r="r" b="b"/>
              <a:pathLst>
                <a:path w="29210" h="22225">
                  <a:moveTo>
                    <a:pt x="9832" y="21700"/>
                  </a:moveTo>
                  <a:lnTo>
                    <a:pt x="28652" y="0"/>
                  </a:lnTo>
                  <a:lnTo>
                    <a:pt x="0" y="2036"/>
                  </a:lnTo>
                  <a:lnTo>
                    <a:pt x="9832" y="21700"/>
                  </a:lnTo>
                  <a:close/>
                </a:path>
              </a:pathLst>
            </a:custGeom>
            <a:ln w="7181">
              <a:solidFill>
                <a:srgbClr val="000000"/>
              </a:solidFill>
            </a:ln>
          </p:spPr>
          <p:txBody>
            <a:bodyPr wrap="square" lIns="0" tIns="0" rIns="0" bIns="0" rtlCol="0"/>
            <a:lstStyle/>
            <a:p>
              <a:endParaRPr/>
            </a:p>
          </p:txBody>
        </p:sp>
        <p:sp>
          <p:nvSpPr>
            <p:cNvPr id="12" name="object 12"/>
            <p:cNvSpPr/>
            <p:nvPr/>
          </p:nvSpPr>
          <p:spPr>
            <a:xfrm>
              <a:off x="1697721" y="1807843"/>
              <a:ext cx="29209" cy="22225"/>
            </a:xfrm>
            <a:custGeom>
              <a:avLst/>
              <a:gdLst/>
              <a:ahLst/>
              <a:cxnLst/>
              <a:rect l="l" t="t" r="r" b="b"/>
              <a:pathLst>
                <a:path w="29210" h="22225">
                  <a:moveTo>
                    <a:pt x="18820" y="0"/>
                  </a:moveTo>
                  <a:lnTo>
                    <a:pt x="0" y="21700"/>
                  </a:lnTo>
                  <a:lnTo>
                    <a:pt x="28652" y="19664"/>
                  </a:lnTo>
                  <a:lnTo>
                    <a:pt x="18820" y="0"/>
                  </a:lnTo>
                  <a:close/>
                </a:path>
              </a:pathLst>
            </a:custGeom>
            <a:solidFill>
              <a:srgbClr val="000000"/>
            </a:solidFill>
          </p:spPr>
          <p:txBody>
            <a:bodyPr wrap="square" lIns="0" tIns="0" rIns="0" bIns="0" rtlCol="0"/>
            <a:lstStyle/>
            <a:p>
              <a:endParaRPr/>
            </a:p>
          </p:txBody>
        </p:sp>
        <p:sp>
          <p:nvSpPr>
            <p:cNvPr id="13" name="object 13"/>
            <p:cNvSpPr/>
            <p:nvPr/>
          </p:nvSpPr>
          <p:spPr>
            <a:xfrm>
              <a:off x="948608" y="1503843"/>
              <a:ext cx="777875" cy="325755"/>
            </a:xfrm>
            <a:custGeom>
              <a:avLst/>
              <a:gdLst/>
              <a:ahLst/>
              <a:cxnLst/>
              <a:rect l="l" t="t" r="r" b="b"/>
              <a:pathLst>
                <a:path w="777875" h="325755">
                  <a:moveTo>
                    <a:pt x="767932" y="304000"/>
                  </a:moveTo>
                  <a:lnTo>
                    <a:pt x="749112" y="325701"/>
                  </a:lnTo>
                  <a:lnTo>
                    <a:pt x="777764" y="323664"/>
                  </a:lnTo>
                  <a:lnTo>
                    <a:pt x="767932" y="304000"/>
                  </a:lnTo>
                  <a:close/>
                </a:path>
                <a:path w="777875" h="325755">
                  <a:moveTo>
                    <a:pt x="0" y="0"/>
                  </a:moveTo>
                  <a:lnTo>
                    <a:pt x="195420" y="260561"/>
                  </a:lnTo>
                </a:path>
              </a:pathLst>
            </a:custGeom>
            <a:ln w="7181">
              <a:solidFill>
                <a:srgbClr val="000000"/>
              </a:solidFill>
            </a:ln>
          </p:spPr>
          <p:txBody>
            <a:bodyPr wrap="square" lIns="0" tIns="0" rIns="0" bIns="0" rtlCol="0"/>
            <a:lstStyle/>
            <a:p>
              <a:endParaRPr/>
            </a:p>
          </p:txBody>
        </p:sp>
        <p:sp>
          <p:nvSpPr>
            <p:cNvPr id="14" name="object 14"/>
            <p:cNvSpPr/>
            <p:nvPr/>
          </p:nvSpPr>
          <p:spPr>
            <a:xfrm>
              <a:off x="1119311" y="1736577"/>
              <a:ext cx="24765" cy="27940"/>
            </a:xfrm>
            <a:custGeom>
              <a:avLst/>
              <a:gdLst/>
              <a:ahLst/>
              <a:cxnLst/>
              <a:rect l="l" t="t" r="r" b="b"/>
              <a:pathLst>
                <a:path w="24765" h="27939">
                  <a:moveTo>
                    <a:pt x="17588" y="0"/>
                  </a:moveTo>
                  <a:lnTo>
                    <a:pt x="0" y="13191"/>
                  </a:lnTo>
                  <a:lnTo>
                    <a:pt x="24717" y="27826"/>
                  </a:lnTo>
                  <a:lnTo>
                    <a:pt x="17588" y="0"/>
                  </a:lnTo>
                  <a:close/>
                </a:path>
              </a:pathLst>
            </a:custGeom>
            <a:solidFill>
              <a:srgbClr val="000000"/>
            </a:solidFill>
          </p:spPr>
          <p:txBody>
            <a:bodyPr wrap="square" lIns="0" tIns="0" rIns="0" bIns="0" rtlCol="0"/>
            <a:lstStyle/>
            <a:p>
              <a:endParaRPr/>
            </a:p>
          </p:txBody>
        </p:sp>
        <p:sp>
          <p:nvSpPr>
            <p:cNvPr id="15" name="object 15"/>
            <p:cNvSpPr/>
            <p:nvPr/>
          </p:nvSpPr>
          <p:spPr>
            <a:xfrm>
              <a:off x="1119311" y="1736577"/>
              <a:ext cx="24765" cy="27940"/>
            </a:xfrm>
            <a:custGeom>
              <a:avLst/>
              <a:gdLst/>
              <a:ahLst/>
              <a:cxnLst/>
              <a:rect l="l" t="t" r="r" b="b"/>
              <a:pathLst>
                <a:path w="24765" h="27939">
                  <a:moveTo>
                    <a:pt x="0" y="13191"/>
                  </a:moveTo>
                  <a:lnTo>
                    <a:pt x="24717" y="27826"/>
                  </a:lnTo>
                  <a:lnTo>
                    <a:pt x="17588" y="0"/>
                  </a:lnTo>
                  <a:lnTo>
                    <a:pt x="0" y="13191"/>
                  </a:lnTo>
                  <a:close/>
                </a:path>
              </a:pathLst>
            </a:custGeom>
            <a:ln w="7181">
              <a:solidFill>
                <a:srgbClr val="000000"/>
              </a:solidFill>
            </a:ln>
          </p:spPr>
          <p:txBody>
            <a:bodyPr wrap="square" lIns="0" tIns="0" rIns="0" bIns="0" rtlCol="0"/>
            <a:lstStyle/>
            <a:p>
              <a:endParaRPr/>
            </a:p>
          </p:txBody>
        </p:sp>
        <p:sp>
          <p:nvSpPr>
            <p:cNvPr id="16" name="object 16"/>
            <p:cNvSpPr/>
            <p:nvPr/>
          </p:nvSpPr>
          <p:spPr>
            <a:xfrm>
              <a:off x="948608" y="1503843"/>
              <a:ext cx="24765" cy="27940"/>
            </a:xfrm>
            <a:custGeom>
              <a:avLst/>
              <a:gdLst/>
              <a:ahLst/>
              <a:cxnLst/>
              <a:rect l="l" t="t" r="r" b="b"/>
              <a:pathLst>
                <a:path w="24765" h="27940">
                  <a:moveTo>
                    <a:pt x="0" y="0"/>
                  </a:moveTo>
                  <a:lnTo>
                    <a:pt x="7128" y="27826"/>
                  </a:lnTo>
                  <a:lnTo>
                    <a:pt x="24717" y="14635"/>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948608" y="1503843"/>
              <a:ext cx="24765" cy="27940"/>
            </a:xfrm>
            <a:custGeom>
              <a:avLst/>
              <a:gdLst/>
              <a:ahLst/>
              <a:cxnLst/>
              <a:rect l="l" t="t" r="r" b="b"/>
              <a:pathLst>
                <a:path w="24765" h="27940">
                  <a:moveTo>
                    <a:pt x="24717" y="14635"/>
                  </a:moveTo>
                  <a:lnTo>
                    <a:pt x="0" y="0"/>
                  </a:lnTo>
                  <a:lnTo>
                    <a:pt x="7128" y="27826"/>
                  </a:lnTo>
                  <a:lnTo>
                    <a:pt x="24717" y="14635"/>
                  </a:lnTo>
                  <a:close/>
                </a:path>
              </a:pathLst>
            </a:custGeom>
            <a:ln w="7181">
              <a:solidFill>
                <a:srgbClr val="000000"/>
              </a:solidFill>
            </a:ln>
          </p:spPr>
          <p:txBody>
            <a:bodyPr wrap="square" lIns="0" tIns="0" rIns="0" bIns="0" rtlCol="0"/>
            <a:lstStyle/>
            <a:p>
              <a:endParaRPr/>
            </a:p>
          </p:txBody>
        </p:sp>
      </p:grpSp>
      <p:sp>
        <p:nvSpPr>
          <p:cNvPr id="18" name="object 18"/>
          <p:cNvSpPr txBox="1"/>
          <p:nvPr/>
        </p:nvSpPr>
        <p:spPr>
          <a:xfrm>
            <a:off x="1189840" y="1139991"/>
            <a:ext cx="165735" cy="111760"/>
          </a:xfrm>
          <a:prstGeom prst="rect">
            <a:avLst/>
          </a:prstGeom>
        </p:spPr>
        <p:txBody>
          <a:bodyPr vert="horz" wrap="square" lIns="0" tIns="13970" rIns="0" bIns="0" rtlCol="0">
            <a:spAutoFit/>
          </a:bodyPr>
          <a:lstStyle/>
          <a:p>
            <a:pPr marL="38100">
              <a:lnSpc>
                <a:spcPct val="100000"/>
              </a:lnSpc>
              <a:spcBef>
                <a:spcPts val="110"/>
              </a:spcBef>
            </a:pPr>
            <a:r>
              <a:rPr sz="825" spc="112" baseline="10101" dirty="0">
                <a:latin typeface="Cambria"/>
                <a:cs typeface="Cambria"/>
              </a:rPr>
              <a:t>R</a:t>
            </a:r>
            <a:r>
              <a:rPr sz="400" spc="75" dirty="0">
                <a:latin typeface="Calibri"/>
                <a:cs typeface="Calibri"/>
              </a:rPr>
              <a:t>1</a:t>
            </a:r>
            <a:endParaRPr sz="400">
              <a:latin typeface="Calibri"/>
              <a:cs typeface="Calibri"/>
            </a:endParaRPr>
          </a:p>
        </p:txBody>
      </p:sp>
      <p:sp>
        <p:nvSpPr>
          <p:cNvPr id="19" name="object 19"/>
          <p:cNvSpPr txBox="1"/>
          <p:nvPr/>
        </p:nvSpPr>
        <p:spPr>
          <a:xfrm>
            <a:off x="1776111" y="1237703"/>
            <a:ext cx="165735" cy="111760"/>
          </a:xfrm>
          <a:prstGeom prst="rect">
            <a:avLst/>
          </a:prstGeom>
        </p:spPr>
        <p:txBody>
          <a:bodyPr vert="horz" wrap="square" lIns="0" tIns="13970" rIns="0" bIns="0" rtlCol="0">
            <a:spAutoFit/>
          </a:bodyPr>
          <a:lstStyle/>
          <a:p>
            <a:pPr marL="38100">
              <a:lnSpc>
                <a:spcPct val="100000"/>
              </a:lnSpc>
              <a:spcBef>
                <a:spcPts val="110"/>
              </a:spcBef>
            </a:pPr>
            <a:r>
              <a:rPr sz="825" spc="112" baseline="10101" dirty="0">
                <a:latin typeface="Cambria"/>
                <a:cs typeface="Cambria"/>
              </a:rPr>
              <a:t>R</a:t>
            </a:r>
            <a:r>
              <a:rPr sz="400" spc="75" dirty="0">
                <a:latin typeface="Calibri"/>
                <a:cs typeface="Calibri"/>
              </a:rPr>
              <a:t>2</a:t>
            </a:r>
            <a:endParaRPr sz="400">
              <a:latin typeface="Calibri"/>
              <a:cs typeface="Calibri"/>
            </a:endParaRPr>
          </a:p>
        </p:txBody>
      </p:sp>
      <p:sp>
        <p:nvSpPr>
          <p:cNvPr id="20" name="object 20"/>
          <p:cNvSpPr txBox="1"/>
          <p:nvPr/>
        </p:nvSpPr>
        <p:spPr>
          <a:xfrm>
            <a:off x="1385264" y="1530838"/>
            <a:ext cx="165735" cy="111760"/>
          </a:xfrm>
          <a:prstGeom prst="rect">
            <a:avLst/>
          </a:prstGeom>
        </p:spPr>
        <p:txBody>
          <a:bodyPr vert="horz" wrap="square" lIns="0" tIns="13970" rIns="0" bIns="0" rtlCol="0">
            <a:spAutoFit/>
          </a:bodyPr>
          <a:lstStyle/>
          <a:p>
            <a:pPr marL="38100">
              <a:lnSpc>
                <a:spcPct val="100000"/>
              </a:lnSpc>
              <a:spcBef>
                <a:spcPts val="110"/>
              </a:spcBef>
            </a:pPr>
            <a:r>
              <a:rPr sz="825" spc="112" baseline="10101" dirty="0">
                <a:latin typeface="Cambria"/>
                <a:cs typeface="Cambria"/>
              </a:rPr>
              <a:t>R</a:t>
            </a:r>
            <a:r>
              <a:rPr sz="400" spc="75" dirty="0">
                <a:latin typeface="Calibri"/>
                <a:cs typeface="Calibri"/>
              </a:rPr>
              <a:t>3</a:t>
            </a:r>
            <a:endParaRPr sz="400">
              <a:latin typeface="Calibri"/>
              <a:cs typeface="Calibri"/>
            </a:endParaRPr>
          </a:p>
        </p:txBody>
      </p:sp>
      <p:sp>
        <p:nvSpPr>
          <p:cNvPr id="21" name="object 21"/>
          <p:cNvSpPr txBox="1"/>
          <p:nvPr/>
        </p:nvSpPr>
        <p:spPr>
          <a:xfrm>
            <a:off x="1635560" y="841888"/>
            <a:ext cx="59690" cy="111760"/>
          </a:xfrm>
          <a:prstGeom prst="rect">
            <a:avLst/>
          </a:prstGeom>
        </p:spPr>
        <p:txBody>
          <a:bodyPr vert="horz" wrap="square" lIns="0" tIns="13970" rIns="0" bIns="0" rtlCol="0">
            <a:spAutoFit/>
          </a:bodyPr>
          <a:lstStyle/>
          <a:p>
            <a:pPr marL="12700">
              <a:lnSpc>
                <a:spcPct val="100000"/>
              </a:lnSpc>
              <a:spcBef>
                <a:spcPts val="110"/>
              </a:spcBef>
            </a:pPr>
            <a:r>
              <a:rPr sz="550" spc="5" dirty="0">
                <a:latin typeface="Tahoma"/>
                <a:cs typeface="Tahoma"/>
              </a:rPr>
              <a:t>?</a:t>
            </a:r>
            <a:endParaRPr sz="550">
              <a:latin typeface="Tahoma"/>
              <a:cs typeface="Tahoma"/>
            </a:endParaRPr>
          </a:p>
        </p:txBody>
      </p:sp>
      <p:sp>
        <p:nvSpPr>
          <p:cNvPr id="22" name="object 22"/>
          <p:cNvSpPr txBox="1"/>
          <p:nvPr/>
        </p:nvSpPr>
        <p:spPr>
          <a:xfrm>
            <a:off x="844605" y="1438673"/>
            <a:ext cx="63500" cy="111760"/>
          </a:xfrm>
          <a:prstGeom prst="rect">
            <a:avLst/>
          </a:prstGeom>
        </p:spPr>
        <p:txBody>
          <a:bodyPr vert="horz" wrap="square" lIns="0" tIns="13970" rIns="0" bIns="0" rtlCol="0">
            <a:spAutoFit/>
          </a:bodyPr>
          <a:lstStyle/>
          <a:p>
            <a:pPr marL="12700">
              <a:lnSpc>
                <a:spcPct val="100000"/>
              </a:lnSpc>
              <a:spcBef>
                <a:spcPts val="110"/>
              </a:spcBef>
            </a:pPr>
            <a:r>
              <a:rPr sz="550" spc="-15" dirty="0">
                <a:latin typeface="Cambria"/>
                <a:cs typeface="Cambria"/>
              </a:rPr>
              <a:t>C</a:t>
            </a:r>
            <a:endParaRPr sz="550">
              <a:latin typeface="Cambria"/>
              <a:cs typeface="Cambria"/>
            </a:endParaRPr>
          </a:p>
        </p:txBody>
      </p:sp>
      <p:sp>
        <p:nvSpPr>
          <p:cNvPr id="23" name="object 23"/>
          <p:cNvSpPr txBox="1"/>
          <p:nvPr/>
        </p:nvSpPr>
        <p:spPr>
          <a:xfrm>
            <a:off x="882276" y="1470869"/>
            <a:ext cx="53975" cy="85725"/>
          </a:xfrm>
          <a:prstGeom prst="rect">
            <a:avLst/>
          </a:prstGeom>
        </p:spPr>
        <p:txBody>
          <a:bodyPr vert="horz" wrap="square" lIns="0" tIns="12065" rIns="0" bIns="0" rtlCol="0">
            <a:spAutoFit/>
          </a:bodyPr>
          <a:lstStyle/>
          <a:p>
            <a:pPr marL="12700">
              <a:lnSpc>
                <a:spcPct val="100000"/>
              </a:lnSpc>
              <a:spcBef>
                <a:spcPts val="95"/>
              </a:spcBef>
            </a:pPr>
            <a:r>
              <a:rPr sz="400" spc="20" dirty="0">
                <a:latin typeface="Calibri"/>
                <a:cs typeface="Calibri"/>
              </a:rPr>
              <a:t>1</a:t>
            </a:r>
            <a:endParaRPr sz="400">
              <a:latin typeface="Calibri"/>
              <a:cs typeface="Calibri"/>
            </a:endParaRPr>
          </a:p>
        </p:txBody>
      </p:sp>
      <p:sp>
        <p:nvSpPr>
          <p:cNvPr id="24" name="object 24"/>
          <p:cNvSpPr txBox="1"/>
          <p:nvPr/>
        </p:nvSpPr>
        <p:spPr>
          <a:xfrm>
            <a:off x="1127477" y="1709963"/>
            <a:ext cx="264795" cy="111760"/>
          </a:xfrm>
          <a:prstGeom prst="rect">
            <a:avLst/>
          </a:prstGeom>
        </p:spPr>
        <p:txBody>
          <a:bodyPr vert="horz" wrap="square" lIns="0" tIns="13970" rIns="0" bIns="0" rtlCol="0">
            <a:spAutoFit/>
          </a:bodyPr>
          <a:lstStyle/>
          <a:p>
            <a:pPr marL="38100">
              <a:lnSpc>
                <a:spcPct val="100000"/>
              </a:lnSpc>
              <a:spcBef>
                <a:spcPts val="110"/>
              </a:spcBef>
            </a:pPr>
            <a:r>
              <a:rPr sz="825" spc="-7" baseline="10101" dirty="0">
                <a:latin typeface="Tahoma"/>
                <a:cs typeface="Tahoma"/>
              </a:rPr>
              <a:t>not</a:t>
            </a:r>
            <a:r>
              <a:rPr sz="825" spc="-52" baseline="10101" dirty="0">
                <a:latin typeface="Tahoma"/>
                <a:cs typeface="Tahoma"/>
              </a:rPr>
              <a:t> </a:t>
            </a:r>
            <a:r>
              <a:rPr sz="825" baseline="10101" dirty="0">
                <a:latin typeface="Cambria"/>
                <a:cs typeface="Cambria"/>
              </a:rPr>
              <a:t>C</a:t>
            </a:r>
            <a:r>
              <a:rPr sz="400" dirty="0">
                <a:latin typeface="Calibri"/>
                <a:cs typeface="Calibri"/>
              </a:rPr>
              <a:t>1</a:t>
            </a:r>
            <a:endParaRPr sz="400">
              <a:latin typeface="Calibri"/>
              <a:cs typeface="Calibri"/>
            </a:endParaRPr>
          </a:p>
        </p:txBody>
      </p:sp>
      <p:sp>
        <p:nvSpPr>
          <p:cNvPr id="25" name="object 25"/>
          <p:cNvSpPr txBox="1"/>
          <p:nvPr/>
        </p:nvSpPr>
        <p:spPr>
          <a:xfrm>
            <a:off x="1960658" y="1589201"/>
            <a:ext cx="63500" cy="111760"/>
          </a:xfrm>
          <a:prstGeom prst="rect">
            <a:avLst/>
          </a:prstGeom>
        </p:spPr>
        <p:txBody>
          <a:bodyPr vert="horz" wrap="square" lIns="0" tIns="13970" rIns="0" bIns="0" rtlCol="0">
            <a:spAutoFit/>
          </a:bodyPr>
          <a:lstStyle/>
          <a:p>
            <a:pPr marL="12700">
              <a:lnSpc>
                <a:spcPct val="100000"/>
              </a:lnSpc>
              <a:spcBef>
                <a:spcPts val="110"/>
              </a:spcBef>
            </a:pPr>
            <a:r>
              <a:rPr sz="550" spc="-15" dirty="0">
                <a:latin typeface="Cambria"/>
                <a:cs typeface="Cambria"/>
              </a:rPr>
              <a:t>C</a:t>
            </a:r>
            <a:endParaRPr sz="550">
              <a:latin typeface="Cambria"/>
              <a:cs typeface="Cambria"/>
            </a:endParaRPr>
          </a:p>
        </p:txBody>
      </p:sp>
      <p:sp>
        <p:nvSpPr>
          <p:cNvPr id="26" name="object 26"/>
          <p:cNvSpPr txBox="1"/>
          <p:nvPr/>
        </p:nvSpPr>
        <p:spPr>
          <a:xfrm>
            <a:off x="1998328" y="1621396"/>
            <a:ext cx="53975" cy="85725"/>
          </a:xfrm>
          <a:prstGeom prst="rect">
            <a:avLst/>
          </a:prstGeom>
        </p:spPr>
        <p:txBody>
          <a:bodyPr vert="horz" wrap="square" lIns="0" tIns="12065" rIns="0" bIns="0" rtlCol="0">
            <a:spAutoFit/>
          </a:bodyPr>
          <a:lstStyle/>
          <a:p>
            <a:pPr marL="12700">
              <a:lnSpc>
                <a:spcPct val="100000"/>
              </a:lnSpc>
              <a:spcBef>
                <a:spcPts val="95"/>
              </a:spcBef>
            </a:pPr>
            <a:r>
              <a:rPr sz="400" spc="20" dirty="0">
                <a:latin typeface="Calibri"/>
                <a:cs typeface="Calibri"/>
              </a:rPr>
              <a:t>2</a:t>
            </a:r>
            <a:endParaRPr sz="400">
              <a:latin typeface="Calibri"/>
              <a:cs typeface="Calibri"/>
            </a:endParaRPr>
          </a:p>
        </p:txBody>
      </p:sp>
      <p:sp>
        <p:nvSpPr>
          <p:cNvPr id="27" name="object 27"/>
          <p:cNvSpPr txBox="1"/>
          <p:nvPr/>
        </p:nvSpPr>
        <p:spPr>
          <a:xfrm>
            <a:off x="1452352" y="1819992"/>
            <a:ext cx="264795" cy="111760"/>
          </a:xfrm>
          <a:prstGeom prst="rect">
            <a:avLst/>
          </a:prstGeom>
        </p:spPr>
        <p:txBody>
          <a:bodyPr vert="horz" wrap="square" lIns="0" tIns="13970" rIns="0" bIns="0" rtlCol="0">
            <a:spAutoFit/>
          </a:bodyPr>
          <a:lstStyle/>
          <a:p>
            <a:pPr marL="38100">
              <a:lnSpc>
                <a:spcPct val="100000"/>
              </a:lnSpc>
              <a:spcBef>
                <a:spcPts val="110"/>
              </a:spcBef>
            </a:pPr>
            <a:r>
              <a:rPr sz="825" spc="-7" baseline="10101" dirty="0">
                <a:latin typeface="Tahoma"/>
                <a:cs typeface="Tahoma"/>
              </a:rPr>
              <a:t>not</a:t>
            </a:r>
            <a:r>
              <a:rPr sz="825" spc="-52" baseline="10101" dirty="0">
                <a:latin typeface="Tahoma"/>
                <a:cs typeface="Tahoma"/>
              </a:rPr>
              <a:t> </a:t>
            </a:r>
            <a:r>
              <a:rPr sz="825" baseline="10101" dirty="0">
                <a:latin typeface="Cambria"/>
                <a:cs typeface="Cambria"/>
              </a:rPr>
              <a:t>C</a:t>
            </a:r>
            <a:r>
              <a:rPr sz="400" dirty="0">
                <a:latin typeface="Calibri"/>
                <a:cs typeface="Calibri"/>
              </a:rPr>
              <a:t>2</a:t>
            </a:r>
            <a:endParaRPr sz="400">
              <a:latin typeface="Calibri"/>
              <a:cs typeface="Calibri"/>
            </a:endParaRPr>
          </a:p>
        </p:txBody>
      </p:sp>
      <p:grpSp>
        <p:nvGrpSpPr>
          <p:cNvPr id="28" name="object 28"/>
          <p:cNvGrpSpPr/>
          <p:nvPr/>
        </p:nvGrpSpPr>
        <p:grpSpPr>
          <a:xfrm>
            <a:off x="2385418" y="547987"/>
            <a:ext cx="1363980" cy="1362075"/>
            <a:chOff x="2385418" y="547987"/>
            <a:chExt cx="1363980" cy="1362075"/>
          </a:xfrm>
        </p:grpSpPr>
        <p:sp>
          <p:nvSpPr>
            <p:cNvPr id="29" name="object 29"/>
            <p:cNvSpPr/>
            <p:nvPr/>
          </p:nvSpPr>
          <p:spPr>
            <a:xfrm>
              <a:off x="2864360" y="1094540"/>
              <a:ext cx="413384" cy="367665"/>
            </a:xfrm>
            <a:custGeom>
              <a:avLst/>
              <a:gdLst/>
              <a:ahLst/>
              <a:cxnLst/>
              <a:rect l="l" t="t" r="r" b="b"/>
              <a:pathLst>
                <a:path w="413385" h="367665">
                  <a:moveTo>
                    <a:pt x="321180" y="0"/>
                  </a:moveTo>
                  <a:lnTo>
                    <a:pt x="0" y="160597"/>
                  </a:lnTo>
                  <a:lnTo>
                    <a:pt x="412948" y="367069"/>
                  </a:lnTo>
                  <a:lnTo>
                    <a:pt x="321180" y="0"/>
                  </a:lnTo>
                  <a:close/>
                </a:path>
              </a:pathLst>
            </a:custGeom>
            <a:solidFill>
              <a:srgbClr val="4CFF4C"/>
            </a:solidFill>
          </p:spPr>
          <p:txBody>
            <a:bodyPr wrap="square" lIns="0" tIns="0" rIns="0" bIns="0" rtlCol="0"/>
            <a:lstStyle/>
            <a:p>
              <a:endParaRPr/>
            </a:p>
          </p:txBody>
        </p:sp>
        <p:sp>
          <p:nvSpPr>
            <p:cNvPr id="30" name="object 30"/>
            <p:cNvSpPr/>
            <p:nvPr/>
          </p:nvSpPr>
          <p:spPr>
            <a:xfrm>
              <a:off x="2391009" y="553578"/>
              <a:ext cx="1352550" cy="1352550"/>
            </a:xfrm>
            <a:custGeom>
              <a:avLst/>
              <a:gdLst/>
              <a:ahLst/>
              <a:cxnLst/>
              <a:rect l="l" t="t" r="r" b="b"/>
              <a:pathLst>
                <a:path w="1352550" h="1352550">
                  <a:moveTo>
                    <a:pt x="659292" y="0"/>
                  </a:moveTo>
                  <a:lnTo>
                    <a:pt x="997393" y="1352406"/>
                  </a:lnTo>
                </a:path>
                <a:path w="1352550" h="1352550">
                  <a:moveTo>
                    <a:pt x="1352406" y="262031"/>
                  </a:moveTo>
                  <a:lnTo>
                    <a:pt x="0" y="938235"/>
                  </a:lnTo>
                </a:path>
                <a:path w="1352550" h="1352550">
                  <a:moveTo>
                    <a:pt x="1352406" y="1141087"/>
                  </a:moveTo>
                  <a:lnTo>
                    <a:pt x="0" y="464884"/>
                  </a:lnTo>
                </a:path>
              </a:pathLst>
            </a:custGeom>
            <a:ln w="7454">
              <a:solidFill>
                <a:srgbClr val="FF0000"/>
              </a:solidFill>
              <a:prstDash val="dash"/>
            </a:ln>
          </p:spPr>
          <p:txBody>
            <a:bodyPr wrap="square" lIns="0" tIns="0" rIns="0" bIns="0" rtlCol="0"/>
            <a:lstStyle/>
            <a:p>
              <a:endParaRPr/>
            </a:p>
          </p:txBody>
        </p:sp>
        <p:sp>
          <p:nvSpPr>
            <p:cNvPr id="31" name="object 31"/>
            <p:cNvSpPr/>
            <p:nvPr/>
          </p:nvSpPr>
          <p:spPr>
            <a:xfrm>
              <a:off x="2391009" y="553578"/>
              <a:ext cx="1352550" cy="1141095"/>
            </a:xfrm>
            <a:custGeom>
              <a:avLst/>
              <a:gdLst/>
              <a:ahLst/>
              <a:cxnLst/>
              <a:rect l="l" t="t" r="r" b="b"/>
              <a:pathLst>
                <a:path w="1352550" h="1141095">
                  <a:moveTo>
                    <a:pt x="659292" y="0"/>
                  </a:moveTo>
                  <a:lnTo>
                    <a:pt x="886299" y="908029"/>
                  </a:lnTo>
                </a:path>
                <a:path w="1352550" h="1141095">
                  <a:moveTo>
                    <a:pt x="794530" y="540969"/>
                  </a:moveTo>
                  <a:lnTo>
                    <a:pt x="0" y="938235"/>
                  </a:lnTo>
                </a:path>
                <a:path w="1352550" h="1141095">
                  <a:moveTo>
                    <a:pt x="1352406" y="1141087"/>
                  </a:moveTo>
                  <a:lnTo>
                    <a:pt x="473350" y="701559"/>
                  </a:lnTo>
                </a:path>
              </a:pathLst>
            </a:custGeom>
            <a:ln w="11181">
              <a:solidFill>
                <a:srgbClr val="FF0000"/>
              </a:solidFill>
            </a:ln>
          </p:spPr>
          <p:txBody>
            <a:bodyPr wrap="square" lIns="0" tIns="0" rIns="0" bIns="0" rtlCol="0"/>
            <a:lstStyle/>
            <a:p>
              <a:endParaRPr/>
            </a:p>
          </p:txBody>
        </p:sp>
        <p:sp>
          <p:nvSpPr>
            <p:cNvPr id="32" name="object 32"/>
            <p:cNvSpPr/>
            <p:nvPr/>
          </p:nvSpPr>
          <p:spPr>
            <a:xfrm>
              <a:off x="2948875" y="655017"/>
              <a:ext cx="270510" cy="67945"/>
            </a:xfrm>
            <a:custGeom>
              <a:avLst/>
              <a:gdLst/>
              <a:ahLst/>
              <a:cxnLst/>
              <a:rect l="l" t="t" r="r" b="b"/>
              <a:pathLst>
                <a:path w="270510" h="67945">
                  <a:moveTo>
                    <a:pt x="0" y="67619"/>
                  </a:moveTo>
                  <a:lnTo>
                    <a:pt x="270477" y="0"/>
                  </a:lnTo>
                </a:path>
              </a:pathLst>
            </a:custGeom>
            <a:ln w="7454">
              <a:solidFill>
                <a:srgbClr val="000000"/>
              </a:solidFill>
            </a:ln>
          </p:spPr>
          <p:txBody>
            <a:bodyPr wrap="square" lIns="0" tIns="0" rIns="0" bIns="0" rtlCol="0"/>
            <a:lstStyle/>
            <a:p>
              <a:endParaRPr/>
            </a:p>
          </p:txBody>
        </p:sp>
        <p:sp>
          <p:nvSpPr>
            <p:cNvPr id="33" name="object 33"/>
            <p:cNvSpPr/>
            <p:nvPr/>
          </p:nvSpPr>
          <p:spPr>
            <a:xfrm>
              <a:off x="3189860" y="650628"/>
              <a:ext cx="29845" cy="22225"/>
            </a:xfrm>
            <a:custGeom>
              <a:avLst/>
              <a:gdLst/>
              <a:ahLst/>
              <a:cxnLst/>
              <a:rect l="l" t="t" r="r" b="b"/>
              <a:pathLst>
                <a:path w="29844" h="22225">
                  <a:moveTo>
                    <a:pt x="0" y="0"/>
                  </a:moveTo>
                  <a:lnTo>
                    <a:pt x="5535" y="22140"/>
                  </a:lnTo>
                  <a:lnTo>
                    <a:pt x="29492" y="4388"/>
                  </a:lnTo>
                  <a:lnTo>
                    <a:pt x="0" y="0"/>
                  </a:lnTo>
                  <a:close/>
                </a:path>
              </a:pathLst>
            </a:custGeom>
            <a:solidFill>
              <a:srgbClr val="000000"/>
            </a:solidFill>
          </p:spPr>
          <p:txBody>
            <a:bodyPr wrap="square" lIns="0" tIns="0" rIns="0" bIns="0" rtlCol="0"/>
            <a:lstStyle/>
            <a:p>
              <a:endParaRPr/>
            </a:p>
          </p:txBody>
        </p:sp>
        <p:sp>
          <p:nvSpPr>
            <p:cNvPr id="34" name="object 34"/>
            <p:cNvSpPr/>
            <p:nvPr/>
          </p:nvSpPr>
          <p:spPr>
            <a:xfrm>
              <a:off x="3189860" y="650628"/>
              <a:ext cx="29845" cy="22225"/>
            </a:xfrm>
            <a:custGeom>
              <a:avLst/>
              <a:gdLst/>
              <a:ahLst/>
              <a:cxnLst/>
              <a:rect l="l" t="t" r="r" b="b"/>
              <a:pathLst>
                <a:path w="29844" h="22225">
                  <a:moveTo>
                    <a:pt x="5535" y="22140"/>
                  </a:moveTo>
                  <a:lnTo>
                    <a:pt x="29492" y="4388"/>
                  </a:lnTo>
                  <a:lnTo>
                    <a:pt x="0" y="0"/>
                  </a:lnTo>
                  <a:lnTo>
                    <a:pt x="5535" y="22140"/>
                  </a:lnTo>
                  <a:close/>
                </a:path>
              </a:pathLst>
            </a:custGeom>
            <a:ln w="7454">
              <a:solidFill>
                <a:srgbClr val="000000"/>
              </a:solidFill>
            </a:ln>
          </p:spPr>
          <p:txBody>
            <a:bodyPr wrap="square" lIns="0" tIns="0" rIns="0" bIns="0" rtlCol="0"/>
            <a:lstStyle/>
            <a:p>
              <a:endParaRPr/>
            </a:p>
          </p:txBody>
        </p:sp>
        <p:sp>
          <p:nvSpPr>
            <p:cNvPr id="35" name="object 35"/>
            <p:cNvSpPr/>
            <p:nvPr/>
          </p:nvSpPr>
          <p:spPr>
            <a:xfrm>
              <a:off x="2948875" y="704885"/>
              <a:ext cx="29845" cy="22225"/>
            </a:xfrm>
            <a:custGeom>
              <a:avLst/>
              <a:gdLst/>
              <a:ahLst/>
              <a:cxnLst/>
              <a:rect l="l" t="t" r="r" b="b"/>
              <a:pathLst>
                <a:path w="29844" h="22225">
                  <a:moveTo>
                    <a:pt x="23957" y="0"/>
                  </a:moveTo>
                  <a:lnTo>
                    <a:pt x="0" y="17751"/>
                  </a:lnTo>
                  <a:lnTo>
                    <a:pt x="29492" y="22140"/>
                  </a:lnTo>
                  <a:lnTo>
                    <a:pt x="23957" y="0"/>
                  </a:lnTo>
                  <a:close/>
                </a:path>
              </a:pathLst>
            </a:custGeom>
            <a:solidFill>
              <a:srgbClr val="000000"/>
            </a:solidFill>
          </p:spPr>
          <p:txBody>
            <a:bodyPr wrap="square" lIns="0" tIns="0" rIns="0" bIns="0" rtlCol="0"/>
            <a:lstStyle/>
            <a:p>
              <a:endParaRPr/>
            </a:p>
          </p:txBody>
        </p:sp>
        <p:sp>
          <p:nvSpPr>
            <p:cNvPr id="36" name="object 36"/>
            <p:cNvSpPr/>
            <p:nvPr/>
          </p:nvSpPr>
          <p:spPr>
            <a:xfrm>
              <a:off x="2458639" y="704885"/>
              <a:ext cx="520065" cy="854710"/>
            </a:xfrm>
            <a:custGeom>
              <a:avLst/>
              <a:gdLst/>
              <a:ahLst/>
              <a:cxnLst/>
              <a:rect l="l" t="t" r="r" b="b"/>
              <a:pathLst>
                <a:path w="520064" h="854710">
                  <a:moveTo>
                    <a:pt x="514193" y="0"/>
                  </a:moveTo>
                  <a:lnTo>
                    <a:pt x="490235" y="17751"/>
                  </a:lnTo>
                  <a:lnTo>
                    <a:pt x="519728" y="22140"/>
                  </a:lnTo>
                  <a:lnTo>
                    <a:pt x="514193" y="0"/>
                  </a:lnTo>
                  <a:close/>
                </a:path>
                <a:path w="520064" h="854710">
                  <a:moveTo>
                    <a:pt x="0" y="584064"/>
                  </a:moveTo>
                  <a:lnTo>
                    <a:pt x="135238" y="854542"/>
                  </a:lnTo>
                </a:path>
              </a:pathLst>
            </a:custGeom>
            <a:ln w="7454">
              <a:solidFill>
                <a:srgbClr val="000000"/>
              </a:solidFill>
            </a:ln>
          </p:spPr>
          <p:txBody>
            <a:bodyPr wrap="square" lIns="0" tIns="0" rIns="0" bIns="0" rtlCol="0"/>
            <a:lstStyle/>
            <a:p>
              <a:endParaRPr/>
            </a:p>
          </p:txBody>
        </p:sp>
        <p:sp>
          <p:nvSpPr>
            <p:cNvPr id="37" name="object 37"/>
            <p:cNvSpPr/>
            <p:nvPr/>
          </p:nvSpPr>
          <p:spPr>
            <a:xfrm>
              <a:off x="2571352" y="1529684"/>
              <a:ext cx="22860" cy="29845"/>
            </a:xfrm>
            <a:custGeom>
              <a:avLst/>
              <a:gdLst/>
              <a:ahLst/>
              <a:cxnLst/>
              <a:rect l="l" t="t" r="r" b="b"/>
              <a:pathLst>
                <a:path w="22860" h="29844">
                  <a:moveTo>
                    <a:pt x="20412" y="0"/>
                  </a:moveTo>
                  <a:lnTo>
                    <a:pt x="0" y="10206"/>
                  </a:lnTo>
                  <a:lnTo>
                    <a:pt x="22526" y="29742"/>
                  </a:lnTo>
                  <a:lnTo>
                    <a:pt x="20412" y="0"/>
                  </a:lnTo>
                  <a:close/>
                </a:path>
              </a:pathLst>
            </a:custGeom>
            <a:solidFill>
              <a:srgbClr val="000000"/>
            </a:solidFill>
          </p:spPr>
          <p:txBody>
            <a:bodyPr wrap="square" lIns="0" tIns="0" rIns="0" bIns="0" rtlCol="0"/>
            <a:lstStyle/>
            <a:p>
              <a:endParaRPr/>
            </a:p>
          </p:txBody>
        </p:sp>
        <p:sp>
          <p:nvSpPr>
            <p:cNvPr id="38" name="object 38"/>
            <p:cNvSpPr/>
            <p:nvPr/>
          </p:nvSpPr>
          <p:spPr>
            <a:xfrm>
              <a:off x="2571352" y="1529684"/>
              <a:ext cx="22860" cy="29845"/>
            </a:xfrm>
            <a:custGeom>
              <a:avLst/>
              <a:gdLst/>
              <a:ahLst/>
              <a:cxnLst/>
              <a:rect l="l" t="t" r="r" b="b"/>
              <a:pathLst>
                <a:path w="22860" h="29844">
                  <a:moveTo>
                    <a:pt x="0" y="10206"/>
                  </a:moveTo>
                  <a:lnTo>
                    <a:pt x="22526" y="29742"/>
                  </a:lnTo>
                  <a:lnTo>
                    <a:pt x="20412" y="0"/>
                  </a:lnTo>
                  <a:lnTo>
                    <a:pt x="0" y="10206"/>
                  </a:lnTo>
                  <a:close/>
                </a:path>
              </a:pathLst>
            </a:custGeom>
            <a:ln w="7454">
              <a:solidFill>
                <a:srgbClr val="000000"/>
              </a:solidFill>
            </a:ln>
          </p:spPr>
          <p:txBody>
            <a:bodyPr wrap="square" lIns="0" tIns="0" rIns="0" bIns="0" rtlCol="0"/>
            <a:lstStyle/>
            <a:p>
              <a:endParaRPr/>
            </a:p>
          </p:txBody>
        </p:sp>
        <p:sp>
          <p:nvSpPr>
            <p:cNvPr id="39" name="object 39"/>
            <p:cNvSpPr/>
            <p:nvPr/>
          </p:nvSpPr>
          <p:spPr>
            <a:xfrm>
              <a:off x="2458639" y="1288950"/>
              <a:ext cx="22860" cy="29845"/>
            </a:xfrm>
            <a:custGeom>
              <a:avLst/>
              <a:gdLst/>
              <a:ahLst/>
              <a:cxnLst/>
              <a:rect l="l" t="t" r="r" b="b"/>
              <a:pathLst>
                <a:path w="22860" h="29844">
                  <a:moveTo>
                    <a:pt x="0" y="0"/>
                  </a:moveTo>
                  <a:lnTo>
                    <a:pt x="2113" y="29742"/>
                  </a:lnTo>
                  <a:lnTo>
                    <a:pt x="22526" y="19536"/>
                  </a:lnTo>
                  <a:lnTo>
                    <a:pt x="0" y="0"/>
                  </a:lnTo>
                  <a:close/>
                </a:path>
              </a:pathLst>
            </a:custGeom>
            <a:solidFill>
              <a:srgbClr val="000000"/>
            </a:solidFill>
          </p:spPr>
          <p:txBody>
            <a:bodyPr wrap="square" lIns="0" tIns="0" rIns="0" bIns="0" rtlCol="0"/>
            <a:lstStyle/>
            <a:p>
              <a:endParaRPr/>
            </a:p>
          </p:txBody>
        </p:sp>
        <p:sp>
          <p:nvSpPr>
            <p:cNvPr id="40" name="object 40"/>
            <p:cNvSpPr/>
            <p:nvPr/>
          </p:nvSpPr>
          <p:spPr>
            <a:xfrm>
              <a:off x="2458639" y="1288950"/>
              <a:ext cx="1217295" cy="473709"/>
            </a:xfrm>
            <a:custGeom>
              <a:avLst/>
              <a:gdLst/>
              <a:ahLst/>
              <a:cxnLst/>
              <a:rect l="l" t="t" r="r" b="b"/>
              <a:pathLst>
                <a:path w="1217295" h="473710">
                  <a:moveTo>
                    <a:pt x="22526" y="19536"/>
                  </a:moveTo>
                  <a:lnTo>
                    <a:pt x="0" y="0"/>
                  </a:lnTo>
                  <a:lnTo>
                    <a:pt x="2113" y="29742"/>
                  </a:lnTo>
                  <a:lnTo>
                    <a:pt x="22526" y="19536"/>
                  </a:lnTo>
                  <a:close/>
                </a:path>
                <a:path w="1217295" h="473710">
                  <a:moveTo>
                    <a:pt x="1217147" y="202852"/>
                  </a:moveTo>
                  <a:lnTo>
                    <a:pt x="1081908" y="473329"/>
                  </a:lnTo>
                </a:path>
              </a:pathLst>
            </a:custGeom>
            <a:ln w="7454">
              <a:solidFill>
                <a:srgbClr val="000000"/>
              </a:solidFill>
            </a:ln>
          </p:spPr>
          <p:txBody>
            <a:bodyPr wrap="square" lIns="0" tIns="0" rIns="0" bIns="0" rtlCol="0"/>
            <a:lstStyle/>
            <a:p>
              <a:endParaRPr/>
            </a:p>
          </p:txBody>
        </p:sp>
        <p:sp>
          <p:nvSpPr>
            <p:cNvPr id="41" name="object 41"/>
            <p:cNvSpPr/>
            <p:nvPr/>
          </p:nvSpPr>
          <p:spPr>
            <a:xfrm>
              <a:off x="3540548" y="1732537"/>
              <a:ext cx="22860" cy="29845"/>
            </a:xfrm>
            <a:custGeom>
              <a:avLst/>
              <a:gdLst/>
              <a:ahLst/>
              <a:cxnLst/>
              <a:rect l="l" t="t" r="r" b="b"/>
              <a:pathLst>
                <a:path w="22860" h="29844">
                  <a:moveTo>
                    <a:pt x="2113" y="0"/>
                  </a:moveTo>
                  <a:lnTo>
                    <a:pt x="0" y="29742"/>
                  </a:lnTo>
                  <a:lnTo>
                    <a:pt x="22526" y="10206"/>
                  </a:lnTo>
                  <a:lnTo>
                    <a:pt x="2113" y="0"/>
                  </a:lnTo>
                  <a:close/>
                </a:path>
              </a:pathLst>
            </a:custGeom>
            <a:solidFill>
              <a:srgbClr val="000000"/>
            </a:solidFill>
          </p:spPr>
          <p:txBody>
            <a:bodyPr wrap="square" lIns="0" tIns="0" rIns="0" bIns="0" rtlCol="0"/>
            <a:lstStyle/>
            <a:p>
              <a:endParaRPr/>
            </a:p>
          </p:txBody>
        </p:sp>
        <p:sp>
          <p:nvSpPr>
            <p:cNvPr id="42" name="object 42"/>
            <p:cNvSpPr/>
            <p:nvPr/>
          </p:nvSpPr>
          <p:spPr>
            <a:xfrm>
              <a:off x="3540548" y="1732537"/>
              <a:ext cx="22860" cy="29845"/>
            </a:xfrm>
            <a:custGeom>
              <a:avLst/>
              <a:gdLst/>
              <a:ahLst/>
              <a:cxnLst/>
              <a:rect l="l" t="t" r="r" b="b"/>
              <a:pathLst>
                <a:path w="22860" h="29844">
                  <a:moveTo>
                    <a:pt x="2113" y="0"/>
                  </a:moveTo>
                  <a:lnTo>
                    <a:pt x="0" y="29742"/>
                  </a:lnTo>
                  <a:lnTo>
                    <a:pt x="22526" y="10206"/>
                  </a:lnTo>
                  <a:lnTo>
                    <a:pt x="2113" y="0"/>
                  </a:lnTo>
                  <a:close/>
                </a:path>
              </a:pathLst>
            </a:custGeom>
            <a:ln w="7454">
              <a:solidFill>
                <a:srgbClr val="000000"/>
              </a:solidFill>
            </a:ln>
          </p:spPr>
          <p:txBody>
            <a:bodyPr wrap="square" lIns="0" tIns="0" rIns="0" bIns="0" rtlCol="0"/>
            <a:lstStyle/>
            <a:p>
              <a:endParaRPr/>
            </a:p>
          </p:txBody>
        </p:sp>
        <p:sp>
          <p:nvSpPr>
            <p:cNvPr id="43" name="object 43"/>
            <p:cNvSpPr/>
            <p:nvPr/>
          </p:nvSpPr>
          <p:spPr>
            <a:xfrm>
              <a:off x="3653260" y="1491802"/>
              <a:ext cx="22860" cy="29845"/>
            </a:xfrm>
            <a:custGeom>
              <a:avLst/>
              <a:gdLst/>
              <a:ahLst/>
              <a:cxnLst/>
              <a:rect l="l" t="t" r="r" b="b"/>
              <a:pathLst>
                <a:path w="22860" h="29844">
                  <a:moveTo>
                    <a:pt x="22526" y="0"/>
                  </a:moveTo>
                  <a:lnTo>
                    <a:pt x="0" y="19536"/>
                  </a:lnTo>
                  <a:lnTo>
                    <a:pt x="20412" y="29742"/>
                  </a:lnTo>
                  <a:lnTo>
                    <a:pt x="22526" y="0"/>
                  </a:lnTo>
                  <a:close/>
                </a:path>
              </a:pathLst>
            </a:custGeom>
            <a:solidFill>
              <a:srgbClr val="000000"/>
            </a:solidFill>
          </p:spPr>
          <p:txBody>
            <a:bodyPr wrap="square" lIns="0" tIns="0" rIns="0" bIns="0" rtlCol="0"/>
            <a:lstStyle/>
            <a:p>
              <a:endParaRPr/>
            </a:p>
          </p:txBody>
        </p:sp>
        <p:sp>
          <p:nvSpPr>
            <p:cNvPr id="44" name="object 44"/>
            <p:cNvSpPr/>
            <p:nvPr/>
          </p:nvSpPr>
          <p:spPr>
            <a:xfrm>
              <a:off x="3653260" y="1491802"/>
              <a:ext cx="22860" cy="29845"/>
            </a:xfrm>
            <a:custGeom>
              <a:avLst/>
              <a:gdLst/>
              <a:ahLst/>
              <a:cxnLst/>
              <a:rect l="l" t="t" r="r" b="b"/>
              <a:pathLst>
                <a:path w="22860" h="29844">
                  <a:moveTo>
                    <a:pt x="20412" y="29742"/>
                  </a:moveTo>
                  <a:lnTo>
                    <a:pt x="22526" y="0"/>
                  </a:lnTo>
                  <a:lnTo>
                    <a:pt x="0" y="19536"/>
                  </a:lnTo>
                  <a:lnTo>
                    <a:pt x="20412" y="29742"/>
                  </a:lnTo>
                  <a:close/>
                </a:path>
              </a:pathLst>
            </a:custGeom>
            <a:ln w="7454">
              <a:solidFill>
                <a:srgbClr val="000000"/>
              </a:solidFill>
            </a:ln>
          </p:spPr>
          <p:txBody>
            <a:bodyPr wrap="square" lIns="0" tIns="0" rIns="0" bIns="0" rtlCol="0"/>
            <a:lstStyle/>
            <a:p>
              <a:endParaRPr/>
            </a:p>
          </p:txBody>
        </p:sp>
      </p:grpSp>
      <p:sp>
        <p:nvSpPr>
          <p:cNvPr id="45" name="object 45"/>
          <p:cNvSpPr txBox="1"/>
          <p:nvPr/>
        </p:nvSpPr>
        <p:spPr>
          <a:xfrm>
            <a:off x="2718960" y="1000487"/>
            <a:ext cx="168910" cy="114935"/>
          </a:xfrm>
          <a:prstGeom prst="rect">
            <a:avLst/>
          </a:prstGeom>
        </p:spPr>
        <p:txBody>
          <a:bodyPr vert="horz" wrap="square" lIns="0" tIns="17145" rIns="0" bIns="0" rtlCol="0">
            <a:spAutoFit/>
          </a:bodyPr>
          <a:lstStyle/>
          <a:p>
            <a:pPr marL="38100">
              <a:lnSpc>
                <a:spcPct val="100000"/>
              </a:lnSpc>
              <a:spcBef>
                <a:spcPts val="135"/>
              </a:spcBef>
            </a:pPr>
            <a:r>
              <a:rPr sz="825" spc="127" baseline="10101" dirty="0">
                <a:latin typeface="Cambria"/>
                <a:cs typeface="Cambria"/>
              </a:rPr>
              <a:t>R</a:t>
            </a:r>
            <a:r>
              <a:rPr sz="400" spc="85" dirty="0">
                <a:latin typeface="Calibri"/>
                <a:cs typeface="Calibri"/>
              </a:rPr>
              <a:t>1</a:t>
            </a:r>
            <a:endParaRPr sz="400">
              <a:latin typeface="Calibri"/>
              <a:cs typeface="Calibri"/>
            </a:endParaRPr>
          </a:p>
        </p:txBody>
      </p:sp>
      <p:sp>
        <p:nvSpPr>
          <p:cNvPr id="46" name="object 46"/>
          <p:cNvSpPr txBox="1"/>
          <p:nvPr/>
        </p:nvSpPr>
        <p:spPr>
          <a:xfrm>
            <a:off x="2980984" y="1469588"/>
            <a:ext cx="168910" cy="114935"/>
          </a:xfrm>
          <a:prstGeom prst="rect">
            <a:avLst/>
          </a:prstGeom>
        </p:spPr>
        <p:txBody>
          <a:bodyPr vert="horz" wrap="square" lIns="0" tIns="17145" rIns="0" bIns="0" rtlCol="0">
            <a:spAutoFit/>
          </a:bodyPr>
          <a:lstStyle/>
          <a:p>
            <a:pPr marL="38100">
              <a:lnSpc>
                <a:spcPct val="100000"/>
              </a:lnSpc>
              <a:spcBef>
                <a:spcPts val="135"/>
              </a:spcBef>
            </a:pPr>
            <a:r>
              <a:rPr sz="825" spc="127" baseline="10101" dirty="0">
                <a:latin typeface="Cambria"/>
                <a:cs typeface="Cambria"/>
              </a:rPr>
              <a:t>R</a:t>
            </a:r>
            <a:r>
              <a:rPr sz="400" spc="85" dirty="0">
                <a:latin typeface="Calibri"/>
                <a:cs typeface="Calibri"/>
              </a:rPr>
              <a:t>2</a:t>
            </a:r>
            <a:endParaRPr sz="400">
              <a:latin typeface="Calibri"/>
              <a:cs typeface="Calibri"/>
            </a:endParaRPr>
          </a:p>
        </p:txBody>
      </p:sp>
      <p:sp>
        <p:nvSpPr>
          <p:cNvPr id="47" name="object 47"/>
          <p:cNvSpPr txBox="1"/>
          <p:nvPr/>
        </p:nvSpPr>
        <p:spPr>
          <a:xfrm>
            <a:off x="3259909" y="1101911"/>
            <a:ext cx="168910" cy="114935"/>
          </a:xfrm>
          <a:prstGeom prst="rect">
            <a:avLst/>
          </a:prstGeom>
        </p:spPr>
        <p:txBody>
          <a:bodyPr vert="horz" wrap="square" lIns="0" tIns="17145" rIns="0" bIns="0" rtlCol="0">
            <a:spAutoFit/>
          </a:bodyPr>
          <a:lstStyle/>
          <a:p>
            <a:pPr marL="38100">
              <a:lnSpc>
                <a:spcPct val="100000"/>
              </a:lnSpc>
              <a:spcBef>
                <a:spcPts val="135"/>
              </a:spcBef>
            </a:pPr>
            <a:r>
              <a:rPr sz="825" spc="127" baseline="10101" dirty="0">
                <a:latin typeface="Cambria"/>
                <a:cs typeface="Cambria"/>
              </a:rPr>
              <a:t>R</a:t>
            </a:r>
            <a:r>
              <a:rPr sz="400" spc="85" dirty="0">
                <a:latin typeface="Calibri"/>
                <a:cs typeface="Calibri"/>
              </a:rPr>
              <a:t>3</a:t>
            </a:r>
            <a:endParaRPr sz="400">
              <a:latin typeface="Calibri"/>
              <a:cs typeface="Calibri"/>
            </a:endParaRPr>
          </a:p>
        </p:txBody>
      </p:sp>
      <p:sp>
        <p:nvSpPr>
          <p:cNvPr id="48" name="object 48"/>
          <p:cNvSpPr txBox="1"/>
          <p:nvPr/>
        </p:nvSpPr>
        <p:spPr>
          <a:xfrm>
            <a:off x="3087690" y="1193957"/>
            <a:ext cx="60960" cy="114935"/>
          </a:xfrm>
          <a:prstGeom prst="rect">
            <a:avLst/>
          </a:prstGeom>
        </p:spPr>
        <p:txBody>
          <a:bodyPr vert="horz" wrap="square" lIns="0" tIns="17145" rIns="0" bIns="0" rtlCol="0">
            <a:spAutoFit/>
          </a:bodyPr>
          <a:lstStyle/>
          <a:p>
            <a:pPr marL="12700">
              <a:lnSpc>
                <a:spcPct val="100000"/>
              </a:lnSpc>
              <a:spcBef>
                <a:spcPts val="135"/>
              </a:spcBef>
            </a:pPr>
            <a:r>
              <a:rPr sz="550" spc="15" dirty="0">
                <a:latin typeface="Tahoma"/>
                <a:cs typeface="Tahoma"/>
              </a:rPr>
              <a:t>?</a:t>
            </a:r>
            <a:endParaRPr sz="550">
              <a:latin typeface="Tahoma"/>
              <a:cs typeface="Tahoma"/>
            </a:endParaRPr>
          </a:p>
        </p:txBody>
      </p:sp>
      <p:sp>
        <p:nvSpPr>
          <p:cNvPr id="49" name="object 49"/>
          <p:cNvSpPr txBox="1"/>
          <p:nvPr/>
        </p:nvSpPr>
        <p:spPr>
          <a:xfrm>
            <a:off x="2409737" y="1168478"/>
            <a:ext cx="64769" cy="114935"/>
          </a:xfrm>
          <a:prstGeom prst="rect">
            <a:avLst/>
          </a:prstGeom>
        </p:spPr>
        <p:txBody>
          <a:bodyPr vert="horz" wrap="square" lIns="0" tIns="17145" rIns="0" bIns="0" rtlCol="0">
            <a:spAutoFit/>
          </a:bodyPr>
          <a:lstStyle/>
          <a:p>
            <a:pPr marL="12700">
              <a:lnSpc>
                <a:spcPct val="100000"/>
              </a:lnSpc>
              <a:spcBef>
                <a:spcPts val="135"/>
              </a:spcBef>
            </a:pPr>
            <a:r>
              <a:rPr sz="550" spc="-5" dirty="0">
                <a:latin typeface="Cambria"/>
                <a:cs typeface="Cambria"/>
              </a:rPr>
              <a:t>C</a:t>
            </a:r>
            <a:endParaRPr sz="550">
              <a:latin typeface="Cambria"/>
              <a:cs typeface="Cambria"/>
            </a:endParaRPr>
          </a:p>
        </p:txBody>
      </p:sp>
      <p:sp>
        <p:nvSpPr>
          <p:cNvPr id="50" name="object 50"/>
          <p:cNvSpPr txBox="1"/>
          <p:nvPr/>
        </p:nvSpPr>
        <p:spPr>
          <a:xfrm>
            <a:off x="2448840" y="1201898"/>
            <a:ext cx="55244" cy="88265"/>
          </a:xfrm>
          <a:prstGeom prst="rect">
            <a:avLst/>
          </a:prstGeom>
        </p:spPr>
        <p:txBody>
          <a:bodyPr vert="horz" wrap="square" lIns="0" tIns="13970" rIns="0" bIns="0" rtlCol="0">
            <a:spAutoFit/>
          </a:bodyPr>
          <a:lstStyle/>
          <a:p>
            <a:pPr marL="12700">
              <a:lnSpc>
                <a:spcPct val="100000"/>
              </a:lnSpc>
              <a:spcBef>
                <a:spcPts val="110"/>
              </a:spcBef>
            </a:pPr>
            <a:r>
              <a:rPr sz="400" spc="30" dirty="0">
                <a:latin typeface="Calibri"/>
                <a:cs typeface="Calibri"/>
              </a:rPr>
              <a:t>1</a:t>
            </a:r>
            <a:endParaRPr sz="400">
              <a:latin typeface="Calibri"/>
              <a:cs typeface="Calibri"/>
            </a:endParaRPr>
          </a:p>
        </p:txBody>
      </p:sp>
      <p:sp>
        <p:nvSpPr>
          <p:cNvPr id="51" name="object 51"/>
          <p:cNvSpPr txBox="1"/>
          <p:nvPr/>
        </p:nvSpPr>
        <p:spPr>
          <a:xfrm>
            <a:off x="2519574" y="1556708"/>
            <a:ext cx="145415" cy="114935"/>
          </a:xfrm>
          <a:prstGeom prst="rect">
            <a:avLst/>
          </a:prstGeom>
        </p:spPr>
        <p:txBody>
          <a:bodyPr vert="horz" wrap="square" lIns="0" tIns="17145" rIns="0" bIns="0" rtlCol="0">
            <a:spAutoFit/>
          </a:bodyPr>
          <a:lstStyle/>
          <a:p>
            <a:pPr marL="38100">
              <a:lnSpc>
                <a:spcPct val="100000"/>
              </a:lnSpc>
              <a:spcBef>
                <a:spcPts val="135"/>
              </a:spcBef>
            </a:pPr>
            <a:r>
              <a:rPr sz="825" spc="15" baseline="10101" dirty="0">
                <a:latin typeface="Cambria"/>
                <a:cs typeface="Cambria"/>
              </a:rPr>
              <a:t>C</a:t>
            </a:r>
            <a:r>
              <a:rPr sz="400" spc="10" dirty="0">
                <a:latin typeface="Calibri"/>
                <a:cs typeface="Calibri"/>
              </a:rPr>
              <a:t>2</a:t>
            </a:r>
            <a:endParaRPr sz="400">
              <a:latin typeface="Calibri"/>
              <a:cs typeface="Calibri"/>
            </a:endParaRPr>
          </a:p>
        </p:txBody>
      </p:sp>
      <p:sp>
        <p:nvSpPr>
          <p:cNvPr id="52" name="object 52"/>
          <p:cNvSpPr txBox="1"/>
          <p:nvPr/>
        </p:nvSpPr>
        <p:spPr>
          <a:xfrm>
            <a:off x="2803292" y="599001"/>
            <a:ext cx="558165" cy="177800"/>
          </a:xfrm>
          <a:prstGeom prst="rect">
            <a:avLst/>
          </a:prstGeom>
        </p:spPr>
        <p:txBody>
          <a:bodyPr vert="horz" wrap="square" lIns="0" tIns="17145" rIns="0" bIns="0" rtlCol="0">
            <a:spAutoFit/>
          </a:bodyPr>
          <a:lstStyle/>
          <a:p>
            <a:pPr marL="50800">
              <a:lnSpc>
                <a:spcPct val="100000"/>
              </a:lnSpc>
              <a:spcBef>
                <a:spcPts val="135"/>
              </a:spcBef>
              <a:tabLst>
                <a:tab pos="438150" algn="l"/>
              </a:tabLst>
            </a:pPr>
            <a:r>
              <a:rPr sz="825" spc="-7" baseline="-45454" dirty="0">
                <a:latin typeface="Cambria"/>
                <a:cs typeface="Cambria"/>
              </a:rPr>
              <a:t>C	</a:t>
            </a:r>
            <a:r>
              <a:rPr sz="825" spc="15" baseline="10101" dirty="0">
                <a:latin typeface="Cambria"/>
                <a:cs typeface="Cambria"/>
              </a:rPr>
              <a:t>C</a:t>
            </a:r>
            <a:r>
              <a:rPr sz="400" spc="10" dirty="0">
                <a:latin typeface="Calibri"/>
                <a:cs typeface="Calibri"/>
              </a:rPr>
              <a:t>3</a:t>
            </a:r>
            <a:endParaRPr sz="400">
              <a:latin typeface="Calibri"/>
              <a:cs typeface="Calibri"/>
            </a:endParaRPr>
          </a:p>
          <a:p>
            <a:pPr marL="89535">
              <a:lnSpc>
                <a:spcPct val="100000"/>
              </a:lnSpc>
              <a:spcBef>
                <a:spcPts val="20"/>
              </a:spcBef>
            </a:pPr>
            <a:r>
              <a:rPr sz="400" spc="30" dirty="0">
                <a:latin typeface="Calibri"/>
                <a:cs typeface="Calibri"/>
              </a:rPr>
              <a:t>1</a:t>
            </a:r>
            <a:endParaRPr sz="400">
              <a:latin typeface="Calibri"/>
              <a:cs typeface="Calibri"/>
            </a:endParaRPr>
          </a:p>
        </p:txBody>
      </p:sp>
      <p:sp>
        <p:nvSpPr>
          <p:cNvPr id="53" name="object 53"/>
          <p:cNvSpPr txBox="1"/>
          <p:nvPr/>
        </p:nvSpPr>
        <p:spPr>
          <a:xfrm>
            <a:off x="3491632" y="1748419"/>
            <a:ext cx="64769" cy="114935"/>
          </a:xfrm>
          <a:prstGeom prst="rect">
            <a:avLst/>
          </a:prstGeom>
        </p:spPr>
        <p:txBody>
          <a:bodyPr vert="horz" wrap="square" lIns="0" tIns="17145" rIns="0" bIns="0" rtlCol="0">
            <a:spAutoFit/>
          </a:bodyPr>
          <a:lstStyle/>
          <a:p>
            <a:pPr marL="12700">
              <a:lnSpc>
                <a:spcPct val="100000"/>
              </a:lnSpc>
              <a:spcBef>
                <a:spcPts val="135"/>
              </a:spcBef>
            </a:pPr>
            <a:r>
              <a:rPr sz="550" spc="-5" dirty="0">
                <a:latin typeface="Cambria"/>
                <a:cs typeface="Cambria"/>
              </a:rPr>
              <a:t>C</a:t>
            </a:r>
            <a:endParaRPr sz="550">
              <a:latin typeface="Cambria"/>
              <a:cs typeface="Cambria"/>
            </a:endParaRPr>
          </a:p>
        </p:txBody>
      </p:sp>
      <p:sp>
        <p:nvSpPr>
          <p:cNvPr id="54" name="object 54"/>
          <p:cNvSpPr txBox="1"/>
          <p:nvPr/>
        </p:nvSpPr>
        <p:spPr>
          <a:xfrm>
            <a:off x="3530736" y="1781839"/>
            <a:ext cx="55244" cy="88265"/>
          </a:xfrm>
          <a:prstGeom prst="rect">
            <a:avLst/>
          </a:prstGeom>
        </p:spPr>
        <p:txBody>
          <a:bodyPr vert="horz" wrap="square" lIns="0" tIns="13970" rIns="0" bIns="0" rtlCol="0">
            <a:spAutoFit/>
          </a:bodyPr>
          <a:lstStyle/>
          <a:p>
            <a:pPr marL="12700">
              <a:lnSpc>
                <a:spcPct val="100000"/>
              </a:lnSpc>
              <a:spcBef>
                <a:spcPts val="110"/>
              </a:spcBef>
            </a:pPr>
            <a:r>
              <a:rPr sz="400" spc="30" dirty="0">
                <a:latin typeface="Calibri"/>
                <a:cs typeface="Calibri"/>
              </a:rPr>
              <a:t>2</a:t>
            </a:r>
            <a:endParaRPr sz="400">
              <a:latin typeface="Calibri"/>
              <a:cs typeface="Calibri"/>
            </a:endParaRPr>
          </a:p>
        </p:txBody>
      </p:sp>
      <p:sp>
        <p:nvSpPr>
          <p:cNvPr id="55" name="object 55"/>
          <p:cNvSpPr txBox="1"/>
          <p:nvPr/>
        </p:nvSpPr>
        <p:spPr>
          <a:xfrm>
            <a:off x="3601469" y="1382468"/>
            <a:ext cx="145415" cy="114935"/>
          </a:xfrm>
          <a:prstGeom prst="rect">
            <a:avLst/>
          </a:prstGeom>
        </p:spPr>
        <p:txBody>
          <a:bodyPr vert="horz" wrap="square" lIns="0" tIns="17145" rIns="0" bIns="0" rtlCol="0">
            <a:spAutoFit/>
          </a:bodyPr>
          <a:lstStyle/>
          <a:p>
            <a:pPr marL="38100">
              <a:lnSpc>
                <a:spcPct val="100000"/>
              </a:lnSpc>
              <a:spcBef>
                <a:spcPts val="135"/>
              </a:spcBef>
            </a:pPr>
            <a:r>
              <a:rPr sz="825" spc="15" baseline="10101" dirty="0">
                <a:latin typeface="Cambria"/>
                <a:cs typeface="Cambria"/>
              </a:rPr>
              <a:t>C</a:t>
            </a:r>
            <a:r>
              <a:rPr sz="400" spc="10" dirty="0">
                <a:latin typeface="Calibri"/>
                <a:cs typeface="Calibri"/>
              </a:rPr>
              <a:t>3</a:t>
            </a:r>
            <a:endParaRPr sz="400">
              <a:latin typeface="Calibri"/>
              <a:cs typeface="Calibri"/>
            </a:endParaRPr>
          </a:p>
        </p:txBody>
      </p:sp>
      <p:sp>
        <p:nvSpPr>
          <p:cNvPr id="56" name="object 56"/>
          <p:cNvSpPr txBox="1"/>
          <p:nvPr/>
        </p:nvSpPr>
        <p:spPr>
          <a:xfrm>
            <a:off x="441058" y="1994025"/>
            <a:ext cx="3834765" cy="1184275"/>
          </a:xfrm>
          <a:prstGeom prst="rect">
            <a:avLst/>
          </a:prstGeom>
        </p:spPr>
        <p:txBody>
          <a:bodyPr vert="horz" wrap="square" lIns="0" tIns="6985" rIns="0" bIns="0" rtlCol="0">
            <a:spAutoFit/>
          </a:bodyPr>
          <a:lstStyle/>
          <a:p>
            <a:pPr marL="195580" marR="377190" indent="-132715">
              <a:lnSpc>
                <a:spcPct val="102699"/>
              </a:lnSpc>
              <a:spcBef>
                <a:spcPts val="55"/>
              </a:spcBef>
              <a:buSzPct val="90909"/>
              <a:buFont typeface="Lucida Sans Unicode"/>
              <a:buChar char="•"/>
              <a:tabLst>
                <a:tab pos="196215" algn="l"/>
              </a:tabLst>
            </a:pPr>
            <a:r>
              <a:rPr sz="1100" spc="-10" dirty="0">
                <a:latin typeface="Times New Roman"/>
                <a:cs typeface="Times New Roman"/>
              </a:rPr>
              <a:t>A </a:t>
            </a:r>
            <a:r>
              <a:rPr sz="1100" spc="-5" dirty="0">
                <a:latin typeface="Times New Roman"/>
                <a:cs typeface="Times New Roman"/>
              </a:rPr>
              <a:t>linear discriminant between </a:t>
            </a:r>
            <a:r>
              <a:rPr sz="1100" spc="-10" dirty="0">
                <a:latin typeface="Times New Roman"/>
                <a:cs typeface="Times New Roman"/>
              </a:rPr>
              <a:t>two </a:t>
            </a:r>
            <a:r>
              <a:rPr sz="1100" spc="-5" dirty="0">
                <a:latin typeface="Times New Roman"/>
                <a:cs typeface="Times New Roman"/>
              </a:rPr>
              <a:t>classes separates with a </a:t>
            </a:r>
            <a:r>
              <a:rPr sz="1100" spc="-265" dirty="0">
                <a:latin typeface="Times New Roman"/>
                <a:cs typeface="Times New Roman"/>
              </a:rPr>
              <a:t> </a:t>
            </a:r>
            <a:r>
              <a:rPr sz="1100" spc="-5" dirty="0">
                <a:latin typeface="Times New Roman"/>
                <a:cs typeface="Times New Roman"/>
              </a:rPr>
              <a:t>hyperplane</a:t>
            </a:r>
            <a:endParaRPr sz="1100">
              <a:latin typeface="Times New Roman"/>
              <a:cs typeface="Times New Roman"/>
            </a:endParaRPr>
          </a:p>
          <a:p>
            <a:pPr marL="195580" indent="-132715">
              <a:lnSpc>
                <a:spcPct val="100000"/>
              </a:lnSpc>
              <a:spcBef>
                <a:spcPts val="175"/>
              </a:spcBef>
              <a:buSzPct val="90909"/>
              <a:buFont typeface="Lucida Sans Unicode"/>
              <a:buChar char="•"/>
              <a:tabLst>
                <a:tab pos="196215" algn="l"/>
              </a:tabLst>
            </a:pPr>
            <a:r>
              <a:rPr sz="1100" spc="-20" dirty="0">
                <a:latin typeface="Times New Roman"/>
                <a:cs typeface="Times New Roman"/>
              </a:rPr>
              <a:t>How</a:t>
            </a:r>
            <a:r>
              <a:rPr sz="1100" spc="-15" dirty="0">
                <a:latin typeface="Times New Roman"/>
                <a:cs typeface="Times New Roman"/>
              </a:rPr>
              <a:t> </a:t>
            </a:r>
            <a:r>
              <a:rPr sz="1100" spc="-5" dirty="0">
                <a:latin typeface="Times New Roman"/>
                <a:cs typeface="Times New Roman"/>
              </a:rPr>
              <a:t>to</a:t>
            </a:r>
            <a:r>
              <a:rPr sz="1100" spc="-10" dirty="0">
                <a:latin typeface="Times New Roman"/>
                <a:cs typeface="Times New Roman"/>
              </a:rPr>
              <a:t> </a:t>
            </a:r>
            <a:r>
              <a:rPr sz="1100" spc="-5" dirty="0">
                <a:latin typeface="Times New Roman"/>
                <a:cs typeface="Times New Roman"/>
              </a:rPr>
              <a:t>use</a:t>
            </a:r>
            <a:r>
              <a:rPr sz="1100" spc="-10" dirty="0">
                <a:latin typeface="Times New Roman"/>
                <a:cs typeface="Times New Roman"/>
              </a:rPr>
              <a:t> </a:t>
            </a:r>
            <a:r>
              <a:rPr sz="1100" spc="-5" dirty="0">
                <a:latin typeface="Times New Roman"/>
                <a:cs typeface="Times New Roman"/>
              </a:rPr>
              <a:t>this</a:t>
            </a:r>
            <a:r>
              <a:rPr sz="1100" spc="-15" dirty="0">
                <a:latin typeface="Times New Roman"/>
                <a:cs typeface="Times New Roman"/>
              </a:rPr>
              <a:t> </a:t>
            </a:r>
            <a:r>
              <a:rPr sz="1100" spc="-5" dirty="0">
                <a:latin typeface="Times New Roman"/>
                <a:cs typeface="Times New Roman"/>
              </a:rPr>
              <a:t>for</a:t>
            </a:r>
            <a:r>
              <a:rPr sz="1100" spc="-10" dirty="0">
                <a:latin typeface="Times New Roman"/>
                <a:cs typeface="Times New Roman"/>
              </a:rPr>
              <a:t> </a:t>
            </a:r>
            <a:r>
              <a:rPr sz="1100" spc="-5" dirty="0">
                <a:latin typeface="Times New Roman"/>
                <a:cs typeface="Times New Roman"/>
              </a:rPr>
              <a:t>multiple</a:t>
            </a:r>
            <a:r>
              <a:rPr sz="1100" spc="-10" dirty="0">
                <a:latin typeface="Times New Roman"/>
                <a:cs typeface="Times New Roman"/>
              </a:rPr>
              <a:t> </a:t>
            </a:r>
            <a:r>
              <a:rPr sz="1100" spc="-5" dirty="0">
                <a:latin typeface="Times New Roman"/>
                <a:cs typeface="Times New Roman"/>
              </a:rPr>
              <a:t>classes?</a:t>
            </a:r>
            <a:endParaRPr sz="1100">
              <a:latin typeface="Times New Roman"/>
              <a:cs typeface="Times New Roman"/>
            </a:endParaRPr>
          </a:p>
          <a:p>
            <a:pPr marL="473075" marR="81280" lvl="1" indent="-128270">
              <a:lnSpc>
                <a:spcPct val="100000"/>
              </a:lnSpc>
              <a:spcBef>
                <a:spcPts val="175"/>
              </a:spcBef>
              <a:buClr>
                <a:srgbClr val="000000"/>
              </a:buClr>
              <a:buSzPct val="90000"/>
              <a:buFont typeface="Arial"/>
              <a:buChar char="•"/>
              <a:tabLst>
                <a:tab pos="473709" algn="l"/>
              </a:tabLst>
            </a:pPr>
            <a:r>
              <a:rPr sz="1000" spc="-5" dirty="0">
                <a:solidFill>
                  <a:srgbClr val="0000E5"/>
                </a:solidFill>
                <a:latin typeface="Times New Roman"/>
                <a:cs typeface="Times New Roman"/>
              </a:rPr>
              <a:t>One-versus-the-rest </a:t>
            </a:r>
            <a:r>
              <a:rPr sz="1000" spc="-5" dirty="0">
                <a:latin typeface="Times New Roman"/>
                <a:cs typeface="Times New Roman"/>
              </a:rPr>
              <a:t>method: </a:t>
            </a:r>
            <a:r>
              <a:rPr sz="1000" spc="-10" dirty="0">
                <a:latin typeface="Times New Roman"/>
                <a:cs typeface="Times New Roman"/>
              </a:rPr>
              <a:t>build </a:t>
            </a:r>
            <a:r>
              <a:rPr sz="1000" i="1" spc="325" dirty="0">
                <a:latin typeface="Calibri"/>
                <a:cs typeface="Calibri"/>
              </a:rPr>
              <a:t>K </a:t>
            </a:r>
            <a:r>
              <a:rPr sz="1000" spc="-180" dirty="0">
                <a:latin typeface="Lucida Sans Unicode"/>
                <a:cs typeface="Lucida Sans Unicode"/>
              </a:rPr>
              <a:t>− </a:t>
            </a:r>
            <a:r>
              <a:rPr sz="1000" spc="-10" dirty="0">
                <a:latin typeface="Calibri"/>
                <a:cs typeface="Calibri"/>
              </a:rPr>
              <a:t>1 </a:t>
            </a:r>
            <a:r>
              <a:rPr sz="1000" spc="-10" dirty="0">
                <a:latin typeface="Times New Roman"/>
                <a:cs typeface="Times New Roman"/>
              </a:rPr>
              <a:t>classifiers, </a:t>
            </a:r>
            <a:r>
              <a:rPr sz="1000" spc="-5" dirty="0">
                <a:latin typeface="Times New Roman"/>
                <a:cs typeface="Times New Roman"/>
              </a:rPr>
              <a:t>between </a:t>
            </a:r>
            <a:r>
              <a:rPr sz="1000" spc="-35" dirty="0">
                <a:latin typeface="Lucida Sans Unicode"/>
                <a:cs typeface="Lucida Sans Unicode"/>
              </a:rPr>
              <a:t>C</a:t>
            </a:r>
            <a:r>
              <a:rPr sz="1050" i="1" spc="-52" baseline="-11904" dirty="0">
                <a:latin typeface="Calibri"/>
                <a:cs typeface="Calibri"/>
              </a:rPr>
              <a:t>k </a:t>
            </a:r>
            <a:r>
              <a:rPr sz="1050" i="1" spc="-44" baseline="-11904" dirty="0">
                <a:latin typeface="Calibri"/>
                <a:cs typeface="Calibri"/>
              </a:rPr>
              <a:t> </a:t>
            </a:r>
            <a:r>
              <a:rPr sz="1000" spc="-5" dirty="0">
                <a:latin typeface="Times New Roman"/>
                <a:cs typeface="Times New Roman"/>
              </a:rPr>
              <a:t>and</a:t>
            </a:r>
            <a:r>
              <a:rPr sz="1000" spc="-10" dirty="0">
                <a:latin typeface="Times New Roman"/>
                <a:cs typeface="Times New Roman"/>
              </a:rPr>
              <a:t> </a:t>
            </a:r>
            <a:r>
              <a:rPr sz="1000" spc="-5" dirty="0">
                <a:latin typeface="Times New Roman"/>
                <a:cs typeface="Times New Roman"/>
              </a:rPr>
              <a:t>all others</a:t>
            </a:r>
            <a:endParaRPr sz="1000">
              <a:latin typeface="Times New Roman"/>
              <a:cs typeface="Times New Roman"/>
            </a:endParaRPr>
          </a:p>
          <a:p>
            <a:pPr marL="473075" marR="88265" lvl="1" indent="-128270">
              <a:lnSpc>
                <a:spcPts val="1200"/>
              </a:lnSpc>
              <a:spcBef>
                <a:spcPts val="30"/>
              </a:spcBef>
              <a:buClr>
                <a:srgbClr val="000000"/>
              </a:buClr>
              <a:buSzPct val="90000"/>
              <a:buFont typeface="Arial"/>
              <a:buChar char="•"/>
              <a:tabLst>
                <a:tab pos="473709" algn="l"/>
              </a:tabLst>
            </a:pPr>
            <a:r>
              <a:rPr sz="1000" spc="-5" dirty="0">
                <a:solidFill>
                  <a:srgbClr val="0000E5"/>
                </a:solidFill>
                <a:latin typeface="Times New Roman"/>
                <a:cs typeface="Times New Roman"/>
              </a:rPr>
              <a:t>One-versus-one </a:t>
            </a:r>
            <a:r>
              <a:rPr sz="1000" spc="-5" dirty="0">
                <a:latin typeface="Times New Roman"/>
                <a:cs typeface="Times New Roman"/>
              </a:rPr>
              <a:t>method: </a:t>
            </a:r>
            <a:r>
              <a:rPr sz="1000" spc="-10" dirty="0">
                <a:latin typeface="Times New Roman"/>
                <a:cs typeface="Times New Roman"/>
              </a:rPr>
              <a:t>build </a:t>
            </a:r>
            <a:r>
              <a:rPr sz="1000" i="1" spc="265" dirty="0">
                <a:latin typeface="Calibri"/>
                <a:cs typeface="Calibri"/>
              </a:rPr>
              <a:t>K</a:t>
            </a:r>
            <a:r>
              <a:rPr sz="1000" spc="265" dirty="0">
                <a:latin typeface="Calibri"/>
                <a:cs typeface="Calibri"/>
              </a:rPr>
              <a:t>(</a:t>
            </a:r>
            <a:r>
              <a:rPr sz="1000" i="1" spc="265" dirty="0">
                <a:latin typeface="Calibri"/>
                <a:cs typeface="Calibri"/>
              </a:rPr>
              <a:t>K </a:t>
            </a:r>
            <a:r>
              <a:rPr sz="1000" spc="-180" dirty="0">
                <a:latin typeface="Lucida Sans Unicode"/>
                <a:cs typeface="Lucida Sans Unicode"/>
              </a:rPr>
              <a:t>−</a:t>
            </a:r>
            <a:r>
              <a:rPr sz="1000" spc="-175" dirty="0">
                <a:latin typeface="Lucida Sans Unicode"/>
                <a:cs typeface="Lucida Sans Unicode"/>
              </a:rPr>
              <a:t> </a:t>
            </a:r>
            <a:r>
              <a:rPr sz="1000" spc="40" dirty="0">
                <a:latin typeface="Calibri"/>
                <a:cs typeface="Calibri"/>
              </a:rPr>
              <a:t>1)</a:t>
            </a:r>
            <a:r>
              <a:rPr sz="1000" i="1" spc="40" dirty="0">
                <a:latin typeface="Calibri"/>
                <a:cs typeface="Calibri"/>
              </a:rPr>
              <a:t>/</a:t>
            </a:r>
            <a:r>
              <a:rPr sz="1000" spc="40" dirty="0">
                <a:latin typeface="Calibri"/>
                <a:cs typeface="Calibri"/>
              </a:rPr>
              <a:t>2 </a:t>
            </a:r>
            <a:r>
              <a:rPr sz="1000" spc="-10" dirty="0">
                <a:latin typeface="Times New Roman"/>
                <a:cs typeface="Times New Roman"/>
              </a:rPr>
              <a:t>classifiers, </a:t>
            </a:r>
            <a:r>
              <a:rPr sz="1000" spc="-5" dirty="0">
                <a:latin typeface="Times New Roman"/>
                <a:cs typeface="Times New Roman"/>
              </a:rPr>
              <a:t>between </a:t>
            </a:r>
            <a:r>
              <a:rPr sz="1000" spc="-235" dirty="0">
                <a:latin typeface="Times New Roman"/>
                <a:cs typeface="Times New Roman"/>
              </a:rPr>
              <a:t> </a:t>
            </a:r>
            <a:r>
              <a:rPr sz="1000" spc="-5" dirty="0">
                <a:latin typeface="Times New Roman"/>
                <a:cs typeface="Times New Roman"/>
              </a:rPr>
              <a:t>all</a:t>
            </a:r>
            <a:r>
              <a:rPr sz="1000" spc="-10" dirty="0">
                <a:latin typeface="Times New Roman"/>
                <a:cs typeface="Times New Roman"/>
              </a:rPr>
              <a:t> </a:t>
            </a:r>
            <a:r>
              <a:rPr sz="1000" spc="-5" dirty="0">
                <a:latin typeface="Times New Roman"/>
                <a:cs typeface="Times New Roman"/>
              </a:rPr>
              <a:t>pairs</a:t>
            </a:r>
            <a:endParaRPr sz="1000">
              <a:latin typeface="Times New Roman"/>
              <a:cs typeface="Times New Roman"/>
            </a:endParaRPr>
          </a:p>
        </p:txBody>
      </p:sp>
      <p:sp>
        <p:nvSpPr>
          <p:cNvPr id="60" name="Slide Number Placeholder 5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12</a:t>
            </a:fld>
            <a:endParaRPr lang="en-US" spc="-5" dirty="0"/>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681403" y="211795"/>
            <a:ext cx="1245235"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Multiple</a:t>
            </a:r>
            <a:r>
              <a:rPr sz="1400" spc="-50" dirty="0">
                <a:latin typeface="Times New Roman"/>
                <a:cs typeface="Times New Roman"/>
              </a:rPr>
              <a:t> </a:t>
            </a:r>
            <a:r>
              <a:rPr sz="1400" spc="10" dirty="0">
                <a:latin typeface="Times New Roman"/>
                <a:cs typeface="Times New Roman"/>
              </a:rPr>
              <a:t>Classes</a:t>
            </a:r>
            <a:endParaRPr sz="1400">
              <a:latin typeface="Times New Roman"/>
              <a:cs typeface="Times New Roman"/>
            </a:endParaRPr>
          </a:p>
        </p:txBody>
      </p:sp>
      <p:grpSp>
        <p:nvGrpSpPr>
          <p:cNvPr id="6" name="object 6"/>
          <p:cNvGrpSpPr/>
          <p:nvPr/>
        </p:nvGrpSpPr>
        <p:grpSpPr>
          <a:xfrm>
            <a:off x="1392000" y="444273"/>
            <a:ext cx="1765935" cy="1204595"/>
            <a:chOff x="1392000" y="444273"/>
            <a:chExt cx="1765935" cy="1204595"/>
          </a:xfrm>
        </p:grpSpPr>
        <p:sp>
          <p:nvSpPr>
            <p:cNvPr id="7" name="object 7"/>
            <p:cNvSpPr/>
            <p:nvPr/>
          </p:nvSpPr>
          <p:spPr>
            <a:xfrm>
              <a:off x="1400263" y="452536"/>
              <a:ext cx="1749425" cy="1174750"/>
            </a:xfrm>
            <a:custGeom>
              <a:avLst/>
              <a:gdLst/>
              <a:ahLst/>
              <a:cxnLst/>
              <a:rect l="l" t="t" r="r" b="b"/>
              <a:pathLst>
                <a:path w="1749425" h="1174750">
                  <a:moveTo>
                    <a:pt x="749539" y="549661"/>
                  </a:moveTo>
                  <a:lnTo>
                    <a:pt x="562155" y="0"/>
                  </a:lnTo>
                </a:path>
                <a:path w="1749425" h="1174750">
                  <a:moveTo>
                    <a:pt x="749539" y="549661"/>
                  </a:moveTo>
                  <a:lnTo>
                    <a:pt x="1748926" y="674585"/>
                  </a:lnTo>
                </a:path>
                <a:path w="1749425" h="1174750">
                  <a:moveTo>
                    <a:pt x="749539" y="549661"/>
                  </a:moveTo>
                  <a:lnTo>
                    <a:pt x="0" y="1174278"/>
                  </a:lnTo>
                </a:path>
              </a:pathLst>
            </a:custGeom>
            <a:ln w="16526">
              <a:solidFill>
                <a:srgbClr val="FF0000"/>
              </a:solidFill>
            </a:ln>
          </p:spPr>
          <p:txBody>
            <a:bodyPr wrap="square" lIns="0" tIns="0" rIns="0" bIns="0" rtlCol="0"/>
            <a:lstStyle/>
            <a:p>
              <a:endParaRPr/>
            </a:p>
          </p:txBody>
        </p:sp>
        <p:sp>
          <p:nvSpPr>
            <p:cNvPr id="8" name="object 8"/>
            <p:cNvSpPr/>
            <p:nvPr/>
          </p:nvSpPr>
          <p:spPr>
            <a:xfrm>
              <a:off x="1712572" y="1501891"/>
              <a:ext cx="1336675" cy="125095"/>
            </a:xfrm>
            <a:custGeom>
              <a:avLst/>
              <a:gdLst/>
              <a:ahLst/>
              <a:cxnLst/>
              <a:rect l="l" t="t" r="r" b="b"/>
              <a:pathLst>
                <a:path w="1336675" h="125094">
                  <a:moveTo>
                    <a:pt x="0" y="124923"/>
                  </a:moveTo>
                  <a:lnTo>
                    <a:pt x="1336681" y="0"/>
                  </a:lnTo>
                </a:path>
              </a:pathLst>
            </a:custGeom>
            <a:ln w="16526">
              <a:solidFill>
                <a:srgbClr val="0000FF"/>
              </a:solidFill>
            </a:ln>
          </p:spPr>
          <p:txBody>
            <a:bodyPr wrap="square" lIns="0" tIns="0" rIns="0" bIns="0" rtlCol="0"/>
            <a:lstStyle/>
            <a:p>
              <a:endParaRPr/>
            </a:p>
          </p:txBody>
        </p:sp>
        <p:sp>
          <p:nvSpPr>
            <p:cNvPr id="9" name="object 9"/>
            <p:cNvSpPr/>
            <p:nvPr/>
          </p:nvSpPr>
          <p:spPr>
            <a:xfrm>
              <a:off x="1712572" y="1501891"/>
              <a:ext cx="1336675" cy="125095"/>
            </a:xfrm>
            <a:custGeom>
              <a:avLst/>
              <a:gdLst/>
              <a:ahLst/>
              <a:cxnLst/>
              <a:rect l="l" t="t" r="r" b="b"/>
              <a:pathLst>
                <a:path w="1336675" h="125094">
                  <a:moveTo>
                    <a:pt x="0" y="124923"/>
                  </a:moveTo>
                  <a:lnTo>
                    <a:pt x="0" y="124923"/>
                  </a:lnTo>
                </a:path>
                <a:path w="1336675" h="125094">
                  <a:moveTo>
                    <a:pt x="467846" y="81199"/>
                  </a:moveTo>
                  <a:lnTo>
                    <a:pt x="467846" y="81199"/>
                  </a:lnTo>
                </a:path>
                <a:path w="1336675" h="125094">
                  <a:moveTo>
                    <a:pt x="1336681" y="0"/>
                  </a:moveTo>
                  <a:lnTo>
                    <a:pt x="1336681" y="0"/>
                  </a:lnTo>
                </a:path>
              </a:pathLst>
            </a:custGeom>
            <a:ln w="44070">
              <a:solidFill>
                <a:srgbClr val="0000FF"/>
              </a:solidFill>
            </a:ln>
          </p:spPr>
          <p:txBody>
            <a:bodyPr wrap="square" lIns="0" tIns="0" rIns="0" bIns="0" rtlCol="0"/>
            <a:lstStyle/>
            <a:p>
              <a:endParaRPr/>
            </a:p>
          </p:txBody>
        </p:sp>
      </p:grpSp>
      <p:sp>
        <p:nvSpPr>
          <p:cNvPr id="10" name="object 10"/>
          <p:cNvSpPr txBox="1"/>
          <p:nvPr/>
        </p:nvSpPr>
        <p:spPr>
          <a:xfrm>
            <a:off x="1547232" y="859036"/>
            <a:ext cx="200660" cy="157480"/>
          </a:xfrm>
          <a:prstGeom prst="rect">
            <a:avLst/>
          </a:prstGeom>
        </p:spPr>
        <p:txBody>
          <a:bodyPr vert="horz" wrap="square" lIns="0" tIns="14605" rIns="0" bIns="0" rtlCol="0">
            <a:spAutoFit/>
          </a:bodyPr>
          <a:lstStyle/>
          <a:p>
            <a:pPr marL="38100">
              <a:lnSpc>
                <a:spcPct val="100000"/>
              </a:lnSpc>
              <a:spcBef>
                <a:spcPts val="115"/>
              </a:spcBef>
            </a:pPr>
            <a:r>
              <a:rPr sz="850" spc="150" dirty="0">
                <a:latin typeface="Cambria"/>
                <a:cs typeface="Cambria"/>
              </a:rPr>
              <a:t>R</a:t>
            </a:r>
            <a:r>
              <a:rPr sz="900" i="1" spc="225" baseline="-13888" dirty="0">
                <a:latin typeface="Calibri"/>
                <a:cs typeface="Calibri"/>
              </a:rPr>
              <a:t>i</a:t>
            </a:r>
            <a:endParaRPr sz="900" baseline="-13888">
              <a:latin typeface="Calibri"/>
              <a:cs typeface="Calibri"/>
            </a:endParaRPr>
          </a:p>
        </p:txBody>
      </p:sp>
      <p:sp>
        <p:nvSpPr>
          <p:cNvPr id="11" name="object 11"/>
          <p:cNvSpPr txBox="1"/>
          <p:nvPr/>
        </p:nvSpPr>
        <p:spPr>
          <a:xfrm>
            <a:off x="2291910" y="651691"/>
            <a:ext cx="205740" cy="157480"/>
          </a:xfrm>
          <a:prstGeom prst="rect">
            <a:avLst/>
          </a:prstGeom>
        </p:spPr>
        <p:txBody>
          <a:bodyPr vert="horz" wrap="square" lIns="0" tIns="14605" rIns="0" bIns="0" rtlCol="0">
            <a:spAutoFit/>
          </a:bodyPr>
          <a:lstStyle/>
          <a:p>
            <a:pPr marL="38100">
              <a:lnSpc>
                <a:spcPct val="100000"/>
              </a:lnSpc>
              <a:spcBef>
                <a:spcPts val="115"/>
              </a:spcBef>
            </a:pPr>
            <a:r>
              <a:rPr sz="850" spc="170" dirty="0">
                <a:latin typeface="Cambria"/>
                <a:cs typeface="Cambria"/>
              </a:rPr>
              <a:t>R</a:t>
            </a:r>
            <a:r>
              <a:rPr sz="900" i="1" spc="254" baseline="-13888" dirty="0">
                <a:latin typeface="Calibri"/>
                <a:cs typeface="Calibri"/>
              </a:rPr>
              <a:t>j</a:t>
            </a:r>
            <a:endParaRPr sz="900" baseline="-13888">
              <a:latin typeface="Calibri"/>
              <a:cs typeface="Calibri"/>
            </a:endParaRPr>
          </a:p>
        </p:txBody>
      </p:sp>
      <p:sp>
        <p:nvSpPr>
          <p:cNvPr id="12" name="object 12"/>
          <p:cNvSpPr txBox="1"/>
          <p:nvPr/>
        </p:nvSpPr>
        <p:spPr>
          <a:xfrm>
            <a:off x="1504527" y="1520504"/>
            <a:ext cx="207645" cy="157480"/>
          </a:xfrm>
          <a:prstGeom prst="rect">
            <a:avLst/>
          </a:prstGeom>
        </p:spPr>
        <p:txBody>
          <a:bodyPr vert="horz" wrap="square" lIns="0" tIns="14605" rIns="0" bIns="0" rtlCol="0">
            <a:spAutoFit/>
          </a:bodyPr>
          <a:lstStyle/>
          <a:p>
            <a:pPr marL="38100">
              <a:lnSpc>
                <a:spcPct val="100000"/>
              </a:lnSpc>
              <a:spcBef>
                <a:spcPts val="115"/>
              </a:spcBef>
            </a:pPr>
            <a:r>
              <a:rPr sz="850" b="1" spc="100" dirty="0">
                <a:latin typeface="Arial"/>
                <a:cs typeface="Arial"/>
              </a:rPr>
              <a:t>x</a:t>
            </a:r>
            <a:r>
              <a:rPr sz="900" spc="150" baseline="-13888" dirty="0">
                <a:latin typeface="Trebuchet MS"/>
                <a:cs typeface="Trebuchet MS"/>
              </a:rPr>
              <a:t>A</a:t>
            </a:r>
            <a:endParaRPr sz="900" baseline="-13888">
              <a:latin typeface="Trebuchet MS"/>
              <a:cs typeface="Trebuchet MS"/>
            </a:endParaRPr>
          </a:p>
        </p:txBody>
      </p:sp>
      <p:sp>
        <p:nvSpPr>
          <p:cNvPr id="13" name="object 13"/>
          <p:cNvSpPr txBox="1"/>
          <p:nvPr/>
        </p:nvSpPr>
        <p:spPr>
          <a:xfrm>
            <a:off x="3044194" y="1395581"/>
            <a:ext cx="204470" cy="157480"/>
          </a:xfrm>
          <a:prstGeom prst="rect">
            <a:avLst/>
          </a:prstGeom>
        </p:spPr>
        <p:txBody>
          <a:bodyPr vert="horz" wrap="square" lIns="0" tIns="14605" rIns="0" bIns="0" rtlCol="0">
            <a:spAutoFit/>
          </a:bodyPr>
          <a:lstStyle/>
          <a:p>
            <a:pPr marL="38100">
              <a:lnSpc>
                <a:spcPct val="100000"/>
              </a:lnSpc>
              <a:spcBef>
                <a:spcPts val="115"/>
              </a:spcBef>
            </a:pPr>
            <a:r>
              <a:rPr sz="850" b="1" spc="95" dirty="0">
                <a:latin typeface="Arial"/>
                <a:cs typeface="Arial"/>
              </a:rPr>
              <a:t>x</a:t>
            </a:r>
            <a:r>
              <a:rPr sz="900" spc="142" baseline="-13888" dirty="0">
                <a:latin typeface="Trebuchet MS"/>
                <a:cs typeface="Trebuchet MS"/>
              </a:rPr>
              <a:t>B</a:t>
            </a:r>
            <a:endParaRPr sz="900" baseline="-13888">
              <a:latin typeface="Trebuchet MS"/>
              <a:cs typeface="Trebuchet MS"/>
            </a:endParaRPr>
          </a:p>
        </p:txBody>
      </p:sp>
      <p:sp>
        <p:nvSpPr>
          <p:cNvPr id="14" name="object 14"/>
          <p:cNvSpPr txBox="1"/>
          <p:nvPr/>
        </p:nvSpPr>
        <p:spPr>
          <a:xfrm>
            <a:off x="2109008" y="1208817"/>
            <a:ext cx="245110" cy="520065"/>
          </a:xfrm>
          <a:prstGeom prst="rect">
            <a:avLst/>
          </a:prstGeom>
        </p:spPr>
        <p:txBody>
          <a:bodyPr vert="horz" wrap="square" lIns="0" tIns="14605" rIns="0" bIns="0" rtlCol="0">
            <a:spAutoFit/>
          </a:bodyPr>
          <a:lstStyle/>
          <a:p>
            <a:pPr marL="66675">
              <a:lnSpc>
                <a:spcPct val="100000"/>
              </a:lnSpc>
              <a:spcBef>
                <a:spcPts val="115"/>
              </a:spcBef>
            </a:pPr>
            <a:r>
              <a:rPr sz="850" spc="145" dirty="0">
                <a:latin typeface="Cambria"/>
                <a:cs typeface="Cambria"/>
              </a:rPr>
              <a:t>R</a:t>
            </a:r>
            <a:r>
              <a:rPr sz="900" i="1" spc="217" baseline="-13888" dirty="0">
                <a:latin typeface="Calibri"/>
                <a:cs typeface="Calibri"/>
              </a:rPr>
              <a:t>k</a:t>
            </a:r>
            <a:endParaRPr sz="900" baseline="-13888">
              <a:latin typeface="Calibri"/>
              <a:cs typeface="Calibri"/>
            </a:endParaRPr>
          </a:p>
          <a:p>
            <a:pPr>
              <a:lnSpc>
                <a:spcPct val="100000"/>
              </a:lnSpc>
            </a:pPr>
            <a:endParaRPr sz="1500">
              <a:latin typeface="Calibri"/>
              <a:cs typeface="Calibri"/>
            </a:endParaRPr>
          </a:p>
          <a:p>
            <a:pPr marL="38100">
              <a:lnSpc>
                <a:spcPct val="100000"/>
              </a:lnSpc>
            </a:pPr>
            <a:r>
              <a:rPr sz="850" b="1" spc="-225" dirty="0">
                <a:latin typeface="Arial"/>
                <a:cs typeface="Arial"/>
              </a:rPr>
              <a:t>x</a:t>
            </a:r>
            <a:r>
              <a:rPr sz="850" spc="-225" dirty="0">
                <a:latin typeface="Trebuchet MS"/>
                <a:cs typeface="Trebuchet MS"/>
              </a:rPr>
              <a:t>ˆ</a:t>
            </a:r>
            <a:endParaRPr sz="850">
              <a:latin typeface="Trebuchet MS"/>
              <a:cs typeface="Trebuchet MS"/>
            </a:endParaRPr>
          </a:p>
        </p:txBody>
      </p:sp>
      <p:sp>
        <p:nvSpPr>
          <p:cNvPr id="15" name="object 15"/>
          <p:cNvSpPr txBox="1"/>
          <p:nvPr/>
        </p:nvSpPr>
        <p:spPr>
          <a:xfrm>
            <a:off x="491858" y="1760371"/>
            <a:ext cx="242697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10" dirty="0">
                <a:latin typeface="Times New Roman"/>
                <a:cs typeface="Times New Roman"/>
              </a:rPr>
              <a:t>A</a:t>
            </a:r>
            <a:r>
              <a:rPr sz="1100" spc="-15" dirty="0">
                <a:latin typeface="Times New Roman"/>
                <a:cs typeface="Times New Roman"/>
              </a:rPr>
              <a:t> </a:t>
            </a:r>
            <a:r>
              <a:rPr sz="1100" spc="-5" dirty="0">
                <a:latin typeface="Times New Roman"/>
                <a:cs typeface="Times New Roman"/>
              </a:rPr>
              <a:t>solution</a:t>
            </a:r>
            <a:r>
              <a:rPr sz="1100" spc="-10" dirty="0">
                <a:latin typeface="Times New Roman"/>
                <a:cs typeface="Times New Roman"/>
              </a:rPr>
              <a:t> </a:t>
            </a:r>
            <a:r>
              <a:rPr sz="1100" spc="-5" dirty="0">
                <a:latin typeface="Times New Roman"/>
                <a:cs typeface="Times New Roman"/>
              </a:rPr>
              <a:t>is</a:t>
            </a:r>
            <a:r>
              <a:rPr sz="1100" spc="-10" dirty="0">
                <a:latin typeface="Times New Roman"/>
                <a:cs typeface="Times New Roman"/>
              </a:rPr>
              <a:t> </a:t>
            </a:r>
            <a:r>
              <a:rPr sz="1100" spc="-5" dirty="0">
                <a:latin typeface="Times New Roman"/>
                <a:cs typeface="Times New Roman"/>
              </a:rPr>
              <a:t>to</a:t>
            </a:r>
            <a:r>
              <a:rPr sz="1100" spc="-10" dirty="0">
                <a:latin typeface="Times New Roman"/>
                <a:cs typeface="Times New Roman"/>
              </a:rPr>
              <a:t> build </a:t>
            </a:r>
            <a:r>
              <a:rPr sz="1100" i="1" spc="350" dirty="0">
                <a:latin typeface="Calibri"/>
                <a:cs typeface="Calibri"/>
              </a:rPr>
              <a:t>K</a:t>
            </a:r>
            <a:r>
              <a:rPr sz="1100" i="1" spc="95" dirty="0">
                <a:latin typeface="Calibri"/>
                <a:cs typeface="Calibri"/>
              </a:rPr>
              <a:t> </a:t>
            </a:r>
            <a:r>
              <a:rPr sz="1100" spc="-5" dirty="0">
                <a:latin typeface="Times New Roman"/>
                <a:cs typeface="Times New Roman"/>
              </a:rPr>
              <a:t>linear</a:t>
            </a:r>
            <a:r>
              <a:rPr sz="1100" spc="-15" dirty="0">
                <a:latin typeface="Times New Roman"/>
                <a:cs typeface="Times New Roman"/>
              </a:rPr>
              <a:t> </a:t>
            </a:r>
            <a:r>
              <a:rPr sz="1100" spc="-5" dirty="0">
                <a:latin typeface="Times New Roman"/>
                <a:cs typeface="Times New Roman"/>
              </a:rPr>
              <a:t>functions:</a:t>
            </a:r>
            <a:endParaRPr sz="1100">
              <a:latin typeface="Times New Roman"/>
              <a:cs typeface="Times New Roman"/>
            </a:endParaRPr>
          </a:p>
        </p:txBody>
      </p:sp>
      <p:sp>
        <p:nvSpPr>
          <p:cNvPr id="16" name="object 16"/>
          <p:cNvSpPr txBox="1"/>
          <p:nvPr/>
        </p:nvSpPr>
        <p:spPr>
          <a:xfrm>
            <a:off x="1805304" y="2015615"/>
            <a:ext cx="1268730" cy="191770"/>
          </a:xfrm>
          <a:prstGeom prst="rect">
            <a:avLst/>
          </a:prstGeom>
        </p:spPr>
        <p:txBody>
          <a:bodyPr vert="horz" wrap="square" lIns="0" tIns="11430" rIns="0" bIns="0" rtlCol="0">
            <a:spAutoFit/>
          </a:bodyPr>
          <a:lstStyle/>
          <a:p>
            <a:pPr marL="38100">
              <a:lnSpc>
                <a:spcPct val="100000"/>
              </a:lnSpc>
              <a:spcBef>
                <a:spcPts val="90"/>
              </a:spcBef>
            </a:pPr>
            <a:r>
              <a:rPr sz="1100" i="1" spc="40" dirty="0">
                <a:latin typeface="Calibri"/>
                <a:cs typeface="Calibri"/>
              </a:rPr>
              <a:t>y</a:t>
            </a:r>
            <a:r>
              <a:rPr sz="1200" i="1" spc="217" baseline="-13888" dirty="0">
                <a:latin typeface="Calibri"/>
                <a:cs typeface="Calibri"/>
              </a:rPr>
              <a:t>k</a:t>
            </a:r>
            <a:r>
              <a:rPr sz="1100" spc="85" dirty="0">
                <a:latin typeface="Calibri"/>
                <a:cs typeface="Calibri"/>
              </a:rPr>
              <a:t>(</a:t>
            </a:r>
            <a:r>
              <a:rPr sz="1100" b="1" i="1" spc="-20" dirty="0">
                <a:latin typeface="Verdana"/>
                <a:cs typeface="Verdana"/>
              </a:rPr>
              <a:t>x</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b="1" i="1" spc="-145" dirty="0">
                <a:latin typeface="Verdana"/>
                <a:cs typeface="Verdana"/>
              </a:rPr>
              <a:t>w</a:t>
            </a:r>
            <a:r>
              <a:rPr sz="1200" i="1" spc="150" baseline="31250" dirty="0">
                <a:latin typeface="Calibri"/>
                <a:cs typeface="Calibri"/>
              </a:rPr>
              <a:t>T</a:t>
            </a:r>
            <a:r>
              <a:rPr sz="1200" i="1" spc="-22" baseline="31250" dirty="0">
                <a:latin typeface="Calibri"/>
                <a:cs typeface="Calibri"/>
              </a:rPr>
              <a:t> </a:t>
            </a:r>
            <a:r>
              <a:rPr sz="1100" b="1" i="1" spc="-20" dirty="0">
                <a:latin typeface="Verdana"/>
                <a:cs typeface="Verdana"/>
              </a:rPr>
              <a:t>x</a:t>
            </a:r>
            <a:r>
              <a:rPr sz="1100" b="1" i="1" spc="-135" dirty="0">
                <a:latin typeface="Verdana"/>
                <a:cs typeface="Verdana"/>
              </a:rPr>
              <a:t> </a:t>
            </a:r>
            <a:r>
              <a:rPr sz="1100" spc="295" dirty="0">
                <a:latin typeface="Calibri"/>
                <a:cs typeface="Calibri"/>
              </a:rPr>
              <a:t>+</a:t>
            </a:r>
            <a:r>
              <a:rPr sz="1100" spc="-10" dirty="0">
                <a:latin typeface="Calibri"/>
                <a:cs typeface="Calibri"/>
              </a:rPr>
              <a:t> </a:t>
            </a:r>
            <a:r>
              <a:rPr sz="1100" i="1" spc="-10" dirty="0">
                <a:latin typeface="Calibri"/>
                <a:cs typeface="Calibri"/>
              </a:rPr>
              <a:t>w</a:t>
            </a:r>
            <a:r>
              <a:rPr sz="1200" i="1" spc="142" baseline="-13888" dirty="0">
                <a:latin typeface="Calibri"/>
                <a:cs typeface="Calibri"/>
              </a:rPr>
              <a:t>k</a:t>
            </a:r>
            <a:r>
              <a:rPr sz="1200" spc="22" baseline="-13888" dirty="0">
                <a:latin typeface="Calibri"/>
                <a:cs typeface="Calibri"/>
              </a:rPr>
              <a:t>0</a:t>
            </a:r>
            <a:endParaRPr sz="1200" baseline="-13888">
              <a:latin typeface="Calibri"/>
              <a:cs typeface="Calibri"/>
            </a:endParaRPr>
          </a:p>
        </p:txBody>
      </p:sp>
      <p:sp>
        <p:nvSpPr>
          <p:cNvPr id="17" name="object 17"/>
          <p:cNvSpPr txBox="1"/>
          <p:nvPr/>
        </p:nvSpPr>
        <p:spPr>
          <a:xfrm>
            <a:off x="598995" y="2043484"/>
            <a:ext cx="1974850" cy="419100"/>
          </a:xfrm>
          <a:prstGeom prst="rect">
            <a:avLst/>
          </a:prstGeom>
        </p:spPr>
        <p:txBody>
          <a:bodyPr vert="horz" wrap="square" lIns="0" tIns="57150" rIns="0" bIns="0" rtlCol="0">
            <a:spAutoFit/>
          </a:bodyPr>
          <a:lstStyle/>
          <a:p>
            <a:pPr marR="30480" algn="r">
              <a:lnSpc>
                <a:spcPct val="100000"/>
              </a:lnSpc>
              <a:spcBef>
                <a:spcPts val="450"/>
              </a:spcBef>
            </a:pPr>
            <a:r>
              <a:rPr sz="800" i="1" spc="75" dirty="0">
                <a:latin typeface="Calibri"/>
                <a:cs typeface="Calibri"/>
              </a:rPr>
              <a:t>k</a:t>
            </a:r>
            <a:endParaRPr sz="800">
              <a:latin typeface="Calibri"/>
              <a:cs typeface="Calibri"/>
            </a:endParaRPr>
          </a:p>
          <a:p>
            <a:pPr marL="38100">
              <a:lnSpc>
                <a:spcPct val="100000"/>
              </a:lnSpc>
              <a:spcBef>
                <a:spcPts val="470"/>
              </a:spcBef>
            </a:pPr>
            <a:r>
              <a:rPr sz="1100" spc="-5" dirty="0">
                <a:latin typeface="Times New Roman"/>
                <a:cs typeface="Times New Roman"/>
              </a:rPr>
              <a:t>assign </a:t>
            </a:r>
            <a:r>
              <a:rPr sz="1100" b="1" i="1" spc="-20" dirty="0">
                <a:latin typeface="Verdana"/>
                <a:cs typeface="Verdana"/>
              </a:rPr>
              <a:t>x</a:t>
            </a:r>
            <a:r>
              <a:rPr sz="1100" b="1" i="1" spc="-105" dirty="0">
                <a:latin typeface="Verdana"/>
                <a:cs typeface="Verdana"/>
              </a:rPr>
              <a:t> </a:t>
            </a:r>
            <a:r>
              <a:rPr sz="1100" spc="-5" dirty="0">
                <a:latin typeface="Times New Roman"/>
                <a:cs typeface="Times New Roman"/>
              </a:rPr>
              <a:t>to class </a:t>
            </a:r>
            <a:r>
              <a:rPr sz="1100" spc="25" dirty="0">
                <a:latin typeface="Calibri"/>
                <a:cs typeface="Calibri"/>
              </a:rPr>
              <a:t>arg</a:t>
            </a:r>
            <a:r>
              <a:rPr sz="1100" spc="-55" dirty="0">
                <a:latin typeface="Calibri"/>
                <a:cs typeface="Calibri"/>
              </a:rPr>
              <a:t> </a:t>
            </a:r>
            <a:r>
              <a:rPr sz="1100" spc="45" dirty="0">
                <a:latin typeface="Calibri"/>
                <a:cs typeface="Calibri"/>
              </a:rPr>
              <a:t>max</a:t>
            </a:r>
            <a:r>
              <a:rPr sz="1200" i="1" spc="112" baseline="-13888" dirty="0">
                <a:latin typeface="Calibri"/>
                <a:cs typeface="Calibri"/>
              </a:rPr>
              <a:t>k</a:t>
            </a:r>
            <a:r>
              <a:rPr sz="1200" i="1" spc="104" baseline="-13888" dirty="0">
                <a:latin typeface="Calibri"/>
                <a:cs typeface="Calibri"/>
              </a:rPr>
              <a:t> </a:t>
            </a:r>
            <a:r>
              <a:rPr sz="1100" i="1" spc="40" dirty="0">
                <a:latin typeface="Calibri"/>
                <a:cs typeface="Calibri"/>
              </a:rPr>
              <a:t>y</a:t>
            </a:r>
            <a:r>
              <a:rPr sz="1200" i="1" spc="217" baseline="-13888" dirty="0">
                <a:latin typeface="Calibri"/>
                <a:cs typeface="Calibri"/>
              </a:rPr>
              <a:t>k</a:t>
            </a:r>
            <a:r>
              <a:rPr sz="1100" spc="85" dirty="0">
                <a:latin typeface="Calibri"/>
                <a:cs typeface="Calibri"/>
              </a:rPr>
              <a:t>(</a:t>
            </a:r>
            <a:r>
              <a:rPr sz="1100" b="1" i="1" spc="-20" dirty="0">
                <a:latin typeface="Verdana"/>
                <a:cs typeface="Verdana"/>
              </a:rPr>
              <a:t>x</a:t>
            </a:r>
            <a:r>
              <a:rPr sz="1100" spc="85" dirty="0">
                <a:latin typeface="Calibri"/>
                <a:cs typeface="Calibri"/>
              </a:rPr>
              <a:t>)</a:t>
            </a:r>
            <a:endParaRPr sz="1100">
              <a:latin typeface="Calibri"/>
              <a:cs typeface="Calibri"/>
            </a:endParaRPr>
          </a:p>
        </p:txBody>
      </p:sp>
      <p:sp>
        <p:nvSpPr>
          <p:cNvPr id="18" name="object 18"/>
          <p:cNvSpPr txBox="1"/>
          <p:nvPr/>
        </p:nvSpPr>
        <p:spPr>
          <a:xfrm>
            <a:off x="491858" y="2452889"/>
            <a:ext cx="246888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15" dirty="0">
                <a:solidFill>
                  <a:srgbClr val="D8D8D8"/>
                </a:solidFill>
                <a:latin typeface="Times New Roman"/>
                <a:cs typeface="Times New Roman"/>
              </a:rPr>
              <a:t>Gives </a:t>
            </a:r>
            <a:r>
              <a:rPr sz="1100" spc="-5" dirty="0">
                <a:solidFill>
                  <a:srgbClr val="D8D8D8"/>
                </a:solidFill>
                <a:latin typeface="Times New Roman"/>
                <a:cs typeface="Times New Roman"/>
              </a:rPr>
              <a:t>connected,</a:t>
            </a:r>
            <a:r>
              <a:rPr sz="1100" spc="-15" dirty="0">
                <a:solidFill>
                  <a:srgbClr val="D8D8D8"/>
                </a:solidFill>
                <a:latin typeface="Times New Roman"/>
                <a:cs typeface="Times New Roman"/>
              </a:rPr>
              <a:t> </a:t>
            </a:r>
            <a:r>
              <a:rPr sz="1100" spc="-20" dirty="0">
                <a:solidFill>
                  <a:srgbClr val="D8D8D8"/>
                </a:solidFill>
                <a:latin typeface="Times New Roman"/>
                <a:cs typeface="Times New Roman"/>
              </a:rPr>
              <a:t>convex</a:t>
            </a:r>
            <a:r>
              <a:rPr sz="1100" spc="-15" dirty="0">
                <a:solidFill>
                  <a:srgbClr val="D8D8D8"/>
                </a:solidFill>
                <a:latin typeface="Times New Roman"/>
                <a:cs typeface="Times New Roman"/>
              </a:rPr>
              <a:t> </a:t>
            </a:r>
            <a:r>
              <a:rPr sz="1100" spc="-5" dirty="0">
                <a:solidFill>
                  <a:srgbClr val="D8D8FB"/>
                </a:solidFill>
                <a:latin typeface="Times New Roman"/>
                <a:cs typeface="Times New Roman"/>
              </a:rPr>
              <a:t>decision</a:t>
            </a:r>
            <a:r>
              <a:rPr sz="1100" spc="-15" dirty="0">
                <a:solidFill>
                  <a:srgbClr val="D8D8FB"/>
                </a:solidFill>
                <a:latin typeface="Times New Roman"/>
                <a:cs typeface="Times New Roman"/>
              </a:rPr>
              <a:t> </a:t>
            </a:r>
            <a:r>
              <a:rPr sz="1100" spc="-10" dirty="0">
                <a:solidFill>
                  <a:srgbClr val="D8D8FB"/>
                </a:solidFill>
                <a:latin typeface="Times New Roman"/>
                <a:cs typeface="Times New Roman"/>
              </a:rPr>
              <a:t>regions</a:t>
            </a:r>
            <a:endParaRPr sz="1100">
              <a:latin typeface="Times New Roman"/>
              <a:cs typeface="Times New Roman"/>
            </a:endParaRPr>
          </a:p>
        </p:txBody>
      </p:sp>
      <p:sp>
        <p:nvSpPr>
          <p:cNvPr id="19" name="object 19"/>
          <p:cNvSpPr txBox="1"/>
          <p:nvPr/>
        </p:nvSpPr>
        <p:spPr>
          <a:xfrm>
            <a:off x="1209192" y="2664356"/>
            <a:ext cx="585470" cy="655955"/>
          </a:xfrm>
          <a:prstGeom prst="rect">
            <a:avLst/>
          </a:prstGeom>
        </p:spPr>
        <p:txBody>
          <a:bodyPr vert="horz" wrap="square" lIns="0" tIns="55244" rIns="0" bIns="0" rtlCol="0">
            <a:spAutoFit/>
          </a:bodyPr>
          <a:lstStyle/>
          <a:p>
            <a:pPr marR="41275" algn="r">
              <a:lnSpc>
                <a:spcPct val="100000"/>
              </a:lnSpc>
              <a:spcBef>
                <a:spcPts val="434"/>
              </a:spcBef>
            </a:pPr>
            <a:r>
              <a:rPr sz="1100" b="1" i="1" spc="-275" dirty="0">
                <a:solidFill>
                  <a:srgbClr val="D8D8D8"/>
                </a:solidFill>
                <a:latin typeface="Verdana"/>
                <a:cs typeface="Verdana"/>
              </a:rPr>
              <a:t>x</a:t>
            </a:r>
            <a:r>
              <a:rPr sz="1100" spc="-275" dirty="0">
                <a:solidFill>
                  <a:srgbClr val="D8D8D8"/>
                </a:solidFill>
                <a:latin typeface="Calibri"/>
                <a:cs typeface="Calibri"/>
              </a:rPr>
              <a:t>ˆ</a:t>
            </a:r>
            <a:endParaRPr sz="1100">
              <a:latin typeface="Calibri"/>
              <a:cs typeface="Calibri"/>
            </a:endParaRPr>
          </a:p>
          <a:p>
            <a:pPr marR="30480" algn="r">
              <a:lnSpc>
                <a:spcPct val="100000"/>
              </a:lnSpc>
              <a:spcBef>
                <a:spcPts val="334"/>
              </a:spcBef>
            </a:pPr>
            <a:r>
              <a:rPr sz="1100" i="1" spc="-15" dirty="0">
                <a:solidFill>
                  <a:srgbClr val="D8D8D8"/>
                </a:solidFill>
                <a:latin typeface="Calibri"/>
                <a:cs typeface="Calibri"/>
              </a:rPr>
              <a:t>y</a:t>
            </a:r>
            <a:r>
              <a:rPr sz="1200" i="1" spc="-22" baseline="-13888" dirty="0">
                <a:solidFill>
                  <a:srgbClr val="D8D8D8"/>
                </a:solidFill>
                <a:latin typeface="Calibri"/>
                <a:cs typeface="Calibri"/>
              </a:rPr>
              <a:t>k</a:t>
            </a:r>
            <a:r>
              <a:rPr sz="1100" spc="-15" dirty="0">
                <a:solidFill>
                  <a:srgbClr val="D8D8D8"/>
                </a:solidFill>
                <a:latin typeface="Calibri"/>
                <a:cs typeface="Calibri"/>
              </a:rPr>
              <a:t>(</a:t>
            </a:r>
            <a:r>
              <a:rPr sz="1100" b="1" i="1" spc="-15" dirty="0">
                <a:solidFill>
                  <a:srgbClr val="D8D8D8"/>
                </a:solidFill>
                <a:latin typeface="Verdana"/>
                <a:cs typeface="Verdana"/>
              </a:rPr>
              <a:t>x</a:t>
            </a:r>
            <a:r>
              <a:rPr sz="1100" spc="-15" dirty="0">
                <a:solidFill>
                  <a:srgbClr val="D8D8D8"/>
                </a:solidFill>
                <a:latin typeface="Calibri"/>
                <a:cs typeface="Calibri"/>
              </a:rPr>
              <a:t>ˆ)</a:t>
            </a:r>
            <a:endParaRPr sz="1100">
              <a:latin typeface="Calibri"/>
              <a:cs typeface="Calibri"/>
            </a:endParaRPr>
          </a:p>
          <a:p>
            <a:pPr marL="38100">
              <a:lnSpc>
                <a:spcPct val="100000"/>
              </a:lnSpc>
              <a:spcBef>
                <a:spcPts val="330"/>
              </a:spcBef>
            </a:pPr>
            <a:r>
              <a:rPr sz="1100" spc="55" dirty="0">
                <a:solidFill>
                  <a:srgbClr val="D8D8D8"/>
                </a:solidFill>
                <a:latin typeface="Lucida Sans Unicode"/>
                <a:cs typeface="Lucida Sans Unicode"/>
              </a:rPr>
              <a:t>⇒</a:t>
            </a:r>
            <a:r>
              <a:rPr sz="1100" spc="-50" dirty="0">
                <a:solidFill>
                  <a:srgbClr val="D8D8D8"/>
                </a:solidFill>
                <a:latin typeface="Lucida Sans Unicode"/>
                <a:cs typeface="Lucida Sans Unicode"/>
              </a:rPr>
              <a:t> </a:t>
            </a:r>
            <a:r>
              <a:rPr sz="1100" i="1" spc="40" dirty="0">
                <a:solidFill>
                  <a:srgbClr val="D8D8D8"/>
                </a:solidFill>
                <a:latin typeface="Calibri"/>
                <a:cs typeface="Calibri"/>
              </a:rPr>
              <a:t>y</a:t>
            </a:r>
            <a:r>
              <a:rPr sz="1200" i="1" spc="217" baseline="-13888" dirty="0">
                <a:solidFill>
                  <a:srgbClr val="D8D8D8"/>
                </a:solidFill>
                <a:latin typeface="Calibri"/>
                <a:cs typeface="Calibri"/>
              </a:rPr>
              <a:t>k</a:t>
            </a:r>
            <a:r>
              <a:rPr sz="1100" spc="85" dirty="0">
                <a:solidFill>
                  <a:srgbClr val="D8D8D8"/>
                </a:solidFill>
                <a:latin typeface="Calibri"/>
                <a:cs typeface="Calibri"/>
              </a:rPr>
              <a:t>(</a:t>
            </a:r>
            <a:r>
              <a:rPr sz="1100" b="1" i="1" spc="-655" dirty="0">
                <a:solidFill>
                  <a:srgbClr val="D8D8D8"/>
                </a:solidFill>
                <a:latin typeface="Verdana"/>
                <a:cs typeface="Verdana"/>
              </a:rPr>
              <a:t>x</a:t>
            </a:r>
            <a:r>
              <a:rPr sz="1100" spc="195" dirty="0">
                <a:solidFill>
                  <a:srgbClr val="D8D8D8"/>
                </a:solidFill>
                <a:latin typeface="Calibri"/>
                <a:cs typeface="Calibri"/>
              </a:rPr>
              <a:t>ˆ</a:t>
            </a:r>
            <a:r>
              <a:rPr sz="1100" spc="85" dirty="0">
                <a:solidFill>
                  <a:srgbClr val="D8D8D8"/>
                </a:solidFill>
                <a:latin typeface="Calibri"/>
                <a:cs typeface="Calibri"/>
              </a:rPr>
              <a:t>)</a:t>
            </a:r>
            <a:endParaRPr sz="1100">
              <a:latin typeface="Calibri"/>
              <a:cs typeface="Calibri"/>
            </a:endParaRPr>
          </a:p>
        </p:txBody>
      </p:sp>
      <p:sp>
        <p:nvSpPr>
          <p:cNvPr id="20" name="object 20"/>
          <p:cNvSpPr txBox="1"/>
          <p:nvPr/>
        </p:nvSpPr>
        <p:spPr>
          <a:xfrm>
            <a:off x="1844720" y="2664356"/>
            <a:ext cx="1831339" cy="655955"/>
          </a:xfrm>
          <a:prstGeom prst="rect">
            <a:avLst/>
          </a:prstGeom>
        </p:spPr>
        <p:txBody>
          <a:bodyPr vert="horz" wrap="square" lIns="0" tIns="55244" rIns="0" bIns="0" rtlCol="0">
            <a:spAutoFit/>
          </a:bodyPr>
          <a:lstStyle/>
          <a:p>
            <a:pPr marL="38100">
              <a:lnSpc>
                <a:spcPct val="100000"/>
              </a:lnSpc>
              <a:spcBef>
                <a:spcPts val="434"/>
              </a:spcBef>
            </a:pPr>
            <a:r>
              <a:rPr sz="1100" spc="295" dirty="0">
                <a:solidFill>
                  <a:srgbClr val="D8D8D8"/>
                </a:solidFill>
                <a:latin typeface="Calibri"/>
                <a:cs typeface="Calibri"/>
              </a:rPr>
              <a:t>=    </a:t>
            </a:r>
            <a:r>
              <a:rPr sz="1100" i="1" spc="125" dirty="0">
                <a:solidFill>
                  <a:srgbClr val="D8D8D8"/>
                </a:solidFill>
                <a:latin typeface="Calibri"/>
                <a:cs typeface="Calibri"/>
              </a:rPr>
              <a:t>λ</a:t>
            </a:r>
            <a:r>
              <a:rPr sz="1100" b="1" i="1" spc="-20" dirty="0">
                <a:solidFill>
                  <a:srgbClr val="D8D8D8"/>
                </a:solidFill>
                <a:latin typeface="Verdana"/>
                <a:cs typeface="Verdana"/>
              </a:rPr>
              <a:t>x</a:t>
            </a:r>
            <a:r>
              <a:rPr sz="1200" i="1" spc="254" baseline="-10416" dirty="0">
                <a:solidFill>
                  <a:srgbClr val="D8D8D8"/>
                </a:solidFill>
                <a:latin typeface="Calibri"/>
                <a:cs typeface="Calibri"/>
              </a:rPr>
              <a:t>A </a:t>
            </a:r>
            <a:r>
              <a:rPr sz="1200" i="1" spc="-104" baseline="-10416"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spc="35" dirty="0">
                <a:solidFill>
                  <a:srgbClr val="D8D8D8"/>
                </a:solidFill>
                <a:latin typeface="Calibri"/>
                <a:cs typeface="Calibri"/>
              </a:rPr>
              <a:t>(1</a:t>
            </a:r>
            <a:r>
              <a:rPr sz="1100" spc="-10"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125" dirty="0">
                <a:solidFill>
                  <a:srgbClr val="D8D8D8"/>
                </a:solidFill>
                <a:latin typeface="Calibri"/>
                <a:cs typeface="Calibri"/>
              </a:rPr>
              <a:t>λ</a:t>
            </a:r>
            <a:r>
              <a:rPr sz="1100" spc="85" dirty="0">
                <a:solidFill>
                  <a:srgbClr val="D8D8D8"/>
                </a:solidFill>
                <a:latin typeface="Calibri"/>
                <a:cs typeface="Calibri"/>
              </a:rPr>
              <a:t>)</a:t>
            </a:r>
            <a:r>
              <a:rPr sz="1100" b="1" i="1" spc="-20" dirty="0">
                <a:solidFill>
                  <a:srgbClr val="D8D8D8"/>
                </a:solidFill>
                <a:latin typeface="Verdana"/>
                <a:cs typeface="Verdana"/>
              </a:rPr>
              <a:t>x</a:t>
            </a:r>
            <a:r>
              <a:rPr sz="1200" i="1" spc="300" baseline="-10416" dirty="0">
                <a:solidFill>
                  <a:srgbClr val="D8D8D8"/>
                </a:solidFill>
                <a:latin typeface="Calibri"/>
                <a:cs typeface="Calibri"/>
              </a:rPr>
              <a:t>B</a:t>
            </a:r>
            <a:endParaRPr sz="1200" baseline="-10416">
              <a:latin typeface="Calibri"/>
              <a:cs typeface="Calibri"/>
            </a:endParaRPr>
          </a:p>
          <a:p>
            <a:pPr marL="38100">
              <a:lnSpc>
                <a:spcPct val="100000"/>
              </a:lnSpc>
              <a:spcBef>
                <a:spcPts val="334"/>
              </a:spcBef>
            </a:pPr>
            <a:r>
              <a:rPr sz="1100" spc="295" dirty="0">
                <a:solidFill>
                  <a:srgbClr val="D8D8D8"/>
                </a:solidFill>
                <a:latin typeface="Calibri"/>
                <a:cs typeface="Calibri"/>
              </a:rPr>
              <a:t>=    </a:t>
            </a:r>
            <a:r>
              <a:rPr sz="1100" i="1" spc="80" dirty="0">
                <a:solidFill>
                  <a:srgbClr val="D8D8D8"/>
                </a:solidFill>
                <a:latin typeface="Calibri"/>
                <a:cs typeface="Calibri"/>
              </a:rPr>
              <a:t>λy</a:t>
            </a:r>
            <a:r>
              <a:rPr sz="1200" i="1" spc="217" baseline="-13888" dirty="0">
                <a:solidFill>
                  <a:srgbClr val="D8D8D8"/>
                </a:solidFill>
                <a:latin typeface="Calibri"/>
                <a:cs typeface="Calibri"/>
              </a:rPr>
              <a:t>k</a:t>
            </a:r>
            <a:r>
              <a:rPr sz="1100" spc="85" dirty="0">
                <a:solidFill>
                  <a:srgbClr val="D8D8D8"/>
                </a:solidFill>
                <a:latin typeface="Calibri"/>
                <a:cs typeface="Calibri"/>
              </a:rPr>
              <a:t>(</a:t>
            </a:r>
            <a:r>
              <a:rPr sz="1100" b="1" i="1" spc="-20" dirty="0">
                <a:solidFill>
                  <a:srgbClr val="D8D8D8"/>
                </a:solidFill>
                <a:latin typeface="Verdana"/>
                <a:cs typeface="Verdana"/>
              </a:rPr>
              <a:t>x</a:t>
            </a:r>
            <a:r>
              <a:rPr sz="1200" i="1" spc="330" baseline="-10416" dirty="0">
                <a:solidFill>
                  <a:srgbClr val="D8D8D8"/>
                </a:solidFill>
                <a:latin typeface="Calibri"/>
                <a:cs typeface="Calibri"/>
              </a:rPr>
              <a:t>A</a:t>
            </a:r>
            <a:r>
              <a:rPr sz="1100" spc="85" dirty="0">
                <a:solidFill>
                  <a:srgbClr val="D8D8D8"/>
                </a:solidFill>
                <a:latin typeface="Calibri"/>
                <a:cs typeface="Calibri"/>
              </a:rPr>
              <a:t>)</a:t>
            </a:r>
            <a:r>
              <a:rPr sz="1100" spc="-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spc="35" dirty="0">
                <a:solidFill>
                  <a:srgbClr val="D8D8D8"/>
                </a:solidFill>
                <a:latin typeface="Calibri"/>
                <a:cs typeface="Calibri"/>
              </a:rPr>
              <a:t>(1</a:t>
            </a:r>
            <a:r>
              <a:rPr sz="1100" spc="-10"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125" dirty="0">
                <a:solidFill>
                  <a:srgbClr val="D8D8D8"/>
                </a:solidFill>
                <a:latin typeface="Calibri"/>
                <a:cs typeface="Calibri"/>
              </a:rPr>
              <a:t>λ</a:t>
            </a:r>
            <a:r>
              <a:rPr sz="1100" spc="85" dirty="0">
                <a:solidFill>
                  <a:srgbClr val="D8D8D8"/>
                </a:solidFill>
                <a:latin typeface="Calibri"/>
                <a:cs typeface="Calibri"/>
              </a:rPr>
              <a:t>)</a:t>
            </a:r>
            <a:r>
              <a:rPr sz="1100" i="1" spc="40" dirty="0">
                <a:solidFill>
                  <a:srgbClr val="D8D8D8"/>
                </a:solidFill>
                <a:latin typeface="Calibri"/>
                <a:cs typeface="Calibri"/>
              </a:rPr>
              <a:t>y</a:t>
            </a:r>
            <a:r>
              <a:rPr sz="1200" i="1" spc="217" baseline="-13888" dirty="0">
                <a:solidFill>
                  <a:srgbClr val="D8D8D8"/>
                </a:solidFill>
                <a:latin typeface="Calibri"/>
                <a:cs typeface="Calibri"/>
              </a:rPr>
              <a:t>k</a:t>
            </a:r>
            <a:r>
              <a:rPr sz="1100" spc="85" dirty="0">
                <a:solidFill>
                  <a:srgbClr val="D8D8D8"/>
                </a:solidFill>
                <a:latin typeface="Calibri"/>
                <a:cs typeface="Calibri"/>
              </a:rPr>
              <a:t>(</a:t>
            </a:r>
            <a:r>
              <a:rPr sz="1100" b="1" i="1" spc="-20" dirty="0">
                <a:solidFill>
                  <a:srgbClr val="D8D8D8"/>
                </a:solidFill>
                <a:latin typeface="Verdana"/>
                <a:cs typeface="Verdana"/>
              </a:rPr>
              <a:t>x</a:t>
            </a:r>
            <a:r>
              <a:rPr sz="1200" i="1" spc="300" baseline="-10416" dirty="0">
                <a:solidFill>
                  <a:srgbClr val="D8D8D8"/>
                </a:solidFill>
                <a:latin typeface="Calibri"/>
                <a:cs typeface="Calibri"/>
              </a:rPr>
              <a:t>B</a:t>
            </a:r>
            <a:r>
              <a:rPr sz="1200" i="1" spc="-142" baseline="-10416" dirty="0">
                <a:solidFill>
                  <a:srgbClr val="D8D8D8"/>
                </a:solidFill>
                <a:latin typeface="Calibri"/>
                <a:cs typeface="Calibri"/>
              </a:rPr>
              <a:t> </a:t>
            </a:r>
            <a:r>
              <a:rPr sz="1100" spc="85" dirty="0">
                <a:solidFill>
                  <a:srgbClr val="D8D8D8"/>
                </a:solidFill>
                <a:latin typeface="Calibri"/>
                <a:cs typeface="Calibri"/>
              </a:rPr>
              <a:t>)</a:t>
            </a:r>
            <a:endParaRPr sz="1100">
              <a:latin typeface="Calibri"/>
              <a:cs typeface="Calibri"/>
            </a:endParaRPr>
          </a:p>
          <a:p>
            <a:pPr marL="38100">
              <a:lnSpc>
                <a:spcPct val="100000"/>
              </a:lnSpc>
              <a:spcBef>
                <a:spcPts val="330"/>
              </a:spcBef>
            </a:pPr>
            <a:r>
              <a:rPr sz="1100" i="1" spc="295" dirty="0">
                <a:solidFill>
                  <a:srgbClr val="D8D8D8"/>
                </a:solidFill>
                <a:latin typeface="Calibri"/>
                <a:cs typeface="Calibri"/>
              </a:rPr>
              <a:t>&gt;    </a:t>
            </a:r>
            <a:r>
              <a:rPr sz="1100" i="1" spc="40" dirty="0">
                <a:solidFill>
                  <a:srgbClr val="D8D8D8"/>
                </a:solidFill>
                <a:latin typeface="Calibri"/>
                <a:cs typeface="Calibri"/>
              </a:rPr>
              <a:t>y</a:t>
            </a:r>
            <a:r>
              <a:rPr sz="1200" i="1" spc="225" baseline="-10416" dirty="0">
                <a:solidFill>
                  <a:srgbClr val="D8D8D8"/>
                </a:solidFill>
                <a:latin typeface="Calibri"/>
                <a:cs typeface="Calibri"/>
              </a:rPr>
              <a:t>j</a:t>
            </a:r>
            <a:r>
              <a:rPr sz="1200" i="1" spc="-127" baseline="-10416" dirty="0">
                <a:solidFill>
                  <a:srgbClr val="D8D8D8"/>
                </a:solidFill>
                <a:latin typeface="Calibri"/>
                <a:cs typeface="Calibri"/>
              </a:rPr>
              <a:t> </a:t>
            </a:r>
            <a:r>
              <a:rPr sz="1100" spc="85" dirty="0">
                <a:solidFill>
                  <a:srgbClr val="D8D8D8"/>
                </a:solidFill>
                <a:latin typeface="Calibri"/>
                <a:cs typeface="Calibri"/>
              </a:rPr>
              <a:t>(</a:t>
            </a:r>
            <a:r>
              <a:rPr sz="1100" b="1" i="1" spc="-655" dirty="0">
                <a:solidFill>
                  <a:srgbClr val="D8D8D8"/>
                </a:solidFill>
                <a:latin typeface="Verdana"/>
                <a:cs typeface="Verdana"/>
              </a:rPr>
              <a:t>x</a:t>
            </a:r>
            <a:r>
              <a:rPr sz="1100" spc="195" dirty="0">
                <a:solidFill>
                  <a:srgbClr val="D8D8D8"/>
                </a:solidFill>
                <a:latin typeface="Calibri"/>
                <a:cs typeface="Calibri"/>
              </a:rPr>
              <a:t>ˆ</a:t>
            </a:r>
            <a:r>
              <a:rPr sz="1100" spc="85" dirty="0">
                <a:solidFill>
                  <a:srgbClr val="D8D8D8"/>
                </a:solidFill>
                <a:latin typeface="Calibri"/>
                <a:cs typeface="Calibri"/>
              </a:rPr>
              <a:t>)</a:t>
            </a:r>
            <a:r>
              <a:rPr sz="1100" i="1" spc="25" dirty="0">
                <a:solidFill>
                  <a:srgbClr val="D8D8D8"/>
                </a:solidFill>
                <a:latin typeface="Calibri"/>
                <a:cs typeface="Calibri"/>
              </a:rPr>
              <a:t>,</a:t>
            </a:r>
            <a:r>
              <a:rPr sz="1100" i="1" spc="-70" dirty="0">
                <a:solidFill>
                  <a:srgbClr val="D8D8D8"/>
                </a:solidFill>
                <a:latin typeface="Calibri"/>
                <a:cs typeface="Calibri"/>
              </a:rPr>
              <a:t> </a:t>
            </a:r>
            <a:r>
              <a:rPr sz="1100" spc="-370" dirty="0">
                <a:solidFill>
                  <a:srgbClr val="D8D8D8"/>
                </a:solidFill>
                <a:latin typeface="Lucida Sans Unicode"/>
                <a:cs typeface="Lucida Sans Unicode"/>
              </a:rPr>
              <a:t>∀</a:t>
            </a:r>
            <a:r>
              <a:rPr sz="1100" i="1" spc="185" dirty="0">
                <a:solidFill>
                  <a:srgbClr val="D8D8D8"/>
                </a:solidFill>
                <a:latin typeface="Calibri"/>
                <a:cs typeface="Calibri"/>
              </a:rPr>
              <a:t>j</a:t>
            </a:r>
            <a:r>
              <a:rPr sz="1100" i="1" spc="114" dirty="0">
                <a:solidFill>
                  <a:srgbClr val="D8D8D8"/>
                </a:solidFill>
                <a:latin typeface="Calibri"/>
                <a:cs typeface="Calibri"/>
              </a:rPr>
              <a:t> </a:t>
            </a:r>
            <a:r>
              <a:rPr sz="1100" spc="-5" dirty="0">
                <a:solidFill>
                  <a:srgbClr val="D8D8D8"/>
                </a:solidFill>
                <a:latin typeface="Lucida Sans Unicode"/>
                <a:cs typeface="Lucida Sans Unicode"/>
              </a:rPr>
              <a:t>/</a:t>
            </a:r>
            <a:r>
              <a:rPr sz="1100" spc="295" dirty="0">
                <a:solidFill>
                  <a:srgbClr val="D8D8D8"/>
                </a:solidFill>
                <a:latin typeface="Calibri"/>
                <a:cs typeface="Calibri"/>
              </a:rPr>
              <a:t>=</a:t>
            </a:r>
            <a:r>
              <a:rPr sz="1100" spc="55" dirty="0">
                <a:solidFill>
                  <a:srgbClr val="D8D8D8"/>
                </a:solidFill>
                <a:latin typeface="Calibri"/>
                <a:cs typeface="Calibri"/>
              </a:rPr>
              <a:t> </a:t>
            </a:r>
            <a:r>
              <a:rPr sz="1100" i="1" spc="65" dirty="0">
                <a:solidFill>
                  <a:srgbClr val="D8D8D8"/>
                </a:solidFill>
                <a:latin typeface="Calibri"/>
                <a:cs typeface="Calibri"/>
              </a:rPr>
              <a:t>k</a:t>
            </a:r>
            <a:endParaRPr sz="1100">
              <a:latin typeface="Calibri"/>
              <a:cs typeface="Calibri"/>
            </a:endParaRPr>
          </a:p>
        </p:txBody>
      </p:sp>
      <p:sp>
        <p:nvSpPr>
          <p:cNvPr id="24" name="Slide Number Placeholder 2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13</a:t>
            </a:fld>
            <a:endParaRPr lang="en-US" spc="-5" dirty="0"/>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28358" y="211795"/>
            <a:ext cx="3592829" cy="1446530"/>
          </a:xfrm>
          <a:prstGeom prst="rect">
            <a:avLst/>
          </a:prstGeom>
        </p:spPr>
        <p:txBody>
          <a:bodyPr vert="horz" wrap="square" lIns="0" tIns="17145" rIns="0" bIns="0" rtlCol="0">
            <a:spAutoFit/>
          </a:bodyPr>
          <a:lstStyle/>
          <a:p>
            <a:pPr marL="718820">
              <a:lnSpc>
                <a:spcPct val="100000"/>
              </a:lnSpc>
              <a:spcBef>
                <a:spcPts val="135"/>
              </a:spcBef>
            </a:pPr>
            <a:r>
              <a:rPr sz="1400" spc="15" dirty="0">
                <a:latin typeface="Times New Roman"/>
                <a:cs typeface="Times New Roman"/>
              </a:rPr>
              <a:t>Least</a:t>
            </a:r>
            <a:r>
              <a:rPr sz="1400" spc="-5" dirty="0">
                <a:latin typeface="Times New Roman"/>
                <a:cs typeface="Times New Roman"/>
              </a:rPr>
              <a:t> </a:t>
            </a:r>
            <a:r>
              <a:rPr sz="1400" spc="15" dirty="0">
                <a:latin typeface="Times New Roman"/>
                <a:cs typeface="Times New Roman"/>
              </a:rPr>
              <a:t>Squares</a:t>
            </a:r>
            <a:r>
              <a:rPr sz="1400" spc="-5" dirty="0">
                <a:latin typeface="Times New Roman"/>
                <a:cs typeface="Times New Roman"/>
              </a:rPr>
              <a:t> </a:t>
            </a:r>
            <a:r>
              <a:rPr sz="1400" spc="10" dirty="0">
                <a:latin typeface="Times New Roman"/>
                <a:cs typeface="Times New Roman"/>
              </a:rPr>
              <a:t>for</a:t>
            </a:r>
            <a:r>
              <a:rPr sz="1400" spc="-5" dirty="0">
                <a:latin typeface="Times New Roman"/>
                <a:cs typeface="Times New Roman"/>
              </a:rPr>
              <a:t> </a:t>
            </a:r>
            <a:r>
              <a:rPr sz="1400" spc="5" dirty="0">
                <a:latin typeface="Times New Roman"/>
                <a:cs typeface="Times New Roman"/>
              </a:rPr>
              <a:t>Classification</a:t>
            </a:r>
            <a:endParaRPr sz="1400">
              <a:latin typeface="Times New Roman"/>
              <a:cs typeface="Times New Roman"/>
            </a:endParaRPr>
          </a:p>
          <a:p>
            <a:pPr>
              <a:lnSpc>
                <a:spcPct val="100000"/>
              </a:lnSpc>
            </a:pPr>
            <a:endParaRPr sz="1700">
              <a:latin typeface="Times New Roman"/>
              <a:cs typeface="Times New Roman"/>
            </a:endParaRPr>
          </a:p>
          <a:p>
            <a:pPr>
              <a:lnSpc>
                <a:spcPct val="100000"/>
              </a:lnSpc>
              <a:spcBef>
                <a:spcPts val="40"/>
              </a:spcBef>
            </a:pPr>
            <a:endParaRPr sz="1300">
              <a:latin typeface="Times New Roman"/>
              <a:cs typeface="Times New Roman"/>
            </a:endParaRPr>
          </a:p>
          <a:p>
            <a:pPr marL="208279" indent="-132715">
              <a:lnSpc>
                <a:spcPct val="100000"/>
              </a:lnSpc>
              <a:buSzPct val="90909"/>
              <a:buFont typeface="Lucida Sans Unicode"/>
              <a:buChar char="•"/>
              <a:tabLst>
                <a:tab pos="208915" algn="l"/>
              </a:tabLst>
            </a:pPr>
            <a:r>
              <a:rPr sz="1100" spc="-10" dirty="0">
                <a:latin typeface="Times New Roman"/>
                <a:cs typeface="Times New Roman"/>
              </a:rPr>
              <a:t>H</a:t>
            </a:r>
            <a:r>
              <a:rPr sz="1100" spc="-35" dirty="0">
                <a:latin typeface="Times New Roman"/>
                <a:cs typeface="Times New Roman"/>
              </a:rPr>
              <a:t>o</a:t>
            </a:r>
            <a:r>
              <a:rPr sz="1100" spc="-10" dirty="0">
                <a:latin typeface="Times New Roman"/>
                <a:cs typeface="Times New Roman"/>
              </a:rPr>
              <a:t>w</a:t>
            </a:r>
            <a:r>
              <a:rPr sz="1100" spc="-5" dirty="0">
                <a:latin typeface="Times New Roman"/>
                <a:cs typeface="Times New Roman"/>
              </a:rPr>
              <a:t> do </a:t>
            </a:r>
            <a:r>
              <a:rPr sz="1100" spc="-10" dirty="0">
                <a:latin typeface="Times New Roman"/>
                <a:cs typeface="Times New Roman"/>
              </a:rPr>
              <a:t>we</a:t>
            </a:r>
            <a:r>
              <a:rPr sz="1100" spc="-5" dirty="0">
                <a:latin typeface="Times New Roman"/>
                <a:cs typeface="Times New Roman"/>
              </a:rPr>
              <a:t> learn the decision boundaries </a:t>
            </a:r>
            <a:r>
              <a:rPr sz="1100" spc="85" dirty="0">
                <a:latin typeface="Calibri"/>
                <a:cs typeface="Calibri"/>
              </a:rPr>
              <a:t>(</a:t>
            </a:r>
            <a:r>
              <a:rPr sz="1100" b="1" i="1" spc="-145" dirty="0">
                <a:latin typeface="Verdana"/>
                <a:cs typeface="Verdana"/>
              </a:rPr>
              <a:t>w</a:t>
            </a:r>
            <a:r>
              <a:rPr sz="1200" i="1" spc="217" baseline="-13888" dirty="0">
                <a:latin typeface="Calibri"/>
                <a:cs typeface="Calibri"/>
              </a:rPr>
              <a:t>k</a:t>
            </a:r>
            <a:r>
              <a:rPr sz="1100" i="1" spc="25" dirty="0">
                <a:latin typeface="Calibri"/>
                <a:cs typeface="Calibri"/>
              </a:rPr>
              <a:t>,</a:t>
            </a:r>
            <a:r>
              <a:rPr sz="1100" i="1" spc="-70" dirty="0">
                <a:latin typeface="Calibri"/>
                <a:cs typeface="Calibri"/>
              </a:rPr>
              <a:t> </a:t>
            </a:r>
            <a:r>
              <a:rPr sz="1100" i="1" spc="-10" dirty="0">
                <a:latin typeface="Calibri"/>
                <a:cs typeface="Calibri"/>
              </a:rPr>
              <a:t>w</a:t>
            </a:r>
            <a:r>
              <a:rPr sz="1200" i="1" spc="142" baseline="-13888" dirty="0">
                <a:latin typeface="Calibri"/>
                <a:cs typeface="Calibri"/>
              </a:rPr>
              <a:t>k</a:t>
            </a:r>
            <a:r>
              <a:rPr sz="1200" spc="97" baseline="-13888" dirty="0">
                <a:latin typeface="Calibri"/>
                <a:cs typeface="Calibri"/>
              </a:rPr>
              <a:t>0</a:t>
            </a:r>
            <a:r>
              <a:rPr sz="1100" spc="85" dirty="0">
                <a:latin typeface="Calibri"/>
                <a:cs typeface="Calibri"/>
              </a:rPr>
              <a:t>)</a:t>
            </a:r>
            <a:r>
              <a:rPr sz="1100" spc="-5" dirty="0">
                <a:latin typeface="Times New Roman"/>
                <a:cs typeface="Times New Roman"/>
              </a:rPr>
              <a:t>?</a:t>
            </a:r>
            <a:endParaRPr sz="1100">
              <a:latin typeface="Times New Roman"/>
              <a:cs typeface="Times New Roman"/>
            </a:endParaRPr>
          </a:p>
          <a:p>
            <a:pPr marL="208279" indent="-132715">
              <a:lnSpc>
                <a:spcPct val="100000"/>
              </a:lnSpc>
              <a:spcBef>
                <a:spcPts val="334"/>
              </a:spcBef>
              <a:buSzPct val="90909"/>
              <a:buFont typeface="Lucida Sans Unicode"/>
              <a:buChar char="•"/>
              <a:tabLst>
                <a:tab pos="208915" algn="l"/>
              </a:tabLst>
            </a:pPr>
            <a:r>
              <a:rPr sz="1100" spc="-10" dirty="0">
                <a:solidFill>
                  <a:srgbClr val="D8D8D8"/>
                </a:solidFill>
                <a:latin typeface="Times New Roman"/>
                <a:cs typeface="Times New Roman"/>
              </a:rPr>
              <a:t>One</a:t>
            </a:r>
            <a:r>
              <a:rPr sz="1100" spc="-5" dirty="0">
                <a:solidFill>
                  <a:srgbClr val="D8D8D8"/>
                </a:solidFill>
                <a:latin typeface="Times New Roman"/>
                <a:cs typeface="Times New Roman"/>
              </a:rPr>
              <a:t> approach is to use least squares,</a:t>
            </a:r>
            <a:r>
              <a:rPr sz="1100" dirty="0">
                <a:solidFill>
                  <a:srgbClr val="D8D8D8"/>
                </a:solidFill>
                <a:latin typeface="Times New Roman"/>
                <a:cs typeface="Times New Roman"/>
              </a:rPr>
              <a:t> </a:t>
            </a:r>
            <a:r>
              <a:rPr sz="1100" spc="-5" dirty="0">
                <a:solidFill>
                  <a:srgbClr val="D8D8D8"/>
                </a:solidFill>
                <a:latin typeface="Times New Roman"/>
                <a:cs typeface="Times New Roman"/>
              </a:rPr>
              <a:t>similar to </a:t>
            </a:r>
            <a:r>
              <a:rPr sz="1100" spc="-10" dirty="0">
                <a:solidFill>
                  <a:srgbClr val="D8D8D8"/>
                </a:solidFill>
                <a:latin typeface="Times New Roman"/>
                <a:cs typeface="Times New Roman"/>
              </a:rPr>
              <a:t>regression</a:t>
            </a:r>
            <a:endParaRPr sz="1100">
              <a:latin typeface="Times New Roman"/>
              <a:cs typeface="Times New Roman"/>
            </a:endParaRPr>
          </a:p>
          <a:p>
            <a:pPr marL="208279" marR="30480" indent="-132715">
              <a:lnSpc>
                <a:spcPct val="102600"/>
              </a:lnSpc>
              <a:spcBef>
                <a:spcPts val="295"/>
              </a:spcBef>
              <a:buSzPct val="90909"/>
              <a:buFont typeface="Lucida Sans Unicode"/>
              <a:buChar char="•"/>
              <a:tabLst>
                <a:tab pos="208915" algn="l"/>
              </a:tabLst>
            </a:pPr>
            <a:r>
              <a:rPr sz="1100" spc="-5" dirty="0">
                <a:solidFill>
                  <a:srgbClr val="D8D8D8"/>
                </a:solidFill>
                <a:latin typeface="Times New Roman"/>
                <a:cs typeface="Times New Roman"/>
              </a:rPr>
              <a:t>Find</a:t>
            </a:r>
            <a:r>
              <a:rPr sz="1100" spc="-10" dirty="0">
                <a:solidFill>
                  <a:srgbClr val="D8D8D8"/>
                </a:solidFill>
                <a:latin typeface="Times New Roman"/>
                <a:cs typeface="Times New Roman"/>
              </a:rPr>
              <a:t> </a:t>
            </a:r>
            <a:r>
              <a:rPr sz="1100" b="1" i="1" spc="-50" dirty="0">
                <a:solidFill>
                  <a:srgbClr val="D8D8D8"/>
                </a:solidFill>
                <a:latin typeface="Verdana"/>
                <a:cs typeface="Verdana"/>
              </a:rPr>
              <a:t>W</a:t>
            </a:r>
            <a:r>
              <a:rPr sz="1100" b="1" i="1" spc="65" dirty="0">
                <a:solidFill>
                  <a:srgbClr val="D8D8D8"/>
                </a:solidFill>
                <a:latin typeface="Verdana"/>
                <a:cs typeface="Verdana"/>
              </a:rPr>
              <a:t> </a:t>
            </a:r>
            <a:r>
              <a:rPr sz="1100" spc="-5" dirty="0">
                <a:solidFill>
                  <a:srgbClr val="D8D8D8"/>
                </a:solidFill>
                <a:latin typeface="Times New Roman"/>
                <a:cs typeface="Times New Roman"/>
              </a:rPr>
              <a:t>to minimize</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squared error</a:t>
            </a:r>
            <a:r>
              <a:rPr sz="1100" spc="-10" dirty="0">
                <a:solidFill>
                  <a:srgbClr val="D8D8D8"/>
                </a:solidFill>
                <a:latin typeface="Times New Roman"/>
                <a:cs typeface="Times New Roman"/>
              </a:rPr>
              <a:t> </a:t>
            </a:r>
            <a:r>
              <a:rPr sz="1100" spc="-15" dirty="0">
                <a:solidFill>
                  <a:srgbClr val="D8D8D8"/>
                </a:solidFill>
                <a:latin typeface="Times New Roman"/>
                <a:cs typeface="Times New Roman"/>
              </a:rPr>
              <a:t>over</a:t>
            </a:r>
            <a:r>
              <a:rPr sz="1100" spc="-5" dirty="0">
                <a:solidFill>
                  <a:srgbClr val="D8D8D8"/>
                </a:solidFill>
                <a:latin typeface="Times New Roman"/>
                <a:cs typeface="Times New Roman"/>
              </a:rPr>
              <a:t> all</a:t>
            </a:r>
            <a:r>
              <a:rPr sz="1100" spc="-10" dirty="0">
                <a:solidFill>
                  <a:srgbClr val="D8D8D8"/>
                </a:solidFill>
                <a:latin typeface="Times New Roman"/>
                <a:cs typeface="Times New Roman"/>
              </a:rPr>
              <a:t> examples</a:t>
            </a:r>
            <a:r>
              <a:rPr sz="1100" spc="-5" dirty="0">
                <a:solidFill>
                  <a:srgbClr val="D8D8D8"/>
                </a:solidFill>
                <a:latin typeface="Times New Roman"/>
                <a:cs typeface="Times New Roman"/>
              </a:rPr>
              <a:t> and</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all </a:t>
            </a:r>
            <a:r>
              <a:rPr sz="1100" spc="-260" dirty="0">
                <a:solidFill>
                  <a:srgbClr val="D8D8D8"/>
                </a:solidFill>
                <a:latin typeface="Times New Roman"/>
                <a:cs typeface="Times New Roman"/>
              </a:rPr>
              <a:t> </a:t>
            </a:r>
            <a:r>
              <a:rPr sz="1100" spc="-5" dirty="0">
                <a:solidFill>
                  <a:srgbClr val="D8D8D8"/>
                </a:solidFill>
                <a:latin typeface="Times New Roman"/>
                <a:cs typeface="Times New Roman"/>
              </a:rPr>
              <a:t>components</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of the label </a:t>
            </a:r>
            <a:r>
              <a:rPr sz="1100" spc="-10" dirty="0">
                <a:solidFill>
                  <a:srgbClr val="D8D8D8"/>
                </a:solidFill>
                <a:latin typeface="Times New Roman"/>
                <a:cs typeface="Times New Roman"/>
              </a:rPr>
              <a:t>vector:</a:t>
            </a:r>
            <a:endParaRPr sz="1100">
              <a:latin typeface="Times New Roman"/>
              <a:cs typeface="Times New Roman"/>
            </a:endParaRPr>
          </a:p>
        </p:txBody>
      </p:sp>
      <p:sp>
        <p:nvSpPr>
          <p:cNvPr id="6" name="object 6"/>
          <p:cNvSpPr txBox="1"/>
          <p:nvPr/>
        </p:nvSpPr>
        <p:spPr>
          <a:xfrm>
            <a:off x="1406842" y="1904160"/>
            <a:ext cx="563245" cy="191770"/>
          </a:xfrm>
          <a:prstGeom prst="rect">
            <a:avLst/>
          </a:prstGeom>
        </p:spPr>
        <p:txBody>
          <a:bodyPr vert="horz" wrap="square" lIns="0" tIns="11430" rIns="0" bIns="0" rtlCol="0">
            <a:spAutoFit/>
          </a:bodyPr>
          <a:lstStyle/>
          <a:p>
            <a:pPr marL="12700">
              <a:lnSpc>
                <a:spcPct val="100000"/>
              </a:lnSpc>
              <a:spcBef>
                <a:spcPts val="90"/>
              </a:spcBef>
            </a:pPr>
            <a:r>
              <a:rPr sz="1100" i="1" spc="325" dirty="0">
                <a:solidFill>
                  <a:srgbClr val="D8D8D8"/>
                </a:solidFill>
                <a:latin typeface="Calibri"/>
                <a:cs typeface="Calibri"/>
              </a:rPr>
              <a:t>E</a:t>
            </a:r>
            <a:r>
              <a:rPr sz="1100" spc="85" dirty="0">
                <a:solidFill>
                  <a:srgbClr val="D8D8D8"/>
                </a:solidFill>
                <a:latin typeface="Calibri"/>
                <a:cs typeface="Calibri"/>
              </a:rPr>
              <a:t>(</a:t>
            </a:r>
            <a:r>
              <a:rPr sz="1100" b="1" i="1" spc="-50" dirty="0">
                <a:solidFill>
                  <a:srgbClr val="D8D8D8"/>
                </a:solidFill>
                <a:latin typeface="Verdana"/>
                <a:cs typeface="Verdana"/>
              </a:rPr>
              <a:t>W</a:t>
            </a:r>
            <a:r>
              <a:rPr sz="1100" b="1" i="1" spc="-204" dirty="0">
                <a:solidFill>
                  <a:srgbClr val="D8D8D8"/>
                </a:solidFill>
                <a:latin typeface="Verdana"/>
                <a:cs typeface="Verdana"/>
              </a:rPr>
              <a:t> </a:t>
            </a:r>
            <a:r>
              <a:rPr sz="1100" spc="85" dirty="0">
                <a:solidFill>
                  <a:srgbClr val="D8D8D8"/>
                </a:solidFill>
                <a:latin typeface="Calibri"/>
                <a:cs typeface="Calibri"/>
              </a:rPr>
              <a:t>)</a:t>
            </a:r>
            <a:r>
              <a:rPr sz="1100" spc="5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7" name="object 7"/>
          <p:cNvSpPr txBox="1"/>
          <p:nvPr/>
        </p:nvSpPr>
        <p:spPr>
          <a:xfrm>
            <a:off x="1998332" y="1787929"/>
            <a:ext cx="95250" cy="403225"/>
          </a:xfrm>
          <a:prstGeom prst="rect">
            <a:avLst/>
          </a:prstGeom>
        </p:spPr>
        <p:txBody>
          <a:bodyPr vert="horz" wrap="square" lIns="0" tIns="33655" rIns="0" bIns="0" rtlCol="0">
            <a:spAutoFit/>
          </a:bodyPr>
          <a:lstStyle/>
          <a:p>
            <a:pPr marL="12700">
              <a:lnSpc>
                <a:spcPct val="100000"/>
              </a:lnSpc>
              <a:spcBef>
                <a:spcPts val="265"/>
              </a:spcBef>
            </a:pPr>
            <a:r>
              <a:rPr sz="1100" u="sng" spc="-15" dirty="0">
                <a:solidFill>
                  <a:srgbClr val="D8D8D8"/>
                </a:solidFill>
                <a:uFill>
                  <a:solidFill>
                    <a:srgbClr val="D8D8D8"/>
                  </a:solidFill>
                </a:uFill>
                <a:latin typeface="Calibri"/>
                <a:cs typeface="Calibri"/>
              </a:rPr>
              <a:t>1</a:t>
            </a:r>
            <a:endParaRPr sz="1100">
              <a:latin typeface="Calibri"/>
              <a:cs typeface="Calibri"/>
            </a:endParaRPr>
          </a:p>
          <a:p>
            <a:pPr marL="12700">
              <a:lnSpc>
                <a:spcPct val="100000"/>
              </a:lnSpc>
              <a:spcBef>
                <a:spcPts val="170"/>
              </a:spcBef>
            </a:pPr>
            <a:r>
              <a:rPr sz="1100" spc="-15" dirty="0">
                <a:solidFill>
                  <a:srgbClr val="D8D8D8"/>
                </a:solidFill>
                <a:latin typeface="Calibri"/>
                <a:cs typeface="Calibri"/>
              </a:rPr>
              <a:t>2</a:t>
            </a:r>
            <a:endParaRPr sz="1100">
              <a:latin typeface="Calibri"/>
              <a:cs typeface="Calibri"/>
            </a:endParaRPr>
          </a:p>
        </p:txBody>
      </p:sp>
      <p:sp>
        <p:nvSpPr>
          <p:cNvPr id="8" name="object 8"/>
          <p:cNvSpPr txBox="1"/>
          <p:nvPr/>
        </p:nvSpPr>
        <p:spPr>
          <a:xfrm>
            <a:off x="2159139" y="1768308"/>
            <a:ext cx="340360" cy="147320"/>
          </a:xfrm>
          <a:prstGeom prst="rect">
            <a:avLst/>
          </a:prstGeom>
        </p:spPr>
        <p:txBody>
          <a:bodyPr vert="horz" wrap="square" lIns="0" tIns="12065" rIns="0" bIns="0" rtlCol="0">
            <a:spAutoFit/>
          </a:bodyPr>
          <a:lstStyle/>
          <a:p>
            <a:pPr marL="12700">
              <a:lnSpc>
                <a:spcPct val="100000"/>
              </a:lnSpc>
              <a:spcBef>
                <a:spcPts val="95"/>
              </a:spcBef>
              <a:tabLst>
                <a:tab pos="236220" algn="l"/>
              </a:tabLst>
            </a:pPr>
            <a:r>
              <a:rPr sz="800" i="1" spc="155" dirty="0">
                <a:solidFill>
                  <a:srgbClr val="D8D8D8"/>
                </a:solidFill>
                <a:latin typeface="Calibri"/>
                <a:cs typeface="Calibri"/>
              </a:rPr>
              <a:t>N	</a:t>
            </a:r>
            <a:r>
              <a:rPr sz="800" i="1" spc="295" dirty="0">
                <a:solidFill>
                  <a:srgbClr val="D8D8D8"/>
                </a:solidFill>
                <a:latin typeface="Calibri"/>
                <a:cs typeface="Calibri"/>
              </a:rPr>
              <a:t>K</a:t>
            </a:r>
            <a:endParaRPr sz="800">
              <a:latin typeface="Calibri"/>
              <a:cs typeface="Calibri"/>
            </a:endParaRPr>
          </a:p>
        </p:txBody>
      </p:sp>
      <p:sp>
        <p:nvSpPr>
          <p:cNvPr id="9" name="object 9"/>
          <p:cNvSpPr txBox="1"/>
          <p:nvPr/>
        </p:nvSpPr>
        <p:spPr>
          <a:xfrm>
            <a:off x="2107158" y="1772537"/>
            <a:ext cx="450215" cy="191770"/>
          </a:xfrm>
          <a:prstGeom prst="rect">
            <a:avLst/>
          </a:prstGeom>
        </p:spPr>
        <p:txBody>
          <a:bodyPr vert="horz" wrap="square" lIns="0" tIns="11430" rIns="0" bIns="0" rtlCol="0">
            <a:spAutoFit/>
          </a:bodyPr>
          <a:lstStyle/>
          <a:p>
            <a:pPr marL="12700">
              <a:lnSpc>
                <a:spcPct val="100000"/>
              </a:lnSpc>
              <a:spcBef>
                <a:spcPts val="90"/>
              </a:spcBef>
            </a:pPr>
            <a:r>
              <a:rPr sz="1100" spc="975" dirty="0">
                <a:solidFill>
                  <a:srgbClr val="D8D8D8"/>
                </a:solidFill>
                <a:latin typeface="Trebuchet MS"/>
                <a:cs typeface="Trebuchet MS"/>
              </a:rPr>
              <a:t>Σ</a:t>
            </a:r>
            <a:r>
              <a:rPr sz="1100" spc="-140" dirty="0">
                <a:solidFill>
                  <a:srgbClr val="D8D8D8"/>
                </a:solidFill>
                <a:latin typeface="Trebuchet MS"/>
                <a:cs typeface="Trebuchet MS"/>
              </a:rPr>
              <a:t> </a:t>
            </a:r>
            <a:r>
              <a:rPr sz="1100" spc="975" dirty="0">
                <a:solidFill>
                  <a:srgbClr val="D8D8D8"/>
                </a:solidFill>
                <a:latin typeface="Trebuchet MS"/>
                <a:cs typeface="Trebuchet MS"/>
              </a:rPr>
              <a:t>Σ</a:t>
            </a:r>
            <a:endParaRPr sz="1100">
              <a:latin typeface="Trebuchet MS"/>
              <a:cs typeface="Trebuchet MS"/>
            </a:endParaRPr>
          </a:p>
        </p:txBody>
      </p:sp>
      <p:sp>
        <p:nvSpPr>
          <p:cNvPr id="10" name="object 10"/>
          <p:cNvSpPr txBox="1"/>
          <p:nvPr/>
        </p:nvSpPr>
        <p:spPr>
          <a:xfrm>
            <a:off x="2105875" y="2111069"/>
            <a:ext cx="449580" cy="147320"/>
          </a:xfrm>
          <a:prstGeom prst="rect">
            <a:avLst/>
          </a:prstGeom>
        </p:spPr>
        <p:txBody>
          <a:bodyPr vert="horz" wrap="square" lIns="0" tIns="12065" rIns="0" bIns="0" rtlCol="0">
            <a:spAutoFit/>
          </a:bodyPr>
          <a:lstStyle/>
          <a:p>
            <a:pPr marL="12700">
              <a:lnSpc>
                <a:spcPct val="100000"/>
              </a:lnSpc>
              <a:spcBef>
                <a:spcPts val="95"/>
              </a:spcBef>
            </a:pPr>
            <a:r>
              <a:rPr sz="1200" i="1" spc="187" baseline="3472" dirty="0">
                <a:solidFill>
                  <a:srgbClr val="D8D8D8"/>
                </a:solidFill>
                <a:latin typeface="Calibri"/>
                <a:cs typeface="Calibri"/>
              </a:rPr>
              <a:t>n</a:t>
            </a:r>
            <a:r>
              <a:rPr sz="1200" spc="187" baseline="3472" dirty="0">
                <a:solidFill>
                  <a:srgbClr val="D8D8D8"/>
                </a:solidFill>
                <a:latin typeface="Calibri"/>
                <a:cs typeface="Calibri"/>
              </a:rPr>
              <a:t>=1</a:t>
            </a:r>
            <a:r>
              <a:rPr sz="1200" spc="-60" baseline="3472" dirty="0">
                <a:solidFill>
                  <a:srgbClr val="D8D8D8"/>
                </a:solidFill>
                <a:latin typeface="Calibri"/>
                <a:cs typeface="Calibri"/>
              </a:rPr>
              <a:t> </a:t>
            </a:r>
            <a:r>
              <a:rPr sz="800" i="1" spc="120" dirty="0">
                <a:solidFill>
                  <a:srgbClr val="D8D8D8"/>
                </a:solidFill>
                <a:latin typeface="Calibri"/>
                <a:cs typeface="Calibri"/>
              </a:rPr>
              <a:t>k</a:t>
            </a:r>
            <a:r>
              <a:rPr sz="800" spc="120" dirty="0">
                <a:solidFill>
                  <a:srgbClr val="D8D8D8"/>
                </a:solidFill>
                <a:latin typeface="Calibri"/>
                <a:cs typeface="Calibri"/>
              </a:rPr>
              <a:t>=1</a:t>
            </a:r>
            <a:endParaRPr sz="800">
              <a:latin typeface="Calibri"/>
              <a:cs typeface="Calibri"/>
            </a:endParaRPr>
          </a:p>
        </p:txBody>
      </p:sp>
      <p:sp>
        <p:nvSpPr>
          <p:cNvPr id="11" name="object 11"/>
          <p:cNvSpPr txBox="1"/>
          <p:nvPr/>
        </p:nvSpPr>
        <p:spPr>
          <a:xfrm>
            <a:off x="2531770" y="1904160"/>
            <a:ext cx="702310" cy="191770"/>
          </a:xfrm>
          <a:prstGeom prst="rect">
            <a:avLst/>
          </a:prstGeom>
        </p:spPr>
        <p:txBody>
          <a:bodyPr vert="horz" wrap="square" lIns="0" tIns="11430" rIns="0" bIns="0" rtlCol="0">
            <a:spAutoFit/>
          </a:bodyPr>
          <a:lstStyle/>
          <a:p>
            <a:pPr marL="12700">
              <a:lnSpc>
                <a:spcPct val="100000"/>
              </a:lnSpc>
              <a:spcBef>
                <a:spcPts val="90"/>
              </a:spcBef>
            </a:pPr>
            <a:r>
              <a:rPr sz="1100" spc="85" dirty="0">
                <a:solidFill>
                  <a:srgbClr val="D8D8D8"/>
                </a:solidFill>
                <a:latin typeface="Calibri"/>
                <a:cs typeface="Calibri"/>
              </a:rPr>
              <a:t>(</a:t>
            </a:r>
            <a:r>
              <a:rPr sz="1100" i="1" spc="40" dirty="0">
                <a:solidFill>
                  <a:srgbClr val="D8D8D8"/>
                </a:solidFill>
                <a:latin typeface="Calibri"/>
                <a:cs typeface="Calibri"/>
              </a:rPr>
              <a:t>y </a:t>
            </a:r>
            <a:r>
              <a:rPr sz="1100" i="1" spc="10" dirty="0">
                <a:solidFill>
                  <a:srgbClr val="D8D8D8"/>
                </a:solidFill>
                <a:latin typeface="Calibri"/>
                <a:cs typeface="Calibri"/>
              </a:rPr>
              <a:t> </a:t>
            </a:r>
            <a:r>
              <a:rPr sz="1100" spc="85" dirty="0">
                <a:solidFill>
                  <a:srgbClr val="D8D8D8"/>
                </a:solidFill>
                <a:latin typeface="Calibri"/>
                <a:cs typeface="Calibri"/>
              </a:rPr>
              <a:t>(</a:t>
            </a:r>
            <a:r>
              <a:rPr sz="1100" b="1" i="1" spc="-20" dirty="0">
                <a:solidFill>
                  <a:srgbClr val="D8D8D8"/>
                </a:solidFill>
                <a:latin typeface="Verdana"/>
                <a:cs typeface="Verdana"/>
              </a:rPr>
              <a:t>x</a:t>
            </a:r>
            <a:r>
              <a:rPr sz="1100" b="1" i="1" spc="185" dirty="0">
                <a:solidFill>
                  <a:srgbClr val="D8D8D8"/>
                </a:solidFill>
                <a:latin typeface="Verdana"/>
                <a:cs typeface="Verdana"/>
              </a:rPr>
              <a:t> </a:t>
            </a:r>
            <a:r>
              <a:rPr sz="1100" spc="85" dirty="0">
                <a:solidFill>
                  <a:srgbClr val="D8D8D8"/>
                </a:solidFill>
                <a:latin typeface="Calibri"/>
                <a:cs typeface="Calibri"/>
              </a:rPr>
              <a:t>)</a:t>
            </a:r>
            <a:r>
              <a:rPr sz="1100" spc="-10"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25" dirty="0">
                <a:solidFill>
                  <a:srgbClr val="D8D8D8"/>
                </a:solidFill>
                <a:latin typeface="Calibri"/>
                <a:cs typeface="Calibri"/>
              </a:rPr>
              <a:t>t</a:t>
            </a:r>
            <a:endParaRPr sz="1100">
              <a:latin typeface="Calibri"/>
              <a:cs typeface="Calibri"/>
            </a:endParaRPr>
          </a:p>
        </p:txBody>
      </p:sp>
      <p:sp>
        <p:nvSpPr>
          <p:cNvPr id="12" name="object 12"/>
          <p:cNvSpPr txBox="1"/>
          <p:nvPr/>
        </p:nvSpPr>
        <p:spPr>
          <a:xfrm>
            <a:off x="2653576" y="1964053"/>
            <a:ext cx="702310" cy="147320"/>
          </a:xfrm>
          <a:prstGeom prst="rect">
            <a:avLst/>
          </a:prstGeom>
        </p:spPr>
        <p:txBody>
          <a:bodyPr vert="horz" wrap="square" lIns="0" tIns="12065" rIns="0" bIns="0" rtlCol="0">
            <a:spAutoFit/>
          </a:bodyPr>
          <a:lstStyle/>
          <a:p>
            <a:pPr marL="12700">
              <a:lnSpc>
                <a:spcPct val="100000"/>
              </a:lnSpc>
              <a:spcBef>
                <a:spcPts val="95"/>
              </a:spcBef>
              <a:tabLst>
                <a:tab pos="222250" algn="l"/>
                <a:tab pos="567055" algn="l"/>
              </a:tabLst>
            </a:pPr>
            <a:r>
              <a:rPr sz="800" i="1" spc="75" dirty="0">
                <a:solidFill>
                  <a:srgbClr val="D8D8D8"/>
                </a:solidFill>
                <a:latin typeface="Calibri"/>
                <a:cs typeface="Calibri"/>
              </a:rPr>
              <a:t>k	</a:t>
            </a:r>
            <a:r>
              <a:rPr sz="800" i="1" spc="100" dirty="0">
                <a:solidFill>
                  <a:srgbClr val="D8D8D8"/>
                </a:solidFill>
                <a:latin typeface="Calibri"/>
                <a:cs typeface="Calibri"/>
              </a:rPr>
              <a:t>n	</a:t>
            </a:r>
            <a:r>
              <a:rPr sz="800" i="1" spc="85" dirty="0">
                <a:solidFill>
                  <a:srgbClr val="D8D8D8"/>
                </a:solidFill>
                <a:latin typeface="Calibri"/>
                <a:cs typeface="Calibri"/>
              </a:rPr>
              <a:t>nk</a:t>
            </a:r>
            <a:endParaRPr sz="800">
              <a:latin typeface="Calibri"/>
              <a:cs typeface="Calibri"/>
            </a:endParaRPr>
          </a:p>
        </p:txBody>
      </p:sp>
      <p:sp>
        <p:nvSpPr>
          <p:cNvPr id="13" name="object 13"/>
          <p:cNvSpPr txBox="1"/>
          <p:nvPr/>
        </p:nvSpPr>
        <p:spPr>
          <a:xfrm>
            <a:off x="3313480" y="1846959"/>
            <a:ext cx="184150" cy="191770"/>
          </a:xfrm>
          <a:prstGeom prst="rect">
            <a:avLst/>
          </a:prstGeom>
        </p:spPr>
        <p:txBody>
          <a:bodyPr vert="horz" wrap="square" lIns="0" tIns="11430" rIns="0" bIns="0" rtlCol="0">
            <a:spAutoFit/>
          </a:bodyPr>
          <a:lstStyle/>
          <a:p>
            <a:pPr marL="38100">
              <a:lnSpc>
                <a:spcPct val="100000"/>
              </a:lnSpc>
              <a:spcBef>
                <a:spcPts val="90"/>
              </a:spcBef>
            </a:pPr>
            <a:r>
              <a:rPr sz="1650" spc="75" baseline="-22727" dirty="0">
                <a:solidFill>
                  <a:srgbClr val="D8D8D8"/>
                </a:solidFill>
                <a:latin typeface="Calibri"/>
                <a:cs typeface="Calibri"/>
              </a:rPr>
              <a:t>)</a:t>
            </a:r>
            <a:r>
              <a:rPr sz="800" spc="50" dirty="0">
                <a:solidFill>
                  <a:srgbClr val="D8D8D8"/>
                </a:solidFill>
                <a:latin typeface="Calibri"/>
                <a:cs typeface="Calibri"/>
              </a:rPr>
              <a:t>2</a:t>
            </a:r>
            <a:endParaRPr sz="800">
              <a:latin typeface="Calibri"/>
              <a:cs typeface="Calibri"/>
            </a:endParaRPr>
          </a:p>
        </p:txBody>
      </p:sp>
      <p:sp>
        <p:nvSpPr>
          <p:cNvPr id="14" name="object 14"/>
          <p:cNvSpPr txBox="1"/>
          <p:nvPr/>
        </p:nvSpPr>
        <p:spPr>
          <a:xfrm>
            <a:off x="491858" y="2449460"/>
            <a:ext cx="3625215" cy="363855"/>
          </a:xfrm>
          <a:prstGeom prst="rect">
            <a:avLst/>
          </a:prstGeom>
        </p:spPr>
        <p:txBody>
          <a:bodyPr vert="horz" wrap="square" lIns="0" tIns="6985" rIns="0" bIns="0" rtlCol="0">
            <a:spAutoFit/>
          </a:bodyPr>
          <a:lstStyle/>
          <a:p>
            <a:pPr marL="144780" marR="5080" indent="-132715">
              <a:lnSpc>
                <a:spcPct val="102600"/>
              </a:lnSpc>
              <a:spcBef>
                <a:spcPts val="55"/>
              </a:spcBef>
              <a:buSzPct val="90909"/>
              <a:buFont typeface="Lucida Sans Unicode"/>
              <a:buChar char="•"/>
              <a:tabLst>
                <a:tab pos="145415" algn="l"/>
              </a:tabLst>
            </a:pPr>
            <a:r>
              <a:rPr sz="1100" spc="-10" dirty="0">
                <a:solidFill>
                  <a:srgbClr val="D8D8D8"/>
                </a:solidFill>
                <a:latin typeface="Times New Roman"/>
                <a:cs typeface="Times New Roman"/>
              </a:rPr>
              <a:t>Some </a:t>
            </a:r>
            <a:r>
              <a:rPr sz="1100" spc="-5" dirty="0">
                <a:solidFill>
                  <a:srgbClr val="D8D8D8"/>
                </a:solidFill>
                <a:latin typeface="Times New Roman"/>
                <a:cs typeface="Times New Roman"/>
              </a:rPr>
              <a:t>algebra, </a:t>
            </a:r>
            <a:r>
              <a:rPr sz="1100" spc="-10" dirty="0">
                <a:solidFill>
                  <a:srgbClr val="D8D8D8"/>
                </a:solidFill>
                <a:latin typeface="Times New Roman"/>
                <a:cs typeface="Times New Roman"/>
              </a:rPr>
              <a:t>we</a:t>
            </a:r>
            <a:r>
              <a:rPr sz="1100" spc="-5" dirty="0">
                <a:solidFill>
                  <a:srgbClr val="D8D8D8"/>
                </a:solidFill>
                <a:latin typeface="Times New Roman"/>
                <a:cs typeface="Times New Roman"/>
              </a:rPr>
              <a:t> get a solution using</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the </a:t>
            </a:r>
            <a:r>
              <a:rPr sz="1100" spc="-10" dirty="0">
                <a:solidFill>
                  <a:srgbClr val="D8D8D8"/>
                </a:solidFill>
                <a:latin typeface="Times New Roman"/>
                <a:cs typeface="Times New Roman"/>
              </a:rPr>
              <a:t>pseudo-inverse</a:t>
            </a:r>
            <a:r>
              <a:rPr sz="1100" spc="-5" dirty="0">
                <a:solidFill>
                  <a:srgbClr val="D8D8D8"/>
                </a:solidFill>
                <a:latin typeface="Times New Roman"/>
                <a:cs typeface="Times New Roman"/>
              </a:rPr>
              <a:t> as in </a:t>
            </a:r>
            <a:r>
              <a:rPr sz="1100" spc="-260" dirty="0">
                <a:solidFill>
                  <a:srgbClr val="D8D8D8"/>
                </a:solidFill>
                <a:latin typeface="Times New Roman"/>
                <a:cs typeface="Times New Roman"/>
              </a:rPr>
              <a:t> </a:t>
            </a:r>
            <a:r>
              <a:rPr sz="1100" spc="-10" dirty="0">
                <a:solidFill>
                  <a:srgbClr val="D8D8D8"/>
                </a:solidFill>
                <a:latin typeface="Times New Roman"/>
                <a:cs typeface="Times New Roman"/>
              </a:rPr>
              <a:t>regression</a:t>
            </a:r>
            <a:endParaRPr sz="1100">
              <a:latin typeface="Times New Roman"/>
              <a:cs typeface="Times New Roman"/>
            </a:endParaRPr>
          </a:p>
        </p:txBody>
      </p:sp>
      <p:sp>
        <p:nvSpPr>
          <p:cNvPr id="18" name="Slide Number Placeholder 17"/>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14</a:t>
            </a:fld>
            <a:endParaRPr lang="en-US" spc="-5"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28358" y="211795"/>
            <a:ext cx="3592829" cy="1535549"/>
          </a:xfrm>
          <a:prstGeom prst="rect">
            <a:avLst/>
          </a:prstGeom>
        </p:spPr>
        <p:txBody>
          <a:bodyPr vert="horz" wrap="square" lIns="0" tIns="17145" rIns="0" bIns="0" rtlCol="0">
            <a:spAutoFit/>
          </a:bodyPr>
          <a:lstStyle/>
          <a:p>
            <a:pPr marL="718820">
              <a:lnSpc>
                <a:spcPct val="100000"/>
              </a:lnSpc>
              <a:spcBef>
                <a:spcPts val="135"/>
              </a:spcBef>
            </a:pPr>
            <a:r>
              <a:rPr sz="1400" spc="15" dirty="0">
                <a:latin typeface="Times New Roman"/>
                <a:cs typeface="Times New Roman"/>
              </a:rPr>
              <a:t>Least</a:t>
            </a:r>
            <a:r>
              <a:rPr sz="1400" spc="-5" dirty="0">
                <a:latin typeface="Times New Roman"/>
                <a:cs typeface="Times New Roman"/>
              </a:rPr>
              <a:t> </a:t>
            </a:r>
            <a:r>
              <a:rPr sz="1400" spc="15" dirty="0">
                <a:latin typeface="Times New Roman"/>
                <a:cs typeface="Times New Roman"/>
              </a:rPr>
              <a:t>Squares</a:t>
            </a:r>
            <a:r>
              <a:rPr sz="1400" spc="-5" dirty="0">
                <a:latin typeface="Times New Roman"/>
                <a:cs typeface="Times New Roman"/>
              </a:rPr>
              <a:t> </a:t>
            </a:r>
            <a:r>
              <a:rPr sz="1400" spc="10" dirty="0">
                <a:latin typeface="Times New Roman"/>
                <a:cs typeface="Times New Roman"/>
              </a:rPr>
              <a:t>for</a:t>
            </a:r>
            <a:r>
              <a:rPr sz="1400" spc="-5" dirty="0">
                <a:latin typeface="Times New Roman"/>
                <a:cs typeface="Times New Roman"/>
              </a:rPr>
              <a:t> </a:t>
            </a:r>
            <a:r>
              <a:rPr sz="1400" spc="5" dirty="0">
                <a:latin typeface="Times New Roman"/>
                <a:cs typeface="Times New Roman"/>
              </a:rPr>
              <a:t>Classification</a:t>
            </a:r>
            <a:endParaRPr sz="1700" dirty="0">
              <a:latin typeface="Times New Roman"/>
              <a:cs typeface="Times New Roman"/>
            </a:endParaRPr>
          </a:p>
          <a:p>
            <a:pPr>
              <a:lnSpc>
                <a:spcPct val="100000"/>
              </a:lnSpc>
              <a:spcBef>
                <a:spcPts val="40"/>
              </a:spcBef>
            </a:pPr>
            <a:endParaRPr sz="1300" dirty="0">
              <a:latin typeface="Times New Roman"/>
              <a:cs typeface="Times New Roman"/>
            </a:endParaRPr>
          </a:p>
          <a:p>
            <a:pPr marL="208279" indent="-132715">
              <a:lnSpc>
                <a:spcPct val="100000"/>
              </a:lnSpc>
              <a:buSzPct val="90909"/>
              <a:buFont typeface="Lucida Sans Unicode"/>
              <a:buChar char="•"/>
              <a:tabLst>
                <a:tab pos="208915" algn="l"/>
              </a:tabLst>
            </a:pPr>
            <a:r>
              <a:rPr sz="1100" spc="-10" dirty="0">
                <a:latin typeface="Times New Roman"/>
                <a:cs typeface="Times New Roman"/>
              </a:rPr>
              <a:t>H</a:t>
            </a:r>
            <a:r>
              <a:rPr sz="1100" spc="-35" dirty="0">
                <a:latin typeface="Times New Roman"/>
                <a:cs typeface="Times New Roman"/>
              </a:rPr>
              <a:t>o</a:t>
            </a:r>
            <a:r>
              <a:rPr sz="1100" spc="-10" dirty="0">
                <a:latin typeface="Times New Roman"/>
                <a:cs typeface="Times New Roman"/>
              </a:rPr>
              <a:t>w</a:t>
            </a:r>
            <a:r>
              <a:rPr sz="1100" spc="-5" dirty="0">
                <a:latin typeface="Times New Roman"/>
                <a:cs typeface="Times New Roman"/>
              </a:rPr>
              <a:t> do </a:t>
            </a:r>
            <a:r>
              <a:rPr sz="1100" spc="-10" dirty="0">
                <a:latin typeface="Times New Roman"/>
                <a:cs typeface="Times New Roman"/>
              </a:rPr>
              <a:t>we</a:t>
            </a:r>
            <a:r>
              <a:rPr sz="1100" spc="-5" dirty="0">
                <a:latin typeface="Times New Roman"/>
                <a:cs typeface="Times New Roman"/>
              </a:rPr>
              <a:t> learn the decision boundaries </a:t>
            </a:r>
            <a:r>
              <a:rPr sz="1100" spc="85" dirty="0">
                <a:latin typeface="Calibri"/>
                <a:cs typeface="Calibri"/>
              </a:rPr>
              <a:t>(</a:t>
            </a:r>
            <a:r>
              <a:rPr sz="1100" b="1" i="1" spc="-145" dirty="0">
                <a:latin typeface="Verdana"/>
                <a:cs typeface="Verdana"/>
              </a:rPr>
              <a:t>w</a:t>
            </a:r>
            <a:r>
              <a:rPr sz="1200" i="1" spc="217" baseline="-13888" dirty="0">
                <a:latin typeface="Calibri"/>
                <a:cs typeface="Calibri"/>
              </a:rPr>
              <a:t>k</a:t>
            </a:r>
            <a:r>
              <a:rPr sz="1100" i="1" spc="25" dirty="0">
                <a:latin typeface="Calibri"/>
                <a:cs typeface="Calibri"/>
              </a:rPr>
              <a:t>,</a:t>
            </a:r>
            <a:r>
              <a:rPr sz="1100" i="1" spc="-70" dirty="0">
                <a:latin typeface="Calibri"/>
                <a:cs typeface="Calibri"/>
              </a:rPr>
              <a:t> </a:t>
            </a:r>
            <a:r>
              <a:rPr sz="1100" i="1" spc="-10" dirty="0">
                <a:latin typeface="Calibri"/>
                <a:cs typeface="Calibri"/>
              </a:rPr>
              <a:t>w</a:t>
            </a:r>
            <a:r>
              <a:rPr sz="1200" i="1" spc="142" baseline="-13888" dirty="0">
                <a:latin typeface="Calibri"/>
                <a:cs typeface="Calibri"/>
              </a:rPr>
              <a:t>k</a:t>
            </a:r>
            <a:r>
              <a:rPr sz="1200" spc="97" baseline="-13888" dirty="0">
                <a:latin typeface="Calibri"/>
                <a:cs typeface="Calibri"/>
              </a:rPr>
              <a:t>0</a:t>
            </a:r>
            <a:r>
              <a:rPr sz="1100" spc="85" dirty="0">
                <a:latin typeface="Calibri"/>
                <a:cs typeface="Calibri"/>
              </a:rPr>
              <a:t>)</a:t>
            </a:r>
            <a:r>
              <a:rPr sz="1100" spc="-5" dirty="0">
                <a:latin typeface="Times New Roman"/>
                <a:cs typeface="Times New Roman"/>
              </a:rPr>
              <a:t>?</a:t>
            </a:r>
            <a:endParaRPr sz="1100" dirty="0">
              <a:latin typeface="Times New Roman"/>
              <a:cs typeface="Times New Roman"/>
            </a:endParaRPr>
          </a:p>
          <a:p>
            <a:r>
              <a:rPr lang="en-US" sz="1100" dirty="0"/>
              <a:t> 3 methods: least squares, Fisher’s linear </a:t>
            </a:r>
            <a:r>
              <a:rPr lang="en-US" sz="1100" dirty="0" err="1"/>
              <a:t>discriminant</a:t>
            </a:r>
            <a:r>
              <a:rPr lang="en-US" sz="1100" dirty="0"/>
              <a:t>, and the </a:t>
            </a:r>
            <a:r>
              <a:rPr lang="en-US" sz="1100" dirty="0" err="1"/>
              <a:t>perceptron</a:t>
            </a:r>
            <a:r>
              <a:rPr lang="en-US" sz="1100" dirty="0"/>
              <a:t> algorithm</a:t>
            </a:r>
            <a:endParaRPr lang="en-US" sz="1100" spc="-10" dirty="0">
              <a:latin typeface="Times New Roman"/>
              <a:cs typeface="Times New Roman"/>
            </a:endParaRPr>
          </a:p>
          <a:p>
            <a:pPr marL="208279" indent="-132715">
              <a:lnSpc>
                <a:spcPct val="100000"/>
              </a:lnSpc>
              <a:spcBef>
                <a:spcPts val="334"/>
              </a:spcBef>
              <a:buSzPct val="90909"/>
              <a:buFont typeface="Lucida Sans Unicode"/>
              <a:buChar char="•"/>
              <a:tabLst>
                <a:tab pos="208915" algn="l"/>
              </a:tabLst>
            </a:pPr>
            <a:r>
              <a:rPr lang="en-US" sz="1100" spc="-10" dirty="0">
                <a:latin typeface="Times New Roman"/>
                <a:cs typeface="Times New Roman"/>
              </a:rPr>
              <a:t>First </a:t>
            </a:r>
            <a:r>
              <a:rPr sz="1100" spc="-5" dirty="0">
                <a:latin typeface="Times New Roman"/>
                <a:cs typeface="Times New Roman"/>
              </a:rPr>
              <a:t>approach is to use least squares,</a:t>
            </a:r>
            <a:r>
              <a:rPr sz="1100" dirty="0">
                <a:latin typeface="Times New Roman"/>
                <a:cs typeface="Times New Roman"/>
              </a:rPr>
              <a:t> </a:t>
            </a:r>
            <a:r>
              <a:rPr sz="1100" spc="-5" dirty="0">
                <a:latin typeface="Times New Roman"/>
                <a:cs typeface="Times New Roman"/>
              </a:rPr>
              <a:t>similar to </a:t>
            </a:r>
            <a:r>
              <a:rPr sz="1100" spc="-10" dirty="0">
                <a:latin typeface="Times New Roman"/>
                <a:cs typeface="Times New Roman"/>
              </a:rPr>
              <a:t>regression</a:t>
            </a:r>
            <a:endParaRPr sz="1100" dirty="0">
              <a:latin typeface="Times New Roman"/>
              <a:cs typeface="Times New Roman"/>
            </a:endParaRPr>
          </a:p>
          <a:p>
            <a:pPr marL="208279" marR="30480" indent="-132715">
              <a:lnSpc>
                <a:spcPct val="102600"/>
              </a:lnSpc>
              <a:spcBef>
                <a:spcPts val="295"/>
              </a:spcBef>
              <a:buSzPct val="90909"/>
              <a:buFont typeface="Lucida Sans Unicode"/>
              <a:buChar char="•"/>
              <a:tabLst>
                <a:tab pos="208915" algn="l"/>
              </a:tabLst>
            </a:pPr>
            <a:r>
              <a:rPr sz="1100" spc="-5" dirty="0">
                <a:latin typeface="Times New Roman"/>
                <a:cs typeface="Times New Roman"/>
              </a:rPr>
              <a:t>Find</a:t>
            </a:r>
            <a:r>
              <a:rPr sz="1100" spc="-10" dirty="0">
                <a:latin typeface="Times New Roman"/>
                <a:cs typeface="Times New Roman"/>
              </a:rPr>
              <a:t> </a:t>
            </a:r>
            <a:r>
              <a:rPr sz="1100" b="1" i="1" spc="-50" dirty="0">
                <a:latin typeface="Verdana"/>
                <a:cs typeface="Verdana"/>
              </a:rPr>
              <a:t>W</a:t>
            </a:r>
            <a:r>
              <a:rPr sz="1100" b="1" i="1" spc="65" dirty="0">
                <a:latin typeface="Verdana"/>
                <a:cs typeface="Verdana"/>
              </a:rPr>
              <a:t> </a:t>
            </a:r>
            <a:r>
              <a:rPr sz="1100" spc="-5" dirty="0">
                <a:latin typeface="Times New Roman"/>
                <a:cs typeface="Times New Roman"/>
              </a:rPr>
              <a:t>to minimize</a:t>
            </a:r>
            <a:r>
              <a:rPr sz="1100" spc="-10" dirty="0">
                <a:latin typeface="Times New Roman"/>
                <a:cs typeface="Times New Roman"/>
              </a:rPr>
              <a:t> </a:t>
            </a:r>
            <a:r>
              <a:rPr sz="1100" spc="-5" dirty="0">
                <a:latin typeface="Times New Roman"/>
                <a:cs typeface="Times New Roman"/>
              </a:rPr>
              <a:t>squared error</a:t>
            </a:r>
            <a:r>
              <a:rPr sz="1100" spc="-10" dirty="0">
                <a:latin typeface="Times New Roman"/>
                <a:cs typeface="Times New Roman"/>
              </a:rPr>
              <a:t> </a:t>
            </a:r>
            <a:r>
              <a:rPr sz="1100" spc="-15" dirty="0">
                <a:latin typeface="Times New Roman"/>
                <a:cs typeface="Times New Roman"/>
              </a:rPr>
              <a:t>over</a:t>
            </a:r>
            <a:r>
              <a:rPr sz="1100" spc="-5" dirty="0">
                <a:latin typeface="Times New Roman"/>
                <a:cs typeface="Times New Roman"/>
              </a:rPr>
              <a:t> all</a:t>
            </a:r>
            <a:r>
              <a:rPr sz="1100" spc="-10" dirty="0">
                <a:latin typeface="Times New Roman"/>
                <a:cs typeface="Times New Roman"/>
              </a:rPr>
              <a:t> examples</a:t>
            </a:r>
            <a:r>
              <a:rPr sz="1100" spc="-5" dirty="0">
                <a:latin typeface="Times New Roman"/>
                <a:cs typeface="Times New Roman"/>
              </a:rPr>
              <a:t> and</a:t>
            </a:r>
            <a:r>
              <a:rPr sz="1100" spc="-10" dirty="0">
                <a:latin typeface="Times New Roman"/>
                <a:cs typeface="Times New Roman"/>
              </a:rPr>
              <a:t> </a:t>
            </a:r>
            <a:r>
              <a:rPr sz="1100" spc="-5" dirty="0">
                <a:latin typeface="Times New Roman"/>
                <a:cs typeface="Times New Roman"/>
              </a:rPr>
              <a:t>all </a:t>
            </a:r>
            <a:r>
              <a:rPr sz="1100" spc="-260" dirty="0">
                <a:latin typeface="Times New Roman"/>
                <a:cs typeface="Times New Roman"/>
              </a:rPr>
              <a:t> </a:t>
            </a:r>
            <a:r>
              <a:rPr sz="1100" spc="-5" dirty="0">
                <a:latin typeface="Times New Roman"/>
                <a:cs typeface="Times New Roman"/>
              </a:rPr>
              <a:t>components</a:t>
            </a:r>
            <a:r>
              <a:rPr sz="1100" spc="-10" dirty="0">
                <a:latin typeface="Times New Roman"/>
                <a:cs typeface="Times New Roman"/>
              </a:rPr>
              <a:t> </a:t>
            </a:r>
            <a:r>
              <a:rPr sz="1100" spc="-5" dirty="0">
                <a:latin typeface="Times New Roman"/>
                <a:cs typeface="Times New Roman"/>
              </a:rPr>
              <a:t>of the label </a:t>
            </a:r>
            <a:r>
              <a:rPr sz="1100" spc="-10" dirty="0">
                <a:latin typeface="Times New Roman"/>
                <a:cs typeface="Times New Roman"/>
              </a:rPr>
              <a:t>vector:</a:t>
            </a:r>
            <a:endParaRPr sz="1100" dirty="0">
              <a:latin typeface="Times New Roman"/>
              <a:cs typeface="Times New Roman"/>
            </a:endParaRPr>
          </a:p>
        </p:txBody>
      </p:sp>
      <p:sp>
        <p:nvSpPr>
          <p:cNvPr id="6" name="object 6"/>
          <p:cNvSpPr txBox="1"/>
          <p:nvPr/>
        </p:nvSpPr>
        <p:spPr>
          <a:xfrm>
            <a:off x="1406842" y="1904160"/>
            <a:ext cx="563245" cy="191770"/>
          </a:xfrm>
          <a:prstGeom prst="rect">
            <a:avLst/>
          </a:prstGeom>
        </p:spPr>
        <p:txBody>
          <a:bodyPr vert="horz" wrap="square" lIns="0" tIns="11430" rIns="0" bIns="0" rtlCol="0">
            <a:spAutoFit/>
          </a:bodyPr>
          <a:lstStyle/>
          <a:p>
            <a:pPr marL="12700">
              <a:lnSpc>
                <a:spcPct val="100000"/>
              </a:lnSpc>
              <a:spcBef>
                <a:spcPts val="90"/>
              </a:spcBef>
            </a:pPr>
            <a:r>
              <a:rPr sz="1100" i="1" spc="325" dirty="0">
                <a:latin typeface="Calibri"/>
                <a:cs typeface="Calibri"/>
              </a:rPr>
              <a:t>E</a:t>
            </a:r>
            <a:r>
              <a:rPr sz="1100" spc="85" dirty="0">
                <a:latin typeface="Calibri"/>
                <a:cs typeface="Calibri"/>
              </a:rPr>
              <a:t>(</a:t>
            </a:r>
            <a:r>
              <a:rPr sz="1100" b="1" i="1" spc="-50" dirty="0">
                <a:latin typeface="Verdana"/>
                <a:cs typeface="Verdana"/>
              </a:rPr>
              <a:t>W</a:t>
            </a:r>
            <a:r>
              <a:rPr sz="1100" b="1" i="1" spc="-204" dirty="0">
                <a:latin typeface="Verdana"/>
                <a:cs typeface="Verdana"/>
              </a:rPr>
              <a:t> </a:t>
            </a:r>
            <a:r>
              <a:rPr sz="1100" spc="85" dirty="0">
                <a:latin typeface="Calibri"/>
                <a:cs typeface="Calibri"/>
              </a:rPr>
              <a:t>)</a:t>
            </a:r>
            <a:r>
              <a:rPr sz="1100" spc="55"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txBox="1"/>
          <p:nvPr/>
        </p:nvSpPr>
        <p:spPr>
          <a:xfrm>
            <a:off x="1998332" y="1787929"/>
            <a:ext cx="95250" cy="403225"/>
          </a:xfrm>
          <a:prstGeom prst="rect">
            <a:avLst/>
          </a:prstGeom>
        </p:spPr>
        <p:txBody>
          <a:bodyPr vert="horz" wrap="square" lIns="0" tIns="33655" rIns="0" bIns="0" rtlCol="0">
            <a:spAutoFit/>
          </a:bodyPr>
          <a:lstStyle/>
          <a:p>
            <a:pPr marL="12700">
              <a:lnSpc>
                <a:spcPct val="100000"/>
              </a:lnSpc>
              <a:spcBef>
                <a:spcPts val="265"/>
              </a:spcBef>
            </a:pPr>
            <a:r>
              <a:rPr sz="1100" u="sng" spc="-15" dirty="0">
                <a:uFill>
                  <a:solidFill>
                    <a:srgbClr val="000000"/>
                  </a:solidFill>
                </a:uFill>
                <a:latin typeface="Calibri"/>
                <a:cs typeface="Calibri"/>
              </a:rPr>
              <a:t>1</a:t>
            </a:r>
            <a:endParaRPr sz="1100">
              <a:latin typeface="Calibri"/>
              <a:cs typeface="Calibri"/>
            </a:endParaRPr>
          </a:p>
          <a:p>
            <a:pPr marL="12700">
              <a:lnSpc>
                <a:spcPct val="100000"/>
              </a:lnSpc>
              <a:spcBef>
                <a:spcPts val="170"/>
              </a:spcBef>
            </a:pPr>
            <a:r>
              <a:rPr sz="1100" spc="-15" dirty="0">
                <a:latin typeface="Calibri"/>
                <a:cs typeface="Calibri"/>
              </a:rPr>
              <a:t>2</a:t>
            </a:r>
            <a:endParaRPr sz="1100">
              <a:latin typeface="Calibri"/>
              <a:cs typeface="Calibri"/>
            </a:endParaRPr>
          </a:p>
        </p:txBody>
      </p:sp>
      <p:sp>
        <p:nvSpPr>
          <p:cNvPr id="8" name="object 8"/>
          <p:cNvSpPr txBox="1"/>
          <p:nvPr/>
        </p:nvSpPr>
        <p:spPr>
          <a:xfrm>
            <a:off x="2159139" y="1768308"/>
            <a:ext cx="340360" cy="147320"/>
          </a:xfrm>
          <a:prstGeom prst="rect">
            <a:avLst/>
          </a:prstGeom>
        </p:spPr>
        <p:txBody>
          <a:bodyPr vert="horz" wrap="square" lIns="0" tIns="12065" rIns="0" bIns="0" rtlCol="0">
            <a:spAutoFit/>
          </a:bodyPr>
          <a:lstStyle/>
          <a:p>
            <a:pPr marL="12700">
              <a:lnSpc>
                <a:spcPct val="100000"/>
              </a:lnSpc>
              <a:spcBef>
                <a:spcPts val="95"/>
              </a:spcBef>
              <a:tabLst>
                <a:tab pos="236220" algn="l"/>
              </a:tabLst>
            </a:pPr>
            <a:r>
              <a:rPr sz="800" i="1" spc="155" dirty="0">
                <a:latin typeface="Calibri"/>
                <a:cs typeface="Calibri"/>
              </a:rPr>
              <a:t>N	</a:t>
            </a:r>
            <a:r>
              <a:rPr sz="800" i="1" spc="295" dirty="0">
                <a:latin typeface="Calibri"/>
                <a:cs typeface="Calibri"/>
              </a:rPr>
              <a:t>K</a:t>
            </a:r>
            <a:endParaRPr sz="800">
              <a:latin typeface="Calibri"/>
              <a:cs typeface="Calibri"/>
            </a:endParaRPr>
          </a:p>
        </p:txBody>
      </p:sp>
      <p:sp>
        <p:nvSpPr>
          <p:cNvPr id="9" name="object 9"/>
          <p:cNvSpPr txBox="1"/>
          <p:nvPr/>
        </p:nvSpPr>
        <p:spPr>
          <a:xfrm>
            <a:off x="2107158" y="1772537"/>
            <a:ext cx="450215"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r>
              <a:rPr sz="1100" spc="-140" dirty="0">
                <a:latin typeface="Trebuchet MS"/>
                <a:cs typeface="Trebuchet MS"/>
              </a:rPr>
              <a:t> </a:t>
            </a:r>
            <a:r>
              <a:rPr sz="1100" spc="975" dirty="0">
                <a:latin typeface="Trebuchet MS"/>
                <a:cs typeface="Trebuchet MS"/>
              </a:rPr>
              <a:t>Σ</a:t>
            </a:r>
            <a:endParaRPr sz="1100">
              <a:latin typeface="Trebuchet MS"/>
              <a:cs typeface="Trebuchet MS"/>
            </a:endParaRPr>
          </a:p>
        </p:txBody>
      </p:sp>
      <p:sp>
        <p:nvSpPr>
          <p:cNvPr id="10" name="object 10"/>
          <p:cNvSpPr txBox="1"/>
          <p:nvPr/>
        </p:nvSpPr>
        <p:spPr>
          <a:xfrm>
            <a:off x="2105875" y="2111069"/>
            <a:ext cx="449580" cy="147320"/>
          </a:xfrm>
          <a:prstGeom prst="rect">
            <a:avLst/>
          </a:prstGeom>
        </p:spPr>
        <p:txBody>
          <a:bodyPr vert="horz" wrap="square" lIns="0" tIns="12065" rIns="0" bIns="0" rtlCol="0">
            <a:spAutoFit/>
          </a:bodyPr>
          <a:lstStyle/>
          <a:p>
            <a:pPr marL="12700">
              <a:lnSpc>
                <a:spcPct val="100000"/>
              </a:lnSpc>
              <a:spcBef>
                <a:spcPts val="95"/>
              </a:spcBef>
            </a:pPr>
            <a:r>
              <a:rPr sz="1200" i="1" spc="187" baseline="3472" dirty="0">
                <a:latin typeface="Calibri"/>
                <a:cs typeface="Calibri"/>
              </a:rPr>
              <a:t>n</a:t>
            </a:r>
            <a:r>
              <a:rPr sz="1200" spc="187" baseline="3472" dirty="0">
                <a:latin typeface="Calibri"/>
                <a:cs typeface="Calibri"/>
              </a:rPr>
              <a:t>=1</a:t>
            </a:r>
            <a:r>
              <a:rPr sz="1200" spc="-60" baseline="3472" dirty="0">
                <a:latin typeface="Calibri"/>
                <a:cs typeface="Calibri"/>
              </a:rPr>
              <a:t> </a:t>
            </a:r>
            <a:r>
              <a:rPr sz="800" i="1" spc="120" dirty="0">
                <a:latin typeface="Calibri"/>
                <a:cs typeface="Calibri"/>
              </a:rPr>
              <a:t>k</a:t>
            </a:r>
            <a:r>
              <a:rPr sz="800" spc="120" dirty="0">
                <a:latin typeface="Calibri"/>
                <a:cs typeface="Calibri"/>
              </a:rPr>
              <a:t>=1</a:t>
            </a:r>
            <a:endParaRPr sz="800">
              <a:latin typeface="Calibri"/>
              <a:cs typeface="Calibri"/>
            </a:endParaRPr>
          </a:p>
        </p:txBody>
      </p:sp>
      <p:sp>
        <p:nvSpPr>
          <p:cNvPr id="11" name="object 11"/>
          <p:cNvSpPr txBox="1"/>
          <p:nvPr/>
        </p:nvSpPr>
        <p:spPr>
          <a:xfrm>
            <a:off x="2531770" y="1904160"/>
            <a:ext cx="702310" cy="191770"/>
          </a:xfrm>
          <a:prstGeom prst="rect">
            <a:avLst/>
          </a:prstGeom>
        </p:spPr>
        <p:txBody>
          <a:bodyPr vert="horz" wrap="square" lIns="0" tIns="11430" rIns="0" bIns="0" rtlCol="0">
            <a:spAutoFit/>
          </a:bodyPr>
          <a:lstStyle/>
          <a:p>
            <a:pPr marL="12700">
              <a:lnSpc>
                <a:spcPct val="100000"/>
              </a:lnSpc>
              <a:spcBef>
                <a:spcPts val="90"/>
              </a:spcBef>
            </a:pPr>
            <a:r>
              <a:rPr sz="1100" spc="85" dirty="0">
                <a:latin typeface="Calibri"/>
                <a:cs typeface="Calibri"/>
              </a:rPr>
              <a:t>(</a:t>
            </a:r>
            <a:r>
              <a:rPr sz="1100" i="1" spc="40" dirty="0">
                <a:latin typeface="Calibri"/>
                <a:cs typeface="Calibri"/>
              </a:rPr>
              <a:t>y </a:t>
            </a:r>
            <a:r>
              <a:rPr sz="1100" i="1" spc="10" dirty="0">
                <a:latin typeface="Calibri"/>
                <a:cs typeface="Calibri"/>
              </a:rPr>
              <a:t> </a:t>
            </a:r>
            <a:r>
              <a:rPr sz="1100" spc="85" dirty="0">
                <a:latin typeface="Calibri"/>
                <a:cs typeface="Calibri"/>
              </a:rPr>
              <a:t>(</a:t>
            </a:r>
            <a:r>
              <a:rPr sz="1100" b="1" i="1" spc="-20" dirty="0">
                <a:latin typeface="Verdana"/>
                <a:cs typeface="Verdana"/>
              </a:rPr>
              <a:t>x</a:t>
            </a:r>
            <a:r>
              <a:rPr sz="1100" b="1" i="1" spc="185" dirty="0">
                <a:latin typeface="Verdana"/>
                <a:cs typeface="Verdana"/>
              </a:rPr>
              <a:t> </a:t>
            </a:r>
            <a:r>
              <a:rPr sz="1100" spc="85" dirty="0">
                <a:latin typeface="Calibri"/>
                <a:cs typeface="Calibri"/>
              </a:rPr>
              <a:t>)</a:t>
            </a:r>
            <a:r>
              <a:rPr sz="1100" spc="-1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25" dirty="0">
                <a:latin typeface="Calibri"/>
                <a:cs typeface="Calibri"/>
              </a:rPr>
              <a:t>t</a:t>
            </a:r>
            <a:endParaRPr sz="1100">
              <a:latin typeface="Calibri"/>
              <a:cs typeface="Calibri"/>
            </a:endParaRPr>
          </a:p>
        </p:txBody>
      </p:sp>
      <p:sp>
        <p:nvSpPr>
          <p:cNvPr id="12" name="object 12"/>
          <p:cNvSpPr txBox="1"/>
          <p:nvPr/>
        </p:nvSpPr>
        <p:spPr>
          <a:xfrm>
            <a:off x="2653576" y="1964053"/>
            <a:ext cx="702310" cy="147320"/>
          </a:xfrm>
          <a:prstGeom prst="rect">
            <a:avLst/>
          </a:prstGeom>
        </p:spPr>
        <p:txBody>
          <a:bodyPr vert="horz" wrap="square" lIns="0" tIns="12065" rIns="0" bIns="0" rtlCol="0">
            <a:spAutoFit/>
          </a:bodyPr>
          <a:lstStyle/>
          <a:p>
            <a:pPr marL="12700">
              <a:lnSpc>
                <a:spcPct val="100000"/>
              </a:lnSpc>
              <a:spcBef>
                <a:spcPts val="95"/>
              </a:spcBef>
              <a:tabLst>
                <a:tab pos="222250" algn="l"/>
                <a:tab pos="567055" algn="l"/>
              </a:tabLst>
            </a:pPr>
            <a:r>
              <a:rPr sz="800" i="1" spc="75" dirty="0">
                <a:latin typeface="Calibri"/>
                <a:cs typeface="Calibri"/>
              </a:rPr>
              <a:t>k	</a:t>
            </a:r>
            <a:r>
              <a:rPr sz="800" i="1" spc="100" dirty="0">
                <a:latin typeface="Calibri"/>
                <a:cs typeface="Calibri"/>
              </a:rPr>
              <a:t>n	</a:t>
            </a:r>
            <a:r>
              <a:rPr sz="800" i="1" spc="85" dirty="0">
                <a:latin typeface="Calibri"/>
                <a:cs typeface="Calibri"/>
              </a:rPr>
              <a:t>nk</a:t>
            </a:r>
            <a:endParaRPr sz="800">
              <a:latin typeface="Calibri"/>
              <a:cs typeface="Calibri"/>
            </a:endParaRPr>
          </a:p>
        </p:txBody>
      </p:sp>
      <p:sp>
        <p:nvSpPr>
          <p:cNvPr id="13" name="object 13"/>
          <p:cNvSpPr txBox="1"/>
          <p:nvPr/>
        </p:nvSpPr>
        <p:spPr>
          <a:xfrm>
            <a:off x="3313480" y="1846959"/>
            <a:ext cx="184150" cy="191770"/>
          </a:xfrm>
          <a:prstGeom prst="rect">
            <a:avLst/>
          </a:prstGeom>
        </p:spPr>
        <p:txBody>
          <a:bodyPr vert="horz" wrap="square" lIns="0" tIns="11430" rIns="0" bIns="0" rtlCol="0">
            <a:spAutoFit/>
          </a:bodyPr>
          <a:lstStyle/>
          <a:p>
            <a:pPr marL="38100">
              <a:lnSpc>
                <a:spcPct val="100000"/>
              </a:lnSpc>
              <a:spcBef>
                <a:spcPts val="90"/>
              </a:spcBef>
            </a:pPr>
            <a:r>
              <a:rPr sz="1650" spc="75" baseline="-22727" dirty="0">
                <a:latin typeface="Calibri"/>
                <a:cs typeface="Calibri"/>
              </a:rPr>
              <a:t>)</a:t>
            </a:r>
            <a:r>
              <a:rPr sz="800" spc="50" dirty="0">
                <a:latin typeface="Calibri"/>
                <a:cs typeface="Calibri"/>
              </a:rPr>
              <a:t>2</a:t>
            </a:r>
            <a:endParaRPr sz="800">
              <a:latin typeface="Calibri"/>
              <a:cs typeface="Calibri"/>
            </a:endParaRPr>
          </a:p>
        </p:txBody>
      </p:sp>
      <p:sp>
        <p:nvSpPr>
          <p:cNvPr id="14" name="object 14"/>
          <p:cNvSpPr txBox="1"/>
          <p:nvPr/>
        </p:nvSpPr>
        <p:spPr>
          <a:xfrm>
            <a:off x="491858" y="2449460"/>
            <a:ext cx="3625215" cy="363855"/>
          </a:xfrm>
          <a:prstGeom prst="rect">
            <a:avLst/>
          </a:prstGeom>
        </p:spPr>
        <p:txBody>
          <a:bodyPr vert="horz" wrap="square" lIns="0" tIns="6985" rIns="0" bIns="0" rtlCol="0">
            <a:spAutoFit/>
          </a:bodyPr>
          <a:lstStyle/>
          <a:p>
            <a:pPr marL="144780" marR="5080" indent="-132715">
              <a:lnSpc>
                <a:spcPct val="102600"/>
              </a:lnSpc>
              <a:spcBef>
                <a:spcPts val="55"/>
              </a:spcBef>
              <a:buSzPct val="90909"/>
              <a:buFont typeface="Lucida Sans Unicode"/>
              <a:buChar char="•"/>
              <a:tabLst>
                <a:tab pos="145415" algn="l"/>
              </a:tabLst>
            </a:pPr>
            <a:r>
              <a:rPr sz="1100" spc="-10" dirty="0">
                <a:solidFill>
                  <a:srgbClr val="D8D8D8"/>
                </a:solidFill>
                <a:latin typeface="Times New Roman"/>
                <a:cs typeface="Times New Roman"/>
              </a:rPr>
              <a:t>Some </a:t>
            </a:r>
            <a:r>
              <a:rPr sz="1100" spc="-5" dirty="0">
                <a:solidFill>
                  <a:srgbClr val="D8D8D8"/>
                </a:solidFill>
                <a:latin typeface="Times New Roman"/>
                <a:cs typeface="Times New Roman"/>
              </a:rPr>
              <a:t>algebra, </a:t>
            </a:r>
            <a:r>
              <a:rPr sz="1100" spc="-10" dirty="0">
                <a:solidFill>
                  <a:srgbClr val="D8D8D8"/>
                </a:solidFill>
                <a:latin typeface="Times New Roman"/>
                <a:cs typeface="Times New Roman"/>
              </a:rPr>
              <a:t>we</a:t>
            </a:r>
            <a:r>
              <a:rPr sz="1100" spc="-5" dirty="0">
                <a:solidFill>
                  <a:srgbClr val="D8D8D8"/>
                </a:solidFill>
                <a:latin typeface="Times New Roman"/>
                <a:cs typeface="Times New Roman"/>
              </a:rPr>
              <a:t> get a solution using</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the </a:t>
            </a:r>
            <a:r>
              <a:rPr sz="1100" spc="-10" dirty="0">
                <a:solidFill>
                  <a:srgbClr val="D8D8D8"/>
                </a:solidFill>
                <a:latin typeface="Times New Roman"/>
                <a:cs typeface="Times New Roman"/>
              </a:rPr>
              <a:t>pseudo-inverse</a:t>
            </a:r>
            <a:r>
              <a:rPr sz="1100" spc="-5" dirty="0">
                <a:solidFill>
                  <a:srgbClr val="D8D8D8"/>
                </a:solidFill>
                <a:latin typeface="Times New Roman"/>
                <a:cs typeface="Times New Roman"/>
              </a:rPr>
              <a:t> as in </a:t>
            </a:r>
            <a:r>
              <a:rPr sz="1100" spc="-260" dirty="0">
                <a:solidFill>
                  <a:srgbClr val="D8D8D8"/>
                </a:solidFill>
                <a:latin typeface="Times New Roman"/>
                <a:cs typeface="Times New Roman"/>
              </a:rPr>
              <a:t> </a:t>
            </a:r>
            <a:r>
              <a:rPr sz="1100" spc="-10" dirty="0">
                <a:solidFill>
                  <a:srgbClr val="D8D8D8"/>
                </a:solidFill>
                <a:latin typeface="Times New Roman"/>
                <a:cs typeface="Times New Roman"/>
              </a:rPr>
              <a:t>regression</a:t>
            </a:r>
            <a:endParaRPr sz="1100">
              <a:latin typeface="Times New Roman"/>
              <a:cs typeface="Times New Roman"/>
            </a:endParaRPr>
          </a:p>
        </p:txBody>
      </p:sp>
      <p:sp>
        <p:nvSpPr>
          <p:cNvPr id="15" name="object 15"/>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16" name="object 16"/>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17" name="object 17"/>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15</a:t>
            </a:r>
            <a:endParaRPr sz="600">
              <a:latin typeface="Times New Roman"/>
              <a:cs typeface="Times New Roman"/>
            </a:endParaRPr>
          </a:p>
        </p:txBody>
      </p:sp>
      <p:sp>
        <p:nvSpPr>
          <p:cNvPr id="18" name="Slide Number Placeholder 17"/>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15</a:t>
            </a:fld>
            <a:endParaRPr lang="en-US" spc="-5" dirty="0"/>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28358" y="211795"/>
            <a:ext cx="3592829" cy="1446530"/>
          </a:xfrm>
          <a:prstGeom prst="rect">
            <a:avLst/>
          </a:prstGeom>
        </p:spPr>
        <p:txBody>
          <a:bodyPr vert="horz" wrap="square" lIns="0" tIns="17145" rIns="0" bIns="0" rtlCol="0">
            <a:spAutoFit/>
          </a:bodyPr>
          <a:lstStyle/>
          <a:p>
            <a:pPr marL="718820">
              <a:lnSpc>
                <a:spcPct val="100000"/>
              </a:lnSpc>
              <a:spcBef>
                <a:spcPts val="135"/>
              </a:spcBef>
            </a:pPr>
            <a:r>
              <a:rPr sz="1400" spc="15" dirty="0">
                <a:latin typeface="Times New Roman"/>
                <a:cs typeface="Times New Roman"/>
              </a:rPr>
              <a:t>Least</a:t>
            </a:r>
            <a:r>
              <a:rPr sz="1400" spc="-5" dirty="0">
                <a:latin typeface="Times New Roman"/>
                <a:cs typeface="Times New Roman"/>
              </a:rPr>
              <a:t> </a:t>
            </a:r>
            <a:r>
              <a:rPr sz="1400" spc="15" dirty="0">
                <a:latin typeface="Times New Roman"/>
                <a:cs typeface="Times New Roman"/>
              </a:rPr>
              <a:t>Squares</a:t>
            </a:r>
            <a:r>
              <a:rPr sz="1400" spc="-5" dirty="0">
                <a:latin typeface="Times New Roman"/>
                <a:cs typeface="Times New Roman"/>
              </a:rPr>
              <a:t> </a:t>
            </a:r>
            <a:r>
              <a:rPr sz="1400" spc="10" dirty="0">
                <a:latin typeface="Times New Roman"/>
                <a:cs typeface="Times New Roman"/>
              </a:rPr>
              <a:t>for</a:t>
            </a:r>
            <a:r>
              <a:rPr sz="1400" spc="-5" dirty="0">
                <a:latin typeface="Times New Roman"/>
                <a:cs typeface="Times New Roman"/>
              </a:rPr>
              <a:t> </a:t>
            </a:r>
            <a:r>
              <a:rPr sz="1400" spc="5" dirty="0">
                <a:latin typeface="Times New Roman"/>
                <a:cs typeface="Times New Roman"/>
              </a:rPr>
              <a:t>Classification</a:t>
            </a:r>
            <a:endParaRPr sz="1400">
              <a:latin typeface="Times New Roman"/>
              <a:cs typeface="Times New Roman"/>
            </a:endParaRPr>
          </a:p>
          <a:p>
            <a:pPr>
              <a:lnSpc>
                <a:spcPct val="100000"/>
              </a:lnSpc>
            </a:pPr>
            <a:endParaRPr sz="1700">
              <a:latin typeface="Times New Roman"/>
              <a:cs typeface="Times New Roman"/>
            </a:endParaRPr>
          </a:p>
          <a:p>
            <a:pPr>
              <a:lnSpc>
                <a:spcPct val="100000"/>
              </a:lnSpc>
              <a:spcBef>
                <a:spcPts val="40"/>
              </a:spcBef>
            </a:pPr>
            <a:endParaRPr sz="1300">
              <a:latin typeface="Times New Roman"/>
              <a:cs typeface="Times New Roman"/>
            </a:endParaRPr>
          </a:p>
          <a:p>
            <a:pPr marL="208279" indent="-132715">
              <a:lnSpc>
                <a:spcPct val="100000"/>
              </a:lnSpc>
              <a:buSzPct val="90909"/>
              <a:buFont typeface="Lucida Sans Unicode"/>
              <a:buChar char="•"/>
              <a:tabLst>
                <a:tab pos="208915" algn="l"/>
              </a:tabLst>
            </a:pPr>
            <a:r>
              <a:rPr sz="1100" spc="-10" dirty="0">
                <a:latin typeface="Times New Roman"/>
                <a:cs typeface="Times New Roman"/>
              </a:rPr>
              <a:t>H</a:t>
            </a:r>
            <a:r>
              <a:rPr sz="1100" spc="-35" dirty="0">
                <a:latin typeface="Times New Roman"/>
                <a:cs typeface="Times New Roman"/>
              </a:rPr>
              <a:t>o</a:t>
            </a:r>
            <a:r>
              <a:rPr sz="1100" spc="-10" dirty="0">
                <a:latin typeface="Times New Roman"/>
                <a:cs typeface="Times New Roman"/>
              </a:rPr>
              <a:t>w</a:t>
            </a:r>
            <a:r>
              <a:rPr sz="1100" spc="-5" dirty="0">
                <a:latin typeface="Times New Roman"/>
                <a:cs typeface="Times New Roman"/>
              </a:rPr>
              <a:t> do </a:t>
            </a:r>
            <a:r>
              <a:rPr sz="1100" spc="-10" dirty="0">
                <a:latin typeface="Times New Roman"/>
                <a:cs typeface="Times New Roman"/>
              </a:rPr>
              <a:t>we</a:t>
            </a:r>
            <a:r>
              <a:rPr sz="1100" spc="-5" dirty="0">
                <a:latin typeface="Times New Roman"/>
                <a:cs typeface="Times New Roman"/>
              </a:rPr>
              <a:t> learn the decision boundaries </a:t>
            </a:r>
            <a:r>
              <a:rPr sz="1100" spc="85" dirty="0">
                <a:latin typeface="Calibri"/>
                <a:cs typeface="Calibri"/>
              </a:rPr>
              <a:t>(</a:t>
            </a:r>
            <a:r>
              <a:rPr sz="1100" b="1" i="1" spc="-145" dirty="0">
                <a:latin typeface="Verdana"/>
                <a:cs typeface="Verdana"/>
              </a:rPr>
              <a:t>w</a:t>
            </a:r>
            <a:r>
              <a:rPr sz="1200" i="1" spc="217" baseline="-13888" dirty="0">
                <a:latin typeface="Calibri"/>
                <a:cs typeface="Calibri"/>
              </a:rPr>
              <a:t>k</a:t>
            </a:r>
            <a:r>
              <a:rPr sz="1100" i="1" spc="25" dirty="0">
                <a:latin typeface="Calibri"/>
                <a:cs typeface="Calibri"/>
              </a:rPr>
              <a:t>,</a:t>
            </a:r>
            <a:r>
              <a:rPr sz="1100" i="1" spc="-70" dirty="0">
                <a:latin typeface="Calibri"/>
                <a:cs typeface="Calibri"/>
              </a:rPr>
              <a:t> </a:t>
            </a:r>
            <a:r>
              <a:rPr sz="1100" i="1" spc="-10" dirty="0">
                <a:latin typeface="Calibri"/>
                <a:cs typeface="Calibri"/>
              </a:rPr>
              <a:t>w</a:t>
            </a:r>
            <a:r>
              <a:rPr sz="1200" i="1" spc="142" baseline="-13888" dirty="0">
                <a:latin typeface="Calibri"/>
                <a:cs typeface="Calibri"/>
              </a:rPr>
              <a:t>k</a:t>
            </a:r>
            <a:r>
              <a:rPr sz="1200" spc="97" baseline="-13888" dirty="0">
                <a:latin typeface="Calibri"/>
                <a:cs typeface="Calibri"/>
              </a:rPr>
              <a:t>0</a:t>
            </a:r>
            <a:r>
              <a:rPr sz="1100" spc="85" dirty="0">
                <a:latin typeface="Calibri"/>
                <a:cs typeface="Calibri"/>
              </a:rPr>
              <a:t>)</a:t>
            </a:r>
            <a:r>
              <a:rPr sz="1100" spc="-5" dirty="0">
                <a:latin typeface="Times New Roman"/>
                <a:cs typeface="Times New Roman"/>
              </a:rPr>
              <a:t>?</a:t>
            </a:r>
            <a:endParaRPr sz="1100">
              <a:latin typeface="Times New Roman"/>
              <a:cs typeface="Times New Roman"/>
            </a:endParaRPr>
          </a:p>
          <a:p>
            <a:pPr marL="208279" indent="-132715">
              <a:lnSpc>
                <a:spcPct val="100000"/>
              </a:lnSpc>
              <a:spcBef>
                <a:spcPts val="334"/>
              </a:spcBef>
              <a:buSzPct val="90909"/>
              <a:buFont typeface="Lucida Sans Unicode"/>
              <a:buChar char="•"/>
              <a:tabLst>
                <a:tab pos="208915" algn="l"/>
              </a:tabLst>
            </a:pPr>
            <a:r>
              <a:rPr sz="1100" spc="-10" dirty="0">
                <a:latin typeface="Times New Roman"/>
                <a:cs typeface="Times New Roman"/>
              </a:rPr>
              <a:t>One</a:t>
            </a:r>
            <a:r>
              <a:rPr sz="1100" spc="-5" dirty="0">
                <a:latin typeface="Times New Roman"/>
                <a:cs typeface="Times New Roman"/>
              </a:rPr>
              <a:t> approach is to use least squares,</a:t>
            </a:r>
            <a:r>
              <a:rPr sz="1100" dirty="0">
                <a:latin typeface="Times New Roman"/>
                <a:cs typeface="Times New Roman"/>
              </a:rPr>
              <a:t> </a:t>
            </a:r>
            <a:r>
              <a:rPr sz="1100" spc="-5" dirty="0">
                <a:latin typeface="Times New Roman"/>
                <a:cs typeface="Times New Roman"/>
              </a:rPr>
              <a:t>similar to </a:t>
            </a:r>
            <a:r>
              <a:rPr sz="1100" spc="-10" dirty="0">
                <a:latin typeface="Times New Roman"/>
                <a:cs typeface="Times New Roman"/>
              </a:rPr>
              <a:t>regression</a:t>
            </a:r>
            <a:endParaRPr sz="1100">
              <a:latin typeface="Times New Roman"/>
              <a:cs typeface="Times New Roman"/>
            </a:endParaRPr>
          </a:p>
          <a:p>
            <a:pPr marL="208279" marR="30480" indent="-132715">
              <a:lnSpc>
                <a:spcPct val="102600"/>
              </a:lnSpc>
              <a:spcBef>
                <a:spcPts val="295"/>
              </a:spcBef>
              <a:buSzPct val="90909"/>
              <a:buFont typeface="Lucida Sans Unicode"/>
              <a:buChar char="•"/>
              <a:tabLst>
                <a:tab pos="208915" algn="l"/>
              </a:tabLst>
            </a:pPr>
            <a:r>
              <a:rPr sz="1100" spc="-5" dirty="0">
                <a:latin typeface="Times New Roman"/>
                <a:cs typeface="Times New Roman"/>
              </a:rPr>
              <a:t>Find</a:t>
            </a:r>
            <a:r>
              <a:rPr sz="1100" spc="-10" dirty="0">
                <a:latin typeface="Times New Roman"/>
                <a:cs typeface="Times New Roman"/>
              </a:rPr>
              <a:t> </a:t>
            </a:r>
            <a:r>
              <a:rPr sz="1100" b="1" i="1" spc="-50" dirty="0">
                <a:latin typeface="Verdana"/>
                <a:cs typeface="Verdana"/>
              </a:rPr>
              <a:t>W</a:t>
            </a:r>
            <a:r>
              <a:rPr sz="1100" b="1" i="1" spc="65" dirty="0">
                <a:latin typeface="Verdana"/>
                <a:cs typeface="Verdana"/>
              </a:rPr>
              <a:t> </a:t>
            </a:r>
            <a:r>
              <a:rPr sz="1100" spc="-5" dirty="0">
                <a:latin typeface="Times New Roman"/>
                <a:cs typeface="Times New Roman"/>
              </a:rPr>
              <a:t>to minimize</a:t>
            </a:r>
            <a:r>
              <a:rPr sz="1100" spc="-10" dirty="0">
                <a:latin typeface="Times New Roman"/>
                <a:cs typeface="Times New Roman"/>
              </a:rPr>
              <a:t> </a:t>
            </a:r>
            <a:r>
              <a:rPr sz="1100" spc="-5" dirty="0">
                <a:latin typeface="Times New Roman"/>
                <a:cs typeface="Times New Roman"/>
              </a:rPr>
              <a:t>squared error</a:t>
            </a:r>
            <a:r>
              <a:rPr sz="1100" spc="-10" dirty="0">
                <a:latin typeface="Times New Roman"/>
                <a:cs typeface="Times New Roman"/>
              </a:rPr>
              <a:t> </a:t>
            </a:r>
            <a:r>
              <a:rPr sz="1100" spc="-15" dirty="0">
                <a:latin typeface="Times New Roman"/>
                <a:cs typeface="Times New Roman"/>
              </a:rPr>
              <a:t>over</a:t>
            </a:r>
            <a:r>
              <a:rPr sz="1100" spc="-5" dirty="0">
                <a:latin typeface="Times New Roman"/>
                <a:cs typeface="Times New Roman"/>
              </a:rPr>
              <a:t> all</a:t>
            </a:r>
            <a:r>
              <a:rPr sz="1100" spc="-10" dirty="0">
                <a:latin typeface="Times New Roman"/>
                <a:cs typeface="Times New Roman"/>
              </a:rPr>
              <a:t> examples</a:t>
            </a:r>
            <a:r>
              <a:rPr sz="1100" spc="-5" dirty="0">
                <a:latin typeface="Times New Roman"/>
                <a:cs typeface="Times New Roman"/>
              </a:rPr>
              <a:t> and</a:t>
            </a:r>
            <a:r>
              <a:rPr sz="1100" spc="-10" dirty="0">
                <a:latin typeface="Times New Roman"/>
                <a:cs typeface="Times New Roman"/>
              </a:rPr>
              <a:t> </a:t>
            </a:r>
            <a:r>
              <a:rPr sz="1100" spc="-5" dirty="0">
                <a:latin typeface="Times New Roman"/>
                <a:cs typeface="Times New Roman"/>
              </a:rPr>
              <a:t>all </a:t>
            </a:r>
            <a:r>
              <a:rPr sz="1100" spc="-260" dirty="0">
                <a:latin typeface="Times New Roman"/>
                <a:cs typeface="Times New Roman"/>
              </a:rPr>
              <a:t> </a:t>
            </a:r>
            <a:r>
              <a:rPr sz="1100" spc="-5" dirty="0">
                <a:latin typeface="Times New Roman"/>
                <a:cs typeface="Times New Roman"/>
              </a:rPr>
              <a:t>components</a:t>
            </a:r>
            <a:r>
              <a:rPr sz="1100" spc="-10" dirty="0">
                <a:latin typeface="Times New Roman"/>
                <a:cs typeface="Times New Roman"/>
              </a:rPr>
              <a:t> </a:t>
            </a:r>
            <a:r>
              <a:rPr sz="1100" spc="-5" dirty="0">
                <a:latin typeface="Times New Roman"/>
                <a:cs typeface="Times New Roman"/>
              </a:rPr>
              <a:t>of the label </a:t>
            </a:r>
            <a:r>
              <a:rPr sz="1100" spc="-10" dirty="0">
                <a:latin typeface="Times New Roman"/>
                <a:cs typeface="Times New Roman"/>
              </a:rPr>
              <a:t>vector:</a:t>
            </a:r>
            <a:endParaRPr sz="1100">
              <a:latin typeface="Times New Roman"/>
              <a:cs typeface="Times New Roman"/>
            </a:endParaRPr>
          </a:p>
        </p:txBody>
      </p:sp>
      <p:sp>
        <p:nvSpPr>
          <p:cNvPr id="6" name="object 6"/>
          <p:cNvSpPr txBox="1"/>
          <p:nvPr/>
        </p:nvSpPr>
        <p:spPr>
          <a:xfrm>
            <a:off x="1406842" y="1904160"/>
            <a:ext cx="563245" cy="191770"/>
          </a:xfrm>
          <a:prstGeom prst="rect">
            <a:avLst/>
          </a:prstGeom>
        </p:spPr>
        <p:txBody>
          <a:bodyPr vert="horz" wrap="square" lIns="0" tIns="11430" rIns="0" bIns="0" rtlCol="0">
            <a:spAutoFit/>
          </a:bodyPr>
          <a:lstStyle/>
          <a:p>
            <a:pPr marL="12700">
              <a:lnSpc>
                <a:spcPct val="100000"/>
              </a:lnSpc>
              <a:spcBef>
                <a:spcPts val="90"/>
              </a:spcBef>
            </a:pPr>
            <a:r>
              <a:rPr sz="1100" i="1" spc="325" dirty="0">
                <a:latin typeface="Calibri"/>
                <a:cs typeface="Calibri"/>
              </a:rPr>
              <a:t>E</a:t>
            </a:r>
            <a:r>
              <a:rPr sz="1100" spc="85" dirty="0">
                <a:latin typeface="Calibri"/>
                <a:cs typeface="Calibri"/>
              </a:rPr>
              <a:t>(</a:t>
            </a:r>
            <a:r>
              <a:rPr sz="1100" b="1" i="1" spc="-50" dirty="0">
                <a:latin typeface="Verdana"/>
                <a:cs typeface="Verdana"/>
              </a:rPr>
              <a:t>W</a:t>
            </a:r>
            <a:r>
              <a:rPr sz="1100" b="1" i="1" spc="-204" dirty="0">
                <a:latin typeface="Verdana"/>
                <a:cs typeface="Verdana"/>
              </a:rPr>
              <a:t> </a:t>
            </a:r>
            <a:r>
              <a:rPr sz="1100" spc="85" dirty="0">
                <a:latin typeface="Calibri"/>
                <a:cs typeface="Calibri"/>
              </a:rPr>
              <a:t>)</a:t>
            </a:r>
            <a:r>
              <a:rPr sz="1100" spc="55"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txBox="1"/>
          <p:nvPr/>
        </p:nvSpPr>
        <p:spPr>
          <a:xfrm>
            <a:off x="1998332" y="1787929"/>
            <a:ext cx="95250" cy="403225"/>
          </a:xfrm>
          <a:prstGeom prst="rect">
            <a:avLst/>
          </a:prstGeom>
        </p:spPr>
        <p:txBody>
          <a:bodyPr vert="horz" wrap="square" lIns="0" tIns="33655" rIns="0" bIns="0" rtlCol="0">
            <a:spAutoFit/>
          </a:bodyPr>
          <a:lstStyle/>
          <a:p>
            <a:pPr marL="12700">
              <a:lnSpc>
                <a:spcPct val="100000"/>
              </a:lnSpc>
              <a:spcBef>
                <a:spcPts val="265"/>
              </a:spcBef>
            </a:pPr>
            <a:r>
              <a:rPr sz="1100" u="sng" spc="-15" dirty="0">
                <a:uFill>
                  <a:solidFill>
                    <a:srgbClr val="000000"/>
                  </a:solidFill>
                </a:uFill>
                <a:latin typeface="Calibri"/>
                <a:cs typeface="Calibri"/>
              </a:rPr>
              <a:t>1</a:t>
            </a:r>
            <a:endParaRPr sz="1100">
              <a:latin typeface="Calibri"/>
              <a:cs typeface="Calibri"/>
            </a:endParaRPr>
          </a:p>
          <a:p>
            <a:pPr marL="12700">
              <a:lnSpc>
                <a:spcPct val="100000"/>
              </a:lnSpc>
              <a:spcBef>
                <a:spcPts val="170"/>
              </a:spcBef>
            </a:pPr>
            <a:r>
              <a:rPr sz="1100" spc="-15" dirty="0">
                <a:latin typeface="Calibri"/>
                <a:cs typeface="Calibri"/>
              </a:rPr>
              <a:t>2</a:t>
            </a:r>
            <a:endParaRPr sz="1100">
              <a:latin typeface="Calibri"/>
              <a:cs typeface="Calibri"/>
            </a:endParaRPr>
          </a:p>
        </p:txBody>
      </p:sp>
      <p:sp>
        <p:nvSpPr>
          <p:cNvPr id="8" name="object 8"/>
          <p:cNvSpPr txBox="1"/>
          <p:nvPr/>
        </p:nvSpPr>
        <p:spPr>
          <a:xfrm>
            <a:off x="2159139" y="1768308"/>
            <a:ext cx="340360" cy="147320"/>
          </a:xfrm>
          <a:prstGeom prst="rect">
            <a:avLst/>
          </a:prstGeom>
        </p:spPr>
        <p:txBody>
          <a:bodyPr vert="horz" wrap="square" lIns="0" tIns="12065" rIns="0" bIns="0" rtlCol="0">
            <a:spAutoFit/>
          </a:bodyPr>
          <a:lstStyle/>
          <a:p>
            <a:pPr marL="12700">
              <a:lnSpc>
                <a:spcPct val="100000"/>
              </a:lnSpc>
              <a:spcBef>
                <a:spcPts val="95"/>
              </a:spcBef>
              <a:tabLst>
                <a:tab pos="236220" algn="l"/>
              </a:tabLst>
            </a:pPr>
            <a:r>
              <a:rPr sz="800" i="1" spc="155" dirty="0">
                <a:latin typeface="Calibri"/>
                <a:cs typeface="Calibri"/>
              </a:rPr>
              <a:t>N	</a:t>
            </a:r>
            <a:r>
              <a:rPr sz="800" i="1" spc="295" dirty="0">
                <a:latin typeface="Calibri"/>
                <a:cs typeface="Calibri"/>
              </a:rPr>
              <a:t>K</a:t>
            </a:r>
            <a:endParaRPr sz="800">
              <a:latin typeface="Calibri"/>
              <a:cs typeface="Calibri"/>
            </a:endParaRPr>
          </a:p>
        </p:txBody>
      </p:sp>
      <p:sp>
        <p:nvSpPr>
          <p:cNvPr id="9" name="object 9"/>
          <p:cNvSpPr txBox="1"/>
          <p:nvPr/>
        </p:nvSpPr>
        <p:spPr>
          <a:xfrm>
            <a:off x="2152650" y="1882775"/>
            <a:ext cx="450215"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r>
              <a:rPr sz="1100" spc="-140" dirty="0">
                <a:latin typeface="Trebuchet MS"/>
                <a:cs typeface="Trebuchet MS"/>
              </a:rPr>
              <a:t> </a:t>
            </a:r>
            <a:r>
              <a:rPr sz="1100" spc="975" dirty="0">
                <a:latin typeface="Trebuchet MS"/>
                <a:cs typeface="Trebuchet MS"/>
              </a:rPr>
              <a:t>Σ</a:t>
            </a:r>
            <a:endParaRPr sz="1100" dirty="0">
              <a:latin typeface="Trebuchet MS"/>
              <a:cs typeface="Trebuchet MS"/>
            </a:endParaRPr>
          </a:p>
        </p:txBody>
      </p:sp>
      <p:sp>
        <p:nvSpPr>
          <p:cNvPr id="10" name="object 10"/>
          <p:cNvSpPr txBox="1"/>
          <p:nvPr/>
        </p:nvSpPr>
        <p:spPr>
          <a:xfrm>
            <a:off x="2105875" y="2111069"/>
            <a:ext cx="449580" cy="147320"/>
          </a:xfrm>
          <a:prstGeom prst="rect">
            <a:avLst/>
          </a:prstGeom>
        </p:spPr>
        <p:txBody>
          <a:bodyPr vert="horz" wrap="square" lIns="0" tIns="12065" rIns="0" bIns="0" rtlCol="0">
            <a:spAutoFit/>
          </a:bodyPr>
          <a:lstStyle/>
          <a:p>
            <a:pPr marL="12700">
              <a:lnSpc>
                <a:spcPct val="100000"/>
              </a:lnSpc>
              <a:spcBef>
                <a:spcPts val="95"/>
              </a:spcBef>
            </a:pPr>
            <a:r>
              <a:rPr sz="1200" i="1" spc="187" baseline="3472" dirty="0">
                <a:latin typeface="Calibri"/>
                <a:cs typeface="Calibri"/>
              </a:rPr>
              <a:t>n</a:t>
            </a:r>
            <a:r>
              <a:rPr sz="1200" spc="187" baseline="3472" dirty="0">
                <a:latin typeface="Calibri"/>
                <a:cs typeface="Calibri"/>
              </a:rPr>
              <a:t>=1</a:t>
            </a:r>
            <a:r>
              <a:rPr sz="1200" spc="-60" baseline="3472" dirty="0">
                <a:latin typeface="Calibri"/>
                <a:cs typeface="Calibri"/>
              </a:rPr>
              <a:t> </a:t>
            </a:r>
            <a:r>
              <a:rPr sz="800" i="1" spc="120" dirty="0">
                <a:latin typeface="Calibri"/>
                <a:cs typeface="Calibri"/>
              </a:rPr>
              <a:t>k</a:t>
            </a:r>
            <a:r>
              <a:rPr sz="800" spc="120" dirty="0">
                <a:latin typeface="Calibri"/>
                <a:cs typeface="Calibri"/>
              </a:rPr>
              <a:t>=1</a:t>
            </a:r>
            <a:endParaRPr sz="800">
              <a:latin typeface="Calibri"/>
              <a:cs typeface="Calibri"/>
            </a:endParaRPr>
          </a:p>
        </p:txBody>
      </p:sp>
      <p:sp>
        <p:nvSpPr>
          <p:cNvPr id="11" name="object 11"/>
          <p:cNvSpPr txBox="1"/>
          <p:nvPr/>
        </p:nvSpPr>
        <p:spPr>
          <a:xfrm>
            <a:off x="2531770" y="1904160"/>
            <a:ext cx="702310" cy="191770"/>
          </a:xfrm>
          <a:prstGeom prst="rect">
            <a:avLst/>
          </a:prstGeom>
        </p:spPr>
        <p:txBody>
          <a:bodyPr vert="horz" wrap="square" lIns="0" tIns="11430" rIns="0" bIns="0" rtlCol="0">
            <a:spAutoFit/>
          </a:bodyPr>
          <a:lstStyle/>
          <a:p>
            <a:pPr marL="12700">
              <a:lnSpc>
                <a:spcPct val="100000"/>
              </a:lnSpc>
              <a:spcBef>
                <a:spcPts val="90"/>
              </a:spcBef>
            </a:pPr>
            <a:r>
              <a:rPr sz="1100" spc="85" dirty="0">
                <a:latin typeface="Calibri"/>
                <a:cs typeface="Calibri"/>
              </a:rPr>
              <a:t>(</a:t>
            </a:r>
            <a:r>
              <a:rPr sz="1100" i="1" spc="40" dirty="0">
                <a:latin typeface="Calibri"/>
                <a:cs typeface="Calibri"/>
              </a:rPr>
              <a:t>y </a:t>
            </a:r>
            <a:r>
              <a:rPr sz="1100" i="1" spc="10" dirty="0">
                <a:latin typeface="Calibri"/>
                <a:cs typeface="Calibri"/>
              </a:rPr>
              <a:t> </a:t>
            </a:r>
            <a:r>
              <a:rPr sz="1100" spc="85" dirty="0">
                <a:latin typeface="Calibri"/>
                <a:cs typeface="Calibri"/>
              </a:rPr>
              <a:t>(</a:t>
            </a:r>
            <a:r>
              <a:rPr sz="1100" b="1" i="1" spc="-20" dirty="0">
                <a:latin typeface="Verdana"/>
                <a:cs typeface="Verdana"/>
              </a:rPr>
              <a:t>x</a:t>
            </a:r>
            <a:r>
              <a:rPr sz="1100" b="1" i="1" spc="185" dirty="0">
                <a:latin typeface="Verdana"/>
                <a:cs typeface="Verdana"/>
              </a:rPr>
              <a:t> </a:t>
            </a:r>
            <a:r>
              <a:rPr sz="1100" spc="85" dirty="0">
                <a:latin typeface="Calibri"/>
                <a:cs typeface="Calibri"/>
              </a:rPr>
              <a:t>)</a:t>
            </a:r>
            <a:r>
              <a:rPr sz="1100" spc="-1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25" dirty="0">
                <a:latin typeface="Calibri"/>
                <a:cs typeface="Calibri"/>
              </a:rPr>
              <a:t>t</a:t>
            </a:r>
            <a:endParaRPr sz="1100">
              <a:latin typeface="Calibri"/>
              <a:cs typeface="Calibri"/>
            </a:endParaRPr>
          </a:p>
        </p:txBody>
      </p:sp>
      <p:sp>
        <p:nvSpPr>
          <p:cNvPr id="12" name="object 12"/>
          <p:cNvSpPr txBox="1"/>
          <p:nvPr/>
        </p:nvSpPr>
        <p:spPr>
          <a:xfrm>
            <a:off x="2653576" y="1964053"/>
            <a:ext cx="702310" cy="147320"/>
          </a:xfrm>
          <a:prstGeom prst="rect">
            <a:avLst/>
          </a:prstGeom>
        </p:spPr>
        <p:txBody>
          <a:bodyPr vert="horz" wrap="square" lIns="0" tIns="12065" rIns="0" bIns="0" rtlCol="0">
            <a:spAutoFit/>
          </a:bodyPr>
          <a:lstStyle/>
          <a:p>
            <a:pPr marL="12700">
              <a:lnSpc>
                <a:spcPct val="100000"/>
              </a:lnSpc>
              <a:spcBef>
                <a:spcPts val="95"/>
              </a:spcBef>
              <a:tabLst>
                <a:tab pos="222250" algn="l"/>
                <a:tab pos="567055" algn="l"/>
              </a:tabLst>
            </a:pPr>
            <a:r>
              <a:rPr sz="800" i="1" spc="75" dirty="0">
                <a:latin typeface="Calibri"/>
                <a:cs typeface="Calibri"/>
              </a:rPr>
              <a:t>k	</a:t>
            </a:r>
            <a:r>
              <a:rPr sz="800" i="1" spc="100" dirty="0">
                <a:latin typeface="Calibri"/>
                <a:cs typeface="Calibri"/>
              </a:rPr>
              <a:t>n	</a:t>
            </a:r>
            <a:r>
              <a:rPr sz="800" i="1" spc="85" dirty="0">
                <a:latin typeface="Calibri"/>
                <a:cs typeface="Calibri"/>
              </a:rPr>
              <a:t>nk</a:t>
            </a:r>
            <a:endParaRPr sz="800">
              <a:latin typeface="Calibri"/>
              <a:cs typeface="Calibri"/>
            </a:endParaRPr>
          </a:p>
        </p:txBody>
      </p:sp>
      <p:sp>
        <p:nvSpPr>
          <p:cNvPr id="13" name="object 13"/>
          <p:cNvSpPr txBox="1"/>
          <p:nvPr/>
        </p:nvSpPr>
        <p:spPr>
          <a:xfrm>
            <a:off x="3313480" y="1846959"/>
            <a:ext cx="184150" cy="191770"/>
          </a:xfrm>
          <a:prstGeom prst="rect">
            <a:avLst/>
          </a:prstGeom>
        </p:spPr>
        <p:txBody>
          <a:bodyPr vert="horz" wrap="square" lIns="0" tIns="11430" rIns="0" bIns="0" rtlCol="0">
            <a:spAutoFit/>
          </a:bodyPr>
          <a:lstStyle/>
          <a:p>
            <a:pPr marL="38100">
              <a:lnSpc>
                <a:spcPct val="100000"/>
              </a:lnSpc>
              <a:spcBef>
                <a:spcPts val="90"/>
              </a:spcBef>
            </a:pPr>
            <a:r>
              <a:rPr sz="1650" spc="75" baseline="-22727" dirty="0">
                <a:latin typeface="Calibri"/>
                <a:cs typeface="Calibri"/>
              </a:rPr>
              <a:t>)</a:t>
            </a:r>
            <a:r>
              <a:rPr sz="800" spc="50" dirty="0">
                <a:latin typeface="Calibri"/>
                <a:cs typeface="Calibri"/>
              </a:rPr>
              <a:t>2</a:t>
            </a:r>
            <a:endParaRPr sz="800">
              <a:latin typeface="Calibri"/>
              <a:cs typeface="Calibri"/>
            </a:endParaRPr>
          </a:p>
        </p:txBody>
      </p:sp>
      <p:sp>
        <p:nvSpPr>
          <p:cNvPr id="14" name="object 14"/>
          <p:cNvSpPr txBox="1"/>
          <p:nvPr/>
        </p:nvSpPr>
        <p:spPr>
          <a:xfrm>
            <a:off x="491858" y="2449460"/>
            <a:ext cx="3625215" cy="363855"/>
          </a:xfrm>
          <a:prstGeom prst="rect">
            <a:avLst/>
          </a:prstGeom>
        </p:spPr>
        <p:txBody>
          <a:bodyPr vert="horz" wrap="square" lIns="0" tIns="6985" rIns="0" bIns="0" rtlCol="0">
            <a:spAutoFit/>
          </a:bodyPr>
          <a:lstStyle/>
          <a:p>
            <a:pPr marL="144780" marR="5080" indent="-132715">
              <a:lnSpc>
                <a:spcPct val="102600"/>
              </a:lnSpc>
              <a:spcBef>
                <a:spcPts val="55"/>
              </a:spcBef>
              <a:buSzPct val="90909"/>
              <a:buFont typeface="Lucida Sans Unicode"/>
              <a:buChar char="•"/>
              <a:tabLst>
                <a:tab pos="145415" algn="l"/>
              </a:tabLst>
            </a:pPr>
            <a:r>
              <a:rPr sz="1100" spc="-10" dirty="0">
                <a:latin typeface="Times New Roman"/>
                <a:cs typeface="Times New Roman"/>
              </a:rPr>
              <a:t>Some </a:t>
            </a:r>
            <a:r>
              <a:rPr sz="1100" spc="-5" dirty="0">
                <a:latin typeface="Times New Roman"/>
                <a:cs typeface="Times New Roman"/>
              </a:rPr>
              <a:t>algebra, </a:t>
            </a:r>
            <a:r>
              <a:rPr sz="1100" spc="-10" dirty="0">
                <a:latin typeface="Times New Roman"/>
                <a:cs typeface="Times New Roman"/>
              </a:rPr>
              <a:t>we</a:t>
            </a:r>
            <a:r>
              <a:rPr sz="1100" spc="-5" dirty="0">
                <a:latin typeface="Times New Roman"/>
                <a:cs typeface="Times New Roman"/>
              </a:rPr>
              <a:t> get a solution using</a:t>
            </a:r>
            <a:r>
              <a:rPr sz="1100" spc="-10" dirty="0">
                <a:latin typeface="Times New Roman"/>
                <a:cs typeface="Times New Roman"/>
              </a:rPr>
              <a:t> </a:t>
            </a:r>
            <a:r>
              <a:rPr sz="1100" spc="-5" dirty="0">
                <a:latin typeface="Times New Roman"/>
                <a:cs typeface="Times New Roman"/>
              </a:rPr>
              <a:t>the </a:t>
            </a:r>
            <a:r>
              <a:rPr sz="1100" spc="-10" dirty="0">
                <a:latin typeface="Times New Roman"/>
                <a:cs typeface="Times New Roman"/>
              </a:rPr>
              <a:t>pseudo-inverse</a:t>
            </a:r>
            <a:r>
              <a:rPr sz="1100" spc="-5" dirty="0">
                <a:latin typeface="Times New Roman"/>
                <a:cs typeface="Times New Roman"/>
              </a:rPr>
              <a:t> as in </a:t>
            </a:r>
            <a:r>
              <a:rPr sz="1100" spc="-260" dirty="0">
                <a:latin typeface="Times New Roman"/>
                <a:cs typeface="Times New Roman"/>
              </a:rPr>
              <a:t> </a:t>
            </a:r>
            <a:r>
              <a:rPr sz="1100" spc="-10" dirty="0">
                <a:latin typeface="Times New Roman"/>
                <a:cs typeface="Times New Roman"/>
              </a:rPr>
              <a:t>regression</a:t>
            </a:r>
            <a:endParaRPr sz="1100">
              <a:latin typeface="Times New Roman"/>
              <a:cs typeface="Times New Roman"/>
            </a:endParaRPr>
          </a:p>
        </p:txBody>
      </p:sp>
      <p:sp>
        <p:nvSpPr>
          <p:cNvPr id="18" name="Slide Number Placeholder 17"/>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16</a:t>
            </a:fld>
            <a:endParaRPr lang="en-US" spc="-5" dirty="0"/>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31112" y="211795"/>
            <a:ext cx="214630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Problems</a:t>
            </a:r>
            <a:r>
              <a:rPr sz="1400" spc="-20" dirty="0">
                <a:latin typeface="Times New Roman"/>
                <a:cs typeface="Times New Roman"/>
              </a:rPr>
              <a:t> </a:t>
            </a:r>
            <a:r>
              <a:rPr sz="1400" spc="15" dirty="0">
                <a:latin typeface="Times New Roman"/>
                <a:cs typeface="Times New Roman"/>
              </a:rPr>
              <a:t>with</a:t>
            </a:r>
            <a:r>
              <a:rPr sz="1400" spc="-20" dirty="0">
                <a:latin typeface="Times New Roman"/>
                <a:cs typeface="Times New Roman"/>
              </a:rPr>
              <a:t> </a:t>
            </a:r>
            <a:r>
              <a:rPr sz="1400" spc="15" dirty="0">
                <a:latin typeface="Times New Roman"/>
                <a:cs typeface="Times New Roman"/>
              </a:rPr>
              <a:t>Least</a:t>
            </a:r>
            <a:r>
              <a:rPr sz="1400" spc="-20" dirty="0">
                <a:latin typeface="Times New Roman"/>
                <a:cs typeface="Times New Roman"/>
              </a:rPr>
              <a:t> </a:t>
            </a:r>
            <a:r>
              <a:rPr sz="1400" spc="15" dirty="0">
                <a:latin typeface="Times New Roman"/>
                <a:cs typeface="Times New Roman"/>
              </a:rPr>
              <a:t>Squares</a:t>
            </a:r>
            <a:endParaRPr sz="1400">
              <a:latin typeface="Times New Roman"/>
              <a:cs typeface="Times New Roman"/>
            </a:endParaRPr>
          </a:p>
        </p:txBody>
      </p:sp>
      <p:pic>
        <p:nvPicPr>
          <p:cNvPr id="6" name="object 6"/>
          <p:cNvPicPr/>
          <p:nvPr/>
        </p:nvPicPr>
        <p:blipFill>
          <a:blip r:embed="rId5" cstate="print"/>
          <a:stretch>
            <a:fillRect/>
          </a:stretch>
        </p:blipFill>
        <p:spPr>
          <a:xfrm>
            <a:off x="844816" y="614695"/>
            <a:ext cx="1406991" cy="1406989"/>
          </a:xfrm>
          <a:prstGeom prst="rect">
            <a:avLst/>
          </a:prstGeom>
        </p:spPr>
      </p:pic>
      <p:sp>
        <p:nvSpPr>
          <p:cNvPr id="7" name="object 7"/>
          <p:cNvSpPr txBox="1"/>
          <p:nvPr/>
        </p:nvSpPr>
        <p:spPr>
          <a:xfrm>
            <a:off x="779958"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15" name="object 15"/>
          <p:cNvSpPr txBox="1"/>
          <p:nvPr/>
        </p:nvSpPr>
        <p:spPr>
          <a:xfrm>
            <a:off x="143852" y="2426614"/>
            <a:ext cx="2146935" cy="268605"/>
          </a:xfrm>
          <a:prstGeom prst="rect">
            <a:avLst/>
          </a:prstGeom>
        </p:spPr>
        <p:txBody>
          <a:bodyPr vert="horz" wrap="square" lIns="0" tIns="635" rIns="0" bIns="0" rtlCol="0">
            <a:spAutoFit/>
          </a:bodyPr>
          <a:lstStyle/>
          <a:p>
            <a:pPr marL="12700">
              <a:lnSpc>
                <a:spcPct val="100000"/>
              </a:lnSpc>
              <a:spcBef>
                <a:spcPts val="5"/>
              </a:spcBef>
            </a:pPr>
            <a:r>
              <a:rPr sz="1500" spc="-202" baseline="2777" dirty="0">
                <a:latin typeface="Lucida Sans Unicode"/>
                <a:cs typeface="Lucida Sans Unicode"/>
              </a:rPr>
              <a:t>•</a:t>
            </a:r>
            <a:r>
              <a:rPr sz="1500" spc="307" baseline="2777" dirty="0">
                <a:latin typeface="Lucida Sans Unicode"/>
                <a:cs typeface="Lucida Sans Unicode"/>
              </a:rPr>
              <a:t> </a:t>
            </a:r>
            <a:r>
              <a:rPr sz="1100" spc="-5" dirty="0">
                <a:latin typeface="Times New Roman"/>
                <a:cs typeface="Times New Roman"/>
              </a:rPr>
              <a:t>Looks</a:t>
            </a:r>
            <a:r>
              <a:rPr sz="1100" spc="-15" dirty="0">
                <a:latin typeface="Times New Roman"/>
                <a:cs typeface="Times New Roman"/>
              </a:rPr>
              <a:t> okay...</a:t>
            </a:r>
            <a:r>
              <a:rPr sz="1100" spc="50" dirty="0">
                <a:latin typeface="Times New Roman"/>
                <a:cs typeface="Times New Roman"/>
              </a:rPr>
              <a:t> </a:t>
            </a:r>
            <a:r>
              <a:rPr sz="1100" spc="-5" dirty="0">
                <a:solidFill>
                  <a:srgbClr val="CA819F"/>
                </a:solidFill>
                <a:latin typeface="Times New Roman"/>
                <a:cs typeface="Times New Roman"/>
              </a:rPr>
              <a:t>least</a:t>
            </a:r>
            <a:r>
              <a:rPr sz="1100" spc="-15" dirty="0">
                <a:solidFill>
                  <a:srgbClr val="CA819F"/>
                </a:solidFill>
                <a:latin typeface="Times New Roman"/>
                <a:cs typeface="Times New Roman"/>
              </a:rPr>
              <a:t> </a:t>
            </a:r>
            <a:r>
              <a:rPr sz="1100" spc="-5" dirty="0">
                <a:solidFill>
                  <a:srgbClr val="CA819F"/>
                </a:solidFill>
                <a:latin typeface="Times New Roman"/>
                <a:cs typeface="Times New Roman"/>
              </a:rPr>
              <a:t>squares</a:t>
            </a:r>
            <a:r>
              <a:rPr sz="1100" spc="-15" dirty="0">
                <a:solidFill>
                  <a:srgbClr val="CA819F"/>
                </a:solidFill>
                <a:latin typeface="Times New Roman"/>
                <a:cs typeface="Times New Roman"/>
              </a:rPr>
              <a:t> </a:t>
            </a:r>
            <a:r>
              <a:rPr sz="1100" spc="-5" dirty="0">
                <a:solidFill>
                  <a:srgbClr val="CA819F"/>
                </a:solidFill>
                <a:latin typeface="Times New Roman"/>
                <a:cs typeface="Times New Roman"/>
              </a:rPr>
              <a:t>decision</a:t>
            </a:r>
            <a:endParaRPr sz="1100">
              <a:latin typeface="Times New Roman"/>
              <a:cs typeface="Times New Roman"/>
            </a:endParaRPr>
          </a:p>
        </p:txBody>
      </p:sp>
      <p:sp>
        <p:nvSpPr>
          <p:cNvPr id="16" name="object 16"/>
          <p:cNvSpPr txBox="1"/>
          <p:nvPr/>
        </p:nvSpPr>
        <p:spPr>
          <a:xfrm>
            <a:off x="276390" y="2578442"/>
            <a:ext cx="1759585" cy="366395"/>
          </a:xfrm>
          <a:prstGeom prst="rect">
            <a:avLst/>
          </a:prstGeom>
        </p:spPr>
        <p:txBody>
          <a:bodyPr vert="horz" wrap="square" lIns="0" tIns="635" rIns="0" bIns="0" rtlCol="0">
            <a:spAutoFit/>
          </a:bodyPr>
          <a:lstStyle/>
          <a:p>
            <a:pPr marL="12700">
              <a:lnSpc>
                <a:spcPct val="100000"/>
              </a:lnSpc>
              <a:spcBef>
                <a:spcPts val="5"/>
              </a:spcBef>
            </a:pPr>
            <a:r>
              <a:rPr sz="1100" spc="-5" dirty="0">
                <a:solidFill>
                  <a:srgbClr val="CA819F"/>
                </a:solidFill>
                <a:latin typeface="Times New Roman"/>
                <a:cs typeface="Times New Roman"/>
              </a:rPr>
              <a:t>boundary</a:t>
            </a:r>
            <a:endParaRPr sz="1100">
              <a:latin typeface="Times New Roman"/>
              <a:cs typeface="Times New Roman"/>
            </a:endParaRPr>
          </a:p>
          <a:p>
            <a:pPr marL="289560">
              <a:lnSpc>
                <a:spcPct val="100000"/>
              </a:lnSpc>
              <a:spcBef>
                <a:spcPts val="175"/>
              </a:spcBef>
            </a:pPr>
            <a:r>
              <a:rPr sz="1000" spc="-5" dirty="0">
                <a:latin typeface="Times New Roman"/>
                <a:cs typeface="Times New Roman"/>
              </a:rPr>
              <a:t>Similar</a:t>
            </a:r>
            <a:r>
              <a:rPr sz="1000" spc="-15" dirty="0">
                <a:latin typeface="Times New Roman"/>
                <a:cs typeface="Times New Roman"/>
              </a:rPr>
              <a:t> </a:t>
            </a:r>
            <a:r>
              <a:rPr sz="1000" spc="-5" dirty="0">
                <a:latin typeface="Times New Roman"/>
                <a:cs typeface="Times New Roman"/>
              </a:rPr>
              <a:t>to</a:t>
            </a:r>
            <a:r>
              <a:rPr sz="1000" spc="-10" dirty="0">
                <a:latin typeface="Times New Roman"/>
                <a:cs typeface="Times New Roman"/>
              </a:rPr>
              <a:t> </a:t>
            </a:r>
            <a:r>
              <a:rPr sz="1000" spc="-5" dirty="0">
                <a:solidFill>
                  <a:srgbClr val="00B200"/>
                </a:solidFill>
                <a:latin typeface="Times New Roman"/>
                <a:cs typeface="Times New Roman"/>
              </a:rPr>
              <a:t>logistic</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regression</a:t>
            </a:r>
            <a:endParaRPr sz="1000">
              <a:latin typeface="Times New Roman"/>
              <a:cs typeface="Times New Roman"/>
            </a:endParaRPr>
          </a:p>
        </p:txBody>
      </p:sp>
      <p:sp>
        <p:nvSpPr>
          <p:cNvPr id="17" name="object 17"/>
          <p:cNvSpPr txBox="1"/>
          <p:nvPr/>
        </p:nvSpPr>
        <p:spPr>
          <a:xfrm>
            <a:off x="425691" y="2788794"/>
            <a:ext cx="83820" cy="223520"/>
          </a:xfrm>
          <a:prstGeom prst="rect">
            <a:avLst/>
          </a:prstGeom>
        </p:spPr>
        <p:txBody>
          <a:bodyPr vert="horz" wrap="square" lIns="0" tIns="0" rIns="0" bIns="0" rtlCol="0">
            <a:spAutoFit/>
          </a:bodyPr>
          <a:lstStyle/>
          <a:p>
            <a:pPr marL="12700">
              <a:lnSpc>
                <a:spcPts val="975"/>
              </a:lnSpc>
            </a:pPr>
            <a:r>
              <a:rPr sz="900" i="1" spc="140" dirty="0">
                <a:latin typeface="Arial"/>
                <a:cs typeface="Arial"/>
              </a:rPr>
              <a:t>•</a:t>
            </a:r>
            <a:endParaRPr sz="900">
              <a:latin typeface="Arial"/>
              <a:cs typeface="Arial"/>
            </a:endParaRPr>
          </a:p>
        </p:txBody>
      </p:sp>
      <p:sp>
        <p:nvSpPr>
          <p:cNvPr id="18" name="object 18"/>
          <p:cNvSpPr txBox="1"/>
          <p:nvPr/>
        </p:nvSpPr>
        <p:spPr>
          <a:xfrm>
            <a:off x="553478" y="2918517"/>
            <a:ext cx="1589405" cy="178435"/>
          </a:xfrm>
          <a:prstGeom prst="rect">
            <a:avLst/>
          </a:prstGeom>
        </p:spPr>
        <p:txBody>
          <a:bodyPr vert="horz" wrap="square" lIns="0" tIns="2540" rIns="0" bIns="0" rtlCol="0">
            <a:spAutoFit/>
          </a:bodyPr>
          <a:lstStyle/>
          <a:p>
            <a:pPr marL="12700">
              <a:lnSpc>
                <a:spcPct val="100000"/>
              </a:lnSpc>
              <a:spcBef>
                <a:spcPts val="20"/>
              </a:spcBef>
            </a:pPr>
            <a:r>
              <a:rPr sz="1000" spc="-5" dirty="0">
                <a:solidFill>
                  <a:srgbClr val="00B200"/>
                </a:solidFill>
                <a:latin typeface="Times New Roman"/>
                <a:cs typeface="Times New Roman"/>
              </a:rPr>
              <a:t>decision</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boundary </a:t>
            </a:r>
            <a:r>
              <a:rPr sz="1000" spc="-5" dirty="0">
                <a:latin typeface="Times New Roman"/>
                <a:cs typeface="Times New Roman"/>
              </a:rPr>
              <a:t>(more</a:t>
            </a:r>
            <a:r>
              <a:rPr sz="1000" spc="-10" dirty="0">
                <a:latin typeface="Times New Roman"/>
                <a:cs typeface="Times New Roman"/>
              </a:rPr>
              <a:t> </a:t>
            </a:r>
            <a:r>
              <a:rPr sz="1000" spc="-5" dirty="0">
                <a:latin typeface="Times New Roman"/>
                <a:cs typeface="Times New Roman"/>
              </a:rPr>
              <a:t>later)</a:t>
            </a:r>
            <a:endParaRPr sz="1000">
              <a:latin typeface="Times New Roman"/>
              <a:cs typeface="Times New Roman"/>
            </a:endParaRPr>
          </a:p>
        </p:txBody>
      </p:sp>
      <p:sp>
        <p:nvSpPr>
          <p:cNvPr id="8" name="object 8"/>
          <p:cNvSpPr txBox="1"/>
          <p:nvPr/>
        </p:nvSpPr>
        <p:spPr>
          <a:xfrm>
            <a:off x="995674"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9" name="object 9"/>
          <p:cNvSpPr txBox="1"/>
          <p:nvPr/>
        </p:nvSpPr>
        <p:spPr>
          <a:xfrm>
            <a:off x="1250028"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10" name="object 10"/>
          <p:cNvSpPr txBox="1"/>
          <p:nvPr/>
        </p:nvSpPr>
        <p:spPr>
          <a:xfrm>
            <a:off x="146509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11" name="object 11"/>
          <p:cNvSpPr txBox="1"/>
          <p:nvPr/>
        </p:nvSpPr>
        <p:spPr>
          <a:xfrm>
            <a:off x="168081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12" name="object 12"/>
          <p:cNvSpPr txBox="1"/>
          <p:nvPr/>
        </p:nvSpPr>
        <p:spPr>
          <a:xfrm>
            <a:off x="189653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13" name="object 13"/>
          <p:cNvSpPr txBox="1"/>
          <p:nvPr/>
        </p:nvSpPr>
        <p:spPr>
          <a:xfrm>
            <a:off x="211160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14" name="object 14"/>
          <p:cNvSpPr txBox="1"/>
          <p:nvPr/>
        </p:nvSpPr>
        <p:spPr>
          <a:xfrm>
            <a:off x="740677" y="560778"/>
            <a:ext cx="99695" cy="1402080"/>
          </a:xfrm>
          <a:prstGeom prst="rect">
            <a:avLst/>
          </a:prstGeom>
        </p:spPr>
        <p:txBody>
          <a:bodyPr vert="horz" wrap="square" lIns="0" tIns="12065" rIns="0" bIns="0" rtlCol="0">
            <a:spAutoFit/>
          </a:bodyPr>
          <a:lstStyle/>
          <a:p>
            <a:pPr marL="50800">
              <a:lnSpc>
                <a:spcPct val="100000"/>
              </a:lnSpc>
              <a:spcBef>
                <a:spcPts val="95"/>
              </a:spcBef>
            </a:pPr>
            <a:r>
              <a:rPr sz="550" spc="-5" dirty="0">
                <a:latin typeface="Times New Roman"/>
                <a:cs typeface="Times New Roman"/>
              </a:rPr>
              <a:t>4</a:t>
            </a:r>
            <a:endParaRPr sz="550">
              <a:latin typeface="Times New Roman"/>
              <a:cs typeface="Times New Roman"/>
            </a:endParaRPr>
          </a:p>
          <a:p>
            <a:pPr>
              <a:lnSpc>
                <a:spcPct val="100000"/>
              </a:lnSpc>
            </a:pPr>
            <a:endParaRPr sz="600">
              <a:latin typeface="Times New Roman"/>
              <a:cs typeface="Times New Roman"/>
            </a:endParaRPr>
          </a:p>
          <a:p>
            <a:pPr marL="50800">
              <a:lnSpc>
                <a:spcPct val="100000"/>
              </a:lnSpc>
              <a:spcBef>
                <a:spcPts val="350"/>
              </a:spcBef>
            </a:pPr>
            <a:r>
              <a:rPr sz="550" spc="-5" dirty="0">
                <a:latin typeface="Times New Roman"/>
                <a:cs typeface="Times New Roman"/>
              </a:rPr>
              <a:t>2</a:t>
            </a:r>
            <a:endParaRPr sz="550">
              <a:latin typeface="Times New Roman"/>
              <a:cs typeface="Times New Roman"/>
            </a:endParaRPr>
          </a:p>
          <a:p>
            <a:pPr>
              <a:lnSpc>
                <a:spcPct val="100000"/>
              </a:lnSpc>
            </a:pPr>
            <a:endParaRPr sz="600">
              <a:latin typeface="Times New Roman"/>
              <a:cs typeface="Times New Roman"/>
            </a:endParaRPr>
          </a:p>
          <a:p>
            <a:pPr marL="50800">
              <a:lnSpc>
                <a:spcPct val="100000"/>
              </a:lnSpc>
              <a:spcBef>
                <a:spcPts val="350"/>
              </a:spcBef>
            </a:pPr>
            <a:r>
              <a:rPr sz="550" spc="-5" dirty="0">
                <a:latin typeface="Times New Roman"/>
                <a:cs typeface="Times New Roman"/>
              </a:rPr>
              <a:t>0</a:t>
            </a:r>
            <a:endParaRPr sz="550">
              <a:latin typeface="Times New Roman"/>
              <a:cs typeface="Times New Roman"/>
            </a:endParaRPr>
          </a:p>
          <a:p>
            <a:pPr>
              <a:lnSpc>
                <a:spcPct val="100000"/>
              </a:lnSpc>
              <a:spcBef>
                <a:spcPts val="55"/>
              </a:spcBef>
            </a:pPr>
            <a:endParaRPr sz="850">
              <a:latin typeface="Times New Roman"/>
              <a:cs typeface="Times New Roman"/>
            </a:endParaRPr>
          </a:p>
          <a:p>
            <a:pPr marL="12700">
              <a:lnSpc>
                <a:spcPct val="100000"/>
              </a:lnSpc>
            </a:pPr>
            <a:r>
              <a:rPr sz="550" spc="-5" dirty="0">
                <a:latin typeface="Times New Roman"/>
                <a:cs typeface="Times New Roman"/>
              </a:rPr>
              <a:t>−2</a:t>
            </a:r>
            <a:endParaRPr sz="550">
              <a:latin typeface="Times New Roman"/>
              <a:cs typeface="Times New Roman"/>
            </a:endParaRPr>
          </a:p>
          <a:p>
            <a:pPr>
              <a:lnSpc>
                <a:spcPct val="100000"/>
              </a:lnSpc>
            </a:pPr>
            <a:endParaRPr sz="600">
              <a:latin typeface="Times New Roman"/>
              <a:cs typeface="Times New Roman"/>
            </a:endParaRPr>
          </a:p>
          <a:p>
            <a:pPr marL="12700">
              <a:lnSpc>
                <a:spcPct val="100000"/>
              </a:lnSpc>
              <a:spcBef>
                <a:spcPts val="350"/>
              </a:spcBef>
            </a:pPr>
            <a:r>
              <a:rPr sz="550" spc="-5" dirty="0">
                <a:latin typeface="Times New Roman"/>
                <a:cs typeface="Times New Roman"/>
              </a:rPr>
              <a:t>−4</a:t>
            </a:r>
            <a:endParaRPr sz="550">
              <a:latin typeface="Times New Roman"/>
              <a:cs typeface="Times New Roman"/>
            </a:endParaRPr>
          </a:p>
          <a:p>
            <a:pPr>
              <a:lnSpc>
                <a:spcPct val="100000"/>
              </a:lnSpc>
            </a:pPr>
            <a:endParaRPr sz="600">
              <a:latin typeface="Times New Roman"/>
              <a:cs typeface="Times New Roman"/>
            </a:endParaRPr>
          </a:p>
          <a:p>
            <a:pPr marL="12700">
              <a:lnSpc>
                <a:spcPct val="100000"/>
              </a:lnSpc>
              <a:spcBef>
                <a:spcPts val="345"/>
              </a:spcBef>
            </a:pPr>
            <a:r>
              <a:rPr sz="550" spc="-5" dirty="0">
                <a:latin typeface="Times New Roman"/>
                <a:cs typeface="Times New Roman"/>
              </a:rPr>
              <a:t>−6</a:t>
            </a:r>
            <a:endParaRPr sz="550">
              <a:latin typeface="Times New Roman"/>
              <a:cs typeface="Times New Roman"/>
            </a:endParaRPr>
          </a:p>
          <a:p>
            <a:pPr>
              <a:lnSpc>
                <a:spcPct val="100000"/>
              </a:lnSpc>
            </a:pPr>
            <a:endParaRPr sz="600">
              <a:latin typeface="Times New Roman"/>
              <a:cs typeface="Times New Roman"/>
            </a:endParaRPr>
          </a:p>
          <a:p>
            <a:pPr marL="12700">
              <a:lnSpc>
                <a:spcPct val="100000"/>
              </a:lnSpc>
              <a:spcBef>
                <a:spcPts val="345"/>
              </a:spcBef>
            </a:pPr>
            <a:r>
              <a:rPr sz="550" spc="-5" dirty="0">
                <a:latin typeface="Times New Roman"/>
                <a:cs typeface="Times New Roman"/>
              </a:rPr>
              <a:t>−8</a:t>
            </a:r>
            <a:endParaRPr sz="550">
              <a:latin typeface="Times New Roman"/>
              <a:cs typeface="Times New Roman"/>
            </a:endParaRPr>
          </a:p>
        </p:txBody>
      </p:sp>
      <p:sp>
        <p:nvSpPr>
          <p:cNvPr id="22" name="Slide Number Placeholder 21"/>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17</a:t>
            </a:fld>
            <a:endParaRPr lang="en-US" spc="-5" dirty="0"/>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31112" y="211795"/>
            <a:ext cx="214630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Problems</a:t>
            </a:r>
            <a:r>
              <a:rPr sz="1400" spc="-20" dirty="0">
                <a:latin typeface="Times New Roman"/>
                <a:cs typeface="Times New Roman"/>
              </a:rPr>
              <a:t> </a:t>
            </a:r>
            <a:r>
              <a:rPr sz="1400" spc="15" dirty="0">
                <a:latin typeface="Times New Roman"/>
                <a:cs typeface="Times New Roman"/>
              </a:rPr>
              <a:t>with</a:t>
            </a:r>
            <a:r>
              <a:rPr sz="1400" spc="-20" dirty="0">
                <a:latin typeface="Times New Roman"/>
                <a:cs typeface="Times New Roman"/>
              </a:rPr>
              <a:t> </a:t>
            </a:r>
            <a:r>
              <a:rPr sz="1400" spc="15" dirty="0">
                <a:latin typeface="Times New Roman"/>
                <a:cs typeface="Times New Roman"/>
              </a:rPr>
              <a:t>Least</a:t>
            </a:r>
            <a:r>
              <a:rPr sz="1400" spc="-20" dirty="0">
                <a:latin typeface="Times New Roman"/>
                <a:cs typeface="Times New Roman"/>
              </a:rPr>
              <a:t> </a:t>
            </a:r>
            <a:r>
              <a:rPr sz="1400" spc="15" dirty="0">
                <a:latin typeface="Times New Roman"/>
                <a:cs typeface="Times New Roman"/>
              </a:rPr>
              <a:t>Squares</a:t>
            </a:r>
            <a:endParaRPr sz="1400">
              <a:latin typeface="Times New Roman"/>
              <a:cs typeface="Times New Roman"/>
            </a:endParaRPr>
          </a:p>
        </p:txBody>
      </p:sp>
      <p:pic>
        <p:nvPicPr>
          <p:cNvPr id="6" name="object 6"/>
          <p:cNvPicPr/>
          <p:nvPr/>
        </p:nvPicPr>
        <p:blipFill>
          <a:blip r:embed="rId5" cstate="print"/>
          <a:stretch>
            <a:fillRect/>
          </a:stretch>
        </p:blipFill>
        <p:spPr>
          <a:xfrm>
            <a:off x="844816" y="614695"/>
            <a:ext cx="1406991" cy="1406989"/>
          </a:xfrm>
          <a:prstGeom prst="rect">
            <a:avLst/>
          </a:prstGeom>
        </p:spPr>
      </p:pic>
      <p:sp>
        <p:nvSpPr>
          <p:cNvPr id="7" name="object 7"/>
          <p:cNvSpPr txBox="1"/>
          <p:nvPr/>
        </p:nvSpPr>
        <p:spPr>
          <a:xfrm>
            <a:off x="779958"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8" name="object 8"/>
          <p:cNvSpPr txBox="1"/>
          <p:nvPr/>
        </p:nvSpPr>
        <p:spPr>
          <a:xfrm>
            <a:off x="995674"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9" name="object 9"/>
          <p:cNvSpPr txBox="1"/>
          <p:nvPr/>
        </p:nvSpPr>
        <p:spPr>
          <a:xfrm>
            <a:off x="1250028"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10" name="object 10"/>
          <p:cNvSpPr txBox="1"/>
          <p:nvPr/>
        </p:nvSpPr>
        <p:spPr>
          <a:xfrm>
            <a:off x="146509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11" name="object 11"/>
          <p:cNvSpPr txBox="1"/>
          <p:nvPr/>
        </p:nvSpPr>
        <p:spPr>
          <a:xfrm>
            <a:off x="168081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12" name="object 12"/>
          <p:cNvSpPr txBox="1"/>
          <p:nvPr/>
        </p:nvSpPr>
        <p:spPr>
          <a:xfrm>
            <a:off x="189653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13" name="object 13"/>
          <p:cNvSpPr txBox="1"/>
          <p:nvPr/>
        </p:nvSpPr>
        <p:spPr>
          <a:xfrm>
            <a:off x="211160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14" name="object 14"/>
          <p:cNvSpPr txBox="1"/>
          <p:nvPr/>
        </p:nvSpPr>
        <p:spPr>
          <a:xfrm>
            <a:off x="740677" y="1853797"/>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15" name="object 15"/>
          <p:cNvSpPr txBox="1"/>
          <p:nvPr/>
        </p:nvSpPr>
        <p:spPr>
          <a:xfrm>
            <a:off x="740677" y="1638723"/>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16" name="object 16"/>
          <p:cNvSpPr txBox="1"/>
          <p:nvPr/>
        </p:nvSpPr>
        <p:spPr>
          <a:xfrm>
            <a:off x="740677" y="1423006"/>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17" name="object 17"/>
          <p:cNvSpPr txBox="1"/>
          <p:nvPr/>
        </p:nvSpPr>
        <p:spPr>
          <a:xfrm>
            <a:off x="740677" y="1207288"/>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18" name="object 18"/>
          <p:cNvSpPr txBox="1"/>
          <p:nvPr/>
        </p:nvSpPr>
        <p:spPr>
          <a:xfrm>
            <a:off x="779313" y="992218"/>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19" name="object 19"/>
          <p:cNvSpPr txBox="1"/>
          <p:nvPr/>
        </p:nvSpPr>
        <p:spPr>
          <a:xfrm>
            <a:off x="779313" y="776498"/>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20" name="object 20"/>
          <p:cNvSpPr txBox="1"/>
          <p:nvPr/>
        </p:nvSpPr>
        <p:spPr>
          <a:xfrm>
            <a:off x="779313" y="560778"/>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grpSp>
        <p:nvGrpSpPr>
          <p:cNvPr id="21" name="object 21"/>
          <p:cNvGrpSpPr/>
          <p:nvPr/>
        </p:nvGrpSpPr>
        <p:grpSpPr>
          <a:xfrm>
            <a:off x="2490091" y="613404"/>
            <a:ext cx="1410970" cy="1407795"/>
            <a:chOff x="2490091" y="613404"/>
            <a:chExt cx="1410970" cy="1407795"/>
          </a:xfrm>
        </p:grpSpPr>
        <p:pic>
          <p:nvPicPr>
            <p:cNvPr id="22" name="object 22"/>
            <p:cNvPicPr/>
            <p:nvPr/>
          </p:nvPicPr>
          <p:blipFill>
            <a:blip r:embed="rId6" cstate="print"/>
            <a:stretch>
              <a:fillRect/>
            </a:stretch>
          </p:blipFill>
          <p:spPr>
            <a:xfrm>
              <a:off x="3652390" y="1603772"/>
              <a:ext cx="221515" cy="206702"/>
            </a:xfrm>
            <a:prstGeom prst="rect">
              <a:avLst/>
            </a:prstGeom>
          </p:spPr>
        </p:pic>
        <p:pic>
          <p:nvPicPr>
            <p:cNvPr id="23" name="object 23"/>
            <p:cNvPicPr/>
            <p:nvPr/>
          </p:nvPicPr>
          <p:blipFill>
            <a:blip r:embed="rId7" cstate="print"/>
            <a:stretch>
              <a:fillRect/>
            </a:stretch>
          </p:blipFill>
          <p:spPr>
            <a:xfrm>
              <a:off x="2490091" y="613404"/>
              <a:ext cx="1410858" cy="1407636"/>
            </a:xfrm>
            <a:prstGeom prst="rect">
              <a:avLst/>
            </a:prstGeom>
          </p:spPr>
        </p:pic>
      </p:grpSp>
      <p:sp>
        <p:nvSpPr>
          <p:cNvPr id="24" name="object 24"/>
          <p:cNvSpPr txBox="1"/>
          <p:nvPr/>
        </p:nvSpPr>
        <p:spPr>
          <a:xfrm>
            <a:off x="2425233"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39" name="object 39"/>
          <p:cNvSpPr txBox="1"/>
          <p:nvPr/>
        </p:nvSpPr>
        <p:spPr>
          <a:xfrm>
            <a:off x="95250" y="2263775"/>
            <a:ext cx="4038600" cy="1016304"/>
          </a:xfrm>
          <a:prstGeom prst="rect">
            <a:avLst/>
          </a:prstGeom>
        </p:spPr>
        <p:txBody>
          <a:bodyPr vert="horz" wrap="square" lIns="0" tIns="635" rIns="0" bIns="0" rtlCol="0">
            <a:spAutoFit/>
          </a:bodyPr>
          <a:lstStyle/>
          <a:p>
            <a:r>
              <a:rPr sz="1500" spc="-202" baseline="2777" dirty="0">
                <a:latin typeface="Lucida Sans Unicode"/>
                <a:cs typeface="Lucida Sans Unicode"/>
              </a:rPr>
              <a:t>•</a:t>
            </a:r>
            <a:r>
              <a:rPr sz="1500" spc="307" baseline="2777" dirty="0">
                <a:latin typeface="Lucida Sans Unicode"/>
                <a:cs typeface="Lucida Sans Unicode"/>
              </a:rPr>
              <a:t> </a:t>
            </a:r>
            <a:r>
              <a:rPr lang="en-US" sz="900" dirty="0"/>
              <a:t>The left plot shows data from two classes, denoted by red crosses and blue circles, together with the decision boundary found by least squares (magenta curve) and also by the logistic regression model (green curve), which is discussed later in Section 4.3.2. The right-hand plot shows the corresponding results obtained when extra data points are added at the bottom left of the diagram, showing that least squares is highly sensitive to outliers, unlike logistic regression</a:t>
            </a:r>
            <a:r>
              <a:rPr lang="en-US" sz="2000" dirty="0"/>
              <a:t>.</a:t>
            </a:r>
            <a:endParaRPr lang="en-US" spc="307" baseline="2777" dirty="0">
              <a:latin typeface="Lucida Sans Unicode"/>
              <a:cs typeface="Lucida Sans Unicode"/>
            </a:endParaRPr>
          </a:p>
        </p:txBody>
      </p:sp>
      <p:sp>
        <p:nvSpPr>
          <p:cNvPr id="41" name="object 41"/>
          <p:cNvSpPr txBox="1"/>
          <p:nvPr/>
        </p:nvSpPr>
        <p:spPr>
          <a:xfrm>
            <a:off x="425691" y="2788794"/>
            <a:ext cx="83820" cy="223520"/>
          </a:xfrm>
          <a:prstGeom prst="rect">
            <a:avLst/>
          </a:prstGeom>
        </p:spPr>
        <p:txBody>
          <a:bodyPr vert="horz" wrap="square" lIns="0" tIns="0" rIns="0" bIns="0" rtlCol="0">
            <a:spAutoFit/>
          </a:bodyPr>
          <a:lstStyle/>
          <a:p>
            <a:pPr marL="12700">
              <a:lnSpc>
                <a:spcPts val="975"/>
              </a:lnSpc>
            </a:pPr>
            <a:r>
              <a:rPr sz="900" i="1" spc="140" dirty="0">
                <a:latin typeface="Arial"/>
                <a:cs typeface="Arial"/>
              </a:rPr>
              <a:t>•</a:t>
            </a:r>
            <a:endParaRPr sz="900">
              <a:latin typeface="Arial"/>
              <a:cs typeface="Arial"/>
            </a:endParaRPr>
          </a:p>
        </p:txBody>
      </p:sp>
      <p:sp>
        <p:nvSpPr>
          <p:cNvPr id="25" name="object 25"/>
          <p:cNvSpPr txBox="1"/>
          <p:nvPr/>
        </p:nvSpPr>
        <p:spPr>
          <a:xfrm>
            <a:off x="2640951"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26" name="object 26"/>
          <p:cNvSpPr txBox="1"/>
          <p:nvPr/>
        </p:nvSpPr>
        <p:spPr>
          <a:xfrm>
            <a:off x="2895304"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27" name="object 27"/>
          <p:cNvSpPr txBox="1"/>
          <p:nvPr/>
        </p:nvSpPr>
        <p:spPr>
          <a:xfrm>
            <a:off x="311101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28" name="object 28"/>
          <p:cNvSpPr txBox="1"/>
          <p:nvPr/>
        </p:nvSpPr>
        <p:spPr>
          <a:xfrm>
            <a:off x="332673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29" name="object 29"/>
          <p:cNvSpPr txBox="1"/>
          <p:nvPr/>
        </p:nvSpPr>
        <p:spPr>
          <a:xfrm>
            <a:off x="3542458"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30" name="object 30"/>
          <p:cNvSpPr txBox="1"/>
          <p:nvPr/>
        </p:nvSpPr>
        <p:spPr>
          <a:xfrm>
            <a:off x="3758170"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31" name="object 31"/>
          <p:cNvSpPr txBox="1"/>
          <p:nvPr/>
        </p:nvSpPr>
        <p:spPr>
          <a:xfrm>
            <a:off x="2385953" y="1853797"/>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32" name="object 32"/>
          <p:cNvSpPr txBox="1"/>
          <p:nvPr/>
        </p:nvSpPr>
        <p:spPr>
          <a:xfrm>
            <a:off x="2385953" y="163807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33" name="object 33"/>
          <p:cNvSpPr txBox="1"/>
          <p:nvPr/>
        </p:nvSpPr>
        <p:spPr>
          <a:xfrm>
            <a:off x="2385953" y="1422362"/>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34" name="object 34"/>
          <p:cNvSpPr txBox="1"/>
          <p:nvPr/>
        </p:nvSpPr>
        <p:spPr>
          <a:xfrm>
            <a:off x="2385953" y="1206647"/>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35" name="object 35"/>
          <p:cNvSpPr txBox="1"/>
          <p:nvPr/>
        </p:nvSpPr>
        <p:spPr>
          <a:xfrm>
            <a:off x="2424589" y="990927"/>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36" name="object 36"/>
          <p:cNvSpPr txBox="1"/>
          <p:nvPr/>
        </p:nvSpPr>
        <p:spPr>
          <a:xfrm>
            <a:off x="2424589" y="775207"/>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37" name="object 37"/>
          <p:cNvSpPr txBox="1"/>
          <p:nvPr/>
        </p:nvSpPr>
        <p:spPr>
          <a:xfrm>
            <a:off x="2424589" y="559495"/>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46" name="Slide Number Placeholder 45"/>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18</a:t>
            </a:fld>
            <a:endParaRPr lang="en-US" spc="-5" dirty="0"/>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31112" y="211795"/>
            <a:ext cx="214630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Problems</a:t>
            </a:r>
            <a:r>
              <a:rPr sz="1400" spc="-20" dirty="0">
                <a:latin typeface="Times New Roman"/>
                <a:cs typeface="Times New Roman"/>
              </a:rPr>
              <a:t> </a:t>
            </a:r>
            <a:r>
              <a:rPr sz="1400" spc="15" dirty="0">
                <a:latin typeface="Times New Roman"/>
                <a:cs typeface="Times New Roman"/>
              </a:rPr>
              <a:t>with</a:t>
            </a:r>
            <a:r>
              <a:rPr sz="1400" spc="-20" dirty="0">
                <a:latin typeface="Times New Roman"/>
                <a:cs typeface="Times New Roman"/>
              </a:rPr>
              <a:t> </a:t>
            </a:r>
            <a:r>
              <a:rPr sz="1400" spc="15" dirty="0">
                <a:latin typeface="Times New Roman"/>
                <a:cs typeface="Times New Roman"/>
              </a:rPr>
              <a:t>Least</a:t>
            </a:r>
            <a:r>
              <a:rPr sz="1400" spc="-20" dirty="0">
                <a:latin typeface="Times New Roman"/>
                <a:cs typeface="Times New Roman"/>
              </a:rPr>
              <a:t> </a:t>
            </a:r>
            <a:r>
              <a:rPr sz="1400" spc="15" dirty="0">
                <a:latin typeface="Times New Roman"/>
                <a:cs typeface="Times New Roman"/>
              </a:rPr>
              <a:t>Squares</a:t>
            </a:r>
            <a:endParaRPr sz="1400">
              <a:latin typeface="Times New Roman"/>
              <a:cs typeface="Times New Roman"/>
            </a:endParaRPr>
          </a:p>
        </p:txBody>
      </p:sp>
      <p:pic>
        <p:nvPicPr>
          <p:cNvPr id="6" name="object 6"/>
          <p:cNvPicPr/>
          <p:nvPr/>
        </p:nvPicPr>
        <p:blipFill>
          <a:blip r:embed="rId5" cstate="print"/>
          <a:stretch>
            <a:fillRect/>
          </a:stretch>
        </p:blipFill>
        <p:spPr>
          <a:xfrm>
            <a:off x="844816" y="614695"/>
            <a:ext cx="1406991" cy="1406989"/>
          </a:xfrm>
          <a:prstGeom prst="rect">
            <a:avLst/>
          </a:prstGeom>
        </p:spPr>
      </p:pic>
      <p:sp>
        <p:nvSpPr>
          <p:cNvPr id="7" name="object 7"/>
          <p:cNvSpPr txBox="1"/>
          <p:nvPr/>
        </p:nvSpPr>
        <p:spPr>
          <a:xfrm>
            <a:off x="779958"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8" name="object 8"/>
          <p:cNvSpPr txBox="1"/>
          <p:nvPr/>
        </p:nvSpPr>
        <p:spPr>
          <a:xfrm>
            <a:off x="995674"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9" name="object 9"/>
          <p:cNvSpPr txBox="1"/>
          <p:nvPr/>
        </p:nvSpPr>
        <p:spPr>
          <a:xfrm>
            <a:off x="1250028"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10" name="object 10"/>
          <p:cNvSpPr txBox="1"/>
          <p:nvPr/>
        </p:nvSpPr>
        <p:spPr>
          <a:xfrm>
            <a:off x="146509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11" name="object 11"/>
          <p:cNvSpPr txBox="1"/>
          <p:nvPr/>
        </p:nvSpPr>
        <p:spPr>
          <a:xfrm>
            <a:off x="168081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12" name="object 12"/>
          <p:cNvSpPr txBox="1"/>
          <p:nvPr/>
        </p:nvSpPr>
        <p:spPr>
          <a:xfrm>
            <a:off x="189653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13" name="object 13"/>
          <p:cNvSpPr txBox="1"/>
          <p:nvPr/>
        </p:nvSpPr>
        <p:spPr>
          <a:xfrm>
            <a:off x="211160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14" name="object 14"/>
          <p:cNvSpPr txBox="1"/>
          <p:nvPr/>
        </p:nvSpPr>
        <p:spPr>
          <a:xfrm>
            <a:off x="740677" y="1853797"/>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15" name="object 15"/>
          <p:cNvSpPr txBox="1"/>
          <p:nvPr/>
        </p:nvSpPr>
        <p:spPr>
          <a:xfrm>
            <a:off x="740677" y="1638723"/>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16" name="object 16"/>
          <p:cNvSpPr txBox="1"/>
          <p:nvPr/>
        </p:nvSpPr>
        <p:spPr>
          <a:xfrm>
            <a:off x="740677" y="1423006"/>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17" name="object 17"/>
          <p:cNvSpPr txBox="1"/>
          <p:nvPr/>
        </p:nvSpPr>
        <p:spPr>
          <a:xfrm>
            <a:off x="740677" y="1207288"/>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18" name="object 18"/>
          <p:cNvSpPr txBox="1"/>
          <p:nvPr/>
        </p:nvSpPr>
        <p:spPr>
          <a:xfrm>
            <a:off x="779313" y="992218"/>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19" name="object 19"/>
          <p:cNvSpPr txBox="1"/>
          <p:nvPr/>
        </p:nvSpPr>
        <p:spPr>
          <a:xfrm>
            <a:off x="779313" y="776498"/>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20" name="object 20"/>
          <p:cNvSpPr txBox="1"/>
          <p:nvPr/>
        </p:nvSpPr>
        <p:spPr>
          <a:xfrm>
            <a:off x="779313" y="560778"/>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grpSp>
        <p:nvGrpSpPr>
          <p:cNvPr id="21" name="object 21"/>
          <p:cNvGrpSpPr/>
          <p:nvPr/>
        </p:nvGrpSpPr>
        <p:grpSpPr>
          <a:xfrm>
            <a:off x="2490091" y="613404"/>
            <a:ext cx="1410970" cy="1407795"/>
            <a:chOff x="2490091" y="613404"/>
            <a:chExt cx="1410970" cy="1407795"/>
          </a:xfrm>
        </p:grpSpPr>
        <p:pic>
          <p:nvPicPr>
            <p:cNvPr id="22" name="object 22"/>
            <p:cNvPicPr/>
            <p:nvPr/>
          </p:nvPicPr>
          <p:blipFill>
            <a:blip r:embed="rId6" cstate="print"/>
            <a:stretch>
              <a:fillRect/>
            </a:stretch>
          </p:blipFill>
          <p:spPr>
            <a:xfrm>
              <a:off x="3652390" y="1603772"/>
              <a:ext cx="221515" cy="206702"/>
            </a:xfrm>
            <a:prstGeom prst="rect">
              <a:avLst/>
            </a:prstGeom>
          </p:spPr>
        </p:pic>
        <p:pic>
          <p:nvPicPr>
            <p:cNvPr id="23" name="object 23"/>
            <p:cNvPicPr/>
            <p:nvPr/>
          </p:nvPicPr>
          <p:blipFill>
            <a:blip r:embed="rId7" cstate="print"/>
            <a:stretch>
              <a:fillRect/>
            </a:stretch>
          </p:blipFill>
          <p:spPr>
            <a:xfrm>
              <a:off x="2490091" y="613404"/>
              <a:ext cx="1410858" cy="1407636"/>
            </a:xfrm>
            <a:prstGeom prst="rect">
              <a:avLst/>
            </a:prstGeom>
          </p:spPr>
        </p:pic>
      </p:grpSp>
      <p:sp>
        <p:nvSpPr>
          <p:cNvPr id="24" name="object 24"/>
          <p:cNvSpPr txBox="1"/>
          <p:nvPr/>
        </p:nvSpPr>
        <p:spPr>
          <a:xfrm>
            <a:off x="2425233" y="2021219"/>
            <a:ext cx="2139950" cy="615950"/>
          </a:xfrm>
          <a:prstGeom prst="rect">
            <a:avLst/>
          </a:prstGeom>
        </p:spPr>
        <p:txBody>
          <a:bodyPr vert="horz" wrap="square" lIns="0" tIns="12065" rIns="0" bIns="0" rtlCol="0">
            <a:spAutoFit/>
          </a:bodyPr>
          <a:lstStyle/>
          <a:p>
            <a:pPr marL="12700">
              <a:lnSpc>
                <a:spcPct val="100000"/>
              </a:lnSpc>
              <a:spcBef>
                <a:spcPts val="95"/>
              </a:spcBef>
              <a:tabLst>
                <a:tab pos="227965" algn="l"/>
                <a:tab pos="482600" algn="l"/>
                <a:tab pos="697865" algn="l"/>
                <a:tab pos="913765" algn="l"/>
                <a:tab pos="1129665" algn="l"/>
                <a:tab pos="1345565" algn="l"/>
              </a:tabLst>
            </a:pPr>
            <a:r>
              <a:rPr sz="550" spc="-5" dirty="0">
                <a:latin typeface="Times New Roman"/>
                <a:cs typeface="Times New Roman"/>
              </a:rPr>
              <a:t>−4	−2	0	2	4	6	8</a:t>
            </a:r>
            <a:endParaRPr sz="550">
              <a:latin typeface="Times New Roman"/>
              <a:cs typeface="Times New Roman"/>
            </a:endParaRPr>
          </a:p>
          <a:p>
            <a:pPr>
              <a:lnSpc>
                <a:spcPct val="100000"/>
              </a:lnSpc>
            </a:pPr>
            <a:endParaRPr sz="600">
              <a:latin typeface="Times New Roman"/>
              <a:cs typeface="Times New Roman"/>
            </a:endParaRPr>
          </a:p>
          <a:p>
            <a:pPr marL="161290" indent="-132715">
              <a:lnSpc>
                <a:spcPct val="100000"/>
              </a:lnSpc>
              <a:spcBef>
                <a:spcPts val="489"/>
              </a:spcBef>
              <a:buSzPct val="90909"/>
              <a:buFont typeface="Lucida Sans Unicode"/>
              <a:buChar char="•"/>
              <a:tabLst>
                <a:tab pos="161925" algn="l"/>
              </a:tabLst>
            </a:pPr>
            <a:r>
              <a:rPr sz="1100" spc="-5" dirty="0">
                <a:latin typeface="Times New Roman"/>
                <a:cs typeface="Times New Roman"/>
              </a:rPr>
              <a:t>Gets</a:t>
            </a:r>
            <a:r>
              <a:rPr sz="1100" spc="-20" dirty="0">
                <a:latin typeface="Times New Roman"/>
                <a:cs typeface="Times New Roman"/>
              </a:rPr>
              <a:t> </a:t>
            </a:r>
            <a:r>
              <a:rPr sz="1100" spc="-10" dirty="0">
                <a:latin typeface="Times New Roman"/>
                <a:cs typeface="Times New Roman"/>
              </a:rPr>
              <a:t>worse</a:t>
            </a:r>
            <a:r>
              <a:rPr sz="1100" spc="-15" dirty="0">
                <a:latin typeface="Times New Roman"/>
                <a:cs typeface="Times New Roman"/>
              </a:rPr>
              <a:t> </a:t>
            </a:r>
            <a:r>
              <a:rPr sz="1100" spc="-5" dirty="0">
                <a:latin typeface="Times New Roman"/>
                <a:cs typeface="Times New Roman"/>
              </a:rPr>
              <a:t>by</a:t>
            </a:r>
            <a:r>
              <a:rPr sz="1100" spc="-15" dirty="0">
                <a:latin typeface="Times New Roman"/>
                <a:cs typeface="Times New Roman"/>
              </a:rPr>
              <a:t> </a:t>
            </a:r>
            <a:r>
              <a:rPr sz="1100" spc="-5" dirty="0">
                <a:latin typeface="Times New Roman"/>
                <a:cs typeface="Times New Roman"/>
              </a:rPr>
              <a:t>adding</a:t>
            </a:r>
            <a:r>
              <a:rPr sz="1100" spc="-20" dirty="0">
                <a:latin typeface="Times New Roman"/>
                <a:cs typeface="Times New Roman"/>
              </a:rPr>
              <a:t> </a:t>
            </a:r>
            <a:r>
              <a:rPr sz="1100" spc="-5" dirty="0">
                <a:latin typeface="Times New Roman"/>
                <a:cs typeface="Times New Roman"/>
              </a:rPr>
              <a:t>easy</a:t>
            </a:r>
            <a:r>
              <a:rPr sz="1100" spc="-15" dirty="0">
                <a:latin typeface="Times New Roman"/>
                <a:cs typeface="Times New Roman"/>
              </a:rPr>
              <a:t> </a:t>
            </a:r>
            <a:r>
              <a:rPr sz="1100" spc="-5" dirty="0">
                <a:latin typeface="Times New Roman"/>
                <a:cs typeface="Times New Roman"/>
              </a:rPr>
              <a:t>points?!</a:t>
            </a:r>
            <a:endParaRPr sz="1100">
              <a:latin typeface="Times New Roman"/>
              <a:cs typeface="Times New Roman"/>
            </a:endParaRPr>
          </a:p>
          <a:p>
            <a:pPr marL="161290" indent="-132715">
              <a:lnSpc>
                <a:spcPct val="100000"/>
              </a:lnSpc>
              <a:spcBef>
                <a:spcPts val="175"/>
              </a:spcBef>
              <a:buSzPct val="90909"/>
              <a:buFont typeface="Lucida Sans Unicode"/>
              <a:buChar char="•"/>
              <a:tabLst>
                <a:tab pos="161925" algn="l"/>
              </a:tabLst>
            </a:pPr>
            <a:r>
              <a:rPr sz="1100" spc="-10" dirty="0">
                <a:latin typeface="Times New Roman"/>
                <a:cs typeface="Times New Roman"/>
              </a:rPr>
              <a:t>Why?</a:t>
            </a:r>
            <a:endParaRPr sz="1100">
              <a:latin typeface="Times New Roman"/>
              <a:cs typeface="Times New Roman"/>
            </a:endParaRPr>
          </a:p>
        </p:txBody>
      </p:sp>
      <p:sp>
        <p:nvSpPr>
          <p:cNvPr id="25" name="object 25"/>
          <p:cNvSpPr txBox="1"/>
          <p:nvPr/>
        </p:nvSpPr>
        <p:spPr>
          <a:xfrm>
            <a:off x="2385953" y="1853797"/>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26" name="object 26"/>
          <p:cNvSpPr txBox="1"/>
          <p:nvPr/>
        </p:nvSpPr>
        <p:spPr>
          <a:xfrm>
            <a:off x="2385953" y="163807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27" name="object 27"/>
          <p:cNvSpPr txBox="1"/>
          <p:nvPr/>
        </p:nvSpPr>
        <p:spPr>
          <a:xfrm>
            <a:off x="2385953" y="1422362"/>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28" name="object 28"/>
          <p:cNvSpPr txBox="1"/>
          <p:nvPr/>
        </p:nvSpPr>
        <p:spPr>
          <a:xfrm>
            <a:off x="2385953" y="1206647"/>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29" name="object 29"/>
          <p:cNvSpPr txBox="1"/>
          <p:nvPr/>
        </p:nvSpPr>
        <p:spPr>
          <a:xfrm>
            <a:off x="2424589" y="990927"/>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30" name="object 30"/>
          <p:cNvSpPr txBox="1"/>
          <p:nvPr/>
        </p:nvSpPr>
        <p:spPr>
          <a:xfrm>
            <a:off x="2424589" y="775207"/>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31" name="object 31"/>
          <p:cNvSpPr txBox="1"/>
          <p:nvPr/>
        </p:nvSpPr>
        <p:spPr>
          <a:xfrm>
            <a:off x="2424589" y="559495"/>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32" name="object 32"/>
          <p:cNvSpPr txBox="1"/>
          <p:nvPr/>
        </p:nvSpPr>
        <p:spPr>
          <a:xfrm>
            <a:off x="143852" y="2416084"/>
            <a:ext cx="214693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latin typeface="Times New Roman"/>
                <a:cs typeface="Times New Roman"/>
              </a:rPr>
              <a:t>Looks</a:t>
            </a:r>
            <a:r>
              <a:rPr sz="1100" spc="-20" dirty="0">
                <a:latin typeface="Times New Roman"/>
                <a:cs typeface="Times New Roman"/>
              </a:rPr>
              <a:t> </a:t>
            </a:r>
            <a:r>
              <a:rPr sz="1100" spc="-15" dirty="0">
                <a:latin typeface="Times New Roman"/>
                <a:cs typeface="Times New Roman"/>
              </a:rPr>
              <a:t>okay...</a:t>
            </a:r>
            <a:r>
              <a:rPr sz="1100" spc="40" dirty="0">
                <a:latin typeface="Times New Roman"/>
                <a:cs typeface="Times New Roman"/>
              </a:rPr>
              <a:t> </a:t>
            </a:r>
            <a:r>
              <a:rPr sz="1100" spc="-5" dirty="0">
                <a:solidFill>
                  <a:srgbClr val="CA819F"/>
                </a:solidFill>
                <a:latin typeface="Times New Roman"/>
                <a:cs typeface="Times New Roman"/>
              </a:rPr>
              <a:t>least</a:t>
            </a:r>
            <a:r>
              <a:rPr sz="1100" spc="-15" dirty="0">
                <a:solidFill>
                  <a:srgbClr val="CA819F"/>
                </a:solidFill>
                <a:latin typeface="Times New Roman"/>
                <a:cs typeface="Times New Roman"/>
              </a:rPr>
              <a:t> </a:t>
            </a:r>
            <a:r>
              <a:rPr sz="1100" spc="-5" dirty="0">
                <a:solidFill>
                  <a:srgbClr val="CA819F"/>
                </a:solidFill>
                <a:latin typeface="Times New Roman"/>
                <a:cs typeface="Times New Roman"/>
              </a:rPr>
              <a:t>squares</a:t>
            </a:r>
            <a:r>
              <a:rPr sz="1100" spc="-20" dirty="0">
                <a:solidFill>
                  <a:srgbClr val="CA819F"/>
                </a:solidFill>
                <a:latin typeface="Times New Roman"/>
                <a:cs typeface="Times New Roman"/>
              </a:rPr>
              <a:t> </a:t>
            </a:r>
            <a:r>
              <a:rPr sz="1100" spc="-5" dirty="0">
                <a:solidFill>
                  <a:srgbClr val="CA819F"/>
                </a:solidFill>
                <a:latin typeface="Times New Roman"/>
                <a:cs typeface="Times New Roman"/>
              </a:rPr>
              <a:t>decision</a:t>
            </a:r>
            <a:endParaRPr sz="1100">
              <a:latin typeface="Times New Roman"/>
              <a:cs typeface="Times New Roman"/>
            </a:endParaRPr>
          </a:p>
        </p:txBody>
      </p:sp>
      <p:sp>
        <p:nvSpPr>
          <p:cNvPr id="33" name="object 33"/>
          <p:cNvSpPr txBox="1"/>
          <p:nvPr/>
        </p:nvSpPr>
        <p:spPr>
          <a:xfrm>
            <a:off x="276390" y="2542831"/>
            <a:ext cx="1759585" cy="391795"/>
          </a:xfrm>
          <a:prstGeom prst="rect">
            <a:avLst/>
          </a:prstGeom>
        </p:spPr>
        <p:txBody>
          <a:bodyPr vert="horz" wrap="square" lIns="0" tIns="36195" rIns="0" bIns="0" rtlCol="0">
            <a:spAutoFit/>
          </a:bodyPr>
          <a:lstStyle/>
          <a:p>
            <a:pPr marL="12700">
              <a:lnSpc>
                <a:spcPct val="100000"/>
              </a:lnSpc>
              <a:spcBef>
                <a:spcPts val="285"/>
              </a:spcBef>
            </a:pPr>
            <a:r>
              <a:rPr sz="1100" spc="-5" dirty="0">
                <a:solidFill>
                  <a:srgbClr val="CA819F"/>
                </a:solidFill>
                <a:latin typeface="Times New Roman"/>
                <a:cs typeface="Times New Roman"/>
              </a:rPr>
              <a:t>boundary</a:t>
            </a:r>
            <a:endParaRPr sz="1100">
              <a:latin typeface="Times New Roman"/>
              <a:cs typeface="Times New Roman"/>
            </a:endParaRPr>
          </a:p>
          <a:p>
            <a:pPr marL="289560" indent="-128270">
              <a:lnSpc>
                <a:spcPct val="100000"/>
              </a:lnSpc>
              <a:spcBef>
                <a:spcPts val="175"/>
              </a:spcBef>
              <a:buSzPct val="90000"/>
              <a:buFont typeface="Arial"/>
              <a:buChar char="•"/>
              <a:tabLst>
                <a:tab pos="290195" algn="l"/>
              </a:tabLst>
            </a:pPr>
            <a:r>
              <a:rPr sz="1000" spc="-5" dirty="0">
                <a:latin typeface="Times New Roman"/>
                <a:cs typeface="Times New Roman"/>
              </a:rPr>
              <a:t>Similar</a:t>
            </a:r>
            <a:r>
              <a:rPr sz="1000" spc="-15" dirty="0">
                <a:latin typeface="Times New Roman"/>
                <a:cs typeface="Times New Roman"/>
              </a:rPr>
              <a:t> </a:t>
            </a:r>
            <a:r>
              <a:rPr sz="1000" spc="-5" dirty="0">
                <a:latin typeface="Times New Roman"/>
                <a:cs typeface="Times New Roman"/>
              </a:rPr>
              <a:t>to</a:t>
            </a:r>
            <a:r>
              <a:rPr sz="1000" spc="-10" dirty="0">
                <a:latin typeface="Times New Roman"/>
                <a:cs typeface="Times New Roman"/>
              </a:rPr>
              <a:t> </a:t>
            </a:r>
            <a:r>
              <a:rPr sz="1000" spc="-5" dirty="0">
                <a:solidFill>
                  <a:srgbClr val="00B200"/>
                </a:solidFill>
                <a:latin typeface="Times New Roman"/>
                <a:cs typeface="Times New Roman"/>
              </a:rPr>
              <a:t>logistic</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regression</a:t>
            </a:r>
            <a:endParaRPr sz="1000">
              <a:latin typeface="Times New Roman"/>
              <a:cs typeface="Times New Roman"/>
            </a:endParaRPr>
          </a:p>
        </p:txBody>
      </p:sp>
      <p:sp>
        <p:nvSpPr>
          <p:cNvPr id="34" name="object 34"/>
          <p:cNvSpPr txBox="1"/>
          <p:nvPr/>
        </p:nvSpPr>
        <p:spPr>
          <a:xfrm>
            <a:off x="553478" y="2908902"/>
            <a:ext cx="158940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00B200"/>
                </a:solidFill>
                <a:latin typeface="Times New Roman"/>
                <a:cs typeface="Times New Roman"/>
              </a:rPr>
              <a:t>decision</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boundary </a:t>
            </a:r>
            <a:r>
              <a:rPr sz="1000" spc="-5" dirty="0">
                <a:latin typeface="Times New Roman"/>
                <a:cs typeface="Times New Roman"/>
              </a:rPr>
              <a:t>(more</a:t>
            </a:r>
            <a:r>
              <a:rPr sz="1000" spc="-10" dirty="0">
                <a:latin typeface="Times New Roman"/>
                <a:cs typeface="Times New Roman"/>
              </a:rPr>
              <a:t> </a:t>
            </a:r>
            <a:r>
              <a:rPr sz="1000" spc="-5" dirty="0">
                <a:latin typeface="Times New Roman"/>
                <a:cs typeface="Times New Roman"/>
              </a:rPr>
              <a:t>later)</a:t>
            </a:r>
            <a:endParaRPr sz="1000">
              <a:latin typeface="Times New Roman"/>
              <a:cs typeface="Times New Roman"/>
            </a:endParaRPr>
          </a:p>
        </p:txBody>
      </p:sp>
      <p:sp>
        <p:nvSpPr>
          <p:cNvPr id="38" name="Slide Number Placeholder 37"/>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19</a:t>
            </a:fld>
            <a:endParaRPr lang="en-US" spc="-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4417695" cy="116839"/>
          </a:xfrm>
          <a:prstGeom prst="rect">
            <a:avLst/>
          </a:prstGeom>
        </p:spPr>
        <p:txBody>
          <a:bodyPr vert="horz" wrap="square" lIns="0" tIns="12065" rIns="0" bIns="0" rtlCol="0">
            <a:spAutoFit/>
          </a:bodyPr>
          <a:lstStyle/>
          <a:p>
            <a:pPr marL="12700">
              <a:lnSpc>
                <a:spcPct val="100000"/>
              </a:lnSpc>
              <a:spcBef>
                <a:spcPts val="95"/>
              </a:spcBef>
              <a:tabLst>
                <a:tab pos="1929764" algn="l"/>
                <a:tab pos="3709670" algn="l"/>
              </a:tabLst>
            </a:pPr>
            <a:r>
              <a:rPr sz="600" spc="-5" dirty="0">
                <a:solidFill>
                  <a:srgbClr val="7F7F7F"/>
                </a:solidFill>
                <a:latin typeface="Times New Roman"/>
                <a:cs typeface="Times New Roman"/>
                <a:hlinkClick r:id="rId3" action="ppaction://hlinksldjump"/>
              </a:rPr>
              <a:t>Discriminant</a:t>
            </a:r>
            <a:r>
              <a:rPr sz="600" spc="20" dirty="0">
                <a:solidFill>
                  <a:srgbClr val="7F7F7F"/>
                </a:solidFill>
                <a:latin typeface="Times New Roman"/>
                <a:cs typeface="Times New Roman"/>
                <a:hlinkClick r:id="rId3" action="ppaction://hlinksldjump"/>
              </a:rPr>
              <a:t> </a:t>
            </a:r>
            <a:r>
              <a:rPr sz="600" spc="-5" dirty="0">
                <a:solidFill>
                  <a:srgbClr val="7F7F7F"/>
                </a:solidFill>
                <a:latin typeface="Times New Roman"/>
                <a:cs typeface="Times New Roman"/>
                <a:hlinkClick r:id="rId3" action="ppaction://hlinksldjump"/>
              </a:rPr>
              <a:t>Functions</a:t>
            </a:r>
            <a:r>
              <a:rPr sz="600" spc="-5" dirty="0">
                <a:solidFill>
                  <a:srgbClr val="7F7F7F"/>
                </a:solidFill>
                <a:latin typeface="Times New Roman"/>
                <a:cs typeface="Times New Roman"/>
              </a:rPr>
              <a:t>	</a:t>
            </a:r>
            <a:r>
              <a:rPr sz="600" spc="-5" dirty="0">
                <a:solidFill>
                  <a:srgbClr val="7F7F7F"/>
                </a:solidFill>
                <a:latin typeface="Times New Roman"/>
                <a:cs typeface="Times New Roman"/>
                <a:hlinkClick r:id="rId4" action="ppaction://hlinksldjump"/>
              </a:rPr>
              <a:t>Generative</a:t>
            </a:r>
            <a:r>
              <a:rPr sz="600" spc="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r>
              <a:rPr sz="600" spc="-5" dirty="0">
                <a:solidFill>
                  <a:srgbClr val="7F7F7F"/>
                </a:solidFill>
                <a:latin typeface="Times New Roman"/>
                <a:cs typeface="Times New Roman"/>
              </a:rPr>
              <a:t>	</a:t>
            </a:r>
            <a:r>
              <a:rPr sz="600" spc="-5" dirty="0">
                <a:solidFill>
                  <a:srgbClr val="7F7F7F"/>
                </a:solidFill>
                <a:latin typeface="Times New Roman"/>
                <a:cs typeface="Times New Roman"/>
                <a:hlinkClick r:id="rId5" action="ppaction://hlinksldjump"/>
              </a:rPr>
              <a:t>Discriminative</a:t>
            </a:r>
            <a:r>
              <a:rPr sz="600" spc="-30" dirty="0">
                <a:solidFill>
                  <a:srgbClr val="7F7F7F"/>
                </a:solidFill>
                <a:latin typeface="Times New Roman"/>
                <a:cs typeface="Times New Roman"/>
                <a:hlinkClick r:id="rId5" action="ppaction://hlinksldjump"/>
              </a:rPr>
              <a:t> </a:t>
            </a:r>
            <a:r>
              <a:rPr sz="600" spc="-5" dirty="0">
                <a:solidFill>
                  <a:srgbClr val="7F7F7F"/>
                </a:solidFill>
                <a:latin typeface="Times New Roman"/>
                <a:cs typeface="Times New Roman"/>
                <a:hlinkClick r:id="rId5" action="ppaction://hlinksldjump"/>
              </a:rPr>
              <a:t>Models</a:t>
            </a:r>
            <a:endParaRPr sz="600">
              <a:latin typeface="Times New Roman"/>
              <a:cs typeface="Times New Roman"/>
            </a:endParaRPr>
          </a:p>
        </p:txBody>
      </p:sp>
      <p:sp>
        <p:nvSpPr>
          <p:cNvPr id="3" name="object 3"/>
          <p:cNvSpPr txBox="1">
            <a:spLocks noGrp="1"/>
          </p:cNvSpPr>
          <p:nvPr>
            <p:ph type="title"/>
          </p:nvPr>
        </p:nvSpPr>
        <p:spPr>
          <a:xfrm>
            <a:off x="577761" y="211795"/>
            <a:ext cx="3453129" cy="244475"/>
          </a:xfrm>
          <a:prstGeom prst="rect">
            <a:avLst/>
          </a:prstGeom>
        </p:spPr>
        <p:txBody>
          <a:bodyPr vert="horz" wrap="square" lIns="0" tIns="17145" rIns="0" bIns="0" rtlCol="0">
            <a:spAutoFit/>
          </a:bodyPr>
          <a:lstStyle/>
          <a:p>
            <a:pPr marL="12700">
              <a:lnSpc>
                <a:spcPct val="100000"/>
              </a:lnSpc>
              <a:spcBef>
                <a:spcPts val="135"/>
              </a:spcBef>
            </a:pPr>
            <a:r>
              <a:rPr spc="5" dirty="0"/>
              <a:t>Classification:</a:t>
            </a:r>
            <a:r>
              <a:rPr spc="80" dirty="0"/>
              <a:t> </a:t>
            </a:r>
            <a:r>
              <a:rPr spc="15" dirty="0"/>
              <a:t>Hand-written</a:t>
            </a:r>
            <a:r>
              <a:rPr dirty="0"/>
              <a:t> </a:t>
            </a:r>
            <a:r>
              <a:rPr spc="10" dirty="0"/>
              <a:t>Digit</a:t>
            </a:r>
            <a:r>
              <a:rPr dirty="0"/>
              <a:t> </a:t>
            </a:r>
            <a:r>
              <a:rPr spc="15" dirty="0"/>
              <a:t>Recognition</a:t>
            </a:r>
          </a:p>
        </p:txBody>
      </p:sp>
      <p:grpSp>
        <p:nvGrpSpPr>
          <p:cNvPr id="4" name="object 4"/>
          <p:cNvGrpSpPr/>
          <p:nvPr/>
        </p:nvGrpSpPr>
        <p:grpSpPr>
          <a:xfrm>
            <a:off x="868235" y="828154"/>
            <a:ext cx="543560" cy="584835"/>
            <a:chOff x="868235" y="828154"/>
            <a:chExt cx="543560" cy="584835"/>
          </a:xfrm>
        </p:grpSpPr>
        <p:pic>
          <p:nvPicPr>
            <p:cNvPr id="5" name="object 5"/>
            <p:cNvPicPr/>
            <p:nvPr/>
          </p:nvPicPr>
          <p:blipFill>
            <a:blip r:embed="rId6" cstate="print"/>
            <a:stretch>
              <a:fillRect/>
            </a:stretch>
          </p:blipFill>
          <p:spPr>
            <a:xfrm>
              <a:off x="917741" y="871174"/>
              <a:ext cx="450749" cy="498802"/>
            </a:xfrm>
            <a:prstGeom prst="rect">
              <a:avLst/>
            </a:prstGeom>
          </p:spPr>
        </p:pic>
        <p:sp>
          <p:nvSpPr>
            <p:cNvPr id="6" name="object 6"/>
            <p:cNvSpPr/>
            <p:nvPr/>
          </p:nvSpPr>
          <p:spPr>
            <a:xfrm>
              <a:off x="868235" y="830681"/>
              <a:ext cx="543560" cy="0"/>
            </a:xfrm>
            <a:custGeom>
              <a:avLst/>
              <a:gdLst/>
              <a:ahLst/>
              <a:cxnLst/>
              <a:rect l="l" t="t" r="r" b="b"/>
              <a:pathLst>
                <a:path w="543560">
                  <a:moveTo>
                    <a:pt x="0" y="0"/>
                  </a:moveTo>
                  <a:lnTo>
                    <a:pt x="543242" y="0"/>
                  </a:lnTo>
                </a:path>
              </a:pathLst>
            </a:custGeom>
            <a:ln w="5054">
              <a:solidFill>
                <a:srgbClr val="000000"/>
              </a:solidFill>
            </a:ln>
          </p:spPr>
          <p:txBody>
            <a:bodyPr wrap="square" lIns="0" tIns="0" rIns="0" bIns="0" rtlCol="0"/>
            <a:lstStyle/>
            <a:p>
              <a:endParaRPr/>
            </a:p>
          </p:txBody>
        </p:sp>
        <p:sp>
          <p:nvSpPr>
            <p:cNvPr id="7" name="object 7"/>
            <p:cNvSpPr/>
            <p:nvPr/>
          </p:nvSpPr>
          <p:spPr>
            <a:xfrm>
              <a:off x="870762" y="830681"/>
              <a:ext cx="0" cy="580390"/>
            </a:xfrm>
            <a:custGeom>
              <a:avLst/>
              <a:gdLst/>
              <a:ahLst/>
              <a:cxnLst/>
              <a:rect l="l" t="t" r="r" b="b"/>
              <a:pathLst>
                <a:path h="580390">
                  <a:moveTo>
                    <a:pt x="0" y="579780"/>
                  </a:moveTo>
                  <a:lnTo>
                    <a:pt x="0" y="0"/>
                  </a:lnTo>
                </a:path>
              </a:pathLst>
            </a:custGeom>
            <a:ln w="5054">
              <a:solidFill>
                <a:srgbClr val="000000"/>
              </a:solidFill>
            </a:ln>
          </p:spPr>
          <p:txBody>
            <a:bodyPr wrap="square" lIns="0" tIns="0" rIns="0" bIns="0" rtlCol="0"/>
            <a:lstStyle/>
            <a:p>
              <a:endParaRPr/>
            </a:p>
          </p:txBody>
        </p:sp>
        <p:sp>
          <p:nvSpPr>
            <p:cNvPr id="8" name="object 8"/>
            <p:cNvSpPr/>
            <p:nvPr/>
          </p:nvSpPr>
          <p:spPr>
            <a:xfrm>
              <a:off x="1408937" y="830681"/>
              <a:ext cx="0" cy="580390"/>
            </a:xfrm>
            <a:custGeom>
              <a:avLst/>
              <a:gdLst/>
              <a:ahLst/>
              <a:cxnLst/>
              <a:rect l="l" t="t" r="r" b="b"/>
              <a:pathLst>
                <a:path h="580390">
                  <a:moveTo>
                    <a:pt x="0" y="579780"/>
                  </a:moveTo>
                  <a:lnTo>
                    <a:pt x="0" y="0"/>
                  </a:lnTo>
                </a:path>
              </a:pathLst>
            </a:custGeom>
            <a:ln w="5054">
              <a:solidFill>
                <a:srgbClr val="000000"/>
              </a:solidFill>
            </a:ln>
          </p:spPr>
          <p:txBody>
            <a:bodyPr wrap="square" lIns="0" tIns="0" rIns="0" bIns="0" rtlCol="0"/>
            <a:lstStyle/>
            <a:p>
              <a:endParaRPr/>
            </a:p>
          </p:txBody>
        </p:sp>
        <p:sp>
          <p:nvSpPr>
            <p:cNvPr id="9" name="object 9"/>
            <p:cNvSpPr/>
            <p:nvPr/>
          </p:nvSpPr>
          <p:spPr>
            <a:xfrm>
              <a:off x="868235" y="1410462"/>
              <a:ext cx="543560" cy="0"/>
            </a:xfrm>
            <a:custGeom>
              <a:avLst/>
              <a:gdLst/>
              <a:ahLst/>
              <a:cxnLst/>
              <a:rect l="l" t="t" r="r" b="b"/>
              <a:pathLst>
                <a:path w="543560">
                  <a:moveTo>
                    <a:pt x="0" y="0"/>
                  </a:moveTo>
                  <a:lnTo>
                    <a:pt x="543242" y="0"/>
                  </a:lnTo>
                </a:path>
              </a:pathLst>
            </a:custGeom>
            <a:ln w="5054">
              <a:solidFill>
                <a:srgbClr val="000000"/>
              </a:solidFill>
            </a:ln>
          </p:spPr>
          <p:txBody>
            <a:bodyPr wrap="square" lIns="0" tIns="0" rIns="0" bIns="0" rtlCol="0"/>
            <a:lstStyle/>
            <a:p>
              <a:endParaRPr/>
            </a:p>
          </p:txBody>
        </p:sp>
      </p:grpSp>
      <p:sp>
        <p:nvSpPr>
          <p:cNvPr id="10" name="object 10"/>
          <p:cNvSpPr txBox="1"/>
          <p:nvPr/>
        </p:nvSpPr>
        <p:spPr>
          <a:xfrm>
            <a:off x="347014" y="1008264"/>
            <a:ext cx="3899535" cy="1750695"/>
          </a:xfrm>
          <a:prstGeom prst="rect">
            <a:avLst/>
          </a:prstGeom>
        </p:spPr>
        <p:txBody>
          <a:bodyPr vert="horz" wrap="square" lIns="0" tIns="11430" rIns="0" bIns="0" rtlCol="0">
            <a:spAutoFit/>
          </a:bodyPr>
          <a:lstStyle/>
          <a:p>
            <a:pPr marL="88900">
              <a:lnSpc>
                <a:spcPct val="100000"/>
              </a:lnSpc>
              <a:spcBef>
                <a:spcPts val="90"/>
              </a:spcBef>
              <a:tabLst>
                <a:tab pos="1392555" algn="l"/>
              </a:tabLst>
            </a:pPr>
            <a:r>
              <a:rPr sz="1100" b="1" i="1" spc="-20" dirty="0">
                <a:latin typeface="Verdana"/>
                <a:cs typeface="Verdana"/>
              </a:rPr>
              <a:t>x</a:t>
            </a:r>
            <a:r>
              <a:rPr sz="1200" i="1" spc="150" baseline="-10416" dirty="0">
                <a:latin typeface="Calibri"/>
                <a:cs typeface="Calibri"/>
              </a:rPr>
              <a:t>i </a:t>
            </a:r>
            <a:r>
              <a:rPr sz="1200" i="1" spc="-15" baseline="-10416" dirty="0">
                <a:latin typeface="Calibri"/>
                <a:cs typeface="Calibri"/>
              </a:rPr>
              <a:t> </a:t>
            </a:r>
            <a:r>
              <a:rPr sz="1100" spc="295" dirty="0">
                <a:latin typeface="Calibri"/>
                <a:cs typeface="Calibri"/>
              </a:rPr>
              <a:t>=</a:t>
            </a:r>
            <a:r>
              <a:rPr sz="1100" dirty="0">
                <a:latin typeface="Calibri"/>
                <a:cs typeface="Calibri"/>
              </a:rPr>
              <a:t>	</a:t>
            </a:r>
            <a:r>
              <a:rPr sz="1100" b="1" i="1" spc="-50" dirty="0">
                <a:latin typeface="Verdana"/>
                <a:cs typeface="Verdana"/>
              </a:rPr>
              <a:t>t</a:t>
            </a:r>
            <a:r>
              <a:rPr sz="1200" i="1" spc="150" baseline="-10416" dirty="0">
                <a:latin typeface="Calibri"/>
                <a:cs typeface="Calibri"/>
              </a:rPr>
              <a:t>i</a:t>
            </a:r>
            <a:r>
              <a:rPr sz="1200" i="1" baseline="-10416" dirty="0">
                <a:latin typeface="Calibri"/>
                <a:cs typeface="Calibri"/>
              </a:rPr>
              <a:t> </a:t>
            </a:r>
            <a:r>
              <a:rPr sz="1200" i="1" spc="-15" baseline="-10416" dirty="0">
                <a:latin typeface="Calibri"/>
                <a:cs typeface="Calibri"/>
              </a:rPr>
              <a:t> </a:t>
            </a:r>
            <a:r>
              <a:rPr sz="1100" spc="295" dirty="0">
                <a:latin typeface="Calibri"/>
                <a:cs typeface="Calibri"/>
              </a:rPr>
              <a:t>=</a:t>
            </a:r>
            <a:r>
              <a:rPr sz="1100" spc="55" dirty="0">
                <a:latin typeface="Calibri"/>
                <a:cs typeface="Calibri"/>
              </a:rPr>
              <a:t> </a:t>
            </a:r>
            <a:r>
              <a:rPr sz="1100" spc="25" dirty="0">
                <a:latin typeface="Calibri"/>
                <a:cs typeface="Calibri"/>
              </a:rPr>
              <a:t>(</a:t>
            </a:r>
            <a:r>
              <a:rPr sz="1100" spc="40" dirty="0">
                <a:latin typeface="Calibri"/>
                <a:cs typeface="Calibri"/>
              </a:rPr>
              <a:t>0</a:t>
            </a:r>
            <a:r>
              <a:rPr sz="1100" i="1" spc="25" dirty="0">
                <a:latin typeface="Calibri"/>
                <a:cs typeface="Calibri"/>
              </a:rPr>
              <a:t>,</a:t>
            </a:r>
            <a:r>
              <a:rPr sz="1100" i="1" spc="-70" dirty="0">
                <a:latin typeface="Calibri"/>
                <a:cs typeface="Calibri"/>
              </a:rPr>
              <a:t> </a:t>
            </a:r>
            <a:r>
              <a:rPr sz="1100" spc="-15" dirty="0">
                <a:latin typeface="Calibri"/>
                <a:cs typeface="Calibri"/>
              </a:rPr>
              <a:t>0</a:t>
            </a:r>
            <a:r>
              <a:rPr sz="1100" i="1" spc="25" dirty="0">
                <a:latin typeface="Calibri"/>
                <a:cs typeface="Calibri"/>
              </a:rPr>
              <a:t>,</a:t>
            </a:r>
            <a:r>
              <a:rPr sz="1100" i="1" spc="-70" dirty="0">
                <a:latin typeface="Calibri"/>
                <a:cs typeface="Calibri"/>
              </a:rPr>
              <a:t> </a:t>
            </a:r>
            <a:r>
              <a:rPr sz="1100" spc="-15" dirty="0">
                <a:latin typeface="Calibri"/>
                <a:cs typeface="Calibri"/>
              </a:rPr>
              <a:t>0</a:t>
            </a:r>
            <a:r>
              <a:rPr sz="1100" i="1" spc="25" dirty="0">
                <a:latin typeface="Calibri"/>
                <a:cs typeface="Calibri"/>
              </a:rPr>
              <a:t>,</a:t>
            </a:r>
            <a:r>
              <a:rPr sz="1100" i="1" spc="-70" dirty="0">
                <a:latin typeface="Calibri"/>
                <a:cs typeface="Calibri"/>
              </a:rPr>
              <a:t> </a:t>
            </a:r>
            <a:r>
              <a:rPr sz="1100" spc="-15" dirty="0">
                <a:latin typeface="Calibri"/>
                <a:cs typeface="Calibri"/>
              </a:rPr>
              <a:t>1</a:t>
            </a:r>
            <a:r>
              <a:rPr sz="1100" i="1" spc="25" dirty="0">
                <a:latin typeface="Calibri"/>
                <a:cs typeface="Calibri"/>
              </a:rPr>
              <a:t>,</a:t>
            </a:r>
            <a:r>
              <a:rPr sz="1100" i="1" spc="-70" dirty="0">
                <a:latin typeface="Calibri"/>
                <a:cs typeface="Calibri"/>
              </a:rPr>
              <a:t> </a:t>
            </a:r>
            <a:r>
              <a:rPr sz="1100" spc="-15" dirty="0">
                <a:latin typeface="Calibri"/>
                <a:cs typeface="Calibri"/>
              </a:rPr>
              <a:t>0</a:t>
            </a:r>
            <a:r>
              <a:rPr sz="1100" i="1" spc="25" dirty="0">
                <a:latin typeface="Calibri"/>
                <a:cs typeface="Calibri"/>
              </a:rPr>
              <a:t>,</a:t>
            </a:r>
            <a:r>
              <a:rPr sz="1100" i="1" spc="-70" dirty="0">
                <a:latin typeface="Calibri"/>
                <a:cs typeface="Calibri"/>
              </a:rPr>
              <a:t> </a:t>
            </a:r>
            <a:r>
              <a:rPr sz="1100" spc="-15" dirty="0">
                <a:latin typeface="Calibri"/>
                <a:cs typeface="Calibri"/>
              </a:rPr>
              <a:t>0</a:t>
            </a:r>
            <a:r>
              <a:rPr sz="1100" i="1" spc="25" dirty="0">
                <a:latin typeface="Calibri"/>
                <a:cs typeface="Calibri"/>
              </a:rPr>
              <a:t>,</a:t>
            </a:r>
            <a:r>
              <a:rPr sz="1100" i="1" spc="-70" dirty="0">
                <a:latin typeface="Calibri"/>
                <a:cs typeface="Calibri"/>
              </a:rPr>
              <a:t> </a:t>
            </a:r>
            <a:r>
              <a:rPr sz="1100" spc="-15" dirty="0">
                <a:latin typeface="Calibri"/>
                <a:cs typeface="Calibri"/>
              </a:rPr>
              <a:t>0</a:t>
            </a:r>
            <a:r>
              <a:rPr sz="1100" i="1" spc="25" dirty="0">
                <a:latin typeface="Calibri"/>
                <a:cs typeface="Calibri"/>
              </a:rPr>
              <a:t>,</a:t>
            </a:r>
            <a:r>
              <a:rPr sz="1100" i="1" spc="-70" dirty="0">
                <a:latin typeface="Calibri"/>
                <a:cs typeface="Calibri"/>
              </a:rPr>
              <a:t> </a:t>
            </a:r>
            <a:r>
              <a:rPr sz="1100" spc="-15" dirty="0">
                <a:latin typeface="Calibri"/>
                <a:cs typeface="Calibri"/>
              </a:rPr>
              <a:t>0</a:t>
            </a:r>
            <a:r>
              <a:rPr sz="1100" i="1" spc="25" dirty="0">
                <a:latin typeface="Calibri"/>
                <a:cs typeface="Calibri"/>
              </a:rPr>
              <a:t>,</a:t>
            </a:r>
            <a:r>
              <a:rPr sz="1100" i="1" spc="-70" dirty="0">
                <a:latin typeface="Calibri"/>
                <a:cs typeface="Calibri"/>
              </a:rPr>
              <a:t> </a:t>
            </a:r>
            <a:r>
              <a:rPr sz="1100" spc="-15" dirty="0">
                <a:latin typeface="Calibri"/>
                <a:cs typeface="Calibri"/>
              </a:rPr>
              <a:t>0</a:t>
            </a:r>
            <a:r>
              <a:rPr sz="1100" i="1" spc="25" dirty="0">
                <a:latin typeface="Calibri"/>
                <a:cs typeface="Calibri"/>
              </a:rPr>
              <a:t>,</a:t>
            </a:r>
            <a:r>
              <a:rPr sz="1100" i="1" spc="-70" dirty="0">
                <a:latin typeface="Calibri"/>
                <a:cs typeface="Calibri"/>
              </a:rPr>
              <a:t> </a:t>
            </a:r>
            <a:r>
              <a:rPr sz="1100" spc="35" dirty="0">
                <a:latin typeface="Calibri"/>
                <a:cs typeface="Calibri"/>
              </a:rPr>
              <a:t>0)</a:t>
            </a:r>
            <a:endParaRPr sz="1100">
              <a:latin typeface="Calibri"/>
              <a:cs typeface="Calibri"/>
            </a:endParaRPr>
          </a:p>
          <a:p>
            <a:pPr>
              <a:lnSpc>
                <a:spcPct val="100000"/>
              </a:lnSpc>
              <a:spcBef>
                <a:spcPts val="50"/>
              </a:spcBef>
            </a:pPr>
            <a:endParaRPr sz="1750">
              <a:latin typeface="Calibri"/>
              <a:cs typeface="Calibri"/>
            </a:endParaRPr>
          </a:p>
          <a:p>
            <a:pPr marL="289560" indent="-132715">
              <a:lnSpc>
                <a:spcPct val="100000"/>
              </a:lnSpc>
              <a:buSzPct val="90909"/>
              <a:buFont typeface="Lucida Sans Unicode"/>
              <a:buChar char="•"/>
              <a:tabLst>
                <a:tab pos="290195" algn="l"/>
              </a:tabLst>
            </a:pPr>
            <a:r>
              <a:rPr sz="1100" spc="-5" dirty="0">
                <a:latin typeface="Times New Roman"/>
                <a:cs typeface="Times New Roman"/>
              </a:rPr>
              <a:t>Each</a:t>
            </a:r>
            <a:r>
              <a:rPr sz="1100" spc="-10" dirty="0">
                <a:latin typeface="Times New Roman"/>
                <a:cs typeface="Times New Roman"/>
              </a:rPr>
              <a:t> </a:t>
            </a:r>
            <a:r>
              <a:rPr sz="1100" spc="-5" dirty="0">
                <a:latin typeface="Times New Roman"/>
                <a:cs typeface="Times New Roman"/>
              </a:rPr>
              <a:t>input</a:t>
            </a:r>
            <a:r>
              <a:rPr sz="1100" spc="-10" dirty="0">
                <a:latin typeface="Times New Roman"/>
                <a:cs typeface="Times New Roman"/>
              </a:rPr>
              <a:t> vector</a:t>
            </a:r>
            <a:r>
              <a:rPr sz="1100" spc="-5" dirty="0">
                <a:latin typeface="Times New Roman"/>
                <a:cs typeface="Times New Roman"/>
              </a:rPr>
              <a:t> </a:t>
            </a:r>
            <a:r>
              <a:rPr sz="1100" spc="-10" dirty="0">
                <a:latin typeface="Times New Roman"/>
                <a:cs typeface="Times New Roman"/>
              </a:rPr>
              <a:t>classified </a:t>
            </a:r>
            <a:r>
              <a:rPr sz="1100" spc="-5" dirty="0">
                <a:latin typeface="Times New Roman"/>
                <a:cs typeface="Times New Roman"/>
              </a:rPr>
              <a:t>into one</a:t>
            </a:r>
            <a:r>
              <a:rPr sz="1100" spc="-10" dirty="0">
                <a:latin typeface="Times New Roman"/>
                <a:cs typeface="Times New Roman"/>
              </a:rPr>
              <a:t> </a:t>
            </a:r>
            <a:r>
              <a:rPr sz="1100" spc="-5" dirty="0">
                <a:latin typeface="Times New Roman"/>
                <a:cs typeface="Times New Roman"/>
              </a:rPr>
              <a:t>of </a:t>
            </a:r>
            <a:r>
              <a:rPr sz="1100" i="1" spc="350" dirty="0">
                <a:latin typeface="Calibri"/>
                <a:cs typeface="Calibri"/>
              </a:rPr>
              <a:t>K</a:t>
            </a:r>
            <a:r>
              <a:rPr sz="1100" i="1" spc="95" dirty="0">
                <a:latin typeface="Calibri"/>
                <a:cs typeface="Calibri"/>
              </a:rPr>
              <a:t> </a:t>
            </a:r>
            <a:r>
              <a:rPr sz="1100" spc="-5" dirty="0">
                <a:latin typeface="Times New Roman"/>
                <a:cs typeface="Times New Roman"/>
              </a:rPr>
              <a:t>discrete</a:t>
            </a:r>
            <a:r>
              <a:rPr sz="1100" spc="-10" dirty="0">
                <a:latin typeface="Times New Roman"/>
                <a:cs typeface="Times New Roman"/>
              </a:rPr>
              <a:t> </a:t>
            </a:r>
            <a:r>
              <a:rPr sz="1100" spc="-5" dirty="0">
                <a:latin typeface="Times New Roman"/>
                <a:cs typeface="Times New Roman"/>
              </a:rPr>
              <a:t>classes</a:t>
            </a:r>
            <a:endParaRPr sz="1100">
              <a:latin typeface="Times New Roman"/>
              <a:cs typeface="Times New Roman"/>
            </a:endParaRPr>
          </a:p>
          <a:p>
            <a:pPr marL="567055" lvl="1" indent="-128905">
              <a:lnSpc>
                <a:spcPct val="100000"/>
              </a:lnSpc>
              <a:spcBef>
                <a:spcPts val="175"/>
              </a:spcBef>
              <a:buSzPct val="90000"/>
              <a:buFont typeface="Arial"/>
              <a:buChar char="•"/>
              <a:tabLst>
                <a:tab pos="567690" algn="l"/>
              </a:tabLst>
            </a:pPr>
            <a:r>
              <a:rPr sz="1000" spc="-5" dirty="0">
                <a:latin typeface="Times New Roman"/>
                <a:cs typeface="Times New Roman"/>
              </a:rPr>
              <a:t>Denote</a:t>
            </a:r>
            <a:r>
              <a:rPr sz="1000" spc="-15" dirty="0">
                <a:latin typeface="Times New Roman"/>
                <a:cs typeface="Times New Roman"/>
              </a:rPr>
              <a:t> </a:t>
            </a:r>
            <a:r>
              <a:rPr sz="1000" spc="-5" dirty="0">
                <a:latin typeface="Times New Roman"/>
                <a:cs typeface="Times New Roman"/>
              </a:rPr>
              <a:t>classes</a:t>
            </a:r>
            <a:r>
              <a:rPr sz="1000" spc="-15" dirty="0">
                <a:latin typeface="Times New Roman"/>
                <a:cs typeface="Times New Roman"/>
              </a:rPr>
              <a:t> </a:t>
            </a:r>
            <a:r>
              <a:rPr sz="1000" spc="-5" dirty="0">
                <a:latin typeface="Times New Roman"/>
                <a:cs typeface="Times New Roman"/>
              </a:rPr>
              <a:t>by</a:t>
            </a:r>
            <a:r>
              <a:rPr sz="1000" spc="-15" dirty="0">
                <a:latin typeface="Times New Roman"/>
                <a:cs typeface="Times New Roman"/>
              </a:rPr>
              <a:t> </a:t>
            </a:r>
            <a:r>
              <a:rPr sz="1000" spc="-35" dirty="0">
                <a:latin typeface="Lucida Sans Unicode"/>
                <a:cs typeface="Lucida Sans Unicode"/>
              </a:rPr>
              <a:t>C</a:t>
            </a:r>
            <a:r>
              <a:rPr sz="1050" i="1" spc="-52" baseline="-11904" dirty="0">
                <a:latin typeface="Calibri"/>
                <a:cs typeface="Calibri"/>
              </a:rPr>
              <a:t>k</a:t>
            </a:r>
            <a:endParaRPr sz="1050" baseline="-11904">
              <a:latin typeface="Calibri"/>
              <a:cs typeface="Calibri"/>
            </a:endParaRPr>
          </a:p>
          <a:p>
            <a:pPr marL="289560" indent="-132715">
              <a:lnSpc>
                <a:spcPct val="100000"/>
              </a:lnSpc>
              <a:spcBef>
                <a:spcPts val="355"/>
              </a:spcBef>
              <a:buSzPct val="90909"/>
              <a:buFont typeface="Lucida Sans Unicode"/>
              <a:buChar char="•"/>
              <a:tabLst>
                <a:tab pos="290195" algn="l"/>
              </a:tabLst>
            </a:pPr>
            <a:r>
              <a:rPr sz="1100" spc="-5" dirty="0">
                <a:latin typeface="Times New Roman"/>
                <a:cs typeface="Times New Roman"/>
              </a:rPr>
              <a:t>Represent input image as a </a:t>
            </a:r>
            <a:r>
              <a:rPr sz="1100" spc="-25" dirty="0">
                <a:latin typeface="Times New Roman"/>
                <a:cs typeface="Times New Roman"/>
              </a:rPr>
              <a:t>v</a:t>
            </a:r>
            <a:r>
              <a:rPr sz="1100" spc="-5" dirty="0">
                <a:latin typeface="Times New Roman"/>
                <a:cs typeface="Times New Roman"/>
              </a:rPr>
              <a:t>ector </a:t>
            </a:r>
            <a:r>
              <a:rPr sz="1100" b="1" i="1" spc="-20" dirty="0">
                <a:latin typeface="Verdana"/>
                <a:cs typeface="Verdana"/>
              </a:rPr>
              <a:t>x</a:t>
            </a:r>
            <a:r>
              <a:rPr sz="1200" i="1" spc="150" baseline="-10416" dirty="0">
                <a:latin typeface="Calibri"/>
                <a:cs typeface="Calibri"/>
              </a:rPr>
              <a:t>i</a:t>
            </a:r>
            <a:r>
              <a:rPr sz="1200" i="1" baseline="-10416" dirty="0">
                <a:latin typeface="Calibri"/>
                <a:cs typeface="Calibri"/>
              </a:rPr>
              <a:t> </a:t>
            </a:r>
            <a:r>
              <a:rPr sz="1200" i="1" spc="-15" baseline="-10416" dirty="0">
                <a:latin typeface="Calibri"/>
                <a:cs typeface="Calibri"/>
              </a:rPr>
              <a:t> </a:t>
            </a:r>
            <a:r>
              <a:rPr sz="1100" spc="-150" dirty="0">
                <a:latin typeface="Lucida Sans Unicode"/>
                <a:cs typeface="Lucida Sans Unicode"/>
              </a:rPr>
              <a:t>∈</a:t>
            </a:r>
            <a:r>
              <a:rPr sz="1100" spc="-45" dirty="0">
                <a:latin typeface="Lucida Sans Unicode"/>
                <a:cs typeface="Lucida Sans Unicode"/>
              </a:rPr>
              <a:t> </a:t>
            </a:r>
            <a:r>
              <a:rPr sz="1100" spc="-10" dirty="0">
                <a:latin typeface="Microsoft Sans Serif"/>
                <a:cs typeface="Microsoft Sans Serif"/>
              </a:rPr>
              <a:t>R</a:t>
            </a:r>
            <a:r>
              <a:rPr sz="1200" spc="22" baseline="27777" dirty="0">
                <a:latin typeface="Calibri"/>
                <a:cs typeface="Calibri"/>
              </a:rPr>
              <a:t>78</a:t>
            </a:r>
            <a:r>
              <a:rPr sz="1200" spc="89" baseline="27777" dirty="0">
                <a:latin typeface="Calibri"/>
                <a:cs typeface="Calibri"/>
              </a:rPr>
              <a:t>4</a:t>
            </a:r>
            <a:r>
              <a:rPr sz="1100" spc="-5" dirty="0">
                <a:latin typeface="Times New Roman"/>
                <a:cs typeface="Times New Roman"/>
              </a:rPr>
              <a:t>.</a:t>
            </a:r>
            <a:endParaRPr sz="1100">
              <a:latin typeface="Times New Roman"/>
              <a:cs typeface="Times New Roman"/>
            </a:endParaRPr>
          </a:p>
          <a:p>
            <a:pPr marL="289560" indent="-132715">
              <a:lnSpc>
                <a:spcPct val="100000"/>
              </a:lnSpc>
              <a:spcBef>
                <a:spcPts val="330"/>
              </a:spcBef>
              <a:buSzPct val="90909"/>
              <a:buFont typeface="Lucida Sans Unicode"/>
              <a:buChar char="•"/>
              <a:tabLst>
                <a:tab pos="290195" algn="l"/>
              </a:tabLst>
            </a:pPr>
            <a:r>
              <a:rPr sz="1100" spc="-100" dirty="0">
                <a:latin typeface="Times New Roman"/>
                <a:cs typeface="Times New Roman"/>
              </a:rPr>
              <a:t>W</a:t>
            </a:r>
            <a:r>
              <a:rPr sz="1100" spc="-5" dirty="0">
                <a:latin typeface="Times New Roman"/>
                <a:cs typeface="Times New Roman"/>
              </a:rPr>
              <a:t>e h</a:t>
            </a:r>
            <a:r>
              <a:rPr sz="1100" spc="-30" dirty="0">
                <a:latin typeface="Times New Roman"/>
                <a:cs typeface="Times New Roman"/>
              </a:rPr>
              <a:t>a</a:t>
            </a:r>
            <a:r>
              <a:rPr sz="1100" spc="-25" dirty="0">
                <a:latin typeface="Times New Roman"/>
                <a:cs typeface="Times New Roman"/>
              </a:rPr>
              <a:t>v</a:t>
            </a:r>
            <a:r>
              <a:rPr sz="1100" spc="-5" dirty="0">
                <a:latin typeface="Times New Roman"/>
                <a:cs typeface="Times New Roman"/>
              </a:rPr>
              <a:t>e ta</a:t>
            </a:r>
            <a:r>
              <a:rPr sz="1100" spc="-25" dirty="0">
                <a:latin typeface="Times New Roman"/>
                <a:cs typeface="Times New Roman"/>
              </a:rPr>
              <a:t>r</a:t>
            </a:r>
            <a:r>
              <a:rPr sz="1100" spc="-5" dirty="0">
                <a:latin typeface="Times New Roman"/>
                <a:cs typeface="Times New Roman"/>
              </a:rPr>
              <a:t>get </a:t>
            </a:r>
            <a:r>
              <a:rPr sz="1100" spc="-25" dirty="0">
                <a:latin typeface="Times New Roman"/>
                <a:cs typeface="Times New Roman"/>
              </a:rPr>
              <a:t>v</a:t>
            </a:r>
            <a:r>
              <a:rPr sz="1100" spc="-5" dirty="0">
                <a:latin typeface="Times New Roman"/>
                <a:cs typeface="Times New Roman"/>
              </a:rPr>
              <a:t>ector </a:t>
            </a:r>
            <a:r>
              <a:rPr sz="1100" b="1" i="1" spc="-50" dirty="0">
                <a:latin typeface="Verdana"/>
                <a:cs typeface="Verdana"/>
              </a:rPr>
              <a:t>t</a:t>
            </a:r>
            <a:r>
              <a:rPr sz="1200" i="1" spc="150" baseline="-10416" dirty="0">
                <a:latin typeface="Calibri"/>
                <a:cs typeface="Calibri"/>
              </a:rPr>
              <a:t>i</a:t>
            </a:r>
            <a:r>
              <a:rPr sz="1200" i="1" baseline="-10416" dirty="0">
                <a:latin typeface="Calibri"/>
                <a:cs typeface="Calibri"/>
              </a:rPr>
              <a:t> </a:t>
            </a:r>
            <a:r>
              <a:rPr sz="1200" i="1" spc="-15" baseline="-10416" dirty="0">
                <a:latin typeface="Calibri"/>
                <a:cs typeface="Calibri"/>
              </a:rPr>
              <a:t> </a:t>
            </a:r>
            <a:r>
              <a:rPr sz="1100" spc="-150" dirty="0">
                <a:latin typeface="Lucida Sans Unicode"/>
                <a:cs typeface="Lucida Sans Unicode"/>
              </a:rPr>
              <a:t>∈</a:t>
            </a:r>
            <a:r>
              <a:rPr sz="1100" spc="-45" dirty="0">
                <a:latin typeface="Lucida Sans Unicode"/>
                <a:cs typeface="Lucida Sans Unicode"/>
              </a:rPr>
              <a:t> </a:t>
            </a:r>
            <a:r>
              <a:rPr sz="1100" spc="180" dirty="0">
                <a:latin typeface="Lucida Sans Unicode"/>
                <a:cs typeface="Lucida Sans Unicode"/>
              </a:rPr>
              <a:t>{</a:t>
            </a:r>
            <a:r>
              <a:rPr sz="1100" spc="-20" dirty="0">
                <a:latin typeface="Calibri"/>
                <a:cs typeface="Calibri"/>
              </a:rPr>
              <a:t>0</a:t>
            </a:r>
            <a:r>
              <a:rPr sz="1100" i="1" spc="25" dirty="0">
                <a:latin typeface="Calibri"/>
                <a:cs typeface="Calibri"/>
              </a:rPr>
              <a:t>,</a:t>
            </a:r>
            <a:r>
              <a:rPr sz="1100" i="1" spc="-70" dirty="0">
                <a:latin typeface="Calibri"/>
                <a:cs typeface="Calibri"/>
              </a:rPr>
              <a:t> </a:t>
            </a:r>
            <a:r>
              <a:rPr sz="1100" spc="-20" dirty="0">
                <a:latin typeface="Calibri"/>
                <a:cs typeface="Calibri"/>
              </a:rPr>
              <a:t>1</a:t>
            </a:r>
            <a:r>
              <a:rPr sz="1100" spc="185" dirty="0">
                <a:latin typeface="Lucida Sans Unicode"/>
                <a:cs typeface="Lucida Sans Unicode"/>
              </a:rPr>
              <a:t>}</a:t>
            </a:r>
            <a:r>
              <a:rPr sz="1200" spc="22" baseline="27777" dirty="0">
                <a:latin typeface="Calibri"/>
                <a:cs typeface="Calibri"/>
              </a:rPr>
              <a:t>10</a:t>
            </a:r>
            <a:endParaRPr sz="1200" baseline="27777">
              <a:latin typeface="Calibri"/>
              <a:cs typeface="Calibri"/>
            </a:endParaRPr>
          </a:p>
          <a:p>
            <a:pPr marL="289560" marR="55880" indent="-132715">
              <a:lnSpc>
                <a:spcPts val="1200"/>
              </a:lnSpc>
              <a:spcBef>
                <a:spcPts val="315"/>
              </a:spcBef>
              <a:buSzPct val="90909"/>
              <a:buFont typeface="Lucida Sans Unicode"/>
              <a:buChar char="•"/>
              <a:tabLst>
                <a:tab pos="290195" algn="l"/>
              </a:tabLst>
            </a:pPr>
            <a:r>
              <a:rPr sz="1100" spc="-15" dirty="0">
                <a:latin typeface="Times New Roman"/>
                <a:cs typeface="Times New Roman"/>
              </a:rPr>
              <a:t>Given</a:t>
            </a:r>
            <a:r>
              <a:rPr sz="1100" spc="-5" dirty="0">
                <a:latin typeface="Times New Roman"/>
                <a:cs typeface="Times New Roman"/>
              </a:rPr>
              <a:t> a </a:t>
            </a:r>
            <a:r>
              <a:rPr sz="1100" spc="-5" dirty="0">
                <a:solidFill>
                  <a:srgbClr val="0000E5"/>
                </a:solidFill>
                <a:latin typeface="Times New Roman"/>
                <a:cs typeface="Times New Roman"/>
              </a:rPr>
              <a:t>training set </a:t>
            </a:r>
            <a:r>
              <a:rPr sz="1100" spc="70" dirty="0">
                <a:latin typeface="Lucida Sans Unicode"/>
                <a:cs typeface="Lucida Sans Unicode"/>
              </a:rPr>
              <a:t>{</a:t>
            </a:r>
            <a:r>
              <a:rPr sz="1100" spc="70" dirty="0">
                <a:latin typeface="Calibri"/>
                <a:cs typeface="Calibri"/>
              </a:rPr>
              <a:t>(</a:t>
            </a:r>
            <a:r>
              <a:rPr sz="1100" b="1" i="1" spc="70" dirty="0">
                <a:latin typeface="Verdana"/>
                <a:cs typeface="Verdana"/>
              </a:rPr>
              <a:t>x</a:t>
            </a:r>
            <a:r>
              <a:rPr sz="1200" spc="104" baseline="-10416" dirty="0">
                <a:latin typeface="Calibri"/>
                <a:cs typeface="Calibri"/>
              </a:rPr>
              <a:t>1</a:t>
            </a:r>
            <a:r>
              <a:rPr sz="1100" i="1" spc="70" dirty="0">
                <a:latin typeface="Calibri"/>
                <a:cs typeface="Calibri"/>
              </a:rPr>
              <a:t>,</a:t>
            </a:r>
            <a:r>
              <a:rPr sz="1100" i="1" spc="-70" dirty="0">
                <a:latin typeface="Calibri"/>
                <a:cs typeface="Calibri"/>
              </a:rPr>
              <a:t> </a:t>
            </a:r>
            <a:r>
              <a:rPr sz="1100" b="1" i="1" spc="30" dirty="0">
                <a:latin typeface="Verdana"/>
                <a:cs typeface="Verdana"/>
              </a:rPr>
              <a:t>t</a:t>
            </a:r>
            <a:r>
              <a:rPr sz="1200" spc="44" baseline="-10416" dirty="0">
                <a:latin typeface="Calibri"/>
                <a:cs typeface="Calibri"/>
              </a:rPr>
              <a:t>1</a:t>
            </a:r>
            <a:r>
              <a:rPr sz="1100" spc="30" dirty="0">
                <a:latin typeface="Calibri"/>
                <a:cs typeface="Calibri"/>
              </a:rPr>
              <a:t>)</a:t>
            </a:r>
            <a:r>
              <a:rPr sz="1100" i="1" spc="3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0" dirty="0">
                <a:latin typeface="Calibri"/>
                <a:cs typeface="Calibri"/>
              </a:rPr>
              <a:t>.</a:t>
            </a:r>
            <a:r>
              <a:rPr sz="1100" i="1" spc="-70" dirty="0">
                <a:latin typeface="Calibri"/>
                <a:cs typeface="Calibri"/>
              </a:rPr>
              <a:t> </a:t>
            </a:r>
            <a:r>
              <a:rPr sz="1100" i="1" spc="25" dirty="0">
                <a:latin typeface="Calibri"/>
                <a:cs typeface="Calibri"/>
              </a:rPr>
              <a:t>,</a:t>
            </a:r>
            <a:r>
              <a:rPr sz="1100" i="1" spc="-70" dirty="0">
                <a:latin typeface="Calibri"/>
                <a:cs typeface="Calibri"/>
              </a:rPr>
              <a:t> </a:t>
            </a:r>
            <a:r>
              <a:rPr sz="1100" spc="95" dirty="0">
                <a:latin typeface="Calibri"/>
                <a:cs typeface="Calibri"/>
              </a:rPr>
              <a:t>(</a:t>
            </a:r>
            <a:r>
              <a:rPr sz="1100" b="1" i="1" spc="95" dirty="0">
                <a:latin typeface="Verdana"/>
                <a:cs typeface="Verdana"/>
              </a:rPr>
              <a:t>x</a:t>
            </a:r>
            <a:r>
              <a:rPr sz="1200" i="1" spc="142" baseline="-10416" dirty="0">
                <a:latin typeface="Calibri"/>
                <a:cs typeface="Calibri"/>
              </a:rPr>
              <a:t>N</a:t>
            </a:r>
            <a:r>
              <a:rPr sz="1100" i="1" spc="95" dirty="0">
                <a:latin typeface="Calibri"/>
                <a:cs typeface="Calibri"/>
              </a:rPr>
              <a:t>,</a:t>
            </a:r>
            <a:r>
              <a:rPr sz="1100" i="1" spc="-70" dirty="0">
                <a:latin typeface="Calibri"/>
                <a:cs typeface="Calibri"/>
              </a:rPr>
              <a:t> </a:t>
            </a:r>
            <a:r>
              <a:rPr sz="1100" b="1" i="1" spc="50" dirty="0">
                <a:latin typeface="Verdana"/>
                <a:cs typeface="Verdana"/>
              </a:rPr>
              <a:t>t</a:t>
            </a:r>
            <a:r>
              <a:rPr sz="1200" i="1" spc="75" baseline="-10416" dirty="0">
                <a:latin typeface="Calibri"/>
                <a:cs typeface="Calibri"/>
              </a:rPr>
              <a:t>N</a:t>
            </a:r>
            <a:r>
              <a:rPr sz="1200" i="1" spc="-75" baseline="-10416" dirty="0">
                <a:latin typeface="Calibri"/>
                <a:cs typeface="Calibri"/>
              </a:rPr>
              <a:t> </a:t>
            </a:r>
            <a:r>
              <a:rPr sz="1100" spc="90" dirty="0">
                <a:latin typeface="Calibri"/>
                <a:cs typeface="Calibri"/>
              </a:rPr>
              <a:t>)</a:t>
            </a:r>
            <a:r>
              <a:rPr sz="1100" spc="90" dirty="0">
                <a:latin typeface="Lucida Sans Unicode"/>
                <a:cs typeface="Lucida Sans Unicode"/>
              </a:rPr>
              <a:t>}</a:t>
            </a:r>
            <a:r>
              <a:rPr sz="1100" spc="90" dirty="0">
                <a:latin typeface="Times New Roman"/>
                <a:cs typeface="Times New Roman"/>
              </a:rPr>
              <a:t>,</a:t>
            </a:r>
            <a:r>
              <a:rPr sz="1100" spc="-5" dirty="0">
                <a:latin typeface="Times New Roman"/>
                <a:cs typeface="Times New Roman"/>
              </a:rPr>
              <a:t> learning problem </a:t>
            </a:r>
            <a:r>
              <a:rPr sz="1100" spc="-260" dirty="0">
                <a:latin typeface="Times New Roman"/>
                <a:cs typeface="Times New Roman"/>
              </a:rPr>
              <a:t> </a:t>
            </a:r>
            <a:r>
              <a:rPr sz="1100" spc="-5" dirty="0">
                <a:latin typeface="Times New Roman"/>
                <a:cs typeface="Times New Roman"/>
              </a:rPr>
              <a:t>is</a:t>
            </a:r>
            <a:r>
              <a:rPr sz="1100" spc="-10" dirty="0">
                <a:latin typeface="Times New Roman"/>
                <a:cs typeface="Times New Roman"/>
              </a:rPr>
              <a:t> </a:t>
            </a:r>
            <a:r>
              <a:rPr sz="1100" spc="-5" dirty="0">
                <a:latin typeface="Times New Roman"/>
                <a:cs typeface="Times New Roman"/>
              </a:rPr>
              <a:t>to construct a</a:t>
            </a:r>
            <a:r>
              <a:rPr sz="1100" spc="-10" dirty="0">
                <a:latin typeface="Times New Roman"/>
                <a:cs typeface="Times New Roman"/>
              </a:rPr>
              <a:t> </a:t>
            </a:r>
            <a:r>
              <a:rPr sz="1100" spc="-5" dirty="0">
                <a:latin typeface="Times New Roman"/>
                <a:cs typeface="Times New Roman"/>
              </a:rPr>
              <a:t>“good” function </a:t>
            </a:r>
            <a:r>
              <a:rPr sz="1100" b="1" i="1" spc="30" dirty="0">
                <a:latin typeface="Verdana"/>
                <a:cs typeface="Verdana"/>
              </a:rPr>
              <a:t>y</a:t>
            </a:r>
            <a:r>
              <a:rPr sz="1100" spc="30" dirty="0">
                <a:latin typeface="Calibri"/>
                <a:cs typeface="Calibri"/>
              </a:rPr>
              <a:t>(</a:t>
            </a:r>
            <a:r>
              <a:rPr sz="1100" b="1" i="1" spc="30" dirty="0">
                <a:latin typeface="Verdana"/>
                <a:cs typeface="Verdana"/>
              </a:rPr>
              <a:t>x</a:t>
            </a:r>
            <a:r>
              <a:rPr sz="1100" spc="30" dirty="0">
                <a:latin typeface="Calibri"/>
                <a:cs typeface="Calibri"/>
              </a:rPr>
              <a:t>)</a:t>
            </a:r>
            <a:r>
              <a:rPr sz="1100" spc="25" dirty="0">
                <a:latin typeface="Calibri"/>
                <a:cs typeface="Calibri"/>
              </a:rPr>
              <a:t> </a:t>
            </a:r>
            <a:r>
              <a:rPr sz="1100" spc="-5" dirty="0">
                <a:latin typeface="Times New Roman"/>
                <a:cs typeface="Times New Roman"/>
              </a:rPr>
              <a:t>from</a:t>
            </a:r>
            <a:r>
              <a:rPr sz="1100" spc="-10" dirty="0">
                <a:latin typeface="Times New Roman"/>
                <a:cs typeface="Times New Roman"/>
              </a:rPr>
              <a:t> </a:t>
            </a:r>
            <a:r>
              <a:rPr sz="1100" spc="-5" dirty="0">
                <a:latin typeface="Times New Roman"/>
                <a:cs typeface="Times New Roman"/>
              </a:rPr>
              <a:t>these.</a:t>
            </a:r>
            <a:endParaRPr sz="1100">
              <a:latin typeface="Times New Roman"/>
              <a:cs typeface="Times New Roman"/>
            </a:endParaRPr>
          </a:p>
          <a:p>
            <a:pPr marL="567055" lvl="1" indent="-128905">
              <a:lnSpc>
                <a:spcPct val="100000"/>
              </a:lnSpc>
              <a:spcBef>
                <a:spcPts val="150"/>
              </a:spcBef>
              <a:buSzPct val="90000"/>
              <a:buFont typeface="Arial"/>
              <a:buChar char="•"/>
              <a:tabLst>
                <a:tab pos="567690" algn="l"/>
              </a:tabLst>
            </a:pPr>
            <a:r>
              <a:rPr sz="1000" b="1" i="1" spc="-65" dirty="0">
                <a:latin typeface="Verdana"/>
                <a:cs typeface="Verdana"/>
              </a:rPr>
              <a:t>y</a:t>
            </a:r>
            <a:r>
              <a:rPr sz="1000" b="1" i="1" spc="-30" dirty="0">
                <a:latin typeface="Verdana"/>
                <a:cs typeface="Verdana"/>
              </a:rPr>
              <a:t> </a:t>
            </a:r>
            <a:r>
              <a:rPr sz="1000" spc="5" dirty="0">
                <a:latin typeface="Calibri"/>
                <a:cs typeface="Calibri"/>
              </a:rPr>
              <a:t>:</a:t>
            </a:r>
            <a:r>
              <a:rPr sz="1000" spc="50" dirty="0">
                <a:latin typeface="Calibri"/>
                <a:cs typeface="Calibri"/>
              </a:rPr>
              <a:t> </a:t>
            </a:r>
            <a:r>
              <a:rPr sz="1000" spc="-5" dirty="0">
                <a:latin typeface="Microsoft Sans Serif"/>
                <a:cs typeface="Microsoft Sans Serif"/>
              </a:rPr>
              <a:t>R</a:t>
            </a:r>
            <a:r>
              <a:rPr sz="1050" spc="60" baseline="27777" dirty="0">
                <a:latin typeface="Calibri"/>
                <a:cs typeface="Calibri"/>
              </a:rPr>
              <a:t>784</a:t>
            </a:r>
            <a:r>
              <a:rPr sz="1050" baseline="27777" dirty="0">
                <a:latin typeface="Calibri"/>
                <a:cs typeface="Calibri"/>
              </a:rPr>
              <a:t> </a:t>
            </a:r>
            <a:r>
              <a:rPr sz="1050" spc="15" baseline="27777" dirty="0">
                <a:latin typeface="Calibri"/>
                <a:cs typeface="Calibri"/>
              </a:rPr>
              <a:t> </a:t>
            </a:r>
            <a:r>
              <a:rPr sz="1000" spc="55" dirty="0">
                <a:latin typeface="Lucida Sans Unicode"/>
                <a:cs typeface="Lucida Sans Unicode"/>
              </a:rPr>
              <a:t>→</a:t>
            </a:r>
            <a:r>
              <a:rPr sz="1000" spc="-40" dirty="0">
                <a:latin typeface="Lucida Sans Unicode"/>
                <a:cs typeface="Lucida Sans Unicode"/>
              </a:rPr>
              <a:t> </a:t>
            </a:r>
            <a:r>
              <a:rPr sz="1000" spc="-5" dirty="0">
                <a:latin typeface="Microsoft Sans Serif"/>
                <a:cs typeface="Microsoft Sans Serif"/>
              </a:rPr>
              <a:t>R</a:t>
            </a:r>
            <a:r>
              <a:rPr sz="1050" spc="60" baseline="27777" dirty="0">
                <a:latin typeface="Calibri"/>
                <a:cs typeface="Calibri"/>
              </a:rPr>
              <a:t>10</a:t>
            </a:r>
            <a:endParaRPr sz="1050" baseline="27777">
              <a:latin typeface="Calibri"/>
              <a:cs typeface="Calibri"/>
            </a:endParaRPr>
          </a:p>
        </p:txBody>
      </p:sp>
      <p:sp>
        <p:nvSpPr>
          <p:cNvPr id="14" name="Slide Number Placeholder 13"/>
          <p:cNvSpPr>
            <a:spLocks noGrp="1"/>
          </p:cNvSpPr>
          <p:nvPr>
            <p:ph type="sldNum" sz="quarter" idx="7"/>
          </p:nvPr>
        </p:nvSpPr>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a:t>
            </a:fld>
            <a:endParaRPr lang="en-US" spc="-5"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31112" y="211795"/>
            <a:ext cx="214630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Problems</a:t>
            </a:r>
            <a:r>
              <a:rPr sz="1400" spc="-20" dirty="0">
                <a:latin typeface="Times New Roman"/>
                <a:cs typeface="Times New Roman"/>
              </a:rPr>
              <a:t> </a:t>
            </a:r>
            <a:r>
              <a:rPr sz="1400" spc="15" dirty="0">
                <a:latin typeface="Times New Roman"/>
                <a:cs typeface="Times New Roman"/>
              </a:rPr>
              <a:t>with</a:t>
            </a:r>
            <a:r>
              <a:rPr sz="1400" spc="-20" dirty="0">
                <a:latin typeface="Times New Roman"/>
                <a:cs typeface="Times New Roman"/>
              </a:rPr>
              <a:t> </a:t>
            </a:r>
            <a:r>
              <a:rPr sz="1400" spc="15" dirty="0">
                <a:latin typeface="Times New Roman"/>
                <a:cs typeface="Times New Roman"/>
              </a:rPr>
              <a:t>Least</a:t>
            </a:r>
            <a:r>
              <a:rPr sz="1400" spc="-20" dirty="0">
                <a:latin typeface="Times New Roman"/>
                <a:cs typeface="Times New Roman"/>
              </a:rPr>
              <a:t> </a:t>
            </a:r>
            <a:r>
              <a:rPr sz="1400" spc="15" dirty="0">
                <a:latin typeface="Times New Roman"/>
                <a:cs typeface="Times New Roman"/>
              </a:rPr>
              <a:t>Squares</a:t>
            </a:r>
            <a:endParaRPr sz="1400">
              <a:latin typeface="Times New Roman"/>
              <a:cs typeface="Times New Roman"/>
            </a:endParaRPr>
          </a:p>
        </p:txBody>
      </p:sp>
      <p:pic>
        <p:nvPicPr>
          <p:cNvPr id="6" name="object 6"/>
          <p:cNvPicPr/>
          <p:nvPr/>
        </p:nvPicPr>
        <p:blipFill>
          <a:blip r:embed="rId5" cstate="print"/>
          <a:stretch>
            <a:fillRect/>
          </a:stretch>
        </p:blipFill>
        <p:spPr>
          <a:xfrm>
            <a:off x="844816" y="614695"/>
            <a:ext cx="1406991" cy="1406989"/>
          </a:xfrm>
          <a:prstGeom prst="rect">
            <a:avLst/>
          </a:prstGeom>
        </p:spPr>
      </p:pic>
      <p:sp>
        <p:nvSpPr>
          <p:cNvPr id="7" name="object 7"/>
          <p:cNvSpPr txBox="1"/>
          <p:nvPr/>
        </p:nvSpPr>
        <p:spPr>
          <a:xfrm>
            <a:off x="779958"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8" name="object 8"/>
          <p:cNvSpPr txBox="1"/>
          <p:nvPr/>
        </p:nvSpPr>
        <p:spPr>
          <a:xfrm>
            <a:off x="995674" y="202121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9" name="object 9"/>
          <p:cNvSpPr txBox="1"/>
          <p:nvPr/>
        </p:nvSpPr>
        <p:spPr>
          <a:xfrm>
            <a:off x="1250028"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10" name="object 10"/>
          <p:cNvSpPr txBox="1"/>
          <p:nvPr/>
        </p:nvSpPr>
        <p:spPr>
          <a:xfrm>
            <a:off x="146509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11" name="object 11"/>
          <p:cNvSpPr txBox="1"/>
          <p:nvPr/>
        </p:nvSpPr>
        <p:spPr>
          <a:xfrm>
            <a:off x="168081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12" name="object 12"/>
          <p:cNvSpPr txBox="1"/>
          <p:nvPr/>
        </p:nvSpPr>
        <p:spPr>
          <a:xfrm>
            <a:off x="189653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13" name="object 13"/>
          <p:cNvSpPr txBox="1"/>
          <p:nvPr/>
        </p:nvSpPr>
        <p:spPr>
          <a:xfrm>
            <a:off x="2111609" y="2021219"/>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14" name="object 14"/>
          <p:cNvSpPr txBox="1"/>
          <p:nvPr/>
        </p:nvSpPr>
        <p:spPr>
          <a:xfrm>
            <a:off x="740677" y="1853797"/>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15" name="object 15"/>
          <p:cNvSpPr txBox="1"/>
          <p:nvPr/>
        </p:nvSpPr>
        <p:spPr>
          <a:xfrm>
            <a:off x="740677" y="1638723"/>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16" name="object 16"/>
          <p:cNvSpPr txBox="1"/>
          <p:nvPr/>
        </p:nvSpPr>
        <p:spPr>
          <a:xfrm>
            <a:off x="740677" y="1423006"/>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17" name="object 17"/>
          <p:cNvSpPr txBox="1"/>
          <p:nvPr/>
        </p:nvSpPr>
        <p:spPr>
          <a:xfrm>
            <a:off x="740677" y="1207288"/>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18" name="object 18"/>
          <p:cNvSpPr txBox="1"/>
          <p:nvPr/>
        </p:nvSpPr>
        <p:spPr>
          <a:xfrm>
            <a:off x="779313" y="992218"/>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19" name="object 19"/>
          <p:cNvSpPr txBox="1"/>
          <p:nvPr/>
        </p:nvSpPr>
        <p:spPr>
          <a:xfrm>
            <a:off x="779313" y="776498"/>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20" name="object 20"/>
          <p:cNvSpPr txBox="1"/>
          <p:nvPr/>
        </p:nvSpPr>
        <p:spPr>
          <a:xfrm>
            <a:off x="779313" y="560778"/>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grpSp>
        <p:nvGrpSpPr>
          <p:cNvPr id="21" name="object 21"/>
          <p:cNvGrpSpPr/>
          <p:nvPr/>
        </p:nvGrpSpPr>
        <p:grpSpPr>
          <a:xfrm>
            <a:off x="2490091" y="613404"/>
            <a:ext cx="1410970" cy="1407795"/>
            <a:chOff x="2490091" y="613404"/>
            <a:chExt cx="1410970" cy="1407795"/>
          </a:xfrm>
        </p:grpSpPr>
        <p:pic>
          <p:nvPicPr>
            <p:cNvPr id="22" name="object 22"/>
            <p:cNvPicPr/>
            <p:nvPr/>
          </p:nvPicPr>
          <p:blipFill>
            <a:blip r:embed="rId6" cstate="print"/>
            <a:stretch>
              <a:fillRect/>
            </a:stretch>
          </p:blipFill>
          <p:spPr>
            <a:xfrm>
              <a:off x="3652390" y="1603772"/>
              <a:ext cx="221515" cy="206702"/>
            </a:xfrm>
            <a:prstGeom prst="rect">
              <a:avLst/>
            </a:prstGeom>
          </p:spPr>
        </p:pic>
        <p:pic>
          <p:nvPicPr>
            <p:cNvPr id="23" name="object 23"/>
            <p:cNvPicPr/>
            <p:nvPr/>
          </p:nvPicPr>
          <p:blipFill>
            <a:blip r:embed="rId7" cstate="print"/>
            <a:stretch>
              <a:fillRect/>
            </a:stretch>
          </p:blipFill>
          <p:spPr>
            <a:xfrm>
              <a:off x="2490091" y="613404"/>
              <a:ext cx="1410858" cy="1407636"/>
            </a:xfrm>
            <a:prstGeom prst="rect">
              <a:avLst/>
            </a:prstGeom>
          </p:spPr>
        </p:pic>
      </p:grpSp>
      <p:sp>
        <p:nvSpPr>
          <p:cNvPr id="24" name="object 24"/>
          <p:cNvSpPr txBox="1"/>
          <p:nvPr/>
        </p:nvSpPr>
        <p:spPr>
          <a:xfrm>
            <a:off x="2425233" y="2021219"/>
            <a:ext cx="2139950" cy="615950"/>
          </a:xfrm>
          <a:prstGeom prst="rect">
            <a:avLst/>
          </a:prstGeom>
        </p:spPr>
        <p:txBody>
          <a:bodyPr vert="horz" wrap="square" lIns="0" tIns="12065" rIns="0" bIns="0" rtlCol="0">
            <a:spAutoFit/>
          </a:bodyPr>
          <a:lstStyle/>
          <a:p>
            <a:pPr marL="12700">
              <a:lnSpc>
                <a:spcPct val="100000"/>
              </a:lnSpc>
              <a:spcBef>
                <a:spcPts val="95"/>
              </a:spcBef>
              <a:tabLst>
                <a:tab pos="227965" algn="l"/>
                <a:tab pos="482600" algn="l"/>
                <a:tab pos="697865" algn="l"/>
                <a:tab pos="913765" algn="l"/>
                <a:tab pos="1129665" algn="l"/>
                <a:tab pos="1345565" algn="l"/>
              </a:tabLst>
            </a:pPr>
            <a:r>
              <a:rPr sz="550" spc="-5" dirty="0">
                <a:latin typeface="Times New Roman"/>
                <a:cs typeface="Times New Roman"/>
              </a:rPr>
              <a:t>−4	−2	0	2	4	6	8</a:t>
            </a:r>
            <a:endParaRPr sz="550">
              <a:latin typeface="Times New Roman"/>
              <a:cs typeface="Times New Roman"/>
            </a:endParaRPr>
          </a:p>
          <a:p>
            <a:pPr>
              <a:lnSpc>
                <a:spcPct val="100000"/>
              </a:lnSpc>
            </a:pPr>
            <a:endParaRPr sz="600">
              <a:latin typeface="Times New Roman"/>
              <a:cs typeface="Times New Roman"/>
            </a:endParaRPr>
          </a:p>
          <a:p>
            <a:pPr marL="161290" indent="-132715">
              <a:lnSpc>
                <a:spcPct val="100000"/>
              </a:lnSpc>
              <a:spcBef>
                <a:spcPts val="489"/>
              </a:spcBef>
              <a:buSzPct val="90909"/>
              <a:buFont typeface="Lucida Sans Unicode"/>
              <a:buChar char="•"/>
              <a:tabLst>
                <a:tab pos="161925" algn="l"/>
              </a:tabLst>
            </a:pPr>
            <a:r>
              <a:rPr sz="1100" spc="-5" dirty="0">
                <a:latin typeface="Times New Roman"/>
                <a:cs typeface="Times New Roman"/>
              </a:rPr>
              <a:t>Gets</a:t>
            </a:r>
            <a:r>
              <a:rPr sz="1100" spc="-20" dirty="0">
                <a:latin typeface="Times New Roman"/>
                <a:cs typeface="Times New Roman"/>
              </a:rPr>
              <a:t> </a:t>
            </a:r>
            <a:r>
              <a:rPr sz="1100" spc="-10" dirty="0">
                <a:latin typeface="Times New Roman"/>
                <a:cs typeface="Times New Roman"/>
              </a:rPr>
              <a:t>worse</a:t>
            </a:r>
            <a:r>
              <a:rPr sz="1100" spc="-15" dirty="0">
                <a:latin typeface="Times New Roman"/>
                <a:cs typeface="Times New Roman"/>
              </a:rPr>
              <a:t> </a:t>
            </a:r>
            <a:r>
              <a:rPr sz="1100" spc="-5" dirty="0">
                <a:latin typeface="Times New Roman"/>
                <a:cs typeface="Times New Roman"/>
              </a:rPr>
              <a:t>by</a:t>
            </a:r>
            <a:r>
              <a:rPr sz="1100" spc="-15" dirty="0">
                <a:latin typeface="Times New Roman"/>
                <a:cs typeface="Times New Roman"/>
              </a:rPr>
              <a:t> </a:t>
            </a:r>
            <a:r>
              <a:rPr sz="1100" spc="-5" dirty="0">
                <a:latin typeface="Times New Roman"/>
                <a:cs typeface="Times New Roman"/>
              </a:rPr>
              <a:t>adding</a:t>
            </a:r>
            <a:r>
              <a:rPr sz="1100" spc="-20" dirty="0">
                <a:latin typeface="Times New Roman"/>
                <a:cs typeface="Times New Roman"/>
              </a:rPr>
              <a:t> </a:t>
            </a:r>
            <a:r>
              <a:rPr sz="1100" spc="-5" dirty="0">
                <a:latin typeface="Times New Roman"/>
                <a:cs typeface="Times New Roman"/>
              </a:rPr>
              <a:t>easy</a:t>
            </a:r>
            <a:r>
              <a:rPr sz="1100" spc="-15" dirty="0">
                <a:latin typeface="Times New Roman"/>
                <a:cs typeface="Times New Roman"/>
              </a:rPr>
              <a:t> </a:t>
            </a:r>
            <a:r>
              <a:rPr sz="1100" spc="-5" dirty="0">
                <a:latin typeface="Times New Roman"/>
                <a:cs typeface="Times New Roman"/>
              </a:rPr>
              <a:t>points?!</a:t>
            </a:r>
            <a:endParaRPr sz="1100">
              <a:latin typeface="Times New Roman"/>
              <a:cs typeface="Times New Roman"/>
            </a:endParaRPr>
          </a:p>
          <a:p>
            <a:pPr marL="161290" indent="-132715">
              <a:lnSpc>
                <a:spcPct val="100000"/>
              </a:lnSpc>
              <a:spcBef>
                <a:spcPts val="175"/>
              </a:spcBef>
              <a:buSzPct val="90909"/>
              <a:buFont typeface="Lucida Sans Unicode"/>
              <a:buChar char="•"/>
              <a:tabLst>
                <a:tab pos="161925" algn="l"/>
              </a:tabLst>
            </a:pPr>
            <a:r>
              <a:rPr sz="1100" spc="-10" dirty="0">
                <a:latin typeface="Times New Roman"/>
                <a:cs typeface="Times New Roman"/>
              </a:rPr>
              <a:t>Why?</a:t>
            </a:r>
            <a:endParaRPr sz="1100">
              <a:latin typeface="Times New Roman"/>
              <a:cs typeface="Times New Roman"/>
            </a:endParaRPr>
          </a:p>
        </p:txBody>
      </p:sp>
      <p:sp>
        <p:nvSpPr>
          <p:cNvPr id="25" name="object 25"/>
          <p:cNvSpPr txBox="1"/>
          <p:nvPr/>
        </p:nvSpPr>
        <p:spPr>
          <a:xfrm>
            <a:off x="2385953" y="1853797"/>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−8</a:t>
            </a:r>
            <a:endParaRPr sz="550">
              <a:latin typeface="Times New Roman"/>
              <a:cs typeface="Times New Roman"/>
            </a:endParaRPr>
          </a:p>
        </p:txBody>
      </p:sp>
      <p:sp>
        <p:nvSpPr>
          <p:cNvPr id="26" name="object 26"/>
          <p:cNvSpPr txBox="1"/>
          <p:nvPr/>
        </p:nvSpPr>
        <p:spPr>
          <a:xfrm>
            <a:off x="2385953" y="1638079"/>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−6</a:t>
            </a:r>
            <a:endParaRPr sz="550">
              <a:latin typeface="Times New Roman"/>
              <a:cs typeface="Times New Roman"/>
            </a:endParaRPr>
          </a:p>
        </p:txBody>
      </p:sp>
      <p:sp>
        <p:nvSpPr>
          <p:cNvPr id="27" name="object 27"/>
          <p:cNvSpPr txBox="1"/>
          <p:nvPr/>
        </p:nvSpPr>
        <p:spPr>
          <a:xfrm>
            <a:off x="2385953" y="1422362"/>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28" name="object 28"/>
          <p:cNvSpPr txBox="1"/>
          <p:nvPr/>
        </p:nvSpPr>
        <p:spPr>
          <a:xfrm>
            <a:off x="2385953" y="1206647"/>
            <a:ext cx="9969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29" name="object 29"/>
          <p:cNvSpPr txBox="1"/>
          <p:nvPr/>
        </p:nvSpPr>
        <p:spPr>
          <a:xfrm>
            <a:off x="2424589" y="990927"/>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0</a:t>
            </a:r>
            <a:endParaRPr sz="550">
              <a:latin typeface="Times New Roman"/>
              <a:cs typeface="Times New Roman"/>
            </a:endParaRPr>
          </a:p>
        </p:txBody>
      </p:sp>
      <p:sp>
        <p:nvSpPr>
          <p:cNvPr id="30" name="object 30"/>
          <p:cNvSpPr txBox="1"/>
          <p:nvPr/>
        </p:nvSpPr>
        <p:spPr>
          <a:xfrm>
            <a:off x="2424589" y="775207"/>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2</a:t>
            </a:r>
            <a:endParaRPr sz="550">
              <a:latin typeface="Times New Roman"/>
              <a:cs typeface="Times New Roman"/>
            </a:endParaRPr>
          </a:p>
        </p:txBody>
      </p:sp>
      <p:sp>
        <p:nvSpPr>
          <p:cNvPr id="31" name="object 31"/>
          <p:cNvSpPr txBox="1"/>
          <p:nvPr/>
        </p:nvSpPr>
        <p:spPr>
          <a:xfrm>
            <a:off x="2424589" y="559495"/>
            <a:ext cx="60325" cy="109220"/>
          </a:xfrm>
          <a:prstGeom prst="rect">
            <a:avLst/>
          </a:prstGeom>
        </p:spPr>
        <p:txBody>
          <a:bodyPr vert="horz" wrap="square" lIns="0" tIns="12065" rIns="0" bIns="0" rtlCol="0">
            <a:spAutoFit/>
          </a:bodyPr>
          <a:lstStyle/>
          <a:p>
            <a:pPr marL="12700">
              <a:lnSpc>
                <a:spcPct val="100000"/>
              </a:lnSpc>
              <a:spcBef>
                <a:spcPts val="95"/>
              </a:spcBef>
            </a:pPr>
            <a:r>
              <a:rPr sz="550" spc="-5" dirty="0">
                <a:latin typeface="Times New Roman"/>
                <a:cs typeface="Times New Roman"/>
              </a:rPr>
              <a:t>4</a:t>
            </a:r>
            <a:endParaRPr sz="550">
              <a:latin typeface="Times New Roman"/>
              <a:cs typeface="Times New Roman"/>
            </a:endParaRPr>
          </a:p>
        </p:txBody>
      </p:sp>
      <p:sp>
        <p:nvSpPr>
          <p:cNvPr id="32" name="object 32"/>
          <p:cNvSpPr txBox="1"/>
          <p:nvPr/>
        </p:nvSpPr>
        <p:spPr>
          <a:xfrm>
            <a:off x="143852" y="2416084"/>
            <a:ext cx="214693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latin typeface="Times New Roman"/>
                <a:cs typeface="Times New Roman"/>
              </a:rPr>
              <a:t>Looks</a:t>
            </a:r>
            <a:r>
              <a:rPr sz="1100" spc="-20" dirty="0">
                <a:latin typeface="Times New Roman"/>
                <a:cs typeface="Times New Roman"/>
              </a:rPr>
              <a:t> </a:t>
            </a:r>
            <a:r>
              <a:rPr sz="1100" spc="-15" dirty="0">
                <a:latin typeface="Times New Roman"/>
                <a:cs typeface="Times New Roman"/>
              </a:rPr>
              <a:t>okay...</a:t>
            </a:r>
            <a:r>
              <a:rPr sz="1100" spc="40" dirty="0">
                <a:latin typeface="Times New Roman"/>
                <a:cs typeface="Times New Roman"/>
              </a:rPr>
              <a:t> </a:t>
            </a:r>
            <a:r>
              <a:rPr sz="1100" spc="-5" dirty="0">
                <a:solidFill>
                  <a:srgbClr val="CA819F"/>
                </a:solidFill>
                <a:latin typeface="Times New Roman"/>
                <a:cs typeface="Times New Roman"/>
              </a:rPr>
              <a:t>least</a:t>
            </a:r>
            <a:r>
              <a:rPr sz="1100" spc="-15" dirty="0">
                <a:solidFill>
                  <a:srgbClr val="CA819F"/>
                </a:solidFill>
                <a:latin typeface="Times New Roman"/>
                <a:cs typeface="Times New Roman"/>
              </a:rPr>
              <a:t> </a:t>
            </a:r>
            <a:r>
              <a:rPr sz="1100" spc="-5" dirty="0">
                <a:solidFill>
                  <a:srgbClr val="CA819F"/>
                </a:solidFill>
                <a:latin typeface="Times New Roman"/>
                <a:cs typeface="Times New Roman"/>
              </a:rPr>
              <a:t>squares</a:t>
            </a:r>
            <a:r>
              <a:rPr sz="1100" spc="-20" dirty="0">
                <a:solidFill>
                  <a:srgbClr val="CA819F"/>
                </a:solidFill>
                <a:latin typeface="Times New Roman"/>
                <a:cs typeface="Times New Roman"/>
              </a:rPr>
              <a:t> </a:t>
            </a:r>
            <a:r>
              <a:rPr sz="1100" spc="-5" dirty="0">
                <a:solidFill>
                  <a:srgbClr val="CA819F"/>
                </a:solidFill>
                <a:latin typeface="Times New Roman"/>
                <a:cs typeface="Times New Roman"/>
              </a:rPr>
              <a:t>decision</a:t>
            </a:r>
            <a:endParaRPr sz="1100">
              <a:latin typeface="Times New Roman"/>
              <a:cs typeface="Times New Roman"/>
            </a:endParaRPr>
          </a:p>
        </p:txBody>
      </p:sp>
      <p:sp>
        <p:nvSpPr>
          <p:cNvPr id="33" name="object 33"/>
          <p:cNvSpPr txBox="1"/>
          <p:nvPr/>
        </p:nvSpPr>
        <p:spPr>
          <a:xfrm>
            <a:off x="276390" y="2567913"/>
            <a:ext cx="549275"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CA819F"/>
                </a:solidFill>
                <a:latin typeface="Times New Roman"/>
                <a:cs typeface="Times New Roman"/>
              </a:rPr>
              <a:t>boundary</a:t>
            </a:r>
            <a:endParaRPr sz="1100">
              <a:latin typeface="Times New Roman"/>
              <a:cs typeface="Times New Roman"/>
            </a:endParaRPr>
          </a:p>
        </p:txBody>
      </p:sp>
      <p:sp>
        <p:nvSpPr>
          <p:cNvPr id="34" name="object 34"/>
          <p:cNvSpPr txBox="1"/>
          <p:nvPr/>
        </p:nvSpPr>
        <p:spPr>
          <a:xfrm>
            <a:off x="425691" y="2757073"/>
            <a:ext cx="1610360" cy="177800"/>
          </a:xfrm>
          <a:prstGeom prst="rect">
            <a:avLst/>
          </a:prstGeom>
        </p:spPr>
        <p:txBody>
          <a:bodyPr vert="horz" wrap="square" lIns="0" tIns="12065" rIns="0" bIns="0" rtlCol="0">
            <a:spAutoFit/>
          </a:bodyPr>
          <a:lstStyle/>
          <a:p>
            <a:pPr marL="140335" indent="-128270">
              <a:lnSpc>
                <a:spcPct val="100000"/>
              </a:lnSpc>
              <a:spcBef>
                <a:spcPts val="95"/>
              </a:spcBef>
              <a:buSzPct val="90000"/>
              <a:buFont typeface="Arial"/>
              <a:buChar char="•"/>
              <a:tabLst>
                <a:tab pos="140970" algn="l"/>
              </a:tabLst>
            </a:pPr>
            <a:r>
              <a:rPr sz="1000" spc="-5" dirty="0">
                <a:latin typeface="Times New Roman"/>
                <a:cs typeface="Times New Roman"/>
              </a:rPr>
              <a:t>Similar</a:t>
            </a:r>
            <a:r>
              <a:rPr sz="1000" spc="-15" dirty="0">
                <a:latin typeface="Times New Roman"/>
                <a:cs typeface="Times New Roman"/>
              </a:rPr>
              <a:t> </a:t>
            </a:r>
            <a:r>
              <a:rPr sz="1000" spc="-5" dirty="0">
                <a:latin typeface="Times New Roman"/>
                <a:cs typeface="Times New Roman"/>
              </a:rPr>
              <a:t>to</a:t>
            </a:r>
            <a:r>
              <a:rPr sz="1000" spc="-10" dirty="0">
                <a:latin typeface="Times New Roman"/>
                <a:cs typeface="Times New Roman"/>
              </a:rPr>
              <a:t> </a:t>
            </a:r>
            <a:r>
              <a:rPr sz="1000" spc="-5" dirty="0">
                <a:solidFill>
                  <a:srgbClr val="00B200"/>
                </a:solidFill>
                <a:latin typeface="Times New Roman"/>
                <a:cs typeface="Times New Roman"/>
              </a:rPr>
              <a:t>logistic</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regression</a:t>
            </a:r>
            <a:endParaRPr sz="1000">
              <a:latin typeface="Times New Roman"/>
              <a:cs typeface="Times New Roman"/>
            </a:endParaRPr>
          </a:p>
        </p:txBody>
      </p:sp>
      <p:sp>
        <p:nvSpPr>
          <p:cNvPr id="35" name="object 35"/>
          <p:cNvSpPr txBox="1"/>
          <p:nvPr/>
        </p:nvSpPr>
        <p:spPr>
          <a:xfrm>
            <a:off x="553478" y="2908902"/>
            <a:ext cx="158940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00B200"/>
                </a:solidFill>
                <a:latin typeface="Times New Roman"/>
                <a:cs typeface="Times New Roman"/>
              </a:rPr>
              <a:t>decision</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boundary </a:t>
            </a:r>
            <a:r>
              <a:rPr sz="1000" spc="-5" dirty="0">
                <a:latin typeface="Times New Roman"/>
                <a:cs typeface="Times New Roman"/>
              </a:rPr>
              <a:t>(more</a:t>
            </a:r>
            <a:r>
              <a:rPr sz="1000" spc="-10" dirty="0">
                <a:latin typeface="Times New Roman"/>
                <a:cs typeface="Times New Roman"/>
              </a:rPr>
              <a:t> </a:t>
            </a:r>
            <a:r>
              <a:rPr sz="1000" spc="-5" dirty="0">
                <a:latin typeface="Times New Roman"/>
                <a:cs typeface="Times New Roman"/>
              </a:rPr>
              <a:t>later)</a:t>
            </a:r>
            <a:endParaRPr sz="1000">
              <a:latin typeface="Times New Roman"/>
              <a:cs typeface="Times New Roman"/>
            </a:endParaRPr>
          </a:p>
        </p:txBody>
      </p:sp>
      <p:sp>
        <p:nvSpPr>
          <p:cNvPr id="36" name="object 36"/>
          <p:cNvSpPr txBox="1"/>
          <p:nvPr/>
        </p:nvSpPr>
        <p:spPr>
          <a:xfrm>
            <a:off x="2723692" y="2634340"/>
            <a:ext cx="1885314" cy="177800"/>
          </a:xfrm>
          <a:prstGeom prst="rect">
            <a:avLst/>
          </a:prstGeom>
        </p:spPr>
        <p:txBody>
          <a:bodyPr vert="horz" wrap="square" lIns="0" tIns="12065" rIns="0" bIns="0" rtlCol="0">
            <a:spAutoFit/>
          </a:bodyPr>
          <a:lstStyle/>
          <a:p>
            <a:pPr marL="140335" indent="-128270">
              <a:lnSpc>
                <a:spcPct val="100000"/>
              </a:lnSpc>
              <a:spcBef>
                <a:spcPts val="95"/>
              </a:spcBef>
              <a:buSzPct val="90000"/>
              <a:buFont typeface="Arial"/>
              <a:buChar char="•"/>
              <a:tabLst>
                <a:tab pos="140970" algn="l"/>
              </a:tabLst>
            </a:pPr>
            <a:r>
              <a:rPr sz="1000" spc="-5" dirty="0">
                <a:latin typeface="Times New Roman"/>
                <a:cs typeface="Times New Roman"/>
              </a:rPr>
              <a:t>If</a:t>
            </a:r>
            <a:r>
              <a:rPr sz="1000" spc="-15" dirty="0">
                <a:latin typeface="Times New Roman"/>
                <a:cs typeface="Times New Roman"/>
              </a:rPr>
              <a:t> </a:t>
            </a:r>
            <a:r>
              <a:rPr sz="1000" spc="-5" dirty="0">
                <a:latin typeface="Times New Roman"/>
                <a:cs typeface="Times New Roman"/>
              </a:rPr>
              <a:t>target</a:t>
            </a:r>
            <a:r>
              <a:rPr sz="1000" spc="-15" dirty="0">
                <a:latin typeface="Times New Roman"/>
                <a:cs typeface="Times New Roman"/>
              </a:rPr>
              <a:t> </a:t>
            </a:r>
            <a:r>
              <a:rPr sz="1000" spc="-10" dirty="0">
                <a:latin typeface="Times New Roman"/>
                <a:cs typeface="Times New Roman"/>
              </a:rPr>
              <a:t>value </a:t>
            </a:r>
            <a:r>
              <a:rPr sz="1000" spc="-5" dirty="0">
                <a:latin typeface="Times New Roman"/>
                <a:cs typeface="Times New Roman"/>
              </a:rPr>
              <a:t>is</a:t>
            </a:r>
            <a:r>
              <a:rPr sz="1000" spc="-15" dirty="0">
                <a:latin typeface="Times New Roman"/>
                <a:cs typeface="Times New Roman"/>
              </a:rPr>
              <a:t> </a:t>
            </a:r>
            <a:r>
              <a:rPr sz="1000" spc="-5" dirty="0">
                <a:latin typeface="Times New Roman"/>
                <a:cs typeface="Times New Roman"/>
              </a:rPr>
              <a:t>1,</a:t>
            </a:r>
            <a:r>
              <a:rPr sz="1000" spc="-10" dirty="0">
                <a:latin typeface="Times New Roman"/>
                <a:cs typeface="Times New Roman"/>
              </a:rPr>
              <a:t> </a:t>
            </a:r>
            <a:r>
              <a:rPr sz="1000" spc="-5" dirty="0">
                <a:latin typeface="Times New Roman"/>
                <a:cs typeface="Times New Roman"/>
              </a:rPr>
              <a:t>points</a:t>
            </a:r>
            <a:r>
              <a:rPr sz="1000" spc="-10" dirty="0">
                <a:latin typeface="Times New Roman"/>
                <a:cs typeface="Times New Roman"/>
              </a:rPr>
              <a:t> </a:t>
            </a:r>
            <a:r>
              <a:rPr sz="1000" spc="-5" dirty="0">
                <a:latin typeface="Times New Roman"/>
                <a:cs typeface="Times New Roman"/>
              </a:rPr>
              <a:t>far</a:t>
            </a:r>
            <a:r>
              <a:rPr sz="1000" spc="-15" dirty="0">
                <a:latin typeface="Times New Roman"/>
                <a:cs typeface="Times New Roman"/>
              </a:rPr>
              <a:t> </a:t>
            </a:r>
            <a:r>
              <a:rPr sz="1000" spc="-5" dirty="0">
                <a:latin typeface="Times New Roman"/>
                <a:cs typeface="Times New Roman"/>
              </a:rPr>
              <a:t>from</a:t>
            </a:r>
            <a:endParaRPr sz="1000">
              <a:latin typeface="Times New Roman"/>
              <a:cs typeface="Times New Roman"/>
            </a:endParaRPr>
          </a:p>
        </p:txBody>
      </p:sp>
      <p:sp>
        <p:nvSpPr>
          <p:cNvPr id="37" name="object 37"/>
          <p:cNvSpPr txBox="1"/>
          <p:nvPr/>
        </p:nvSpPr>
        <p:spPr>
          <a:xfrm>
            <a:off x="2851480" y="2786169"/>
            <a:ext cx="1696085" cy="481330"/>
          </a:xfrm>
          <a:prstGeom prst="rect">
            <a:avLst/>
          </a:prstGeom>
        </p:spPr>
        <p:txBody>
          <a:bodyPr vert="horz" wrap="square" lIns="0" tIns="12065" rIns="0" bIns="0" rtlCol="0">
            <a:spAutoFit/>
          </a:bodyPr>
          <a:lstStyle/>
          <a:p>
            <a:pPr marL="12700" marR="5080">
              <a:lnSpc>
                <a:spcPct val="100000"/>
              </a:lnSpc>
              <a:spcBef>
                <a:spcPts val="95"/>
              </a:spcBef>
            </a:pPr>
            <a:r>
              <a:rPr sz="1000" spc="-5" dirty="0">
                <a:latin typeface="Times New Roman"/>
                <a:cs typeface="Times New Roman"/>
              </a:rPr>
              <a:t>boundary</a:t>
            </a:r>
            <a:r>
              <a:rPr sz="1000" spc="-10" dirty="0">
                <a:latin typeface="Times New Roman"/>
                <a:cs typeface="Times New Roman"/>
              </a:rPr>
              <a:t> </a:t>
            </a:r>
            <a:r>
              <a:rPr sz="1000" spc="-5" dirty="0">
                <a:latin typeface="Times New Roman"/>
                <a:cs typeface="Times New Roman"/>
              </a:rPr>
              <a:t>will </a:t>
            </a:r>
            <a:r>
              <a:rPr sz="1000" spc="-15" dirty="0">
                <a:latin typeface="Times New Roman"/>
                <a:cs typeface="Times New Roman"/>
              </a:rPr>
              <a:t>have</a:t>
            </a:r>
            <a:r>
              <a:rPr sz="1000" spc="-5" dirty="0">
                <a:latin typeface="Times New Roman"/>
                <a:cs typeface="Times New Roman"/>
              </a:rPr>
              <a:t> high </a:t>
            </a:r>
            <a:r>
              <a:rPr lang="en-US" sz="1000" spc="-5" dirty="0">
                <a:latin typeface="Times New Roman"/>
                <a:cs typeface="Times New Roman"/>
              </a:rPr>
              <a:t>error </a:t>
            </a:r>
            <a:r>
              <a:rPr sz="1000" spc="-10" dirty="0">
                <a:latin typeface="Times New Roman"/>
                <a:cs typeface="Times New Roman"/>
              </a:rPr>
              <a:t>value, </a:t>
            </a:r>
            <a:r>
              <a:rPr sz="1000" spc="-5" dirty="0">
                <a:latin typeface="Times New Roman"/>
                <a:cs typeface="Times New Roman"/>
              </a:rPr>
              <a:t> say 10; this is a </a:t>
            </a:r>
            <a:r>
              <a:rPr sz="1000" spc="-10" dirty="0">
                <a:latin typeface="Times New Roman"/>
                <a:cs typeface="Times New Roman"/>
              </a:rPr>
              <a:t>large</a:t>
            </a:r>
            <a:r>
              <a:rPr sz="1000" spc="-5" dirty="0">
                <a:latin typeface="Times New Roman"/>
                <a:cs typeface="Times New Roman"/>
              </a:rPr>
              <a:t> error so the </a:t>
            </a:r>
            <a:r>
              <a:rPr sz="1000" spc="-235" dirty="0">
                <a:latin typeface="Times New Roman"/>
                <a:cs typeface="Times New Roman"/>
              </a:rPr>
              <a:t> </a:t>
            </a:r>
            <a:r>
              <a:rPr sz="1000" spc="-5" dirty="0">
                <a:latin typeface="Times New Roman"/>
                <a:cs typeface="Times New Roman"/>
              </a:rPr>
              <a:t>boundary</a:t>
            </a:r>
            <a:r>
              <a:rPr sz="1000" spc="-10" dirty="0">
                <a:latin typeface="Times New Roman"/>
                <a:cs typeface="Times New Roman"/>
              </a:rPr>
              <a:t> </a:t>
            </a:r>
            <a:r>
              <a:rPr sz="1000" spc="-5" dirty="0">
                <a:latin typeface="Times New Roman"/>
                <a:cs typeface="Times New Roman"/>
              </a:rPr>
              <a:t>is </a:t>
            </a:r>
            <a:r>
              <a:rPr sz="1000" spc="-10" dirty="0">
                <a:latin typeface="Times New Roman"/>
                <a:cs typeface="Times New Roman"/>
              </a:rPr>
              <a:t>moved</a:t>
            </a:r>
            <a:endParaRPr sz="1000" dirty="0">
              <a:latin typeface="Times New Roman"/>
              <a:cs typeface="Times New Roman"/>
            </a:endParaRPr>
          </a:p>
        </p:txBody>
      </p:sp>
      <p:sp>
        <p:nvSpPr>
          <p:cNvPr id="41" name="Slide Number Placeholder 4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20</a:t>
            </a:fld>
            <a:endParaRPr lang="en-US" spc="-5" dirty="0"/>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195768" y="211795"/>
            <a:ext cx="2216785"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More</a:t>
            </a:r>
            <a:r>
              <a:rPr sz="1400" spc="-20" dirty="0">
                <a:latin typeface="Times New Roman"/>
                <a:cs typeface="Times New Roman"/>
              </a:rPr>
              <a:t> </a:t>
            </a:r>
            <a:r>
              <a:rPr sz="1400" spc="15" dirty="0">
                <a:latin typeface="Times New Roman"/>
                <a:cs typeface="Times New Roman"/>
              </a:rPr>
              <a:t>Least</a:t>
            </a:r>
            <a:r>
              <a:rPr sz="1400" spc="-15" dirty="0">
                <a:latin typeface="Times New Roman"/>
                <a:cs typeface="Times New Roman"/>
              </a:rPr>
              <a:t> </a:t>
            </a:r>
            <a:r>
              <a:rPr sz="1400" spc="15" dirty="0">
                <a:latin typeface="Times New Roman"/>
                <a:cs typeface="Times New Roman"/>
              </a:rPr>
              <a:t>Squares</a:t>
            </a:r>
            <a:r>
              <a:rPr sz="1400" spc="-15" dirty="0">
                <a:latin typeface="Times New Roman"/>
                <a:cs typeface="Times New Roman"/>
              </a:rPr>
              <a:t> </a:t>
            </a:r>
            <a:r>
              <a:rPr sz="1400" spc="15" dirty="0">
                <a:latin typeface="Times New Roman"/>
                <a:cs typeface="Times New Roman"/>
              </a:rPr>
              <a:t>Problems</a:t>
            </a:r>
            <a:endParaRPr sz="1400">
              <a:latin typeface="Times New Roman"/>
              <a:cs typeface="Times New Roman"/>
            </a:endParaRPr>
          </a:p>
        </p:txBody>
      </p:sp>
      <p:pic>
        <p:nvPicPr>
          <p:cNvPr id="6" name="object 6"/>
          <p:cNvPicPr/>
          <p:nvPr/>
        </p:nvPicPr>
        <p:blipFill>
          <a:blip r:embed="rId5" cstate="print"/>
          <a:stretch>
            <a:fillRect/>
          </a:stretch>
        </p:blipFill>
        <p:spPr>
          <a:xfrm>
            <a:off x="658434" y="604973"/>
            <a:ext cx="1503258" cy="1503256"/>
          </a:xfrm>
          <a:prstGeom prst="rect">
            <a:avLst/>
          </a:prstGeom>
        </p:spPr>
      </p:pic>
      <p:sp>
        <p:nvSpPr>
          <p:cNvPr id="7" name="object 7"/>
          <p:cNvSpPr txBox="1"/>
          <p:nvPr/>
        </p:nvSpPr>
        <p:spPr>
          <a:xfrm>
            <a:off x="541986" y="2043298"/>
            <a:ext cx="151765" cy="184150"/>
          </a:xfrm>
          <a:prstGeom prst="rect">
            <a:avLst/>
          </a:prstGeom>
        </p:spPr>
        <p:txBody>
          <a:bodyPr vert="horz" wrap="square" lIns="0" tIns="13335" rIns="0" bIns="0" rtlCol="0">
            <a:spAutoFit/>
          </a:bodyPr>
          <a:lstStyle/>
          <a:p>
            <a:pPr marL="12700">
              <a:lnSpc>
                <a:spcPts val="620"/>
              </a:lnSpc>
              <a:spcBef>
                <a:spcPts val="105"/>
              </a:spcBef>
            </a:pPr>
            <a:r>
              <a:rPr sz="600" dirty="0">
                <a:latin typeface="Times New Roman"/>
                <a:cs typeface="Times New Roman"/>
              </a:rPr>
              <a:t>−6</a:t>
            </a:r>
            <a:endParaRPr sz="600">
              <a:latin typeface="Times New Roman"/>
              <a:cs typeface="Times New Roman"/>
            </a:endParaRPr>
          </a:p>
          <a:p>
            <a:pPr marL="55880">
              <a:lnSpc>
                <a:spcPts val="620"/>
              </a:lnSpc>
            </a:pPr>
            <a:r>
              <a:rPr sz="600" dirty="0">
                <a:latin typeface="Times New Roman"/>
                <a:cs typeface="Times New Roman"/>
              </a:rPr>
              <a:t>−6</a:t>
            </a:r>
            <a:endParaRPr sz="600">
              <a:latin typeface="Times New Roman"/>
              <a:cs typeface="Times New Roman"/>
            </a:endParaRPr>
          </a:p>
        </p:txBody>
      </p:sp>
      <p:sp>
        <p:nvSpPr>
          <p:cNvPr id="8" name="object 8"/>
          <p:cNvSpPr txBox="1"/>
          <p:nvPr/>
        </p:nvSpPr>
        <p:spPr>
          <a:xfrm>
            <a:off x="835340" y="2109123"/>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−4</a:t>
            </a:r>
            <a:endParaRPr sz="600">
              <a:latin typeface="Times New Roman"/>
              <a:cs typeface="Times New Roman"/>
            </a:endParaRPr>
          </a:p>
        </p:txBody>
      </p:sp>
      <p:sp>
        <p:nvSpPr>
          <p:cNvPr id="9" name="object 9"/>
          <p:cNvSpPr txBox="1"/>
          <p:nvPr/>
        </p:nvSpPr>
        <p:spPr>
          <a:xfrm>
            <a:off x="1085049" y="2109123"/>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−2</a:t>
            </a:r>
            <a:endParaRPr sz="600">
              <a:latin typeface="Times New Roman"/>
              <a:cs typeface="Times New Roman"/>
            </a:endParaRPr>
          </a:p>
        </p:txBody>
      </p:sp>
      <p:sp>
        <p:nvSpPr>
          <p:cNvPr id="10" name="object 10"/>
          <p:cNvSpPr txBox="1"/>
          <p:nvPr/>
        </p:nvSpPr>
        <p:spPr>
          <a:xfrm>
            <a:off x="1378403" y="210912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a:t>
            </a:r>
            <a:endParaRPr sz="600">
              <a:latin typeface="Times New Roman"/>
              <a:cs typeface="Times New Roman"/>
            </a:endParaRPr>
          </a:p>
        </p:txBody>
      </p:sp>
      <p:sp>
        <p:nvSpPr>
          <p:cNvPr id="11" name="object 11"/>
          <p:cNvSpPr txBox="1"/>
          <p:nvPr/>
        </p:nvSpPr>
        <p:spPr>
          <a:xfrm>
            <a:off x="1628108" y="210912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2</a:t>
            </a:r>
            <a:endParaRPr sz="600">
              <a:latin typeface="Times New Roman"/>
              <a:cs typeface="Times New Roman"/>
            </a:endParaRPr>
          </a:p>
        </p:txBody>
      </p:sp>
      <p:sp>
        <p:nvSpPr>
          <p:cNvPr id="12" name="object 12"/>
          <p:cNvSpPr txBox="1"/>
          <p:nvPr/>
        </p:nvSpPr>
        <p:spPr>
          <a:xfrm>
            <a:off x="1877822" y="210912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4</a:t>
            </a:r>
            <a:endParaRPr sz="600">
              <a:latin typeface="Times New Roman"/>
              <a:cs typeface="Times New Roman"/>
            </a:endParaRPr>
          </a:p>
        </p:txBody>
      </p:sp>
      <p:sp>
        <p:nvSpPr>
          <p:cNvPr id="13" name="object 13"/>
          <p:cNvSpPr txBox="1"/>
          <p:nvPr/>
        </p:nvSpPr>
        <p:spPr>
          <a:xfrm>
            <a:off x="2127528" y="210912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6</a:t>
            </a:r>
            <a:endParaRPr sz="600">
              <a:latin typeface="Times New Roman"/>
              <a:cs typeface="Times New Roman"/>
            </a:endParaRPr>
          </a:p>
        </p:txBody>
      </p:sp>
      <p:sp>
        <p:nvSpPr>
          <p:cNvPr id="14" name="object 14"/>
          <p:cNvSpPr txBox="1"/>
          <p:nvPr/>
        </p:nvSpPr>
        <p:spPr>
          <a:xfrm>
            <a:off x="541986" y="1793589"/>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−4</a:t>
            </a:r>
            <a:endParaRPr sz="600">
              <a:latin typeface="Times New Roman"/>
              <a:cs typeface="Times New Roman"/>
            </a:endParaRPr>
          </a:p>
        </p:txBody>
      </p:sp>
      <p:sp>
        <p:nvSpPr>
          <p:cNvPr id="15" name="object 15"/>
          <p:cNvSpPr txBox="1"/>
          <p:nvPr/>
        </p:nvSpPr>
        <p:spPr>
          <a:xfrm>
            <a:off x="541986" y="1543881"/>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−2</a:t>
            </a:r>
            <a:endParaRPr sz="600">
              <a:latin typeface="Times New Roman"/>
              <a:cs typeface="Times New Roman"/>
            </a:endParaRPr>
          </a:p>
        </p:txBody>
      </p:sp>
      <p:sp>
        <p:nvSpPr>
          <p:cNvPr id="16" name="object 16"/>
          <p:cNvSpPr txBox="1"/>
          <p:nvPr/>
        </p:nvSpPr>
        <p:spPr>
          <a:xfrm>
            <a:off x="584916" y="1293454"/>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a:t>
            </a:r>
            <a:endParaRPr sz="600">
              <a:latin typeface="Times New Roman"/>
              <a:cs typeface="Times New Roman"/>
            </a:endParaRPr>
          </a:p>
        </p:txBody>
      </p:sp>
      <p:sp>
        <p:nvSpPr>
          <p:cNvPr id="17" name="object 17"/>
          <p:cNvSpPr txBox="1"/>
          <p:nvPr/>
        </p:nvSpPr>
        <p:spPr>
          <a:xfrm>
            <a:off x="584916" y="1043748"/>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2</a:t>
            </a:r>
            <a:endParaRPr sz="600">
              <a:latin typeface="Times New Roman"/>
              <a:cs typeface="Times New Roman"/>
            </a:endParaRPr>
          </a:p>
        </p:txBody>
      </p:sp>
      <p:sp>
        <p:nvSpPr>
          <p:cNvPr id="18" name="object 18"/>
          <p:cNvSpPr txBox="1"/>
          <p:nvPr/>
        </p:nvSpPr>
        <p:spPr>
          <a:xfrm>
            <a:off x="584916" y="79404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4</a:t>
            </a:r>
            <a:endParaRPr sz="600">
              <a:latin typeface="Times New Roman"/>
              <a:cs typeface="Times New Roman"/>
            </a:endParaRPr>
          </a:p>
        </p:txBody>
      </p:sp>
      <p:sp>
        <p:nvSpPr>
          <p:cNvPr id="19" name="object 19"/>
          <p:cNvSpPr txBox="1"/>
          <p:nvPr/>
        </p:nvSpPr>
        <p:spPr>
          <a:xfrm>
            <a:off x="584916" y="544329"/>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6</a:t>
            </a:r>
            <a:endParaRPr sz="600">
              <a:latin typeface="Times New Roman"/>
              <a:cs typeface="Times New Roman"/>
            </a:endParaRPr>
          </a:p>
        </p:txBody>
      </p:sp>
      <p:pic>
        <p:nvPicPr>
          <p:cNvPr id="20" name="object 20"/>
          <p:cNvPicPr/>
          <p:nvPr/>
        </p:nvPicPr>
        <p:blipFill>
          <a:blip r:embed="rId6" cstate="print"/>
          <a:stretch>
            <a:fillRect/>
          </a:stretch>
        </p:blipFill>
        <p:spPr>
          <a:xfrm>
            <a:off x="2639063" y="604973"/>
            <a:ext cx="1503258" cy="1503256"/>
          </a:xfrm>
          <a:prstGeom prst="rect">
            <a:avLst/>
          </a:prstGeom>
        </p:spPr>
      </p:pic>
      <p:sp>
        <p:nvSpPr>
          <p:cNvPr id="21" name="object 21"/>
          <p:cNvSpPr txBox="1"/>
          <p:nvPr/>
        </p:nvSpPr>
        <p:spPr>
          <a:xfrm>
            <a:off x="2522615" y="2043298"/>
            <a:ext cx="151765" cy="184150"/>
          </a:xfrm>
          <a:prstGeom prst="rect">
            <a:avLst/>
          </a:prstGeom>
        </p:spPr>
        <p:txBody>
          <a:bodyPr vert="horz" wrap="square" lIns="0" tIns="13335" rIns="0" bIns="0" rtlCol="0">
            <a:spAutoFit/>
          </a:bodyPr>
          <a:lstStyle/>
          <a:p>
            <a:pPr marL="12700">
              <a:lnSpc>
                <a:spcPts val="620"/>
              </a:lnSpc>
              <a:spcBef>
                <a:spcPts val="105"/>
              </a:spcBef>
            </a:pPr>
            <a:r>
              <a:rPr sz="600" dirty="0">
                <a:latin typeface="Times New Roman"/>
                <a:cs typeface="Times New Roman"/>
              </a:rPr>
              <a:t>−6</a:t>
            </a:r>
            <a:endParaRPr sz="600">
              <a:latin typeface="Times New Roman"/>
              <a:cs typeface="Times New Roman"/>
            </a:endParaRPr>
          </a:p>
          <a:p>
            <a:pPr marL="55880">
              <a:lnSpc>
                <a:spcPts val="620"/>
              </a:lnSpc>
            </a:pPr>
            <a:r>
              <a:rPr sz="600" dirty="0">
                <a:latin typeface="Times New Roman"/>
                <a:cs typeface="Times New Roman"/>
              </a:rPr>
              <a:t>−6</a:t>
            </a:r>
            <a:endParaRPr sz="600">
              <a:latin typeface="Times New Roman"/>
              <a:cs typeface="Times New Roman"/>
            </a:endParaRPr>
          </a:p>
        </p:txBody>
      </p:sp>
      <p:sp>
        <p:nvSpPr>
          <p:cNvPr id="22" name="object 22"/>
          <p:cNvSpPr txBox="1"/>
          <p:nvPr/>
        </p:nvSpPr>
        <p:spPr>
          <a:xfrm>
            <a:off x="2815969" y="2109123"/>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−4</a:t>
            </a:r>
            <a:endParaRPr sz="600">
              <a:latin typeface="Times New Roman"/>
              <a:cs typeface="Times New Roman"/>
            </a:endParaRPr>
          </a:p>
        </p:txBody>
      </p:sp>
      <p:sp>
        <p:nvSpPr>
          <p:cNvPr id="23" name="object 23"/>
          <p:cNvSpPr txBox="1"/>
          <p:nvPr/>
        </p:nvSpPr>
        <p:spPr>
          <a:xfrm>
            <a:off x="3065677" y="2109123"/>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−2</a:t>
            </a:r>
            <a:endParaRPr sz="600">
              <a:latin typeface="Times New Roman"/>
              <a:cs typeface="Times New Roman"/>
            </a:endParaRPr>
          </a:p>
        </p:txBody>
      </p:sp>
      <p:sp>
        <p:nvSpPr>
          <p:cNvPr id="24" name="object 24"/>
          <p:cNvSpPr txBox="1"/>
          <p:nvPr/>
        </p:nvSpPr>
        <p:spPr>
          <a:xfrm>
            <a:off x="3359031" y="210912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a:t>
            </a:r>
            <a:endParaRPr sz="600">
              <a:latin typeface="Times New Roman"/>
              <a:cs typeface="Times New Roman"/>
            </a:endParaRPr>
          </a:p>
        </p:txBody>
      </p:sp>
      <p:sp>
        <p:nvSpPr>
          <p:cNvPr id="25" name="object 25"/>
          <p:cNvSpPr txBox="1"/>
          <p:nvPr/>
        </p:nvSpPr>
        <p:spPr>
          <a:xfrm>
            <a:off x="3608737" y="210912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2</a:t>
            </a:r>
            <a:endParaRPr sz="600">
              <a:latin typeface="Times New Roman"/>
              <a:cs typeface="Times New Roman"/>
            </a:endParaRPr>
          </a:p>
        </p:txBody>
      </p:sp>
      <p:sp>
        <p:nvSpPr>
          <p:cNvPr id="26" name="object 26"/>
          <p:cNvSpPr txBox="1"/>
          <p:nvPr/>
        </p:nvSpPr>
        <p:spPr>
          <a:xfrm>
            <a:off x="3858451" y="210912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4</a:t>
            </a:r>
            <a:endParaRPr sz="600">
              <a:latin typeface="Times New Roman"/>
              <a:cs typeface="Times New Roman"/>
            </a:endParaRPr>
          </a:p>
        </p:txBody>
      </p:sp>
      <p:sp>
        <p:nvSpPr>
          <p:cNvPr id="27" name="object 27"/>
          <p:cNvSpPr txBox="1"/>
          <p:nvPr/>
        </p:nvSpPr>
        <p:spPr>
          <a:xfrm>
            <a:off x="4108156" y="210912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6</a:t>
            </a:r>
            <a:endParaRPr sz="600">
              <a:latin typeface="Times New Roman"/>
              <a:cs typeface="Times New Roman"/>
            </a:endParaRPr>
          </a:p>
        </p:txBody>
      </p:sp>
      <p:sp>
        <p:nvSpPr>
          <p:cNvPr id="28" name="object 28"/>
          <p:cNvSpPr txBox="1"/>
          <p:nvPr/>
        </p:nvSpPr>
        <p:spPr>
          <a:xfrm>
            <a:off x="2522615" y="1793589"/>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−4</a:t>
            </a:r>
            <a:endParaRPr sz="600">
              <a:latin typeface="Times New Roman"/>
              <a:cs typeface="Times New Roman"/>
            </a:endParaRPr>
          </a:p>
        </p:txBody>
      </p:sp>
      <p:sp>
        <p:nvSpPr>
          <p:cNvPr id="29" name="object 29"/>
          <p:cNvSpPr txBox="1"/>
          <p:nvPr/>
        </p:nvSpPr>
        <p:spPr>
          <a:xfrm>
            <a:off x="2522615" y="1543881"/>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−2</a:t>
            </a:r>
            <a:endParaRPr sz="600">
              <a:latin typeface="Times New Roman"/>
              <a:cs typeface="Times New Roman"/>
            </a:endParaRPr>
          </a:p>
        </p:txBody>
      </p:sp>
      <p:sp>
        <p:nvSpPr>
          <p:cNvPr id="30" name="object 30"/>
          <p:cNvSpPr txBox="1"/>
          <p:nvPr/>
        </p:nvSpPr>
        <p:spPr>
          <a:xfrm>
            <a:off x="2565545" y="1293454"/>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a:t>
            </a:r>
            <a:endParaRPr sz="600">
              <a:latin typeface="Times New Roman"/>
              <a:cs typeface="Times New Roman"/>
            </a:endParaRPr>
          </a:p>
        </p:txBody>
      </p:sp>
      <p:sp>
        <p:nvSpPr>
          <p:cNvPr id="31" name="object 31"/>
          <p:cNvSpPr txBox="1"/>
          <p:nvPr/>
        </p:nvSpPr>
        <p:spPr>
          <a:xfrm>
            <a:off x="2565545" y="1043748"/>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2</a:t>
            </a:r>
            <a:endParaRPr sz="600">
              <a:latin typeface="Times New Roman"/>
              <a:cs typeface="Times New Roman"/>
            </a:endParaRPr>
          </a:p>
        </p:txBody>
      </p:sp>
      <p:sp>
        <p:nvSpPr>
          <p:cNvPr id="32" name="object 32"/>
          <p:cNvSpPr txBox="1"/>
          <p:nvPr/>
        </p:nvSpPr>
        <p:spPr>
          <a:xfrm>
            <a:off x="2565545" y="79404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4</a:t>
            </a:r>
            <a:endParaRPr sz="600">
              <a:latin typeface="Times New Roman"/>
              <a:cs typeface="Times New Roman"/>
            </a:endParaRPr>
          </a:p>
        </p:txBody>
      </p:sp>
      <p:sp>
        <p:nvSpPr>
          <p:cNvPr id="33" name="object 33"/>
          <p:cNvSpPr txBox="1"/>
          <p:nvPr/>
        </p:nvSpPr>
        <p:spPr>
          <a:xfrm>
            <a:off x="2565545" y="544329"/>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6</a:t>
            </a:r>
            <a:endParaRPr sz="600">
              <a:latin typeface="Times New Roman"/>
              <a:cs typeface="Times New Roman"/>
            </a:endParaRPr>
          </a:p>
        </p:txBody>
      </p:sp>
      <p:sp>
        <p:nvSpPr>
          <p:cNvPr id="34" name="object 34"/>
          <p:cNvSpPr txBox="1"/>
          <p:nvPr/>
        </p:nvSpPr>
        <p:spPr>
          <a:xfrm>
            <a:off x="95250" y="2111375"/>
            <a:ext cx="4419600" cy="1310552"/>
          </a:xfrm>
          <a:prstGeom prst="rect">
            <a:avLst/>
          </a:prstGeom>
        </p:spPr>
        <p:txBody>
          <a:bodyPr vert="horz" wrap="square" lIns="0" tIns="6985" rIns="0" bIns="0" rtlCol="0">
            <a:spAutoFit/>
          </a:bodyPr>
          <a:lstStyle/>
          <a:p>
            <a:pPr marL="144780" marR="5080" indent="-132715">
              <a:lnSpc>
                <a:spcPct val="102600"/>
              </a:lnSpc>
              <a:spcBef>
                <a:spcPts val="55"/>
              </a:spcBef>
              <a:buSzPct val="90909"/>
              <a:buFont typeface="Lucida Sans Unicode"/>
              <a:buChar char="•"/>
              <a:tabLst>
                <a:tab pos="145415" algn="l"/>
              </a:tabLst>
            </a:pPr>
            <a:endParaRPr lang="en-US" sz="1100" spc="-5" dirty="0">
              <a:latin typeface="Times New Roman"/>
              <a:cs typeface="Times New Roman"/>
            </a:endParaRPr>
          </a:p>
          <a:p>
            <a:r>
              <a:rPr lang="en-US" sz="900" dirty="0"/>
              <a:t>Example of a synthetic data set comprising three classes, with training data points denoted in red (</a:t>
            </a:r>
            <a:r>
              <a:rPr lang="en-US" sz="900" i="1" dirty="0"/>
              <a:t>×), green (+), and blue (◦). Lines denote the decision boundaries, and the background </a:t>
            </a:r>
            <a:r>
              <a:rPr lang="en-US" sz="900" i="1" dirty="0" err="1"/>
              <a:t>colours</a:t>
            </a:r>
            <a:r>
              <a:rPr lang="en-US" sz="900" i="1" dirty="0"/>
              <a:t> denote the </a:t>
            </a:r>
            <a:r>
              <a:rPr lang="en-US" sz="900" dirty="0"/>
              <a:t>respective classes of the decision regions. On the left is the result of using a least-squares </a:t>
            </a:r>
            <a:r>
              <a:rPr lang="en-US" sz="900" dirty="0" err="1"/>
              <a:t>discriminant</a:t>
            </a:r>
            <a:r>
              <a:rPr lang="en-US" sz="900" dirty="0"/>
              <a:t>. We see that the region of input space assigned to the green class is too small and so most of the points from this class are misclassified. On the right is the result of using logistic regressions as described in Section 4.3.2 showing correct classification.</a:t>
            </a:r>
            <a:endParaRPr lang="en-US" sz="900" spc="-5" dirty="0">
              <a:latin typeface="Times New Roman"/>
              <a:cs typeface="Times New Roman"/>
            </a:endParaRPr>
          </a:p>
          <a:p>
            <a:pPr marL="144780" marR="5080" indent="-132715">
              <a:lnSpc>
                <a:spcPct val="102600"/>
              </a:lnSpc>
              <a:spcBef>
                <a:spcPts val="55"/>
              </a:spcBef>
              <a:buSzPct val="90909"/>
              <a:buFont typeface="Lucida Sans Unicode"/>
              <a:buChar char="•"/>
              <a:tabLst>
                <a:tab pos="145415" algn="l"/>
              </a:tabLst>
            </a:pPr>
            <a:r>
              <a:rPr sz="900" spc="-5" dirty="0">
                <a:latin typeface="Times New Roman"/>
                <a:cs typeface="Times New Roman"/>
              </a:rPr>
              <a:t>Easily separated by hyperplanes, </a:t>
            </a:r>
            <a:r>
              <a:rPr sz="900" spc="-15" dirty="0">
                <a:latin typeface="Times New Roman"/>
                <a:cs typeface="Times New Roman"/>
              </a:rPr>
              <a:t>but </a:t>
            </a:r>
            <a:r>
              <a:rPr sz="900" spc="-5" dirty="0">
                <a:latin typeface="Times New Roman"/>
                <a:cs typeface="Times New Roman"/>
              </a:rPr>
              <a:t>not found using least </a:t>
            </a:r>
            <a:r>
              <a:rPr sz="900" spc="-265" dirty="0">
                <a:latin typeface="Times New Roman"/>
                <a:cs typeface="Times New Roman"/>
              </a:rPr>
              <a:t> </a:t>
            </a:r>
            <a:r>
              <a:rPr sz="900" spc="-5" dirty="0">
                <a:latin typeface="Times New Roman"/>
                <a:cs typeface="Times New Roman"/>
              </a:rPr>
              <a:t>squares!</a:t>
            </a:r>
            <a:r>
              <a:rPr lang="en-US" sz="900" spc="-5" dirty="0">
                <a:latin typeface="Times New Roman"/>
                <a:cs typeface="Times New Roman"/>
              </a:rPr>
              <a:t>, </a:t>
            </a:r>
            <a:r>
              <a:rPr sz="900" spc="-25" dirty="0">
                <a:latin typeface="Times New Roman"/>
                <a:cs typeface="Times New Roman"/>
              </a:rPr>
              <a:t>We’ll</a:t>
            </a:r>
            <a:r>
              <a:rPr sz="900" spc="-15" dirty="0">
                <a:latin typeface="Times New Roman"/>
                <a:cs typeface="Times New Roman"/>
              </a:rPr>
              <a:t> </a:t>
            </a:r>
            <a:r>
              <a:rPr sz="900" spc="-5" dirty="0">
                <a:latin typeface="Times New Roman"/>
                <a:cs typeface="Times New Roman"/>
              </a:rPr>
              <a:t>address</a:t>
            </a:r>
            <a:r>
              <a:rPr sz="900" spc="-10" dirty="0">
                <a:latin typeface="Times New Roman"/>
                <a:cs typeface="Times New Roman"/>
              </a:rPr>
              <a:t> </a:t>
            </a:r>
            <a:r>
              <a:rPr sz="900" spc="-5" dirty="0">
                <a:latin typeface="Times New Roman"/>
                <a:cs typeface="Times New Roman"/>
              </a:rPr>
              <a:t>these</a:t>
            </a:r>
            <a:r>
              <a:rPr sz="900" spc="-10" dirty="0">
                <a:latin typeface="Times New Roman"/>
                <a:cs typeface="Times New Roman"/>
              </a:rPr>
              <a:t> </a:t>
            </a:r>
            <a:r>
              <a:rPr sz="900" spc="-5" dirty="0">
                <a:latin typeface="Times New Roman"/>
                <a:cs typeface="Times New Roman"/>
              </a:rPr>
              <a:t>problems</a:t>
            </a:r>
            <a:r>
              <a:rPr sz="900" spc="-10" dirty="0">
                <a:latin typeface="Times New Roman"/>
                <a:cs typeface="Times New Roman"/>
              </a:rPr>
              <a:t> </a:t>
            </a:r>
            <a:r>
              <a:rPr sz="900" spc="-5" dirty="0">
                <a:latin typeface="Times New Roman"/>
                <a:cs typeface="Times New Roman"/>
              </a:rPr>
              <a:t>later</a:t>
            </a:r>
            <a:r>
              <a:rPr sz="900" spc="-15" dirty="0">
                <a:latin typeface="Times New Roman"/>
                <a:cs typeface="Times New Roman"/>
              </a:rPr>
              <a:t> </a:t>
            </a:r>
            <a:r>
              <a:rPr sz="900" spc="-5" dirty="0">
                <a:latin typeface="Times New Roman"/>
                <a:cs typeface="Times New Roman"/>
              </a:rPr>
              <a:t>with</a:t>
            </a:r>
            <a:r>
              <a:rPr sz="900" spc="-10" dirty="0">
                <a:latin typeface="Times New Roman"/>
                <a:cs typeface="Times New Roman"/>
              </a:rPr>
              <a:t> </a:t>
            </a:r>
            <a:r>
              <a:rPr sz="900" spc="-5" dirty="0">
                <a:latin typeface="Times New Roman"/>
                <a:cs typeface="Times New Roman"/>
              </a:rPr>
              <a:t>better</a:t>
            </a:r>
            <a:r>
              <a:rPr sz="900" spc="-10" dirty="0">
                <a:latin typeface="Times New Roman"/>
                <a:cs typeface="Times New Roman"/>
              </a:rPr>
              <a:t> </a:t>
            </a:r>
            <a:r>
              <a:rPr sz="900" spc="-5" dirty="0">
                <a:latin typeface="Times New Roman"/>
                <a:cs typeface="Times New Roman"/>
              </a:rPr>
              <a:t>models</a:t>
            </a:r>
            <a:r>
              <a:rPr lang="en-US" sz="900" spc="-5" dirty="0">
                <a:latin typeface="Times New Roman"/>
                <a:cs typeface="Times New Roman"/>
              </a:rPr>
              <a:t>, </a:t>
            </a:r>
            <a:r>
              <a:rPr sz="900" spc="-5" dirty="0">
                <a:latin typeface="Times New Roman"/>
                <a:cs typeface="Times New Roman"/>
              </a:rPr>
              <a:t>First,</a:t>
            </a:r>
            <a:r>
              <a:rPr sz="900" spc="-10" dirty="0">
                <a:latin typeface="Times New Roman"/>
                <a:cs typeface="Times New Roman"/>
              </a:rPr>
              <a:t> </a:t>
            </a:r>
            <a:r>
              <a:rPr sz="900" spc="-5" dirty="0">
                <a:latin typeface="Times New Roman"/>
                <a:cs typeface="Times New Roman"/>
              </a:rPr>
              <a:t>a look at a </a:t>
            </a:r>
            <a:r>
              <a:rPr sz="900" spc="-10" dirty="0">
                <a:latin typeface="Times New Roman"/>
                <a:cs typeface="Times New Roman"/>
              </a:rPr>
              <a:t>different</a:t>
            </a:r>
            <a:r>
              <a:rPr sz="900" spc="-5" dirty="0">
                <a:latin typeface="Times New Roman"/>
                <a:cs typeface="Times New Roman"/>
              </a:rPr>
              <a:t> criterion for linear discriminant</a:t>
            </a:r>
            <a:endParaRPr sz="900" dirty="0">
              <a:latin typeface="Times New Roman"/>
              <a:cs typeface="Times New Roman"/>
            </a:endParaRPr>
          </a:p>
        </p:txBody>
      </p:sp>
      <p:sp>
        <p:nvSpPr>
          <p:cNvPr id="38" name="Slide Number Placeholder 37"/>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21</a:t>
            </a:fld>
            <a:endParaRPr lang="en-US" spc="-5" dirty="0"/>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43774" y="211795"/>
            <a:ext cx="2120900" cy="244475"/>
          </a:xfrm>
          <a:prstGeom prst="rect">
            <a:avLst/>
          </a:prstGeom>
        </p:spPr>
        <p:txBody>
          <a:bodyPr vert="horz" wrap="square" lIns="0" tIns="17145" rIns="0" bIns="0" rtlCol="0">
            <a:spAutoFit/>
          </a:bodyPr>
          <a:lstStyle/>
          <a:p>
            <a:pPr marL="12700">
              <a:lnSpc>
                <a:spcPct val="100000"/>
              </a:lnSpc>
              <a:spcBef>
                <a:spcPts val="135"/>
              </a:spcBef>
            </a:pPr>
            <a:r>
              <a:rPr sz="1400" dirty="0">
                <a:latin typeface="Times New Roman"/>
                <a:cs typeface="Times New Roman"/>
              </a:rPr>
              <a:t>Fisher’s</a:t>
            </a:r>
            <a:r>
              <a:rPr sz="1400" spc="-25" dirty="0">
                <a:latin typeface="Times New Roman"/>
                <a:cs typeface="Times New Roman"/>
              </a:rPr>
              <a:t> </a:t>
            </a:r>
            <a:r>
              <a:rPr sz="1400" spc="15" dirty="0">
                <a:latin typeface="Times New Roman"/>
                <a:cs typeface="Times New Roman"/>
              </a:rPr>
              <a:t>Linear</a:t>
            </a:r>
            <a:r>
              <a:rPr sz="1400" spc="-25" dirty="0">
                <a:latin typeface="Times New Roman"/>
                <a:cs typeface="Times New Roman"/>
              </a:rPr>
              <a:t> </a:t>
            </a:r>
            <a:r>
              <a:rPr sz="1400" spc="15" dirty="0">
                <a:latin typeface="Times New Roman"/>
                <a:cs typeface="Times New Roman"/>
              </a:rPr>
              <a:t>Discriminant</a:t>
            </a:r>
            <a:endParaRPr sz="1400">
              <a:latin typeface="Times New Roman"/>
              <a:cs typeface="Times New Roman"/>
            </a:endParaRPr>
          </a:p>
        </p:txBody>
      </p:sp>
      <p:sp>
        <p:nvSpPr>
          <p:cNvPr id="6" name="object 6"/>
          <p:cNvSpPr txBox="1"/>
          <p:nvPr/>
        </p:nvSpPr>
        <p:spPr>
          <a:xfrm>
            <a:off x="466458" y="1863063"/>
            <a:ext cx="3189605" cy="814705"/>
          </a:xfrm>
          <a:prstGeom prst="rect">
            <a:avLst/>
          </a:prstGeom>
        </p:spPr>
        <p:txBody>
          <a:bodyPr vert="horz" wrap="square" lIns="0" tIns="11430" rIns="0" bIns="0" rtlCol="0">
            <a:spAutoFit/>
          </a:bodyPr>
          <a:lstStyle/>
          <a:p>
            <a:pPr marL="170180" indent="-132715">
              <a:lnSpc>
                <a:spcPct val="100000"/>
              </a:lnSpc>
              <a:spcBef>
                <a:spcPts val="90"/>
              </a:spcBef>
              <a:buSzPct val="90909"/>
              <a:buFont typeface="Lucida Sans Unicode"/>
              <a:buChar char="•"/>
              <a:tabLst>
                <a:tab pos="170815" algn="l"/>
              </a:tabLst>
            </a:pPr>
            <a:r>
              <a:rPr sz="1100" spc="-5" dirty="0">
                <a:latin typeface="Times New Roman"/>
                <a:cs typeface="Times New Roman"/>
              </a:rPr>
              <a:t>The</a:t>
            </a:r>
            <a:r>
              <a:rPr sz="1100" spc="-10" dirty="0">
                <a:latin typeface="Times New Roman"/>
                <a:cs typeface="Times New Roman"/>
              </a:rPr>
              <a:t> two-class</a:t>
            </a:r>
            <a:r>
              <a:rPr sz="1100" spc="-5" dirty="0">
                <a:latin typeface="Times New Roman"/>
                <a:cs typeface="Times New Roman"/>
              </a:rPr>
              <a:t> linear discriminant acts as a</a:t>
            </a:r>
            <a:r>
              <a:rPr sz="1100" spc="-10" dirty="0">
                <a:latin typeface="Times New Roman"/>
                <a:cs typeface="Times New Roman"/>
              </a:rPr>
              <a:t> </a:t>
            </a:r>
            <a:r>
              <a:rPr sz="1100" spc="-5" dirty="0">
                <a:latin typeface="Times New Roman"/>
                <a:cs typeface="Times New Roman"/>
              </a:rPr>
              <a:t>projection:</a:t>
            </a:r>
            <a:endParaRPr sz="1100">
              <a:latin typeface="Times New Roman"/>
              <a:cs typeface="Times New Roman"/>
            </a:endParaRPr>
          </a:p>
          <a:p>
            <a:pPr marL="1493520">
              <a:lnSpc>
                <a:spcPct val="100000"/>
              </a:lnSpc>
              <a:spcBef>
                <a:spcPts val="1130"/>
              </a:spcBef>
            </a:pPr>
            <a:r>
              <a:rPr sz="1100" i="1" spc="40" dirty="0">
                <a:latin typeface="Calibri"/>
                <a:cs typeface="Calibri"/>
              </a:rPr>
              <a:t>y</a:t>
            </a:r>
            <a:r>
              <a:rPr sz="1100" i="1" spc="70" dirty="0">
                <a:latin typeface="Calibri"/>
                <a:cs typeface="Calibri"/>
              </a:rPr>
              <a:t> </a:t>
            </a:r>
            <a:r>
              <a:rPr sz="1100" spc="295" dirty="0">
                <a:latin typeface="Calibri"/>
                <a:cs typeface="Calibri"/>
              </a:rPr>
              <a:t>=</a:t>
            </a:r>
            <a:r>
              <a:rPr sz="1100" spc="40" dirty="0">
                <a:latin typeface="Calibri"/>
                <a:cs typeface="Calibri"/>
              </a:rPr>
              <a:t> </a:t>
            </a:r>
            <a:r>
              <a:rPr sz="1100" b="1" i="1" spc="-20" dirty="0">
                <a:latin typeface="Verdana"/>
                <a:cs typeface="Verdana"/>
              </a:rPr>
              <a:t>w</a:t>
            </a:r>
            <a:r>
              <a:rPr sz="1200" i="1" spc="-30" baseline="31250" dirty="0">
                <a:latin typeface="Calibri"/>
                <a:cs typeface="Calibri"/>
              </a:rPr>
              <a:t>T</a:t>
            </a:r>
            <a:r>
              <a:rPr sz="1200" i="1" spc="-37" baseline="31250" dirty="0">
                <a:latin typeface="Calibri"/>
                <a:cs typeface="Calibri"/>
              </a:rPr>
              <a:t> </a:t>
            </a:r>
            <a:r>
              <a:rPr sz="1100" b="1" i="1" spc="-25" dirty="0">
                <a:latin typeface="Verdana"/>
                <a:cs typeface="Verdana"/>
              </a:rPr>
              <a:t>x</a:t>
            </a:r>
            <a:r>
              <a:rPr sz="1100" spc="-25" dirty="0">
                <a:solidFill>
                  <a:srgbClr val="D8D8D8"/>
                </a:solidFill>
                <a:latin typeface="Lucida Sans Unicode"/>
                <a:cs typeface="Lucida Sans Unicode"/>
              </a:rPr>
              <a:t>≥</a:t>
            </a:r>
            <a:r>
              <a:rPr sz="1100" spc="-60" dirty="0">
                <a:solidFill>
                  <a:srgbClr val="D8D8D8"/>
                </a:solidFill>
                <a:latin typeface="Lucida Sans Unicode"/>
                <a:cs typeface="Lucida Sans Unicode"/>
              </a:rPr>
              <a:t> </a:t>
            </a:r>
            <a:r>
              <a:rPr sz="1100" spc="-65" dirty="0">
                <a:solidFill>
                  <a:srgbClr val="D8D8D8"/>
                </a:solidFill>
                <a:latin typeface="Lucida Sans Unicode"/>
                <a:cs typeface="Lucida Sans Unicode"/>
              </a:rPr>
              <a:t>−</a:t>
            </a:r>
            <a:r>
              <a:rPr sz="1100" i="1" spc="-65" dirty="0">
                <a:solidFill>
                  <a:srgbClr val="D8D8D8"/>
                </a:solidFill>
                <a:latin typeface="Calibri"/>
                <a:cs typeface="Calibri"/>
              </a:rPr>
              <a:t>w</a:t>
            </a:r>
            <a:r>
              <a:rPr sz="1200" spc="-97" baseline="-10416" dirty="0">
                <a:solidFill>
                  <a:srgbClr val="D8D8D8"/>
                </a:solidFill>
                <a:latin typeface="Calibri"/>
                <a:cs typeface="Calibri"/>
              </a:rPr>
              <a:t>0</a:t>
            </a:r>
            <a:endParaRPr sz="1200" baseline="-10416">
              <a:latin typeface="Calibri"/>
              <a:cs typeface="Calibri"/>
            </a:endParaRPr>
          </a:p>
          <a:p>
            <a:pPr marL="170180">
              <a:lnSpc>
                <a:spcPct val="100000"/>
              </a:lnSpc>
              <a:spcBef>
                <a:spcPts val="1130"/>
              </a:spcBef>
            </a:pPr>
            <a:r>
              <a:rPr sz="1100" spc="-10" dirty="0">
                <a:solidFill>
                  <a:srgbClr val="D8D8D8"/>
                </a:solidFill>
                <a:latin typeface="Times New Roman"/>
                <a:cs typeface="Times New Roman"/>
              </a:rPr>
              <a:t>followed</a:t>
            </a:r>
            <a:r>
              <a:rPr sz="1100" spc="-25" dirty="0">
                <a:solidFill>
                  <a:srgbClr val="D8D8D8"/>
                </a:solidFill>
                <a:latin typeface="Times New Roman"/>
                <a:cs typeface="Times New Roman"/>
              </a:rPr>
              <a:t> </a:t>
            </a:r>
            <a:r>
              <a:rPr sz="1100" spc="-5" dirty="0">
                <a:solidFill>
                  <a:srgbClr val="D8D8D8"/>
                </a:solidFill>
                <a:latin typeface="Times New Roman"/>
                <a:cs typeface="Times New Roman"/>
              </a:rPr>
              <a:t>by</a:t>
            </a:r>
            <a:r>
              <a:rPr sz="1100" spc="-20" dirty="0">
                <a:solidFill>
                  <a:srgbClr val="D8D8D8"/>
                </a:solidFill>
                <a:latin typeface="Times New Roman"/>
                <a:cs typeface="Times New Roman"/>
              </a:rPr>
              <a:t> </a:t>
            </a:r>
            <a:r>
              <a:rPr sz="1100" spc="-5" dirty="0">
                <a:solidFill>
                  <a:srgbClr val="D8D8D8"/>
                </a:solidFill>
                <a:latin typeface="Times New Roman"/>
                <a:cs typeface="Times New Roman"/>
              </a:rPr>
              <a:t>a</a:t>
            </a:r>
            <a:r>
              <a:rPr sz="1100" spc="-20" dirty="0">
                <a:solidFill>
                  <a:srgbClr val="D8D8D8"/>
                </a:solidFill>
                <a:latin typeface="Times New Roman"/>
                <a:cs typeface="Times New Roman"/>
              </a:rPr>
              <a:t> </a:t>
            </a:r>
            <a:r>
              <a:rPr sz="1100" spc="-5" dirty="0">
                <a:solidFill>
                  <a:srgbClr val="D8D8D8"/>
                </a:solidFill>
                <a:latin typeface="Times New Roman"/>
                <a:cs typeface="Times New Roman"/>
              </a:rPr>
              <a:t>threshold</a:t>
            </a:r>
            <a:endParaRPr sz="1100">
              <a:latin typeface="Times New Roman"/>
              <a:cs typeface="Times New Roman"/>
            </a:endParaRPr>
          </a:p>
        </p:txBody>
      </p:sp>
      <p:sp>
        <p:nvSpPr>
          <p:cNvPr id="10" name="Slide Number Placeholder 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22</a:t>
            </a:fld>
            <a:endParaRPr lang="en-US" spc="-5" dirty="0"/>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43774" y="211795"/>
            <a:ext cx="2120900" cy="244475"/>
          </a:xfrm>
          <a:prstGeom prst="rect">
            <a:avLst/>
          </a:prstGeom>
        </p:spPr>
        <p:txBody>
          <a:bodyPr vert="horz" wrap="square" lIns="0" tIns="17145" rIns="0" bIns="0" rtlCol="0">
            <a:spAutoFit/>
          </a:bodyPr>
          <a:lstStyle/>
          <a:p>
            <a:pPr marL="12700">
              <a:lnSpc>
                <a:spcPct val="100000"/>
              </a:lnSpc>
              <a:spcBef>
                <a:spcPts val="135"/>
              </a:spcBef>
            </a:pPr>
            <a:r>
              <a:rPr sz="1400" dirty="0">
                <a:latin typeface="Times New Roman"/>
                <a:cs typeface="Times New Roman"/>
              </a:rPr>
              <a:t>Fisher’s</a:t>
            </a:r>
            <a:r>
              <a:rPr sz="1400" spc="-25" dirty="0">
                <a:latin typeface="Times New Roman"/>
                <a:cs typeface="Times New Roman"/>
              </a:rPr>
              <a:t> </a:t>
            </a:r>
            <a:r>
              <a:rPr sz="1400" spc="15" dirty="0">
                <a:latin typeface="Times New Roman"/>
                <a:cs typeface="Times New Roman"/>
              </a:rPr>
              <a:t>Linear</a:t>
            </a:r>
            <a:r>
              <a:rPr sz="1400" spc="-25" dirty="0">
                <a:latin typeface="Times New Roman"/>
                <a:cs typeface="Times New Roman"/>
              </a:rPr>
              <a:t> </a:t>
            </a:r>
            <a:r>
              <a:rPr sz="1400" spc="15" dirty="0">
                <a:latin typeface="Times New Roman"/>
                <a:cs typeface="Times New Roman"/>
              </a:rPr>
              <a:t>Discriminant</a:t>
            </a:r>
            <a:endParaRPr sz="1400">
              <a:latin typeface="Times New Roman"/>
              <a:cs typeface="Times New Roman"/>
            </a:endParaRPr>
          </a:p>
        </p:txBody>
      </p:sp>
      <p:sp>
        <p:nvSpPr>
          <p:cNvPr id="6" name="object 6"/>
          <p:cNvSpPr txBox="1"/>
          <p:nvPr/>
        </p:nvSpPr>
        <p:spPr>
          <a:xfrm>
            <a:off x="466458" y="1863063"/>
            <a:ext cx="3189605" cy="814705"/>
          </a:xfrm>
          <a:prstGeom prst="rect">
            <a:avLst/>
          </a:prstGeom>
        </p:spPr>
        <p:txBody>
          <a:bodyPr vert="horz" wrap="square" lIns="0" tIns="11430" rIns="0" bIns="0" rtlCol="0">
            <a:spAutoFit/>
          </a:bodyPr>
          <a:lstStyle/>
          <a:p>
            <a:pPr marL="170180" indent="-132715">
              <a:lnSpc>
                <a:spcPct val="100000"/>
              </a:lnSpc>
              <a:spcBef>
                <a:spcPts val="90"/>
              </a:spcBef>
              <a:buSzPct val="90909"/>
              <a:buFont typeface="Lucida Sans Unicode"/>
              <a:buChar char="•"/>
              <a:tabLst>
                <a:tab pos="170815" algn="l"/>
              </a:tabLst>
            </a:pPr>
            <a:r>
              <a:rPr sz="1100" spc="-5" dirty="0">
                <a:latin typeface="Times New Roman"/>
                <a:cs typeface="Times New Roman"/>
              </a:rPr>
              <a:t>The</a:t>
            </a:r>
            <a:r>
              <a:rPr sz="1100" spc="-10" dirty="0">
                <a:latin typeface="Times New Roman"/>
                <a:cs typeface="Times New Roman"/>
              </a:rPr>
              <a:t> two-class</a:t>
            </a:r>
            <a:r>
              <a:rPr sz="1100" spc="-5" dirty="0">
                <a:latin typeface="Times New Roman"/>
                <a:cs typeface="Times New Roman"/>
              </a:rPr>
              <a:t> linear discriminant acts as a</a:t>
            </a:r>
            <a:r>
              <a:rPr sz="1100" spc="-10" dirty="0">
                <a:latin typeface="Times New Roman"/>
                <a:cs typeface="Times New Roman"/>
              </a:rPr>
              <a:t> </a:t>
            </a:r>
            <a:r>
              <a:rPr sz="1100" spc="-5" dirty="0">
                <a:latin typeface="Times New Roman"/>
                <a:cs typeface="Times New Roman"/>
              </a:rPr>
              <a:t>projection:</a:t>
            </a:r>
            <a:endParaRPr sz="1100">
              <a:latin typeface="Times New Roman"/>
              <a:cs typeface="Times New Roman"/>
            </a:endParaRPr>
          </a:p>
          <a:p>
            <a:pPr marL="1493520">
              <a:lnSpc>
                <a:spcPct val="100000"/>
              </a:lnSpc>
              <a:spcBef>
                <a:spcPts val="1130"/>
              </a:spcBef>
            </a:pPr>
            <a:r>
              <a:rPr sz="1100" i="1" spc="40" dirty="0">
                <a:latin typeface="Calibri"/>
                <a:cs typeface="Calibri"/>
              </a:rPr>
              <a:t>y</a:t>
            </a:r>
            <a:r>
              <a:rPr sz="1100" i="1" spc="70" dirty="0">
                <a:latin typeface="Calibri"/>
                <a:cs typeface="Calibri"/>
              </a:rPr>
              <a:t> </a:t>
            </a:r>
            <a:r>
              <a:rPr sz="1100" spc="295" dirty="0">
                <a:latin typeface="Calibri"/>
                <a:cs typeface="Calibri"/>
              </a:rPr>
              <a:t>=</a:t>
            </a:r>
            <a:r>
              <a:rPr sz="1100" spc="40" dirty="0">
                <a:latin typeface="Calibri"/>
                <a:cs typeface="Calibri"/>
              </a:rPr>
              <a:t> </a:t>
            </a:r>
            <a:r>
              <a:rPr sz="1100" b="1" i="1" spc="-20" dirty="0">
                <a:latin typeface="Verdana"/>
                <a:cs typeface="Verdana"/>
              </a:rPr>
              <a:t>w</a:t>
            </a:r>
            <a:r>
              <a:rPr sz="1200" i="1" spc="-30" baseline="31250" dirty="0">
                <a:latin typeface="Calibri"/>
                <a:cs typeface="Calibri"/>
              </a:rPr>
              <a:t>T</a:t>
            </a:r>
            <a:r>
              <a:rPr sz="1200" i="1" spc="-37" baseline="31250" dirty="0">
                <a:latin typeface="Calibri"/>
                <a:cs typeface="Calibri"/>
              </a:rPr>
              <a:t> </a:t>
            </a:r>
            <a:r>
              <a:rPr sz="1100" b="1" i="1" spc="-25" dirty="0">
                <a:latin typeface="Verdana"/>
                <a:cs typeface="Verdana"/>
              </a:rPr>
              <a:t>x</a:t>
            </a:r>
            <a:r>
              <a:rPr sz="1100" spc="-25" dirty="0">
                <a:latin typeface="Lucida Sans Unicode"/>
                <a:cs typeface="Lucida Sans Unicode"/>
              </a:rPr>
              <a:t>≥</a:t>
            </a:r>
            <a:r>
              <a:rPr sz="1100" spc="-60" dirty="0">
                <a:latin typeface="Lucida Sans Unicode"/>
                <a:cs typeface="Lucida Sans Unicode"/>
              </a:rPr>
              <a:t> </a:t>
            </a:r>
            <a:r>
              <a:rPr sz="1100" spc="-65" dirty="0">
                <a:latin typeface="Lucida Sans Unicode"/>
                <a:cs typeface="Lucida Sans Unicode"/>
              </a:rPr>
              <a:t>−</a:t>
            </a:r>
            <a:r>
              <a:rPr sz="1100" i="1" spc="-65" dirty="0">
                <a:latin typeface="Calibri"/>
                <a:cs typeface="Calibri"/>
              </a:rPr>
              <a:t>w</a:t>
            </a:r>
            <a:r>
              <a:rPr sz="1200" spc="-97" baseline="-10416" dirty="0">
                <a:latin typeface="Calibri"/>
                <a:cs typeface="Calibri"/>
              </a:rPr>
              <a:t>0</a:t>
            </a:r>
            <a:endParaRPr sz="1200" baseline="-10416">
              <a:latin typeface="Calibri"/>
              <a:cs typeface="Calibri"/>
            </a:endParaRPr>
          </a:p>
          <a:p>
            <a:pPr marL="170180">
              <a:lnSpc>
                <a:spcPct val="100000"/>
              </a:lnSpc>
              <a:spcBef>
                <a:spcPts val="1130"/>
              </a:spcBef>
            </a:pPr>
            <a:r>
              <a:rPr sz="1100" spc="-10" dirty="0">
                <a:latin typeface="Times New Roman"/>
                <a:cs typeface="Times New Roman"/>
              </a:rPr>
              <a:t>followed</a:t>
            </a:r>
            <a:r>
              <a:rPr sz="1100" spc="-25" dirty="0">
                <a:latin typeface="Times New Roman"/>
                <a:cs typeface="Times New Roman"/>
              </a:rPr>
              <a:t> </a:t>
            </a:r>
            <a:r>
              <a:rPr sz="1100" spc="-5" dirty="0">
                <a:latin typeface="Times New Roman"/>
                <a:cs typeface="Times New Roman"/>
              </a:rPr>
              <a:t>by</a:t>
            </a:r>
            <a:r>
              <a:rPr sz="1100" spc="-20" dirty="0">
                <a:latin typeface="Times New Roman"/>
                <a:cs typeface="Times New Roman"/>
              </a:rPr>
              <a:t> </a:t>
            </a:r>
            <a:r>
              <a:rPr sz="1100" spc="-5" dirty="0">
                <a:latin typeface="Times New Roman"/>
                <a:cs typeface="Times New Roman"/>
              </a:rPr>
              <a:t>a</a:t>
            </a:r>
            <a:r>
              <a:rPr sz="1100" spc="-20" dirty="0">
                <a:latin typeface="Times New Roman"/>
                <a:cs typeface="Times New Roman"/>
              </a:rPr>
              <a:t> </a:t>
            </a:r>
            <a:r>
              <a:rPr sz="1100" spc="-5" dirty="0">
                <a:latin typeface="Times New Roman"/>
                <a:cs typeface="Times New Roman"/>
              </a:rPr>
              <a:t>threshold</a:t>
            </a:r>
            <a:endParaRPr sz="1100">
              <a:latin typeface="Times New Roman"/>
              <a:cs typeface="Times New Roman"/>
            </a:endParaRPr>
          </a:p>
        </p:txBody>
      </p:sp>
      <p:sp>
        <p:nvSpPr>
          <p:cNvPr id="10" name="Slide Number Placeholder 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23</a:t>
            </a:fld>
            <a:endParaRPr lang="en-US" spc="-5" dirty="0"/>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43774" y="211795"/>
            <a:ext cx="2120900" cy="244475"/>
          </a:xfrm>
          <a:prstGeom prst="rect">
            <a:avLst/>
          </a:prstGeom>
        </p:spPr>
        <p:txBody>
          <a:bodyPr vert="horz" wrap="square" lIns="0" tIns="17145" rIns="0" bIns="0" rtlCol="0">
            <a:spAutoFit/>
          </a:bodyPr>
          <a:lstStyle/>
          <a:p>
            <a:pPr marL="12700">
              <a:lnSpc>
                <a:spcPct val="100000"/>
              </a:lnSpc>
              <a:spcBef>
                <a:spcPts val="135"/>
              </a:spcBef>
            </a:pPr>
            <a:r>
              <a:rPr sz="1400" dirty="0">
                <a:latin typeface="Times New Roman"/>
                <a:cs typeface="Times New Roman"/>
              </a:rPr>
              <a:t>Fisher’s</a:t>
            </a:r>
            <a:r>
              <a:rPr sz="1400" spc="-25" dirty="0">
                <a:latin typeface="Times New Roman"/>
                <a:cs typeface="Times New Roman"/>
              </a:rPr>
              <a:t> </a:t>
            </a:r>
            <a:r>
              <a:rPr sz="1400" spc="15" dirty="0">
                <a:latin typeface="Times New Roman"/>
                <a:cs typeface="Times New Roman"/>
              </a:rPr>
              <a:t>Linear</a:t>
            </a:r>
            <a:r>
              <a:rPr sz="1400" spc="-25" dirty="0">
                <a:latin typeface="Times New Roman"/>
                <a:cs typeface="Times New Roman"/>
              </a:rPr>
              <a:t> </a:t>
            </a:r>
            <a:r>
              <a:rPr sz="1400" spc="15" dirty="0">
                <a:latin typeface="Times New Roman"/>
                <a:cs typeface="Times New Roman"/>
              </a:rPr>
              <a:t>Discriminant</a:t>
            </a:r>
            <a:endParaRPr sz="1400">
              <a:latin typeface="Times New Roman"/>
              <a:cs typeface="Times New Roman"/>
            </a:endParaRPr>
          </a:p>
        </p:txBody>
      </p:sp>
      <p:pic>
        <p:nvPicPr>
          <p:cNvPr id="6" name="object 6"/>
          <p:cNvPicPr/>
          <p:nvPr/>
        </p:nvPicPr>
        <p:blipFill>
          <a:blip r:embed="rId5" cstate="print"/>
          <a:stretch>
            <a:fillRect/>
          </a:stretch>
        </p:blipFill>
        <p:spPr>
          <a:xfrm>
            <a:off x="1173823" y="647567"/>
            <a:ext cx="2250321" cy="1074567"/>
          </a:xfrm>
          <a:prstGeom prst="rect">
            <a:avLst/>
          </a:prstGeom>
        </p:spPr>
      </p:pic>
      <p:sp>
        <p:nvSpPr>
          <p:cNvPr id="7" name="object 7"/>
          <p:cNvSpPr txBox="1"/>
          <p:nvPr/>
        </p:nvSpPr>
        <p:spPr>
          <a:xfrm>
            <a:off x="466458" y="1863063"/>
            <a:ext cx="3189605" cy="1024255"/>
          </a:xfrm>
          <a:prstGeom prst="rect">
            <a:avLst/>
          </a:prstGeom>
        </p:spPr>
        <p:txBody>
          <a:bodyPr vert="horz" wrap="square" lIns="0" tIns="11430" rIns="0" bIns="0" rtlCol="0">
            <a:spAutoFit/>
          </a:bodyPr>
          <a:lstStyle/>
          <a:p>
            <a:pPr marL="170180" indent="-132715">
              <a:lnSpc>
                <a:spcPct val="100000"/>
              </a:lnSpc>
              <a:spcBef>
                <a:spcPts val="90"/>
              </a:spcBef>
              <a:buSzPct val="90909"/>
              <a:buFont typeface="Lucida Sans Unicode"/>
              <a:buChar char="•"/>
              <a:tabLst>
                <a:tab pos="170815" algn="l"/>
              </a:tabLst>
            </a:pPr>
            <a:r>
              <a:rPr sz="1100" spc="-5" dirty="0">
                <a:latin typeface="Times New Roman"/>
                <a:cs typeface="Times New Roman"/>
              </a:rPr>
              <a:t>The</a:t>
            </a:r>
            <a:r>
              <a:rPr sz="1100" spc="-10" dirty="0">
                <a:latin typeface="Times New Roman"/>
                <a:cs typeface="Times New Roman"/>
              </a:rPr>
              <a:t> two-class</a:t>
            </a:r>
            <a:r>
              <a:rPr sz="1100" spc="-5" dirty="0">
                <a:latin typeface="Times New Roman"/>
                <a:cs typeface="Times New Roman"/>
              </a:rPr>
              <a:t> linear discriminant acts as a</a:t>
            </a:r>
            <a:r>
              <a:rPr sz="1100" spc="-10" dirty="0">
                <a:latin typeface="Times New Roman"/>
                <a:cs typeface="Times New Roman"/>
              </a:rPr>
              <a:t> </a:t>
            </a:r>
            <a:r>
              <a:rPr sz="1100" spc="-5" dirty="0">
                <a:latin typeface="Times New Roman"/>
                <a:cs typeface="Times New Roman"/>
              </a:rPr>
              <a:t>projection:</a:t>
            </a:r>
            <a:endParaRPr sz="1100">
              <a:latin typeface="Times New Roman"/>
              <a:cs typeface="Times New Roman"/>
            </a:endParaRPr>
          </a:p>
          <a:p>
            <a:pPr marL="1493520">
              <a:lnSpc>
                <a:spcPct val="100000"/>
              </a:lnSpc>
              <a:spcBef>
                <a:spcPts val="1130"/>
              </a:spcBef>
            </a:pPr>
            <a:r>
              <a:rPr sz="1100" i="1" spc="40" dirty="0">
                <a:latin typeface="Calibri"/>
                <a:cs typeface="Calibri"/>
              </a:rPr>
              <a:t>y</a:t>
            </a:r>
            <a:r>
              <a:rPr sz="1100" i="1" spc="70" dirty="0">
                <a:latin typeface="Calibri"/>
                <a:cs typeface="Calibri"/>
              </a:rPr>
              <a:t> </a:t>
            </a:r>
            <a:r>
              <a:rPr sz="1100" spc="295" dirty="0">
                <a:latin typeface="Calibri"/>
                <a:cs typeface="Calibri"/>
              </a:rPr>
              <a:t>=</a:t>
            </a:r>
            <a:r>
              <a:rPr sz="1100" spc="40" dirty="0">
                <a:latin typeface="Calibri"/>
                <a:cs typeface="Calibri"/>
              </a:rPr>
              <a:t> </a:t>
            </a:r>
            <a:r>
              <a:rPr sz="1100" b="1" i="1" spc="-20" dirty="0">
                <a:latin typeface="Verdana"/>
                <a:cs typeface="Verdana"/>
              </a:rPr>
              <a:t>w</a:t>
            </a:r>
            <a:r>
              <a:rPr sz="1200" i="1" spc="-30" baseline="31250" dirty="0">
                <a:latin typeface="Calibri"/>
                <a:cs typeface="Calibri"/>
              </a:rPr>
              <a:t>T</a:t>
            </a:r>
            <a:r>
              <a:rPr sz="1200" i="1" spc="-37" baseline="31250" dirty="0">
                <a:latin typeface="Calibri"/>
                <a:cs typeface="Calibri"/>
              </a:rPr>
              <a:t> </a:t>
            </a:r>
            <a:r>
              <a:rPr sz="1100" b="1" i="1" spc="-25" dirty="0">
                <a:latin typeface="Verdana"/>
                <a:cs typeface="Verdana"/>
              </a:rPr>
              <a:t>x</a:t>
            </a:r>
            <a:r>
              <a:rPr sz="1100" spc="-25" dirty="0">
                <a:latin typeface="Lucida Sans Unicode"/>
                <a:cs typeface="Lucida Sans Unicode"/>
              </a:rPr>
              <a:t>≥</a:t>
            </a:r>
            <a:r>
              <a:rPr sz="1100" spc="-60" dirty="0">
                <a:latin typeface="Lucida Sans Unicode"/>
                <a:cs typeface="Lucida Sans Unicode"/>
              </a:rPr>
              <a:t> </a:t>
            </a:r>
            <a:r>
              <a:rPr sz="1100" spc="-65" dirty="0">
                <a:latin typeface="Lucida Sans Unicode"/>
                <a:cs typeface="Lucida Sans Unicode"/>
              </a:rPr>
              <a:t>−</a:t>
            </a:r>
            <a:r>
              <a:rPr sz="1100" i="1" spc="-65" dirty="0">
                <a:latin typeface="Calibri"/>
                <a:cs typeface="Calibri"/>
              </a:rPr>
              <a:t>w</a:t>
            </a:r>
            <a:r>
              <a:rPr sz="1200" spc="-97" baseline="-10416" dirty="0">
                <a:latin typeface="Calibri"/>
                <a:cs typeface="Calibri"/>
              </a:rPr>
              <a:t>0</a:t>
            </a:r>
            <a:endParaRPr sz="1200" baseline="-10416">
              <a:latin typeface="Calibri"/>
              <a:cs typeface="Calibri"/>
            </a:endParaRPr>
          </a:p>
          <a:p>
            <a:pPr marL="170180">
              <a:lnSpc>
                <a:spcPct val="100000"/>
              </a:lnSpc>
              <a:spcBef>
                <a:spcPts val="1130"/>
              </a:spcBef>
            </a:pPr>
            <a:r>
              <a:rPr sz="1100" spc="-10" dirty="0">
                <a:latin typeface="Times New Roman"/>
                <a:cs typeface="Times New Roman"/>
              </a:rPr>
              <a:t>followed</a:t>
            </a:r>
            <a:r>
              <a:rPr sz="1100" spc="-25" dirty="0">
                <a:latin typeface="Times New Roman"/>
                <a:cs typeface="Times New Roman"/>
              </a:rPr>
              <a:t> </a:t>
            </a:r>
            <a:r>
              <a:rPr sz="1100" spc="-5" dirty="0">
                <a:latin typeface="Times New Roman"/>
                <a:cs typeface="Times New Roman"/>
              </a:rPr>
              <a:t>by</a:t>
            </a:r>
            <a:r>
              <a:rPr sz="1100" spc="-20" dirty="0">
                <a:latin typeface="Times New Roman"/>
                <a:cs typeface="Times New Roman"/>
              </a:rPr>
              <a:t> </a:t>
            </a:r>
            <a:r>
              <a:rPr sz="1100" spc="-5" dirty="0">
                <a:latin typeface="Times New Roman"/>
                <a:cs typeface="Times New Roman"/>
              </a:rPr>
              <a:t>a</a:t>
            </a:r>
            <a:r>
              <a:rPr sz="1100" spc="-20" dirty="0">
                <a:latin typeface="Times New Roman"/>
                <a:cs typeface="Times New Roman"/>
              </a:rPr>
              <a:t> </a:t>
            </a:r>
            <a:r>
              <a:rPr sz="1100" spc="-5" dirty="0">
                <a:latin typeface="Times New Roman"/>
                <a:cs typeface="Times New Roman"/>
              </a:rPr>
              <a:t>threshold</a:t>
            </a:r>
            <a:endParaRPr sz="1100">
              <a:latin typeface="Times New Roman"/>
              <a:cs typeface="Times New Roman"/>
            </a:endParaRPr>
          </a:p>
          <a:p>
            <a:pPr marL="170180" indent="-132715">
              <a:lnSpc>
                <a:spcPct val="100000"/>
              </a:lnSpc>
              <a:spcBef>
                <a:spcPts val="335"/>
              </a:spcBef>
              <a:buSzPct val="90909"/>
              <a:buFont typeface="Lucida Sans Unicode"/>
              <a:buChar char="•"/>
              <a:tabLst>
                <a:tab pos="170815" algn="l"/>
              </a:tabLst>
            </a:pPr>
            <a:r>
              <a:rPr sz="1100" spc="-5" dirty="0">
                <a:latin typeface="Times New Roman"/>
                <a:cs typeface="Times New Roman"/>
              </a:rPr>
              <a:t>In which direction </a:t>
            </a:r>
            <a:r>
              <a:rPr sz="1100" b="1" i="1" spc="-175" dirty="0">
                <a:latin typeface="Verdana"/>
                <a:cs typeface="Verdana"/>
              </a:rPr>
              <a:t>w</a:t>
            </a:r>
            <a:r>
              <a:rPr sz="1100" b="1" i="1" spc="-75" dirty="0">
                <a:latin typeface="Verdana"/>
                <a:cs typeface="Verdana"/>
              </a:rPr>
              <a:t> </a:t>
            </a:r>
            <a:r>
              <a:rPr sz="1100" spc="-5" dirty="0">
                <a:latin typeface="Times New Roman"/>
                <a:cs typeface="Times New Roman"/>
              </a:rPr>
              <a:t>should </a:t>
            </a:r>
            <a:r>
              <a:rPr sz="1100" spc="-10" dirty="0">
                <a:latin typeface="Times New Roman"/>
                <a:cs typeface="Times New Roman"/>
              </a:rPr>
              <a:t>we</a:t>
            </a:r>
            <a:r>
              <a:rPr sz="1100" spc="-5" dirty="0">
                <a:latin typeface="Times New Roman"/>
                <a:cs typeface="Times New Roman"/>
              </a:rPr>
              <a:t> project?</a:t>
            </a:r>
            <a:endParaRPr sz="1100">
              <a:latin typeface="Times New Roman"/>
              <a:cs typeface="Times New Roman"/>
            </a:endParaRPr>
          </a:p>
        </p:txBody>
      </p:sp>
      <p:sp>
        <p:nvSpPr>
          <p:cNvPr id="11" name="Slide Number Placeholder 1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24</a:t>
            </a:fld>
            <a:endParaRPr lang="en-US" spc="-5" dirty="0"/>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43774" y="211795"/>
            <a:ext cx="2120900" cy="244475"/>
          </a:xfrm>
          <a:prstGeom prst="rect">
            <a:avLst/>
          </a:prstGeom>
        </p:spPr>
        <p:txBody>
          <a:bodyPr vert="horz" wrap="square" lIns="0" tIns="17145" rIns="0" bIns="0" rtlCol="0">
            <a:spAutoFit/>
          </a:bodyPr>
          <a:lstStyle/>
          <a:p>
            <a:pPr marL="12700">
              <a:lnSpc>
                <a:spcPct val="100000"/>
              </a:lnSpc>
              <a:spcBef>
                <a:spcPts val="135"/>
              </a:spcBef>
            </a:pPr>
            <a:r>
              <a:rPr sz="1400" dirty="0">
                <a:latin typeface="Times New Roman"/>
                <a:cs typeface="Times New Roman"/>
              </a:rPr>
              <a:t>Fisher’s</a:t>
            </a:r>
            <a:r>
              <a:rPr sz="1400" spc="-25" dirty="0">
                <a:latin typeface="Times New Roman"/>
                <a:cs typeface="Times New Roman"/>
              </a:rPr>
              <a:t> </a:t>
            </a:r>
            <a:r>
              <a:rPr sz="1400" spc="15" dirty="0">
                <a:latin typeface="Times New Roman"/>
                <a:cs typeface="Times New Roman"/>
              </a:rPr>
              <a:t>Linear</a:t>
            </a:r>
            <a:r>
              <a:rPr sz="1400" spc="-25" dirty="0">
                <a:latin typeface="Times New Roman"/>
                <a:cs typeface="Times New Roman"/>
              </a:rPr>
              <a:t> </a:t>
            </a:r>
            <a:r>
              <a:rPr sz="1400" spc="15" dirty="0">
                <a:latin typeface="Times New Roman"/>
                <a:cs typeface="Times New Roman"/>
              </a:rPr>
              <a:t>Discriminant</a:t>
            </a:r>
            <a:endParaRPr sz="1400">
              <a:latin typeface="Times New Roman"/>
              <a:cs typeface="Times New Roman"/>
            </a:endParaRPr>
          </a:p>
        </p:txBody>
      </p:sp>
      <p:pic>
        <p:nvPicPr>
          <p:cNvPr id="6" name="object 6"/>
          <p:cNvPicPr/>
          <p:nvPr/>
        </p:nvPicPr>
        <p:blipFill>
          <a:blip r:embed="rId5" cstate="print"/>
          <a:stretch>
            <a:fillRect/>
          </a:stretch>
        </p:blipFill>
        <p:spPr>
          <a:xfrm>
            <a:off x="1173823" y="647567"/>
            <a:ext cx="2250321" cy="1074567"/>
          </a:xfrm>
          <a:prstGeom prst="rect">
            <a:avLst/>
          </a:prstGeom>
        </p:spPr>
      </p:pic>
      <p:sp>
        <p:nvSpPr>
          <p:cNvPr id="7" name="object 7"/>
          <p:cNvSpPr txBox="1"/>
          <p:nvPr/>
        </p:nvSpPr>
        <p:spPr>
          <a:xfrm>
            <a:off x="466458" y="1863063"/>
            <a:ext cx="3189605" cy="1234440"/>
          </a:xfrm>
          <a:prstGeom prst="rect">
            <a:avLst/>
          </a:prstGeom>
        </p:spPr>
        <p:txBody>
          <a:bodyPr vert="horz" wrap="square" lIns="0" tIns="11430" rIns="0" bIns="0" rtlCol="0">
            <a:spAutoFit/>
          </a:bodyPr>
          <a:lstStyle/>
          <a:p>
            <a:pPr marL="170180" indent="-132715">
              <a:lnSpc>
                <a:spcPct val="100000"/>
              </a:lnSpc>
              <a:spcBef>
                <a:spcPts val="90"/>
              </a:spcBef>
              <a:buSzPct val="90909"/>
              <a:buFont typeface="Lucida Sans Unicode"/>
              <a:buChar char="•"/>
              <a:tabLst>
                <a:tab pos="170815" algn="l"/>
              </a:tabLst>
            </a:pPr>
            <a:r>
              <a:rPr sz="1100" spc="-5" dirty="0">
                <a:latin typeface="Times New Roman"/>
                <a:cs typeface="Times New Roman"/>
              </a:rPr>
              <a:t>The</a:t>
            </a:r>
            <a:r>
              <a:rPr sz="1100" spc="-10" dirty="0">
                <a:latin typeface="Times New Roman"/>
                <a:cs typeface="Times New Roman"/>
              </a:rPr>
              <a:t> two-class</a:t>
            </a:r>
            <a:r>
              <a:rPr sz="1100" spc="-5" dirty="0">
                <a:latin typeface="Times New Roman"/>
                <a:cs typeface="Times New Roman"/>
              </a:rPr>
              <a:t> linear discriminant acts as a</a:t>
            </a:r>
            <a:r>
              <a:rPr sz="1100" spc="-10" dirty="0">
                <a:latin typeface="Times New Roman"/>
                <a:cs typeface="Times New Roman"/>
              </a:rPr>
              <a:t> </a:t>
            </a:r>
            <a:r>
              <a:rPr sz="1100" spc="-5" dirty="0">
                <a:latin typeface="Times New Roman"/>
                <a:cs typeface="Times New Roman"/>
              </a:rPr>
              <a:t>projection:</a:t>
            </a:r>
            <a:endParaRPr sz="1100">
              <a:latin typeface="Times New Roman"/>
              <a:cs typeface="Times New Roman"/>
            </a:endParaRPr>
          </a:p>
          <a:p>
            <a:pPr marL="1493520">
              <a:lnSpc>
                <a:spcPct val="100000"/>
              </a:lnSpc>
              <a:spcBef>
                <a:spcPts val="1130"/>
              </a:spcBef>
            </a:pPr>
            <a:r>
              <a:rPr sz="1100" i="1" spc="40" dirty="0">
                <a:latin typeface="Calibri"/>
                <a:cs typeface="Calibri"/>
              </a:rPr>
              <a:t>y</a:t>
            </a:r>
            <a:r>
              <a:rPr sz="1100" i="1" spc="70" dirty="0">
                <a:latin typeface="Calibri"/>
                <a:cs typeface="Calibri"/>
              </a:rPr>
              <a:t> </a:t>
            </a:r>
            <a:r>
              <a:rPr sz="1100" spc="295" dirty="0">
                <a:latin typeface="Calibri"/>
                <a:cs typeface="Calibri"/>
              </a:rPr>
              <a:t>=</a:t>
            </a:r>
            <a:r>
              <a:rPr sz="1100" spc="40" dirty="0">
                <a:latin typeface="Calibri"/>
                <a:cs typeface="Calibri"/>
              </a:rPr>
              <a:t> </a:t>
            </a:r>
            <a:r>
              <a:rPr sz="1100" b="1" i="1" spc="-20" dirty="0">
                <a:latin typeface="Verdana"/>
                <a:cs typeface="Verdana"/>
              </a:rPr>
              <a:t>w</a:t>
            </a:r>
            <a:r>
              <a:rPr sz="1200" i="1" spc="-30" baseline="31250" dirty="0">
                <a:latin typeface="Calibri"/>
                <a:cs typeface="Calibri"/>
              </a:rPr>
              <a:t>T</a:t>
            </a:r>
            <a:r>
              <a:rPr sz="1200" i="1" spc="-37" baseline="31250" dirty="0">
                <a:latin typeface="Calibri"/>
                <a:cs typeface="Calibri"/>
              </a:rPr>
              <a:t> </a:t>
            </a:r>
            <a:r>
              <a:rPr sz="1100" b="1" i="1" spc="-25" dirty="0">
                <a:latin typeface="Verdana"/>
                <a:cs typeface="Verdana"/>
              </a:rPr>
              <a:t>x</a:t>
            </a:r>
            <a:r>
              <a:rPr sz="1100" spc="-25" dirty="0">
                <a:latin typeface="Lucida Sans Unicode"/>
                <a:cs typeface="Lucida Sans Unicode"/>
              </a:rPr>
              <a:t>≥</a:t>
            </a:r>
            <a:r>
              <a:rPr sz="1100" spc="-60" dirty="0">
                <a:latin typeface="Lucida Sans Unicode"/>
                <a:cs typeface="Lucida Sans Unicode"/>
              </a:rPr>
              <a:t> </a:t>
            </a:r>
            <a:r>
              <a:rPr sz="1100" spc="-65" dirty="0">
                <a:latin typeface="Lucida Sans Unicode"/>
                <a:cs typeface="Lucida Sans Unicode"/>
              </a:rPr>
              <a:t>−</a:t>
            </a:r>
            <a:r>
              <a:rPr sz="1100" i="1" spc="-65" dirty="0">
                <a:latin typeface="Calibri"/>
                <a:cs typeface="Calibri"/>
              </a:rPr>
              <a:t>w</a:t>
            </a:r>
            <a:r>
              <a:rPr sz="1200" spc="-97" baseline="-10416" dirty="0">
                <a:latin typeface="Calibri"/>
                <a:cs typeface="Calibri"/>
              </a:rPr>
              <a:t>0</a:t>
            </a:r>
            <a:endParaRPr sz="1200" baseline="-10416">
              <a:latin typeface="Calibri"/>
              <a:cs typeface="Calibri"/>
            </a:endParaRPr>
          </a:p>
          <a:p>
            <a:pPr marL="170180">
              <a:lnSpc>
                <a:spcPct val="100000"/>
              </a:lnSpc>
              <a:spcBef>
                <a:spcPts val="1130"/>
              </a:spcBef>
            </a:pPr>
            <a:r>
              <a:rPr sz="1100" spc="-10" dirty="0">
                <a:latin typeface="Times New Roman"/>
                <a:cs typeface="Times New Roman"/>
              </a:rPr>
              <a:t>followed</a:t>
            </a:r>
            <a:r>
              <a:rPr sz="1100" spc="-25" dirty="0">
                <a:latin typeface="Times New Roman"/>
                <a:cs typeface="Times New Roman"/>
              </a:rPr>
              <a:t> </a:t>
            </a:r>
            <a:r>
              <a:rPr sz="1100" spc="-5" dirty="0">
                <a:latin typeface="Times New Roman"/>
                <a:cs typeface="Times New Roman"/>
              </a:rPr>
              <a:t>by</a:t>
            </a:r>
            <a:r>
              <a:rPr sz="1100" spc="-20" dirty="0">
                <a:latin typeface="Times New Roman"/>
                <a:cs typeface="Times New Roman"/>
              </a:rPr>
              <a:t> </a:t>
            </a:r>
            <a:r>
              <a:rPr sz="1100" spc="-5" dirty="0">
                <a:latin typeface="Times New Roman"/>
                <a:cs typeface="Times New Roman"/>
              </a:rPr>
              <a:t>a</a:t>
            </a:r>
            <a:r>
              <a:rPr sz="1100" spc="-20" dirty="0">
                <a:latin typeface="Times New Roman"/>
                <a:cs typeface="Times New Roman"/>
              </a:rPr>
              <a:t> </a:t>
            </a:r>
            <a:r>
              <a:rPr sz="1100" spc="-5" dirty="0">
                <a:latin typeface="Times New Roman"/>
                <a:cs typeface="Times New Roman"/>
              </a:rPr>
              <a:t>threshold</a:t>
            </a:r>
            <a:endParaRPr sz="1100">
              <a:latin typeface="Times New Roman"/>
              <a:cs typeface="Times New Roman"/>
            </a:endParaRPr>
          </a:p>
          <a:p>
            <a:pPr marL="170180" indent="-132715">
              <a:lnSpc>
                <a:spcPct val="100000"/>
              </a:lnSpc>
              <a:spcBef>
                <a:spcPts val="335"/>
              </a:spcBef>
              <a:buSzPct val="90909"/>
              <a:buFont typeface="Lucida Sans Unicode"/>
              <a:buChar char="•"/>
              <a:tabLst>
                <a:tab pos="170815" algn="l"/>
              </a:tabLst>
            </a:pPr>
            <a:r>
              <a:rPr sz="1100" spc="-5" dirty="0">
                <a:latin typeface="Times New Roman"/>
                <a:cs typeface="Times New Roman"/>
              </a:rPr>
              <a:t>In which direction </a:t>
            </a:r>
            <a:r>
              <a:rPr sz="1100" b="1" i="1" spc="-175" dirty="0">
                <a:latin typeface="Verdana"/>
                <a:cs typeface="Verdana"/>
              </a:rPr>
              <a:t>w</a:t>
            </a:r>
            <a:r>
              <a:rPr sz="1100" b="1" i="1" spc="-75" dirty="0">
                <a:latin typeface="Verdana"/>
                <a:cs typeface="Verdana"/>
              </a:rPr>
              <a:t> </a:t>
            </a:r>
            <a:r>
              <a:rPr sz="1100" spc="-5" dirty="0">
                <a:latin typeface="Times New Roman"/>
                <a:cs typeface="Times New Roman"/>
              </a:rPr>
              <a:t>should </a:t>
            </a:r>
            <a:r>
              <a:rPr sz="1100" spc="-10" dirty="0">
                <a:latin typeface="Times New Roman"/>
                <a:cs typeface="Times New Roman"/>
              </a:rPr>
              <a:t>we</a:t>
            </a:r>
            <a:r>
              <a:rPr sz="1100" spc="-5" dirty="0">
                <a:latin typeface="Times New Roman"/>
                <a:cs typeface="Times New Roman"/>
              </a:rPr>
              <a:t> project?</a:t>
            </a:r>
            <a:endParaRPr sz="1100">
              <a:latin typeface="Times New Roman"/>
              <a:cs typeface="Times New Roman"/>
            </a:endParaRPr>
          </a:p>
          <a:p>
            <a:pPr marL="170180" indent="-132715">
              <a:lnSpc>
                <a:spcPct val="100000"/>
              </a:lnSpc>
              <a:spcBef>
                <a:spcPts val="335"/>
              </a:spcBef>
              <a:buSzPct val="90909"/>
              <a:buFont typeface="Lucida Sans Unicode"/>
              <a:buChar char="•"/>
              <a:tabLst>
                <a:tab pos="170815" algn="l"/>
              </a:tabLst>
            </a:pPr>
            <a:r>
              <a:rPr sz="1100" spc="-10" dirty="0">
                <a:latin typeface="Times New Roman"/>
                <a:cs typeface="Times New Roman"/>
              </a:rPr>
              <a:t>One</a:t>
            </a:r>
            <a:r>
              <a:rPr sz="1100" spc="-15" dirty="0">
                <a:latin typeface="Times New Roman"/>
                <a:cs typeface="Times New Roman"/>
              </a:rPr>
              <a:t> </a:t>
            </a:r>
            <a:r>
              <a:rPr sz="1100" spc="-5" dirty="0">
                <a:latin typeface="Times New Roman"/>
                <a:cs typeface="Times New Roman"/>
              </a:rPr>
              <a:t>which</a:t>
            </a:r>
            <a:r>
              <a:rPr sz="1100" spc="-15" dirty="0">
                <a:latin typeface="Times New Roman"/>
                <a:cs typeface="Times New Roman"/>
              </a:rPr>
              <a:t> </a:t>
            </a:r>
            <a:r>
              <a:rPr sz="1100" spc="-5" dirty="0">
                <a:latin typeface="Times New Roman"/>
                <a:cs typeface="Times New Roman"/>
              </a:rPr>
              <a:t>separates</a:t>
            </a:r>
            <a:r>
              <a:rPr sz="1100" spc="-15" dirty="0">
                <a:latin typeface="Times New Roman"/>
                <a:cs typeface="Times New Roman"/>
              </a:rPr>
              <a:t> </a:t>
            </a:r>
            <a:r>
              <a:rPr sz="1100" spc="-5" dirty="0">
                <a:latin typeface="Times New Roman"/>
                <a:cs typeface="Times New Roman"/>
              </a:rPr>
              <a:t>classes</a:t>
            </a:r>
            <a:r>
              <a:rPr sz="1100" spc="-15" dirty="0">
                <a:latin typeface="Times New Roman"/>
                <a:cs typeface="Times New Roman"/>
              </a:rPr>
              <a:t> </a:t>
            </a:r>
            <a:r>
              <a:rPr sz="1100" spc="-5" dirty="0">
                <a:latin typeface="Times New Roman"/>
                <a:cs typeface="Times New Roman"/>
              </a:rPr>
              <a:t>“well”</a:t>
            </a:r>
            <a:endParaRPr sz="1100">
              <a:latin typeface="Times New Roman"/>
              <a:cs typeface="Times New Roman"/>
            </a:endParaRPr>
          </a:p>
        </p:txBody>
      </p:sp>
      <p:sp>
        <p:nvSpPr>
          <p:cNvPr id="11" name="Slide Number Placeholder 1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25</a:t>
            </a:fld>
            <a:endParaRPr lang="en-US" spc="-5" dirty="0"/>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43774" y="211795"/>
            <a:ext cx="2120900" cy="244475"/>
          </a:xfrm>
          <a:prstGeom prst="rect">
            <a:avLst/>
          </a:prstGeom>
        </p:spPr>
        <p:txBody>
          <a:bodyPr vert="horz" wrap="square" lIns="0" tIns="17145" rIns="0" bIns="0" rtlCol="0">
            <a:spAutoFit/>
          </a:bodyPr>
          <a:lstStyle/>
          <a:p>
            <a:pPr marL="12700">
              <a:lnSpc>
                <a:spcPct val="100000"/>
              </a:lnSpc>
              <a:spcBef>
                <a:spcPts val="135"/>
              </a:spcBef>
            </a:pPr>
            <a:r>
              <a:rPr sz="1400" dirty="0">
                <a:latin typeface="Times New Roman"/>
                <a:cs typeface="Times New Roman"/>
              </a:rPr>
              <a:t>Fisher’s</a:t>
            </a:r>
            <a:r>
              <a:rPr sz="1400" spc="-25" dirty="0">
                <a:latin typeface="Times New Roman"/>
                <a:cs typeface="Times New Roman"/>
              </a:rPr>
              <a:t> </a:t>
            </a:r>
            <a:r>
              <a:rPr sz="1400" spc="15" dirty="0">
                <a:latin typeface="Times New Roman"/>
                <a:cs typeface="Times New Roman"/>
              </a:rPr>
              <a:t>Linear</a:t>
            </a:r>
            <a:r>
              <a:rPr sz="1400" spc="-25" dirty="0">
                <a:latin typeface="Times New Roman"/>
                <a:cs typeface="Times New Roman"/>
              </a:rPr>
              <a:t> </a:t>
            </a:r>
            <a:r>
              <a:rPr sz="1400" spc="15" dirty="0">
                <a:latin typeface="Times New Roman"/>
                <a:cs typeface="Times New Roman"/>
              </a:rPr>
              <a:t>Discriminant</a:t>
            </a:r>
            <a:endParaRPr sz="1400">
              <a:latin typeface="Times New Roman"/>
              <a:cs typeface="Times New Roman"/>
            </a:endParaRPr>
          </a:p>
        </p:txBody>
      </p:sp>
      <p:sp>
        <p:nvSpPr>
          <p:cNvPr id="6" name="object 6"/>
          <p:cNvSpPr txBox="1"/>
          <p:nvPr/>
        </p:nvSpPr>
        <p:spPr>
          <a:xfrm>
            <a:off x="491858" y="2098749"/>
            <a:ext cx="3519804" cy="363855"/>
          </a:xfrm>
          <a:prstGeom prst="rect">
            <a:avLst/>
          </a:prstGeom>
        </p:spPr>
        <p:txBody>
          <a:bodyPr vert="horz" wrap="square" lIns="0" tIns="6985" rIns="0" bIns="0" rtlCol="0">
            <a:spAutoFit/>
          </a:bodyPr>
          <a:lstStyle/>
          <a:p>
            <a:pPr marL="144780" marR="5080" indent="-132715">
              <a:lnSpc>
                <a:spcPct val="102699"/>
              </a:lnSpc>
              <a:spcBef>
                <a:spcPts val="55"/>
              </a:spcBef>
              <a:buSzPct val="90909"/>
              <a:buFont typeface="Lucida Sans Unicode"/>
              <a:buChar char="•"/>
              <a:tabLst>
                <a:tab pos="145415" algn="l"/>
              </a:tabLst>
            </a:pPr>
            <a:r>
              <a:rPr sz="1100" spc="-10" dirty="0">
                <a:latin typeface="Times New Roman"/>
                <a:cs typeface="Times New Roman"/>
              </a:rPr>
              <a:t>A </a:t>
            </a:r>
            <a:r>
              <a:rPr sz="1100" spc="-5" dirty="0">
                <a:latin typeface="Times New Roman"/>
                <a:cs typeface="Times New Roman"/>
              </a:rPr>
              <a:t>natural idea </a:t>
            </a:r>
            <a:r>
              <a:rPr sz="1100" spc="-10" dirty="0">
                <a:latin typeface="Times New Roman"/>
                <a:cs typeface="Times New Roman"/>
              </a:rPr>
              <a:t>would </a:t>
            </a:r>
            <a:r>
              <a:rPr sz="1100" spc="-5" dirty="0">
                <a:latin typeface="Times New Roman"/>
                <a:cs typeface="Times New Roman"/>
              </a:rPr>
              <a:t>be to project in the direction of the line </a:t>
            </a:r>
            <a:r>
              <a:rPr sz="1100" spc="-260" dirty="0">
                <a:latin typeface="Times New Roman"/>
                <a:cs typeface="Times New Roman"/>
              </a:rPr>
              <a:t> </a:t>
            </a:r>
            <a:r>
              <a:rPr sz="1100" spc="-5" dirty="0">
                <a:latin typeface="Times New Roman"/>
                <a:cs typeface="Times New Roman"/>
              </a:rPr>
              <a:t>connecting</a:t>
            </a:r>
            <a:r>
              <a:rPr sz="1100" spc="-10" dirty="0">
                <a:latin typeface="Times New Roman"/>
                <a:cs typeface="Times New Roman"/>
              </a:rPr>
              <a:t> </a:t>
            </a:r>
            <a:r>
              <a:rPr sz="1100" spc="-5" dirty="0">
                <a:latin typeface="Times New Roman"/>
                <a:cs typeface="Times New Roman"/>
              </a:rPr>
              <a:t>class means</a:t>
            </a:r>
            <a:endParaRPr sz="1100">
              <a:latin typeface="Times New Roman"/>
              <a:cs typeface="Times New Roman"/>
            </a:endParaRPr>
          </a:p>
        </p:txBody>
      </p:sp>
      <p:sp>
        <p:nvSpPr>
          <p:cNvPr id="10" name="Slide Number Placeholder 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26</a:t>
            </a:fld>
            <a:endParaRPr lang="en-US" spc="-5" dirty="0"/>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43774" y="211795"/>
            <a:ext cx="2120900" cy="244475"/>
          </a:xfrm>
          <a:prstGeom prst="rect">
            <a:avLst/>
          </a:prstGeom>
        </p:spPr>
        <p:txBody>
          <a:bodyPr vert="horz" wrap="square" lIns="0" tIns="17145" rIns="0" bIns="0" rtlCol="0">
            <a:spAutoFit/>
          </a:bodyPr>
          <a:lstStyle/>
          <a:p>
            <a:pPr marL="12700">
              <a:lnSpc>
                <a:spcPct val="100000"/>
              </a:lnSpc>
              <a:spcBef>
                <a:spcPts val="135"/>
              </a:spcBef>
            </a:pPr>
            <a:r>
              <a:rPr sz="1400" dirty="0">
                <a:latin typeface="Times New Roman"/>
                <a:cs typeface="Times New Roman"/>
              </a:rPr>
              <a:t>Fisher’s</a:t>
            </a:r>
            <a:r>
              <a:rPr sz="1400" spc="-25" dirty="0">
                <a:latin typeface="Times New Roman"/>
                <a:cs typeface="Times New Roman"/>
              </a:rPr>
              <a:t> </a:t>
            </a:r>
            <a:r>
              <a:rPr sz="1400" spc="15" dirty="0">
                <a:latin typeface="Times New Roman"/>
                <a:cs typeface="Times New Roman"/>
              </a:rPr>
              <a:t>Linear</a:t>
            </a:r>
            <a:r>
              <a:rPr sz="1400" spc="-25" dirty="0">
                <a:latin typeface="Times New Roman"/>
                <a:cs typeface="Times New Roman"/>
              </a:rPr>
              <a:t> </a:t>
            </a:r>
            <a:r>
              <a:rPr sz="1400" spc="15" dirty="0">
                <a:latin typeface="Times New Roman"/>
                <a:cs typeface="Times New Roman"/>
              </a:rPr>
              <a:t>Discriminant</a:t>
            </a:r>
            <a:endParaRPr sz="1400">
              <a:latin typeface="Times New Roman"/>
              <a:cs typeface="Times New Roman"/>
            </a:endParaRPr>
          </a:p>
        </p:txBody>
      </p:sp>
      <p:grpSp>
        <p:nvGrpSpPr>
          <p:cNvPr id="6" name="object 6"/>
          <p:cNvGrpSpPr/>
          <p:nvPr/>
        </p:nvGrpSpPr>
        <p:grpSpPr>
          <a:xfrm>
            <a:off x="669222" y="672024"/>
            <a:ext cx="1549400" cy="1163320"/>
            <a:chOff x="669222" y="672024"/>
            <a:chExt cx="1549400" cy="1163320"/>
          </a:xfrm>
        </p:grpSpPr>
        <p:sp>
          <p:nvSpPr>
            <p:cNvPr id="7" name="object 7"/>
            <p:cNvSpPr/>
            <p:nvPr/>
          </p:nvSpPr>
          <p:spPr>
            <a:xfrm>
              <a:off x="1739397" y="779441"/>
              <a:ext cx="13970" cy="13970"/>
            </a:xfrm>
            <a:custGeom>
              <a:avLst/>
              <a:gdLst/>
              <a:ahLst/>
              <a:cxnLst/>
              <a:rect l="l" t="t" r="r" b="b"/>
              <a:pathLst>
                <a:path w="13969" h="13970">
                  <a:moveTo>
                    <a:pt x="10417" y="0"/>
                  </a:moveTo>
                  <a:lnTo>
                    <a:pt x="3005" y="0"/>
                  </a:lnTo>
                  <a:lnTo>
                    <a:pt x="0" y="3005"/>
                  </a:lnTo>
                  <a:lnTo>
                    <a:pt x="0" y="10425"/>
                  </a:lnTo>
                  <a:lnTo>
                    <a:pt x="3005" y="13430"/>
                  </a:lnTo>
                  <a:lnTo>
                    <a:pt x="10417" y="13430"/>
                  </a:lnTo>
                  <a:lnTo>
                    <a:pt x="13422" y="10425"/>
                  </a:lnTo>
                  <a:lnTo>
                    <a:pt x="13422" y="6711"/>
                  </a:lnTo>
                  <a:lnTo>
                    <a:pt x="13422" y="3005"/>
                  </a:lnTo>
                  <a:lnTo>
                    <a:pt x="10417" y="0"/>
                  </a:lnTo>
                  <a:close/>
                </a:path>
              </a:pathLst>
            </a:custGeom>
            <a:solidFill>
              <a:srgbClr val="0000FF"/>
            </a:solidFill>
          </p:spPr>
          <p:txBody>
            <a:bodyPr wrap="square" lIns="0" tIns="0" rIns="0" bIns="0" rtlCol="0"/>
            <a:lstStyle/>
            <a:p>
              <a:endParaRPr/>
            </a:p>
          </p:txBody>
        </p:sp>
        <p:sp>
          <p:nvSpPr>
            <p:cNvPr id="8" name="object 8"/>
            <p:cNvSpPr/>
            <p:nvPr/>
          </p:nvSpPr>
          <p:spPr>
            <a:xfrm>
              <a:off x="2166391" y="1119828"/>
              <a:ext cx="13970" cy="13970"/>
            </a:xfrm>
            <a:custGeom>
              <a:avLst/>
              <a:gdLst/>
              <a:ahLst/>
              <a:cxnLst/>
              <a:rect l="l" t="t" r="r" b="b"/>
              <a:pathLst>
                <a:path w="13969" h="13969">
                  <a:moveTo>
                    <a:pt x="10417" y="0"/>
                  </a:moveTo>
                  <a:lnTo>
                    <a:pt x="3005" y="0"/>
                  </a:lnTo>
                  <a:lnTo>
                    <a:pt x="0" y="3005"/>
                  </a:lnTo>
                  <a:lnTo>
                    <a:pt x="0" y="10425"/>
                  </a:lnTo>
                  <a:lnTo>
                    <a:pt x="3005" y="13430"/>
                  </a:lnTo>
                  <a:lnTo>
                    <a:pt x="10417" y="13430"/>
                  </a:lnTo>
                  <a:lnTo>
                    <a:pt x="13422" y="10425"/>
                  </a:lnTo>
                  <a:lnTo>
                    <a:pt x="13422" y="6711"/>
                  </a:lnTo>
                  <a:lnTo>
                    <a:pt x="13422" y="3005"/>
                  </a:lnTo>
                  <a:lnTo>
                    <a:pt x="10417" y="0"/>
                  </a:lnTo>
                  <a:close/>
                </a:path>
              </a:pathLst>
            </a:custGeom>
            <a:solidFill>
              <a:srgbClr val="FF0000"/>
            </a:solidFill>
          </p:spPr>
          <p:txBody>
            <a:bodyPr wrap="square" lIns="0" tIns="0" rIns="0" bIns="0" rtlCol="0"/>
            <a:lstStyle/>
            <a:p>
              <a:endParaRPr/>
            </a:p>
          </p:txBody>
        </p:sp>
        <p:pic>
          <p:nvPicPr>
            <p:cNvPr id="9" name="object 9"/>
            <p:cNvPicPr/>
            <p:nvPr/>
          </p:nvPicPr>
          <p:blipFill>
            <a:blip r:embed="rId5" cstate="print"/>
            <a:stretch>
              <a:fillRect/>
            </a:stretch>
          </p:blipFill>
          <p:spPr>
            <a:xfrm>
              <a:off x="669222" y="672024"/>
              <a:ext cx="1548859" cy="1162818"/>
            </a:xfrm>
            <a:prstGeom prst="rect">
              <a:avLst/>
            </a:prstGeom>
          </p:spPr>
        </p:pic>
      </p:grpSp>
      <p:sp>
        <p:nvSpPr>
          <p:cNvPr id="10" name="object 10"/>
          <p:cNvSpPr txBox="1"/>
          <p:nvPr/>
        </p:nvSpPr>
        <p:spPr>
          <a:xfrm>
            <a:off x="810939" y="1834898"/>
            <a:ext cx="10287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11" name="object 11"/>
          <p:cNvSpPr txBox="1"/>
          <p:nvPr/>
        </p:nvSpPr>
        <p:spPr>
          <a:xfrm>
            <a:off x="1413162" y="1834898"/>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12" name="object 12"/>
          <p:cNvSpPr txBox="1"/>
          <p:nvPr/>
        </p:nvSpPr>
        <p:spPr>
          <a:xfrm>
            <a:off x="1974434" y="1834898"/>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6</a:t>
            </a:r>
            <a:endParaRPr sz="550">
              <a:latin typeface="Times New Roman"/>
              <a:cs typeface="Times New Roman"/>
            </a:endParaRPr>
          </a:p>
        </p:txBody>
      </p:sp>
      <p:sp>
        <p:nvSpPr>
          <p:cNvPr id="13" name="object 13"/>
          <p:cNvSpPr txBox="1"/>
          <p:nvPr/>
        </p:nvSpPr>
        <p:spPr>
          <a:xfrm>
            <a:off x="558502" y="686176"/>
            <a:ext cx="102870" cy="982344"/>
          </a:xfrm>
          <a:prstGeom prst="rect">
            <a:avLst/>
          </a:prstGeom>
        </p:spPr>
        <p:txBody>
          <a:bodyPr vert="horz" wrap="square" lIns="0" tIns="15240" rIns="0" bIns="0" rtlCol="0">
            <a:spAutoFit/>
          </a:bodyPr>
          <a:lstStyle/>
          <a:p>
            <a:pPr marL="52705">
              <a:lnSpc>
                <a:spcPct val="100000"/>
              </a:lnSpc>
              <a:spcBef>
                <a:spcPts val="120"/>
              </a:spcBef>
            </a:pPr>
            <a:r>
              <a:rPr sz="550" spc="10" dirty="0">
                <a:latin typeface="Times New Roman"/>
                <a:cs typeface="Times New Roman"/>
              </a:rPr>
              <a:t>4</a:t>
            </a:r>
            <a:endParaRPr sz="550">
              <a:latin typeface="Times New Roman"/>
              <a:cs typeface="Times New Roman"/>
            </a:endParaRPr>
          </a:p>
          <a:p>
            <a:pPr>
              <a:lnSpc>
                <a:spcPct val="100000"/>
              </a:lnSpc>
            </a:pPr>
            <a:endParaRPr sz="600">
              <a:latin typeface="Times New Roman"/>
              <a:cs typeface="Times New Roman"/>
            </a:endParaRPr>
          </a:p>
          <a:p>
            <a:pPr>
              <a:lnSpc>
                <a:spcPct val="100000"/>
              </a:lnSpc>
              <a:spcBef>
                <a:spcPts val="10"/>
              </a:spcBef>
            </a:pPr>
            <a:endParaRPr sz="800">
              <a:latin typeface="Times New Roman"/>
              <a:cs typeface="Times New Roman"/>
            </a:endParaRPr>
          </a:p>
          <a:p>
            <a:pPr marL="52705">
              <a:lnSpc>
                <a:spcPct val="100000"/>
              </a:lnSpc>
              <a:spcBef>
                <a:spcPts val="5"/>
              </a:spcBef>
            </a:pPr>
            <a:r>
              <a:rPr sz="550" spc="10" dirty="0">
                <a:latin typeface="Times New Roman"/>
                <a:cs typeface="Times New Roman"/>
              </a:rPr>
              <a:t>2</a:t>
            </a:r>
            <a:endParaRPr sz="550">
              <a:latin typeface="Times New Roman"/>
              <a:cs typeface="Times New Roman"/>
            </a:endParaRPr>
          </a:p>
          <a:p>
            <a:pPr>
              <a:lnSpc>
                <a:spcPct val="100000"/>
              </a:lnSpc>
            </a:pPr>
            <a:endParaRPr sz="600">
              <a:latin typeface="Times New Roman"/>
              <a:cs typeface="Times New Roman"/>
            </a:endParaRPr>
          </a:p>
          <a:p>
            <a:pPr>
              <a:lnSpc>
                <a:spcPct val="100000"/>
              </a:lnSpc>
              <a:spcBef>
                <a:spcPts val="5"/>
              </a:spcBef>
            </a:pPr>
            <a:endParaRPr sz="800">
              <a:latin typeface="Times New Roman"/>
              <a:cs typeface="Times New Roman"/>
            </a:endParaRPr>
          </a:p>
          <a:p>
            <a:pPr marL="52705">
              <a:lnSpc>
                <a:spcPct val="100000"/>
              </a:lnSpc>
            </a:pPr>
            <a:r>
              <a:rPr sz="550" spc="10" dirty="0">
                <a:latin typeface="Times New Roman"/>
                <a:cs typeface="Times New Roman"/>
              </a:rPr>
              <a:t>0</a:t>
            </a:r>
            <a:endParaRPr sz="550">
              <a:latin typeface="Times New Roman"/>
              <a:cs typeface="Times New Roman"/>
            </a:endParaRPr>
          </a:p>
          <a:p>
            <a:pPr>
              <a:lnSpc>
                <a:spcPct val="100000"/>
              </a:lnSpc>
            </a:pPr>
            <a:endParaRPr sz="600">
              <a:latin typeface="Times New Roman"/>
              <a:cs typeface="Times New Roman"/>
            </a:endParaRPr>
          </a:p>
          <a:p>
            <a:pPr>
              <a:lnSpc>
                <a:spcPct val="100000"/>
              </a:lnSpc>
              <a:spcBef>
                <a:spcPts val="15"/>
              </a:spcBef>
            </a:pPr>
            <a:endParaRPr sz="800">
              <a:latin typeface="Times New Roman"/>
              <a:cs typeface="Times New Roman"/>
            </a:endParaRPr>
          </a:p>
          <a:p>
            <a:pPr marL="12700">
              <a:lnSpc>
                <a:spcPct val="100000"/>
              </a:lnSpc>
            </a:pPr>
            <a:r>
              <a:rPr sz="550" spc="10" dirty="0">
                <a:latin typeface="Times New Roman"/>
                <a:cs typeface="Times New Roman"/>
              </a:rPr>
              <a:t>−2</a:t>
            </a:r>
            <a:endParaRPr sz="550">
              <a:latin typeface="Times New Roman"/>
              <a:cs typeface="Times New Roman"/>
            </a:endParaRPr>
          </a:p>
        </p:txBody>
      </p:sp>
      <p:sp>
        <p:nvSpPr>
          <p:cNvPr id="14" name="object 14"/>
          <p:cNvSpPr txBox="1"/>
          <p:nvPr/>
        </p:nvSpPr>
        <p:spPr>
          <a:xfrm>
            <a:off x="491858" y="2098749"/>
            <a:ext cx="3519804" cy="363855"/>
          </a:xfrm>
          <a:prstGeom prst="rect">
            <a:avLst/>
          </a:prstGeom>
        </p:spPr>
        <p:txBody>
          <a:bodyPr vert="horz" wrap="square" lIns="0" tIns="6985" rIns="0" bIns="0" rtlCol="0">
            <a:spAutoFit/>
          </a:bodyPr>
          <a:lstStyle/>
          <a:p>
            <a:pPr marL="144780" marR="5080" indent="-132715">
              <a:lnSpc>
                <a:spcPct val="102699"/>
              </a:lnSpc>
              <a:spcBef>
                <a:spcPts val="55"/>
              </a:spcBef>
              <a:buSzPct val="90909"/>
              <a:buFont typeface="Lucida Sans Unicode"/>
              <a:buChar char="•"/>
              <a:tabLst>
                <a:tab pos="145415" algn="l"/>
              </a:tabLst>
            </a:pPr>
            <a:r>
              <a:rPr sz="1100" spc="-10" dirty="0">
                <a:latin typeface="Times New Roman"/>
                <a:cs typeface="Times New Roman"/>
              </a:rPr>
              <a:t>A </a:t>
            </a:r>
            <a:r>
              <a:rPr sz="1100" spc="-5" dirty="0">
                <a:latin typeface="Times New Roman"/>
                <a:cs typeface="Times New Roman"/>
              </a:rPr>
              <a:t>natural idea </a:t>
            </a:r>
            <a:r>
              <a:rPr sz="1100" spc="-10" dirty="0">
                <a:latin typeface="Times New Roman"/>
                <a:cs typeface="Times New Roman"/>
              </a:rPr>
              <a:t>would </a:t>
            </a:r>
            <a:r>
              <a:rPr sz="1100" spc="-5" dirty="0">
                <a:latin typeface="Times New Roman"/>
                <a:cs typeface="Times New Roman"/>
              </a:rPr>
              <a:t>be to project in the direction of the line </a:t>
            </a:r>
            <a:r>
              <a:rPr sz="1100" spc="-260" dirty="0">
                <a:latin typeface="Times New Roman"/>
                <a:cs typeface="Times New Roman"/>
              </a:rPr>
              <a:t> </a:t>
            </a:r>
            <a:r>
              <a:rPr sz="1100" spc="-5" dirty="0">
                <a:latin typeface="Times New Roman"/>
                <a:cs typeface="Times New Roman"/>
              </a:rPr>
              <a:t>connecting</a:t>
            </a:r>
            <a:r>
              <a:rPr sz="1100" spc="-10" dirty="0">
                <a:latin typeface="Times New Roman"/>
                <a:cs typeface="Times New Roman"/>
              </a:rPr>
              <a:t> </a:t>
            </a:r>
            <a:r>
              <a:rPr sz="1100" spc="-5" dirty="0">
                <a:latin typeface="Times New Roman"/>
                <a:cs typeface="Times New Roman"/>
              </a:rPr>
              <a:t>class means</a:t>
            </a:r>
            <a:endParaRPr sz="1100">
              <a:latin typeface="Times New Roman"/>
              <a:cs typeface="Times New Roman"/>
            </a:endParaRPr>
          </a:p>
        </p:txBody>
      </p:sp>
      <p:sp>
        <p:nvSpPr>
          <p:cNvPr id="18" name="Slide Number Placeholder 17"/>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27</a:t>
            </a:fld>
            <a:endParaRPr lang="en-US" spc="-5" dirty="0"/>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43774" y="211795"/>
            <a:ext cx="2120900" cy="244475"/>
          </a:xfrm>
          <a:prstGeom prst="rect">
            <a:avLst/>
          </a:prstGeom>
        </p:spPr>
        <p:txBody>
          <a:bodyPr vert="horz" wrap="square" lIns="0" tIns="17145" rIns="0" bIns="0" rtlCol="0">
            <a:spAutoFit/>
          </a:bodyPr>
          <a:lstStyle/>
          <a:p>
            <a:pPr marL="12700">
              <a:lnSpc>
                <a:spcPct val="100000"/>
              </a:lnSpc>
              <a:spcBef>
                <a:spcPts val="135"/>
              </a:spcBef>
            </a:pPr>
            <a:r>
              <a:rPr sz="1400" dirty="0">
                <a:latin typeface="Times New Roman"/>
                <a:cs typeface="Times New Roman"/>
              </a:rPr>
              <a:t>Fisher’s</a:t>
            </a:r>
            <a:r>
              <a:rPr sz="1400" spc="-25" dirty="0">
                <a:latin typeface="Times New Roman"/>
                <a:cs typeface="Times New Roman"/>
              </a:rPr>
              <a:t> </a:t>
            </a:r>
            <a:r>
              <a:rPr sz="1400" spc="15" dirty="0">
                <a:latin typeface="Times New Roman"/>
                <a:cs typeface="Times New Roman"/>
              </a:rPr>
              <a:t>Linear</a:t>
            </a:r>
            <a:r>
              <a:rPr sz="1400" spc="-25" dirty="0">
                <a:latin typeface="Times New Roman"/>
                <a:cs typeface="Times New Roman"/>
              </a:rPr>
              <a:t> </a:t>
            </a:r>
            <a:r>
              <a:rPr sz="1400" spc="15" dirty="0">
                <a:latin typeface="Times New Roman"/>
                <a:cs typeface="Times New Roman"/>
              </a:rPr>
              <a:t>Discriminant</a:t>
            </a:r>
            <a:endParaRPr sz="1400">
              <a:latin typeface="Times New Roman"/>
              <a:cs typeface="Times New Roman"/>
            </a:endParaRPr>
          </a:p>
        </p:txBody>
      </p:sp>
      <p:grpSp>
        <p:nvGrpSpPr>
          <p:cNvPr id="6" name="object 6"/>
          <p:cNvGrpSpPr/>
          <p:nvPr/>
        </p:nvGrpSpPr>
        <p:grpSpPr>
          <a:xfrm>
            <a:off x="669222" y="672024"/>
            <a:ext cx="1549400" cy="1163320"/>
            <a:chOff x="669222" y="672024"/>
            <a:chExt cx="1549400" cy="1163320"/>
          </a:xfrm>
        </p:grpSpPr>
        <p:sp>
          <p:nvSpPr>
            <p:cNvPr id="7" name="object 7"/>
            <p:cNvSpPr/>
            <p:nvPr/>
          </p:nvSpPr>
          <p:spPr>
            <a:xfrm>
              <a:off x="1739397" y="779441"/>
              <a:ext cx="13970" cy="13970"/>
            </a:xfrm>
            <a:custGeom>
              <a:avLst/>
              <a:gdLst/>
              <a:ahLst/>
              <a:cxnLst/>
              <a:rect l="l" t="t" r="r" b="b"/>
              <a:pathLst>
                <a:path w="13969" h="13970">
                  <a:moveTo>
                    <a:pt x="10417" y="0"/>
                  </a:moveTo>
                  <a:lnTo>
                    <a:pt x="3005" y="0"/>
                  </a:lnTo>
                  <a:lnTo>
                    <a:pt x="0" y="3005"/>
                  </a:lnTo>
                  <a:lnTo>
                    <a:pt x="0" y="10425"/>
                  </a:lnTo>
                  <a:lnTo>
                    <a:pt x="3005" y="13430"/>
                  </a:lnTo>
                  <a:lnTo>
                    <a:pt x="10417" y="13430"/>
                  </a:lnTo>
                  <a:lnTo>
                    <a:pt x="13422" y="10425"/>
                  </a:lnTo>
                  <a:lnTo>
                    <a:pt x="13422" y="6711"/>
                  </a:lnTo>
                  <a:lnTo>
                    <a:pt x="13422" y="3005"/>
                  </a:lnTo>
                  <a:lnTo>
                    <a:pt x="10417" y="0"/>
                  </a:lnTo>
                  <a:close/>
                </a:path>
              </a:pathLst>
            </a:custGeom>
            <a:solidFill>
              <a:srgbClr val="0000FF"/>
            </a:solidFill>
          </p:spPr>
          <p:txBody>
            <a:bodyPr wrap="square" lIns="0" tIns="0" rIns="0" bIns="0" rtlCol="0"/>
            <a:lstStyle/>
            <a:p>
              <a:endParaRPr/>
            </a:p>
          </p:txBody>
        </p:sp>
        <p:sp>
          <p:nvSpPr>
            <p:cNvPr id="8" name="object 8"/>
            <p:cNvSpPr/>
            <p:nvPr/>
          </p:nvSpPr>
          <p:spPr>
            <a:xfrm>
              <a:off x="2166391" y="1119828"/>
              <a:ext cx="13970" cy="13970"/>
            </a:xfrm>
            <a:custGeom>
              <a:avLst/>
              <a:gdLst/>
              <a:ahLst/>
              <a:cxnLst/>
              <a:rect l="l" t="t" r="r" b="b"/>
              <a:pathLst>
                <a:path w="13969" h="13969">
                  <a:moveTo>
                    <a:pt x="10417" y="0"/>
                  </a:moveTo>
                  <a:lnTo>
                    <a:pt x="3005" y="0"/>
                  </a:lnTo>
                  <a:lnTo>
                    <a:pt x="0" y="3005"/>
                  </a:lnTo>
                  <a:lnTo>
                    <a:pt x="0" y="10425"/>
                  </a:lnTo>
                  <a:lnTo>
                    <a:pt x="3005" y="13430"/>
                  </a:lnTo>
                  <a:lnTo>
                    <a:pt x="10417" y="13430"/>
                  </a:lnTo>
                  <a:lnTo>
                    <a:pt x="13422" y="10425"/>
                  </a:lnTo>
                  <a:lnTo>
                    <a:pt x="13422" y="6711"/>
                  </a:lnTo>
                  <a:lnTo>
                    <a:pt x="13422" y="3005"/>
                  </a:lnTo>
                  <a:lnTo>
                    <a:pt x="10417" y="0"/>
                  </a:lnTo>
                  <a:close/>
                </a:path>
              </a:pathLst>
            </a:custGeom>
            <a:solidFill>
              <a:srgbClr val="FF0000"/>
            </a:solidFill>
          </p:spPr>
          <p:txBody>
            <a:bodyPr wrap="square" lIns="0" tIns="0" rIns="0" bIns="0" rtlCol="0"/>
            <a:lstStyle/>
            <a:p>
              <a:endParaRPr/>
            </a:p>
          </p:txBody>
        </p:sp>
        <p:pic>
          <p:nvPicPr>
            <p:cNvPr id="9" name="object 9"/>
            <p:cNvPicPr/>
            <p:nvPr/>
          </p:nvPicPr>
          <p:blipFill>
            <a:blip r:embed="rId5" cstate="print"/>
            <a:stretch>
              <a:fillRect/>
            </a:stretch>
          </p:blipFill>
          <p:spPr>
            <a:xfrm>
              <a:off x="669222" y="672024"/>
              <a:ext cx="1548859" cy="1162818"/>
            </a:xfrm>
            <a:prstGeom prst="rect">
              <a:avLst/>
            </a:prstGeom>
          </p:spPr>
        </p:pic>
      </p:grpSp>
      <p:sp>
        <p:nvSpPr>
          <p:cNvPr id="10" name="object 10"/>
          <p:cNvSpPr txBox="1"/>
          <p:nvPr/>
        </p:nvSpPr>
        <p:spPr>
          <a:xfrm>
            <a:off x="810939" y="1834898"/>
            <a:ext cx="10287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11" name="object 11"/>
          <p:cNvSpPr txBox="1"/>
          <p:nvPr/>
        </p:nvSpPr>
        <p:spPr>
          <a:xfrm>
            <a:off x="1413162" y="1834898"/>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12" name="object 12"/>
          <p:cNvSpPr txBox="1"/>
          <p:nvPr/>
        </p:nvSpPr>
        <p:spPr>
          <a:xfrm>
            <a:off x="1974434" y="1834898"/>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6</a:t>
            </a:r>
            <a:endParaRPr sz="550">
              <a:latin typeface="Times New Roman"/>
              <a:cs typeface="Times New Roman"/>
            </a:endParaRPr>
          </a:p>
        </p:txBody>
      </p:sp>
      <p:sp>
        <p:nvSpPr>
          <p:cNvPr id="13" name="object 13"/>
          <p:cNvSpPr txBox="1"/>
          <p:nvPr/>
        </p:nvSpPr>
        <p:spPr>
          <a:xfrm>
            <a:off x="558502" y="686176"/>
            <a:ext cx="102870" cy="982344"/>
          </a:xfrm>
          <a:prstGeom prst="rect">
            <a:avLst/>
          </a:prstGeom>
        </p:spPr>
        <p:txBody>
          <a:bodyPr vert="horz" wrap="square" lIns="0" tIns="15240" rIns="0" bIns="0" rtlCol="0">
            <a:spAutoFit/>
          </a:bodyPr>
          <a:lstStyle/>
          <a:p>
            <a:pPr marL="52705">
              <a:lnSpc>
                <a:spcPct val="100000"/>
              </a:lnSpc>
              <a:spcBef>
                <a:spcPts val="120"/>
              </a:spcBef>
            </a:pPr>
            <a:r>
              <a:rPr sz="550" spc="10" dirty="0">
                <a:latin typeface="Times New Roman"/>
                <a:cs typeface="Times New Roman"/>
              </a:rPr>
              <a:t>4</a:t>
            </a:r>
            <a:endParaRPr sz="550">
              <a:latin typeface="Times New Roman"/>
              <a:cs typeface="Times New Roman"/>
            </a:endParaRPr>
          </a:p>
          <a:p>
            <a:pPr>
              <a:lnSpc>
                <a:spcPct val="100000"/>
              </a:lnSpc>
            </a:pPr>
            <a:endParaRPr sz="600">
              <a:latin typeface="Times New Roman"/>
              <a:cs typeface="Times New Roman"/>
            </a:endParaRPr>
          </a:p>
          <a:p>
            <a:pPr>
              <a:lnSpc>
                <a:spcPct val="100000"/>
              </a:lnSpc>
              <a:spcBef>
                <a:spcPts val="10"/>
              </a:spcBef>
            </a:pPr>
            <a:endParaRPr sz="800">
              <a:latin typeface="Times New Roman"/>
              <a:cs typeface="Times New Roman"/>
            </a:endParaRPr>
          </a:p>
          <a:p>
            <a:pPr marL="52705">
              <a:lnSpc>
                <a:spcPct val="100000"/>
              </a:lnSpc>
              <a:spcBef>
                <a:spcPts val="5"/>
              </a:spcBef>
            </a:pPr>
            <a:r>
              <a:rPr sz="550" spc="10" dirty="0">
                <a:latin typeface="Times New Roman"/>
                <a:cs typeface="Times New Roman"/>
              </a:rPr>
              <a:t>2</a:t>
            </a:r>
            <a:endParaRPr sz="550">
              <a:latin typeface="Times New Roman"/>
              <a:cs typeface="Times New Roman"/>
            </a:endParaRPr>
          </a:p>
          <a:p>
            <a:pPr>
              <a:lnSpc>
                <a:spcPct val="100000"/>
              </a:lnSpc>
            </a:pPr>
            <a:endParaRPr sz="600">
              <a:latin typeface="Times New Roman"/>
              <a:cs typeface="Times New Roman"/>
            </a:endParaRPr>
          </a:p>
          <a:p>
            <a:pPr>
              <a:lnSpc>
                <a:spcPct val="100000"/>
              </a:lnSpc>
              <a:spcBef>
                <a:spcPts val="5"/>
              </a:spcBef>
            </a:pPr>
            <a:endParaRPr sz="800">
              <a:latin typeface="Times New Roman"/>
              <a:cs typeface="Times New Roman"/>
            </a:endParaRPr>
          </a:p>
          <a:p>
            <a:pPr marL="52705">
              <a:lnSpc>
                <a:spcPct val="100000"/>
              </a:lnSpc>
            </a:pPr>
            <a:r>
              <a:rPr sz="550" spc="10" dirty="0">
                <a:latin typeface="Times New Roman"/>
                <a:cs typeface="Times New Roman"/>
              </a:rPr>
              <a:t>0</a:t>
            </a:r>
            <a:endParaRPr sz="550">
              <a:latin typeface="Times New Roman"/>
              <a:cs typeface="Times New Roman"/>
            </a:endParaRPr>
          </a:p>
          <a:p>
            <a:pPr>
              <a:lnSpc>
                <a:spcPct val="100000"/>
              </a:lnSpc>
            </a:pPr>
            <a:endParaRPr sz="600">
              <a:latin typeface="Times New Roman"/>
              <a:cs typeface="Times New Roman"/>
            </a:endParaRPr>
          </a:p>
          <a:p>
            <a:pPr>
              <a:lnSpc>
                <a:spcPct val="100000"/>
              </a:lnSpc>
              <a:spcBef>
                <a:spcPts val="15"/>
              </a:spcBef>
            </a:pPr>
            <a:endParaRPr sz="800">
              <a:latin typeface="Times New Roman"/>
              <a:cs typeface="Times New Roman"/>
            </a:endParaRPr>
          </a:p>
          <a:p>
            <a:pPr marL="12700">
              <a:lnSpc>
                <a:spcPct val="100000"/>
              </a:lnSpc>
            </a:pPr>
            <a:r>
              <a:rPr sz="550" spc="10" dirty="0">
                <a:latin typeface="Times New Roman"/>
                <a:cs typeface="Times New Roman"/>
              </a:rPr>
              <a:t>−2</a:t>
            </a:r>
            <a:endParaRPr sz="550">
              <a:latin typeface="Times New Roman"/>
              <a:cs typeface="Times New Roman"/>
            </a:endParaRPr>
          </a:p>
        </p:txBody>
      </p:sp>
      <p:sp>
        <p:nvSpPr>
          <p:cNvPr id="14" name="object 14"/>
          <p:cNvSpPr txBox="1"/>
          <p:nvPr/>
        </p:nvSpPr>
        <p:spPr>
          <a:xfrm>
            <a:off x="491858" y="2098749"/>
            <a:ext cx="3617595" cy="574040"/>
          </a:xfrm>
          <a:prstGeom prst="rect">
            <a:avLst/>
          </a:prstGeom>
        </p:spPr>
        <p:txBody>
          <a:bodyPr vert="horz" wrap="square" lIns="0" tIns="6985" rIns="0" bIns="0" rtlCol="0">
            <a:spAutoFit/>
          </a:bodyPr>
          <a:lstStyle/>
          <a:p>
            <a:pPr marL="144780" marR="102235" indent="-132715">
              <a:lnSpc>
                <a:spcPct val="102699"/>
              </a:lnSpc>
              <a:spcBef>
                <a:spcPts val="55"/>
              </a:spcBef>
              <a:buSzPct val="90909"/>
              <a:buFont typeface="Lucida Sans Unicode"/>
              <a:buChar char="•"/>
              <a:tabLst>
                <a:tab pos="145415" algn="l"/>
              </a:tabLst>
            </a:pPr>
            <a:r>
              <a:rPr sz="1100" spc="-10" dirty="0">
                <a:latin typeface="Times New Roman"/>
                <a:cs typeface="Times New Roman"/>
              </a:rPr>
              <a:t>A </a:t>
            </a:r>
            <a:r>
              <a:rPr sz="1100" spc="-5" dirty="0">
                <a:latin typeface="Times New Roman"/>
                <a:cs typeface="Times New Roman"/>
              </a:rPr>
              <a:t>natural idea </a:t>
            </a:r>
            <a:r>
              <a:rPr sz="1100" spc="-10" dirty="0">
                <a:latin typeface="Times New Roman"/>
                <a:cs typeface="Times New Roman"/>
              </a:rPr>
              <a:t>would </a:t>
            </a:r>
            <a:r>
              <a:rPr sz="1100" spc="-5" dirty="0">
                <a:latin typeface="Times New Roman"/>
                <a:cs typeface="Times New Roman"/>
              </a:rPr>
              <a:t>be to project in the direction of the line </a:t>
            </a:r>
            <a:r>
              <a:rPr sz="1100" spc="-260" dirty="0">
                <a:latin typeface="Times New Roman"/>
                <a:cs typeface="Times New Roman"/>
              </a:rPr>
              <a:t> </a:t>
            </a:r>
            <a:r>
              <a:rPr sz="1100" spc="-5" dirty="0">
                <a:latin typeface="Times New Roman"/>
                <a:cs typeface="Times New Roman"/>
              </a:rPr>
              <a:t>connecting</a:t>
            </a:r>
            <a:r>
              <a:rPr sz="1100" spc="-10" dirty="0">
                <a:latin typeface="Times New Roman"/>
                <a:cs typeface="Times New Roman"/>
              </a:rPr>
              <a:t> </a:t>
            </a:r>
            <a:r>
              <a:rPr sz="1100" spc="-5" dirty="0">
                <a:latin typeface="Times New Roman"/>
                <a:cs typeface="Times New Roman"/>
              </a:rPr>
              <a:t>class means</a:t>
            </a:r>
            <a:endParaRPr sz="1100">
              <a:latin typeface="Times New Roman"/>
              <a:cs typeface="Times New Roman"/>
            </a:endParaRPr>
          </a:p>
          <a:p>
            <a:pPr marL="144780" indent="-132715">
              <a:lnSpc>
                <a:spcPct val="100000"/>
              </a:lnSpc>
              <a:spcBef>
                <a:spcPts val="334"/>
              </a:spcBef>
              <a:buSzPct val="90909"/>
              <a:buFont typeface="Lucida Sans Unicode"/>
              <a:buChar char="•"/>
              <a:tabLst>
                <a:tab pos="145415" algn="l"/>
              </a:tabLst>
            </a:pPr>
            <a:r>
              <a:rPr sz="1100" spc="-25" dirty="0">
                <a:latin typeface="Times New Roman"/>
                <a:cs typeface="Times New Roman"/>
              </a:rPr>
              <a:t>However,</a:t>
            </a:r>
            <a:r>
              <a:rPr sz="1100" spc="-5" dirty="0">
                <a:latin typeface="Times New Roman"/>
                <a:cs typeface="Times New Roman"/>
              </a:rPr>
              <a:t> problematic</a:t>
            </a:r>
            <a:r>
              <a:rPr sz="1100" dirty="0">
                <a:latin typeface="Times New Roman"/>
                <a:cs typeface="Times New Roman"/>
              </a:rPr>
              <a:t> </a:t>
            </a:r>
            <a:r>
              <a:rPr sz="1100" spc="-5" dirty="0">
                <a:latin typeface="Times New Roman"/>
                <a:cs typeface="Times New Roman"/>
              </a:rPr>
              <a:t>if</a:t>
            </a:r>
            <a:r>
              <a:rPr sz="1100" dirty="0">
                <a:latin typeface="Times New Roman"/>
                <a:cs typeface="Times New Roman"/>
              </a:rPr>
              <a:t> </a:t>
            </a:r>
            <a:r>
              <a:rPr sz="1100" spc="-5" dirty="0">
                <a:latin typeface="Times New Roman"/>
                <a:cs typeface="Times New Roman"/>
              </a:rPr>
              <a:t>classes </a:t>
            </a:r>
            <a:r>
              <a:rPr sz="1100" spc="-20" dirty="0">
                <a:latin typeface="Times New Roman"/>
                <a:cs typeface="Times New Roman"/>
              </a:rPr>
              <a:t>have</a:t>
            </a:r>
            <a:r>
              <a:rPr sz="1100" dirty="0">
                <a:latin typeface="Times New Roman"/>
                <a:cs typeface="Times New Roman"/>
              </a:rPr>
              <a:t> </a:t>
            </a:r>
            <a:r>
              <a:rPr sz="1100" spc="-10" dirty="0">
                <a:latin typeface="Times New Roman"/>
                <a:cs typeface="Times New Roman"/>
              </a:rPr>
              <a:t>variance</a:t>
            </a:r>
            <a:r>
              <a:rPr sz="1100" dirty="0">
                <a:latin typeface="Times New Roman"/>
                <a:cs typeface="Times New Roman"/>
              </a:rPr>
              <a:t> </a:t>
            </a:r>
            <a:r>
              <a:rPr sz="1100" spc="-5" dirty="0">
                <a:latin typeface="Times New Roman"/>
                <a:cs typeface="Times New Roman"/>
              </a:rPr>
              <a:t>in this</a:t>
            </a:r>
            <a:r>
              <a:rPr sz="1100" dirty="0">
                <a:latin typeface="Times New Roman"/>
                <a:cs typeface="Times New Roman"/>
              </a:rPr>
              <a:t> </a:t>
            </a:r>
            <a:r>
              <a:rPr sz="1100" spc="-5" dirty="0">
                <a:latin typeface="Times New Roman"/>
                <a:cs typeface="Times New Roman"/>
              </a:rPr>
              <a:t>direction</a:t>
            </a:r>
            <a:endParaRPr sz="1100">
              <a:latin typeface="Times New Roman"/>
              <a:cs typeface="Times New Roman"/>
            </a:endParaRPr>
          </a:p>
        </p:txBody>
      </p:sp>
      <p:sp>
        <p:nvSpPr>
          <p:cNvPr id="18" name="Slide Number Placeholder 17"/>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28</a:t>
            </a:fld>
            <a:endParaRPr lang="en-US" spc="-5" dirty="0"/>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43774" y="211795"/>
            <a:ext cx="2120900" cy="244475"/>
          </a:xfrm>
          <a:prstGeom prst="rect">
            <a:avLst/>
          </a:prstGeom>
        </p:spPr>
        <p:txBody>
          <a:bodyPr vert="horz" wrap="square" lIns="0" tIns="17145" rIns="0" bIns="0" rtlCol="0">
            <a:spAutoFit/>
          </a:bodyPr>
          <a:lstStyle/>
          <a:p>
            <a:pPr marL="12700">
              <a:lnSpc>
                <a:spcPct val="100000"/>
              </a:lnSpc>
              <a:spcBef>
                <a:spcPts val="135"/>
              </a:spcBef>
            </a:pPr>
            <a:r>
              <a:rPr sz="1400" dirty="0">
                <a:latin typeface="Times New Roman"/>
                <a:cs typeface="Times New Roman"/>
              </a:rPr>
              <a:t>Fisher’s</a:t>
            </a:r>
            <a:r>
              <a:rPr sz="1400" spc="-25" dirty="0">
                <a:latin typeface="Times New Roman"/>
                <a:cs typeface="Times New Roman"/>
              </a:rPr>
              <a:t> </a:t>
            </a:r>
            <a:r>
              <a:rPr sz="1400" spc="15" dirty="0">
                <a:latin typeface="Times New Roman"/>
                <a:cs typeface="Times New Roman"/>
              </a:rPr>
              <a:t>Linear</a:t>
            </a:r>
            <a:r>
              <a:rPr sz="1400" spc="-25" dirty="0">
                <a:latin typeface="Times New Roman"/>
                <a:cs typeface="Times New Roman"/>
              </a:rPr>
              <a:t> </a:t>
            </a:r>
            <a:r>
              <a:rPr sz="1400" spc="15" dirty="0">
                <a:latin typeface="Times New Roman"/>
                <a:cs typeface="Times New Roman"/>
              </a:rPr>
              <a:t>Discriminant</a:t>
            </a:r>
            <a:endParaRPr sz="1400">
              <a:latin typeface="Times New Roman"/>
              <a:cs typeface="Times New Roman"/>
            </a:endParaRPr>
          </a:p>
        </p:txBody>
      </p:sp>
      <p:grpSp>
        <p:nvGrpSpPr>
          <p:cNvPr id="6" name="object 6"/>
          <p:cNvGrpSpPr/>
          <p:nvPr/>
        </p:nvGrpSpPr>
        <p:grpSpPr>
          <a:xfrm>
            <a:off x="669222" y="672024"/>
            <a:ext cx="1549400" cy="1163320"/>
            <a:chOff x="669222" y="672024"/>
            <a:chExt cx="1549400" cy="1163320"/>
          </a:xfrm>
        </p:grpSpPr>
        <p:sp>
          <p:nvSpPr>
            <p:cNvPr id="7" name="object 7"/>
            <p:cNvSpPr/>
            <p:nvPr/>
          </p:nvSpPr>
          <p:spPr>
            <a:xfrm>
              <a:off x="1739397" y="779441"/>
              <a:ext cx="13970" cy="13970"/>
            </a:xfrm>
            <a:custGeom>
              <a:avLst/>
              <a:gdLst/>
              <a:ahLst/>
              <a:cxnLst/>
              <a:rect l="l" t="t" r="r" b="b"/>
              <a:pathLst>
                <a:path w="13969" h="13970">
                  <a:moveTo>
                    <a:pt x="10417" y="0"/>
                  </a:moveTo>
                  <a:lnTo>
                    <a:pt x="3005" y="0"/>
                  </a:lnTo>
                  <a:lnTo>
                    <a:pt x="0" y="3005"/>
                  </a:lnTo>
                  <a:lnTo>
                    <a:pt x="0" y="10425"/>
                  </a:lnTo>
                  <a:lnTo>
                    <a:pt x="3005" y="13430"/>
                  </a:lnTo>
                  <a:lnTo>
                    <a:pt x="10417" y="13430"/>
                  </a:lnTo>
                  <a:lnTo>
                    <a:pt x="13422" y="10425"/>
                  </a:lnTo>
                  <a:lnTo>
                    <a:pt x="13422" y="6711"/>
                  </a:lnTo>
                  <a:lnTo>
                    <a:pt x="13422" y="3005"/>
                  </a:lnTo>
                  <a:lnTo>
                    <a:pt x="10417" y="0"/>
                  </a:lnTo>
                  <a:close/>
                </a:path>
              </a:pathLst>
            </a:custGeom>
            <a:solidFill>
              <a:srgbClr val="0000FF"/>
            </a:solidFill>
          </p:spPr>
          <p:txBody>
            <a:bodyPr wrap="square" lIns="0" tIns="0" rIns="0" bIns="0" rtlCol="0"/>
            <a:lstStyle/>
            <a:p>
              <a:endParaRPr/>
            </a:p>
          </p:txBody>
        </p:sp>
        <p:sp>
          <p:nvSpPr>
            <p:cNvPr id="8" name="object 8"/>
            <p:cNvSpPr/>
            <p:nvPr/>
          </p:nvSpPr>
          <p:spPr>
            <a:xfrm>
              <a:off x="2166391" y="1119828"/>
              <a:ext cx="13970" cy="13970"/>
            </a:xfrm>
            <a:custGeom>
              <a:avLst/>
              <a:gdLst/>
              <a:ahLst/>
              <a:cxnLst/>
              <a:rect l="l" t="t" r="r" b="b"/>
              <a:pathLst>
                <a:path w="13969" h="13969">
                  <a:moveTo>
                    <a:pt x="10417" y="0"/>
                  </a:moveTo>
                  <a:lnTo>
                    <a:pt x="3005" y="0"/>
                  </a:lnTo>
                  <a:lnTo>
                    <a:pt x="0" y="3005"/>
                  </a:lnTo>
                  <a:lnTo>
                    <a:pt x="0" y="10425"/>
                  </a:lnTo>
                  <a:lnTo>
                    <a:pt x="3005" y="13430"/>
                  </a:lnTo>
                  <a:lnTo>
                    <a:pt x="10417" y="13430"/>
                  </a:lnTo>
                  <a:lnTo>
                    <a:pt x="13422" y="10425"/>
                  </a:lnTo>
                  <a:lnTo>
                    <a:pt x="13422" y="6711"/>
                  </a:lnTo>
                  <a:lnTo>
                    <a:pt x="13422" y="3005"/>
                  </a:lnTo>
                  <a:lnTo>
                    <a:pt x="10417" y="0"/>
                  </a:lnTo>
                  <a:close/>
                </a:path>
              </a:pathLst>
            </a:custGeom>
            <a:solidFill>
              <a:srgbClr val="FF0000"/>
            </a:solidFill>
          </p:spPr>
          <p:txBody>
            <a:bodyPr wrap="square" lIns="0" tIns="0" rIns="0" bIns="0" rtlCol="0"/>
            <a:lstStyle/>
            <a:p>
              <a:endParaRPr/>
            </a:p>
          </p:txBody>
        </p:sp>
        <p:pic>
          <p:nvPicPr>
            <p:cNvPr id="9" name="object 9"/>
            <p:cNvPicPr/>
            <p:nvPr/>
          </p:nvPicPr>
          <p:blipFill>
            <a:blip r:embed="rId5" cstate="print"/>
            <a:stretch>
              <a:fillRect/>
            </a:stretch>
          </p:blipFill>
          <p:spPr>
            <a:xfrm>
              <a:off x="669222" y="672024"/>
              <a:ext cx="1548859" cy="1162818"/>
            </a:xfrm>
            <a:prstGeom prst="rect">
              <a:avLst/>
            </a:prstGeom>
          </p:spPr>
        </p:pic>
      </p:grpSp>
      <p:sp>
        <p:nvSpPr>
          <p:cNvPr id="10" name="object 10"/>
          <p:cNvSpPr txBox="1"/>
          <p:nvPr/>
        </p:nvSpPr>
        <p:spPr>
          <a:xfrm>
            <a:off x="810939" y="1834898"/>
            <a:ext cx="10287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11" name="object 11"/>
          <p:cNvSpPr txBox="1"/>
          <p:nvPr/>
        </p:nvSpPr>
        <p:spPr>
          <a:xfrm>
            <a:off x="1413162" y="1834898"/>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12" name="object 12"/>
          <p:cNvSpPr txBox="1"/>
          <p:nvPr/>
        </p:nvSpPr>
        <p:spPr>
          <a:xfrm>
            <a:off x="1974434" y="1834898"/>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6</a:t>
            </a:r>
            <a:endParaRPr sz="550">
              <a:latin typeface="Times New Roman"/>
              <a:cs typeface="Times New Roman"/>
            </a:endParaRPr>
          </a:p>
        </p:txBody>
      </p:sp>
      <p:sp>
        <p:nvSpPr>
          <p:cNvPr id="13" name="object 13"/>
          <p:cNvSpPr txBox="1"/>
          <p:nvPr/>
        </p:nvSpPr>
        <p:spPr>
          <a:xfrm>
            <a:off x="558502" y="1555607"/>
            <a:ext cx="10287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14" name="object 14"/>
          <p:cNvSpPr txBox="1"/>
          <p:nvPr/>
        </p:nvSpPr>
        <p:spPr>
          <a:xfrm>
            <a:off x="598785" y="1265573"/>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0</a:t>
            </a:r>
            <a:endParaRPr sz="550">
              <a:latin typeface="Times New Roman"/>
              <a:cs typeface="Times New Roman"/>
            </a:endParaRPr>
          </a:p>
        </p:txBody>
      </p:sp>
      <p:sp>
        <p:nvSpPr>
          <p:cNvPr id="15" name="object 15"/>
          <p:cNvSpPr txBox="1"/>
          <p:nvPr/>
        </p:nvSpPr>
        <p:spPr>
          <a:xfrm>
            <a:off x="598785" y="976210"/>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16" name="object 16"/>
          <p:cNvSpPr txBox="1"/>
          <p:nvPr/>
        </p:nvSpPr>
        <p:spPr>
          <a:xfrm>
            <a:off x="598785" y="686176"/>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4</a:t>
            </a:r>
            <a:endParaRPr sz="550">
              <a:latin typeface="Times New Roman"/>
              <a:cs typeface="Times New Roman"/>
            </a:endParaRPr>
          </a:p>
        </p:txBody>
      </p:sp>
      <p:grpSp>
        <p:nvGrpSpPr>
          <p:cNvPr id="17" name="object 17"/>
          <p:cNvGrpSpPr/>
          <p:nvPr/>
        </p:nvGrpSpPr>
        <p:grpSpPr>
          <a:xfrm>
            <a:off x="2498022" y="672024"/>
            <a:ext cx="1549400" cy="1163320"/>
            <a:chOff x="2498022" y="672024"/>
            <a:chExt cx="1549400" cy="1163320"/>
          </a:xfrm>
        </p:grpSpPr>
        <p:sp>
          <p:nvSpPr>
            <p:cNvPr id="18" name="object 18"/>
            <p:cNvSpPr/>
            <p:nvPr/>
          </p:nvSpPr>
          <p:spPr>
            <a:xfrm>
              <a:off x="3568197" y="779441"/>
              <a:ext cx="13970" cy="13970"/>
            </a:xfrm>
            <a:custGeom>
              <a:avLst/>
              <a:gdLst/>
              <a:ahLst/>
              <a:cxnLst/>
              <a:rect l="l" t="t" r="r" b="b"/>
              <a:pathLst>
                <a:path w="13970" h="13970">
                  <a:moveTo>
                    <a:pt x="10417" y="0"/>
                  </a:moveTo>
                  <a:lnTo>
                    <a:pt x="3005" y="0"/>
                  </a:lnTo>
                  <a:lnTo>
                    <a:pt x="0" y="3005"/>
                  </a:lnTo>
                  <a:lnTo>
                    <a:pt x="0" y="10425"/>
                  </a:lnTo>
                  <a:lnTo>
                    <a:pt x="3005" y="13430"/>
                  </a:lnTo>
                  <a:lnTo>
                    <a:pt x="10417" y="13430"/>
                  </a:lnTo>
                  <a:lnTo>
                    <a:pt x="13422" y="10425"/>
                  </a:lnTo>
                  <a:lnTo>
                    <a:pt x="13422" y="6711"/>
                  </a:lnTo>
                  <a:lnTo>
                    <a:pt x="13422" y="3005"/>
                  </a:lnTo>
                  <a:lnTo>
                    <a:pt x="10417" y="0"/>
                  </a:lnTo>
                  <a:close/>
                </a:path>
              </a:pathLst>
            </a:custGeom>
            <a:solidFill>
              <a:srgbClr val="0000FF"/>
            </a:solidFill>
          </p:spPr>
          <p:txBody>
            <a:bodyPr wrap="square" lIns="0" tIns="0" rIns="0" bIns="0" rtlCol="0"/>
            <a:lstStyle/>
            <a:p>
              <a:endParaRPr/>
            </a:p>
          </p:txBody>
        </p:sp>
        <p:pic>
          <p:nvPicPr>
            <p:cNvPr id="19" name="object 19"/>
            <p:cNvPicPr/>
            <p:nvPr/>
          </p:nvPicPr>
          <p:blipFill>
            <a:blip r:embed="rId6" cstate="print"/>
            <a:stretch>
              <a:fillRect/>
            </a:stretch>
          </p:blipFill>
          <p:spPr>
            <a:xfrm>
              <a:off x="2553076" y="712975"/>
              <a:ext cx="1330662" cy="878158"/>
            </a:xfrm>
            <a:prstGeom prst="rect">
              <a:avLst/>
            </a:prstGeom>
          </p:spPr>
        </p:pic>
        <p:sp>
          <p:nvSpPr>
            <p:cNvPr id="20" name="object 20"/>
            <p:cNvSpPr/>
            <p:nvPr/>
          </p:nvSpPr>
          <p:spPr>
            <a:xfrm>
              <a:off x="2500037" y="674038"/>
              <a:ext cx="1544955" cy="0"/>
            </a:xfrm>
            <a:custGeom>
              <a:avLst/>
              <a:gdLst/>
              <a:ahLst/>
              <a:cxnLst/>
              <a:rect l="l" t="t" r="r" b="b"/>
              <a:pathLst>
                <a:path w="1544954">
                  <a:moveTo>
                    <a:pt x="0" y="0"/>
                  </a:moveTo>
                  <a:lnTo>
                    <a:pt x="1544831" y="0"/>
                  </a:lnTo>
                </a:path>
              </a:pathLst>
            </a:custGeom>
            <a:ln w="4028">
              <a:solidFill>
                <a:srgbClr val="000000"/>
              </a:solidFill>
            </a:ln>
          </p:spPr>
          <p:txBody>
            <a:bodyPr wrap="square" lIns="0" tIns="0" rIns="0" bIns="0" rtlCol="0"/>
            <a:lstStyle/>
            <a:p>
              <a:endParaRPr/>
            </a:p>
          </p:txBody>
        </p:sp>
        <p:sp>
          <p:nvSpPr>
            <p:cNvPr id="21" name="object 21"/>
            <p:cNvSpPr/>
            <p:nvPr/>
          </p:nvSpPr>
          <p:spPr>
            <a:xfrm>
              <a:off x="3995191" y="1119828"/>
              <a:ext cx="13970" cy="13970"/>
            </a:xfrm>
            <a:custGeom>
              <a:avLst/>
              <a:gdLst/>
              <a:ahLst/>
              <a:cxnLst/>
              <a:rect l="l" t="t" r="r" b="b"/>
              <a:pathLst>
                <a:path w="13970" h="13969">
                  <a:moveTo>
                    <a:pt x="10417" y="0"/>
                  </a:moveTo>
                  <a:lnTo>
                    <a:pt x="3005" y="0"/>
                  </a:lnTo>
                  <a:lnTo>
                    <a:pt x="0" y="3005"/>
                  </a:lnTo>
                  <a:lnTo>
                    <a:pt x="0" y="10425"/>
                  </a:lnTo>
                  <a:lnTo>
                    <a:pt x="3005" y="13430"/>
                  </a:lnTo>
                  <a:lnTo>
                    <a:pt x="10417" y="13430"/>
                  </a:lnTo>
                  <a:lnTo>
                    <a:pt x="13422" y="10425"/>
                  </a:lnTo>
                  <a:lnTo>
                    <a:pt x="13422" y="6711"/>
                  </a:lnTo>
                  <a:lnTo>
                    <a:pt x="13422" y="3005"/>
                  </a:lnTo>
                  <a:lnTo>
                    <a:pt x="10417" y="0"/>
                  </a:lnTo>
                  <a:close/>
                </a:path>
              </a:pathLst>
            </a:custGeom>
            <a:solidFill>
              <a:srgbClr val="FF0000"/>
            </a:solidFill>
          </p:spPr>
          <p:txBody>
            <a:bodyPr wrap="square" lIns="0" tIns="0" rIns="0" bIns="0" rtlCol="0"/>
            <a:lstStyle/>
            <a:p>
              <a:endParaRPr/>
            </a:p>
          </p:txBody>
        </p:sp>
        <p:sp>
          <p:nvSpPr>
            <p:cNvPr id="22" name="object 22"/>
            <p:cNvSpPr/>
            <p:nvPr/>
          </p:nvSpPr>
          <p:spPr>
            <a:xfrm>
              <a:off x="2500037" y="674038"/>
              <a:ext cx="1544955" cy="1158875"/>
            </a:xfrm>
            <a:custGeom>
              <a:avLst/>
              <a:gdLst/>
              <a:ahLst/>
              <a:cxnLst/>
              <a:rect l="l" t="t" r="r" b="b"/>
              <a:pathLst>
                <a:path w="1544954" h="1158875">
                  <a:moveTo>
                    <a:pt x="0" y="1158790"/>
                  </a:moveTo>
                  <a:lnTo>
                    <a:pt x="1544831" y="1158790"/>
                  </a:lnTo>
                </a:path>
                <a:path w="1544954" h="1158875">
                  <a:moveTo>
                    <a:pt x="1544831" y="1158790"/>
                  </a:moveTo>
                  <a:lnTo>
                    <a:pt x="1544831" y="0"/>
                  </a:lnTo>
                </a:path>
                <a:path w="1544954" h="1158875">
                  <a:moveTo>
                    <a:pt x="0" y="1158790"/>
                  </a:moveTo>
                  <a:lnTo>
                    <a:pt x="0" y="0"/>
                  </a:lnTo>
                </a:path>
                <a:path w="1544954" h="1158875">
                  <a:moveTo>
                    <a:pt x="0" y="1158790"/>
                  </a:moveTo>
                  <a:lnTo>
                    <a:pt x="1544831" y="1158790"/>
                  </a:lnTo>
                </a:path>
                <a:path w="1544954" h="1158875">
                  <a:moveTo>
                    <a:pt x="0" y="1158790"/>
                  </a:moveTo>
                  <a:lnTo>
                    <a:pt x="0" y="0"/>
                  </a:lnTo>
                </a:path>
                <a:path w="1544954" h="1158875">
                  <a:moveTo>
                    <a:pt x="210811" y="1158790"/>
                  </a:moveTo>
                  <a:lnTo>
                    <a:pt x="210811" y="1142677"/>
                  </a:lnTo>
                </a:path>
                <a:path w="1544954" h="1158875">
                  <a:moveTo>
                    <a:pt x="210811" y="0"/>
                  </a:moveTo>
                  <a:lnTo>
                    <a:pt x="210811" y="15436"/>
                  </a:lnTo>
                </a:path>
                <a:path w="1544954" h="1158875">
                  <a:moveTo>
                    <a:pt x="772752" y="1158790"/>
                  </a:moveTo>
                  <a:lnTo>
                    <a:pt x="772752" y="1142677"/>
                  </a:lnTo>
                </a:path>
                <a:path w="1544954" h="1158875">
                  <a:moveTo>
                    <a:pt x="772752" y="0"/>
                  </a:moveTo>
                  <a:lnTo>
                    <a:pt x="772752" y="15436"/>
                  </a:lnTo>
                </a:path>
                <a:path w="1544954" h="1158875">
                  <a:moveTo>
                    <a:pt x="1334024" y="1158790"/>
                  </a:moveTo>
                  <a:lnTo>
                    <a:pt x="1334024" y="1142677"/>
                  </a:lnTo>
                </a:path>
                <a:path w="1544954" h="1158875">
                  <a:moveTo>
                    <a:pt x="1334024" y="0"/>
                  </a:moveTo>
                  <a:lnTo>
                    <a:pt x="1334024" y="15436"/>
                  </a:lnTo>
                </a:path>
                <a:path w="1544954" h="1158875">
                  <a:moveTo>
                    <a:pt x="0" y="941264"/>
                  </a:moveTo>
                  <a:lnTo>
                    <a:pt x="15441" y="941264"/>
                  </a:lnTo>
                </a:path>
                <a:path w="1544954" h="1158875">
                  <a:moveTo>
                    <a:pt x="1544831" y="941264"/>
                  </a:moveTo>
                  <a:lnTo>
                    <a:pt x="1529395" y="941264"/>
                  </a:lnTo>
                </a:path>
                <a:path w="1544954" h="1158875">
                  <a:moveTo>
                    <a:pt x="0" y="651230"/>
                  </a:moveTo>
                  <a:lnTo>
                    <a:pt x="15441" y="651230"/>
                  </a:lnTo>
                </a:path>
                <a:path w="1544954" h="1158875">
                  <a:moveTo>
                    <a:pt x="1544831" y="651230"/>
                  </a:moveTo>
                  <a:lnTo>
                    <a:pt x="1529395" y="651230"/>
                  </a:lnTo>
                </a:path>
                <a:path w="1544954" h="1158875">
                  <a:moveTo>
                    <a:pt x="0" y="361865"/>
                  </a:moveTo>
                  <a:lnTo>
                    <a:pt x="15441" y="361865"/>
                  </a:lnTo>
                </a:path>
                <a:path w="1544954" h="1158875">
                  <a:moveTo>
                    <a:pt x="1544831" y="361865"/>
                  </a:moveTo>
                  <a:lnTo>
                    <a:pt x="1529395" y="361865"/>
                  </a:lnTo>
                </a:path>
                <a:path w="1544954" h="1158875">
                  <a:moveTo>
                    <a:pt x="0" y="71831"/>
                  </a:moveTo>
                  <a:lnTo>
                    <a:pt x="15441" y="71831"/>
                  </a:lnTo>
                </a:path>
                <a:path w="1544954" h="1158875">
                  <a:moveTo>
                    <a:pt x="1544831" y="71831"/>
                  </a:moveTo>
                  <a:lnTo>
                    <a:pt x="1529395" y="71831"/>
                  </a:lnTo>
                </a:path>
                <a:path w="1544954" h="1158875">
                  <a:moveTo>
                    <a:pt x="0" y="0"/>
                  </a:moveTo>
                  <a:lnTo>
                    <a:pt x="1544831" y="0"/>
                  </a:lnTo>
                </a:path>
                <a:path w="1544954" h="1158875">
                  <a:moveTo>
                    <a:pt x="0" y="1158790"/>
                  </a:moveTo>
                  <a:lnTo>
                    <a:pt x="1544831" y="1158790"/>
                  </a:lnTo>
                </a:path>
                <a:path w="1544954" h="1158875">
                  <a:moveTo>
                    <a:pt x="1544831" y="1158790"/>
                  </a:moveTo>
                  <a:lnTo>
                    <a:pt x="1544831" y="0"/>
                  </a:lnTo>
                </a:path>
                <a:path w="1544954" h="1158875">
                  <a:moveTo>
                    <a:pt x="0" y="1158790"/>
                  </a:moveTo>
                  <a:lnTo>
                    <a:pt x="0" y="0"/>
                  </a:lnTo>
                </a:path>
              </a:pathLst>
            </a:custGeom>
            <a:ln w="4028">
              <a:solidFill>
                <a:srgbClr val="000000"/>
              </a:solidFill>
            </a:ln>
          </p:spPr>
          <p:txBody>
            <a:bodyPr wrap="square" lIns="0" tIns="0" rIns="0" bIns="0" rtlCol="0"/>
            <a:lstStyle/>
            <a:p>
              <a:endParaRPr/>
            </a:p>
          </p:txBody>
        </p:sp>
      </p:grpSp>
      <p:sp>
        <p:nvSpPr>
          <p:cNvPr id="23" name="object 23"/>
          <p:cNvSpPr txBox="1"/>
          <p:nvPr/>
        </p:nvSpPr>
        <p:spPr>
          <a:xfrm>
            <a:off x="2639739" y="1834898"/>
            <a:ext cx="10287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24" name="object 24"/>
          <p:cNvSpPr txBox="1"/>
          <p:nvPr/>
        </p:nvSpPr>
        <p:spPr>
          <a:xfrm>
            <a:off x="3241962" y="1834898"/>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25" name="object 25"/>
          <p:cNvSpPr txBox="1"/>
          <p:nvPr/>
        </p:nvSpPr>
        <p:spPr>
          <a:xfrm>
            <a:off x="3803234" y="1834898"/>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6</a:t>
            </a:r>
            <a:endParaRPr sz="550">
              <a:latin typeface="Times New Roman"/>
              <a:cs typeface="Times New Roman"/>
            </a:endParaRPr>
          </a:p>
        </p:txBody>
      </p:sp>
      <p:sp>
        <p:nvSpPr>
          <p:cNvPr id="26" name="object 26"/>
          <p:cNvSpPr txBox="1"/>
          <p:nvPr/>
        </p:nvSpPr>
        <p:spPr>
          <a:xfrm>
            <a:off x="2387302" y="1555607"/>
            <a:ext cx="10287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27" name="object 27"/>
          <p:cNvSpPr txBox="1"/>
          <p:nvPr/>
        </p:nvSpPr>
        <p:spPr>
          <a:xfrm>
            <a:off x="2427585" y="1265573"/>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0</a:t>
            </a:r>
            <a:endParaRPr sz="550">
              <a:latin typeface="Times New Roman"/>
              <a:cs typeface="Times New Roman"/>
            </a:endParaRPr>
          </a:p>
        </p:txBody>
      </p:sp>
      <p:sp>
        <p:nvSpPr>
          <p:cNvPr id="28" name="object 28"/>
          <p:cNvSpPr txBox="1"/>
          <p:nvPr/>
        </p:nvSpPr>
        <p:spPr>
          <a:xfrm>
            <a:off x="2427585" y="976210"/>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2</a:t>
            </a:r>
            <a:endParaRPr sz="550">
              <a:latin typeface="Times New Roman"/>
              <a:cs typeface="Times New Roman"/>
            </a:endParaRPr>
          </a:p>
        </p:txBody>
      </p:sp>
      <p:sp>
        <p:nvSpPr>
          <p:cNvPr id="29" name="object 29"/>
          <p:cNvSpPr txBox="1"/>
          <p:nvPr/>
        </p:nvSpPr>
        <p:spPr>
          <a:xfrm>
            <a:off x="2427585" y="686176"/>
            <a:ext cx="62230" cy="113030"/>
          </a:xfrm>
          <a:prstGeom prst="rect">
            <a:avLst/>
          </a:prstGeom>
        </p:spPr>
        <p:txBody>
          <a:bodyPr vert="horz" wrap="square" lIns="0" tIns="15240" rIns="0" bIns="0" rtlCol="0">
            <a:spAutoFit/>
          </a:bodyPr>
          <a:lstStyle/>
          <a:p>
            <a:pPr marL="12700">
              <a:lnSpc>
                <a:spcPct val="100000"/>
              </a:lnSpc>
              <a:spcBef>
                <a:spcPts val="120"/>
              </a:spcBef>
            </a:pPr>
            <a:r>
              <a:rPr sz="550" spc="10" dirty="0">
                <a:latin typeface="Times New Roman"/>
                <a:cs typeface="Times New Roman"/>
              </a:rPr>
              <a:t>4</a:t>
            </a:r>
            <a:endParaRPr sz="550">
              <a:latin typeface="Times New Roman"/>
              <a:cs typeface="Times New Roman"/>
            </a:endParaRPr>
          </a:p>
        </p:txBody>
      </p:sp>
      <p:sp>
        <p:nvSpPr>
          <p:cNvPr id="30" name="object 30"/>
          <p:cNvSpPr txBox="1"/>
          <p:nvPr/>
        </p:nvSpPr>
        <p:spPr>
          <a:xfrm>
            <a:off x="95250" y="1882775"/>
            <a:ext cx="4514850" cy="1602105"/>
          </a:xfrm>
          <a:prstGeom prst="rect">
            <a:avLst/>
          </a:prstGeom>
        </p:spPr>
        <p:txBody>
          <a:bodyPr vert="horz" wrap="square" lIns="0" tIns="6985" rIns="0" bIns="0" rtlCol="0">
            <a:spAutoFit/>
          </a:bodyPr>
          <a:lstStyle/>
          <a:p>
            <a:r>
              <a:rPr lang="en-US" sz="1100" dirty="0"/>
              <a:t>The left plot shows samples from two classes (depicted in red and blue) along with the histograms resulting from projection onto the line joining the class means. Note that there is considerable class overlap in the projected space. The right plot shows the corresponding projection based on the Fisher linear </a:t>
            </a:r>
            <a:r>
              <a:rPr lang="en-US" sz="1100" dirty="0" err="1"/>
              <a:t>discriminant</a:t>
            </a:r>
            <a:r>
              <a:rPr lang="en-US" sz="1100" dirty="0"/>
              <a:t>, showing the greatly improved class separation.</a:t>
            </a:r>
            <a:endParaRPr lang="en-US" sz="1100" spc="-10" dirty="0">
              <a:latin typeface="Times New Roman"/>
              <a:cs typeface="Times New Roman"/>
            </a:endParaRPr>
          </a:p>
          <a:p>
            <a:pPr marL="144780" marR="102235" indent="-132715">
              <a:lnSpc>
                <a:spcPct val="102699"/>
              </a:lnSpc>
              <a:spcBef>
                <a:spcPts val="55"/>
              </a:spcBef>
              <a:buSzPct val="90909"/>
              <a:buFont typeface="Lucida Sans Unicode"/>
              <a:buChar char="•"/>
              <a:tabLst>
                <a:tab pos="145415" algn="l"/>
              </a:tabLst>
            </a:pPr>
            <a:r>
              <a:rPr sz="1100" spc="-10" dirty="0">
                <a:latin typeface="Times New Roman"/>
                <a:cs typeface="Times New Roman"/>
              </a:rPr>
              <a:t>A </a:t>
            </a:r>
            <a:r>
              <a:rPr sz="1100" spc="-5" dirty="0">
                <a:latin typeface="Times New Roman"/>
                <a:cs typeface="Times New Roman"/>
              </a:rPr>
              <a:t>natural idea </a:t>
            </a:r>
            <a:r>
              <a:rPr sz="1100" spc="-10" dirty="0">
                <a:latin typeface="Times New Roman"/>
                <a:cs typeface="Times New Roman"/>
              </a:rPr>
              <a:t>would </a:t>
            </a:r>
            <a:r>
              <a:rPr sz="1100" spc="-5" dirty="0">
                <a:latin typeface="Times New Roman"/>
                <a:cs typeface="Times New Roman"/>
              </a:rPr>
              <a:t>be to project in the direction of the line </a:t>
            </a:r>
            <a:r>
              <a:rPr sz="1100" spc="-260" dirty="0">
                <a:latin typeface="Times New Roman"/>
                <a:cs typeface="Times New Roman"/>
              </a:rPr>
              <a:t> </a:t>
            </a:r>
            <a:r>
              <a:rPr sz="1100" spc="-5" dirty="0">
                <a:latin typeface="Times New Roman"/>
                <a:cs typeface="Times New Roman"/>
              </a:rPr>
              <a:t>connecting</a:t>
            </a:r>
            <a:r>
              <a:rPr sz="1100" spc="-10" dirty="0">
                <a:latin typeface="Times New Roman"/>
                <a:cs typeface="Times New Roman"/>
              </a:rPr>
              <a:t> </a:t>
            </a:r>
            <a:r>
              <a:rPr sz="1100" spc="-5" dirty="0">
                <a:latin typeface="Times New Roman"/>
                <a:cs typeface="Times New Roman"/>
              </a:rPr>
              <a:t>class means</a:t>
            </a:r>
            <a:r>
              <a:rPr lang="en-US" sz="1100" spc="-5" dirty="0">
                <a:latin typeface="Times New Roman"/>
                <a:cs typeface="Times New Roman"/>
              </a:rPr>
              <a:t> </a:t>
            </a:r>
            <a:r>
              <a:rPr sz="1100" spc="-25" dirty="0">
                <a:latin typeface="Times New Roman"/>
                <a:cs typeface="Times New Roman"/>
              </a:rPr>
              <a:t>However,</a:t>
            </a:r>
            <a:r>
              <a:rPr sz="1100" spc="-5" dirty="0">
                <a:latin typeface="Times New Roman"/>
                <a:cs typeface="Times New Roman"/>
              </a:rPr>
              <a:t> problematic</a:t>
            </a:r>
            <a:r>
              <a:rPr sz="1100" dirty="0">
                <a:latin typeface="Times New Roman"/>
                <a:cs typeface="Times New Roman"/>
              </a:rPr>
              <a:t> </a:t>
            </a:r>
            <a:r>
              <a:rPr sz="1100" spc="-5" dirty="0">
                <a:latin typeface="Times New Roman"/>
                <a:cs typeface="Times New Roman"/>
              </a:rPr>
              <a:t>if</a:t>
            </a:r>
            <a:r>
              <a:rPr sz="1100" dirty="0">
                <a:latin typeface="Times New Roman"/>
                <a:cs typeface="Times New Roman"/>
              </a:rPr>
              <a:t> </a:t>
            </a:r>
            <a:r>
              <a:rPr sz="1100" spc="-5" dirty="0">
                <a:latin typeface="Times New Roman"/>
                <a:cs typeface="Times New Roman"/>
              </a:rPr>
              <a:t>classes </a:t>
            </a:r>
            <a:r>
              <a:rPr sz="1100" spc="-20" dirty="0">
                <a:latin typeface="Times New Roman"/>
                <a:cs typeface="Times New Roman"/>
              </a:rPr>
              <a:t>have</a:t>
            </a:r>
            <a:r>
              <a:rPr sz="1100" dirty="0">
                <a:latin typeface="Times New Roman"/>
                <a:cs typeface="Times New Roman"/>
              </a:rPr>
              <a:t> </a:t>
            </a:r>
            <a:r>
              <a:rPr sz="1100" spc="-10" dirty="0">
                <a:latin typeface="Times New Roman"/>
                <a:cs typeface="Times New Roman"/>
              </a:rPr>
              <a:t>variance</a:t>
            </a:r>
            <a:r>
              <a:rPr sz="1100" dirty="0">
                <a:latin typeface="Times New Roman"/>
                <a:cs typeface="Times New Roman"/>
              </a:rPr>
              <a:t> </a:t>
            </a:r>
            <a:r>
              <a:rPr sz="1100" spc="-5" dirty="0">
                <a:latin typeface="Times New Roman"/>
                <a:cs typeface="Times New Roman"/>
              </a:rPr>
              <a:t>in this</a:t>
            </a:r>
            <a:r>
              <a:rPr sz="1100" dirty="0">
                <a:latin typeface="Times New Roman"/>
                <a:cs typeface="Times New Roman"/>
              </a:rPr>
              <a:t> </a:t>
            </a:r>
            <a:r>
              <a:rPr sz="1100" spc="-5" dirty="0">
                <a:latin typeface="Times New Roman"/>
                <a:cs typeface="Times New Roman"/>
              </a:rPr>
              <a:t>direction</a:t>
            </a:r>
            <a:endParaRPr sz="1100" dirty="0">
              <a:latin typeface="Times New Roman"/>
              <a:cs typeface="Times New Roman"/>
            </a:endParaRPr>
          </a:p>
          <a:p>
            <a:pPr marL="144780" marR="341630" indent="-132715">
              <a:lnSpc>
                <a:spcPct val="102600"/>
              </a:lnSpc>
              <a:spcBef>
                <a:spcPts val="295"/>
              </a:spcBef>
              <a:buSzPct val="90909"/>
              <a:buFont typeface="Lucida Sans Unicode"/>
              <a:buChar char="•"/>
              <a:tabLst>
                <a:tab pos="145415" algn="l"/>
              </a:tabLst>
            </a:pPr>
            <a:r>
              <a:rPr sz="1100" spc="-5" dirty="0">
                <a:latin typeface="Times New Roman"/>
                <a:cs typeface="Times New Roman"/>
              </a:rPr>
              <a:t>Fisher criterion:</a:t>
            </a:r>
            <a:r>
              <a:rPr sz="1100" spc="60" dirty="0">
                <a:latin typeface="Times New Roman"/>
                <a:cs typeface="Times New Roman"/>
              </a:rPr>
              <a:t> </a:t>
            </a:r>
            <a:r>
              <a:rPr sz="1100" spc="-5" dirty="0">
                <a:latin typeface="Times New Roman"/>
                <a:cs typeface="Times New Roman"/>
              </a:rPr>
              <a:t>maximize ratio of </a:t>
            </a:r>
            <a:r>
              <a:rPr sz="1100" spc="-10" dirty="0">
                <a:latin typeface="Times New Roman"/>
                <a:cs typeface="Times New Roman"/>
              </a:rPr>
              <a:t>inter-class</a:t>
            </a:r>
            <a:r>
              <a:rPr sz="1100" spc="-5" dirty="0">
                <a:latin typeface="Times New Roman"/>
                <a:cs typeface="Times New Roman"/>
              </a:rPr>
              <a:t> separation </a:t>
            </a:r>
            <a:r>
              <a:rPr sz="1100" spc="-260" dirty="0">
                <a:latin typeface="Times New Roman"/>
                <a:cs typeface="Times New Roman"/>
              </a:rPr>
              <a:t> </a:t>
            </a:r>
            <a:r>
              <a:rPr sz="1100" spc="-5" dirty="0">
                <a:latin typeface="Times New Roman"/>
                <a:cs typeface="Times New Roman"/>
              </a:rPr>
              <a:t>(between)</a:t>
            </a:r>
            <a:r>
              <a:rPr sz="1100" spc="-10" dirty="0">
                <a:latin typeface="Times New Roman"/>
                <a:cs typeface="Times New Roman"/>
              </a:rPr>
              <a:t> </a:t>
            </a:r>
            <a:r>
              <a:rPr sz="1100" spc="-5" dirty="0">
                <a:latin typeface="Times New Roman"/>
                <a:cs typeface="Times New Roman"/>
              </a:rPr>
              <a:t>to intra-class </a:t>
            </a:r>
            <a:r>
              <a:rPr sz="1100" spc="-10" dirty="0">
                <a:latin typeface="Times New Roman"/>
                <a:cs typeface="Times New Roman"/>
              </a:rPr>
              <a:t>variance</a:t>
            </a:r>
            <a:r>
              <a:rPr sz="1100" spc="-5" dirty="0">
                <a:latin typeface="Times New Roman"/>
                <a:cs typeface="Times New Roman"/>
              </a:rPr>
              <a:t> (inside)</a:t>
            </a:r>
            <a:endParaRPr sz="1100" dirty="0">
              <a:latin typeface="Times New Roman"/>
              <a:cs typeface="Times New Roman"/>
            </a:endParaRPr>
          </a:p>
        </p:txBody>
      </p:sp>
      <p:sp>
        <p:nvSpPr>
          <p:cNvPr id="34" name="Slide Number Placeholder 3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29</a:t>
            </a:fld>
            <a:endParaRPr lang="en-US" spc="-5" dirty="0"/>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13" name="object 13"/>
          <p:cNvSpPr txBox="1"/>
          <p:nvPr/>
        </p:nvSpPr>
        <p:spPr>
          <a:xfrm>
            <a:off x="2363610" y="3321084"/>
            <a:ext cx="846455" cy="117475"/>
          </a:xfrm>
          <a:prstGeom prst="rect">
            <a:avLst/>
          </a:prstGeom>
        </p:spPr>
        <p:txBody>
          <a:bodyPr vert="horz" wrap="square" lIns="0" tIns="6350" rIns="0" bIns="0" rtlCol="0">
            <a:spAutoFit/>
          </a:bodyPr>
          <a:lstStyle/>
          <a:p>
            <a:pPr marL="12700">
              <a:lnSpc>
                <a:spcPct val="100000"/>
              </a:lnSpc>
              <a:spcBef>
                <a:spcPts val="50"/>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41058" y="211795"/>
            <a:ext cx="3723004" cy="1612557"/>
          </a:xfrm>
          <a:prstGeom prst="rect">
            <a:avLst/>
          </a:prstGeom>
        </p:spPr>
        <p:txBody>
          <a:bodyPr vert="horz" wrap="square" lIns="0" tIns="17145" rIns="0" bIns="0" rtlCol="0">
            <a:spAutoFit/>
          </a:bodyPr>
          <a:lstStyle/>
          <a:p>
            <a:pPr marL="866140">
              <a:lnSpc>
                <a:spcPct val="100000"/>
              </a:lnSpc>
              <a:spcBef>
                <a:spcPts val="135"/>
              </a:spcBef>
            </a:pPr>
            <a:r>
              <a:rPr sz="1400" spc="15" dirty="0">
                <a:latin typeface="Times New Roman"/>
                <a:cs typeface="Times New Roman"/>
              </a:rPr>
              <a:t>Generalized</a:t>
            </a:r>
            <a:r>
              <a:rPr sz="1400" spc="-20" dirty="0">
                <a:latin typeface="Times New Roman"/>
                <a:cs typeface="Times New Roman"/>
              </a:rPr>
              <a:t> </a:t>
            </a:r>
            <a:r>
              <a:rPr sz="1400" spc="15" dirty="0">
                <a:latin typeface="Times New Roman"/>
                <a:cs typeface="Times New Roman"/>
              </a:rPr>
              <a:t>Linear</a:t>
            </a:r>
            <a:r>
              <a:rPr sz="1400" spc="-20" dirty="0">
                <a:latin typeface="Times New Roman"/>
                <a:cs typeface="Times New Roman"/>
              </a:rPr>
              <a:t> </a:t>
            </a:r>
            <a:r>
              <a:rPr sz="1400" spc="15" dirty="0">
                <a:latin typeface="Times New Roman"/>
                <a:cs typeface="Times New Roman"/>
              </a:rPr>
              <a:t>Models</a:t>
            </a:r>
            <a:endParaRPr sz="1400" dirty="0">
              <a:latin typeface="Times New Roman"/>
              <a:cs typeface="Times New Roman"/>
            </a:endParaRPr>
          </a:p>
          <a:p>
            <a:pPr>
              <a:lnSpc>
                <a:spcPct val="100000"/>
              </a:lnSpc>
            </a:pPr>
            <a:endParaRPr sz="1700" dirty="0">
              <a:latin typeface="Times New Roman"/>
              <a:cs typeface="Times New Roman"/>
            </a:endParaRPr>
          </a:p>
          <a:p>
            <a:pPr marL="195580" marR="30480" indent="-132715">
              <a:lnSpc>
                <a:spcPct val="102600"/>
              </a:lnSpc>
              <a:spcBef>
                <a:spcPts val="1010"/>
              </a:spcBef>
              <a:buSzPct val="90909"/>
              <a:buFont typeface="Lucida Sans Unicode"/>
              <a:buChar char="•"/>
              <a:tabLst>
                <a:tab pos="196215" algn="l"/>
              </a:tabLst>
            </a:pPr>
            <a:r>
              <a:rPr sz="1100" spc="-10" dirty="0">
                <a:latin typeface="Times New Roman"/>
                <a:cs typeface="Times New Roman"/>
              </a:rPr>
              <a:t>we </a:t>
            </a:r>
            <a:r>
              <a:rPr sz="1100" spc="-260" dirty="0">
                <a:latin typeface="Times New Roman"/>
                <a:cs typeface="Times New Roman"/>
              </a:rPr>
              <a:t> </a:t>
            </a:r>
            <a:r>
              <a:rPr sz="1100" spc="-5" dirty="0">
                <a:latin typeface="Times New Roman"/>
                <a:cs typeface="Times New Roman"/>
              </a:rPr>
              <a:t>will</a:t>
            </a:r>
            <a:r>
              <a:rPr sz="1100" spc="-10" dirty="0">
                <a:latin typeface="Times New Roman"/>
                <a:cs typeface="Times New Roman"/>
              </a:rPr>
              <a:t> </a:t>
            </a:r>
            <a:r>
              <a:rPr sz="1100" spc="-5" dirty="0">
                <a:latin typeface="Times New Roman"/>
                <a:cs typeface="Times New Roman"/>
              </a:rPr>
              <a:t>use a “linear” model for </a:t>
            </a:r>
            <a:r>
              <a:rPr sz="1100" spc="-10" dirty="0">
                <a:latin typeface="Times New Roman"/>
                <a:cs typeface="Times New Roman"/>
              </a:rPr>
              <a:t>classification:</a:t>
            </a:r>
            <a:endParaRPr sz="1100" dirty="0">
              <a:latin typeface="Times New Roman"/>
              <a:cs typeface="Times New Roman"/>
            </a:endParaRPr>
          </a:p>
          <a:p>
            <a:pPr marL="280035" algn="ctr">
              <a:lnSpc>
                <a:spcPct val="100000"/>
              </a:lnSpc>
              <a:spcBef>
                <a:spcPts val="1135"/>
              </a:spcBef>
            </a:pPr>
            <a:r>
              <a:rPr sz="1100" i="1" spc="75" dirty="0">
                <a:latin typeface="Calibri"/>
                <a:cs typeface="Calibri"/>
              </a:rPr>
              <a:t>y</a:t>
            </a:r>
            <a:r>
              <a:rPr sz="1100" spc="85" dirty="0">
                <a:latin typeface="Calibri"/>
                <a:cs typeface="Calibri"/>
              </a:rPr>
              <a:t>(</a:t>
            </a:r>
            <a:r>
              <a:rPr sz="1100" b="1" i="1" spc="-20" dirty="0">
                <a:latin typeface="Verdana"/>
                <a:cs typeface="Verdana"/>
              </a:rPr>
              <a:t>x</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195" dirty="0">
                <a:latin typeface="Calibri"/>
                <a:cs typeface="Calibri"/>
              </a:rPr>
              <a:t>f</a:t>
            </a:r>
            <a:r>
              <a:rPr sz="1100" i="1" spc="-135" dirty="0">
                <a:latin typeface="Calibri"/>
                <a:cs typeface="Calibri"/>
              </a:rPr>
              <a:t> </a:t>
            </a:r>
            <a:r>
              <a:rPr sz="1100" spc="85" dirty="0">
                <a:latin typeface="Calibri"/>
                <a:cs typeface="Calibri"/>
              </a:rPr>
              <a:t>(</a:t>
            </a:r>
            <a:r>
              <a:rPr sz="1100" b="1" i="1" spc="-145" dirty="0">
                <a:latin typeface="Verdana"/>
                <a:cs typeface="Verdana"/>
              </a:rPr>
              <a:t>w</a:t>
            </a:r>
            <a:r>
              <a:rPr sz="1200" i="1" spc="150" baseline="31250" dirty="0">
                <a:latin typeface="Calibri"/>
                <a:cs typeface="Calibri"/>
              </a:rPr>
              <a:t>T</a:t>
            </a:r>
            <a:r>
              <a:rPr sz="1200" i="1" spc="-22" baseline="31250" dirty="0">
                <a:latin typeface="Calibri"/>
                <a:cs typeface="Calibri"/>
              </a:rPr>
              <a:t> </a:t>
            </a:r>
            <a:r>
              <a:rPr sz="1100" b="1" i="1" spc="-20" dirty="0">
                <a:latin typeface="Verdana"/>
                <a:cs typeface="Verdana"/>
              </a:rPr>
              <a:t>x</a:t>
            </a:r>
            <a:r>
              <a:rPr sz="1100" b="1" i="1" spc="-135" dirty="0">
                <a:latin typeface="Verdana"/>
                <a:cs typeface="Verdana"/>
              </a:rPr>
              <a:t> </a:t>
            </a:r>
            <a:r>
              <a:rPr sz="1100" spc="295" dirty="0">
                <a:latin typeface="Calibri"/>
                <a:cs typeface="Calibri"/>
              </a:rPr>
              <a:t>+</a:t>
            </a:r>
            <a:r>
              <a:rPr sz="1100" spc="-10" dirty="0">
                <a:latin typeface="Calibri"/>
                <a:cs typeface="Calibri"/>
              </a:rPr>
              <a:t> </a:t>
            </a:r>
            <a:r>
              <a:rPr sz="1100" i="1" spc="-10" dirty="0">
                <a:latin typeface="Calibri"/>
                <a:cs typeface="Calibri"/>
              </a:rPr>
              <a:t>w</a:t>
            </a:r>
            <a:r>
              <a:rPr sz="1200" spc="97" baseline="-10416" dirty="0">
                <a:latin typeface="Calibri"/>
                <a:cs typeface="Calibri"/>
              </a:rPr>
              <a:t>0</a:t>
            </a:r>
            <a:r>
              <a:rPr sz="1100" spc="85" dirty="0">
                <a:latin typeface="Calibri"/>
                <a:cs typeface="Calibri"/>
              </a:rPr>
              <a:t>)</a:t>
            </a:r>
            <a:endParaRPr sz="1100" dirty="0">
              <a:latin typeface="Calibri"/>
              <a:cs typeface="Calibri"/>
            </a:endParaRPr>
          </a:p>
          <a:p>
            <a:pPr marL="195580" indent="-132715">
              <a:lnSpc>
                <a:spcPct val="100000"/>
              </a:lnSpc>
              <a:spcBef>
                <a:spcPts val="1130"/>
              </a:spcBef>
              <a:buSzPct val="90909"/>
              <a:buFont typeface="Lucida Sans Unicode"/>
              <a:buChar char="•"/>
              <a:tabLst>
                <a:tab pos="196215" algn="l"/>
              </a:tabLst>
            </a:pPr>
            <a:r>
              <a:rPr sz="1100" spc="-5" dirty="0">
                <a:latin typeface="Times New Roman"/>
                <a:cs typeface="Times New Roman"/>
              </a:rPr>
              <a:t>This</a:t>
            </a:r>
            <a:r>
              <a:rPr sz="1100" spc="-15" dirty="0">
                <a:latin typeface="Times New Roman"/>
                <a:cs typeface="Times New Roman"/>
              </a:rPr>
              <a:t> </a:t>
            </a:r>
            <a:r>
              <a:rPr sz="1100" spc="-5" dirty="0">
                <a:latin typeface="Times New Roman"/>
                <a:cs typeface="Times New Roman"/>
              </a:rPr>
              <a:t>is</a:t>
            </a:r>
            <a:r>
              <a:rPr sz="1100" spc="-15" dirty="0">
                <a:latin typeface="Times New Roman"/>
                <a:cs typeface="Times New Roman"/>
              </a:rPr>
              <a:t> </a:t>
            </a:r>
            <a:r>
              <a:rPr sz="1100" spc="-5" dirty="0">
                <a:latin typeface="Times New Roman"/>
                <a:cs typeface="Times New Roman"/>
              </a:rPr>
              <a:t>called</a:t>
            </a:r>
            <a:r>
              <a:rPr sz="1100" spc="-15" dirty="0">
                <a:latin typeface="Times New Roman"/>
                <a:cs typeface="Times New Roman"/>
              </a:rPr>
              <a:t> </a:t>
            </a:r>
            <a:r>
              <a:rPr sz="1100" spc="-5" dirty="0">
                <a:latin typeface="Times New Roman"/>
                <a:cs typeface="Times New Roman"/>
              </a:rPr>
              <a:t>a</a:t>
            </a:r>
            <a:r>
              <a:rPr sz="1100" spc="-15" dirty="0">
                <a:latin typeface="Times New Roman"/>
                <a:cs typeface="Times New Roman"/>
              </a:rPr>
              <a:t> </a:t>
            </a:r>
            <a:r>
              <a:rPr sz="1100" spc="-5" dirty="0">
                <a:solidFill>
                  <a:srgbClr val="0000E5"/>
                </a:solidFill>
                <a:latin typeface="Times New Roman"/>
                <a:cs typeface="Times New Roman"/>
              </a:rPr>
              <a:t>generalized</a:t>
            </a:r>
            <a:r>
              <a:rPr sz="1100" spc="-15" dirty="0">
                <a:solidFill>
                  <a:srgbClr val="0000E5"/>
                </a:solidFill>
                <a:latin typeface="Times New Roman"/>
                <a:cs typeface="Times New Roman"/>
              </a:rPr>
              <a:t> </a:t>
            </a:r>
            <a:r>
              <a:rPr sz="1100" spc="-5" dirty="0">
                <a:solidFill>
                  <a:srgbClr val="0000E5"/>
                </a:solidFill>
                <a:latin typeface="Times New Roman"/>
                <a:cs typeface="Times New Roman"/>
              </a:rPr>
              <a:t>linear</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model</a:t>
            </a:r>
            <a:endParaRPr sz="1100" dirty="0">
              <a:latin typeface="Times New Roman"/>
              <a:cs typeface="Times New Roman"/>
            </a:endParaRPr>
          </a:p>
          <a:p>
            <a:pPr marL="195580" indent="-132715">
              <a:lnSpc>
                <a:spcPct val="100000"/>
              </a:lnSpc>
              <a:spcBef>
                <a:spcPts val="175"/>
              </a:spcBef>
              <a:buSzPct val="90909"/>
              <a:buFont typeface="Lucida Sans Unicode"/>
              <a:buChar char="•"/>
              <a:tabLst>
                <a:tab pos="196215" algn="l"/>
              </a:tabLst>
            </a:pPr>
            <a:r>
              <a:rPr sz="1100" i="1" spc="195" dirty="0">
                <a:latin typeface="Calibri"/>
                <a:cs typeface="Calibri"/>
              </a:rPr>
              <a:t>f</a:t>
            </a:r>
            <a:r>
              <a:rPr sz="1100" i="1" spc="-135" dirty="0">
                <a:latin typeface="Calibri"/>
                <a:cs typeface="Calibri"/>
              </a:rPr>
              <a:t> </a:t>
            </a:r>
            <a:r>
              <a:rPr sz="1100" spc="85" dirty="0">
                <a:latin typeface="Calibri"/>
                <a:cs typeface="Calibri"/>
              </a:rPr>
              <a:t>(</a:t>
            </a:r>
            <a:r>
              <a:rPr sz="1100" spc="-395" dirty="0">
                <a:latin typeface="Lucida Sans Unicode"/>
                <a:cs typeface="Lucida Sans Unicode"/>
              </a:rPr>
              <a:t>·</a:t>
            </a:r>
            <a:r>
              <a:rPr sz="1100" spc="85" dirty="0">
                <a:latin typeface="Calibri"/>
                <a:cs typeface="Calibri"/>
              </a:rPr>
              <a:t>)</a:t>
            </a:r>
            <a:r>
              <a:rPr sz="1100" spc="20" dirty="0">
                <a:latin typeface="Calibri"/>
                <a:cs typeface="Calibri"/>
              </a:rPr>
              <a:t> </a:t>
            </a:r>
            <a:r>
              <a:rPr sz="1100" spc="-5" dirty="0">
                <a:latin typeface="Times New Roman"/>
                <a:cs typeface="Times New Roman"/>
              </a:rPr>
              <a:t>is a </a:t>
            </a:r>
            <a:r>
              <a:rPr sz="1100" spc="-20" dirty="0">
                <a:latin typeface="Times New Roman"/>
                <a:cs typeface="Times New Roman"/>
              </a:rPr>
              <a:t>fi</a:t>
            </a:r>
            <a:r>
              <a:rPr sz="1100" spc="-55" dirty="0">
                <a:latin typeface="Times New Roman"/>
                <a:cs typeface="Times New Roman"/>
              </a:rPr>
              <a:t>x</a:t>
            </a:r>
            <a:r>
              <a:rPr sz="1100" spc="-5" dirty="0">
                <a:latin typeface="Times New Roman"/>
                <a:cs typeface="Times New Roman"/>
              </a:rPr>
              <a:t>ed non-linear function</a:t>
            </a:r>
            <a:endParaRPr sz="1100" dirty="0">
              <a:latin typeface="Times New Roman"/>
              <a:cs typeface="Times New Roman"/>
            </a:endParaRPr>
          </a:p>
        </p:txBody>
      </p:sp>
      <p:sp>
        <p:nvSpPr>
          <p:cNvPr id="6" name="object 6"/>
          <p:cNvSpPr txBox="1"/>
          <p:nvPr/>
        </p:nvSpPr>
        <p:spPr>
          <a:xfrm>
            <a:off x="773696" y="1985586"/>
            <a:ext cx="335915" cy="177800"/>
          </a:xfrm>
          <a:prstGeom prst="rect">
            <a:avLst/>
          </a:prstGeom>
        </p:spPr>
        <p:txBody>
          <a:bodyPr vert="horz" wrap="square" lIns="0" tIns="12065" rIns="0" bIns="0" rtlCol="0">
            <a:spAutoFit/>
          </a:bodyPr>
          <a:lstStyle/>
          <a:p>
            <a:pPr marL="140335" indent="-128270">
              <a:lnSpc>
                <a:spcPct val="100000"/>
              </a:lnSpc>
              <a:spcBef>
                <a:spcPts val="95"/>
              </a:spcBef>
              <a:buSzPct val="90000"/>
              <a:buFont typeface="Arial"/>
              <a:buChar char="•"/>
              <a:tabLst>
                <a:tab pos="140970" algn="l"/>
              </a:tabLst>
            </a:pPr>
            <a:r>
              <a:rPr sz="1000" spc="-5" dirty="0">
                <a:solidFill>
                  <a:srgbClr val="D8D8D8"/>
                </a:solidFill>
                <a:latin typeface="Times New Roman"/>
                <a:cs typeface="Times New Roman"/>
              </a:rPr>
              <a:t>e.g.</a:t>
            </a:r>
            <a:endParaRPr sz="1000">
              <a:latin typeface="Times New Roman"/>
              <a:cs typeface="Times New Roman"/>
            </a:endParaRPr>
          </a:p>
        </p:txBody>
      </p:sp>
      <p:sp>
        <p:nvSpPr>
          <p:cNvPr id="7" name="object 7"/>
          <p:cNvSpPr txBox="1"/>
          <p:nvPr/>
        </p:nvSpPr>
        <p:spPr>
          <a:xfrm>
            <a:off x="1933308" y="2209094"/>
            <a:ext cx="405765" cy="177800"/>
          </a:xfrm>
          <a:prstGeom prst="rect">
            <a:avLst/>
          </a:prstGeom>
        </p:spPr>
        <p:txBody>
          <a:bodyPr vert="horz" wrap="square" lIns="0" tIns="12065" rIns="0" bIns="0" rtlCol="0">
            <a:spAutoFit/>
          </a:bodyPr>
          <a:lstStyle/>
          <a:p>
            <a:pPr marL="12700">
              <a:lnSpc>
                <a:spcPct val="100000"/>
              </a:lnSpc>
              <a:spcBef>
                <a:spcPts val="95"/>
              </a:spcBef>
            </a:pPr>
            <a:r>
              <a:rPr sz="1000" i="1" spc="180" dirty="0">
                <a:solidFill>
                  <a:srgbClr val="D8D8D8"/>
                </a:solidFill>
                <a:latin typeface="Calibri"/>
                <a:cs typeface="Calibri"/>
              </a:rPr>
              <a:t>f</a:t>
            </a:r>
            <a:r>
              <a:rPr sz="1000" i="1" spc="-120" dirty="0">
                <a:solidFill>
                  <a:srgbClr val="D8D8D8"/>
                </a:solidFill>
                <a:latin typeface="Calibri"/>
                <a:cs typeface="Calibri"/>
              </a:rPr>
              <a:t> </a:t>
            </a:r>
            <a:r>
              <a:rPr sz="1000" spc="80" dirty="0">
                <a:solidFill>
                  <a:srgbClr val="D8D8D8"/>
                </a:solidFill>
                <a:latin typeface="Calibri"/>
                <a:cs typeface="Calibri"/>
              </a:rPr>
              <a:t>(</a:t>
            </a:r>
            <a:r>
              <a:rPr sz="1000" i="1" spc="55" dirty="0">
                <a:solidFill>
                  <a:srgbClr val="D8D8D8"/>
                </a:solidFill>
                <a:latin typeface="Calibri"/>
                <a:cs typeface="Calibri"/>
              </a:rPr>
              <a:t>u</a:t>
            </a:r>
            <a:r>
              <a:rPr sz="1000" spc="80" dirty="0">
                <a:solidFill>
                  <a:srgbClr val="D8D8D8"/>
                </a:solidFill>
                <a:latin typeface="Calibri"/>
                <a:cs typeface="Calibri"/>
              </a:rPr>
              <a:t>)</a:t>
            </a:r>
            <a:r>
              <a:rPr sz="1000" spc="50" dirty="0">
                <a:solidFill>
                  <a:srgbClr val="D8D8D8"/>
                </a:solidFill>
                <a:latin typeface="Calibri"/>
                <a:cs typeface="Calibri"/>
              </a:rPr>
              <a:t> </a:t>
            </a:r>
            <a:r>
              <a:rPr sz="1000" spc="275" dirty="0">
                <a:solidFill>
                  <a:srgbClr val="D8D8D8"/>
                </a:solidFill>
                <a:latin typeface="Calibri"/>
                <a:cs typeface="Calibri"/>
              </a:rPr>
              <a:t>=</a:t>
            </a:r>
            <a:endParaRPr sz="1000">
              <a:latin typeface="Calibri"/>
              <a:cs typeface="Calibri"/>
            </a:endParaRPr>
          </a:p>
        </p:txBody>
      </p:sp>
      <p:sp>
        <p:nvSpPr>
          <p:cNvPr id="8" name="object 8"/>
          <p:cNvSpPr txBox="1"/>
          <p:nvPr/>
        </p:nvSpPr>
        <p:spPr>
          <a:xfrm>
            <a:off x="2348420" y="2030684"/>
            <a:ext cx="120650" cy="177800"/>
          </a:xfrm>
          <a:prstGeom prst="rect">
            <a:avLst/>
          </a:prstGeom>
        </p:spPr>
        <p:txBody>
          <a:bodyPr vert="horz" wrap="square" lIns="0" tIns="12065" rIns="0" bIns="0" rtlCol="0">
            <a:spAutoFit/>
          </a:bodyPr>
          <a:lstStyle/>
          <a:p>
            <a:pPr marL="12700">
              <a:lnSpc>
                <a:spcPct val="100000"/>
              </a:lnSpc>
              <a:spcBef>
                <a:spcPts val="95"/>
              </a:spcBef>
            </a:pPr>
            <a:r>
              <a:rPr sz="1000" spc="445" dirty="0">
                <a:solidFill>
                  <a:srgbClr val="D8D8D8"/>
                </a:solidFill>
                <a:latin typeface="Trebuchet MS"/>
                <a:cs typeface="Trebuchet MS"/>
              </a:rPr>
              <a:t> </a:t>
            </a:r>
            <a:endParaRPr sz="1000">
              <a:latin typeface="Trebuchet MS"/>
              <a:cs typeface="Trebuchet MS"/>
            </a:endParaRPr>
          </a:p>
        </p:txBody>
      </p:sp>
      <p:sp>
        <p:nvSpPr>
          <p:cNvPr id="9" name="object 9"/>
          <p:cNvSpPr txBox="1"/>
          <p:nvPr/>
        </p:nvSpPr>
        <p:spPr>
          <a:xfrm>
            <a:off x="2506573" y="2131903"/>
            <a:ext cx="5340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D8D8D8"/>
                </a:solidFill>
                <a:latin typeface="Calibri"/>
                <a:cs typeface="Calibri"/>
              </a:rPr>
              <a:t>1</a:t>
            </a:r>
            <a:r>
              <a:rPr sz="1000" spc="20" dirty="0">
                <a:solidFill>
                  <a:srgbClr val="D8D8D8"/>
                </a:solidFill>
                <a:latin typeface="Calibri"/>
                <a:cs typeface="Calibri"/>
              </a:rPr>
              <a:t> </a:t>
            </a:r>
            <a:r>
              <a:rPr sz="1000" spc="-5" dirty="0">
                <a:solidFill>
                  <a:srgbClr val="D8D8D8"/>
                </a:solidFill>
                <a:latin typeface="Times New Roman"/>
                <a:cs typeface="Times New Roman"/>
              </a:rPr>
              <a:t>if </a:t>
            </a:r>
            <a:r>
              <a:rPr sz="1000" i="1" spc="55" dirty="0">
                <a:solidFill>
                  <a:srgbClr val="D8D8D8"/>
                </a:solidFill>
                <a:latin typeface="Calibri"/>
                <a:cs typeface="Calibri"/>
              </a:rPr>
              <a:t>u</a:t>
            </a:r>
            <a:r>
              <a:rPr sz="1000" i="1" spc="50" dirty="0">
                <a:solidFill>
                  <a:srgbClr val="D8D8D8"/>
                </a:solidFill>
                <a:latin typeface="Calibri"/>
                <a:cs typeface="Calibri"/>
              </a:rPr>
              <a:t> </a:t>
            </a:r>
            <a:r>
              <a:rPr sz="1000" spc="-25" dirty="0">
                <a:solidFill>
                  <a:srgbClr val="D8D8D8"/>
                </a:solidFill>
                <a:latin typeface="Lucida Sans Unicode"/>
                <a:cs typeface="Lucida Sans Unicode"/>
              </a:rPr>
              <a:t>≥</a:t>
            </a:r>
            <a:r>
              <a:rPr sz="1000" spc="-40" dirty="0">
                <a:solidFill>
                  <a:srgbClr val="D8D8D8"/>
                </a:solidFill>
                <a:latin typeface="Lucida Sans Unicode"/>
                <a:cs typeface="Lucida Sans Unicode"/>
              </a:rPr>
              <a:t> </a:t>
            </a:r>
            <a:r>
              <a:rPr sz="1000" spc="-10" dirty="0">
                <a:solidFill>
                  <a:srgbClr val="D8D8D8"/>
                </a:solidFill>
                <a:latin typeface="Calibri"/>
                <a:cs typeface="Calibri"/>
              </a:rPr>
              <a:t>0</a:t>
            </a:r>
            <a:endParaRPr sz="1000">
              <a:latin typeface="Calibri"/>
              <a:cs typeface="Calibri"/>
            </a:endParaRPr>
          </a:p>
        </p:txBody>
      </p:sp>
      <p:sp>
        <p:nvSpPr>
          <p:cNvPr id="10" name="object 10"/>
          <p:cNvSpPr txBox="1"/>
          <p:nvPr/>
        </p:nvSpPr>
        <p:spPr>
          <a:xfrm>
            <a:off x="2506573" y="2283744"/>
            <a:ext cx="61277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D8D8D8"/>
                </a:solidFill>
                <a:latin typeface="Calibri"/>
                <a:cs typeface="Calibri"/>
              </a:rPr>
              <a:t>0</a:t>
            </a:r>
            <a:r>
              <a:rPr sz="1000" spc="-30" dirty="0">
                <a:solidFill>
                  <a:srgbClr val="D8D8D8"/>
                </a:solidFill>
                <a:latin typeface="Calibri"/>
                <a:cs typeface="Calibri"/>
              </a:rPr>
              <a:t> </a:t>
            </a:r>
            <a:r>
              <a:rPr sz="1000" spc="-5" dirty="0">
                <a:solidFill>
                  <a:srgbClr val="D8D8D8"/>
                </a:solidFill>
                <a:latin typeface="Times New Roman"/>
                <a:cs typeface="Times New Roman"/>
              </a:rPr>
              <a:t>otherwise</a:t>
            </a:r>
            <a:endParaRPr sz="1000">
              <a:latin typeface="Times New Roman"/>
              <a:cs typeface="Times New Roman"/>
            </a:endParaRPr>
          </a:p>
        </p:txBody>
      </p:sp>
      <p:sp>
        <p:nvSpPr>
          <p:cNvPr id="11" name="object 11"/>
          <p:cNvSpPr txBox="1"/>
          <p:nvPr/>
        </p:nvSpPr>
        <p:spPr>
          <a:xfrm>
            <a:off x="466458" y="2455987"/>
            <a:ext cx="3713479" cy="445770"/>
          </a:xfrm>
          <a:prstGeom prst="rect">
            <a:avLst/>
          </a:prstGeom>
        </p:spPr>
        <p:txBody>
          <a:bodyPr vert="horz" wrap="square" lIns="0" tIns="55244" rIns="0" bIns="0" rtlCol="0">
            <a:spAutoFit/>
          </a:bodyPr>
          <a:lstStyle/>
          <a:p>
            <a:pPr marL="170180" indent="-132715">
              <a:lnSpc>
                <a:spcPct val="100000"/>
              </a:lnSpc>
              <a:spcBef>
                <a:spcPts val="434"/>
              </a:spcBef>
              <a:buClr>
                <a:srgbClr val="D8D8D8"/>
              </a:buClr>
              <a:buSzPct val="90909"/>
              <a:buFont typeface="Lucida Sans Unicode"/>
              <a:buChar char="•"/>
              <a:tabLst>
                <a:tab pos="170815" algn="l"/>
              </a:tabLst>
            </a:pPr>
            <a:r>
              <a:rPr sz="1100" spc="-5" dirty="0">
                <a:solidFill>
                  <a:srgbClr val="D8D8FB"/>
                </a:solidFill>
                <a:latin typeface="Times New Roman"/>
                <a:cs typeface="Times New Roman"/>
              </a:rPr>
              <a:t>Decision</a:t>
            </a:r>
            <a:r>
              <a:rPr sz="1100" spc="-10" dirty="0">
                <a:solidFill>
                  <a:srgbClr val="D8D8FB"/>
                </a:solidFill>
                <a:latin typeface="Times New Roman"/>
                <a:cs typeface="Times New Roman"/>
              </a:rPr>
              <a:t> </a:t>
            </a:r>
            <a:r>
              <a:rPr sz="1100" spc="-5" dirty="0">
                <a:solidFill>
                  <a:srgbClr val="D8D8FB"/>
                </a:solidFill>
                <a:latin typeface="Times New Roman"/>
                <a:cs typeface="Times New Roman"/>
              </a:rPr>
              <a:t>boundary</a:t>
            </a:r>
            <a:r>
              <a:rPr sz="1100" spc="-10" dirty="0">
                <a:solidFill>
                  <a:srgbClr val="D8D8FB"/>
                </a:solidFill>
                <a:latin typeface="Times New Roman"/>
                <a:cs typeface="Times New Roman"/>
              </a:rPr>
              <a:t> </a:t>
            </a:r>
            <a:r>
              <a:rPr sz="1100" spc="-5" dirty="0">
                <a:solidFill>
                  <a:srgbClr val="D8D8D8"/>
                </a:solidFill>
                <a:latin typeface="Times New Roman"/>
                <a:cs typeface="Times New Roman"/>
              </a:rPr>
              <a:t>between</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classes will</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be</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linear</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function of</a:t>
            </a:r>
            <a:r>
              <a:rPr sz="1100" spc="-10" dirty="0">
                <a:solidFill>
                  <a:srgbClr val="D8D8D8"/>
                </a:solidFill>
                <a:latin typeface="Times New Roman"/>
                <a:cs typeface="Times New Roman"/>
              </a:rPr>
              <a:t> </a:t>
            </a:r>
            <a:r>
              <a:rPr sz="1100" b="1" i="1" spc="-20" dirty="0">
                <a:solidFill>
                  <a:srgbClr val="D8D8D8"/>
                </a:solidFill>
                <a:latin typeface="Verdana"/>
                <a:cs typeface="Verdana"/>
              </a:rPr>
              <a:t>x</a:t>
            </a:r>
            <a:endParaRPr sz="1100">
              <a:latin typeface="Verdana"/>
              <a:cs typeface="Verdana"/>
            </a:endParaRPr>
          </a:p>
          <a:p>
            <a:pPr marL="170180" indent="-132715">
              <a:lnSpc>
                <a:spcPct val="100000"/>
              </a:lnSpc>
              <a:spcBef>
                <a:spcPts val="334"/>
              </a:spcBef>
              <a:buSzPct val="90909"/>
              <a:buFont typeface="Lucida Sans Unicode"/>
              <a:buChar char="•"/>
              <a:tabLst>
                <a:tab pos="170815" algn="l"/>
              </a:tabLst>
            </a:pPr>
            <a:r>
              <a:rPr sz="1100" spc="-5" dirty="0">
                <a:solidFill>
                  <a:srgbClr val="D8D8D8"/>
                </a:solidFill>
                <a:latin typeface="Times New Roman"/>
                <a:cs typeface="Times New Roman"/>
              </a:rPr>
              <a:t>Can also apply non-linearity to </a:t>
            </a:r>
            <a:r>
              <a:rPr sz="1100" b="1" i="1" spc="-10" dirty="0">
                <a:solidFill>
                  <a:srgbClr val="D8D8D8"/>
                </a:solidFill>
                <a:latin typeface="Verdana"/>
                <a:cs typeface="Verdana"/>
              </a:rPr>
              <a:t>x</a:t>
            </a:r>
            <a:r>
              <a:rPr sz="1100" spc="-10" dirty="0">
                <a:solidFill>
                  <a:srgbClr val="D8D8D8"/>
                </a:solidFill>
                <a:latin typeface="Times New Roman"/>
                <a:cs typeface="Times New Roman"/>
              </a:rPr>
              <a:t>,</a:t>
            </a:r>
            <a:r>
              <a:rPr sz="1100" spc="-5" dirty="0">
                <a:solidFill>
                  <a:srgbClr val="D8D8D8"/>
                </a:solidFill>
                <a:latin typeface="Times New Roman"/>
                <a:cs typeface="Times New Roman"/>
              </a:rPr>
              <a:t> as</a:t>
            </a:r>
            <a:r>
              <a:rPr sz="1100" dirty="0">
                <a:solidFill>
                  <a:srgbClr val="D8D8D8"/>
                </a:solidFill>
                <a:latin typeface="Times New Roman"/>
                <a:cs typeface="Times New Roman"/>
              </a:rPr>
              <a:t> </a:t>
            </a:r>
            <a:r>
              <a:rPr sz="1100" spc="-5" dirty="0">
                <a:solidFill>
                  <a:srgbClr val="D8D8D8"/>
                </a:solidFill>
                <a:latin typeface="Times New Roman"/>
                <a:cs typeface="Times New Roman"/>
              </a:rPr>
              <a:t>in </a:t>
            </a:r>
            <a:r>
              <a:rPr sz="1100" i="1" spc="45" dirty="0">
                <a:solidFill>
                  <a:srgbClr val="D8D8D8"/>
                </a:solidFill>
                <a:latin typeface="Calibri"/>
                <a:cs typeface="Calibri"/>
              </a:rPr>
              <a:t>φ</a:t>
            </a:r>
            <a:r>
              <a:rPr sz="1200" i="1" spc="67" baseline="-10416" dirty="0">
                <a:solidFill>
                  <a:srgbClr val="D8D8D8"/>
                </a:solidFill>
                <a:latin typeface="Calibri"/>
                <a:cs typeface="Calibri"/>
              </a:rPr>
              <a:t>i</a:t>
            </a:r>
            <a:r>
              <a:rPr sz="1100" spc="45" dirty="0">
                <a:solidFill>
                  <a:srgbClr val="D8D8D8"/>
                </a:solidFill>
                <a:latin typeface="Calibri"/>
                <a:cs typeface="Calibri"/>
              </a:rPr>
              <a:t>(</a:t>
            </a:r>
            <a:r>
              <a:rPr sz="1100" b="1" i="1" spc="45" dirty="0">
                <a:solidFill>
                  <a:srgbClr val="D8D8D8"/>
                </a:solidFill>
                <a:latin typeface="Verdana"/>
                <a:cs typeface="Verdana"/>
              </a:rPr>
              <a:t>x</a:t>
            </a:r>
            <a:r>
              <a:rPr sz="1100" spc="45" dirty="0">
                <a:solidFill>
                  <a:srgbClr val="D8D8D8"/>
                </a:solidFill>
                <a:latin typeface="Calibri"/>
                <a:cs typeface="Calibri"/>
              </a:rPr>
              <a:t>)</a:t>
            </a:r>
            <a:r>
              <a:rPr sz="1100" spc="25" dirty="0">
                <a:solidFill>
                  <a:srgbClr val="D8D8D8"/>
                </a:solidFill>
                <a:latin typeface="Calibri"/>
                <a:cs typeface="Calibri"/>
              </a:rPr>
              <a:t> </a:t>
            </a:r>
            <a:r>
              <a:rPr sz="1100" spc="-5" dirty="0">
                <a:solidFill>
                  <a:srgbClr val="D8D8D8"/>
                </a:solidFill>
                <a:latin typeface="Times New Roman"/>
                <a:cs typeface="Times New Roman"/>
              </a:rPr>
              <a:t>for </a:t>
            </a:r>
            <a:r>
              <a:rPr sz="1100" spc="-10" dirty="0">
                <a:solidFill>
                  <a:srgbClr val="D8D8D8"/>
                </a:solidFill>
                <a:latin typeface="Times New Roman"/>
                <a:cs typeface="Times New Roman"/>
              </a:rPr>
              <a:t>regression</a:t>
            </a:r>
            <a:endParaRPr sz="1100">
              <a:latin typeface="Times New Roman"/>
              <a:cs typeface="Times New Roman"/>
            </a:endParaRPr>
          </a:p>
        </p:txBody>
      </p:sp>
      <p:sp>
        <p:nvSpPr>
          <p:cNvPr id="15" name="Slide Number Placeholder 14"/>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a:t>
            </a:fld>
            <a:endParaRPr lang="en-US" spc="-5"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60140" cy="750570"/>
          </a:xfrm>
          <a:prstGeom prst="rect">
            <a:avLst/>
          </a:prstGeom>
        </p:spPr>
        <p:txBody>
          <a:bodyPr vert="horz" wrap="square" lIns="0" tIns="17145" rIns="0" bIns="0" rtlCol="0">
            <a:spAutoFit/>
          </a:bodyPr>
          <a:lstStyle/>
          <a:p>
            <a:pPr marL="1224915">
              <a:lnSpc>
                <a:spcPct val="100000"/>
              </a:lnSpc>
              <a:spcBef>
                <a:spcPts val="135"/>
              </a:spcBef>
            </a:pPr>
            <a:r>
              <a:rPr sz="1400" spc="15" dirty="0">
                <a:latin typeface="Times New Roman"/>
                <a:cs typeface="Times New Roman"/>
              </a:rPr>
              <a:t>Math</a:t>
            </a:r>
            <a:r>
              <a:rPr sz="1400" spc="-15" dirty="0">
                <a:latin typeface="Times New Roman"/>
                <a:cs typeface="Times New Roman"/>
              </a:rPr>
              <a:t> </a:t>
            </a:r>
            <a:r>
              <a:rPr sz="1400" spc="15" dirty="0">
                <a:latin typeface="Times New Roman"/>
                <a:cs typeface="Times New Roman"/>
              </a:rPr>
              <a:t>time</a:t>
            </a:r>
            <a:r>
              <a:rPr sz="1400" spc="-15" dirty="0">
                <a:latin typeface="Times New Roman"/>
                <a:cs typeface="Times New Roman"/>
              </a:rPr>
              <a:t> </a:t>
            </a:r>
            <a:r>
              <a:rPr sz="1400" spc="10" dirty="0">
                <a:latin typeface="Times New Roman"/>
                <a:cs typeface="Times New Roman"/>
              </a:rPr>
              <a:t>-</a:t>
            </a:r>
            <a:r>
              <a:rPr sz="1400" spc="-10" dirty="0">
                <a:latin typeface="Times New Roman"/>
                <a:cs typeface="Times New Roman"/>
              </a:rPr>
              <a:t> </a:t>
            </a:r>
            <a:r>
              <a:rPr sz="1400" spc="20" dirty="0">
                <a:latin typeface="Times New Roman"/>
                <a:cs typeface="Times New Roman"/>
              </a:rPr>
              <a:t>FLD</a:t>
            </a:r>
            <a:endParaRPr sz="1400">
              <a:latin typeface="Times New Roman"/>
              <a:cs typeface="Times New Roman"/>
            </a:endParaRPr>
          </a:p>
          <a:p>
            <a:pPr marL="182880" indent="-132715">
              <a:lnSpc>
                <a:spcPct val="100000"/>
              </a:lnSpc>
              <a:spcBef>
                <a:spcPts val="1019"/>
              </a:spcBef>
              <a:buSzPct val="90909"/>
              <a:buFont typeface="Lucida Sans Unicode"/>
              <a:buChar char="•"/>
              <a:tabLst>
                <a:tab pos="183515" algn="l"/>
              </a:tabLst>
            </a:pPr>
            <a:r>
              <a:rPr sz="1100" spc="-5" dirty="0">
                <a:latin typeface="Times New Roman"/>
                <a:cs typeface="Times New Roman"/>
              </a:rPr>
              <a:t>Projection</a:t>
            </a:r>
            <a:r>
              <a:rPr sz="1100" spc="-20" dirty="0">
                <a:latin typeface="Times New Roman"/>
                <a:cs typeface="Times New Roman"/>
              </a:rPr>
              <a:t> </a:t>
            </a:r>
            <a:r>
              <a:rPr sz="1100" i="1" spc="70" dirty="0">
                <a:latin typeface="Calibri"/>
                <a:cs typeface="Calibri"/>
              </a:rPr>
              <a:t>y</a:t>
            </a:r>
            <a:r>
              <a:rPr sz="1200" i="1" spc="104" baseline="-10416" dirty="0">
                <a:latin typeface="Calibri"/>
                <a:cs typeface="Calibri"/>
              </a:rPr>
              <a:t>n</a:t>
            </a:r>
            <a:r>
              <a:rPr sz="1200" i="1" spc="232" baseline="-10416" dirty="0">
                <a:latin typeface="Calibri"/>
                <a:cs typeface="Calibri"/>
              </a:rPr>
              <a:t> </a:t>
            </a:r>
            <a:r>
              <a:rPr sz="1100" spc="295" dirty="0">
                <a:latin typeface="Calibri"/>
                <a:cs typeface="Calibri"/>
              </a:rPr>
              <a:t>=</a:t>
            </a:r>
            <a:r>
              <a:rPr sz="1100" spc="40" dirty="0">
                <a:latin typeface="Calibri"/>
                <a:cs typeface="Calibri"/>
              </a:rPr>
              <a:t> </a:t>
            </a:r>
            <a:r>
              <a:rPr sz="1100" b="1" i="1" spc="-20" dirty="0">
                <a:latin typeface="Verdana"/>
                <a:cs typeface="Verdana"/>
              </a:rPr>
              <a:t>w</a:t>
            </a:r>
            <a:r>
              <a:rPr sz="1200" i="1" spc="-30" baseline="27777" dirty="0">
                <a:latin typeface="Calibri"/>
                <a:cs typeface="Calibri"/>
              </a:rPr>
              <a:t>T</a:t>
            </a:r>
            <a:r>
              <a:rPr sz="1200" i="1" spc="-37" baseline="27777" dirty="0">
                <a:latin typeface="Calibri"/>
                <a:cs typeface="Calibri"/>
              </a:rPr>
              <a:t> </a:t>
            </a:r>
            <a:r>
              <a:rPr sz="1100" b="1" i="1" spc="40" dirty="0">
                <a:latin typeface="Verdana"/>
                <a:cs typeface="Verdana"/>
              </a:rPr>
              <a:t>x</a:t>
            </a:r>
            <a:r>
              <a:rPr sz="1200" i="1" spc="60" baseline="-10416" dirty="0">
                <a:latin typeface="Calibri"/>
                <a:cs typeface="Calibri"/>
              </a:rPr>
              <a:t>n</a:t>
            </a:r>
            <a:endParaRPr sz="1200" baseline="-10416">
              <a:latin typeface="Calibri"/>
              <a:cs typeface="Calibri"/>
            </a:endParaRPr>
          </a:p>
          <a:p>
            <a:pPr marL="182880" indent="-132715">
              <a:lnSpc>
                <a:spcPct val="100000"/>
              </a:lnSpc>
              <a:spcBef>
                <a:spcPts val="335"/>
              </a:spcBef>
              <a:buSzPct val="90909"/>
              <a:buFont typeface="Lucida Sans Unicode"/>
              <a:buChar char="•"/>
              <a:tabLst>
                <a:tab pos="183515" algn="l"/>
              </a:tabLst>
            </a:pPr>
            <a:r>
              <a:rPr sz="1100" spc="-10" dirty="0">
                <a:solidFill>
                  <a:srgbClr val="D8D8D8"/>
                </a:solidFill>
                <a:latin typeface="Times New Roman"/>
                <a:cs typeface="Times New Roman"/>
              </a:rPr>
              <a:t>Inter-class </a:t>
            </a:r>
            <a:r>
              <a:rPr sz="1100" spc="-5" dirty="0">
                <a:solidFill>
                  <a:srgbClr val="D8D8D8"/>
                </a:solidFill>
                <a:latin typeface="Times New Roman"/>
                <a:cs typeface="Times New Roman"/>
              </a:rPr>
              <a:t>separation is distance between class means (good):</a:t>
            </a:r>
            <a:endParaRPr sz="1100">
              <a:latin typeface="Times New Roman"/>
              <a:cs typeface="Times New Roman"/>
            </a:endParaRPr>
          </a:p>
        </p:txBody>
      </p:sp>
      <p:sp>
        <p:nvSpPr>
          <p:cNvPr id="6" name="object 6"/>
          <p:cNvSpPr txBox="1"/>
          <p:nvPr/>
        </p:nvSpPr>
        <p:spPr>
          <a:xfrm>
            <a:off x="1930450" y="1195348"/>
            <a:ext cx="81915" cy="147320"/>
          </a:xfrm>
          <a:prstGeom prst="rect">
            <a:avLst/>
          </a:prstGeom>
        </p:spPr>
        <p:txBody>
          <a:bodyPr vert="horz" wrap="square" lIns="0" tIns="12065" rIns="0" bIns="0" rtlCol="0">
            <a:spAutoFit/>
          </a:bodyPr>
          <a:lstStyle/>
          <a:p>
            <a:pPr marL="12700">
              <a:lnSpc>
                <a:spcPct val="100000"/>
              </a:lnSpc>
              <a:spcBef>
                <a:spcPts val="95"/>
              </a:spcBef>
            </a:pPr>
            <a:r>
              <a:rPr sz="800" i="1" spc="75" dirty="0">
                <a:solidFill>
                  <a:srgbClr val="D8D8D8"/>
                </a:solidFill>
                <a:latin typeface="Calibri"/>
                <a:cs typeface="Calibri"/>
              </a:rPr>
              <a:t>k</a:t>
            </a:r>
            <a:endParaRPr sz="800">
              <a:latin typeface="Calibri"/>
              <a:cs typeface="Calibri"/>
            </a:endParaRPr>
          </a:p>
        </p:txBody>
      </p:sp>
      <p:sp>
        <p:nvSpPr>
          <p:cNvPr id="7" name="object 7"/>
          <p:cNvSpPr txBox="1"/>
          <p:nvPr/>
        </p:nvSpPr>
        <p:spPr>
          <a:xfrm>
            <a:off x="1808810" y="1135454"/>
            <a:ext cx="358775" cy="191770"/>
          </a:xfrm>
          <a:prstGeom prst="rect">
            <a:avLst/>
          </a:prstGeom>
        </p:spPr>
        <p:txBody>
          <a:bodyPr vert="horz" wrap="square" lIns="0" tIns="11430" rIns="0" bIns="0" rtlCol="0">
            <a:spAutoFit/>
          </a:bodyPr>
          <a:lstStyle/>
          <a:p>
            <a:pPr marL="12700">
              <a:lnSpc>
                <a:spcPct val="100000"/>
              </a:lnSpc>
              <a:spcBef>
                <a:spcPts val="90"/>
              </a:spcBef>
            </a:pPr>
            <a:r>
              <a:rPr sz="1100" i="1" spc="85" dirty="0">
                <a:solidFill>
                  <a:srgbClr val="D8D8D8"/>
                </a:solidFill>
                <a:latin typeface="Calibri"/>
                <a:cs typeface="Calibri"/>
              </a:rPr>
              <a:t>m </a:t>
            </a:r>
            <a:r>
              <a:rPr sz="1100" i="1" spc="14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8" name="object 8"/>
          <p:cNvSpPr txBox="1"/>
          <p:nvPr/>
        </p:nvSpPr>
        <p:spPr>
          <a:xfrm>
            <a:off x="2157285" y="1019223"/>
            <a:ext cx="269240" cy="403225"/>
          </a:xfrm>
          <a:prstGeom prst="rect">
            <a:avLst/>
          </a:prstGeom>
        </p:spPr>
        <p:txBody>
          <a:bodyPr vert="horz" wrap="square" lIns="0" tIns="33655" rIns="0" bIns="0" rtlCol="0">
            <a:spAutoFit/>
          </a:bodyPr>
          <a:lstStyle/>
          <a:p>
            <a:pPr marL="50800">
              <a:lnSpc>
                <a:spcPct val="100000"/>
              </a:lnSpc>
              <a:spcBef>
                <a:spcPts val="265"/>
              </a:spcBef>
            </a:pPr>
            <a:r>
              <a:rPr sz="1100" u="sng" spc="-5" dirty="0">
                <a:solidFill>
                  <a:srgbClr val="D8D8D8"/>
                </a:solidFill>
                <a:uFill>
                  <a:solidFill>
                    <a:srgbClr val="D8D8D8"/>
                  </a:solidFill>
                </a:uFill>
                <a:latin typeface="Times New Roman"/>
                <a:cs typeface="Times New Roman"/>
              </a:rPr>
              <a:t> </a:t>
            </a:r>
            <a:r>
              <a:rPr sz="1100" u="sng" spc="-130" dirty="0">
                <a:solidFill>
                  <a:srgbClr val="D8D8D8"/>
                </a:solidFill>
                <a:uFill>
                  <a:solidFill>
                    <a:srgbClr val="D8D8D8"/>
                  </a:solidFill>
                </a:uFill>
                <a:latin typeface="Times New Roman"/>
                <a:cs typeface="Times New Roman"/>
              </a:rPr>
              <a:t> </a:t>
            </a:r>
            <a:r>
              <a:rPr sz="1100" u="sng" spc="-15" dirty="0">
                <a:solidFill>
                  <a:srgbClr val="D8D8D8"/>
                </a:solidFill>
                <a:uFill>
                  <a:solidFill>
                    <a:srgbClr val="D8D8D8"/>
                  </a:solidFill>
                </a:uFill>
                <a:latin typeface="Calibri"/>
                <a:cs typeface="Calibri"/>
              </a:rPr>
              <a:t>1</a:t>
            </a:r>
            <a:r>
              <a:rPr sz="1100" u="sng" spc="-80" dirty="0">
                <a:solidFill>
                  <a:srgbClr val="D8D8D8"/>
                </a:solidFill>
                <a:uFill>
                  <a:solidFill>
                    <a:srgbClr val="D8D8D8"/>
                  </a:solidFill>
                </a:uFill>
                <a:latin typeface="Calibri"/>
                <a:cs typeface="Calibri"/>
              </a:rPr>
              <a:t> </a:t>
            </a:r>
            <a:endParaRPr sz="1100">
              <a:latin typeface="Calibri"/>
              <a:cs typeface="Calibri"/>
            </a:endParaRPr>
          </a:p>
          <a:p>
            <a:pPr marL="50800">
              <a:lnSpc>
                <a:spcPct val="100000"/>
              </a:lnSpc>
              <a:spcBef>
                <a:spcPts val="170"/>
              </a:spcBef>
            </a:pPr>
            <a:r>
              <a:rPr sz="1100" i="1" spc="120" dirty="0">
                <a:solidFill>
                  <a:srgbClr val="D8D8D8"/>
                </a:solidFill>
                <a:latin typeface="Calibri"/>
                <a:cs typeface="Calibri"/>
              </a:rPr>
              <a:t>N</a:t>
            </a:r>
            <a:r>
              <a:rPr sz="1200" i="1" spc="179" baseline="-13888" dirty="0">
                <a:solidFill>
                  <a:srgbClr val="D8D8D8"/>
                </a:solidFill>
                <a:latin typeface="Calibri"/>
                <a:cs typeface="Calibri"/>
              </a:rPr>
              <a:t>k</a:t>
            </a:r>
            <a:endParaRPr sz="1200" baseline="-13888">
              <a:latin typeface="Calibri"/>
              <a:cs typeface="Calibri"/>
            </a:endParaRPr>
          </a:p>
        </p:txBody>
      </p:sp>
      <p:sp>
        <p:nvSpPr>
          <p:cNvPr id="9" name="object 9"/>
          <p:cNvSpPr txBox="1"/>
          <p:nvPr/>
        </p:nvSpPr>
        <p:spPr>
          <a:xfrm>
            <a:off x="2435923" y="1003832"/>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solidFill>
                  <a:srgbClr val="D8D8D8"/>
                </a:solidFill>
                <a:latin typeface="Trebuchet MS"/>
                <a:cs typeface="Trebuchet MS"/>
              </a:rPr>
              <a:t>Σ</a:t>
            </a:r>
            <a:endParaRPr sz="1100">
              <a:latin typeface="Trebuchet MS"/>
              <a:cs typeface="Trebuchet MS"/>
            </a:endParaRPr>
          </a:p>
        </p:txBody>
      </p:sp>
      <p:sp>
        <p:nvSpPr>
          <p:cNvPr id="10" name="object 10"/>
          <p:cNvSpPr txBox="1"/>
          <p:nvPr/>
        </p:nvSpPr>
        <p:spPr>
          <a:xfrm>
            <a:off x="2384602" y="1341245"/>
            <a:ext cx="320675" cy="147320"/>
          </a:xfrm>
          <a:prstGeom prst="rect">
            <a:avLst/>
          </a:prstGeom>
        </p:spPr>
        <p:txBody>
          <a:bodyPr vert="horz" wrap="square" lIns="0" tIns="12065" rIns="0" bIns="0" rtlCol="0">
            <a:spAutoFit/>
          </a:bodyPr>
          <a:lstStyle/>
          <a:p>
            <a:pPr marL="38100">
              <a:lnSpc>
                <a:spcPct val="100000"/>
              </a:lnSpc>
              <a:spcBef>
                <a:spcPts val="95"/>
              </a:spcBef>
            </a:pPr>
            <a:r>
              <a:rPr sz="800" i="1" spc="10" dirty="0">
                <a:solidFill>
                  <a:srgbClr val="D8D8D8"/>
                </a:solidFill>
                <a:latin typeface="Calibri"/>
                <a:cs typeface="Calibri"/>
              </a:rPr>
              <a:t>n</a:t>
            </a:r>
            <a:r>
              <a:rPr sz="800" spc="10" dirty="0">
                <a:solidFill>
                  <a:srgbClr val="D8D8D8"/>
                </a:solidFill>
                <a:latin typeface="Lucida Sans Unicode"/>
                <a:cs typeface="Lucida Sans Unicode"/>
              </a:rPr>
              <a:t>∈C</a:t>
            </a:r>
            <a:r>
              <a:rPr sz="900" i="1" spc="15" baseline="-13888" dirty="0">
                <a:solidFill>
                  <a:srgbClr val="D8D8D8"/>
                </a:solidFill>
                <a:latin typeface="Calibri"/>
                <a:cs typeface="Calibri"/>
              </a:rPr>
              <a:t>k</a:t>
            </a:r>
            <a:endParaRPr sz="900" baseline="-13888">
              <a:latin typeface="Calibri"/>
              <a:cs typeface="Calibri"/>
            </a:endParaRPr>
          </a:p>
        </p:txBody>
      </p:sp>
      <p:sp>
        <p:nvSpPr>
          <p:cNvPr id="11" name="object 11"/>
          <p:cNvSpPr txBox="1"/>
          <p:nvPr/>
        </p:nvSpPr>
        <p:spPr>
          <a:xfrm>
            <a:off x="2804121" y="1115579"/>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solidFill>
                  <a:srgbClr val="D8D8D8"/>
                </a:solidFill>
                <a:latin typeface="Calibri"/>
                <a:cs typeface="Calibri"/>
              </a:rPr>
              <a:t>T</a:t>
            </a:r>
            <a:endParaRPr sz="800">
              <a:latin typeface="Calibri"/>
              <a:cs typeface="Calibri"/>
            </a:endParaRPr>
          </a:p>
        </p:txBody>
      </p:sp>
      <p:sp>
        <p:nvSpPr>
          <p:cNvPr id="12" name="object 12"/>
          <p:cNvSpPr txBox="1"/>
          <p:nvPr/>
        </p:nvSpPr>
        <p:spPr>
          <a:xfrm>
            <a:off x="2685072" y="1135454"/>
            <a:ext cx="320040" cy="191770"/>
          </a:xfrm>
          <a:prstGeom prst="rect">
            <a:avLst/>
          </a:prstGeom>
        </p:spPr>
        <p:txBody>
          <a:bodyPr vert="horz" wrap="square" lIns="0" tIns="11430" rIns="0" bIns="0" rtlCol="0">
            <a:spAutoFit/>
          </a:bodyPr>
          <a:lstStyle/>
          <a:p>
            <a:pPr marL="12700">
              <a:lnSpc>
                <a:spcPct val="100000"/>
              </a:lnSpc>
              <a:spcBef>
                <a:spcPts val="90"/>
              </a:spcBef>
            </a:pPr>
            <a:r>
              <a:rPr sz="1100" b="1" i="1" spc="-175" dirty="0">
                <a:solidFill>
                  <a:srgbClr val="D8D8D8"/>
                </a:solidFill>
                <a:latin typeface="Verdana"/>
                <a:cs typeface="Verdana"/>
              </a:rPr>
              <a:t>w</a:t>
            </a:r>
            <a:r>
              <a:rPr sz="1100" b="1" i="1" spc="229" dirty="0">
                <a:solidFill>
                  <a:srgbClr val="D8D8D8"/>
                </a:solidFill>
                <a:latin typeface="Verdana"/>
                <a:cs typeface="Verdana"/>
              </a:rPr>
              <a:t> </a:t>
            </a:r>
            <a:r>
              <a:rPr sz="1100" b="1" i="1" spc="-20" dirty="0">
                <a:solidFill>
                  <a:srgbClr val="D8D8D8"/>
                </a:solidFill>
                <a:latin typeface="Verdana"/>
                <a:cs typeface="Verdana"/>
              </a:rPr>
              <a:t>x</a:t>
            </a:r>
            <a:endParaRPr sz="1100">
              <a:latin typeface="Verdana"/>
              <a:cs typeface="Verdana"/>
            </a:endParaRPr>
          </a:p>
        </p:txBody>
      </p:sp>
      <p:sp>
        <p:nvSpPr>
          <p:cNvPr id="13" name="object 13"/>
          <p:cNvSpPr txBox="1"/>
          <p:nvPr/>
        </p:nvSpPr>
        <p:spPr>
          <a:xfrm>
            <a:off x="2979305" y="1193557"/>
            <a:ext cx="90805" cy="147320"/>
          </a:xfrm>
          <a:prstGeom prst="rect">
            <a:avLst/>
          </a:prstGeom>
        </p:spPr>
        <p:txBody>
          <a:bodyPr vert="horz" wrap="square" lIns="0" tIns="12065" rIns="0" bIns="0" rtlCol="0">
            <a:spAutoFit/>
          </a:bodyPr>
          <a:lstStyle/>
          <a:p>
            <a:pPr marL="12700">
              <a:lnSpc>
                <a:spcPct val="100000"/>
              </a:lnSpc>
              <a:spcBef>
                <a:spcPts val="95"/>
              </a:spcBef>
            </a:pPr>
            <a:r>
              <a:rPr sz="800" i="1" spc="100" dirty="0">
                <a:solidFill>
                  <a:srgbClr val="D8D8D8"/>
                </a:solidFill>
                <a:latin typeface="Calibri"/>
                <a:cs typeface="Calibri"/>
              </a:rPr>
              <a:t>n</a:t>
            </a:r>
            <a:endParaRPr sz="800">
              <a:latin typeface="Calibri"/>
              <a:cs typeface="Calibri"/>
            </a:endParaRPr>
          </a:p>
        </p:txBody>
      </p:sp>
      <p:sp>
        <p:nvSpPr>
          <p:cNvPr id="14" name="object 14"/>
          <p:cNvSpPr txBox="1"/>
          <p:nvPr/>
        </p:nvSpPr>
        <p:spPr>
          <a:xfrm>
            <a:off x="491858" y="1697493"/>
            <a:ext cx="160147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solidFill>
                  <a:srgbClr val="D8D8D8"/>
                </a:solidFill>
                <a:latin typeface="Times New Roman"/>
                <a:cs typeface="Times New Roman"/>
              </a:rPr>
              <a:t>Intra-class</a:t>
            </a:r>
            <a:r>
              <a:rPr sz="1100" spc="-30" dirty="0">
                <a:solidFill>
                  <a:srgbClr val="D8D8D8"/>
                </a:solidFill>
                <a:latin typeface="Times New Roman"/>
                <a:cs typeface="Times New Roman"/>
              </a:rPr>
              <a:t> </a:t>
            </a:r>
            <a:r>
              <a:rPr sz="1100" spc="-10" dirty="0">
                <a:solidFill>
                  <a:srgbClr val="D8D8D8"/>
                </a:solidFill>
                <a:latin typeface="Times New Roman"/>
                <a:cs typeface="Times New Roman"/>
              </a:rPr>
              <a:t>variance</a:t>
            </a:r>
            <a:r>
              <a:rPr sz="1100" spc="-25" dirty="0">
                <a:solidFill>
                  <a:srgbClr val="D8D8D8"/>
                </a:solidFill>
                <a:latin typeface="Times New Roman"/>
                <a:cs typeface="Times New Roman"/>
              </a:rPr>
              <a:t> </a:t>
            </a:r>
            <a:r>
              <a:rPr sz="1100" spc="-5" dirty="0">
                <a:solidFill>
                  <a:srgbClr val="D8D8D8"/>
                </a:solidFill>
                <a:latin typeface="Times New Roman"/>
                <a:cs typeface="Times New Roman"/>
              </a:rPr>
              <a:t>(bad):</a:t>
            </a:r>
            <a:endParaRPr sz="1100">
              <a:latin typeface="Times New Roman"/>
              <a:cs typeface="Times New Roman"/>
            </a:endParaRPr>
          </a:p>
        </p:txBody>
      </p:sp>
      <p:sp>
        <p:nvSpPr>
          <p:cNvPr id="15" name="object 15"/>
          <p:cNvSpPr txBox="1"/>
          <p:nvPr/>
        </p:nvSpPr>
        <p:spPr>
          <a:xfrm>
            <a:off x="1879765" y="1988856"/>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2</a:t>
            </a:r>
            <a:endParaRPr sz="800">
              <a:latin typeface="Calibri"/>
              <a:cs typeface="Calibri"/>
            </a:endParaRPr>
          </a:p>
        </p:txBody>
      </p:sp>
      <p:sp>
        <p:nvSpPr>
          <p:cNvPr id="16" name="object 16"/>
          <p:cNvSpPr txBox="1"/>
          <p:nvPr/>
        </p:nvSpPr>
        <p:spPr>
          <a:xfrm>
            <a:off x="2155444" y="1877122"/>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solidFill>
                  <a:srgbClr val="D8D8D8"/>
                </a:solidFill>
                <a:latin typeface="Trebuchet MS"/>
                <a:cs typeface="Trebuchet MS"/>
              </a:rPr>
              <a:t>Σ</a:t>
            </a:r>
            <a:endParaRPr sz="1100">
              <a:latin typeface="Trebuchet MS"/>
              <a:cs typeface="Trebuchet MS"/>
            </a:endParaRPr>
          </a:p>
        </p:txBody>
      </p:sp>
      <p:sp>
        <p:nvSpPr>
          <p:cNvPr id="17" name="object 17"/>
          <p:cNvSpPr txBox="1"/>
          <p:nvPr/>
        </p:nvSpPr>
        <p:spPr>
          <a:xfrm>
            <a:off x="2104123" y="2214523"/>
            <a:ext cx="320675" cy="147320"/>
          </a:xfrm>
          <a:prstGeom prst="rect">
            <a:avLst/>
          </a:prstGeom>
        </p:spPr>
        <p:txBody>
          <a:bodyPr vert="horz" wrap="square" lIns="0" tIns="12065" rIns="0" bIns="0" rtlCol="0">
            <a:spAutoFit/>
          </a:bodyPr>
          <a:lstStyle/>
          <a:p>
            <a:pPr marL="38100">
              <a:lnSpc>
                <a:spcPct val="100000"/>
              </a:lnSpc>
              <a:spcBef>
                <a:spcPts val="95"/>
              </a:spcBef>
            </a:pPr>
            <a:r>
              <a:rPr sz="800" i="1" spc="10" dirty="0">
                <a:solidFill>
                  <a:srgbClr val="D8D8D8"/>
                </a:solidFill>
                <a:latin typeface="Calibri"/>
                <a:cs typeface="Calibri"/>
              </a:rPr>
              <a:t>n</a:t>
            </a:r>
            <a:r>
              <a:rPr sz="800" spc="10" dirty="0">
                <a:solidFill>
                  <a:srgbClr val="D8D8D8"/>
                </a:solidFill>
                <a:latin typeface="Lucida Sans Unicode"/>
                <a:cs typeface="Lucida Sans Unicode"/>
              </a:rPr>
              <a:t>∈C</a:t>
            </a:r>
            <a:r>
              <a:rPr sz="900" i="1" spc="15" baseline="-13888" dirty="0">
                <a:solidFill>
                  <a:srgbClr val="D8D8D8"/>
                </a:solidFill>
                <a:latin typeface="Calibri"/>
                <a:cs typeface="Calibri"/>
              </a:rPr>
              <a:t>k</a:t>
            </a:r>
            <a:endParaRPr sz="900" baseline="-13888">
              <a:latin typeface="Calibri"/>
              <a:cs typeface="Calibri"/>
            </a:endParaRPr>
          </a:p>
        </p:txBody>
      </p:sp>
      <p:sp>
        <p:nvSpPr>
          <p:cNvPr id="18" name="object 18"/>
          <p:cNvSpPr txBox="1"/>
          <p:nvPr/>
        </p:nvSpPr>
        <p:spPr>
          <a:xfrm>
            <a:off x="1854365" y="2081325"/>
            <a:ext cx="1118870" cy="147320"/>
          </a:xfrm>
          <a:prstGeom prst="rect">
            <a:avLst/>
          </a:prstGeom>
        </p:spPr>
        <p:txBody>
          <a:bodyPr vert="horz" wrap="square" lIns="0" tIns="12065" rIns="0" bIns="0" rtlCol="0">
            <a:spAutoFit/>
          </a:bodyPr>
          <a:lstStyle/>
          <a:p>
            <a:pPr marL="38100">
              <a:lnSpc>
                <a:spcPct val="100000"/>
              </a:lnSpc>
              <a:spcBef>
                <a:spcPts val="95"/>
              </a:spcBef>
              <a:tabLst>
                <a:tab pos="661035" algn="l"/>
                <a:tab pos="1023619" algn="l"/>
              </a:tabLst>
            </a:pPr>
            <a:r>
              <a:rPr sz="800" i="1" spc="75" dirty="0">
                <a:solidFill>
                  <a:srgbClr val="D8D8D8"/>
                </a:solidFill>
                <a:latin typeface="Calibri"/>
                <a:cs typeface="Calibri"/>
              </a:rPr>
              <a:t>k	</a:t>
            </a:r>
            <a:r>
              <a:rPr sz="1200" i="1" spc="150" baseline="6944" dirty="0">
                <a:solidFill>
                  <a:srgbClr val="D8D8D8"/>
                </a:solidFill>
                <a:latin typeface="Calibri"/>
                <a:cs typeface="Calibri"/>
              </a:rPr>
              <a:t>n	</a:t>
            </a:r>
            <a:r>
              <a:rPr sz="1200" i="1" spc="112" baseline="6944" dirty="0">
                <a:solidFill>
                  <a:srgbClr val="D8D8D8"/>
                </a:solidFill>
                <a:latin typeface="Calibri"/>
                <a:cs typeface="Calibri"/>
              </a:rPr>
              <a:t>k</a:t>
            </a:r>
            <a:endParaRPr sz="1200" baseline="6944">
              <a:latin typeface="Calibri"/>
              <a:cs typeface="Calibri"/>
            </a:endParaRPr>
          </a:p>
        </p:txBody>
      </p:sp>
      <p:sp>
        <p:nvSpPr>
          <p:cNvPr id="19" name="object 19"/>
          <p:cNvSpPr txBox="1"/>
          <p:nvPr/>
        </p:nvSpPr>
        <p:spPr>
          <a:xfrm>
            <a:off x="1814829" y="2008745"/>
            <a:ext cx="1195705" cy="191770"/>
          </a:xfrm>
          <a:prstGeom prst="rect">
            <a:avLst/>
          </a:prstGeom>
        </p:spPr>
        <p:txBody>
          <a:bodyPr vert="horz" wrap="square" lIns="0" tIns="11430" rIns="0" bIns="0" rtlCol="0">
            <a:spAutoFit/>
          </a:bodyPr>
          <a:lstStyle/>
          <a:p>
            <a:pPr marL="12700">
              <a:lnSpc>
                <a:spcPct val="100000"/>
              </a:lnSpc>
              <a:spcBef>
                <a:spcPts val="90"/>
              </a:spcBef>
              <a:tabLst>
                <a:tab pos="579120" algn="l"/>
              </a:tabLst>
            </a:pPr>
            <a:r>
              <a:rPr sz="1100" i="1" spc="80" dirty="0">
                <a:solidFill>
                  <a:srgbClr val="D8D8D8"/>
                </a:solidFill>
                <a:latin typeface="Calibri"/>
                <a:cs typeface="Calibri"/>
              </a:rPr>
              <a:t>s  </a:t>
            </a:r>
            <a:r>
              <a:rPr sz="1100" i="1" spc="65" dirty="0">
                <a:solidFill>
                  <a:srgbClr val="D8D8D8"/>
                </a:solidFill>
                <a:latin typeface="Calibri"/>
                <a:cs typeface="Calibri"/>
              </a:rPr>
              <a:t> </a:t>
            </a:r>
            <a:r>
              <a:rPr sz="1100" spc="295" dirty="0">
                <a:solidFill>
                  <a:srgbClr val="D8D8D8"/>
                </a:solidFill>
                <a:latin typeface="Calibri"/>
                <a:cs typeface="Calibri"/>
              </a:rPr>
              <a:t>=</a:t>
            </a:r>
            <a:r>
              <a:rPr sz="1100" dirty="0">
                <a:solidFill>
                  <a:srgbClr val="D8D8D8"/>
                </a:solidFill>
                <a:latin typeface="Calibri"/>
                <a:cs typeface="Calibri"/>
              </a:rPr>
              <a:t>	</a:t>
            </a:r>
            <a:r>
              <a:rPr sz="1100" spc="85" dirty="0">
                <a:solidFill>
                  <a:srgbClr val="D8D8D8"/>
                </a:solidFill>
                <a:latin typeface="Calibri"/>
                <a:cs typeface="Calibri"/>
              </a:rPr>
              <a:t>(</a:t>
            </a:r>
            <a:r>
              <a:rPr sz="1100" i="1" spc="40" dirty="0">
                <a:solidFill>
                  <a:srgbClr val="D8D8D8"/>
                </a:solidFill>
                <a:latin typeface="Calibri"/>
                <a:cs typeface="Calibri"/>
              </a:rPr>
              <a:t>y</a:t>
            </a:r>
            <a:r>
              <a:rPr sz="1100" i="1" dirty="0">
                <a:solidFill>
                  <a:srgbClr val="D8D8D8"/>
                </a:solidFill>
                <a:latin typeface="Calibri"/>
                <a:cs typeface="Calibri"/>
              </a:rPr>
              <a:t>  </a:t>
            </a:r>
            <a:r>
              <a:rPr sz="1100" i="1" spc="60"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85" dirty="0">
                <a:solidFill>
                  <a:srgbClr val="D8D8D8"/>
                </a:solidFill>
                <a:latin typeface="Calibri"/>
                <a:cs typeface="Calibri"/>
              </a:rPr>
              <a:t>m</a:t>
            </a:r>
            <a:r>
              <a:rPr sz="1100" i="1" dirty="0">
                <a:solidFill>
                  <a:srgbClr val="D8D8D8"/>
                </a:solidFill>
                <a:latin typeface="Calibri"/>
                <a:cs typeface="Calibri"/>
              </a:rPr>
              <a:t> </a:t>
            </a:r>
            <a:r>
              <a:rPr sz="1100" i="1" spc="10" dirty="0">
                <a:solidFill>
                  <a:srgbClr val="D8D8D8"/>
                </a:solidFill>
                <a:latin typeface="Calibri"/>
                <a:cs typeface="Calibri"/>
              </a:rPr>
              <a:t> </a:t>
            </a:r>
            <a:r>
              <a:rPr sz="1100" spc="85" dirty="0">
                <a:solidFill>
                  <a:srgbClr val="D8D8D8"/>
                </a:solidFill>
                <a:latin typeface="Calibri"/>
                <a:cs typeface="Calibri"/>
              </a:rPr>
              <a:t>)</a:t>
            </a:r>
            <a:endParaRPr sz="1100">
              <a:latin typeface="Calibri"/>
              <a:cs typeface="Calibri"/>
            </a:endParaRPr>
          </a:p>
        </p:txBody>
      </p:sp>
      <p:sp>
        <p:nvSpPr>
          <p:cNvPr id="20" name="object 20"/>
          <p:cNvSpPr txBox="1"/>
          <p:nvPr/>
        </p:nvSpPr>
        <p:spPr>
          <a:xfrm>
            <a:off x="2984766" y="1988856"/>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2</a:t>
            </a:r>
            <a:endParaRPr sz="800">
              <a:latin typeface="Calibri"/>
              <a:cs typeface="Calibri"/>
            </a:endParaRPr>
          </a:p>
        </p:txBody>
      </p:sp>
      <p:sp>
        <p:nvSpPr>
          <p:cNvPr id="21" name="object 21"/>
          <p:cNvSpPr txBox="1"/>
          <p:nvPr/>
        </p:nvSpPr>
        <p:spPr>
          <a:xfrm>
            <a:off x="491858" y="2570770"/>
            <a:ext cx="104711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solidFill>
                  <a:srgbClr val="D8D8D8"/>
                </a:solidFill>
                <a:latin typeface="Times New Roman"/>
                <a:cs typeface="Times New Roman"/>
              </a:rPr>
              <a:t>Fisher</a:t>
            </a:r>
            <a:r>
              <a:rPr sz="1100" spc="-60" dirty="0">
                <a:solidFill>
                  <a:srgbClr val="D8D8D8"/>
                </a:solidFill>
                <a:latin typeface="Times New Roman"/>
                <a:cs typeface="Times New Roman"/>
              </a:rPr>
              <a:t> </a:t>
            </a:r>
            <a:r>
              <a:rPr sz="1100" spc="-5" dirty="0">
                <a:solidFill>
                  <a:srgbClr val="D8D8D8"/>
                </a:solidFill>
                <a:latin typeface="Times New Roman"/>
                <a:cs typeface="Times New Roman"/>
              </a:rPr>
              <a:t>criterion:</a:t>
            </a:r>
            <a:endParaRPr sz="1100">
              <a:latin typeface="Times New Roman"/>
              <a:cs typeface="Times New Roman"/>
            </a:endParaRPr>
          </a:p>
        </p:txBody>
      </p:sp>
      <p:sp>
        <p:nvSpPr>
          <p:cNvPr id="22" name="object 22"/>
          <p:cNvSpPr txBox="1"/>
          <p:nvPr/>
        </p:nvSpPr>
        <p:spPr>
          <a:xfrm>
            <a:off x="1788083" y="2794049"/>
            <a:ext cx="1294130" cy="191770"/>
          </a:xfrm>
          <a:prstGeom prst="rect">
            <a:avLst/>
          </a:prstGeom>
        </p:spPr>
        <p:txBody>
          <a:bodyPr vert="horz" wrap="square" lIns="0" tIns="11430" rIns="0" bIns="0" rtlCol="0">
            <a:spAutoFit/>
          </a:bodyPr>
          <a:lstStyle/>
          <a:p>
            <a:pPr marL="38100">
              <a:lnSpc>
                <a:spcPct val="100000"/>
              </a:lnSpc>
              <a:spcBef>
                <a:spcPts val="90"/>
              </a:spcBef>
              <a:tabLst>
                <a:tab pos="730250" algn="l"/>
                <a:tab pos="1081405" algn="l"/>
              </a:tabLst>
            </a:pPr>
            <a:r>
              <a:rPr sz="1100" i="1" spc="95" dirty="0">
                <a:solidFill>
                  <a:srgbClr val="D8D8D8"/>
                </a:solidFill>
                <a:latin typeface="Calibri"/>
                <a:cs typeface="Calibri"/>
              </a:rPr>
              <a:t>J</a:t>
            </a:r>
            <a:r>
              <a:rPr sz="1100" spc="95" dirty="0">
                <a:solidFill>
                  <a:srgbClr val="D8D8D8"/>
                </a:solidFill>
                <a:latin typeface="Calibri"/>
                <a:cs typeface="Calibri"/>
              </a:rPr>
              <a:t>(</a:t>
            </a:r>
            <a:r>
              <a:rPr sz="1100" b="1" i="1" spc="95" dirty="0">
                <a:solidFill>
                  <a:srgbClr val="D8D8D8"/>
                </a:solidFill>
                <a:latin typeface="Verdana"/>
                <a:cs typeface="Verdana"/>
              </a:rPr>
              <a:t>w</a:t>
            </a:r>
            <a:r>
              <a:rPr sz="1100" spc="95" dirty="0">
                <a:solidFill>
                  <a:srgbClr val="D8D8D8"/>
                </a:solidFill>
                <a:latin typeface="Calibri"/>
                <a:cs typeface="Calibri"/>
              </a:rPr>
              <a:t>)</a:t>
            </a:r>
            <a:r>
              <a:rPr sz="1100" spc="60" dirty="0">
                <a:solidFill>
                  <a:srgbClr val="D8D8D8"/>
                </a:solidFill>
                <a:latin typeface="Calibri"/>
                <a:cs typeface="Calibri"/>
              </a:rPr>
              <a:t> </a:t>
            </a:r>
            <a:r>
              <a:rPr sz="1100" spc="295" dirty="0">
                <a:solidFill>
                  <a:srgbClr val="D8D8D8"/>
                </a:solidFill>
                <a:latin typeface="Calibri"/>
                <a:cs typeface="Calibri"/>
              </a:rPr>
              <a:t>=</a:t>
            </a:r>
            <a:r>
              <a:rPr sz="1650" u="sng" spc="442" baseline="27777" dirty="0">
                <a:solidFill>
                  <a:srgbClr val="D8D8D8"/>
                </a:solidFill>
                <a:uFill>
                  <a:solidFill>
                    <a:srgbClr val="D8D8D8"/>
                  </a:solidFill>
                </a:uFill>
                <a:latin typeface="Times New Roman"/>
                <a:cs typeface="Times New Roman"/>
              </a:rPr>
              <a:t>	</a:t>
            </a:r>
            <a:r>
              <a:rPr sz="1200" u="sng" spc="22" baseline="38194" dirty="0">
                <a:solidFill>
                  <a:srgbClr val="D8D8D8"/>
                </a:solidFill>
                <a:uFill>
                  <a:solidFill>
                    <a:srgbClr val="D8D8D8"/>
                  </a:solidFill>
                </a:uFill>
                <a:latin typeface="Calibri"/>
                <a:cs typeface="Calibri"/>
              </a:rPr>
              <a:t>2	1</a:t>
            </a:r>
            <a:r>
              <a:rPr sz="1200" u="sng" spc="60" baseline="38194" dirty="0">
                <a:solidFill>
                  <a:srgbClr val="D8D8D8"/>
                </a:solidFill>
                <a:uFill>
                  <a:solidFill>
                    <a:srgbClr val="D8D8D8"/>
                  </a:solidFill>
                </a:uFill>
                <a:latin typeface="Calibri"/>
                <a:cs typeface="Calibri"/>
              </a:rPr>
              <a:t> </a:t>
            </a:r>
            <a:endParaRPr sz="1200" baseline="38194">
              <a:latin typeface="Calibri"/>
              <a:cs typeface="Calibri"/>
            </a:endParaRPr>
          </a:p>
        </p:txBody>
      </p:sp>
      <p:sp>
        <p:nvSpPr>
          <p:cNvPr id="23" name="object 23"/>
          <p:cNvSpPr txBox="1"/>
          <p:nvPr/>
        </p:nvSpPr>
        <p:spPr>
          <a:xfrm>
            <a:off x="2330348" y="2700310"/>
            <a:ext cx="666115" cy="191770"/>
          </a:xfrm>
          <a:prstGeom prst="rect">
            <a:avLst/>
          </a:prstGeom>
        </p:spPr>
        <p:txBody>
          <a:bodyPr vert="horz" wrap="square" lIns="0" tIns="11430" rIns="0" bIns="0" rtlCol="0">
            <a:spAutoFit/>
          </a:bodyPr>
          <a:lstStyle/>
          <a:p>
            <a:pPr marL="12700">
              <a:lnSpc>
                <a:spcPct val="100000"/>
              </a:lnSpc>
              <a:spcBef>
                <a:spcPts val="90"/>
              </a:spcBef>
            </a:pPr>
            <a:r>
              <a:rPr sz="1100" spc="85" dirty="0">
                <a:solidFill>
                  <a:srgbClr val="D8D8D8"/>
                </a:solidFill>
                <a:latin typeface="Calibri"/>
                <a:cs typeface="Calibri"/>
              </a:rPr>
              <a:t>(</a:t>
            </a:r>
            <a:r>
              <a:rPr sz="1100" i="1" spc="85" dirty="0">
                <a:solidFill>
                  <a:srgbClr val="D8D8D8"/>
                </a:solidFill>
                <a:latin typeface="Calibri"/>
                <a:cs typeface="Calibri"/>
              </a:rPr>
              <a:t>m  </a:t>
            </a:r>
            <a:r>
              <a:rPr sz="1100" i="1" spc="-35"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85" dirty="0">
                <a:solidFill>
                  <a:srgbClr val="D8D8D8"/>
                </a:solidFill>
                <a:latin typeface="Calibri"/>
                <a:cs typeface="Calibri"/>
              </a:rPr>
              <a:t>m</a:t>
            </a:r>
            <a:r>
              <a:rPr sz="1100" i="1" dirty="0">
                <a:solidFill>
                  <a:srgbClr val="D8D8D8"/>
                </a:solidFill>
                <a:latin typeface="Calibri"/>
                <a:cs typeface="Calibri"/>
              </a:rPr>
              <a:t> </a:t>
            </a:r>
            <a:r>
              <a:rPr sz="1100" i="1" spc="-25" dirty="0">
                <a:solidFill>
                  <a:srgbClr val="D8D8D8"/>
                </a:solidFill>
                <a:latin typeface="Calibri"/>
                <a:cs typeface="Calibri"/>
              </a:rPr>
              <a:t> </a:t>
            </a:r>
            <a:r>
              <a:rPr sz="1100" spc="85" dirty="0">
                <a:solidFill>
                  <a:srgbClr val="D8D8D8"/>
                </a:solidFill>
                <a:latin typeface="Calibri"/>
                <a:cs typeface="Calibri"/>
              </a:rPr>
              <a:t>)</a:t>
            </a:r>
            <a:endParaRPr sz="1100">
              <a:latin typeface="Calibri"/>
              <a:cs typeface="Calibri"/>
            </a:endParaRPr>
          </a:p>
        </p:txBody>
      </p:sp>
      <p:sp>
        <p:nvSpPr>
          <p:cNvPr id="24" name="object 24"/>
          <p:cNvSpPr txBox="1"/>
          <p:nvPr/>
        </p:nvSpPr>
        <p:spPr>
          <a:xfrm>
            <a:off x="2970923" y="2687369"/>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2</a:t>
            </a:r>
            <a:endParaRPr sz="800">
              <a:latin typeface="Calibri"/>
              <a:cs typeface="Calibri"/>
            </a:endParaRPr>
          </a:p>
        </p:txBody>
      </p:sp>
      <p:sp>
        <p:nvSpPr>
          <p:cNvPr id="25" name="object 25"/>
          <p:cNvSpPr txBox="1"/>
          <p:nvPr/>
        </p:nvSpPr>
        <p:spPr>
          <a:xfrm>
            <a:off x="2445575" y="2891750"/>
            <a:ext cx="489584" cy="191770"/>
          </a:xfrm>
          <a:prstGeom prst="rect">
            <a:avLst/>
          </a:prstGeom>
        </p:spPr>
        <p:txBody>
          <a:bodyPr vert="horz" wrap="square" lIns="0" tIns="11430" rIns="0" bIns="0" rtlCol="0">
            <a:spAutoFit/>
          </a:bodyPr>
          <a:lstStyle/>
          <a:p>
            <a:pPr marL="38100">
              <a:lnSpc>
                <a:spcPct val="100000"/>
              </a:lnSpc>
              <a:spcBef>
                <a:spcPts val="90"/>
              </a:spcBef>
            </a:pPr>
            <a:r>
              <a:rPr sz="1100" i="1" spc="50" dirty="0">
                <a:solidFill>
                  <a:srgbClr val="D8D8D8"/>
                </a:solidFill>
                <a:latin typeface="Calibri"/>
                <a:cs typeface="Calibri"/>
              </a:rPr>
              <a:t>s</a:t>
            </a:r>
            <a:r>
              <a:rPr sz="1200" spc="75" baseline="27777" dirty="0">
                <a:solidFill>
                  <a:srgbClr val="D8D8D8"/>
                </a:solidFill>
                <a:latin typeface="Calibri"/>
                <a:cs typeface="Calibri"/>
              </a:rPr>
              <a:t>2</a:t>
            </a:r>
            <a:r>
              <a:rPr sz="1200" spc="112" baseline="27777" dirty="0">
                <a:solidFill>
                  <a:srgbClr val="D8D8D8"/>
                </a:solidFill>
                <a:latin typeface="Calibri"/>
                <a:cs typeface="Calibri"/>
              </a:rPr>
              <a:t> </a:t>
            </a:r>
            <a:r>
              <a:rPr sz="1100" spc="295" dirty="0">
                <a:solidFill>
                  <a:srgbClr val="D8D8D8"/>
                </a:solidFill>
                <a:latin typeface="Calibri"/>
                <a:cs typeface="Calibri"/>
              </a:rPr>
              <a:t>+</a:t>
            </a:r>
            <a:r>
              <a:rPr sz="1100" spc="-35" dirty="0">
                <a:solidFill>
                  <a:srgbClr val="D8D8D8"/>
                </a:solidFill>
                <a:latin typeface="Calibri"/>
                <a:cs typeface="Calibri"/>
              </a:rPr>
              <a:t> </a:t>
            </a:r>
            <a:r>
              <a:rPr sz="1100" i="1" spc="50" dirty="0">
                <a:solidFill>
                  <a:srgbClr val="D8D8D8"/>
                </a:solidFill>
                <a:latin typeface="Calibri"/>
                <a:cs typeface="Calibri"/>
              </a:rPr>
              <a:t>s</a:t>
            </a:r>
            <a:r>
              <a:rPr sz="1200" spc="75" baseline="27777" dirty="0">
                <a:solidFill>
                  <a:srgbClr val="D8D8D8"/>
                </a:solidFill>
                <a:latin typeface="Calibri"/>
                <a:cs typeface="Calibri"/>
              </a:rPr>
              <a:t>2</a:t>
            </a:r>
            <a:endParaRPr sz="1200" baseline="27777">
              <a:latin typeface="Calibri"/>
              <a:cs typeface="Calibri"/>
            </a:endParaRPr>
          </a:p>
        </p:txBody>
      </p:sp>
      <p:sp>
        <p:nvSpPr>
          <p:cNvPr id="26" name="object 26"/>
          <p:cNvSpPr txBox="1"/>
          <p:nvPr/>
        </p:nvSpPr>
        <p:spPr>
          <a:xfrm>
            <a:off x="2535923" y="2968750"/>
            <a:ext cx="374015" cy="147320"/>
          </a:xfrm>
          <a:prstGeom prst="rect">
            <a:avLst/>
          </a:prstGeom>
        </p:spPr>
        <p:txBody>
          <a:bodyPr vert="horz" wrap="square" lIns="0" tIns="12065" rIns="0" bIns="0" rtlCol="0">
            <a:spAutoFit/>
          </a:bodyPr>
          <a:lstStyle/>
          <a:p>
            <a:pPr marL="12700">
              <a:lnSpc>
                <a:spcPct val="100000"/>
              </a:lnSpc>
              <a:spcBef>
                <a:spcPts val="95"/>
              </a:spcBef>
              <a:tabLst>
                <a:tab pos="306705" algn="l"/>
              </a:tabLst>
            </a:pPr>
            <a:r>
              <a:rPr sz="800" spc="15" dirty="0">
                <a:solidFill>
                  <a:srgbClr val="D8D8D8"/>
                </a:solidFill>
                <a:latin typeface="Calibri"/>
                <a:cs typeface="Calibri"/>
              </a:rPr>
              <a:t>1	2</a:t>
            </a:r>
            <a:endParaRPr sz="800">
              <a:latin typeface="Calibri"/>
              <a:cs typeface="Calibri"/>
            </a:endParaRPr>
          </a:p>
        </p:txBody>
      </p:sp>
      <p:sp>
        <p:nvSpPr>
          <p:cNvPr id="27" name="object 27"/>
          <p:cNvSpPr txBox="1"/>
          <p:nvPr/>
        </p:nvSpPr>
        <p:spPr>
          <a:xfrm>
            <a:off x="624395" y="3120261"/>
            <a:ext cx="941069"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D8D8D8"/>
                </a:solidFill>
                <a:latin typeface="Times New Roman"/>
                <a:cs typeface="Times New Roman"/>
              </a:rPr>
              <a:t>maximize</a:t>
            </a:r>
            <a:r>
              <a:rPr sz="1100" spc="-45" dirty="0">
                <a:solidFill>
                  <a:srgbClr val="D8D8D8"/>
                </a:solidFill>
                <a:latin typeface="Times New Roman"/>
                <a:cs typeface="Times New Roman"/>
              </a:rPr>
              <a:t> </a:t>
            </a:r>
            <a:r>
              <a:rPr sz="1100" spc="-5" dirty="0">
                <a:solidFill>
                  <a:srgbClr val="D8D8D8"/>
                </a:solidFill>
                <a:latin typeface="Times New Roman"/>
                <a:cs typeface="Times New Roman"/>
              </a:rPr>
              <a:t>wrt</a:t>
            </a:r>
            <a:r>
              <a:rPr sz="1100" spc="-40" dirty="0">
                <a:solidFill>
                  <a:srgbClr val="D8D8D8"/>
                </a:solidFill>
                <a:latin typeface="Times New Roman"/>
                <a:cs typeface="Times New Roman"/>
              </a:rPr>
              <a:t> </a:t>
            </a:r>
            <a:r>
              <a:rPr sz="1100" b="1" i="1" spc="-175" dirty="0">
                <a:solidFill>
                  <a:srgbClr val="D8D8D8"/>
                </a:solidFill>
                <a:latin typeface="Verdana"/>
                <a:cs typeface="Verdana"/>
              </a:rPr>
              <a:t>w</a:t>
            </a:r>
            <a:endParaRPr sz="1100">
              <a:latin typeface="Verdana"/>
              <a:cs typeface="Verdana"/>
            </a:endParaRPr>
          </a:p>
        </p:txBody>
      </p:sp>
      <p:sp>
        <p:nvSpPr>
          <p:cNvPr id="31" name="Slide Number Placeholder 3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30</a:t>
            </a:fld>
            <a:endParaRPr lang="en-US" spc="-5" dirty="0"/>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60140" cy="750570"/>
          </a:xfrm>
          <a:prstGeom prst="rect">
            <a:avLst/>
          </a:prstGeom>
        </p:spPr>
        <p:txBody>
          <a:bodyPr vert="horz" wrap="square" lIns="0" tIns="17145" rIns="0" bIns="0" rtlCol="0">
            <a:spAutoFit/>
          </a:bodyPr>
          <a:lstStyle/>
          <a:p>
            <a:pPr marL="1224915">
              <a:lnSpc>
                <a:spcPct val="100000"/>
              </a:lnSpc>
              <a:spcBef>
                <a:spcPts val="135"/>
              </a:spcBef>
            </a:pPr>
            <a:r>
              <a:rPr sz="1400" spc="15" dirty="0">
                <a:latin typeface="Times New Roman"/>
                <a:cs typeface="Times New Roman"/>
              </a:rPr>
              <a:t>Math</a:t>
            </a:r>
            <a:r>
              <a:rPr sz="1400" spc="-15" dirty="0">
                <a:latin typeface="Times New Roman"/>
                <a:cs typeface="Times New Roman"/>
              </a:rPr>
              <a:t> </a:t>
            </a:r>
            <a:r>
              <a:rPr sz="1400" spc="15" dirty="0">
                <a:latin typeface="Times New Roman"/>
                <a:cs typeface="Times New Roman"/>
              </a:rPr>
              <a:t>time</a:t>
            </a:r>
            <a:r>
              <a:rPr sz="1400" spc="-15" dirty="0">
                <a:latin typeface="Times New Roman"/>
                <a:cs typeface="Times New Roman"/>
              </a:rPr>
              <a:t> </a:t>
            </a:r>
            <a:r>
              <a:rPr sz="1400" spc="10" dirty="0">
                <a:latin typeface="Times New Roman"/>
                <a:cs typeface="Times New Roman"/>
              </a:rPr>
              <a:t>-</a:t>
            </a:r>
            <a:r>
              <a:rPr sz="1400" spc="-10" dirty="0">
                <a:latin typeface="Times New Roman"/>
                <a:cs typeface="Times New Roman"/>
              </a:rPr>
              <a:t> </a:t>
            </a:r>
            <a:r>
              <a:rPr sz="1400" spc="20" dirty="0">
                <a:latin typeface="Times New Roman"/>
                <a:cs typeface="Times New Roman"/>
              </a:rPr>
              <a:t>FLD</a:t>
            </a:r>
            <a:endParaRPr sz="1400">
              <a:latin typeface="Times New Roman"/>
              <a:cs typeface="Times New Roman"/>
            </a:endParaRPr>
          </a:p>
          <a:p>
            <a:pPr marL="182880" indent="-132715">
              <a:lnSpc>
                <a:spcPct val="100000"/>
              </a:lnSpc>
              <a:spcBef>
                <a:spcPts val="1019"/>
              </a:spcBef>
              <a:buSzPct val="90909"/>
              <a:buFont typeface="Lucida Sans Unicode"/>
              <a:buChar char="•"/>
              <a:tabLst>
                <a:tab pos="183515" algn="l"/>
              </a:tabLst>
            </a:pPr>
            <a:r>
              <a:rPr sz="1100" spc="-5" dirty="0">
                <a:latin typeface="Times New Roman"/>
                <a:cs typeface="Times New Roman"/>
              </a:rPr>
              <a:t>Projection</a:t>
            </a:r>
            <a:r>
              <a:rPr sz="1100" spc="-20" dirty="0">
                <a:latin typeface="Times New Roman"/>
                <a:cs typeface="Times New Roman"/>
              </a:rPr>
              <a:t> </a:t>
            </a:r>
            <a:r>
              <a:rPr sz="1100" i="1" spc="70" dirty="0">
                <a:latin typeface="Calibri"/>
                <a:cs typeface="Calibri"/>
              </a:rPr>
              <a:t>y</a:t>
            </a:r>
            <a:r>
              <a:rPr sz="1200" i="1" spc="104" baseline="-10416" dirty="0">
                <a:latin typeface="Calibri"/>
                <a:cs typeface="Calibri"/>
              </a:rPr>
              <a:t>n</a:t>
            </a:r>
            <a:r>
              <a:rPr sz="1200" i="1" spc="232" baseline="-10416" dirty="0">
                <a:latin typeface="Calibri"/>
                <a:cs typeface="Calibri"/>
              </a:rPr>
              <a:t> </a:t>
            </a:r>
            <a:r>
              <a:rPr sz="1100" spc="295" dirty="0">
                <a:latin typeface="Calibri"/>
                <a:cs typeface="Calibri"/>
              </a:rPr>
              <a:t>=</a:t>
            </a:r>
            <a:r>
              <a:rPr sz="1100" spc="40" dirty="0">
                <a:latin typeface="Calibri"/>
                <a:cs typeface="Calibri"/>
              </a:rPr>
              <a:t> </a:t>
            </a:r>
            <a:r>
              <a:rPr sz="1100" b="1" i="1" spc="-20" dirty="0">
                <a:latin typeface="Verdana"/>
                <a:cs typeface="Verdana"/>
              </a:rPr>
              <a:t>w</a:t>
            </a:r>
            <a:r>
              <a:rPr sz="1200" i="1" spc="-30" baseline="27777" dirty="0">
                <a:latin typeface="Calibri"/>
                <a:cs typeface="Calibri"/>
              </a:rPr>
              <a:t>T</a:t>
            </a:r>
            <a:r>
              <a:rPr sz="1200" i="1" spc="-37" baseline="27777" dirty="0">
                <a:latin typeface="Calibri"/>
                <a:cs typeface="Calibri"/>
              </a:rPr>
              <a:t> </a:t>
            </a:r>
            <a:r>
              <a:rPr sz="1100" b="1" i="1" spc="40" dirty="0">
                <a:latin typeface="Verdana"/>
                <a:cs typeface="Verdana"/>
              </a:rPr>
              <a:t>x</a:t>
            </a:r>
            <a:r>
              <a:rPr sz="1200" i="1" spc="60" baseline="-10416" dirty="0">
                <a:latin typeface="Calibri"/>
                <a:cs typeface="Calibri"/>
              </a:rPr>
              <a:t>n</a:t>
            </a:r>
            <a:endParaRPr sz="1200" baseline="-10416">
              <a:latin typeface="Calibri"/>
              <a:cs typeface="Calibri"/>
            </a:endParaRPr>
          </a:p>
          <a:p>
            <a:pPr marL="182880" indent="-132715">
              <a:lnSpc>
                <a:spcPct val="100000"/>
              </a:lnSpc>
              <a:spcBef>
                <a:spcPts val="335"/>
              </a:spcBef>
              <a:buSzPct val="90909"/>
              <a:buFont typeface="Lucida Sans Unicode"/>
              <a:buChar char="•"/>
              <a:tabLst>
                <a:tab pos="183515" algn="l"/>
              </a:tabLst>
            </a:pPr>
            <a:r>
              <a:rPr sz="1100" spc="-10" dirty="0">
                <a:latin typeface="Times New Roman"/>
                <a:cs typeface="Times New Roman"/>
              </a:rPr>
              <a:t>Inter-class </a:t>
            </a:r>
            <a:r>
              <a:rPr sz="1100" spc="-5" dirty="0">
                <a:latin typeface="Times New Roman"/>
                <a:cs typeface="Times New Roman"/>
              </a:rPr>
              <a:t>separation is distance between class means (good):</a:t>
            </a:r>
            <a:endParaRPr sz="1100">
              <a:latin typeface="Times New Roman"/>
              <a:cs typeface="Times New Roman"/>
            </a:endParaRPr>
          </a:p>
        </p:txBody>
      </p:sp>
      <p:sp>
        <p:nvSpPr>
          <p:cNvPr id="6" name="object 6"/>
          <p:cNvSpPr txBox="1"/>
          <p:nvPr/>
        </p:nvSpPr>
        <p:spPr>
          <a:xfrm>
            <a:off x="1930450" y="1195348"/>
            <a:ext cx="81915" cy="147320"/>
          </a:xfrm>
          <a:prstGeom prst="rect">
            <a:avLst/>
          </a:prstGeom>
        </p:spPr>
        <p:txBody>
          <a:bodyPr vert="horz" wrap="square" lIns="0" tIns="12065" rIns="0" bIns="0" rtlCol="0">
            <a:spAutoFit/>
          </a:bodyPr>
          <a:lstStyle/>
          <a:p>
            <a:pPr marL="12700">
              <a:lnSpc>
                <a:spcPct val="100000"/>
              </a:lnSpc>
              <a:spcBef>
                <a:spcPts val="95"/>
              </a:spcBef>
            </a:pPr>
            <a:r>
              <a:rPr sz="800" i="1" spc="75" dirty="0">
                <a:latin typeface="Calibri"/>
                <a:cs typeface="Calibri"/>
              </a:rPr>
              <a:t>k</a:t>
            </a:r>
            <a:endParaRPr sz="800">
              <a:latin typeface="Calibri"/>
              <a:cs typeface="Calibri"/>
            </a:endParaRPr>
          </a:p>
        </p:txBody>
      </p:sp>
      <p:sp>
        <p:nvSpPr>
          <p:cNvPr id="7" name="object 7"/>
          <p:cNvSpPr txBox="1"/>
          <p:nvPr/>
        </p:nvSpPr>
        <p:spPr>
          <a:xfrm>
            <a:off x="1808810" y="1135454"/>
            <a:ext cx="358775" cy="191770"/>
          </a:xfrm>
          <a:prstGeom prst="rect">
            <a:avLst/>
          </a:prstGeom>
        </p:spPr>
        <p:txBody>
          <a:bodyPr vert="horz" wrap="square" lIns="0" tIns="11430" rIns="0" bIns="0" rtlCol="0">
            <a:spAutoFit/>
          </a:bodyPr>
          <a:lstStyle/>
          <a:p>
            <a:pPr marL="12700">
              <a:lnSpc>
                <a:spcPct val="100000"/>
              </a:lnSpc>
              <a:spcBef>
                <a:spcPts val="90"/>
              </a:spcBef>
            </a:pPr>
            <a:r>
              <a:rPr sz="1100" i="1" spc="85" dirty="0">
                <a:latin typeface="Calibri"/>
                <a:cs typeface="Calibri"/>
              </a:rPr>
              <a:t>m </a:t>
            </a:r>
            <a:r>
              <a:rPr sz="1100" i="1" spc="145"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157285" y="1019223"/>
            <a:ext cx="269240" cy="403225"/>
          </a:xfrm>
          <a:prstGeom prst="rect">
            <a:avLst/>
          </a:prstGeom>
        </p:spPr>
        <p:txBody>
          <a:bodyPr vert="horz" wrap="square" lIns="0" tIns="33655" rIns="0" bIns="0" rtlCol="0">
            <a:spAutoFit/>
          </a:bodyPr>
          <a:lstStyle/>
          <a:p>
            <a:pPr marL="50800">
              <a:lnSpc>
                <a:spcPct val="100000"/>
              </a:lnSpc>
              <a:spcBef>
                <a:spcPts val="265"/>
              </a:spcBef>
            </a:pPr>
            <a:r>
              <a:rPr sz="1100" u="sng" spc="-5" dirty="0">
                <a:uFill>
                  <a:solidFill>
                    <a:srgbClr val="000000"/>
                  </a:solidFill>
                </a:uFill>
                <a:latin typeface="Times New Roman"/>
                <a:cs typeface="Times New Roman"/>
              </a:rPr>
              <a:t> </a:t>
            </a:r>
            <a:r>
              <a:rPr sz="1100" u="sng" spc="-130" dirty="0">
                <a:uFill>
                  <a:solidFill>
                    <a:srgbClr val="000000"/>
                  </a:solidFill>
                </a:uFill>
                <a:latin typeface="Times New Roman"/>
                <a:cs typeface="Times New Roman"/>
              </a:rPr>
              <a:t> </a:t>
            </a:r>
            <a:r>
              <a:rPr sz="1100" u="sng" spc="-15" dirty="0">
                <a:uFill>
                  <a:solidFill>
                    <a:srgbClr val="000000"/>
                  </a:solidFill>
                </a:uFill>
                <a:latin typeface="Calibri"/>
                <a:cs typeface="Calibri"/>
              </a:rPr>
              <a:t>1</a:t>
            </a:r>
            <a:r>
              <a:rPr sz="1100" u="sng" spc="-80" dirty="0">
                <a:uFill>
                  <a:solidFill>
                    <a:srgbClr val="000000"/>
                  </a:solidFill>
                </a:uFill>
                <a:latin typeface="Calibri"/>
                <a:cs typeface="Calibri"/>
              </a:rPr>
              <a:t> </a:t>
            </a:r>
            <a:endParaRPr sz="1100">
              <a:latin typeface="Calibri"/>
              <a:cs typeface="Calibri"/>
            </a:endParaRPr>
          </a:p>
          <a:p>
            <a:pPr marL="50800">
              <a:lnSpc>
                <a:spcPct val="100000"/>
              </a:lnSpc>
              <a:spcBef>
                <a:spcPts val="170"/>
              </a:spcBef>
            </a:pPr>
            <a:r>
              <a:rPr sz="1100" i="1" spc="120" dirty="0">
                <a:latin typeface="Calibri"/>
                <a:cs typeface="Calibri"/>
              </a:rPr>
              <a:t>N</a:t>
            </a:r>
            <a:r>
              <a:rPr sz="1200" i="1" spc="179" baseline="-13888" dirty="0">
                <a:latin typeface="Calibri"/>
                <a:cs typeface="Calibri"/>
              </a:rPr>
              <a:t>k</a:t>
            </a:r>
            <a:endParaRPr sz="1200" baseline="-13888">
              <a:latin typeface="Calibri"/>
              <a:cs typeface="Calibri"/>
            </a:endParaRPr>
          </a:p>
        </p:txBody>
      </p:sp>
      <p:sp>
        <p:nvSpPr>
          <p:cNvPr id="9" name="object 9"/>
          <p:cNvSpPr txBox="1"/>
          <p:nvPr/>
        </p:nvSpPr>
        <p:spPr>
          <a:xfrm>
            <a:off x="2435923" y="1003832"/>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endParaRPr sz="1100">
              <a:latin typeface="Trebuchet MS"/>
              <a:cs typeface="Trebuchet MS"/>
            </a:endParaRPr>
          </a:p>
        </p:txBody>
      </p:sp>
      <p:sp>
        <p:nvSpPr>
          <p:cNvPr id="10" name="object 10"/>
          <p:cNvSpPr txBox="1"/>
          <p:nvPr/>
        </p:nvSpPr>
        <p:spPr>
          <a:xfrm>
            <a:off x="2384602" y="1341245"/>
            <a:ext cx="320675" cy="147320"/>
          </a:xfrm>
          <a:prstGeom prst="rect">
            <a:avLst/>
          </a:prstGeom>
        </p:spPr>
        <p:txBody>
          <a:bodyPr vert="horz" wrap="square" lIns="0" tIns="12065" rIns="0" bIns="0" rtlCol="0">
            <a:spAutoFit/>
          </a:bodyPr>
          <a:lstStyle/>
          <a:p>
            <a:pPr marL="38100">
              <a:lnSpc>
                <a:spcPct val="100000"/>
              </a:lnSpc>
              <a:spcBef>
                <a:spcPts val="95"/>
              </a:spcBef>
            </a:pPr>
            <a:r>
              <a:rPr sz="800" i="1" spc="10" dirty="0">
                <a:latin typeface="Calibri"/>
                <a:cs typeface="Calibri"/>
              </a:rPr>
              <a:t>n</a:t>
            </a:r>
            <a:r>
              <a:rPr sz="800" spc="10" dirty="0">
                <a:latin typeface="Lucida Sans Unicode"/>
                <a:cs typeface="Lucida Sans Unicode"/>
              </a:rPr>
              <a:t>∈C</a:t>
            </a:r>
            <a:r>
              <a:rPr sz="900" i="1" spc="15" baseline="-13888" dirty="0">
                <a:latin typeface="Calibri"/>
                <a:cs typeface="Calibri"/>
              </a:rPr>
              <a:t>k</a:t>
            </a:r>
            <a:endParaRPr sz="900" baseline="-13888">
              <a:latin typeface="Calibri"/>
              <a:cs typeface="Calibri"/>
            </a:endParaRPr>
          </a:p>
        </p:txBody>
      </p:sp>
      <p:sp>
        <p:nvSpPr>
          <p:cNvPr id="11" name="object 11"/>
          <p:cNvSpPr txBox="1"/>
          <p:nvPr/>
        </p:nvSpPr>
        <p:spPr>
          <a:xfrm>
            <a:off x="2804121" y="1115579"/>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T</a:t>
            </a:r>
            <a:endParaRPr sz="800">
              <a:latin typeface="Calibri"/>
              <a:cs typeface="Calibri"/>
            </a:endParaRPr>
          </a:p>
        </p:txBody>
      </p:sp>
      <p:sp>
        <p:nvSpPr>
          <p:cNvPr id="12" name="object 12"/>
          <p:cNvSpPr txBox="1"/>
          <p:nvPr/>
        </p:nvSpPr>
        <p:spPr>
          <a:xfrm>
            <a:off x="2685072" y="1135454"/>
            <a:ext cx="320040" cy="191770"/>
          </a:xfrm>
          <a:prstGeom prst="rect">
            <a:avLst/>
          </a:prstGeom>
        </p:spPr>
        <p:txBody>
          <a:bodyPr vert="horz" wrap="square" lIns="0" tIns="11430" rIns="0" bIns="0" rtlCol="0">
            <a:spAutoFit/>
          </a:bodyPr>
          <a:lstStyle/>
          <a:p>
            <a:pPr marL="12700">
              <a:lnSpc>
                <a:spcPct val="100000"/>
              </a:lnSpc>
              <a:spcBef>
                <a:spcPts val="90"/>
              </a:spcBef>
            </a:pPr>
            <a:r>
              <a:rPr sz="1100" b="1" i="1" spc="-175" dirty="0">
                <a:latin typeface="Verdana"/>
                <a:cs typeface="Verdana"/>
              </a:rPr>
              <a:t>w</a:t>
            </a:r>
            <a:r>
              <a:rPr sz="1100" b="1" i="1" spc="229" dirty="0">
                <a:latin typeface="Verdana"/>
                <a:cs typeface="Verdana"/>
              </a:rPr>
              <a:t> </a:t>
            </a:r>
            <a:r>
              <a:rPr sz="1100" b="1" i="1" spc="-20" dirty="0">
                <a:latin typeface="Verdana"/>
                <a:cs typeface="Verdana"/>
              </a:rPr>
              <a:t>x</a:t>
            </a:r>
            <a:endParaRPr sz="1100">
              <a:latin typeface="Verdana"/>
              <a:cs typeface="Verdana"/>
            </a:endParaRPr>
          </a:p>
        </p:txBody>
      </p:sp>
      <p:sp>
        <p:nvSpPr>
          <p:cNvPr id="13" name="object 13"/>
          <p:cNvSpPr txBox="1"/>
          <p:nvPr/>
        </p:nvSpPr>
        <p:spPr>
          <a:xfrm>
            <a:off x="2979305" y="1193557"/>
            <a:ext cx="9080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n</a:t>
            </a:r>
            <a:endParaRPr sz="800">
              <a:latin typeface="Calibri"/>
              <a:cs typeface="Calibri"/>
            </a:endParaRPr>
          </a:p>
        </p:txBody>
      </p:sp>
      <p:sp>
        <p:nvSpPr>
          <p:cNvPr id="14" name="object 14"/>
          <p:cNvSpPr txBox="1"/>
          <p:nvPr/>
        </p:nvSpPr>
        <p:spPr>
          <a:xfrm>
            <a:off x="491858" y="1697493"/>
            <a:ext cx="160147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solidFill>
                  <a:srgbClr val="D8D8D8"/>
                </a:solidFill>
                <a:latin typeface="Times New Roman"/>
                <a:cs typeface="Times New Roman"/>
              </a:rPr>
              <a:t>Intra-class</a:t>
            </a:r>
            <a:r>
              <a:rPr sz="1100" spc="-30" dirty="0">
                <a:solidFill>
                  <a:srgbClr val="D8D8D8"/>
                </a:solidFill>
                <a:latin typeface="Times New Roman"/>
                <a:cs typeface="Times New Roman"/>
              </a:rPr>
              <a:t> </a:t>
            </a:r>
            <a:r>
              <a:rPr sz="1100" spc="-10" dirty="0">
                <a:solidFill>
                  <a:srgbClr val="D8D8D8"/>
                </a:solidFill>
                <a:latin typeface="Times New Roman"/>
                <a:cs typeface="Times New Roman"/>
              </a:rPr>
              <a:t>variance</a:t>
            </a:r>
            <a:r>
              <a:rPr sz="1100" spc="-25" dirty="0">
                <a:solidFill>
                  <a:srgbClr val="D8D8D8"/>
                </a:solidFill>
                <a:latin typeface="Times New Roman"/>
                <a:cs typeface="Times New Roman"/>
              </a:rPr>
              <a:t> </a:t>
            </a:r>
            <a:r>
              <a:rPr sz="1100" spc="-5" dirty="0">
                <a:solidFill>
                  <a:srgbClr val="D8D8D8"/>
                </a:solidFill>
                <a:latin typeface="Times New Roman"/>
                <a:cs typeface="Times New Roman"/>
              </a:rPr>
              <a:t>(bad):</a:t>
            </a:r>
            <a:endParaRPr sz="1100">
              <a:latin typeface="Times New Roman"/>
              <a:cs typeface="Times New Roman"/>
            </a:endParaRPr>
          </a:p>
        </p:txBody>
      </p:sp>
      <p:sp>
        <p:nvSpPr>
          <p:cNvPr id="15" name="object 15"/>
          <p:cNvSpPr txBox="1"/>
          <p:nvPr/>
        </p:nvSpPr>
        <p:spPr>
          <a:xfrm>
            <a:off x="1879765" y="1988856"/>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2</a:t>
            </a:r>
            <a:endParaRPr sz="800">
              <a:latin typeface="Calibri"/>
              <a:cs typeface="Calibri"/>
            </a:endParaRPr>
          </a:p>
        </p:txBody>
      </p:sp>
      <p:sp>
        <p:nvSpPr>
          <p:cNvPr id="16" name="object 16"/>
          <p:cNvSpPr txBox="1"/>
          <p:nvPr/>
        </p:nvSpPr>
        <p:spPr>
          <a:xfrm>
            <a:off x="2155444" y="1877122"/>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solidFill>
                  <a:srgbClr val="D8D8D8"/>
                </a:solidFill>
                <a:latin typeface="Trebuchet MS"/>
                <a:cs typeface="Trebuchet MS"/>
              </a:rPr>
              <a:t>Σ</a:t>
            </a:r>
            <a:endParaRPr sz="1100">
              <a:latin typeface="Trebuchet MS"/>
              <a:cs typeface="Trebuchet MS"/>
            </a:endParaRPr>
          </a:p>
        </p:txBody>
      </p:sp>
      <p:sp>
        <p:nvSpPr>
          <p:cNvPr id="17" name="object 17"/>
          <p:cNvSpPr txBox="1"/>
          <p:nvPr/>
        </p:nvSpPr>
        <p:spPr>
          <a:xfrm>
            <a:off x="2104123" y="2214523"/>
            <a:ext cx="320675" cy="147320"/>
          </a:xfrm>
          <a:prstGeom prst="rect">
            <a:avLst/>
          </a:prstGeom>
        </p:spPr>
        <p:txBody>
          <a:bodyPr vert="horz" wrap="square" lIns="0" tIns="12065" rIns="0" bIns="0" rtlCol="0">
            <a:spAutoFit/>
          </a:bodyPr>
          <a:lstStyle/>
          <a:p>
            <a:pPr marL="38100">
              <a:lnSpc>
                <a:spcPct val="100000"/>
              </a:lnSpc>
              <a:spcBef>
                <a:spcPts val="95"/>
              </a:spcBef>
            </a:pPr>
            <a:r>
              <a:rPr sz="800" i="1" spc="10" dirty="0">
                <a:solidFill>
                  <a:srgbClr val="D8D8D8"/>
                </a:solidFill>
                <a:latin typeface="Calibri"/>
                <a:cs typeface="Calibri"/>
              </a:rPr>
              <a:t>n</a:t>
            </a:r>
            <a:r>
              <a:rPr sz="800" spc="10" dirty="0">
                <a:solidFill>
                  <a:srgbClr val="D8D8D8"/>
                </a:solidFill>
                <a:latin typeface="Lucida Sans Unicode"/>
                <a:cs typeface="Lucida Sans Unicode"/>
              </a:rPr>
              <a:t>∈C</a:t>
            </a:r>
            <a:r>
              <a:rPr sz="900" i="1" spc="15" baseline="-13888" dirty="0">
                <a:solidFill>
                  <a:srgbClr val="D8D8D8"/>
                </a:solidFill>
                <a:latin typeface="Calibri"/>
                <a:cs typeface="Calibri"/>
              </a:rPr>
              <a:t>k</a:t>
            </a:r>
            <a:endParaRPr sz="900" baseline="-13888">
              <a:latin typeface="Calibri"/>
              <a:cs typeface="Calibri"/>
            </a:endParaRPr>
          </a:p>
        </p:txBody>
      </p:sp>
      <p:sp>
        <p:nvSpPr>
          <p:cNvPr id="18" name="object 18"/>
          <p:cNvSpPr txBox="1"/>
          <p:nvPr/>
        </p:nvSpPr>
        <p:spPr>
          <a:xfrm>
            <a:off x="1854365" y="2081325"/>
            <a:ext cx="1118870" cy="147320"/>
          </a:xfrm>
          <a:prstGeom prst="rect">
            <a:avLst/>
          </a:prstGeom>
        </p:spPr>
        <p:txBody>
          <a:bodyPr vert="horz" wrap="square" lIns="0" tIns="12065" rIns="0" bIns="0" rtlCol="0">
            <a:spAutoFit/>
          </a:bodyPr>
          <a:lstStyle/>
          <a:p>
            <a:pPr marL="38100">
              <a:lnSpc>
                <a:spcPct val="100000"/>
              </a:lnSpc>
              <a:spcBef>
                <a:spcPts val="95"/>
              </a:spcBef>
              <a:tabLst>
                <a:tab pos="661035" algn="l"/>
                <a:tab pos="1023619" algn="l"/>
              </a:tabLst>
            </a:pPr>
            <a:r>
              <a:rPr sz="800" i="1" spc="75" dirty="0">
                <a:solidFill>
                  <a:srgbClr val="D8D8D8"/>
                </a:solidFill>
                <a:latin typeface="Calibri"/>
                <a:cs typeface="Calibri"/>
              </a:rPr>
              <a:t>k	</a:t>
            </a:r>
            <a:r>
              <a:rPr sz="1200" i="1" spc="150" baseline="6944" dirty="0">
                <a:solidFill>
                  <a:srgbClr val="D8D8D8"/>
                </a:solidFill>
                <a:latin typeface="Calibri"/>
                <a:cs typeface="Calibri"/>
              </a:rPr>
              <a:t>n	</a:t>
            </a:r>
            <a:r>
              <a:rPr sz="1200" i="1" spc="112" baseline="6944" dirty="0">
                <a:solidFill>
                  <a:srgbClr val="D8D8D8"/>
                </a:solidFill>
                <a:latin typeface="Calibri"/>
                <a:cs typeface="Calibri"/>
              </a:rPr>
              <a:t>k</a:t>
            </a:r>
            <a:endParaRPr sz="1200" baseline="6944">
              <a:latin typeface="Calibri"/>
              <a:cs typeface="Calibri"/>
            </a:endParaRPr>
          </a:p>
        </p:txBody>
      </p:sp>
      <p:sp>
        <p:nvSpPr>
          <p:cNvPr id="19" name="object 19"/>
          <p:cNvSpPr txBox="1"/>
          <p:nvPr/>
        </p:nvSpPr>
        <p:spPr>
          <a:xfrm>
            <a:off x="1814829" y="2008745"/>
            <a:ext cx="1195705" cy="191770"/>
          </a:xfrm>
          <a:prstGeom prst="rect">
            <a:avLst/>
          </a:prstGeom>
        </p:spPr>
        <p:txBody>
          <a:bodyPr vert="horz" wrap="square" lIns="0" tIns="11430" rIns="0" bIns="0" rtlCol="0">
            <a:spAutoFit/>
          </a:bodyPr>
          <a:lstStyle/>
          <a:p>
            <a:pPr marL="12700">
              <a:lnSpc>
                <a:spcPct val="100000"/>
              </a:lnSpc>
              <a:spcBef>
                <a:spcPts val="90"/>
              </a:spcBef>
              <a:tabLst>
                <a:tab pos="579120" algn="l"/>
              </a:tabLst>
            </a:pPr>
            <a:r>
              <a:rPr sz="1100" i="1" spc="80" dirty="0">
                <a:solidFill>
                  <a:srgbClr val="D8D8D8"/>
                </a:solidFill>
                <a:latin typeface="Calibri"/>
                <a:cs typeface="Calibri"/>
              </a:rPr>
              <a:t>s  </a:t>
            </a:r>
            <a:r>
              <a:rPr sz="1100" i="1" spc="65" dirty="0">
                <a:solidFill>
                  <a:srgbClr val="D8D8D8"/>
                </a:solidFill>
                <a:latin typeface="Calibri"/>
                <a:cs typeface="Calibri"/>
              </a:rPr>
              <a:t> </a:t>
            </a:r>
            <a:r>
              <a:rPr sz="1100" spc="295" dirty="0">
                <a:solidFill>
                  <a:srgbClr val="D8D8D8"/>
                </a:solidFill>
                <a:latin typeface="Calibri"/>
                <a:cs typeface="Calibri"/>
              </a:rPr>
              <a:t>=</a:t>
            </a:r>
            <a:r>
              <a:rPr sz="1100" dirty="0">
                <a:solidFill>
                  <a:srgbClr val="D8D8D8"/>
                </a:solidFill>
                <a:latin typeface="Calibri"/>
                <a:cs typeface="Calibri"/>
              </a:rPr>
              <a:t>	</a:t>
            </a:r>
            <a:r>
              <a:rPr sz="1100" spc="85" dirty="0">
                <a:solidFill>
                  <a:srgbClr val="D8D8D8"/>
                </a:solidFill>
                <a:latin typeface="Calibri"/>
                <a:cs typeface="Calibri"/>
              </a:rPr>
              <a:t>(</a:t>
            </a:r>
            <a:r>
              <a:rPr sz="1100" i="1" spc="40" dirty="0">
                <a:solidFill>
                  <a:srgbClr val="D8D8D8"/>
                </a:solidFill>
                <a:latin typeface="Calibri"/>
                <a:cs typeface="Calibri"/>
              </a:rPr>
              <a:t>y</a:t>
            </a:r>
            <a:r>
              <a:rPr sz="1100" i="1" dirty="0">
                <a:solidFill>
                  <a:srgbClr val="D8D8D8"/>
                </a:solidFill>
                <a:latin typeface="Calibri"/>
                <a:cs typeface="Calibri"/>
              </a:rPr>
              <a:t>  </a:t>
            </a:r>
            <a:r>
              <a:rPr sz="1100" i="1" spc="60"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85" dirty="0">
                <a:solidFill>
                  <a:srgbClr val="D8D8D8"/>
                </a:solidFill>
                <a:latin typeface="Calibri"/>
                <a:cs typeface="Calibri"/>
              </a:rPr>
              <a:t>m</a:t>
            </a:r>
            <a:r>
              <a:rPr sz="1100" i="1" dirty="0">
                <a:solidFill>
                  <a:srgbClr val="D8D8D8"/>
                </a:solidFill>
                <a:latin typeface="Calibri"/>
                <a:cs typeface="Calibri"/>
              </a:rPr>
              <a:t> </a:t>
            </a:r>
            <a:r>
              <a:rPr sz="1100" i="1" spc="10" dirty="0">
                <a:solidFill>
                  <a:srgbClr val="D8D8D8"/>
                </a:solidFill>
                <a:latin typeface="Calibri"/>
                <a:cs typeface="Calibri"/>
              </a:rPr>
              <a:t> </a:t>
            </a:r>
            <a:r>
              <a:rPr sz="1100" spc="85" dirty="0">
                <a:solidFill>
                  <a:srgbClr val="D8D8D8"/>
                </a:solidFill>
                <a:latin typeface="Calibri"/>
                <a:cs typeface="Calibri"/>
              </a:rPr>
              <a:t>)</a:t>
            </a:r>
            <a:endParaRPr sz="1100">
              <a:latin typeface="Calibri"/>
              <a:cs typeface="Calibri"/>
            </a:endParaRPr>
          </a:p>
        </p:txBody>
      </p:sp>
      <p:sp>
        <p:nvSpPr>
          <p:cNvPr id="20" name="object 20"/>
          <p:cNvSpPr txBox="1"/>
          <p:nvPr/>
        </p:nvSpPr>
        <p:spPr>
          <a:xfrm>
            <a:off x="2984766" y="1988856"/>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2</a:t>
            </a:r>
            <a:endParaRPr sz="800">
              <a:latin typeface="Calibri"/>
              <a:cs typeface="Calibri"/>
            </a:endParaRPr>
          </a:p>
        </p:txBody>
      </p:sp>
      <p:sp>
        <p:nvSpPr>
          <p:cNvPr id="21" name="object 21"/>
          <p:cNvSpPr txBox="1"/>
          <p:nvPr/>
        </p:nvSpPr>
        <p:spPr>
          <a:xfrm>
            <a:off x="491858" y="2570770"/>
            <a:ext cx="104711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solidFill>
                  <a:srgbClr val="D8D8D8"/>
                </a:solidFill>
                <a:latin typeface="Times New Roman"/>
                <a:cs typeface="Times New Roman"/>
              </a:rPr>
              <a:t>Fisher</a:t>
            </a:r>
            <a:r>
              <a:rPr sz="1100" spc="-60" dirty="0">
                <a:solidFill>
                  <a:srgbClr val="D8D8D8"/>
                </a:solidFill>
                <a:latin typeface="Times New Roman"/>
                <a:cs typeface="Times New Roman"/>
              </a:rPr>
              <a:t> </a:t>
            </a:r>
            <a:r>
              <a:rPr sz="1100" spc="-5" dirty="0">
                <a:solidFill>
                  <a:srgbClr val="D8D8D8"/>
                </a:solidFill>
                <a:latin typeface="Times New Roman"/>
                <a:cs typeface="Times New Roman"/>
              </a:rPr>
              <a:t>criterion:</a:t>
            </a:r>
            <a:endParaRPr sz="1100">
              <a:latin typeface="Times New Roman"/>
              <a:cs typeface="Times New Roman"/>
            </a:endParaRPr>
          </a:p>
        </p:txBody>
      </p:sp>
      <p:sp>
        <p:nvSpPr>
          <p:cNvPr id="22" name="object 22"/>
          <p:cNvSpPr txBox="1"/>
          <p:nvPr/>
        </p:nvSpPr>
        <p:spPr>
          <a:xfrm>
            <a:off x="1788083" y="2794049"/>
            <a:ext cx="1294130" cy="191770"/>
          </a:xfrm>
          <a:prstGeom prst="rect">
            <a:avLst/>
          </a:prstGeom>
        </p:spPr>
        <p:txBody>
          <a:bodyPr vert="horz" wrap="square" lIns="0" tIns="11430" rIns="0" bIns="0" rtlCol="0">
            <a:spAutoFit/>
          </a:bodyPr>
          <a:lstStyle/>
          <a:p>
            <a:pPr marL="38100">
              <a:lnSpc>
                <a:spcPct val="100000"/>
              </a:lnSpc>
              <a:spcBef>
                <a:spcPts val="90"/>
              </a:spcBef>
              <a:tabLst>
                <a:tab pos="730250" algn="l"/>
                <a:tab pos="1081405" algn="l"/>
              </a:tabLst>
            </a:pPr>
            <a:r>
              <a:rPr sz="1100" i="1" spc="95" dirty="0">
                <a:solidFill>
                  <a:srgbClr val="D8D8D8"/>
                </a:solidFill>
                <a:latin typeface="Calibri"/>
                <a:cs typeface="Calibri"/>
              </a:rPr>
              <a:t>J</a:t>
            </a:r>
            <a:r>
              <a:rPr sz="1100" spc="95" dirty="0">
                <a:solidFill>
                  <a:srgbClr val="D8D8D8"/>
                </a:solidFill>
                <a:latin typeface="Calibri"/>
                <a:cs typeface="Calibri"/>
              </a:rPr>
              <a:t>(</a:t>
            </a:r>
            <a:r>
              <a:rPr sz="1100" b="1" i="1" spc="95" dirty="0">
                <a:solidFill>
                  <a:srgbClr val="D8D8D8"/>
                </a:solidFill>
                <a:latin typeface="Verdana"/>
                <a:cs typeface="Verdana"/>
              </a:rPr>
              <a:t>w</a:t>
            </a:r>
            <a:r>
              <a:rPr sz="1100" spc="95" dirty="0">
                <a:solidFill>
                  <a:srgbClr val="D8D8D8"/>
                </a:solidFill>
                <a:latin typeface="Calibri"/>
                <a:cs typeface="Calibri"/>
              </a:rPr>
              <a:t>)</a:t>
            </a:r>
            <a:r>
              <a:rPr sz="1100" spc="60" dirty="0">
                <a:solidFill>
                  <a:srgbClr val="D8D8D8"/>
                </a:solidFill>
                <a:latin typeface="Calibri"/>
                <a:cs typeface="Calibri"/>
              </a:rPr>
              <a:t> </a:t>
            </a:r>
            <a:r>
              <a:rPr sz="1100" spc="295" dirty="0">
                <a:solidFill>
                  <a:srgbClr val="D8D8D8"/>
                </a:solidFill>
                <a:latin typeface="Calibri"/>
                <a:cs typeface="Calibri"/>
              </a:rPr>
              <a:t>=</a:t>
            </a:r>
            <a:r>
              <a:rPr sz="1650" u="sng" spc="442" baseline="27777" dirty="0">
                <a:solidFill>
                  <a:srgbClr val="D8D8D8"/>
                </a:solidFill>
                <a:uFill>
                  <a:solidFill>
                    <a:srgbClr val="D8D8D8"/>
                  </a:solidFill>
                </a:uFill>
                <a:latin typeface="Times New Roman"/>
                <a:cs typeface="Times New Roman"/>
              </a:rPr>
              <a:t>	</a:t>
            </a:r>
            <a:r>
              <a:rPr sz="1200" u="sng" spc="22" baseline="38194" dirty="0">
                <a:solidFill>
                  <a:srgbClr val="D8D8D8"/>
                </a:solidFill>
                <a:uFill>
                  <a:solidFill>
                    <a:srgbClr val="D8D8D8"/>
                  </a:solidFill>
                </a:uFill>
                <a:latin typeface="Calibri"/>
                <a:cs typeface="Calibri"/>
              </a:rPr>
              <a:t>2	1</a:t>
            </a:r>
            <a:r>
              <a:rPr sz="1200" u="sng" spc="60" baseline="38194" dirty="0">
                <a:solidFill>
                  <a:srgbClr val="D8D8D8"/>
                </a:solidFill>
                <a:uFill>
                  <a:solidFill>
                    <a:srgbClr val="D8D8D8"/>
                  </a:solidFill>
                </a:uFill>
                <a:latin typeface="Calibri"/>
                <a:cs typeface="Calibri"/>
              </a:rPr>
              <a:t> </a:t>
            </a:r>
            <a:endParaRPr sz="1200" baseline="38194">
              <a:latin typeface="Calibri"/>
              <a:cs typeface="Calibri"/>
            </a:endParaRPr>
          </a:p>
        </p:txBody>
      </p:sp>
      <p:sp>
        <p:nvSpPr>
          <p:cNvPr id="23" name="object 23"/>
          <p:cNvSpPr txBox="1"/>
          <p:nvPr/>
        </p:nvSpPr>
        <p:spPr>
          <a:xfrm>
            <a:off x="2330348" y="2700310"/>
            <a:ext cx="666115" cy="191770"/>
          </a:xfrm>
          <a:prstGeom prst="rect">
            <a:avLst/>
          </a:prstGeom>
        </p:spPr>
        <p:txBody>
          <a:bodyPr vert="horz" wrap="square" lIns="0" tIns="11430" rIns="0" bIns="0" rtlCol="0">
            <a:spAutoFit/>
          </a:bodyPr>
          <a:lstStyle/>
          <a:p>
            <a:pPr marL="12700">
              <a:lnSpc>
                <a:spcPct val="100000"/>
              </a:lnSpc>
              <a:spcBef>
                <a:spcPts val="90"/>
              </a:spcBef>
            </a:pPr>
            <a:r>
              <a:rPr sz="1100" spc="85" dirty="0">
                <a:solidFill>
                  <a:srgbClr val="D8D8D8"/>
                </a:solidFill>
                <a:latin typeface="Calibri"/>
                <a:cs typeface="Calibri"/>
              </a:rPr>
              <a:t>(</a:t>
            </a:r>
            <a:r>
              <a:rPr sz="1100" i="1" spc="85" dirty="0">
                <a:solidFill>
                  <a:srgbClr val="D8D8D8"/>
                </a:solidFill>
                <a:latin typeface="Calibri"/>
                <a:cs typeface="Calibri"/>
              </a:rPr>
              <a:t>m  </a:t>
            </a:r>
            <a:r>
              <a:rPr sz="1100" i="1" spc="-35"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85" dirty="0">
                <a:solidFill>
                  <a:srgbClr val="D8D8D8"/>
                </a:solidFill>
                <a:latin typeface="Calibri"/>
                <a:cs typeface="Calibri"/>
              </a:rPr>
              <a:t>m</a:t>
            </a:r>
            <a:r>
              <a:rPr sz="1100" i="1" dirty="0">
                <a:solidFill>
                  <a:srgbClr val="D8D8D8"/>
                </a:solidFill>
                <a:latin typeface="Calibri"/>
                <a:cs typeface="Calibri"/>
              </a:rPr>
              <a:t> </a:t>
            </a:r>
            <a:r>
              <a:rPr sz="1100" i="1" spc="-25" dirty="0">
                <a:solidFill>
                  <a:srgbClr val="D8D8D8"/>
                </a:solidFill>
                <a:latin typeface="Calibri"/>
                <a:cs typeface="Calibri"/>
              </a:rPr>
              <a:t> </a:t>
            </a:r>
            <a:r>
              <a:rPr sz="1100" spc="85" dirty="0">
                <a:solidFill>
                  <a:srgbClr val="D8D8D8"/>
                </a:solidFill>
                <a:latin typeface="Calibri"/>
                <a:cs typeface="Calibri"/>
              </a:rPr>
              <a:t>)</a:t>
            </a:r>
            <a:endParaRPr sz="1100">
              <a:latin typeface="Calibri"/>
              <a:cs typeface="Calibri"/>
            </a:endParaRPr>
          </a:p>
        </p:txBody>
      </p:sp>
      <p:sp>
        <p:nvSpPr>
          <p:cNvPr id="24" name="object 24"/>
          <p:cNvSpPr txBox="1"/>
          <p:nvPr/>
        </p:nvSpPr>
        <p:spPr>
          <a:xfrm>
            <a:off x="2970923" y="2687369"/>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2</a:t>
            </a:r>
            <a:endParaRPr sz="800">
              <a:latin typeface="Calibri"/>
              <a:cs typeface="Calibri"/>
            </a:endParaRPr>
          </a:p>
        </p:txBody>
      </p:sp>
      <p:sp>
        <p:nvSpPr>
          <p:cNvPr id="25" name="object 25"/>
          <p:cNvSpPr txBox="1"/>
          <p:nvPr/>
        </p:nvSpPr>
        <p:spPr>
          <a:xfrm>
            <a:off x="2445575" y="2891750"/>
            <a:ext cx="489584" cy="191770"/>
          </a:xfrm>
          <a:prstGeom prst="rect">
            <a:avLst/>
          </a:prstGeom>
        </p:spPr>
        <p:txBody>
          <a:bodyPr vert="horz" wrap="square" lIns="0" tIns="11430" rIns="0" bIns="0" rtlCol="0">
            <a:spAutoFit/>
          </a:bodyPr>
          <a:lstStyle/>
          <a:p>
            <a:pPr marL="38100">
              <a:lnSpc>
                <a:spcPct val="100000"/>
              </a:lnSpc>
              <a:spcBef>
                <a:spcPts val="90"/>
              </a:spcBef>
            </a:pPr>
            <a:r>
              <a:rPr sz="1100" i="1" spc="50" dirty="0">
                <a:solidFill>
                  <a:srgbClr val="D8D8D8"/>
                </a:solidFill>
                <a:latin typeface="Calibri"/>
                <a:cs typeface="Calibri"/>
              </a:rPr>
              <a:t>s</a:t>
            </a:r>
            <a:r>
              <a:rPr sz="1200" spc="75" baseline="27777" dirty="0">
                <a:solidFill>
                  <a:srgbClr val="D8D8D8"/>
                </a:solidFill>
                <a:latin typeface="Calibri"/>
                <a:cs typeface="Calibri"/>
              </a:rPr>
              <a:t>2</a:t>
            </a:r>
            <a:r>
              <a:rPr sz="1200" spc="112" baseline="27777" dirty="0">
                <a:solidFill>
                  <a:srgbClr val="D8D8D8"/>
                </a:solidFill>
                <a:latin typeface="Calibri"/>
                <a:cs typeface="Calibri"/>
              </a:rPr>
              <a:t> </a:t>
            </a:r>
            <a:r>
              <a:rPr sz="1100" spc="295" dirty="0">
                <a:solidFill>
                  <a:srgbClr val="D8D8D8"/>
                </a:solidFill>
                <a:latin typeface="Calibri"/>
                <a:cs typeface="Calibri"/>
              </a:rPr>
              <a:t>+</a:t>
            </a:r>
            <a:r>
              <a:rPr sz="1100" spc="-35" dirty="0">
                <a:solidFill>
                  <a:srgbClr val="D8D8D8"/>
                </a:solidFill>
                <a:latin typeface="Calibri"/>
                <a:cs typeface="Calibri"/>
              </a:rPr>
              <a:t> </a:t>
            </a:r>
            <a:r>
              <a:rPr sz="1100" i="1" spc="50" dirty="0">
                <a:solidFill>
                  <a:srgbClr val="D8D8D8"/>
                </a:solidFill>
                <a:latin typeface="Calibri"/>
                <a:cs typeface="Calibri"/>
              </a:rPr>
              <a:t>s</a:t>
            </a:r>
            <a:r>
              <a:rPr sz="1200" spc="75" baseline="27777" dirty="0">
                <a:solidFill>
                  <a:srgbClr val="D8D8D8"/>
                </a:solidFill>
                <a:latin typeface="Calibri"/>
                <a:cs typeface="Calibri"/>
              </a:rPr>
              <a:t>2</a:t>
            </a:r>
            <a:endParaRPr sz="1200" baseline="27777">
              <a:latin typeface="Calibri"/>
              <a:cs typeface="Calibri"/>
            </a:endParaRPr>
          </a:p>
        </p:txBody>
      </p:sp>
      <p:sp>
        <p:nvSpPr>
          <p:cNvPr id="26" name="object 26"/>
          <p:cNvSpPr txBox="1"/>
          <p:nvPr/>
        </p:nvSpPr>
        <p:spPr>
          <a:xfrm>
            <a:off x="2535923" y="2968750"/>
            <a:ext cx="374015" cy="147320"/>
          </a:xfrm>
          <a:prstGeom prst="rect">
            <a:avLst/>
          </a:prstGeom>
        </p:spPr>
        <p:txBody>
          <a:bodyPr vert="horz" wrap="square" lIns="0" tIns="12065" rIns="0" bIns="0" rtlCol="0">
            <a:spAutoFit/>
          </a:bodyPr>
          <a:lstStyle/>
          <a:p>
            <a:pPr marL="12700">
              <a:lnSpc>
                <a:spcPct val="100000"/>
              </a:lnSpc>
              <a:spcBef>
                <a:spcPts val="95"/>
              </a:spcBef>
              <a:tabLst>
                <a:tab pos="306705" algn="l"/>
              </a:tabLst>
            </a:pPr>
            <a:r>
              <a:rPr sz="800" spc="15" dirty="0">
                <a:solidFill>
                  <a:srgbClr val="D8D8D8"/>
                </a:solidFill>
                <a:latin typeface="Calibri"/>
                <a:cs typeface="Calibri"/>
              </a:rPr>
              <a:t>1	2</a:t>
            </a:r>
            <a:endParaRPr sz="800">
              <a:latin typeface="Calibri"/>
              <a:cs typeface="Calibri"/>
            </a:endParaRPr>
          </a:p>
        </p:txBody>
      </p:sp>
      <p:sp>
        <p:nvSpPr>
          <p:cNvPr id="27" name="object 27"/>
          <p:cNvSpPr txBox="1"/>
          <p:nvPr/>
        </p:nvSpPr>
        <p:spPr>
          <a:xfrm>
            <a:off x="347294" y="3067704"/>
            <a:ext cx="1218565" cy="364490"/>
          </a:xfrm>
          <a:prstGeom prst="rect">
            <a:avLst/>
          </a:prstGeom>
        </p:spPr>
        <p:txBody>
          <a:bodyPr vert="horz" wrap="square" lIns="0" tIns="64135" rIns="0" bIns="0" rtlCol="0">
            <a:spAutoFit/>
          </a:bodyPr>
          <a:lstStyle/>
          <a:p>
            <a:pPr marL="289560">
              <a:lnSpc>
                <a:spcPct val="100000"/>
              </a:lnSpc>
              <a:spcBef>
                <a:spcPts val="505"/>
              </a:spcBef>
            </a:pPr>
            <a:r>
              <a:rPr sz="1100" spc="-5" dirty="0">
                <a:solidFill>
                  <a:srgbClr val="D8D8D8"/>
                </a:solidFill>
                <a:latin typeface="Times New Roman"/>
                <a:cs typeface="Times New Roman"/>
              </a:rPr>
              <a:t>maximize</a:t>
            </a:r>
            <a:r>
              <a:rPr sz="1100" spc="-45" dirty="0">
                <a:solidFill>
                  <a:srgbClr val="D8D8D8"/>
                </a:solidFill>
                <a:latin typeface="Times New Roman"/>
                <a:cs typeface="Times New Roman"/>
              </a:rPr>
              <a:t> </a:t>
            </a:r>
            <a:r>
              <a:rPr sz="1100" spc="-5" dirty="0">
                <a:solidFill>
                  <a:srgbClr val="D8D8D8"/>
                </a:solidFill>
                <a:latin typeface="Times New Roman"/>
                <a:cs typeface="Times New Roman"/>
              </a:rPr>
              <a:t>wrt</a:t>
            </a:r>
            <a:r>
              <a:rPr sz="1100" spc="-40" dirty="0">
                <a:solidFill>
                  <a:srgbClr val="D8D8D8"/>
                </a:solidFill>
                <a:latin typeface="Times New Roman"/>
                <a:cs typeface="Times New Roman"/>
              </a:rPr>
              <a:t> </a:t>
            </a:r>
            <a:r>
              <a:rPr sz="1100" b="1" i="1" spc="-175" dirty="0">
                <a:solidFill>
                  <a:srgbClr val="D8D8D8"/>
                </a:solidFill>
                <a:latin typeface="Verdana"/>
                <a:cs typeface="Verdana"/>
              </a:rPr>
              <a:t>w</a:t>
            </a:r>
            <a:endParaRPr sz="1100">
              <a:latin typeface="Verdana"/>
              <a:cs typeface="Verdana"/>
            </a:endParaRPr>
          </a:p>
          <a:p>
            <a:pPr marL="12700">
              <a:lnSpc>
                <a:spcPct val="100000"/>
              </a:lnSpc>
              <a:spcBef>
                <a:spcPts val="220"/>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 Classification</a:t>
            </a:r>
            <a:endParaRPr sz="600">
              <a:latin typeface="Times New Roman"/>
              <a:cs typeface="Times New Roman"/>
            </a:endParaRPr>
          </a:p>
        </p:txBody>
      </p:sp>
      <p:sp>
        <p:nvSpPr>
          <p:cNvPr id="28" name="object 28"/>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9" name="object 29"/>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31</a:t>
            </a:r>
            <a:endParaRPr sz="600">
              <a:latin typeface="Times New Roman"/>
              <a:cs typeface="Times New Roman"/>
            </a:endParaRPr>
          </a:p>
        </p:txBody>
      </p:sp>
      <p:sp>
        <p:nvSpPr>
          <p:cNvPr id="30" name="Slide Number Placeholder 2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31</a:t>
            </a:fld>
            <a:endParaRPr lang="en-US" spc="-5" dirty="0"/>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60140" cy="750570"/>
          </a:xfrm>
          <a:prstGeom prst="rect">
            <a:avLst/>
          </a:prstGeom>
        </p:spPr>
        <p:txBody>
          <a:bodyPr vert="horz" wrap="square" lIns="0" tIns="17145" rIns="0" bIns="0" rtlCol="0">
            <a:spAutoFit/>
          </a:bodyPr>
          <a:lstStyle/>
          <a:p>
            <a:pPr marL="1224915">
              <a:lnSpc>
                <a:spcPct val="100000"/>
              </a:lnSpc>
              <a:spcBef>
                <a:spcPts val="135"/>
              </a:spcBef>
            </a:pPr>
            <a:r>
              <a:rPr sz="1400" spc="15" dirty="0">
                <a:latin typeface="Times New Roman"/>
                <a:cs typeface="Times New Roman"/>
              </a:rPr>
              <a:t>Math</a:t>
            </a:r>
            <a:r>
              <a:rPr sz="1400" spc="-15" dirty="0">
                <a:latin typeface="Times New Roman"/>
                <a:cs typeface="Times New Roman"/>
              </a:rPr>
              <a:t> </a:t>
            </a:r>
            <a:r>
              <a:rPr sz="1400" spc="15" dirty="0">
                <a:latin typeface="Times New Roman"/>
                <a:cs typeface="Times New Roman"/>
              </a:rPr>
              <a:t>time</a:t>
            </a:r>
            <a:r>
              <a:rPr sz="1400" spc="-15" dirty="0">
                <a:latin typeface="Times New Roman"/>
                <a:cs typeface="Times New Roman"/>
              </a:rPr>
              <a:t> </a:t>
            </a:r>
            <a:r>
              <a:rPr sz="1400" spc="10" dirty="0">
                <a:latin typeface="Times New Roman"/>
                <a:cs typeface="Times New Roman"/>
              </a:rPr>
              <a:t>-</a:t>
            </a:r>
            <a:r>
              <a:rPr sz="1400" spc="-10" dirty="0">
                <a:latin typeface="Times New Roman"/>
                <a:cs typeface="Times New Roman"/>
              </a:rPr>
              <a:t> </a:t>
            </a:r>
            <a:r>
              <a:rPr sz="1400" spc="20" dirty="0">
                <a:latin typeface="Times New Roman"/>
                <a:cs typeface="Times New Roman"/>
              </a:rPr>
              <a:t>FLD</a:t>
            </a:r>
            <a:endParaRPr sz="1400">
              <a:latin typeface="Times New Roman"/>
              <a:cs typeface="Times New Roman"/>
            </a:endParaRPr>
          </a:p>
          <a:p>
            <a:pPr marL="182880" indent="-132715">
              <a:lnSpc>
                <a:spcPct val="100000"/>
              </a:lnSpc>
              <a:spcBef>
                <a:spcPts val="1019"/>
              </a:spcBef>
              <a:buSzPct val="90909"/>
              <a:buFont typeface="Lucida Sans Unicode"/>
              <a:buChar char="•"/>
              <a:tabLst>
                <a:tab pos="183515" algn="l"/>
              </a:tabLst>
            </a:pPr>
            <a:r>
              <a:rPr sz="1100" spc="-5" dirty="0">
                <a:latin typeface="Times New Roman"/>
                <a:cs typeface="Times New Roman"/>
              </a:rPr>
              <a:t>Projection</a:t>
            </a:r>
            <a:r>
              <a:rPr sz="1100" spc="-20" dirty="0">
                <a:latin typeface="Times New Roman"/>
                <a:cs typeface="Times New Roman"/>
              </a:rPr>
              <a:t> </a:t>
            </a:r>
            <a:r>
              <a:rPr sz="1100" i="1" spc="70" dirty="0">
                <a:latin typeface="Calibri"/>
                <a:cs typeface="Calibri"/>
              </a:rPr>
              <a:t>y</a:t>
            </a:r>
            <a:r>
              <a:rPr sz="1200" i="1" spc="104" baseline="-10416" dirty="0">
                <a:latin typeface="Calibri"/>
                <a:cs typeface="Calibri"/>
              </a:rPr>
              <a:t>n</a:t>
            </a:r>
            <a:r>
              <a:rPr sz="1200" i="1" spc="232" baseline="-10416" dirty="0">
                <a:latin typeface="Calibri"/>
                <a:cs typeface="Calibri"/>
              </a:rPr>
              <a:t> </a:t>
            </a:r>
            <a:r>
              <a:rPr sz="1100" spc="295" dirty="0">
                <a:latin typeface="Calibri"/>
                <a:cs typeface="Calibri"/>
              </a:rPr>
              <a:t>=</a:t>
            </a:r>
            <a:r>
              <a:rPr sz="1100" spc="40" dirty="0">
                <a:latin typeface="Calibri"/>
                <a:cs typeface="Calibri"/>
              </a:rPr>
              <a:t> </a:t>
            </a:r>
            <a:r>
              <a:rPr sz="1100" b="1" i="1" spc="-20" dirty="0">
                <a:latin typeface="Verdana"/>
                <a:cs typeface="Verdana"/>
              </a:rPr>
              <a:t>w</a:t>
            </a:r>
            <a:r>
              <a:rPr sz="1200" i="1" spc="-30" baseline="27777" dirty="0">
                <a:latin typeface="Calibri"/>
                <a:cs typeface="Calibri"/>
              </a:rPr>
              <a:t>T</a:t>
            </a:r>
            <a:r>
              <a:rPr sz="1200" i="1" spc="-37" baseline="27777" dirty="0">
                <a:latin typeface="Calibri"/>
                <a:cs typeface="Calibri"/>
              </a:rPr>
              <a:t> </a:t>
            </a:r>
            <a:r>
              <a:rPr sz="1100" b="1" i="1" spc="40" dirty="0">
                <a:latin typeface="Verdana"/>
                <a:cs typeface="Verdana"/>
              </a:rPr>
              <a:t>x</a:t>
            </a:r>
            <a:r>
              <a:rPr sz="1200" i="1" spc="60" baseline="-10416" dirty="0">
                <a:latin typeface="Calibri"/>
                <a:cs typeface="Calibri"/>
              </a:rPr>
              <a:t>n</a:t>
            </a:r>
            <a:endParaRPr sz="1200" baseline="-10416">
              <a:latin typeface="Calibri"/>
              <a:cs typeface="Calibri"/>
            </a:endParaRPr>
          </a:p>
          <a:p>
            <a:pPr marL="182880" indent="-132715">
              <a:lnSpc>
                <a:spcPct val="100000"/>
              </a:lnSpc>
              <a:spcBef>
                <a:spcPts val="335"/>
              </a:spcBef>
              <a:buSzPct val="90909"/>
              <a:buFont typeface="Lucida Sans Unicode"/>
              <a:buChar char="•"/>
              <a:tabLst>
                <a:tab pos="183515" algn="l"/>
              </a:tabLst>
            </a:pPr>
            <a:r>
              <a:rPr sz="1100" spc="-10" dirty="0">
                <a:latin typeface="Times New Roman"/>
                <a:cs typeface="Times New Roman"/>
              </a:rPr>
              <a:t>Inter-class </a:t>
            </a:r>
            <a:r>
              <a:rPr sz="1100" spc="-5" dirty="0">
                <a:latin typeface="Times New Roman"/>
                <a:cs typeface="Times New Roman"/>
              </a:rPr>
              <a:t>separation is distance between class means (good):</a:t>
            </a:r>
            <a:endParaRPr sz="1100">
              <a:latin typeface="Times New Roman"/>
              <a:cs typeface="Times New Roman"/>
            </a:endParaRPr>
          </a:p>
        </p:txBody>
      </p:sp>
      <p:sp>
        <p:nvSpPr>
          <p:cNvPr id="6" name="object 6"/>
          <p:cNvSpPr txBox="1"/>
          <p:nvPr/>
        </p:nvSpPr>
        <p:spPr>
          <a:xfrm>
            <a:off x="1930450" y="1195348"/>
            <a:ext cx="81915" cy="147320"/>
          </a:xfrm>
          <a:prstGeom prst="rect">
            <a:avLst/>
          </a:prstGeom>
        </p:spPr>
        <p:txBody>
          <a:bodyPr vert="horz" wrap="square" lIns="0" tIns="12065" rIns="0" bIns="0" rtlCol="0">
            <a:spAutoFit/>
          </a:bodyPr>
          <a:lstStyle/>
          <a:p>
            <a:pPr marL="12700">
              <a:lnSpc>
                <a:spcPct val="100000"/>
              </a:lnSpc>
              <a:spcBef>
                <a:spcPts val="95"/>
              </a:spcBef>
            </a:pPr>
            <a:r>
              <a:rPr sz="800" i="1" spc="75" dirty="0">
                <a:latin typeface="Calibri"/>
                <a:cs typeface="Calibri"/>
              </a:rPr>
              <a:t>k</a:t>
            </a:r>
            <a:endParaRPr sz="800">
              <a:latin typeface="Calibri"/>
              <a:cs typeface="Calibri"/>
            </a:endParaRPr>
          </a:p>
        </p:txBody>
      </p:sp>
      <p:sp>
        <p:nvSpPr>
          <p:cNvPr id="7" name="object 7"/>
          <p:cNvSpPr txBox="1"/>
          <p:nvPr/>
        </p:nvSpPr>
        <p:spPr>
          <a:xfrm>
            <a:off x="1808810" y="1135454"/>
            <a:ext cx="358775" cy="191770"/>
          </a:xfrm>
          <a:prstGeom prst="rect">
            <a:avLst/>
          </a:prstGeom>
        </p:spPr>
        <p:txBody>
          <a:bodyPr vert="horz" wrap="square" lIns="0" tIns="11430" rIns="0" bIns="0" rtlCol="0">
            <a:spAutoFit/>
          </a:bodyPr>
          <a:lstStyle/>
          <a:p>
            <a:pPr marL="12700">
              <a:lnSpc>
                <a:spcPct val="100000"/>
              </a:lnSpc>
              <a:spcBef>
                <a:spcPts val="90"/>
              </a:spcBef>
            </a:pPr>
            <a:r>
              <a:rPr sz="1100" i="1" spc="85" dirty="0">
                <a:latin typeface="Calibri"/>
                <a:cs typeface="Calibri"/>
              </a:rPr>
              <a:t>m </a:t>
            </a:r>
            <a:r>
              <a:rPr sz="1100" i="1" spc="145"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157285" y="1019223"/>
            <a:ext cx="269240" cy="403225"/>
          </a:xfrm>
          <a:prstGeom prst="rect">
            <a:avLst/>
          </a:prstGeom>
        </p:spPr>
        <p:txBody>
          <a:bodyPr vert="horz" wrap="square" lIns="0" tIns="33655" rIns="0" bIns="0" rtlCol="0">
            <a:spAutoFit/>
          </a:bodyPr>
          <a:lstStyle/>
          <a:p>
            <a:pPr marL="50800">
              <a:lnSpc>
                <a:spcPct val="100000"/>
              </a:lnSpc>
              <a:spcBef>
                <a:spcPts val="265"/>
              </a:spcBef>
            </a:pPr>
            <a:r>
              <a:rPr sz="1100" u="sng" spc="-5" dirty="0">
                <a:uFill>
                  <a:solidFill>
                    <a:srgbClr val="000000"/>
                  </a:solidFill>
                </a:uFill>
                <a:latin typeface="Times New Roman"/>
                <a:cs typeface="Times New Roman"/>
              </a:rPr>
              <a:t> </a:t>
            </a:r>
            <a:r>
              <a:rPr sz="1100" u="sng" spc="-130" dirty="0">
                <a:uFill>
                  <a:solidFill>
                    <a:srgbClr val="000000"/>
                  </a:solidFill>
                </a:uFill>
                <a:latin typeface="Times New Roman"/>
                <a:cs typeface="Times New Roman"/>
              </a:rPr>
              <a:t> </a:t>
            </a:r>
            <a:r>
              <a:rPr sz="1100" u="sng" spc="-15" dirty="0">
                <a:uFill>
                  <a:solidFill>
                    <a:srgbClr val="000000"/>
                  </a:solidFill>
                </a:uFill>
                <a:latin typeface="Calibri"/>
                <a:cs typeface="Calibri"/>
              </a:rPr>
              <a:t>1</a:t>
            </a:r>
            <a:r>
              <a:rPr sz="1100" u="sng" spc="-80" dirty="0">
                <a:uFill>
                  <a:solidFill>
                    <a:srgbClr val="000000"/>
                  </a:solidFill>
                </a:uFill>
                <a:latin typeface="Calibri"/>
                <a:cs typeface="Calibri"/>
              </a:rPr>
              <a:t> </a:t>
            </a:r>
            <a:endParaRPr sz="1100">
              <a:latin typeface="Calibri"/>
              <a:cs typeface="Calibri"/>
            </a:endParaRPr>
          </a:p>
          <a:p>
            <a:pPr marL="50800">
              <a:lnSpc>
                <a:spcPct val="100000"/>
              </a:lnSpc>
              <a:spcBef>
                <a:spcPts val="170"/>
              </a:spcBef>
            </a:pPr>
            <a:r>
              <a:rPr sz="1100" i="1" spc="120" dirty="0">
                <a:latin typeface="Calibri"/>
                <a:cs typeface="Calibri"/>
              </a:rPr>
              <a:t>N</a:t>
            </a:r>
            <a:r>
              <a:rPr sz="1200" i="1" spc="179" baseline="-13888" dirty="0">
                <a:latin typeface="Calibri"/>
                <a:cs typeface="Calibri"/>
              </a:rPr>
              <a:t>k</a:t>
            </a:r>
            <a:endParaRPr sz="1200" baseline="-13888">
              <a:latin typeface="Calibri"/>
              <a:cs typeface="Calibri"/>
            </a:endParaRPr>
          </a:p>
        </p:txBody>
      </p:sp>
      <p:sp>
        <p:nvSpPr>
          <p:cNvPr id="9" name="object 9"/>
          <p:cNvSpPr txBox="1"/>
          <p:nvPr/>
        </p:nvSpPr>
        <p:spPr>
          <a:xfrm>
            <a:off x="2435923" y="1003832"/>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endParaRPr sz="1100">
              <a:latin typeface="Trebuchet MS"/>
              <a:cs typeface="Trebuchet MS"/>
            </a:endParaRPr>
          </a:p>
        </p:txBody>
      </p:sp>
      <p:sp>
        <p:nvSpPr>
          <p:cNvPr id="10" name="object 10"/>
          <p:cNvSpPr txBox="1"/>
          <p:nvPr/>
        </p:nvSpPr>
        <p:spPr>
          <a:xfrm>
            <a:off x="2384602" y="1341245"/>
            <a:ext cx="320675" cy="147320"/>
          </a:xfrm>
          <a:prstGeom prst="rect">
            <a:avLst/>
          </a:prstGeom>
        </p:spPr>
        <p:txBody>
          <a:bodyPr vert="horz" wrap="square" lIns="0" tIns="12065" rIns="0" bIns="0" rtlCol="0">
            <a:spAutoFit/>
          </a:bodyPr>
          <a:lstStyle/>
          <a:p>
            <a:pPr marL="38100">
              <a:lnSpc>
                <a:spcPct val="100000"/>
              </a:lnSpc>
              <a:spcBef>
                <a:spcPts val="95"/>
              </a:spcBef>
            </a:pPr>
            <a:r>
              <a:rPr sz="800" i="1" spc="10" dirty="0">
                <a:latin typeface="Calibri"/>
                <a:cs typeface="Calibri"/>
              </a:rPr>
              <a:t>n</a:t>
            </a:r>
            <a:r>
              <a:rPr sz="800" spc="10" dirty="0">
                <a:latin typeface="Lucida Sans Unicode"/>
                <a:cs typeface="Lucida Sans Unicode"/>
              </a:rPr>
              <a:t>∈C</a:t>
            </a:r>
            <a:r>
              <a:rPr sz="900" i="1" spc="15" baseline="-13888" dirty="0">
                <a:latin typeface="Calibri"/>
                <a:cs typeface="Calibri"/>
              </a:rPr>
              <a:t>k</a:t>
            </a:r>
            <a:endParaRPr sz="900" baseline="-13888">
              <a:latin typeface="Calibri"/>
              <a:cs typeface="Calibri"/>
            </a:endParaRPr>
          </a:p>
        </p:txBody>
      </p:sp>
      <p:sp>
        <p:nvSpPr>
          <p:cNvPr id="11" name="object 11"/>
          <p:cNvSpPr txBox="1"/>
          <p:nvPr/>
        </p:nvSpPr>
        <p:spPr>
          <a:xfrm>
            <a:off x="2804121" y="1115579"/>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T</a:t>
            </a:r>
            <a:endParaRPr sz="800">
              <a:latin typeface="Calibri"/>
              <a:cs typeface="Calibri"/>
            </a:endParaRPr>
          </a:p>
        </p:txBody>
      </p:sp>
      <p:sp>
        <p:nvSpPr>
          <p:cNvPr id="12" name="object 12"/>
          <p:cNvSpPr txBox="1"/>
          <p:nvPr/>
        </p:nvSpPr>
        <p:spPr>
          <a:xfrm>
            <a:off x="2685072" y="1135454"/>
            <a:ext cx="320040" cy="191770"/>
          </a:xfrm>
          <a:prstGeom prst="rect">
            <a:avLst/>
          </a:prstGeom>
        </p:spPr>
        <p:txBody>
          <a:bodyPr vert="horz" wrap="square" lIns="0" tIns="11430" rIns="0" bIns="0" rtlCol="0">
            <a:spAutoFit/>
          </a:bodyPr>
          <a:lstStyle/>
          <a:p>
            <a:pPr marL="12700">
              <a:lnSpc>
                <a:spcPct val="100000"/>
              </a:lnSpc>
              <a:spcBef>
                <a:spcPts val="90"/>
              </a:spcBef>
            </a:pPr>
            <a:r>
              <a:rPr sz="1100" b="1" i="1" spc="-175" dirty="0">
                <a:latin typeface="Verdana"/>
                <a:cs typeface="Verdana"/>
              </a:rPr>
              <a:t>w</a:t>
            </a:r>
            <a:r>
              <a:rPr sz="1100" b="1" i="1" spc="229" dirty="0">
                <a:latin typeface="Verdana"/>
                <a:cs typeface="Verdana"/>
              </a:rPr>
              <a:t> </a:t>
            </a:r>
            <a:r>
              <a:rPr sz="1100" b="1" i="1" spc="-20" dirty="0">
                <a:latin typeface="Verdana"/>
                <a:cs typeface="Verdana"/>
              </a:rPr>
              <a:t>x</a:t>
            </a:r>
            <a:endParaRPr sz="1100">
              <a:latin typeface="Verdana"/>
              <a:cs typeface="Verdana"/>
            </a:endParaRPr>
          </a:p>
        </p:txBody>
      </p:sp>
      <p:sp>
        <p:nvSpPr>
          <p:cNvPr id="13" name="object 13"/>
          <p:cNvSpPr txBox="1"/>
          <p:nvPr/>
        </p:nvSpPr>
        <p:spPr>
          <a:xfrm>
            <a:off x="2979305" y="1193557"/>
            <a:ext cx="9080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n</a:t>
            </a:r>
            <a:endParaRPr sz="800">
              <a:latin typeface="Calibri"/>
              <a:cs typeface="Calibri"/>
            </a:endParaRPr>
          </a:p>
        </p:txBody>
      </p:sp>
      <p:sp>
        <p:nvSpPr>
          <p:cNvPr id="14" name="object 14"/>
          <p:cNvSpPr txBox="1"/>
          <p:nvPr/>
        </p:nvSpPr>
        <p:spPr>
          <a:xfrm>
            <a:off x="491858" y="1697493"/>
            <a:ext cx="160147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latin typeface="Times New Roman"/>
                <a:cs typeface="Times New Roman"/>
              </a:rPr>
              <a:t>Intra-class</a:t>
            </a:r>
            <a:r>
              <a:rPr sz="1100" spc="-30" dirty="0">
                <a:latin typeface="Times New Roman"/>
                <a:cs typeface="Times New Roman"/>
              </a:rPr>
              <a:t> </a:t>
            </a:r>
            <a:r>
              <a:rPr sz="1100" spc="-10" dirty="0">
                <a:latin typeface="Times New Roman"/>
                <a:cs typeface="Times New Roman"/>
              </a:rPr>
              <a:t>variance</a:t>
            </a:r>
            <a:r>
              <a:rPr sz="1100" spc="-25" dirty="0">
                <a:latin typeface="Times New Roman"/>
                <a:cs typeface="Times New Roman"/>
              </a:rPr>
              <a:t> </a:t>
            </a:r>
            <a:r>
              <a:rPr sz="1100" spc="-5" dirty="0">
                <a:latin typeface="Times New Roman"/>
                <a:cs typeface="Times New Roman"/>
              </a:rPr>
              <a:t>(bad):</a:t>
            </a:r>
            <a:endParaRPr sz="1100">
              <a:latin typeface="Times New Roman"/>
              <a:cs typeface="Times New Roman"/>
            </a:endParaRPr>
          </a:p>
        </p:txBody>
      </p:sp>
      <p:sp>
        <p:nvSpPr>
          <p:cNvPr id="15" name="object 15"/>
          <p:cNvSpPr txBox="1"/>
          <p:nvPr/>
        </p:nvSpPr>
        <p:spPr>
          <a:xfrm>
            <a:off x="1879765" y="1988856"/>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2</a:t>
            </a:r>
            <a:endParaRPr sz="800">
              <a:latin typeface="Calibri"/>
              <a:cs typeface="Calibri"/>
            </a:endParaRPr>
          </a:p>
        </p:txBody>
      </p:sp>
      <p:sp>
        <p:nvSpPr>
          <p:cNvPr id="16" name="object 16"/>
          <p:cNvSpPr txBox="1"/>
          <p:nvPr/>
        </p:nvSpPr>
        <p:spPr>
          <a:xfrm>
            <a:off x="2155444" y="1877122"/>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endParaRPr sz="1100">
              <a:latin typeface="Trebuchet MS"/>
              <a:cs typeface="Trebuchet MS"/>
            </a:endParaRPr>
          </a:p>
        </p:txBody>
      </p:sp>
      <p:sp>
        <p:nvSpPr>
          <p:cNvPr id="17" name="object 17"/>
          <p:cNvSpPr txBox="1"/>
          <p:nvPr/>
        </p:nvSpPr>
        <p:spPr>
          <a:xfrm>
            <a:off x="2104123" y="2214523"/>
            <a:ext cx="320675" cy="147320"/>
          </a:xfrm>
          <a:prstGeom prst="rect">
            <a:avLst/>
          </a:prstGeom>
        </p:spPr>
        <p:txBody>
          <a:bodyPr vert="horz" wrap="square" lIns="0" tIns="12065" rIns="0" bIns="0" rtlCol="0">
            <a:spAutoFit/>
          </a:bodyPr>
          <a:lstStyle/>
          <a:p>
            <a:pPr marL="38100">
              <a:lnSpc>
                <a:spcPct val="100000"/>
              </a:lnSpc>
              <a:spcBef>
                <a:spcPts val="95"/>
              </a:spcBef>
            </a:pPr>
            <a:r>
              <a:rPr sz="800" i="1" spc="10" dirty="0">
                <a:latin typeface="Calibri"/>
                <a:cs typeface="Calibri"/>
              </a:rPr>
              <a:t>n</a:t>
            </a:r>
            <a:r>
              <a:rPr sz="800" spc="10" dirty="0">
                <a:latin typeface="Lucida Sans Unicode"/>
                <a:cs typeface="Lucida Sans Unicode"/>
              </a:rPr>
              <a:t>∈C</a:t>
            </a:r>
            <a:r>
              <a:rPr sz="900" i="1" spc="15" baseline="-13888" dirty="0">
                <a:latin typeface="Calibri"/>
                <a:cs typeface="Calibri"/>
              </a:rPr>
              <a:t>k</a:t>
            </a:r>
            <a:endParaRPr sz="900" baseline="-13888">
              <a:latin typeface="Calibri"/>
              <a:cs typeface="Calibri"/>
            </a:endParaRPr>
          </a:p>
        </p:txBody>
      </p:sp>
      <p:sp>
        <p:nvSpPr>
          <p:cNvPr id="18" name="object 18"/>
          <p:cNvSpPr txBox="1"/>
          <p:nvPr/>
        </p:nvSpPr>
        <p:spPr>
          <a:xfrm>
            <a:off x="1854365" y="2081325"/>
            <a:ext cx="1118870" cy="147320"/>
          </a:xfrm>
          <a:prstGeom prst="rect">
            <a:avLst/>
          </a:prstGeom>
        </p:spPr>
        <p:txBody>
          <a:bodyPr vert="horz" wrap="square" lIns="0" tIns="12065" rIns="0" bIns="0" rtlCol="0">
            <a:spAutoFit/>
          </a:bodyPr>
          <a:lstStyle/>
          <a:p>
            <a:pPr marL="38100">
              <a:lnSpc>
                <a:spcPct val="100000"/>
              </a:lnSpc>
              <a:spcBef>
                <a:spcPts val="95"/>
              </a:spcBef>
              <a:tabLst>
                <a:tab pos="661035" algn="l"/>
                <a:tab pos="1023619" algn="l"/>
              </a:tabLst>
            </a:pPr>
            <a:r>
              <a:rPr sz="800" i="1" spc="75" dirty="0">
                <a:latin typeface="Calibri"/>
                <a:cs typeface="Calibri"/>
              </a:rPr>
              <a:t>k	</a:t>
            </a:r>
            <a:r>
              <a:rPr sz="1200" i="1" spc="150" baseline="6944" dirty="0">
                <a:latin typeface="Calibri"/>
                <a:cs typeface="Calibri"/>
              </a:rPr>
              <a:t>n	</a:t>
            </a:r>
            <a:r>
              <a:rPr sz="1200" i="1" spc="112" baseline="6944" dirty="0">
                <a:latin typeface="Calibri"/>
                <a:cs typeface="Calibri"/>
              </a:rPr>
              <a:t>k</a:t>
            </a:r>
            <a:endParaRPr sz="1200" baseline="6944">
              <a:latin typeface="Calibri"/>
              <a:cs typeface="Calibri"/>
            </a:endParaRPr>
          </a:p>
        </p:txBody>
      </p:sp>
      <p:sp>
        <p:nvSpPr>
          <p:cNvPr id="19" name="object 19"/>
          <p:cNvSpPr txBox="1"/>
          <p:nvPr/>
        </p:nvSpPr>
        <p:spPr>
          <a:xfrm>
            <a:off x="1814829" y="2008745"/>
            <a:ext cx="1195705" cy="191770"/>
          </a:xfrm>
          <a:prstGeom prst="rect">
            <a:avLst/>
          </a:prstGeom>
        </p:spPr>
        <p:txBody>
          <a:bodyPr vert="horz" wrap="square" lIns="0" tIns="11430" rIns="0" bIns="0" rtlCol="0">
            <a:spAutoFit/>
          </a:bodyPr>
          <a:lstStyle/>
          <a:p>
            <a:pPr marL="12700">
              <a:lnSpc>
                <a:spcPct val="100000"/>
              </a:lnSpc>
              <a:spcBef>
                <a:spcPts val="90"/>
              </a:spcBef>
              <a:tabLst>
                <a:tab pos="579120" algn="l"/>
              </a:tabLst>
            </a:pPr>
            <a:r>
              <a:rPr sz="1100" i="1" spc="80" dirty="0">
                <a:latin typeface="Calibri"/>
                <a:cs typeface="Calibri"/>
              </a:rPr>
              <a:t>s  </a:t>
            </a:r>
            <a:r>
              <a:rPr sz="1100" i="1" spc="65" dirty="0">
                <a:latin typeface="Calibri"/>
                <a:cs typeface="Calibri"/>
              </a:rPr>
              <a:t> </a:t>
            </a:r>
            <a:r>
              <a:rPr sz="1100" spc="295" dirty="0">
                <a:latin typeface="Calibri"/>
                <a:cs typeface="Calibri"/>
              </a:rPr>
              <a:t>=</a:t>
            </a:r>
            <a:r>
              <a:rPr sz="1100" dirty="0">
                <a:latin typeface="Calibri"/>
                <a:cs typeface="Calibri"/>
              </a:rPr>
              <a:t>	</a:t>
            </a:r>
            <a:r>
              <a:rPr sz="1100" spc="85" dirty="0">
                <a:latin typeface="Calibri"/>
                <a:cs typeface="Calibri"/>
              </a:rPr>
              <a:t>(</a:t>
            </a:r>
            <a:r>
              <a:rPr sz="1100" i="1" spc="40" dirty="0">
                <a:latin typeface="Calibri"/>
                <a:cs typeface="Calibri"/>
              </a:rPr>
              <a:t>y</a:t>
            </a:r>
            <a:r>
              <a:rPr sz="1100" i="1" dirty="0">
                <a:latin typeface="Calibri"/>
                <a:cs typeface="Calibri"/>
              </a:rPr>
              <a:t>  </a:t>
            </a:r>
            <a:r>
              <a:rPr sz="1100" i="1" spc="6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85" dirty="0">
                <a:latin typeface="Calibri"/>
                <a:cs typeface="Calibri"/>
              </a:rPr>
              <a:t>m</a:t>
            </a:r>
            <a:r>
              <a:rPr sz="1100" i="1" dirty="0">
                <a:latin typeface="Calibri"/>
                <a:cs typeface="Calibri"/>
              </a:rPr>
              <a:t> </a:t>
            </a:r>
            <a:r>
              <a:rPr sz="1100" i="1" spc="10" dirty="0">
                <a:latin typeface="Calibri"/>
                <a:cs typeface="Calibri"/>
              </a:rPr>
              <a:t> </a:t>
            </a:r>
            <a:r>
              <a:rPr sz="1100" spc="85" dirty="0">
                <a:latin typeface="Calibri"/>
                <a:cs typeface="Calibri"/>
              </a:rPr>
              <a:t>)</a:t>
            </a:r>
            <a:endParaRPr sz="1100">
              <a:latin typeface="Calibri"/>
              <a:cs typeface="Calibri"/>
            </a:endParaRPr>
          </a:p>
        </p:txBody>
      </p:sp>
      <p:sp>
        <p:nvSpPr>
          <p:cNvPr id="20" name="object 20"/>
          <p:cNvSpPr txBox="1"/>
          <p:nvPr/>
        </p:nvSpPr>
        <p:spPr>
          <a:xfrm>
            <a:off x="2984766" y="1988856"/>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2</a:t>
            </a:r>
            <a:endParaRPr sz="800">
              <a:latin typeface="Calibri"/>
              <a:cs typeface="Calibri"/>
            </a:endParaRPr>
          </a:p>
        </p:txBody>
      </p:sp>
      <p:sp>
        <p:nvSpPr>
          <p:cNvPr id="21" name="object 21"/>
          <p:cNvSpPr txBox="1"/>
          <p:nvPr/>
        </p:nvSpPr>
        <p:spPr>
          <a:xfrm>
            <a:off x="491858" y="2570770"/>
            <a:ext cx="104711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solidFill>
                  <a:srgbClr val="D8D8D8"/>
                </a:solidFill>
                <a:latin typeface="Times New Roman"/>
                <a:cs typeface="Times New Roman"/>
              </a:rPr>
              <a:t>Fisher</a:t>
            </a:r>
            <a:r>
              <a:rPr sz="1100" spc="-60" dirty="0">
                <a:solidFill>
                  <a:srgbClr val="D8D8D8"/>
                </a:solidFill>
                <a:latin typeface="Times New Roman"/>
                <a:cs typeface="Times New Roman"/>
              </a:rPr>
              <a:t> </a:t>
            </a:r>
            <a:r>
              <a:rPr sz="1100" spc="-5" dirty="0">
                <a:solidFill>
                  <a:srgbClr val="D8D8D8"/>
                </a:solidFill>
                <a:latin typeface="Times New Roman"/>
                <a:cs typeface="Times New Roman"/>
              </a:rPr>
              <a:t>criterion:</a:t>
            </a:r>
            <a:endParaRPr sz="1100">
              <a:latin typeface="Times New Roman"/>
              <a:cs typeface="Times New Roman"/>
            </a:endParaRPr>
          </a:p>
        </p:txBody>
      </p:sp>
      <p:sp>
        <p:nvSpPr>
          <p:cNvPr id="22" name="object 22"/>
          <p:cNvSpPr txBox="1"/>
          <p:nvPr/>
        </p:nvSpPr>
        <p:spPr>
          <a:xfrm>
            <a:off x="1788083" y="2794049"/>
            <a:ext cx="1294130" cy="191770"/>
          </a:xfrm>
          <a:prstGeom prst="rect">
            <a:avLst/>
          </a:prstGeom>
        </p:spPr>
        <p:txBody>
          <a:bodyPr vert="horz" wrap="square" lIns="0" tIns="11430" rIns="0" bIns="0" rtlCol="0">
            <a:spAutoFit/>
          </a:bodyPr>
          <a:lstStyle/>
          <a:p>
            <a:pPr marL="38100">
              <a:lnSpc>
                <a:spcPct val="100000"/>
              </a:lnSpc>
              <a:spcBef>
                <a:spcPts val="90"/>
              </a:spcBef>
              <a:tabLst>
                <a:tab pos="730250" algn="l"/>
                <a:tab pos="1081405" algn="l"/>
              </a:tabLst>
            </a:pPr>
            <a:r>
              <a:rPr sz="1100" i="1" spc="95" dirty="0">
                <a:solidFill>
                  <a:srgbClr val="D8D8D8"/>
                </a:solidFill>
                <a:latin typeface="Calibri"/>
                <a:cs typeface="Calibri"/>
              </a:rPr>
              <a:t>J</a:t>
            </a:r>
            <a:r>
              <a:rPr sz="1100" spc="95" dirty="0">
                <a:solidFill>
                  <a:srgbClr val="D8D8D8"/>
                </a:solidFill>
                <a:latin typeface="Calibri"/>
                <a:cs typeface="Calibri"/>
              </a:rPr>
              <a:t>(</a:t>
            </a:r>
            <a:r>
              <a:rPr sz="1100" b="1" i="1" spc="95" dirty="0">
                <a:solidFill>
                  <a:srgbClr val="D8D8D8"/>
                </a:solidFill>
                <a:latin typeface="Verdana"/>
                <a:cs typeface="Verdana"/>
              </a:rPr>
              <a:t>w</a:t>
            </a:r>
            <a:r>
              <a:rPr sz="1100" spc="95" dirty="0">
                <a:solidFill>
                  <a:srgbClr val="D8D8D8"/>
                </a:solidFill>
                <a:latin typeface="Calibri"/>
                <a:cs typeface="Calibri"/>
              </a:rPr>
              <a:t>)</a:t>
            </a:r>
            <a:r>
              <a:rPr sz="1100" spc="60" dirty="0">
                <a:solidFill>
                  <a:srgbClr val="D8D8D8"/>
                </a:solidFill>
                <a:latin typeface="Calibri"/>
                <a:cs typeface="Calibri"/>
              </a:rPr>
              <a:t> </a:t>
            </a:r>
            <a:r>
              <a:rPr sz="1100" spc="295" dirty="0">
                <a:solidFill>
                  <a:srgbClr val="D8D8D8"/>
                </a:solidFill>
                <a:latin typeface="Calibri"/>
                <a:cs typeface="Calibri"/>
              </a:rPr>
              <a:t>=</a:t>
            </a:r>
            <a:r>
              <a:rPr sz="1650" u="sng" spc="442" baseline="27777" dirty="0">
                <a:solidFill>
                  <a:srgbClr val="D8D8D8"/>
                </a:solidFill>
                <a:uFill>
                  <a:solidFill>
                    <a:srgbClr val="D8D8D8"/>
                  </a:solidFill>
                </a:uFill>
                <a:latin typeface="Times New Roman"/>
                <a:cs typeface="Times New Roman"/>
              </a:rPr>
              <a:t>	</a:t>
            </a:r>
            <a:r>
              <a:rPr sz="1200" u="sng" spc="22" baseline="38194" dirty="0">
                <a:solidFill>
                  <a:srgbClr val="D8D8D8"/>
                </a:solidFill>
                <a:uFill>
                  <a:solidFill>
                    <a:srgbClr val="D8D8D8"/>
                  </a:solidFill>
                </a:uFill>
                <a:latin typeface="Calibri"/>
                <a:cs typeface="Calibri"/>
              </a:rPr>
              <a:t>2	1</a:t>
            </a:r>
            <a:r>
              <a:rPr sz="1200" u="sng" spc="60" baseline="38194" dirty="0">
                <a:solidFill>
                  <a:srgbClr val="D8D8D8"/>
                </a:solidFill>
                <a:uFill>
                  <a:solidFill>
                    <a:srgbClr val="D8D8D8"/>
                  </a:solidFill>
                </a:uFill>
                <a:latin typeface="Calibri"/>
                <a:cs typeface="Calibri"/>
              </a:rPr>
              <a:t> </a:t>
            </a:r>
            <a:endParaRPr sz="1200" baseline="38194">
              <a:latin typeface="Calibri"/>
              <a:cs typeface="Calibri"/>
            </a:endParaRPr>
          </a:p>
        </p:txBody>
      </p:sp>
      <p:sp>
        <p:nvSpPr>
          <p:cNvPr id="23" name="object 23"/>
          <p:cNvSpPr txBox="1"/>
          <p:nvPr/>
        </p:nvSpPr>
        <p:spPr>
          <a:xfrm>
            <a:off x="2330348" y="2700310"/>
            <a:ext cx="666115" cy="191770"/>
          </a:xfrm>
          <a:prstGeom prst="rect">
            <a:avLst/>
          </a:prstGeom>
        </p:spPr>
        <p:txBody>
          <a:bodyPr vert="horz" wrap="square" lIns="0" tIns="11430" rIns="0" bIns="0" rtlCol="0">
            <a:spAutoFit/>
          </a:bodyPr>
          <a:lstStyle/>
          <a:p>
            <a:pPr marL="12700">
              <a:lnSpc>
                <a:spcPct val="100000"/>
              </a:lnSpc>
              <a:spcBef>
                <a:spcPts val="90"/>
              </a:spcBef>
            </a:pPr>
            <a:r>
              <a:rPr sz="1100" spc="85" dirty="0">
                <a:solidFill>
                  <a:srgbClr val="D8D8D8"/>
                </a:solidFill>
                <a:latin typeface="Calibri"/>
                <a:cs typeface="Calibri"/>
              </a:rPr>
              <a:t>(</a:t>
            </a:r>
            <a:r>
              <a:rPr sz="1100" i="1" spc="85" dirty="0">
                <a:solidFill>
                  <a:srgbClr val="D8D8D8"/>
                </a:solidFill>
                <a:latin typeface="Calibri"/>
                <a:cs typeface="Calibri"/>
              </a:rPr>
              <a:t>m  </a:t>
            </a:r>
            <a:r>
              <a:rPr sz="1100" i="1" spc="-35"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85" dirty="0">
                <a:solidFill>
                  <a:srgbClr val="D8D8D8"/>
                </a:solidFill>
                <a:latin typeface="Calibri"/>
                <a:cs typeface="Calibri"/>
              </a:rPr>
              <a:t>m</a:t>
            </a:r>
            <a:r>
              <a:rPr sz="1100" i="1" dirty="0">
                <a:solidFill>
                  <a:srgbClr val="D8D8D8"/>
                </a:solidFill>
                <a:latin typeface="Calibri"/>
                <a:cs typeface="Calibri"/>
              </a:rPr>
              <a:t> </a:t>
            </a:r>
            <a:r>
              <a:rPr sz="1100" i="1" spc="-25" dirty="0">
                <a:solidFill>
                  <a:srgbClr val="D8D8D8"/>
                </a:solidFill>
                <a:latin typeface="Calibri"/>
                <a:cs typeface="Calibri"/>
              </a:rPr>
              <a:t> </a:t>
            </a:r>
            <a:r>
              <a:rPr sz="1100" spc="85" dirty="0">
                <a:solidFill>
                  <a:srgbClr val="D8D8D8"/>
                </a:solidFill>
                <a:latin typeface="Calibri"/>
                <a:cs typeface="Calibri"/>
              </a:rPr>
              <a:t>)</a:t>
            </a:r>
            <a:endParaRPr sz="1100">
              <a:latin typeface="Calibri"/>
              <a:cs typeface="Calibri"/>
            </a:endParaRPr>
          </a:p>
        </p:txBody>
      </p:sp>
      <p:sp>
        <p:nvSpPr>
          <p:cNvPr id="24" name="object 24"/>
          <p:cNvSpPr txBox="1"/>
          <p:nvPr/>
        </p:nvSpPr>
        <p:spPr>
          <a:xfrm>
            <a:off x="2970923" y="2687369"/>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2</a:t>
            </a:r>
            <a:endParaRPr sz="800">
              <a:latin typeface="Calibri"/>
              <a:cs typeface="Calibri"/>
            </a:endParaRPr>
          </a:p>
        </p:txBody>
      </p:sp>
      <p:sp>
        <p:nvSpPr>
          <p:cNvPr id="25" name="object 25"/>
          <p:cNvSpPr txBox="1"/>
          <p:nvPr/>
        </p:nvSpPr>
        <p:spPr>
          <a:xfrm>
            <a:off x="2445575" y="2891750"/>
            <a:ext cx="489584" cy="191770"/>
          </a:xfrm>
          <a:prstGeom prst="rect">
            <a:avLst/>
          </a:prstGeom>
        </p:spPr>
        <p:txBody>
          <a:bodyPr vert="horz" wrap="square" lIns="0" tIns="11430" rIns="0" bIns="0" rtlCol="0">
            <a:spAutoFit/>
          </a:bodyPr>
          <a:lstStyle/>
          <a:p>
            <a:pPr marL="38100">
              <a:lnSpc>
                <a:spcPct val="100000"/>
              </a:lnSpc>
              <a:spcBef>
                <a:spcPts val="90"/>
              </a:spcBef>
            </a:pPr>
            <a:r>
              <a:rPr sz="1100" i="1" spc="50" dirty="0">
                <a:solidFill>
                  <a:srgbClr val="D8D8D8"/>
                </a:solidFill>
                <a:latin typeface="Calibri"/>
                <a:cs typeface="Calibri"/>
              </a:rPr>
              <a:t>s</a:t>
            </a:r>
            <a:r>
              <a:rPr sz="1200" spc="75" baseline="27777" dirty="0">
                <a:solidFill>
                  <a:srgbClr val="D8D8D8"/>
                </a:solidFill>
                <a:latin typeface="Calibri"/>
                <a:cs typeface="Calibri"/>
              </a:rPr>
              <a:t>2</a:t>
            </a:r>
            <a:r>
              <a:rPr sz="1200" spc="112" baseline="27777" dirty="0">
                <a:solidFill>
                  <a:srgbClr val="D8D8D8"/>
                </a:solidFill>
                <a:latin typeface="Calibri"/>
                <a:cs typeface="Calibri"/>
              </a:rPr>
              <a:t> </a:t>
            </a:r>
            <a:r>
              <a:rPr sz="1100" spc="295" dirty="0">
                <a:solidFill>
                  <a:srgbClr val="D8D8D8"/>
                </a:solidFill>
                <a:latin typeface="Calibri"/>
                <a:cs typeface="Calibri"/>
              </a:rPr>
              <a:t>+</a:t>
            </a:r>
            <a:r>
              <a:rPr sz="1100" spc="-35" dirty="0">
                <a:solidFill>
                  <a:srgbClr val="D8D8D8"/>
                </a:solidFill>
                <a:latin typeface="Calibri"/>
                <a:cs typeface="Calibri"/>
              </a:rPr>
              <a:t> </a:t>
            </a:r>
            <a:r>
              <a:rPr sz="1100" i="1" spc="50" dirty="0">
                <a:solidFill>
                  <a:srgbClr val="D8D8D8"/>
                </a:solidFill>
                <a:latin typeface="Calibri"/>
                <a:cs typeface="Calibri"/>
              </a:rPr>
              <a:t>s</a:t>
            </a:r>
            <a:r>
              <a:rPr sz="1200" spc="75" baseline="27777" dirty="0">
                <a:solidFill>
                  <a:srgbClr val="D8D8D8"/>
                </a:solidFill>
                <a:latin typeface="Calibri"/>
                <a:cs typeface="Calibri"/>
              </a:rPr>
              <a:t>2</a:t>
            </a:r>
            <a:endParaRPr sz="1200" baseline="27777">
              <a:latin typeface="Calibri"/>
              <a:cs typeface="Calibri"/>
            </a:endParaRPr>
          </a:p>
        </p:txBody>
      </p:sp>
      <p:sp>
        <p:nvSpPr>
          <p:cNvPr id="26" name="object 26"/>
          <p:cNvSpPr txBox="1"/>
          <p:nvPr/>
        </p:nvSpPr>
        <p:spPr>
          <a:xfrm>
            <a:off x="2535923" y="2968750"/>
            <a:ext cx="374015" cy="147320"/>
          </a:xfrm>
          <a:prstGeom prst="rect">
            <a:avLst/>
          </a:prstGeom>
        </p:spPr>
        <p:txBody>
          <a:bodyPr vert="horz" wrap="square" lIns="0" tIns="12065" rIns="0" bIns="0" rtlCol="0">
            <a:spAutoFit/>
          </a:bodyPr>
          <a:lstStyle/>
          <a:p>
            <a:pPr marL="12700">
              <a:lnSpc>
                <a:spcPct val="100000"/>
              </a:lnSpc>
              <a:spcBef>
                <a:spcPts val="95"/>
              </a:spcBef>
              <a:tabLst>
                <a:tab pos="306705" algn="l"/>
              </a:tabLst>
            </a:pPr>
            <a:r>
              <a:rPr sz="800" spc="15" dirty="0">
                <a:solidFill>
                  <a:srgbClr val="D8D8D8"/>
                </a:solidFill>
                <a:latin typeface="Calibri"/>
                <a:cs typeface="Calibri"/>
              </a:rPr>
              <a:t>1	2</a:t>
            </a:r>
            <a:endParaRPr sz="800">
              <a:latin typeface="Calibri"/>
              <a:cs typeface="Calibri"/>
            </a:endParaRPr>
          </a:p>
        </p:txBody>
      </p:sp>
      <p:sp>
        <p:nvSpPr>
          <p:cNvPr id="27" name="object 27"/>
          <p:cNvSpPr txBox="1"/>
          <p:nvPr/>
        </p:nvSpPr>
        <p:spPr>
          <a:xfrm>
            <a:off x="347294" y="3067704"/>
            <a:ext cx="1218565" cy="364490"/>
          </a:xfrm>
          <a:prstGeom prst="rect">
            <a:avLst/>
          </a:prstGeom>
        </p:spPr>
        <p:txBody>
          <a:bodyPr vert="horz" wrap="square" lIns="0" tIns="64135" rIns="0" bIns="0" rtlCol="0">
            <a:spAutoFit/>
          </a:bodyPr>
          <a:lstStyle/>
          <a:p>
            <a:pPr marL="289560">
              <a:lnSpc>
                <a:spcPct val="100000"/>
              </a:lnSpc>
              <a:spcBef>
                <a:spcPts val="505"/>
              </a:spcBef>
            </a:pPr>
            <a:r>
              <a:rPr sz="1100" spc="-5" dirty="0">
                <a:solidFill>
                  <a:srgbClr val="D8D8D8"/>
                </a:solidFill>
                <a:latin typeface="Times New Roman"/>
                <a:cs typeface="Times New Roman"/>
              </a:rPr>
              <a:t>maximize</a:t>
            </a:r>
            <a:r>
              <a:rPr sz="1100" spc="-45" dirty="0">
                <a:solidFill>
                  <a:srgbClr val="D8D8D8"/>
                </a:solidFill>
                <a:latin typeface="Times New Roman"/>
                <a:cs typeface="Times New Roman"/>
              </a:rPr>
              <a:t> </a:t>
            </a:r>
            <a:r>
              <a:rPr sz="1100" spc="-5" dirty="0">
                <a:solidFill>
                  <a:srgbClr val="D8D8D8"/>
                </a:solidFill>
                <a:latin typeface="Times New Roman"/>
                <a:cs typeface="Times New Roman"/>
              </a:rPr>
              <a:t>wrt</a:t>
            </a:r>
            <a:r>
              <a:rPr sz="1100" spc="-40" dirty="0">
                <a:solidFill>
                  <a:srgbClr val="D8D8D8"/>
                </a:solidFill>
                <a:latin typeface="Times New Roman"/>
                <a:cs typeface="Times New Roman"/>
              </a:rPr>
              <a:t> </a:t>
            </a:r>
            <a:r>
              <a:rPr sz="1100" b="1" i="1" spc="-175" dirty="0">
                <a:solidFill>
                  <a:srgbClr val="D8D8D8"/>
                </a:solidFill>
                <a:latin typeface="Verdana"/>
                <a:cs typeface="Verdana"/>
              </a:rPr>
              <a:t>w</a:t>
            </a:r>
            <a:endParaRPr sz="1100">
              <a:latin typeface="Verdana"/>
              <a:cs typeface="Verdana"/>
            </a:endParaRPr>
          </a:p>
          <a:p>
            <a:pPr marL="12700">
              <a:lnSpc>
                <a:spcPct val="100000"/>
              </a:lnSpc>
              <a:spcBef>
                <a:spcPts val="220"/>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 Classification</a:t>
            </a:r>
            <a:endParaRPr sz="600">
              <a:latin typeface="Times New Roman"/>
              <a:cs typeface="Times New Roman"/>
            </a:endParaRPr>
          </a:p>
        </p:txBody>
      </p:sp>
      <p:sp>
        <p:nvSpPr>
          <p:cNvPr id="28" name="object 28"/>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9" name="object 29"/>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32</a:t>
            </a:r>
            <a:endParaRPr sz="600">
              <a:latin typeface="Times New Roman"/>
              <a:cs typeface="Times New Roman"/>
            </a:endParaRPr>
          </a:p>
        </p:txBody>
      </p:sp>
      <p:sp>
        <p:nvSpPr>
          <p:cNvPr id="30" name="Slide Number Placeholder 2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32</a:t>
            </a:fld>
            <a:endParaRPr lang="en-US" spc="-5" dirty="0"/>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60140" cy="750570"/>
          </a:xfrm>
          <a:prstGeom prst="rect">
            <a:avLst/>
          </a:prstGeom>
        </p:spPr>
        <p:txBody>
          <a:bodyPr vert="horz" wrap="square" lIns="0" tIns="17145" rIns="0" bIns="0" rtlCol="0">
            <a:spAutoFit/>
          </a:bodyPr>
          <a:lstStyle/>
          <a:p>
            <a:pPr marL="1224915">
              <a:lnSpc>
                <a:spcPct val="100000"/>
              </a:lnSpc>
              <a:spcBef>
                <a:spcPts val="135"/>
              </a:spcBef>
            </a:pPr>
            <a:r>
              <a:rPr sz="1400" spc="15" dirty="0">
                <a:latin typeface="Times New Roman"/>
                <a:cs typeface="Times New Roman"/>
              </a:rPr>
              <a:t>Math</a:t>
            </a:r>
            <a:r>
              <a:rPr sz="1400" spc="-15" dirty="0">
                <a:latin typeface="Times New Roman"/>
                <a:cs typeface="Times New Roman"/>
              </a:rPr>
              <a:t> </a:t>
            </a:r>
            <a:r>
              <a:rPr sz="1400" spc="15" dirty="0">
                <a:latin typeface="Times New Roman"/>
                <a:cs typeface="Times New Roman"/>
              </a:rPr>
              <a:t>time</a:t>
            </a:r>
            <a:r>
              <a:rPr sz="1400" spc="-15" dirty="0">
                <a:latin typeface="Times New Roman"/>
                <a:cs typeface="Times New Roman"/>
              </a:rPr>
              <a:t> </a:t>
            </a:r>
            <a:r>
              <a:rPr sz="1400" spc="10" dirty="0">
                <a:latin typeface="Times New Roman"/>
                <a:cs typeface="Times New Roman"/>
              </a:rPr>
              <a:t>-</a:t>
            </a:r>
            <a:r>
              <a:rPr sz="1400" spc="-10" dirty="0">
                <a:latin typeface="Times New Roman"/>
                <a:cs typeface="Times New Roman"/>
              </a:rPr>
              <a:t> </a:t>
            </a:r>
            <a:r>
              <a:rPr sz="1400" spc="20" dirty="0">
                <a:latin typeface="Times New Roman"/>
                <a:cs typeface="Times New Roman"/>
              </a:rPr>
              <a:t>FLD</a:t>
            </a:r>
            <a:endParaRPr sz="1400" dirty="0">
              <a:latin typeface="Times New Roman"/>
              <a:cs typeface="Times New Roman"/>
            </a:endParaRPr>
          </a:p>
          <a:p>
            <a:pPr marL="182880" indent="-132715">
              <a:lnSpc>
                <a:spcPct val="100000"/>
              </a:lnSpc>
              <a:spcBef>
                <a:spcPts val="1019"/>
              </a:spcBef>
              <a:buSzPct val="90909"/>
              <a:buFont typeface="Lucida Sans Unicode"/>
              <a:buChar char="•"/>
              <a:tabLst>
                <a:tab pos="183515" algn="l"/>
              </a:tabLst>
            </a:pPr>
            <a:r>
              <a:rPr sz="1100" spc="-5" dirty="0">
                <a:latin typeface="Times New Roman"/>
                <a:cs typeface="Times New Roman"/>
              </a:rPr>
              <a:t>Projection</a:t>
            </a:r>
            <a:r>
              <a:rPr sz="1100" spc="-20" dirty="0">
                <a:latin typeface="Times New Roman"/>
                <a:cs typeface="Times New Roman"/>
              </a:rPr>
              <a:t> </a:t>
            </a:r>
            <a:r>
              <a:rPr sz="1100" i="1" spc="70" dirty="0">
                <a:latin typeface="Calibri"/>
                <a:cs typeface="Calibri"/>
              </a:rPr>
              <a:t>y</a:t>
            </a:r>
            <a:r>
              <a:rPr sz="1200" i="1" spc="104" baseline="-10416" dirty="0">
                <a:latin typeface="Calibri"/>
                <a:cs typeface="Calibri"/>
              </a:rPr>
              <a:t>n</a:t>
            </a:r>
            <a:r>
              <a:rPr sz="1200" i="1" spc="232" baseline="-10416" dirty="0">
                <a:latin typeface="Calibri"/>
                <a:cs typeface="Calibri"/>
              </a:rPr>
              <a:t> </a:t>
            </a:r>
            <a:r>
              <a:rPr sz="1100" spc="295" dirty="0">
                <a:latin typeface="Calibri"/>
                <a:cs typeface="Calibri"/>
              </a:rPr>
              <a:t>=</a:t>
            </a:r>
            <a:r>
              <a:rPr sz="1100" spc="40" dirty="0">
                <a:latin typeface="Calibri"/>
                <a:cs typeface="Calibri"/>
              </a:rPr>
              <a:t> </a:t>
            </a:r>
            <a:r>
              <a:rPr sz="1100" b="1" i="1" spc="-20" dirty="0">
                <a:latin typeface="Verdana"/>
                <a:cs typeface="Verdana"/>
              </a:rPr>
              <a:t>w</a:t>
            </a:r>
            <a:r>
              <a:rPr sz="1200" i="1" spc="-30" baseline="27777" dirty="0">
                <a:latin typeface="Calibri"/>
                <a:cs typeface="Calibri"/>
              </a:rPr>
              <a:t>T</a:t>
            </a:r>
            <a:r>
              <a:rPr sz="1200" i="1" spc="-37" baseline="27777" dirty="0">
                <a:latin typeface="Calibri"/>
                <a:cs typeface="Calibri"/>
              </a:rPr>
              <a:t> </a:t>
            </a:r>
            <a:r>
              <a:rPr sz="1100" b="1" i="1" spc="40" dirty="0">
                <a:latin typeface="Verdana"/>
                <a:cs typeface="Verdana"/>
              </a:rPr>
              <a:t>x</a:t>
            </a:r>
            <a:r>
              <a:rPr sz="1200" i="1" spc="60" baseline="-10416" dirty="0">
                <a:latin typeface="Calibri"/>
                <a:cs typeface="Calibri"/>
              </a:rPr>
              <a:t>n</a:t>
            </a:r>
            <a:endParaRPr sz="1200" baseline="-10416" dirty="0">
              <a:latin typeface="Calibri"/>
              <a:cs typeface="Calibri"/>
            </a:endParaRPr>
          </a:p>
          <a:p>
            <a:pPr marL="182880" indent="-132715">
              <a:lnSpc>
                <a:spcPct val="100000"/>
              </a:lnSpc>
              <a:spcBef>
                <a:spcPts val="335"/>
              </a:spcBef>
              <a:buSzPct val="90909"/>
              <a:buFont typeface="Lucida Sans Unicode"/>
              <a:buChar char="•"/>
              <a:tabLst>
                <a:tab pos="183515" algn="l"/>
              </a:tabLst>
            </a:pPr>
            <a:r>
              <a:rPr sz="1100" spc="-10" dirty="0">
                <a:latin typeface="Times New Roman"/>
                <a:cs typeface="Times New Roman"/>
              </a:rPr>
              <a:t>Inter-class </a:t>
            </a:r>
            <a:r>
              <a:rPr sz="1100" spc="-5" dirty="0">
                <a:latin typeface="Times New Roman"/>
                <a:cs typeface="Times New Roman"/>
              </a:rPr>
              <a:t>separation is distance between class means (good):</a:t>
            </a:r>
            <a:endParaRPr sz="1100" dirty="0">
              <a:latin typeface="Times New Roman"/>
              <a:cs typeface="Times New Roman"/>
            </a:endParaRPr>
          </a:p>
        </p:txBody>
      </p:sp>
      <p:sp>
        <p:nvSpPr>
          <p:cNvPr id="6" name="object 6"/>
          <p:cNvSpPr txBox="1"/>
          <p:nvPr/>
        </p:nvSpPr>
        <p:spPr>
          <a:xfrm>
            <a:off x="1930450" y="1195348"/>
            <a:ext cx="81915" cy="147320"/>
          </a:xfrm>
          <a:prstGeom prst="rect">
            <a:avLst/>
          </a:prstGeom>
        </p:spPr>
        <p:txBody>
          <a:bodyPr vert="horz" wrap="square" lIns="0" tIns="12065" rIns="0" bIns="0" rtlCol="0">
            <a:spAutoFit/>
          </a:bodyPr>
          <a:lstStyle/>
          <a:p>
            <a:pPr marL="12700">
              <a:lnSpc>
                <a:spcPct val="100000"/>
              </a:lnSpc>
              <a:spcBef>
                <a:spcPts val="95"/>
              </a:spcBef>
            </a:pPr>
            <a:r>
              <a:rPr sz="800" i="1" spc="75" dirty="0">
                <a:latin typeface="Calibri"/>
                <a:cs typeface="Calibri"/>
              </a:rPr>
              <a:t>k</a:t>
            </a:r>
            <a:endParaRPr sz="800">
              <a:latin typeface="Calibri"/>
              <a:cs typeface="Calibri"/>
            </a:endParaRPr>
          </a:p>
        </p:txBody>
      </p:sp>
      <p:sp>
        <p:nvSpPr>
          <p:cNvPr id="7" name="object 7"/>
          <p:cNvSpPr txBox="1"/>
          <p:nvPr/>
        </p:nvSpPr>
        <p:spPr>
          <a:xfrm>
            <a:off x="1808810" y="1135454"/>
            <a:ext cx="358775" cy="191770"/>
          </a:xfrm>
          <a:prstGeom prst="rect">
            <a:avLst/>
          </a:prstGeom>
        </p:spPr>
        <p:txBody>
          <a:bodyPr vert="horz" wrap="square" lIns="0" tIns="11430" rIns="0" bIns="0" rtlCol="0">
            <a:spAutoFit/>
          </a:bodyPr>
          <a:lstStyle/>
          <a:p>
            <a:pPr marL="12700">
              <a:lnSpc>
                <a:spcPct val="100000"/>
              </a:lnSpc>
              <a:spcBef>
                <a:spcPts val="90"/>
              </a:spcBef>
            </a:pPr>
            <a:r>
              <a:rPr sz="1100" i="1" spc="85" dirty="0">
                <a:latin typeface="Calibri"/>
                <a:cs typeface="Calibri"/>
              </a:rPr>
              <a:t>m </a:t>
            </a:r>
            <a:r>
              <a:rPr sz="1100" i="1" spc="145"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157285" y="1019223"/>
            <a:ext cx="269240" cy="403225"/>
          </a:xfrm>
          <a:prstGeom prst="rect">
            <a:avLst/>
          </a:prstGeom>
        </p:spPr>
        <p:txBody>
          <a:bodyPr vert="horz" wrap="square" lIns="0" tIns="33655" rIns="0" bIns="0" rtlCol="0">
            <a:spAutoFit/>
          </a:bodyPr>
          <a:lstStyle/>
          <a:p>
            <a:pPr marL="50800">
              <a:lnSpc>
                <a:spcPct val="100000"/>
              </a:lnSpc>
              <a:spcBef>
                <a:spcPts val="265"/>
              </a:spcBef>
            </a:pPr>
            <a:r>
              <a:rPr sz="1100" u="sng" spc="-5" dirty="0">
                <a:uFill>
                  <a:solidFill>
                    <a:srgbClr val="000000"/>
                  </a:solidFill>
                </a:uFill>
                <a:latin typeface="Times New Roman"/>
                <a:cs typeface="Times New Roman"/>
              </a:rPr>
              <a:t> </a:t>
            </a:r>
            <a:r>
              <a:rPr sz="1100" u="sng" spc="-130" dirty="0">
                <a:uFill>
                  <a:solidFill>
                    <a:srgbClr val="000000"/>
                  </a:solidFill>
                </a:uFill>
                <a:latin typeface="Times New Roman"/>
                <a:cs typeface="Times New Roman"/>
              </a:rPr>
              <a:t> </a:t>
            </a:r>
            <a:r>
              <a:rPr sz="1100" u="sng" spc="-15" dirty="0">
                <a:uFill>
                  <a:solidFill>
                    <a:srgbClr val="000000"/>
                  </a:solidFill>
                </a:uFill>
                <a:latin typeface="Calibri"/>
                <a:cs typeface="Calibri"/>
              </a:rPr>
              <a:t>1</a:t>
            </a:r>
            <a:r>
              <a:rPr sz="1100" u="sng" spc="-80" dirty="0">
                <a:uFill>
                  <a:solidFill>
                    <a:srgbClr val="000000"/>
                  </a:solidFill>
                </a:uFill>
                <a:latin typeface="Calibri"/>
                <a:cs typeface="Calibri"/>
              </a:rPr>
              <a:t> </a:t>
            </a:r>
            <a:endParaRPr sz="1100">
              <a:latin typeface="Calibri"/>
              <a:cs typeface="Calibri"/>
            </a:endParaRPr>
          </a:p>
          <a:p>
            <a:pPr marL="50800">
              <a:lnSpc>
                <a:spcPct val="100000"/>
              </a:lnSpc>
              <a:spcBef>
                <a:spcPts val="170"/>
              </a:spcBef>
            </a:pPr>
            <a:r>
              <a:rPr sz="1100" i="1" spc="120" dirty="0">
                <a:latin typeface="Calibri"/>
                <a:cs typeface="Calibri"/>
              </a:rPr>
              <a:t>N</a:t>
            </a:r>
            <a:r>
              <a:rPr sz="1200" i="1" spc="179" baseline="-13888" dirty="0">
                <a:latin typeface="Calibri"/>
                <a:cs typeface="Calibri"/>
              </a:rPr>
              <a:t>k</a:t>
            </a:r>
            <a:endParaRPr sz="1200" baseline="-13888">
              <a:latin typeface="Calibri"/>
              <a:cs typeface="Calibri"/>
            </a:endParaRPr>
          </a:p>
        </p:txBody>
      </p:sp>
      <p:sp>
        <p:nvSpPr>
          <p:cNvPr id="9" name="object 9"/>
          <p:cNvSpPr txBox="1"/>
          <p:nvPr/>
        </p:nvSpPr>
        <p:spPr>
          <a:xfrm>
            <a:off x="2435923" y="1003832"/>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endParaRPr sz="1100">
              <a:latin typeface="Trebuchet MS"/>
              <a:cs typeface="Trebuchet MS"/>
            </a:endParaRPr>
          </a:p>
        </p:txBody>
      </p:sp>
      <p:sp>
        <p:nvSpPr>
          <p:cNvPr id="10" name="object 10"/>
          <p:cNvSpPr txBox="1"/>
          <p:nvPr/>
        </p:nvSpPr>
        <p:spPr>
          <a:xfrm>
            <a:off x="2384602" y="1341245"/>
            <a:ext cx="320675" cy="147320"/>
          </a:xfrm>
          <a:prstGeom prst="rect">
            <a:avLst/>
          </a:prstGeom>
        </p:spPr>
        <p:txBody>
          <a:bodyPr vert="horz" wrap="square" lIns="0" tIns="12065" rIns="0" bIns="0" rtlCol="0">
            <a:spAutoFit/>
          </a:bodyPr>
          <a:lstStyle/>
          <a:p>
            <a:pPr marL="38100">
              <a:lnSpc>
                <a:spcPct val="100000"/>
              </a:lnSpc>
              <a:spcBef>
                <a:spcPts val="95"/>
              </a:spcBef>
            </a:pPr>
            <a:r>
              <a:rPr sz="800" i="1" spc="10" dirty="0">
                <a:latin typeface="Calibri"/>
                <a:cs typeface="Calibri"/>
              </a:rPr>
              <a:t>n</a:t>
            </a:r>
            <a:r>
              <a:rPr sz="800" spc="10" dirty="0">
                <a:latin typeface="Lucida Sans Unicode"/>
                <a:cs typeface="Lucida Sans Unicode"/>
              </a:rPr>
              <a:t>∈C</a:t>
            </a:r>
            <a:r>
              <a:rPr sz="900" i="1" spc="15" baseline="-13888" dirty="0">
                <a:latin typeface="Calibri"/>
                <a:cs typeface="Calibri"/>
              </a:rPr>
              <a:t>k</a:t>
            </a:r>
            <a:endParaRPr sz="900" baseline="-13888">
              <a:latin typeface="Calibri"/>
              <a:cs typeface="Calibri"/>
            </a:endParaRPr>
          </a:p>
        </p:txBody>
      </p:sp>
      <p:sp>
        <p:nvSpPr>
          <p:cNvPr id="11" name="object 11"/>
          <p:cNvSpPr txBox="1"/>
          <p:nvPr/>
        </p:nvSpPr>
        <p:spPr>
          <a:xfrm>
            <a:off x="2804121" y="1115579"/>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T</a:t>
            </a:r>
            <a:endParaRPr sz="800">
              <a:latin typeface="Calibri"/>
              <a:cs typeface="Calibri"/>
            </a:endParaRPr>
          </a:p>
        </p:txBody>
      </p:sp>
      <p:sp>
        <p:nvSpPr>
          <p:cNvPr id="12" name="object 12"/>
          <p:cNvSpPr txBox="1"/>
          <p:nvPr/>
        </p:nvSpPr>
        <p:spPr>
          <a:xfrm>
            <a:off x="2685072" y="1135454"/>
            <a:ext cx="320040" cy="191770"/>
          </a:xfrm>
          <a:prstGeom prst="rect">
            <a:avLst/>
          </a:prstGeom>
        </p:spPr>
        <p:txBody>
          <a:bodyPr vert="horz" wrap="square" lIns="0" tIns="11430" rIns="0" bIns="0" rtlCol="0">
            <a:spAutoFit/>
          </a:bodyPr>
          <a:lstStyle/>
          <a:p>
            <a:pPr marL="12700">
              <a:lnSpc>
                <a:spcPct val="100000"/>
              </a:lnSpc>
              <a:spcBef>
                <a:spcPts val="90"/>
              </a:spcBef>
            </a:pPr>
            <a:r>
              <a:rPr sz="1100" b="1" i="1" spc="-175" dirty="0">
                <a:latin typeface="Verdana"/>
                <a:cs typeface="Verdana"/>
              </a:rPr>
              <a:t>w</a:t>
            </a:r>
            <a:r>
              <a:rPr sz="1100" b="1" i="1" spc="229" dirty="0">
                <a:latin typeface="Verdana"/>
                <a:cs typeface="Verdana"/>
              </a:rPr>
              <a:t> </a:t>
            </a:r>
            <a:r>
              <a:rPr sz="1100" b="1" i="1" spc="-20" dirty="0">
                <a:latin typeface="Verdana"/>
                <a:cs typeface="Verdana"/>
              </a:rPr>
              <a:t>x</a:t>
            </a:r>
            <a:endParaRPr sz="1100">
              <a:latin typeface="Verdana"/>
              <a:cs typeface="Verdana"/>
            </a:endParaRPr>
          </a:p>
        </p:txBody>
      </p:sp>
      <p:sp>
        <p:nvSpPr>
          <p:cNvPr id="13" name="object 13"/>
          <p:cNvSpPr txBox="1"/>
          <p:nvPr/>
        </p:nvSpPr>
        <p:spPr>
          <a:xfrm>
            <a:off x="2979305" y="1193557"/>
            <a:ext cx="9080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n</a:t>
            </a:r>
            <a:endParaRPr sz="800">
              <a:latin typeface="Calibri"/>
              <a:cs typeface="Calibri"/>
            </a:endParaRPr>
          </a:p>
        </p:txBody>
      </p:sp>
      <p:sp>
        <p:nvSpPr>
          <p:cNvPr id="14" name="object 14"/>
          <p:cNvSpPr txBox="1"/>
          <p:nvPr/>
        </p:nvSpPr>
        <p:spPr>
          <a:xfrm>
            <a:off x="491858" y="1697493"/>
            <a:ext cx="160147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latin typeface="Times New Roman"/>
                <a:cs typeface="Times New Roman"/>
              </a:rPr>
              <a:t>Intra-class</a:t>
            </a:r>
            <a:r>
              <a:rPr sz="1100" spc="-30" dirty="0">
                <a:latin typeface="Times New Roman"/>
                <a:cs typeface="Times New Roman"/>
              </a:rPr>
              <a:t> </a:t>
            </a:r>
            <a:r>
              <a:rPr sz="1100" spc="-10" dirty="0">
                <a:latin typeface="Times New Roman"/>
                <a:cs typeface="Times New Roman"/>
              </a:rPr>
              <a:t>variance</a:t>
            </a:r>
            <a:r>
              <a:rPr sz="1100" spc="-25" dirty="0">
                <a:latin typeface="Times New Roman"/>
                <a:cs typeface="Times New Roman"/>
              </a:rPr>
              <a:t> </a:t>
            </a:r>
            <a:r>
              <a:rPr sz="1100" spc="-5" dirty="0">
                <a:latin typeface="Times New Roman"/>
                <a:cs typeface="Times New Roman"/>
              </a:rPr>
              <a:t>(bad):</a:t>
            </a:r>
            <a:endParaRPr sz="1100">
              <a:latin typeface="Times New Roman"/>
              <a:cs typeface="Times New Roman"/>
            </a:endParaRPr>
          </a:p>
        </p:txBody>
      </p:sp>
      <p:sp>
        <p:nvSpPr>
          <p:cNvPr id="15" name="object 15"/>
          <p:cNvSpPr txBox="1"/>
          <p:nvPr/>
        </p:nvSpPr>
        <p:spPr>
          <a:xfrm>
            <a:off x="1879765" y="1988856"/>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2</a:t>
            </a:r>
            <a:endParaRPr sz="800">
              <a:latin typeface="Calibri"/>
              <a:cs typeface="Calibri"/>
            </a:endParaRPr>
          </a:p>
        </p:txBody>
      </p:sp>
      <p:sp>
        <p:nvSpPr>
          <p:cNvPr id="16" name="object 16"/>
          <p:cNvSpPr txBox="1"/>
          <p:nvPr/>
        </p:nvSpPr>
        <p:spPr>
          <a:xfrm>
            <a:off x="2155444" y="1877122"/>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endParaRPr sz="1100">
              <a:latin typeface="Trebuchet MS"/>
              <a:cs typeface="Trebuchet MS"/>
            </a:endParaRPr>
          </a:p>
        </p:txBody>
      </p:sp>
      <p:sp>
        <p:nvSpPr>
          <p:cNvPr id="17" name="object 17"/>
          <p:cNvSpPr txBox="1"/>
          <p:nvPr/>
        </p:nvSpPr>
        <p:spPr>
          <a:xfrm>
            <a:off x="2104123" y="2214523"/>
            <a:ext cx="320675" cy="147320"/>
          </a:xfrm>
          <a:prstGeom prst="rect">
            <a:avLst/>
          </a:prstGeom>
        </p:spPr>
        <p:txBody>
          <a:bodyPr vert="horz" wrap="square" lIns="0" tIns="12065" rIns="0" bIns="0" rtlCol="0">
            <a:spAutoFit/>
          </a:bodyPr>
          <a:lstStyle/>
          <a:p>
            <a:pPr marL="38100">
              <a:lnSpc>
                <a:spcPct val="100000"/>
              </a:lnSpc>
              <a:spcBef>
                <a:spcPts val="95"/>
              </a:spcBef>
            </a:pPr>
            <a:r>
              <a:rPr sz="800" i="1" spc="10" dirty="0">
                <a:latin typeface="Calibri"/>
                <a:cs typeface="Calibri"/>
              </a:rPr>
              <a:t>n</a:t>
            </a:r>
            <a:r>
              <a:rPr sz="800" spc="10" dirty="0">
                <a:latin typeface="Lucida Sans Unicode"/>
                <a:cs typeface="Lucida Sans Unicode"/>
              </a:rPr>
              <a:t>∈C</a:t>
            </a:r>
            <a:r>
              <a:rPr sz="900" i="1" spc="15" baseline="-13888" dirty="0">
                <a:latin typeface="Calibri"/>
                <a:cs typeface="Calibri"/>
              </a:rPr>
              <a:t>k</a:t>
            </a:r>
            <a:endParaRPr sz="900" baseline="-13888">
              <a:latin typeface="Calibri"/>
              <a:cs typeface="Calibri"/>
            </a:endParaRPr>
          </a:p>
        </p:txBody>
      </p:sp>
      <p:sp>
        <p:nvSpPr>
          <p:cNvPr id="18" name="object 18"/>
          <p:cNvSpPr txBox="1"/>
          <p:nvPr/>
        </p:nvSpPr>
        <p:spPr>
          <a:xfrm>
            <a:off x="1854365" y="2081325"/>
            <a:ext cx="1118870" cy="147320"/>
          </a:xfrm>
          <a:prstGeom prst="rect">
            <a:avLst/>
          </a:prstGeom>
        </p:spPr>
        <p:txBody>
          <a:bodyPr vert="horz" wrap="square" lIns="0" tIns="12065" rIns="0" bIns="0" rtlCol="0">
            <a:spAutoFit/>
          </a:bodyPr>
          <a:lstStyle/>
          <a:p>
            <a:pPr marL="38100">
              <a:lnSpc>
                <a:spcPct val="100000"/>
              </a:lnSpc>
              <a:spcBef>
                <a:spcPts val="95"/>
              </a:spcBef>
              <a:tabLst>
                <a:tab pos="661035" algn="l"/>
                <a:tab pos="1023619" algn="l"/>
              </a:tabLst>
            </a:pPr>
            <a:r>
              <a:rPr sz="800" i="1" spc="75" dirty="0">
                <a:latin typeface="Calibri"/>
                <a:cs typeface="Calibri"/>
              </a:rPr>
              <a:t>k	</a:t>
            </a:r>
            <a:r>
              <a:rPr sz="1200" i="1" spc="150" baseline="6944" dirty="0">
                <a:latin typeface="Calibri"/>
                <a:cs typeface="Calibri"/>
              </a:rPr>
              <a:t>n	</a:t>
            </a:r>
            <a:r>
              <a:rPr sz="1200" i="1" spc="112" baseline="6944" dirty="0">
                <a:latin typeface="Calibri"/>
                <a:cs typeface="Calibri"/>
              </a:rPr>
              <a:t>k</a:t>
            </a:r>
            <a:endParaRPr sz="1200" baseline="6944">
              <a:latin typeface="Calibri"/>
              <a:cs typeface="Calibri"/>
            </a:endParaRPr>
          </a:p>
        </p:txBody>
      </p:sp>
      <p:sp>
        <p:nvSpPr>
          <p:cNvPr id="19" name="object 19"/>
          <p:cNvSpPr txBox="1"/>
          <p:nvPr/>
        </p:nvSpPr>
        <p:spPr>
          <a:xfrm>
            <a:off x="1814829" y="2008745"/>
            <a:ext cx="1195705" cy="191770"/>
          </a:xfrm>
          <a:prstGeom prst="rect">
            <a:avLst/>
          </a:prstGeom>
        </p:spPr>
        <p:txBody>
          <a:bodyPr vert="horz" wrap="square" lIns="0" tIns="11430" rIns="0" bIns="0" rtlCol="0">
            <a:spAutoFit/>
          </a:bodyPr>
          <a:lstStyle/>
          <a:p>
            <a:pPr marL="12700">
              <a:lnSpc>
                <a:spcPct val="100000"/>
              </a:lnSpc>
              <a:spcBef>
                <a:spcPts val="90"/>
              </a:spcBef>
              <a:tabLst>
                <a:tab pos="579120" algn="l"/>
              </a:tabLst>
            </a:pPr>
            <a:r>
              <a:rPr sz="1100" i="1" spc="80" dirty="0">
                <a:latin typeface="Calibri"/>
                <a:cs typeface="Calibri"/>
              </a:rPr>
              <a:t>s  </a:t>
            </a:r>
            <a:r>
              <a:rPr sz="1100" i="1" spc="65" dirty="0">
                <a:latin typeface="Calibri"/>
                <a:cs typeface="Calibri"/>
              </a:rPr>
              <a:t> </a:t>
            </a:r>
            <a:r>
              <a:rPr sz="1100" spc="295" dirty="0">
                <a:latin typeface="Calibri"/>
                <a:cs typeface="Calibri"/>
              </a:rPr>
              <a:t>=</a:t>
            </a:r>
            <a:r>
              <a:rPr sz="1100" dirty="0">
                <a:latin typeface="Calibri"/>
                <a:cs typeface="Calibri"/>
              </a:rPr>
              <a:t>	</a:t>
            </a:r>
            <a:r>
              <a:rPr sz="1100" spc="85" dirty="0">
                <a:latin typeface="Calibri"/>
                <a:cs typeface="Calibri"/>
              </a:rPr>
              <a:t>(</a:t>
            </a:r>
            <a:r>
              <a:rPr sz="1100" i="1" spc="40" dirty="0">
                <a:latin typeface="Calibri"/>
                <a:cs typeface="Calibri"/>
              </a:rPr>
              <a:t>y</a:t>
            </a:r>
            <a:r>
              <a:rPr sz="1100" i="1" dirty="0">
                <a:latin typeface="Calibri"/>
                <a:cs typeface="Calibri"/>
              </a:rPr>
              <a:t>  </a:t>
            </a:r>
            <a:r>
              <a:rPr sz="1100" i="1" spc="6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85" dirty="0">
                <a:latin typeface="Calibri"/>
                <a:cs typeface="Calibri"/>
              </a:rPr>
              <a:t>m</a:t>
            </a:r>
            <a:r>
              <a:rPr sz="1100" i="1" dirty="0">
                <a:latin typeface="Calibri"/>
                <a:cs typeface="Calibri"/>
              </a:rPr>
              <a:t> </a:t>
            </a:r>
            <a:r>
              <a:rPr sz="1100" i="1" spc="10" dirty="0">
                <a:latin typeface="Calibri"/>
                <a:cs typeface="Calibri"/>
              </a:rPr>
              <a:t> </a:t>
            </a:r>
            <a:r>
              <a:rPr sz="1100" spc="85" dirty="0">
                <a:latin typeface="Calibri"/>
                <a:cs typeface="Calibri"/>
              </a:rPr>
              <a:t>)</a:t>
            </a:r>
            <a:endParaRPr sz="1100">
              <a:latin typeface="Calibri"/>
              <a:cs typeface="Calibri"/>
            </a:endParaRPr>
          </a:p>
        </p:txBody>
      </p:sp>
      <p:sp>
        <p:nvSpPr>
          <p:cNvPr id="20" name="object 20"/>
          <p:cNvSpPr txBox="1"/>
          <p:nvPr/>
        </p:nvSpPr>
        <p:spPr>
          <a:xfrm>
            <a:off x="2984766" y="1988856"/>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2</a:t>
            </a:r>
            <a:endParaRPr sz="800">
              <a:latin typeface="Calibri"/>
              <a:cs typeface="Calibri"/>
            </a:endParaRPr>
          </a:p>
        </p:txBody>
      </p:sp>
      <p:sp>
        <p:nvSpPr>
          <p:cNvPr id="21" name="object 21"/>
          <p:cNvSpPr txBox="1"/>
          <p:nvPr/>
        </p:nvSpPr>
        <p:spPr>
          <a:xfrm>
            <a:off x="491858" y="2570770"/>
            <a:ext cx="104711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latin typeface="Times New Roman"/>
                <a:cs typeface="Times New Roman"/>
              </a:rPr>
              <a:t>Fisher</a:t>
            </a:r>
            <a:r>
              <a:rPr sz="1100" spc="-60" dirty="0">
                <a:latin typeface="Times New Roman"/>
                <a:cs typeface="Times New Roman"/>
              </a:rPr>
              <a:t> </a:t>
            </a:r>
            <a:r>
              <a:rPr sz="1100" spc="-5" dirty="0">
                <a:latin typeface="Times New Roman"/>
                <a:cs typeface="Times New Roman"/>
              </a:rPr>
              <a:t>criterion:</a:t>
            </a:r>
            <a:endParaRPr sz="1100">
              <a:latin typeface="Times New Roman"/>
              <a:cs typeface="Times New Roman"/>
            </a:endParaRPr>
          </a:p>
        </p:txBody>
      </p:sp>
      <p:sp>
        <p:nvSpPr>
          <p:cNvPr id="22" name="object 22"/>
          <p:cNvSpPr txBox="1"/>
          <p:nvPr/>
        </p:nvSpPr>
        <p:spPr>
          <a:xfrm>
            <a:off x="1788083" y="2794049"/>
            <a:ext cx="1294130" cy="191770"/>
          </a:xfrm>
          <a:prstGeom prst="rect">
            <a:avLst/>
          </a:prstGeom>
        </p:spPr>
        <p:txBody>
          <a:bodyPr vert="horz" wrap="square" lIns="0" tIns="11430" rIns="0" bIns="0" rtlCol="0">
            <a:spAutoFit/>
          </a:bodyPr>
          <a:lstStyle/>
          <a:p>
            <a:pPr marL="38100">
              <a:lnSpc>
                <a:spcPct val="100000"/>
              </a:lnSpc>
              <a:spcBef>
                <a:spcPts val="90"/>
              </a:spcBef>
              <a:tabLst>
                <a:tab pos="730250" algn="l"/>
                <a:tab pos="1081405" algn="l"/>
              </a:tabLst>
            </a:pPr>
            <a:r>
              <a:rPr sz="1100" i="1" spc="95" dirty="0">
                <a:latin typeface="Calibri"/>
                <a:cs typeface="Calibri"/>
              </a:rPr>
              <a:t>J</a:t>
            </a:r>
            <a:r>
              <a:rPr sz="1100" spc="95" dirty="0">
                <a:latin typeface="Calibri"/>
                <a:cs typeface="Calibri"/>
              </a:rPr>
              <a:t>(</a:t>
            </a:r>
            <a:r>
              <a:rPr sz="1100" b="1" i="1" spc="95" dirty="0">
                <a:latin typeface="Verdana"/>
                <a:cs typeface="Verdana"/>
              </a:rPr>
              <a:t>w</a:t>
            </a:r>
            <a:r>
              <a:rPr sz="1100" spc="95" dirty="0">
                <a:latin typeface="Calibri"/>
                <a:cs typeface="Calibri"/>
              </a:rPr>
              <a:t>)</a:t>
            </a:r>
            <a:r>
              <a:rPr sz="1100" spc="60" dirty="0">
                <a:latin typeface="Calibri"/>
                <a:cs typeface="Calibri"/>
              </a:rPr>
              <a:t> </a:t>
            </a:r>
            <a:r>
              <a:rPr sz="1100" spc="295" dirty="0">
                <a:latin typeface="Calibri"/>
                <a:cs typeface="Calibri"/>
              </a:rPr>
              <a:t>=</a:t>
            </a:r>
            <a:r>
              <a:rPr sz="1650" u="sng" spc="442" baseline="27777" dirty="0">
                <a:uFill>
                  <a:solidFill>
                    <a:srgbClr val="000000"/>
                  </a:solidFill>
                </a:uFill>
                <a:latin typeface="Times New Roman"/>
                <a:cs typeface="Times New Roman"/>
              </a:rPr>
              <a:t>	</a:t>
            </a:r>
            <a:r>
              <a:rPr sz="1200" u="sng" spc="22" baseline="38194" dirty="0">
                <a:uFill>
                  <a:solidFill>
                    <a:srgbClr val="000000"/>
                  </a:solidFill>
                </a:uFill>
                <a:latin typeface="Calibri"/>
                <a:cs typeface="Calibri"/>
              </a:rPr>
              <a:t>2	1</a:t>
            </a:r>
            <a:r>
              <a:rPr sz="1200" u="sng" spc="60" baseline="38194" dirty="0">
                <a:uFill>
                  <a:solidFill>
                    <a:srgbClr val="000000"/>
                  </a:solidFill>
                </a:uFill>
                <a:latin typeface="Calibri"/>
                <a:cs typeface="Calibri"/>
              </a:rPr>
              <a:t> </a:t>
            </a:r>
            <a:endParaRPr sz="1200" baseline="38194">
              <a:latin typeface="Calibri"/>
              <a:cs typeface="Calibri"/>
            </a:endParaRPr>
          </a:p>
        </p:txBody>
      </p:sp>
      <p:sp>
        <p:nvSpPr>
          <p:cNvPr id="23" name="object 23"/>
          <p:cNvSpPr txBox="1"/>
          <p:nvPr/>
        </p:nvSpPr>
        <p:spPr>
          <a:xfrm>
            <a:off x="2330348" y="2700310"/>
            <a:ext cx="666115" cy="191770"/>
          </a:xfrm>
          <a:prstGeom prst="rect">
            <a:avLst/>
          </a:prstGeom>
        </p:spPr>
        <p:txBody>
          <a:bodyPr vert="horz" wrap="square" lIns="0" tIns="11430" rIns="0" bIns="0" rtlCol="0">
            <a:spAutoFit/>
          </a:bodyPr>
          <a:lstStyle/>
          <a:p>
            <a:pPr marL="12700">
              <a:lnSpc>
                <a:spcPct val="100000"/>
              </a:lnSpc>
              <a:spcBef>
                <a:spcPts val="90"/>
              </a:spcBef>
            </a:pPr>
            <a:r>
              <a:rPr sz="1100" spc="85" dirty="0">
                <a:latin typeface="Calibri"/>
                <a:cs typeface="Calibri"/>
              </a:rPr>
              <a:t>(</a:t>
            </a:r>
            <a:r>
              <a:rPr sz="1100" i="1" spc="85" dirty="0">
                <a:latin typeface="Calibri"/>
                <a:cs typeface="Calibri"/>
              </a:rPr>
              <a:t>m  </a:t>
            </a:r>
            <a:r>
              <a:rPr sz="1100" i="1" spc="-35"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85" dirty="0">
                <a:latin typeface="Calibri"/>
                <a:cs typeface="Calibri"/>
              </a:rPr>
              <a:t>m</a:t>
            </a:r>
            <a:r>
              <a:rPr sz="1100" i="1" dirty="0">
                <a:latin typeface="Calibri"/>
                <a:cs typeface="Calibri"/>
              </a:rPr>
              <a:t> </a:t>
            </a:r>
            <a:r>
              <a:rPr sz="1100" i="1" spc="-25" dirty="0">
                <a:latin typeface="Calibri"/>
                <a:cs typeface="Calibri"/>
              </a:rPr>
              <a:t> </a:t>
            </a:r>
            <a:r>
              <a:rPr sz="1100" spc="85" dirty="0">
                <a:latin typeface="Calibri"/>
                <a:cs typeface="Calibri"/>
              </a:rPr>
              <a:t>)</a:t>
            </a:r>
            <a:endParaRPr sz="1100">
              <a:latin typeface="Calibri"/>
              <a:cs typeface="Calibri"/>
            </a:endParaRPr>
          </a:p>
        </p:txBody>
      </p:sp>
      <p:sp>
        <p:nvSpPr>
          <p:cNvPr id="24" name="object 24"/>
          <p:cNvSpPr txBox="1"/>
          <p:nvPr/>
        </p:nvSpPr>
        <p:spPr>
          <a:xfrm>
            <a:off x="2970923" y="2687369"/>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2</a:t>
            </a:r>
            <a:endParaRPr sz="800">
              <a:latin typeface="Calibri"/>
              <a:cs typeface="Calibri"/>
            </a:endParaRPr>
          </a:p>
        </p:txBody>
      </p:sp>
      <p:sp>
        <p:nvSpPr>
          <p:cNvPr id="25" name="object 25"/>
          <p:cNvSpPr txBox="1"/>
          <p:nvPr/>
        </p:nvSpPr>
        <p:spPr>
          <a:xfrm>
            <a:off x="2445575" y="2891750"/>
            <a:ext cx="489584" cy="191770"/>
          </a:xfrm>
          <a:prstGeom prst="rect">
            <a:avLst/>
          </a:prstGeom>
        </p:spPr>
        <p:txBody>
          <a:bodyPr vert="horz" wrap="square" lIns="0" tIns="11430" rIns="0" bIns="0" rtlCol="0">
            <a:spAutoFit/>
          </a:bodyPr>
          <a:lstStyle/>
          <a:p>
            <a:pPr marL="38100">
              <a:lnSpc>
                <a:spcPct val="100000"/>
              </a:lnSpc>
              <a:spcBef>
                <a:spcPts val="90"/>
              </a:spcBef>
            </a:pPr>
            <a:r>
              <a:rPr sz="1100" i="1" spc="50" dirty="0">
                <a:latin typeface="Calibri"/>
                <a:cs typeface="Calibri"/>
              </a:rPr>
              <a:t>s</a:t>
            </a:r>
            <a:r>
              <a:rPr sz="1200" spc="75" baseline="27777" dirty="0">
                <a:latin typeface="Calibri"/>
                <a:cs typeface="Calibri"/>
              </a:rPr>
              <a:t>2</a:t>
            </a:r>
            <a:r>
              <a:rPr sz="1200" spc="112" baseline="27777" dirty="0">
                <a:latin typeface="Calibri"/>
                <a:cs typeface="Calibri"/>
              </a:rPr>
              <a:t> </a:t>
            </a:r>
            <a:r>
              <a:rPr sz="1100" spc="295" dirty="0">
                <a:latin typeface="Calibri"/>
                <a:cs typeface="Calibri"/>
              </a:rPr>
              <a:t>+</a:t>
            </a:r>
            <a:r>
              <a:rPr sz="1100" spc="-35" dirty="0">
                <a:latin typeface="Calibri"/>
                <a:cs typeface="Calibri"/>
              </a:rPr>
              <a:t> </a:t>
            </a:r>
            <a:r>
              <a:rPr sz="1100" i="1" spc="50" dirty="0">
                <a:latin typeface="Calibri"/>
                <a:cs typeface="Calibri"/>
              </a:rPr>
              <a:t>s</a:t>
            </a:r>
            <a:r>
              <a:rPr sz="1200" spc="75" baseline="27777" dirty="0">
                <a:latin typeface="Calibri"/>
                <a:cs typeface="Calibri"/>
              </a:rPr>
              <a:t>2</a:t>
            </a:r>
            <a:endParaRPr sz="1200" baseline="27777">
              <a:latin typeface="Calibri"/>
              <a:cs typeface="Calibri"/>
            </a:endParaRPr>
          </a:p>
        </p:txBody>
      </p:sp>
      <p:sp>
        <p:nvSpPr>
          <p:cNvPr id="26" name="object 26"/>
          <p:cNvSpPr txBox="1"/>
          <p:nvPr/>
        </p:nvSpPr>
        <p:spPr>
          <a:xfrm>
            <a:off x="2535923" y="2968750"/>
            <a:ext cx="374015" cy="147320"/>
          </a:xfrm>
          <a:prstGeom prst="rect">
            <a:avLst/>
          </a:prstGeom>
        </p:spPr>
        <p:txBody>
          <a:bodyPr vert="horz" wrap="square" lIns="0" tIns="12065" rIns="0" bIns="0" rtlCol="0">
            <a:spAutoFit/>
          </a:bodyPr>
          <a:lstStyle/>
          <a:p>
            <a:pPr marL="12700">
              <a:lnSpc>
                <a:spcPct val="100000"/>
              </a:lnSpc>
              <a:spcBef>
                <a:spcPts val="95"/>
              </a:spcBef>
              <a:tabLst>
                <a:tab pos="306705" algn="l"/>
              </a:tabLst>
            </a:pPr>
            <a:r>
              <a:rPr sz="800" spc="15" dirty="0">
                <a:latin typeface="Calibri"/>
                <a:cs typeface="Calibri"/>
              </a:rPr>
              <a:t>1	2</a:t>
            </a:r>
            <a:endParaRPr sz="800">
              <a:latin typeface="Calibri"/>
              <a:cs typeface="Calibri"/>
            </a:endParaRPr>
          </a:p>
        </p:txBody>
      </p:sp>
      <p:sp>
        <p:nvSpPr>
          <p:cNvPr id="27" name="object 27"/>
          <p:cNvSpPr txBox="1"/>
          <p:nvPr/>
        </p:nvSpPr>
        <p:spPr>
          <a:xfrm>
            <a:off x="624395" y="3120261"/>
            <a:ext cx="941069"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maximize</a:t>
            </a:r>
            <a:r>
              <a:rPr sz="1100" spc="-45" dirty="0">
                <a:latin typeface="Times New Roman"/>
                <a:cs typeface="Times New Roman"/>
              </a:rPr>
              <a:t> </a:t>
            </a:r>
            <a:r>
              <a:rPr sz="1100" spc="-5" dirty="0">
                <a:latin typeface="Times New Roman"/>
                <a:cs typeface="Times New Roman"/>
              </a:rPr>
              <a:t>wrt</a:t>
            </a:r>
            <a:r>
              <a:rPr sz="1100" spc="-40" dirty="0">
                <a:latin typeface="Times New Roman"/>
                <a:cs typeface="Times New Roman"/>
              </a:rPr>
              <a:t> </a:t>
            </a:r>
            <a:r>
              <a:rPr sz="1100" b="1" i="1" spc="-175" dirty="0">
                <a:latin typeface="Verdana"/>
                <a:cs typeface="Verdana"/>
              </a:rPr>
              <a:t>w</a:t>
            </a:r>
            <a:endParaRPr sz="1100">
              <a:latin typeface="Verdana"/>
              <a:cs typeface="Verdana"/>
            </a:endParaRPr>
          </a:p>
        </p:txBody>
      </p:sp>
      <p:sp>
        <p:nvSpPr>
          <p:cNvPr id="31" name="Slide Number Placeholder 3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33</a:t>
            </a:fld>
            <a:endParaRPr lang="en-US" spc="-5" dirty="0"/>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6" name="object 6"/>
          <p:cNvSpPr txBox="1"/>
          <p:nvPr/>
        </p:nvSpPr>
        <p:spPr>
          <a:xfrm>
            <a:off x="347294" y="986166"/>
            <a:ext cx="576580" cy="191770"/>
          </a:xfrm>
          <a:prstGeom prst="rect">
            <a:avLst/>
          </a:prstGeom>
        </p:spPr>
        <p:txBody>
          <a:bodyPr vert="horz" wrap="square" lIns="0" tIns="11430" rIns="0" bIns="0" rtlCol="0">
            <a:spAutoFit/>
          </a:bodyPr>
          <a:lstStyle/>
          <a:p>
            <a:pPr marL="12700">
              <a:lnSpc>
                <a:spcPct val="100000"/>
              </a:lnSpc>
              <a:spcBef>
                <a:spcPts val="90"/>
              </a:spcBef>
            </a:pPr>
            <a:r>
              <a:rPr sz="1100" i="1" spc="95" dirty="0">
                <a:latin typeface="Calibri"/>
                <a:cs typeface="Calibri"/>
              </a:rPr>
              <a:t>J</a:t>
            </a:r>
            <a:r>
              <a:rPr sz="1100" spc="95" dirty="0">
                <a:latin typeface="Calibri"/>
                <a:cs typeface="Calibri"/>
              </a:rPr>
              <a:t>(</a:t>
            </a:r>
            <a:r>
              <a:rPr sz="1100" b="1" i="1" spc="95" dirty="0">
                <a:latin typeface="Verdana"/>
                <a:cs typeface="Verdana"/>
              </a:rPr>
              <a:t>w</a:t>
            </a:r>
            <a:r>
              <a:rPr sz="1100" spc="95" dirty="0">
                <a:latin typeface="Calibri"/>
                <a:cs typeface="Calibri"/>
              </a:rPr>
              <a:t>) </a:t>
            </a:r>
            <a:r>
              <a:rPr sz="1100" spc="330" dirty="0">
                <a:latin typeface="Calibri"/>
                <a:cs typeface="Calibri"/>
              </a:rPr>
              <a:t> </a:t>
            </a:r>
            <a:r>
              <a:rPr sz="1100" spc="295" dirty="0">
                <a:latin typeface="Calibri"/>
                <a:cs typeface="Calibri"/>
              </a:rPr>
              <a:t>=</a:t>
            </a:r>
            <a:endParaRPr sz="1100" dirty="0">
              <a:latin typeface="Calibri"/>
              <a:cs typeface="Calibri"/>
            </a:endParaRPr>
          </a:p>
        </p:txBody>
      </p:sp>
      <p:sp>
        <p:nvSpPr>
          <p:cNvPr id="7" name="object 7"/>
          <p:cNvSpPr txBox="1"/>
          <p:nvPr/>
        </p:nvSpPr>
        <p:spPr>
          <a:xfrm>
            <a:off x="1014844" y="892440"/>
            <a:ext cx="770890" cy="191770"/>
          </a:xfrm>
          <a:prstGeom prst="rect">
            <a:avLst/>
          </a:prstGeom>
        </p:spPr>
        <p:txBody>
          <a:bodyPr vert="horz" wrap="square" lIns="0" tIns="11430" rIns="0" bIns="0" rtlCol="0">
            <a:spAutoFit/>
          </a:bodyPr>
          <a:lstStyle/>
          <a:p>
            <a:pPr marL="38100">
              <a:lnSpc>
                <a:spcPct val="100000"/>
              </a:lnSpc>
              <a:spcBef>
                <a:spcPts val="90"/>
              </a:spcBef>
            </a:pPr>
            <a:r>
              <a:rPr sz="1100" spc="85" dirty="0">
                <a:latin typeface="Calibri"/>
                <a:cs typeface="Calibri"/>
              </a:rPr>
              <a:t>(</a:t>
            </a:r>
            <a:r>
              <a:rPr sz="1100" i="1" spc="85" dirty="0">
                <a:latin typeface="Calibri"/>
                <a:cs typeface="Calibri"/>
              </a:rPr>
              <a:t>m</a:t>
            </a:r>
            <a:r>
              <a:rPr sz="1200" spc="22" baseline="-10416" dirty="0">
                <a:latin typeface="Calibri"/>
                <a:cs typeface="Calibri"/>
              </a:rPr>
              <a:t>2 </a:t>
            </a:r>
            <a:r>
              <a:rPr sz="1200" spc="-104" baseline="-10416"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85" dirty="0">
                <a:latin typeface="Calibri"/>
                <a:cs typeface="Calibri"/>
              </a:rPr>
              <a:t>m</a:t>
            </a:r>
            <a:r>
              <a:rPr sz="1200" spc="97" baseline="-10416" dirty="0">
                <a:latin typeface="Calibri"/>
                <a:cs typeface="Calibri"/>
              </a:rPr>
              <a:t>1</a:t>
            </a:r>
            <a:r>
              <a:rPr sz="1100" spc="85" dirty="0">
                <a:latin typeface="Calibri"/>
                <a:cs typeface="Calibri"/>
              </a:rPr>
              <a:t>)</a:t>
            </a:r>
            <a:r>
              <a:rPr sz="1200" spc="22" baseline="27777" dirty="0">
                <a:latin typeface="Calibri"/>
                <a:cs typeface="Calibri"/>
              </a:rPr>
              <a:t>2</a:t>
            </a:r>
            <a:endParaRPr sz="1200" baseline="27777" dirty="0">
              <a:latin typeface="Calibri"/>
              <a:cs typeface="Calibri"/>
            </a:endParaRPr>
          </a:p>
        </p:txBody>
      </p:sp>
      <p:sp>
        <p:nvSpPr>
          <p:cNvPr id="8" name="object 8"/>
          <p:cNvSpPr/>
          <p:nvPr/>
        </p:nvSpPr>
        <p:spPr>
          <a:xfrm>
            <a:off x="1052944" y="1102766"/>
            <a:ext cx="701040" cy="0"/>
          </a:xfrm>
          <a:custGeom>
            <a:avLst/>
            <a:gdLst/>
            <a:ahLst/>
            <a:cxnLst/>
            <a:rect l="l" t="t" r="r" b="b"/>
            <a:pathLst>
              <a:path w="701039">
                <a:moveTo>
                  <a:pt x="0" y="0"/>
                </a:moveTo>
                <a:lnTo>
                  <a:pt x="700684" y="0"/>
                </a:lnTo>
              </a:path>
            </a:pathLst>
          </a:custGeom>
          <a:ln w="5537">
            <a:solidFill>
              <a:srgbClr val="000000"/>
            </a:solidFill>
          </a:ln>
        </p:spPr>
        <p:txBody>
          <a:bodyPr wrap="square" lIns="0" tIns="0" rIns="0" bIns="0" rtlCol="0"/>
          <a:lstStyle/>
          <a:p>
            <a:endParaRPr/>
          </a:p>
        </p:txBody>
      </p:sp>
      <p:sp>
        <p:nvSpPr>
          <p:cNvPr id="9" name="object 9"/>
          <p:cNvSpPr txBox="1"/>
          <p:nvPr/>
        </p:nvSpPr>
        <p:spPr>
          <a:xfrm>
            <a:off x="1245819" y="1160880"/>
            <a:ext cx="374015" cy="147320"/>
          </a:xfrm>
          <a:prstGeom prst="rect">
            <a:avLst/>
          </a:prstGeom>
        </p:spPr>
        <p:txBody>
          <a:bodyPr vert="horz" wrap="square" lIns="0" tIns="12065" rIns="0" bIns="0" rtlCol="0">
            <a:spAutoFit/>
          </a:bodyPr>
          <a:lstStyle/>
          <a:p>
            <a:pPr marL="12700">
              <a:lnSpc>
                <a:spcPct val="100000"/>
              </a:lnSpc>
              <a:spcBef>
                <a:spcPts val="95"/>
              </a:spcBef>
              <a:tabLst>
                <a:tab pos="306705" algn="l"/>
              </a:tabLst>
            </a:pPr>
            <a:r>
              <a:rPr sz="800" spc="15" dirty="0">
                <a:latin typeface="Calibri"/>
                <a:cs typeface="Calibri"/>
              </a:rPr>
              <a:t>1	2</a:t>
            </a:r>
            <a:endParaRPr sz="800">
              <a:latin typeface="Calibri"/>
              <a:cs typeface="Calibri"/>
            </a:endParaRPr>
          </a:p>
        </p:txBody>
      </p:sp>
      <p:sp>
        <p:nvSpPr>
          <p:cNvPr id="10" name="object 10"/>
          <p:cNvSpPr txBox="1"/>
          <p:nvPr/>
        </p:nvSpPr>
        <p:spPr>
          <a:xfrm>
            <a:off x="1945767" y="892440"/>
            <a:ext cx="590550" cy="191770"/>
          </a:xfrm>
          <a:prstGeom prst="rect">
            <a:avLst/>
          </a:prstGeom>
        </p:spPr>
        <p:txBody>
          <a:bodyPr vert="horz" wrap="square" lIns="0" tIns="11430" rIns="0" bIns="0" rtlCol="0">
            <a:spAutoFit/>
          </a:bodyPr>
          <a:lstStyle/>
          <a:p>
            <a:pPr marL="38100">
              <a:lnSpc>
                <a:spcPct val="100000"/>
              </a:lnSpc>
              <a:spcBef>
                <a:spcPts val="90"/>
              </a:spcBef>
            </a:pPr>
            <a:r>
              <a:rPr sz="1100" b="1" i="1" spc="-145" dirty="0">
                <a:latin typeface="Verdana"/>
                <a:cs typeface="Verdana"/>
              </a:rPr>
              <a:t>w</a:t>
            </a:r>
            <a:r>
              <a:rPr sz="1200" i="1" spc="150" baseline="27777" dirty="0">
                <a:latin typeface="Calibri"/>
                <a:cs typeface="Calibri"/>
              </a:rPr>
              <a:t>T</a:t>
            </a:r>
            <a:r>
              <a:rPr sz="1200" i="1" spc="-22" baseline="27777" dirty="0">
                <a:latin typeface="Calibri"/>
                <a:cs typeface="Calibri"/>
              </a:rPr>
              <a:t> </a:t>
            </a:r>
            <a:r>
              <a:rPr sz="1100" b="1" i="1" spc="25" dirty="0">
                <a:latin typeface="Verdana"/>
                <a:cs typeface="Verdana"/>
              </a:rPr>
              <a:t>S</a:t>
            </a:r>
            <a:r>
              <a:rPr sz="1200" i="1" spc="300" baseline="-10416" dirty="0">
                <a:latin typeface="Calibri"/>
                <a:cs typeface="Calibri"/>
              </a:rPr>
              <a:t>B</a:t>
            </a:r>
            <a:r>
              <a:rPr sz="1200" i="1" spc="-142" baseline="-10416" dirty="0">
                <a:latin typeface="Calibri"/>
                <a:cs typeface="Calibri"/>
              </a:rPr>
              <a:t> </a:t>
            </a:r>
            <a:r>
              <a:rPr sz="1100" b="1" i="1" spc="-175" dirty="0">
                <a:latin typeface="Verdana"/>
                <a:cs typeface="Verdana"/>
              </a:rPr>
              <a:t>w</a:t>
            </a:r>
            <a:endParaRPr sz="1100" dirty="0">
              <a:latin typeface="Verdana"/>
              <a:cs typeface="Verdana"/>
            </a:endParaRPr>
          </a:p>
        </p:txBody>
      </p:sp>
      <p:sp>
        <p:nvSpPr>
          <p:cNvPr id="11" name="object 11"/>
          <p:cNvSpPr/>
          <p:nvPr/>
        </p:nvSpPr>
        <p:spPr>
          <a:xfrm>
            <a:off x="1968715" y="1102766"/>
            <a:ext cx="548640" cy="0"/>
          </a:xfrm>
          <a:custGeom>
            <a:avLst/>
            <a:gdLst/>
            <a:ahLst/>
            <a:cxnLst/>
            <a:rect l="l" t="t" r="r" b="b"/>
            <a:pathLst>
              <a:path w="548639">
                <a:moveTo>
                  <a:pt x="0" y="0"/>
                </a:moveTo>
                <a:lnTo>
                  <a:pt x="548132" y="0"/>
                </a:lnTo>
              </a:path>
            </a:pathLst>
          </a:custGeom>
          <a:ln w="5537">
            <a:solidFill>
              <a:srgbClr val="000000"/>
            </a:solidFill>
          </a:ln>
        </p:spPr>
        <p:txBody>
          <a:bodyPr wrap="square" lIns="0" tIns="0" rIns="0" bIns="0" rtlCol="0"/>
          <a:lstStyle/>
          <a:p>
            <a:endParaRPr/>
          </a:p>
        </p:txBody>
      </p:sp>
      <p:sp>
        <p:nvSpPr>
          <p:cNvPr id="12" name="object 12"/>
          <p:cNvSpPr txBox="1"/>
          <p:nvPr/>
        </p:nvSpPr>
        <p:spPr>
          <a:xfrm>
            <a:off x="2262365" y="1139963"/>
            <a:ext cx="127000" cy="147320"/>
          </a:xfrm>
          <a:prstGeom prst="rect">
            <a:avLst/>
          </a:prstGeom>
        </p:spPr>
        <p:txBody>
          <a:bodyPr vert="horz" wrap="square" lIns="0" tIns="12065" rIns="0" bIns="0" rtlCol="0">
            <a:spAutoFit/>
          </a:bodyPr>
          <a:lstStyle/>
          <a:p>
            <a:pPr marL="12700">
              <a:lnSpc>
                <a:spcPct val="100000"/>
              </a:lnSpc>
              <a:spcBef>
                <a:spcPts val="95"/>
              </a:spcBef>
            </a:pPr>
            <a:r>
              <a:rPr sz="800" i="1" spc="85" dirty="0">
                <a:latin typeface="Calibri"/>
                <a:cs typeface="Calibri"/>
              </a:rPr>
              <a:t>W</a:t>
            </a:r>
            <a:endParaRPr sz="800">
              <a:latin typeface="Calibri"/>
              <a:cs typeface="Calibri"/>
            </a:endParaRPr>
          </a:p>
        </p:txBody>
      </p:sp>
      <p:sp>
        <p:nvSpPr>
          <p:cNvPr id="27" name="object 27"/>
          <p:cNvSpPr txBox="1"/>
          <p:nvPr/>
        </p:nvSpPr>
        <p:spPr>
          <a:xfrm>
            <a:off x="1954822" y="2757823"/>
            <a:ext cx="127000" cy="127000"/>
          </a:xfrm>
          <a:prstGeom prst="rect">
            <a:avLst/>
          </a:prstGeom>
        </p:spPr>
        <p:txBody>
          <a:bodyPr vert="horz" wrap="square" lIns="0" tIns="0" rIns="0" bIns="0" rtlCol="0">
            <a:spAutoFit/>
          </a:bodyPr>
          <a:lstStyle/>
          <a:p>
            <a:pPr marL="12700">
              <a:lnSpc>
                <a:spcPts val="860"/>
              </a:lnSpc>
            </a:pPr>
            <a:r>
              <a:rPr sz="800" i="1" spc="85" dirty="0">
                <a:solidFill>
                  <a:srgbClr val="D8D8D8"/>
                </a:solidFill>
                <a:latin typeface="Calibri"/>
                <a:cs typeface="Calibri"/>
              </a:rPr>
              <a:t>W</a:t>
            </a:r>
            <a:endParaRPr sz="800" dirty="0">
              <a:latin typeface="Calibri"/>
              <a:cs typeface="Calibri"/>
            </a:endParaRPr>
          </a:p>
        </p:txBody>
      </p:sp>
      <p:sp>
        <p:nvSpPr>
          <p:cNvPr id="28" name="object 28"/>
          <p:cNvSpPr txBox="1"/>
          <p:nvPr/>
        </p:nvSpPr>
        <p:spPr>
          <a:xfrm>
            <a:off x="347294" y="2973362"/>
            <a:ext cx="3899535" cy="200660"/>
          </a:xfrm>
          <a:prstGeom prst="rect">
            <a:avLst/>
          </a:prstGeom>
        </p:spPr>
        <p:txBody>
          <a:bodyPr vert="horz" wrap="square" lIns="0" tIns="635" rIns="0" bIns="0" rtlCol="0">
            <a:spAutoFit/>
          </a:bodyPr>
          <a:lstStyle/>
          <a:p>
            <a:pPr marL="12700">
              <a:lnSpc>
                <a:spcPct val="100000"/>
              </a:lnSpc>
              <a:spcBef>
                <a:spcPts val="5"/>
              </a:spcBef>
            </a:pPr>
            <a:r>
              <a:rPr sz="1100" spc="-5" dirty="0">
                <a:solidFill>
                  <a:srgbClr val="D8D8D8"/>
                </a:solidFill>
                <a:latin typeface="Times New Roman"/>
                <a:cs typeface="Times New Roman"/>
              </a:rPr>
              <a:t>If </a:t>
            </a:r>
            <a:r>
              <a:rPr sz="1100" spc="-10" dirty="0">
                <a:solidFill>
                  <a:srgbClr val="D8D8D8"/>
                </a:solidFill>
                <a:latin typeface="Times New Roman"/>
                <a:cs typeface="Times New Roman"/>
              </a:rPr>
              <a:t>covariance</a:t>
            </a:r>
            <a:r>
              <a:rPr sz="1100" spc="-5" dirty="0">
                <a:solidFill>
                  <a:srgbClr val="D8D8D8"/>
                </a:solidFill>
                <a:latin typeface="Times New Roman"/>
                <a:cs typeface="Times New Roman"/>
              </a:rPr>
              <a:t> </a:t>
            </a:r>
            <a:r>
              <a:rPr sz="1100" b="1" i="1" spc="55" dirty="0">
                <a:solidFill>
                  <a:srgbClr val="D8D8D8"/>
                </a:solidFill>
                <a:latin typeface="Verdana"/>
                <a:cs typeface="Verdana"/>
              </a:rPr>
              <a:t>S</a:t>
            </a:r>
            <a:r>
              <a:rPr sz="1200" i="1" spc="82" baseline="-10416" dirty="0">
                <a:solidFill>
                  <a:srgbClr val="D8D8D8"/>
                </a:solidFill>
                <a:latin typeface="Calibri"/>
                <a:cs typeface="Calibri"/>
              </a:rPr>
              <a:t>W</a:t>
            </a:r>
            <a:r>
              <a:rPr sz="1200" i="1" spc="382" baseline="-10416" dirty="0">
                <a:solidFill>
                  <a:srgbClr val="D8D8D8"/>
                </a:solidFill>
                <a:latin typeface="Calibri"/>
                <a:cs typeface="Calibri"/>
              </a:rPr>
              <a:t> </a:t>
            </a:r>
            <a:r>
              <a:rPr sz="1100" spc="-5" dirty="0">
                <a:solidFill>
                  <a:srgbClr val="D8D8D8"/>
                </a:solidFill>
                <a:latin typeface="Times New Roman"/>
                <a:cs typeface="Times New Roman"/>
              </a:rPr>
              <a:t>is</a:t>
            </a:r>
            <a:r>
              <a:rPr sz="1100" dirty="0">
                <a:solidFill>
                  <a:srgbClr val="D8D8D8"/>
                </a:solidFill>
                <a:latin typeface="Times New Roman"/>
                <a:cs typeface="Times New Roman"/>
              </a:rPr>
              <a:t> </a:t>
            </a:r>
            <a:r>
              <a:rPr sz="1100" spc="-5" dirty="0">
                <a:solidFill>
                  <a:srgbClr val="D8D8D8"/>
                </a:solidFill>
                <a:latin typeface="Times New Roman"/>
                <a:cs typeface="Times New Roman"/>
              </a:rPr>
              <a:t>isotropic, reduces to class mean</a:t>
            </a:r>
            <a:r>
              <a:rPr sz="1100" dirty="0">
                <a:solidFill>
                  <a:srgbClr val="D8D8D8"/>
                </a:solidFill>
                <a:latin typeface="Times New Roman"/>
                <a:cs typeface="Times New Roman"/>
              </a:rPr>
              <a:t> </a:t>
            </a:r>
            <a:r>
              <a:rPr sz="1100" spc="-10" dirty="0">
                <a:solidFill>
                  <a:srgbClr val="D8D8D8"/>
                </a:solidFill>
                <a:latin typeface="Times New Roman"/>
                <a:cs typeface="Times New Roman"/>
              </a:rPr>
              <a:t>difference</a:t>
            </a:r>
            <a:r>
              <a:rPr sz="1100" spc="-5" dirty="0">
                <a:solidFill>
                  <a:srgbClr val="D8D8D8"/>
                </a:solidFill>
                <a:latin typeface="Times New Roman"/>
                <a:cs typeface="Times New Roman"/>
              </a:rPr>
              <a:t> </a:t>
            </a:r>
            <a:r>
              <a:rPr sz="1100" spc="-10" dirty="0">
                <a:solidFill>
                  <a:srgbClr val="D8D8D8"/>
                </a:solidFill>
                <a:latin typeface="Times New Roman"/>
                <a:cs typeface="Times New Roman"/>
              </a:rPr>
              <a:t>vector</a:t>
            </a:r>
            <a:endParaRPr sz="1100">
              <a:latin typeface="Times New Roman"/>
              <a:cs typeface="Times New Roman"/>
            </a:endParaRPr>
          </a:p>
        </p:txBody>
      </p:sp>
      <p:sp>
        <p:nvSpPr>
          <p:cNvPr id="13" name="object 13"/>
          <p:cNvSpPr txBox="1"/>
          <p:nvPr/>
        </p:nvSpPr>
        <p:spPr>
          <a:xfrm>
            <a:off x="1155470" y="1083880"/>
            <a:ext cx="3454630" cy="514243"/>
          </a:xfrm>
          <a:prstGeom prst="rect">
            <a:avLst/>
          </a:prstGeom>
        </p:spPr>
        <p:txBody>
          <a:bodyPr vert="horz" wrap="square" lIns="0" tIns="11430" rIns="0" bIns="0" rtlCol="0">
            <a:spAutoFit/>
          </a:bodyPr>
          <a:lstStyle/>
          <a:p>
            <a:pPr marL="38100">
              <a:spcBef>
                <a:spcPts val="90"/>
              </a:spcBef>
              <a:tabLst>
                <a:tab pos="651510" algn="l"/>
                <a:tab pos="1242060" algn="l"/>
              </a:tabLst>
            </a:pPr>
            <a:r>
              <a:rPr sz="1100" i="1" spc="50" dirty="0">
                <a:latin typeface="Calibri"/>
                <a:cs typeface="Calibri"/>
              </a:rPr>
              <a:t>s</a:t>
            </a:r>
            <a:r>
              <a:rPr sz="1200" spc="75" baseline="27777" dirty="0">
                <a:latin typeface="Calibri"/>
                <a:cs typeface="Calibri"/>
              </a:rPr>
              <a:t>2</a:t>
            </a:r>
            <a:r>
              <a:rPr sz="1200" spc="165" baseline="27777" dirty="0">
                <a:latin typeface="Calibri"/>
                <a:cs typeface="Calibri"/>
              </a:rPr>
              <a:t> </a:t>
            </a:r>
            <a:r>
              <a:rPr sz="1100" spc="295" dirty="0">
                <a:latin typeface="Calibri"/>
                <a:cs typeface="Calibri"/>
              </a:rPr>
              <a:t>+</a:t>
            </a:r>
            <a:r>
              <a:rPr sz="1100" spc="-10" dirty="0">
                <a:latin typeface="Calibri"/>
                <a:cs typeface="Calibri"/>
              </a:rPr>
              <a:t> </a:t>
            </a:r>
            <a:r>
              <a:rPr sz="1100" i="1" spc="50" dirty="0">
                <a:latin typeface="Calibri"/>
                <a:cs typeface="Calibri"/>
              </a:rPr>
              <a:t>s</a:t>
            </a:r>
            <a:r>
              <a:rPr sz="1200" spc="75" baseline="27777" dirty="0">
                <a:latin typeface="Calibri"/>
                <a:cs typeface="Calibri"/>
              </a:rPr>
              <a:t>2	</a:t>
            </a:r>
            <a:r>
              <a:rPr sz="1650" spc="442" baseline="37878" dirty="0">
                <a:latin typeface="Calibri"/>
                <a:cs typeface="Calibri"/>
              </a:rPr>
              <a:t>=</a:t>
            </a:r>
            <a:r>
              <a:rPr sz="1650" spc="262" baseline="37878" dirty="0">
                <a:latin typeface="Calibri"/>
                <a:cs typeface="Calibri"/>
              </a:rPr>
              <a:t> </a:t>
            </a:r>
            <a:r>
              <a:rPr sz="1100" b="1" i="1" spc="-20" dirty="0">
                <a:latin typeface="Verdana"/>
                <a:cs typeface="Verdana"/>
              </a:rPr>
              <a:t>w</a:t>
            </a:r>
            <a:r>
              <a:rPr sz="1200" i="1" spc="-30" baseline="24305" dirty="0">
                <a:latin typeface="Calibri"/>
                <a:cs typeface="Calibri"/>
              </a:rPr>
              <a:t>T</a:t>
            </a:r>
            <a:r>
              <a:rPr sz="1200" i="1" spc="-15" baseline="24305" dirty="0">
                <a:latin typeface="Calibri"/>
                <a:cs typeface="Calibri"/>
              </a:rPr>
              <a:t> </a:t>
            </a:r>
            <a:r>
              <a:rPr sz="1100" b="1" i="1" spc="-30" dirty="0">
                <a:latin typeface="Verdana"/>
                <a:cs typeface="Verdana"/>
              </a:rPr>
              <a:t>S	</a:t>
            </a:r>
            <a:r>
              <a:rPr sz="1100" b="1" i="1" spc="-175" dirty="0">
                <a:latin typeface="Verdana"/>
                <a:cs typeface="Verdana"/>
              </a:rPr>
              <a:t>w</a:t>
            </a:r>
            <a:r>
              <a:rPr lang="en-US" sz="1100" b="1" i="1" spc="-175" dirty="0">
                <a:latin typeface="Verdana"/>
                <a:cs typeface="Verdana"/>
              </a:rPr>
              <a:t>   </a:t>
            </a:r>
            <a:r>
              <a:rPr lang="en-US" sz="1100" spc="-175" dirty="0">
                <a:latin typeface="Times New Roman" pitchFamily="18" charset="0"/>
                <a:cs typeface="Times New Roman" pitchFamily="18" charset="0"/>
              </a:rPr>
              <a:t>(using  </a:t>
            </a:r>
            <a:r>
              <a:rPr lang="en-US" sz="1100" spc="-5" dirty="0">
                <a:latin typeface="Times New Roman"/>
                <a:cs typeface="Times New Roman"/>
              </a:rPr>
              <a:t>Projection</a:t>
            </a:r>
            <a:r>
              <a:rPr lang="en-US" sz="1100" spc="-20" dirty="0">
                <a:latin typeface="Times New Roman"/>
                <a:cs typeface="Times New Roman"/>
              </a:rPr>
              <a:t> </a:t>
            </a:r>
            <a:r>
              <a:rPr lang="en-US" sz="1100" i="1" spc="70" dirty="0" err="1">
                <a:cs typeface="Calibri"/>
              </a:rPr>
              <a:t>y</a:t>
            </a:r>
            <a:r>
              <a:rPr lang="en-US" sz="1200" i="1" spc="104" baseline="-10416" dirty="0" err="1">
                <a:cs typeface="Calibri"/>
              </a:rPr>
              <a:t>n</a:t>
            </a:r>
            <a:r>
              <a:rPr lang="en-US" sz="1200" i="1" spc="232" baseline="-10416" dirty="0">
                <a:cs typeface="Calibri"/>
              </a:rPr>
              <a:t> </a:t>
            </a:r>
            <a:r>
              <a:rPr lang="en-US" sz="1100" spc="295" dirty="0">
                <a:cs typeface="Calibri"/>
              </a:rPr>
              <a:t>=</a:t>
            </a:r>
            <a:r>
              <a:rPr lang="en-US" sz="1100" spc="40" dirty="0">
                <a:cs typeface="Calibri"/>
              </a:rPr>
              <a:t> </a:t>
            </a:r>
            <a:r>
              <a:rPr lang="en-US" sz="1100" b="1" i="1" spc="-20" dirty="0" err="1">
                <a:latin typeface="Verdana"/>
                <a:cs typeface="Verdana"/>
              </a:rPr>
              <a:t>w</a:t>
            </a:r>
            <a:r>
              <a:rPr lang="en-US" sz="1200" i="1" spc="-30" baseline="27777" dirty="0" err="1">
                <a:cs typeface="Calibri"/>
              </a:rPr>
              <a:t>T</a:t>
            </a:r>
            <a:r>
              <a:rPr lang="en-US" sz="1200" i="1" spc="-37" baseline="27777" dirty="0">
                <a:cs typeface="Calibri"/>
              </a:rPr>
              <a:t> </a:t>
            </a:r>
            <a:r>
              <a:rPr lang="en-US" sz="1100" b="1" i="1" spc="40" dirty="0" err="1">
                <a:latin typeface="Verdana"/>
                <a:cs typeface="Verdana"/>
              </a:rPr>
              <a:t>x</a:t>
            </a:r>
            <a:r>
              <a:rPr lang="en-US" sz="1200" i="1" spc="60" baseline="-10416" dirty="0" err="1">
                <a:cs typeface="Calibri"/>
              </a:rPr>
              <a:t>n</a:t>
            </a:r>
            <a:r>
              <a:rPr lang="en-US" sz="1200" i="1" spc="60" dirty="0">
                <a:cs typeface="Calibri"/>
              </a:rPr>
              <a:t> in </a:t>
            </a:r>
            <a:r>
              <a:rPr lang="en-US" sz="1200" i="1" spc="50" dirty="0">
                <a:cs typeface="Calibri"/>
              </a:rPr>
              <a:t>s</a:t>
            </a:r>
            <a:r>
              <a:rPr lang="en-US" sz="1200" i="1" spc="50" baseline="-25000" dirty="0">
                <a:cs typeface="Calibri"/>
              </a:rPr>
              <a:t>k</a:t>
            </a:r>
            <a:r>
              <a:rPr lang="en-US" sz="1400" spc="75" baseline="27777" dirty="0">
                <a:cs typeface="Calibri"/>
              </a:rPr>
              <a:t>2</a:t>
            </a:r>
            <a:r>
              <a:rPr lang="en-US" sz="1200" i="1" spc="50" dirty="0">
                <a:cs typeface="Calibri"/>
              </a:rPr>
              <a:t> </a:t>
            </a:r>
            <a:r>
              <a:rPr lang="en-US" sz="1200" i="1" spc="60" dirty="0">
                <a:cs typeface="Calibri"/>
              </a:rPr>
              <a:t>  </a:t>
            </a:r>
            <a:endParaRPr lang="en-US" sz="1200" i="1" spc="60" baseline="-10416" dirty="0">
              <a:cs typeface="Calibri"/>
            </a:endParaRPr>
          </a:p>
          <a:p>
            <a:pPr marL="38100">
              <a:spcBef>
                <a:spcPts val="90"/>
              </a:spcBef>
              <a:tabLst>
                <a:tab pos="651510" algn="l"/>
                <a:tab pos="1242060" algn="l"/>
              </a:tabLst>
            </a:pPr>
            <a:endParaRPr lang="en-US" sz="1200" baseline="-10416" dirty="0">
              <a:cs typeface="Calibri"/>
            </a:endParaRPr>
          </a:p>
          <a:p>
            <a:pPr marL="38100">
              <a:lnSpc>
                <a:spcPct val="100000"/>
              </a:lnSpc>
              <a:spcBef>
                <a:spcPts val="90"/>
              </a:spcBef>
              <a:tabLst>
                <a:tab pos="651510" algn="l"/>
                <a:tab pos="1242060" algn="l"/>
              </a:tabLst>
            </a:pPr>
            <a:endParaRPr sz="1100" dirty="0">
              <a:latin typeface="Verdana"/>
              <a:cs typeface="Verdana"/>
            </a:endParaRPr>
          </a:p>
        </p:txBody>
      </p:sp>
      <p:sp>
        <p:nvSpPr>
          <p:cNvPr id="14" name="object 14"/>
          <p:cNvSpPr txBox="1"/>
          <p:nvPr/>
        </p:nvSpPr>
        <p:spPr>
          <a:xfrm>
            <a:off x="436067" y="1224315"/>
            <a:ext cx="2129790" cy="445770"/>
          </a:xfrm>
          <a:prstGeom prst="rect">
            <a:avLst/>
          </a:prstGeom>
        </p:spPr>
        <p:txBody>
          <a:bodyPr vert="horz" wrap="square" lIns="0" tIns="55244" rIns="0" bIns="0" rtlCol="0">
            <a:spAutoFit/>
          </a:bodyPr>
          <a:lstStyle/>
          <a:p>
            <a:pPr marL="636270">
              <a:lnSpc>
                <a:spcPct val="100000"/>
              </a:lnSpc>
              <a:spcBef>
                <a:spcPts val="434"/>
              </a:spcBef>
            </a:pPr>
            <a:r>
              <a:rPr sz="1100" spc="-5" dirty="0">
                <a:solidFill>
                  <a:srgbClr val="0000E5"/>
                </a:solidFill>
                <a:latin typeface="Times New Roman"/>
                <a:cs typeface="Times New Roman"/>
              </a:rPr>
              <a:t>Between-class</a:t>
            </a:r>
            <a:r>
              <a:rPr sz="1100" spc="-45" dirty="0">
                <a:solidFill>
                  <a:srgbClr val="0000E5"/>
                </a:solidFill>
                <a:latin typeface="Times New Roman"/>
                <a:cs typeface="Times New Roman"/>
              </a:rPr>
              <a:t> </a:t>
            </a:r>
            <a:r>
              <a:rPr sz="1100" spc="-10" dirty="0">
                <a:solidFill>
                  <a:srgbClr val="0000E5"/>
                </a:solidFill>
                <a:latin typeface="Times New Roman"/>
                <a:cs typeface="Times New Roman"/>
              </a:rPr>
              <a:t>covariance:</a:t>
            </a:r>
            <a:endParaRPr sz="1100" dirty="0">
              <a:latin typeface="Times New Roman"/>
              <a:cs typeface="Times New Roman"/>
            </a:endParaRPr>
          </a:p>
          <a:p>
            <a:pPr marL="63500">
              <a:lnSpc>
                <a:spcPct val="100000"/>
              </a:lnSpc>
              <a:spcBef>
                <a:spcPts val="334"/>
              </a:spcBef>
              <a:tabLst>
                <a:tab pos="367030" algn="l"/>
              </a:tabLst>
            </a:pPr>
            <a:r>
              <a:rPr sz="1100" i="1" spc="170" dirty="0">
                <a:latin typeface="Calibri"/>
                <a:cs typeface="Calibri"/>
              </a:rPr>
              <a:t>S</a:t>
            </a:r>
            <a:r>
              <a:rPr sz="1200" i="1" spc="300" baseline="-10416" dirty="0">
                <a:latin typeface="Calibri"/>
                <a:cs typeface="Calibri"/>
              </a:rPr>
              <a:t>B	</a:t>
            </a:r>
            <a:r>
              <a:rPr sz="1100" spc="295" dirty="0">
                <a:latin typeface="Calibri"/>
                <a:cs typeface="Calibri"/>
              </a:rPr>
              <a:t>=    </a:t>
            </a:r>
            <a:r>
              <a:rPr sz="1100" spc="85" dirty="0">
                <a:latin typeface="Calibri"/>
                <a:cs typeface="Calibri"/>
              </a:rPr>
              <a:t>(</a:t>
            </a:r>
            <a:r>
              <a:rPr sz="1100" b="1" i="1" spc="-40" dirty="0">
                <a:latin typeface="Verdana"/>
                <a:cs typeface="Verdana"/>
              </a:rPr>
              <a:t>m</a:t>
            </a:r>
            <a:r>
              <a:rPr sz="1200" spc="22" baseline="-10416" dirty="0">
                <a:latin typeface="Calibri"/>
                <a:cs typeface="Calibri"/>
              </a:rPr>
              <a:t>2 </a:t>
            </a:r>
            <a:r>
              <a:rPr sz="1200" spc="-104" baseline="-10416"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200" spc="97" baseline="-10416" dirty="0">
                <a:latin typeface="Calibri"/>
                <a:cs typeface="Calibri"/>
              </a:rPr>
              <a:t>1</a:t>
            </a:r>
            <a:r>
              <a:rPr sz="1100" spc="85" dirty="0">
                <a:latin typeface="Calibri"/>
                <a:cs typeface="Calibri"/>
              </a:rPr>
              <a:t>)(</a:t>
            </a:r>
            <a:r>
              <a:rPr sz="1100" b="1" i="1" spc="-40" dirty="0">
                <a:latin typeface="Verdana"/>
                <a:cs typeface="Verdana"/>
              </a:rPr>
              <a:t>m</a:t>
            </a:r>
            <a:r>
              <a:rPr sz="1200" spc="22" baseline="-10416" dirty="0">
                <a:latin typeface="Calibri"/>
                <a:cs typeface="Calibri"/>
              </a:rPr>
              <a:t>2</a:t>
            </a:r>
            <a:r>
              <a:rPr sz="1200" baseline="-10416" dirty="0">
                <a:latin typeface="Calibri"/>
                <a:cs typeface="Calibri"/>
              </a:rPr>
              <a:t> </a:t>
            </a:r>
            <a:r>
              <a:rPr sz="1200" spc="-104" baseline="-10416"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200" spc="97" baseline="-10416" dirty="0">
                <a:latin typeface="Calibri"/>
                <a:cs typeface="Calibri"/>
              </a:rPr>
              <a:t>1</a:t>
            </a:r>
            <a:r>
              <a:rPr sz="1100" spc="85" dirty="0">
                <a:latin typeface="Calibri"/>
                <a:cs typeface="Calibri"/>
              </a:rPr>
              <a:t>)</a:t>
            </a:r>
            <a:r>
              <a:rPr sz="1200" i="1" spc="150" baseline="31250" dirty="0">
                <a:latin typeface="Calibri"/>
                <a:cs typeface="Calibri"/>
              </a:rPr>
              <a:t>T</a:t>
            </a:r>
            <a:endParaRPr sz="1200" baseline="31250" dirty="0">
              <a:latin typeface="Calibri"/>
              <a:cs typeface="Calibri"/>
            </a:endParaRPr>
          </a:p>
        </p:txBody>
      </p:sp>
      <p:sp>
        <p:nvSpPr>
          <p:cNvPr id="15" name="object 15"/>
          <p:cNvSpPr txBox="1"/>
          <p:nvPr/>
        </p:nvSpPr>
        <p:spPr>
          <a:xfrm>
            <a:off x="1059700" y="1688158"/>
            <a:ext cx="1388110"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0000E5"/>
                </a:solidFill>
                <a:latin typeface="Times New Roman"/>
                <a:cs typeface="Times New Roman"/>
              </a:rPr>
              <a:t>Within-class</a:t>
            </a:r>
            <a:r>
              <a:rPr sz="1100" spc="-45" dirty="0">
                <a:solidFill>
                  <a:srgbClr val="0000E5"/>
                </a:solidFill>
                <a:latin typeface="Times New Roman"/>
                <a:cs typeface="Times New Roman"/>
              </a:rPr>
              <a:t> </a:t>
            </a:r>
            <a:r>
              <a:rPr sz="1100" spc="-10" dirty="0">
                <a:solidFill>
                  <a:srgbClr val="0000E5"/>
                </a:solidFill>
                <a:latin typeface="Times New Roman"/>
                <a:cs typeface="Times New Roman"/>
              </a:rPr>
              <a:t>covariance:</a:t>
            </a:r>
            <a:endParaRPr sz="1100">
              <a:latin typeface="Times New Roman"/>
              <a:cs typeface="Times New Roman"/>
            </a:endParaRPr>
          </a:p>
        </p:txBody>
      </p:sp>
      <p:sp>
        <p:nvSpPr>
          <p:cNvPr id="16" name="object 16"/>
          <p:cNvSpPr txBox="1"/>
          <p:nvPr/>
        </p:nvSpPr>
        <p:spPr>
          <a:xfrm>
            <a:off x="418465" y="1898191"/>
            <a:ext cx="530860" cy="191770"/>
          </a:xfrm>
          <a:prstGeom prst="rect">
            <a:avLst/>
          </a:prstGeom>
        </p:spPr>
        <p:txBody>
          <a:bodyPr vert="horz" wrap="square" lIns="0" tIns="11430" rIns="0" bIns="0" rtlCol="0">
            <a:spAutoFit/>
          </a:bodyPr>
          <a:lstStyle/>
          <a:p>
            <a:pPr marL="50800">
              <a:lnSpc>
                <a:spcPct val="100000"/>
              </a:lnSpc>
              <a:spcBef>
                <a:spcPts val="90"/>
              </a:spcBef>
              <a:tabLst>
                <a:tab pos="384810" algn="l"/>
              </a:tabLst>
            </a:pPr>
            <a:r>
              <a:rPr sz="1100" i="1" spc="125" dirty="0">
                <a:latin typeface="Calibri"/>
                <a:cs typeface="Calibri"/>
              </a:rPr>
              <a:t>S</a:t>
            </a:r>
            <a:r>
              <a:rPr sz="1200" i="1" spc="187" baseline="-10416" dirty="0">
                <a:latin typeface="Calibri"/>
                <a:cs typeface="Calibri"/>
              </a:rPr>
              <a:t>W	</a:t>
            </a:r>
            <a:r>
              <a:rPr sz="1100" spc="295" dirty="0">
                <a:latin typeface="Calibri"/>
                <a:cs typeface="Calibri"/>
              </a:rPr>
              <a:t>=</a:t>
            </a:r>
            <a:endParaRPr sz="1100">
              <a:latin typeface="Calibri"/>
              <a:cs typeface="Calibri"/>
            </a:endParaRPr>
          </a:p>
        </p:txBody>
      </p:sp>
      <p:sp>
        <p:nvSpPr>
          <p:cNvPr id="17" name="object 17"/>
          <p:cNvSpPr txBox="1"/>
          <p:nvPr/>
        </p:nvSpPr>
        <p:spPr>
          <a:xfrm>
            <a:off x="1009650" y="1882775"/>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endParaRPr sz="1100" dirty="0">
              <a:latin typeface="Trebuchet MS"/>
              <a:cs typeface="Trebuchet MS"/>
            </a:endParaRPr>
          </a:p>
        </p:txBody>
      </p:sp>
      <p:sp>
        <p:nvSpPr>
          <p:cNvPr id="18" name="object 18"/>
          <p:cNvSpPr txBox="1"/>
          <p:nvPr/>
        </p:nvSpPr>
        <p:spPr>
          <a:xfrm>
            <a:off x="321894" y="2103969"/>
            <a:ext cx="994410" cy="428625"/>
          </a:xfrm>
          <a:prstGeom prst="rect">
            <a:avLst/>
          </a:prstGeom>
        </p:spPr>
        <p:txBody>
          <a:bodyPr vert="horz" wrap="square" lIns="0" tIns="12065" rIns="0" bIns="0" rtlCol="0">
            <a:spAutoFit/>
          </a:bodyPr>
          <a:lstStyle/>
          <a:p>
            <a:pPr marR="30480" algn="r">
              <a:lnSpc>
                <a:spcPct val="100000"/>
              </a:lnSpc>
              <a:spcBef>
                <a:spcPts val="95"/>
              </a:spcBef>
            </a:pPr>
            <a:r>
              <a:rPr sz="800" i="1" spc="-20" dirty="0">
                <a:latin typeface="Calibri"/>
                <a:cs typeface="Calibri"/>
              </a:rPr>
              <a:t>n</a:t>
            </a:r>
            <a:r>
              <a:rPr sz="800" spc="-20" dirty="0">
                <a:latin typeface="Lucida Sans Unicode"/>
                <a:cs typeface="Lucida Sans Unicode"/>
              </a:rPr>
              <a:t>∈C</a:t>
            </a:r>
            <a:r>
              <a:rPr sz="900" spc="-30" baseline="-9259" dirty="0">
                <a:latin typeface="Lucida Console"/>
                <a:cs typeface="Lucida Console"/>
              </a:rPr>
              <a:t>1</a:t>
            </a:r>
            <a:endParaRPr sz="900" baseline="-9259" dirty="0">
              <a:latin typeface="Lucida Console"/>
              <a:cs typeface="Lucida Console"/>
            </a:endParaRPr>
          </a:p>
          <a:p>
            <a:pPr marL="38100">
              <a:lnSpc>
                <a:spcPct val="100000"/>
              </a:lnSpc>
              <a:spcBef>
                <a:spcPts val="894"/>
              </a:spcBef>
            </a:pPr>
            <a:r>
              <a:rPr sz="1100" spc="-5" dirty="0">
                <a:solidFill>
                  <a:srgbClr val="D8D8D8"/>
                </a:solidFill>
                <a:latin typeface="Times New Roman"/>
                <a:cs typeface="Times New Roman"/>
              </a:rPr>
              <a:t>:</a:t>
            </a:r>
            <a:endParaRPr sz="1100" dirty="0">
              <a:latin typeface="Times New Roman"/>
              <a:cs typeface="Times New Roman"/>
            </a:endParaRPr>
          </a:p>
        </p:txBody>
      </p:sp>
      <p:sp>
        <p:nvSpPr>
          <p:cNvPr id="19" name="object 19"/>
          <p:cNvSpPr txBox="1"/>
          <p:nvPr/>
        </p:nvSpPr>
        <p:spPr>
          <a:xfrm>
            <a:off x="2557907" y="1878316"/>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T</a:t>
            </a:r>
            <a:endParaRPr sz="800">
              <a:latin typeface="Calibri"/>
              <a:cs typeface="Calibri"/>
            </a:endParaRPr>
          </a:p>
        </p:txBody>
      </p:sp>
      <p:sp>
        <p:nvSpPr>
          <p:cNvPr id="20" name="object 20"/>
          <p:cNvSpPr txBox="1"/>
          <p:nvPr/>
        </p:nvSpPr>
        <p:spPr>
          <a:xfrm>
            <a:off x="2762250" y="1882775"/>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endParaRPr sz="1100" dirty="0">
              <a:latin typeface="Trebuchet MS"/>
              <a:cs typeface="Trebuchet MS"/>
            </a:endParaRPr>
          </a:p>
        </p:txBody>
      </p:sp>
      <p:sp>
        <p:nvSpPr>
          <p:cNvPr id="21" name="object 21"/>
          <p:cNvSpPr txBox="1"/>
          <p:nvPr/>
        </p:nvSpPr>
        <p:spPr>
          <a:xfrm>
            <a:off x="1416875" y="1956294"/>
            <a:ext cx="1877060" cy="147320"/>
          </a:xfrm>
          <a:prstGeom prst="rect">
            <a:avLst/>
          </a:prstGeom>
        </p:spPr>
        <p:txBody>
          <a:bodyPr vert="horz" wrap="square" lIns="0" tIns="12065" rIns="0" bIns="0" rtlCol="0">
            <a:spAutoFit/>
          </a:bodyPr>
          <a:lstStyle/>
          <a:p>
            <a:pPr marL="12700">
              <a:lnSpc>
                <a:spcPct val="100000"/>
              </a:lnSpc>
              <a:spcBef>
                <a:spcPts val="95"/>
              </a:spcBef>
              <a:tabLst>
                <a:tab pos="396240" algn="l"/>
                <a:tab pos="655320" algn="l"/>
                <a:tab pos="1039494" algn="l"/>
                <a:tab pos="1798320" algn="l"/>
              </a:tabLst>
            </a:pPr>
            <a:r>
              <a:rPr sz="800" i="1" spc="100" dirty="0">
                <a:latin typeface="Calibri"/>
                <a:cs typeface="Calibri"/>
              </a:rPr>
              <a:t>n	</a:t>
            </a:r>
            <a:r>
              <a:rPr sz="800" spc="15" dirty="0">
                <a:latin typeface="Calibri"/>
                <a:cs typeface="Calibri"/>
              </a:rPr>
              <a:t>1	</a:t>
            </a:r>
            <a:r>
              <a:rPr sz="800" i="1" spc="100" dirty="0">
                <a:latin typeface="Calibri"/>
                <a:cs typeface="Calibri"/>
              </a:rPr>
              <a:t>n	</a:t>
            </a:r>
            <a:r>
              <a:rPr sz="800" spc="15" dirty="0">
                <a:latin typeface="Calibri"/>
                <a:cs typeface="Calibri"/>
              </a:rPr>
              <a:t>1	</a:t>
            </a:r>
            <a:r>
              <a:rPr sz="800" i="1" spc="100" dirty="0">
                <a:latin typeface="Calibri"/>
                <a:cs typeface="Calibri"/>
              </a:rPr>
              <a:t>n</a:t>
            </a:r>
            <a:endParaRPr sz="800">
              <a:latin typeface="Calibri"/>
              <a:cs typeface="Calibri"/>
            </a:endParaRPr>
          </a:p>
        </p:txBody>
      </p:sp>
      <p:sp>
        <p:nvSpPr>
          <p:cNvPr id="22" name="object 22"/>
          <p:cNvSpPr txBox="1"/>
          <p:nvPr/>
        </p:nvSpPr>
        <p:spPr>
          <a:xfrm>
            <a:off x="1271689" y="1898191"/>
            <a:ext cx="2167255" cy="191770"/>
          </a:xfrm>
          <a:prstGeom prst="rect">
            <a:avLst/>
          </a:prstGeom>
        </p:spPr>
        <p:txBody>
          <a:bodyPr vert="horz" wrap="square" lIns="0" tIns="11430" rIns="0" bIns="0" rtlCol="0">
            <a:spAutoFit/>
          </a:bodyPr>
          <a:lstStyle/>
          <a:p>
            <a:pPr marL="12700">
              <a:lnSpc>
                <a:spcPct val="100000"/>
              </a:lnSpc>
              <a:spcBef>
                <a:spcPts val="90"/>
              </a:spcBef>
              <a:tabLst>
                <a:tab pos="1798320" algn="l"/>
              </a:tabLst>
            </a:pPr>
            <a:r>
              <a:rPr sz="1100" spc="35" dirty="0">
                <a:latin typeface="Calibri"/>
                <a:cs typeface="Calibri"/>
              </a:rPr>
              <a:t>(</a:t>
            </a:r>
            <a:r>
              <a:rPr sz="1100" b="1" i="1" spc="35" dirty="0">
                <a:latin typeface="Verdana"/>
                <a:cs typeface="Verdana"/>
              </a:rPr>
              <a:t>x</a:t>
            </a:r>
            <a:r>
              <a:rPr sz="1100" b="1" i="1" spc="430" dirty="0">
                <a:latin typeface="Verdana"/>
                <a:cs typeface="Verdana"/>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100" b="1" i="1" spc="100" dirty="0">
                <a:latin typeface="Verdana"/>
                <a:cs typeface="Verdana"/>
              </a:rPr>
              <a:t> </a:t>
            </a:r>
            <a:r>
              <a:rPr sz="1100" spc="50" dirty="0">
                <a:latin typeface="Calibri"/>
                <a:cs typeface="Calibri"/>
              </a:rPr>
              <a:t>)(</a:t>
            </a:r>
            <a:r>
              <a:rPr sz="1100" b="1" i="1" spc="50" dirty="0">
                <a:latin typeface="Verdana"/>
                <a:cs typeface="Verdana"/>
              </a:rPr>
              <a:t>x</a:t>
            </a:r>
            <a:r>
              <a:rPr sz="1100" b="1" i="1" spc="434" dirty="0">
                <a:latin typeface="Verdana"/>
                <a:cs typeface="Verdana"/>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100" b="1" i="1" spc="100" dirty="0">
                <a:latin typeface="Verdana"/>
                <a:cs typeface="Verdana"/>
              </a:rPr>
              <a:t> </a:t>
            </a:r>
            <a:r>
              <a:rPr sz="1100" spc="85" dirty="0">
                <a:latin typeface="Calibri"/>
                <a:cs typeface="Calibri"/>
              </a:rPr>
              <a:t>) </a:t>
            </a:r>
            <a:r>
              <a:rPr sz="1100" spc="325" dirty="0">
                <a:latin typeface="Calibri"/>
                <a:cs typeface="Calibri"/>
              </a:rPr>
              <a:t> </a:t>
            </a:r>
            <a:r>
              <a:rPr sz="1100" spc="295" dirty="0">
                <a:latin typeface="Calibri"/>
                <a:cs typeface="Calibri"/>
              </a:rPr>
              <a:t>+	</a:t>
            </a:r>
            <a:r>
              <a:rPr sz="1100" spc="35" dirty="0">
                <a:latin typeface="Calibri"/>
                <a:cs typeface="Calibri"/>
              </a:rPr>
              <a:t>(</a:t>
            </a:r>
            <a:r>
              <a:rPr sz="1100" b="1" i="1" spc="35" dirty="0">
                <a:latin typeface="Verdana"/>
                <a:cs typeface="Verdana"/>
              </a:rPr>
              <a:t>x</a:t>
            </a:r>
            <a:r>
              <a:rPr sz="1100" b="1" i="1" spc="355" dirty="0">
                <a:latin typeface="Verdana"/>
                <a:cs typeface="Verdana"/>
              </a:rPr>
              <a:t> </a:t>
            </a:r>
            <a:r>
              <a:rPr sz="1100" spc="-204" dirty="0">
                <a:latin typeface="Lucida Sans Unicode"/>
                <a:cs typeface="Lucida Sans Unicode"/>
              </a:rPr>
              <a:t>−</a:t>
            </a:r>
            <a:endParaRPr sz="1100" dirty="0">
              <a:latin typeface="Lucida Sans Unicode"/>
              <a:cs typeface="Lucida Sans Unicode"/>
            </a:endParaRPr>
          </a:p>
        </p:txBody>
      </p:sp>
      <p:sp>
        <p:nvSpPr>
          <p:cNvPr id="23" name="object 23"/>
          <p:cNvSpPr txBox="1"/>
          <p:nvPr/>
        </p:nvSpPr>
        <p:spPr>
          <a:xfrm>
            <a:off x="2785719" y="2103969"/>
            <a:ext cx="316865" cy="147320"/>
          </a:xfrm>
          <a:prstGeom prst="rect">
            <a:avLst/>
          </a:prstGeom>
        </p:spPr>
        <p:txBody>
          <a:bodyPr vert="horz" wrap="square" lIns="0" tIns="12065" rIns="0" bIns="0" rtlCol="0">
            <a:spAutoFit/>
          </a:bodyPr>
          <a:lstStyle/>
          <a:p>
            <a:pPr marL="38100">
              <a:lnSpc>
                <a:spcPct val="100000"/>
              </a:lnSpc>
              <a:spcBef>
                <a:spcPts val="95"/>
              </a:spcBef>
            </a:pPr>
            <a:r>
              <a:rPr sz="800" i="1" spc="-20" dirty="0">
                <a:latin typeface="Calibri"/>
                <a:cs typeface="Calibri"/>
              </a:rPr>
              <a:t>n</a:t>
            </a:r>
            <a:r>
              <a:rPr sz="800" spc="-20" dirty="0">
                <a:latin typeface="Lucida Sans Unicode"/>
                <a:cs typeface="Lucida Sans Unicode"/>
              </a:rPr>
              <a:t>∈C</a:t>
            </a:r>
            <a:r>
              <a:rPr sz="900" spc="-30" baseline="-9259" dirty="0">
                <a:latin typeface="Lucida Console"/>
                <a:cs typeface="Lucida Console"/>
              </a:rPr>
              <a:t>2</a:t>
            </a:r>
            <a:endParaRPr sz="900" baseline="-9259" dirty="0">
              <a:latin typeface="Lucida Console"/>
              <a:cs typeface="Lucida Console"/>
            </a:endParaRPr>
          </a:p>
        </p:txBody>
      </p:sp>
      <p:sp>
        <p:nvSpPr>
          <p:cNvPr id="24" name="object 24"/>
          <p:cNvSpPr txBox="1"/>
          <p:nvPr/>
        </p:nvSpPr>
        <p:spPr>
          <a:xfrm>
            <a:off x="3418446" y="1898191"/>
            <a:ext cx="976630" cy="191770"/>
          </a:xfrm>
          <a:prstGeom prst="rect">
            <a:avLst/>
          </a:prstGeom>
        </p:spPr>
        <p:txBody>
          <a:bodyPr vert="horz" wrap="square" lIns="0" tIns="11430" rIns="0" bIns="0" rtlCol="0">
            <a:spAutoFit/>
          </a:bodyPr>
          <a:lstStyle/>
          <a:p>
            <a:pPr marL="38100">
              <a:lnSpc>
                <a:spcPct val="100000"/>
              </a:lnSpc>
              <a:spcBef>
                <a:spcPts val="90"/>
              </a:spcBef>
            </a:pPr>
            <a:r>
              <a:rPr sz="1100" b="1" i="1" spc="-40" dirty="0">
                <a:latin typeface="Verdana"/>
                <a:cs typeface="Verdana"/>
              </a:rPr>
              <a:t>m</a:t>
            </a:r>
            <a:r>
              <a:rPr sz="1200" spc="97" baseline="-10416" dirty="0">
                <a:latin typeface="Calibri"/>
                <a:cs typeface="Calibri"/>
              </a:rPr>
              <a:t>2</a:t>
            </a:r>
            <a:r>
              <a:rPr sz="1100" spc="85" dirty="0">
                <a:latin typeface="Calibri"/>
                <a:cs typeface="Calibri"/>
              </a:rPr>
              <a:t>)(</a:t>
            </a:r>
            <a:r>
              <a:rPr sz="1100" b="1" i="1" spc="-20" dirty="0">
                <a:latin typeface="Verdana"/>
                <a:cs typeface="Verdana"/>
              </a:rPr>
              <a:t>x</a:t>
            </a:r>
            <a:r>
              <a:rPr sz="1200" i="1" spc="150" baseline="-10416" dirty="0">
                <a:latin typeface="Calibri"/>
                <a:cs typeface="Calibri"/>
              </a:rPr>
              <a:t>n</a:t>
            </a:r>
            <a:r>
              <a:rPr sz="1200" i="1" baseline="-10416" dirty="0">
                <a:latin typeface="Calibri"/>
                <a:cs typeface="Calibri"/>
              </a:rPr>
              <a:t> </a:t>
            </a:r>
            <a:r>
              <a:rPr sz="1200" i="1" spc="-104" baseline="-10416"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200" spc="97" baseline="-10416" dirty="0">
                <a:latin typeface="Calibri"/>
                <a:cs typeface="Calibri"/>
              </a:rPr>
              <a:t>2</a:t>
            </a:r>
            <a:r>
              <a:rPr sz="1100" spc="85" dirty="0">
                <a:latin typeface="Calibri"/>
                <a:cs typeface="Calibri"/>
              </a:rPr>
              <a:t>)</a:t>
            </a:r>
            <a:endParaRPr sz="1100">
              <a:latin typeface="Calibri"/>
              <a:cs typeface="Calibri"/>
            </a:endParaRPr>
          </a:p>
        </p:txBody>
      </p:sp>
      <p:sp>
        <p:nvSpPr>
          <p:cNvPr id="25" name="object 25"/>
          <p:cNvSpPr txBox="1"/>
          <p:nvPr/>
        </p:nvSpPr>
        <p:spPr>
          <a:xfrm>
            <a:off x="4343971" y="1878316"/>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T</a:t>
            </a:r>
            <a:endParaRPr sz="800">
              <a:latin typeface="Calibri"/>
              <a:cs typeface="Calibri"/>
            </a:endParaRPr>
          </a:p>
        </p:txBody>
      </p:sp>
      <p:sp>
        <p:nvSpPr>
          <p:cNvPr id="26" name="object 26"/>
          <p:cNvSpPr txBox="1"/>
          <p:nvPr/>
        </p:nvSpPr>
        <p:spPr>
          <a:xfrm>
            <a:off x="1522222" y="2651580"/>
            <a:ext cx="1310640" cy="191770"/>
          </a:xfrm>
          <a:prstGeom prst="rect">
            <a:avLst/>
          </a:prstGeom>
        </p:spPr>
        <p:txBody>
          <a:bodyPr vert="horz" wrap="square" lIns="0" tIns="11430" rIns="0" bIns="0" rtlCol="0">
            <a:spAutoFit/>
          </a:bodyPr>
          <a:lstStyle/>
          <a:p>
            <a:pPr marL="38100">
              <a:lnSpc>
                <a:spcPct val="100000"/>
              </a:lnSpc>
              <a:spcBef>
                <a:spcPts val="90"/>
              </a:spcBef>
            </a:pPr>
            <a:r>
              <a:rPr sz="1100" b="1" i="1" spc="-175" dirty="0">
                <a:solidFill>
                  <a:srgbClr val="D8D8D8"/>
                </a:solidFill>
                <a:latin typeface="Verdana"/>
                <a:cs typeface="Verdana"/>
              </a:rPr>
              <a:t>w</a:t>
            </a:r>
            <a:r>
              <a:rPr sz="1100" b="1" i="1" spc="-45" dirty="0">
                <a:solidFill>
                  <a:srgbClr val="D8D8D8"/>
                </a:solidFill>
                <a:latin typeface="Verdana"/>
                <a:cs typeface="Verdana"/>
              </a:rPr>
              <a:t> </a:t>
            </a:r>
            <a:r>
              <a:rPr sz="1100" spc="-190" dirty="0">
                <a:solidFill>
                  <a:srgbClr val="D8D8D8"/>
                </a:solidFill>
                <a:latin typeface="Lucida Sans Unicode"/>
                <a:cs typeface="Lucida Sans Unicode"/>
              </a:rPr>
              <a:t>∝</a:t>
            </a:r>
            <a:r>
              <a:rPr sz="1100" spc="-45" dirty="0">
                <a:solidFill>
                  <a:srgbClr val="D8D8D8"/>
                </a:solidFill>
                <a:latin typeface="Lucida Sans Unicode"/>
                <a:cs typeface="Lucida Sans Unicode"/>
              </a:rPr>
              <a:t> </a:t>
            </a:r>
            <a:r>
              <a:rPr sz="1100" b="1" i="1" spc="25" dirty="0">
                <a:solidFill>
                  <a:srgbClr val="D8D8D8"/>
                </a:solidFill>
                <a:latin typeface="Verdana"/>
                <a:cs typeface="Verdana"/>
              </a:rPr>
              <a:t>S</a:t>
            </a:r>
            <a:r>
              <a:rPr sz="1200" spc="30" baseline="31250" dirty="0">
                <a:solidFill>
                  <a:srgbClr val="D8D8D8"/>
                </a:solidFill>
                <a:latin typeface="Lucida Sans Unicode"/>
                <a:cs typeface="Lucida Sans Unicode"/>
              </a:rPr>
              <a:t>−</a:t>
            </a:r>
            <a:r>
              <a:rPr sz="1200" spc="97" baseline="31250" dirty="0">
                <a:solidFill>
                  <a:srgbClr val="D8D8D8"/>
                </a:solidFill>
                <a:latin typeface="Calibri"/>
                <a:cs typeface="Calibri"/>
              </a:rPr>
              <a:t>1</a:t>
            </a:r>
            <a:r>
              <a:rPr sz="1100" spc="85" dirty="0">
                <a:solidFill>
                  <a:srgbClr val="D8D8D8"/>
                </a:solidFill>
                <a:latin typeface="Calibri"/>
                <a:cs typeface="Calibri"/>
              </a:rPr>
              <a:t>(</a:t>
            </a:r>
            <a:r>
              <a:rPr sz="1100" b="1" i="1" spc="-40" dirty="0">
                <a:solidFill>
                  <a:srgbClr val="D8D8D8"/>
                </a:solidFill>
                <a:latin typeface="Verdana"/>
                <a:cs typeface="Verdana"/>
              </a:rPr>
              <a:t>m</a:t>
            </a:r>
            <a:r>
              <a:rPr sz="1200" spc="22" baseline="-10416" dirty="0">
                <a:solidFill>
                  <a:srgbClr val="D8D8D8"/>
                </a:solidFill>
                <a:latin typeface="Calibri"/>
                <a:cs typeface="Calibri"/>
              </a:rPr>
              <a:t>2</a:t>
            </a:r>
            <a:r>
              <a:rPr sz="1200" baseline="-10416" dirty="0">
                <a:solidFill>
                  <a:srgbClr val="D8D8D8"/>
                </a:solidFill>
                <a:latin typeface="Calibri"/>
                <a:cs typeface="Calibri"/>
              </a:rPr>
              <a:t> </a:t>
            </a:r>
            <a:r>
              <a:rPr sz="1200" spc="-104" baseline="-10416"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b="1" i="1" spc="-40" dirty="0">
                <a:solidFill>
                  <a:srgbClr val="D8D8D8"/>
                </a:solidFill>
                <a:latin typeface="Verdana"/>
                <a:cs typeface="Verdana"/>
              </a:rPr>
              <a:t>m</a:t>
            </a:r>
            <a:r>
              <a:rPr sz="1200" spc="97" baseline="-10416" dirty="0">
                <a:solidFill>
                  <a:srgbClr val="D8D8D8"/>
                </a:solidFill>
                <a:latin typeface="Calibri"/>
                <a:cs typeface="Calibri"/>
              </a:rPr>
              <a:t>1</a:t>
            </a:r>
            <a:r>
              <a:rPr sz="1100" spc="85" dirty="0">
                <a:solidFill>
                  <a:srgbClr val="D8D8D8"/>
                </a:solidFill>
                <a:latin typeface="Calibri"/>
                <a:cs typeface="Calibri"/>
              </a:rPr>
              <a:t>)</a:t>
            </a:r>
            <a:endParaRPr sz="1100" dirty="0">
              <a:latin typeface="Calibri"/>
              <a:cs typeface="Calibri"/>
            </a:endParaRPr>
          </a:p>
        </p:txBody>
      </p:sp>
      <p:sp>
        <p:nvSpPr>
          <p:cNvPr id="32" name="Slide Number Placeholder 31"/>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34</a:t>
            </a:fld>
            <a:endParaRPr lang="en-US" spc="-5" dirty="0"/>
          </a:p>
        </p:txBody>
      </p:sp>
      <p:pic>
        <p:nvPicPr>
          <p:cNvPr id="1026" name="Picture 2"/>
          <p:cNvPicPr>
            <a:picLocks noChangeAspect="1" noChangeArrowheads="1"/>
          </p:cNvPicPr>
          <p:nvPr/>
        </p:nvPicPr>
        <p:blipFill>
          <a:blip r:embed="rId5" cstate="print"/>
          <a:srcRect/>
          <a:stretch>
            <a:fillRect/>
          </a:stretch>
        </p:blipFill>
        <p:spPr bwMode="auto">
          <a:xfrm>
            <a:off x="95250" y="130175"/>
            <a:ext cx="4343400" cy="785812"/>
          </a:xfrm>
          <a:prstGeom prst="rect">
            <a:avLst/>
          </a:prstGeom>
          <a:noFill/>
          <a:ln w="9525">
            <a:noFill/>
            <a:miter lim="800000"/>
            <a:headEnd/>
            <a:tailEnd/>
          </a:ln>
        </p:spPr>
      </p:pic>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6" name="object 6"/>
          <p:cNvSpPr txBox="1"/>
          <p:nvPr/>
        </p:nvSpPr>
        <p:spPr>
          <a:xfrm>
            <a:off x="347294" y="986166"/>
            <a:ext cx="576580" cy="191770"/>
          </a:xfrm>
          <a:prstGeom prst="rect">
            <a:avLst/>
          </a:prstGeom>
        </p:spPr>
        <p:txBody>
          <a:bodyPr vert="horz" wrap="square" lIns="0" tIns="11430" rIns="0" bIns="0" rtlCol="0">
            <a:spAutoFit/>
          </a:bodyPr>
          <a:lstStyle/>
          <a:p>
            <a:pPr marL="12700">
              <a:lnSpc>
                <a:spcPct val="100000"/>
              </a:lnSpc>
              <a:spcBef>
                <a:spcPts val="90"/>
              </a:spcBef>
            </a:pPr>
            <a:r>
              <a:rPr sz="1100" i="1" spc="95" dirty="0">
                <a:latin typeface="Calibri"/>
                <a:cs typeface="Calibri"/>
              </a:rPr>
              <a:t>J</a:t>
            </a:r>
            <a:r>
              <a:rPr sz="1100" spc="95" dirty="0">
                <a:latin typeface="Calibri"/>
                <a:cs typeface="Calibri"/>
              </a:rPr>
              <a:t>(</a:t>
            </a:r>
            <a:r>
              <a:rPr sz="1100" b="1" i="1" spc="95" dirty="0">
                <a:latin typeface="Verdana"/>
                <a:cs typeface="Verdana"/>
              </a:rPr>
              <a:t>w</a:t>
            </a:r>
            <a:r>
              <a:rPr sz="1100" spc="95" dirty="0">
                <a:latin typeface="Calibri"/>
                <a:cs typeface="Calibri"/>
              </a:rPr>
              <a:t>) </a:t>
            </a:r>
            <a:r>
              <a:rPr sz="1100" spc="330" dirty="0">
                <a:latin typeface="Calibri"/>
                <a:cs typeface="Calibri"/>
              </a:rPr>
              <a:t> </a:t>
            </a:r>
            <a:r>
              <a:rPr sz="1100" spc="295" dirty="0">
                <a:latin typeface="Calibri"/>
                <a:cs typeface="Calibri"/>
              </a:rPr>
              <a:t>=</a:t>
            </a:r>
            <a:endParaRPr sz="1100" dirty="0">
              <a:latin typeface="Calibri"/>
              <a:cs typeface="Calibri"/>
            </a:endParaRPr>
          </a:p>
        </p:txBody>
      </p:sp>
      <p:sp>
        <p:nvSpPr>
          <p:cNvPr id="7" name="object 7"/>
          <p:cNvSpPr txBox="1"/>
          <p:nvPr/>
        </p:nvSpPr>
        <p:spPr>
          <a:xfrm>
            <a:off x="1014844" y="892440"/>
            <a:ext cx="770890" cy="191770"/>
          </a:xfrm>
          <a:prstGeom prst="rect">
            <a:avLst/>
          </a:prstGeom>
        </p:spPr>
        <p:txBody>
          <a:bodyPr vert="horz" wrap="square" lIns="0" tIns="11430" rIns="0" bIns="0" rtlCol="0">
            <a:spAutoFit/>
          </a:bodyPr>
          <a:lstStyle/>
          <a:p>
            <a:pPr marL="38100">
              <a:lnSpc>
                <a:spcPct val="100000"/>
              </a:lnSpc>
              <a:spcBef>
                <a:spcPts val="90"/>
              </a:spcBef>
            </a:pPr>
            <a:r>
              <a:rPr sz="1100" spc="85" dirty="0">
                <a:latin typeface="Calibri"/>
                <a:cs typeface="Calibri"/>
              </a:rPr>
              <a:t>(</a:t>
            </a:r>
            <a:r>
              <a:rPr sz="1100" i="1" spc="85" dirty="0">
                <a:latin typeface="Calibri"/>
                <a:cs typeface="Calibri"/>
              </a:rPr>
              <a:t>m</a:t>
            </a:r>
            <a:r>
              <a:rPr sz="1200" spc="22" baseline="-10416" dirty="0">
                <a:latin typeface="Calibri"/>
                <a:cs typeface="Calibri"/>
              </a:rPr>
              <a:t>2 </a:t>
            </a:r>
            <a:r>
              <a:rPr sz="1200" spc="-104" baseline="-10416"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85" dirty="0">
                <a:latin typeface="Calibri"/>
                <a:cs typeface="Calibri"/>
              </a:rPr>
              <a:t>m</a:t>
            </a:r>
            <a:r>
              <a:rPr sz="1200" spc="97" baseline="-10416" dirty="0">
                <a:latin typeface="Calibri"/>
                <a:cs typeface="Calibri"/>
              </a:rPr>
              <a:t>1</a:t>
            </a:r>
            <a:r>
              <a:rPr sz="1100" spc="85" dirty="0">
                <a:latin typeface="Calibri"/>
                <a:cs typeface="Calibri"/>
              </a:rPr>
              <a:t>)</a:t>
            </a:r>
            <a:r>
              <a:rPr sz="1200" spc="22" baseline="27777" dirty="0">
                <a:latin typeface="Calibri"/>
                <a:cs typeface="Calibri"/>
              </a:rPr>
              <a:t>2</a:t>
            </a:r>
            <a:endParaRPr sz="1200" baseline="27777">
              <a:latin typeface="Calibri"/>
              <a:cs typeface="Calibri"/>
            </a:endParaRPr>
          </a:p>
        </p:txBody>
      </p:sp>
      <p:sp>
        <p:nvSpPr>
          <p:cNvPr id="8" name="object 8"/>
          <p:cNvSpPr/>
          <p:nvPr/>
        </p:nvSpPr>
        <p:spPr>
          <a:xfrm>
            <a:off x="1052944" y="1102766"/>
            <a:ext cx="701040" cy="0"/>
          </a:xfrm>
          <a:custGeom>
            <a:avLst/>
            <a:gdLst/>
            <a:ahLst/>
            <a:cxnLst/>
            <a:rect l="l" t="t" r="r" b="b"/>
            <a:pathLst>
              <a:path w="701039">
                <a:moveTo>
                  <a:pt x="0" y="0"/>
                </a:moveTo>
                <a:lnTo>
                  <a:pt x="700684" y="0"/>
                </a:lnTo>
              </a:path>
            </a:pathLst>
          </a:custGeom>
          <a:ln w="5537">
            <a:solidFill>
              <a:srgbClr val="000000"/>
            </a:solidFill>
          </a:ln>
        </p:spPr>
        <p:txBody>
          <a:bodyPr wrap="square" lIns="0" tIns="0" rIns="0" bIns="0" rtlCol="0"/>
          <a:lstStyle/>
          <a:p>
            <a:endParaRPr/>
          </a:p>
        </p:txBody>
      </p:sp>
      <p:sp>
        <p:nvSpPr>
          <p:cNvPr id="9" name="object 9"/>
          <p:cNvSpPr txBox="1"/>
          <p:nvPr/>
        </p:nvSpPr>
        <p:spPr>
          <a:xfrm>
            <a:off x="1245819" y="1160880"/>
            <a:ext cx="374015" cy="147320"/>
          </a:xfrm>
          <a:prstGeom prst="rect">
            <a:avLst/>
          </a:prstGeom>
        </p:spPr>
        <p:txBody>
          <a:bodyPr vert="horz" wrap="square" lIns="0" tIns="12065" rIns="0" bIns="0" rtlCol="0">
            <a:spAutoFit/>
          </a:bodyPr>
          <a:lstStyle/>
          <a:p>
            <a:pPr marL="12700">
              <a:lnSpc>
                <a:spcPct val="100000"/>
              </a:lnSpc>
              <a:spcBef>
                <a:spcPts val="95"/>
              </a:spcBef>
              <a:tabLst>
                <a:tab pos="306705" algn="l"/>
              </a:tabLst>
            </a:pPr>
            <a:r>
              <a:rPr sz="800" spc="15" dirty="0">
                <a:latin typeface="Calibri"/>
                <a:cs typeface="Calibri"/>
              </a:rPr>
              <a:t>1	2</a:t>
            </a:r>
            <a:endParaRPr sz="800">
              <a:latin typeface="Calibri"/>
              <a:cs typeface="Calibri"/>
            </a:endParaRPr>
          </a:p>
        </p:txBody>
      </p:sp>
      <p:sp>
        <p:nvSpPr>
          <p:cNvPr id="10" name="object 10"/>
          <p:cNvSpPr txBox="1"/>
          <p:nvPr/>
        </p:nvSpPr>
        <p:spPr>
          <a:xfrm>
            <a:off x="1945766" y="892440"/>
            <a:ext cx="1273684" cy="180819"/>
          </a:xfrm>
          <a:prstGeom prst="rect">
            <a:avLst/>
          </a:prstGeom>
        </p:spPr>
        <p:txBody>
          <a:bodyPr vert="horz" wrap="square" lIns="0" tIns="11430" rIns="0" bIns="0" rtlCol="0">
            <a:spAutoFit/>
          </a:bodyPr>
          <a:lstStyle/>
          <a:p>
            <a:pPr marL="38100">
              <a:lnSpc>
                <a:spcPct val="100000"/>
              </a:lnSpc>
              <a:spcBef>
                <a:spcPts val="90"/>
              </a:spcBef>
            </a:pPr>
            <a:r>
              <a:rPr sz="1100" b="1" i="1" spc="-145" dirty="0">
                <a:latin typeface="Verdana"/>
                <a:cs typeface="Verdana"/>
              </a:rPr>
              <a:t>w</a:t>
            </a:r>
            <a:r>
              <a:rPr sz="1200" i="1" spc="150" baseline="27777" dirty="0">
                <a:latin typeface="Calibri"/>
                <a:cs typeface="Calibri"/>
              </a:rPr>
              <a:t>T</a:t>
            </a:r>
            <a:r>
              <a:rPr sz="1200" i="1" spc="-22" baseline="27777" dirty="0">
                <a:latin typeface="Calibri"/>
                <a:cs typeface="Calibri"/>
              </a:rPr>
              <a:t> </a:t>
            </a:r>
            <a:r>
              <a:rPr sz="1100" b="1" i="1" spc="25" dirty="0">
                <a:latin typeface="Verdana"/>
                <a:cs typeface="Verdana"/>
              </a:rPr>
              <a:t>S</a:t>
            </a:r>
            <a:r>
              <a:rPr sz="1200" i="1" spc="300" baseline="-10416" dirty="0">
                <a:latin typeface="Calibri"/>
                <a:cs typeface="Calibri"/>
              </a:rPr>
              <a:t>B</a:t>
            </a:r>
            <a:r>
              <a:rPr sz="1200" i="1" spc="-142" baseline="-10416" dirty="0">
                <a:latin typeface="Calibri"/>
                <a:cs typeface="Calibri"/>
              </a:rPr>
              <a:t> </a:t>
            </a:r>
            <a:r>
              <a:rPr sz="1100" b="1" i="1" spc="-175" dirty="0">
                <a:latin typeface="Verdana"/>
                <a:cs typeface="Verdana"/>
              </a:rPr>
              <a:t>w</a:t>
            </a:r>
            <a:r>
              <a:rPr lang="en-US" sz="1100" b="1" i="1" spc="-175" dirty="0">
                <a:latin typeface="Verdana"/>
                <a:cs typeface="Verdana"/>
              </a:rPr>
              <a:t>            (4.26)</a:t>
            </a:r>
            <a:endParaRPr sz="1100" dirty="0">
              <a:latin typeface="Verdana"/>
              <a:cs typeface="Verdana"/>
            </a:endParaRPr>
          </a:p>
        </p:txBody>
      </p:sp>
      <p:sp>
        <p:nvSpPr>
          <p:cNvPr id="11" name="object 11"/>
          <p:cNvSpPr/>
          <p:nvPr/>
        </p:nvSpPr>
        <p:spPr>
          <a:xfrm>
            <a:off x="1968715" y="1102766"/>
            <a:ext cx="548640" cy="0"/>
          </a:xfrm>
          <a:custGeom>
            <a:avLst/>
            <a:gdLst/>
            <a:ahLst/>
            <a:cxnLst/>
            <a:rect l="l" t="t" r="r" b="b"/>
            <a:pathLst>
              <a:path w="548639">
                <a:moveTo>
                  <a:pt x="0" y="0"/>
                </a:moveTo>
                <a:lnTo>
                  <a:pt x="548132" y="0"/>
                </a:lnTo>
              </a:path>
            </a:pathLst>
          </a:custGeom>
          <a:ln w="5537">
            <a:solidFill>
              <a:srgbClr val="000000"/>
            </a:solidFill>
          </a:ln>
        </p:spPr>
        <p:txBody>
          <a:bodyPr wrap="square" lIns="0" tIns="0" rIns="0" bIns="0" rtlCol="0"/>
          <a:lstStyle/>
          <a:p>
            <a:endParaRPr/>
          </a:p>
        </p:txBody>
      </p:sp>
      <p:sp>
        <p:nvSpPr>
          <p:cNvPr id="12" name="object 12"/>
          <p:cNvSpPr txBox="1"/>
          <p:nvPr/>
        </p:nvSpPr>
        <p:spPr>
          <a:xfrm>
            <a:off x="2262365" y="1139963"/>
            <a:ext cx="127000" cy="147320"/>
          </a:xfrm>
          <a:prstGeom prst="rect">
            <a:avLst/>
          </a:prstGeom>
        </p:spPr>
        <p:txBody>
          <a:bodyPr vert="horz" wrap="square" lIns="0" tIns="12065" rIns="0" bIns="0" rtlCol="0">
            <a:spAutoFit/>
          </a:bodyPr>
          <a:lstStyle/>
          <a:p>
            <a:pPr marL="12700">
              <a:lnSpc>
                <a:spcPct val="100000"/>
              </a:lnSpc>
              <a:spcBef>
                <a:spcPts val="95"/>
              </a:spcBef>
            </a:pPr>
            <a:r>
              <a:rPr sz="800" i="1" spc="85" dirty="0">
                <a:latin typeface="Calibri"/>
                <a:cs typeface="Calibri"/>
              </a:rPr>
              <a:t>W</a:t>
            </a:r>
            <a:endParaRPr sz="800">
              <a:latin typeface="Calibri"/>
              <a:cs typeface="Calibri"/>
            </a:endParaRPr>
          </a:p>
        </p:txBody>
      </p:sp>
      <p:sp>
        <p:nvSpPr>
          <p:cNvPr id="27" name="object 27"/>
          <p:cNvSpPr txBox="1"/>
          <p:nvPr/>
        </p:nvSpPr>
        <p:spPr>
          <a:xfrm>
            <a:off x="1954822" y="2757823"/>
            <a:ext cx="127000" cy="127000"/>
          </a:xfrm>
          <a:prstGeom prst="rect">
            <a:avLst/>
          </a:prstGeom>
        </p:spPr>
        <p:txBody>
          <a:bodyPr vert="horz" wrap="square" lIns="0" tIns="0" rIns="0" bIns="0" rtlCol="0">
            <a:spAutoFit/>
          </a:bodyPr>
          <a:lstStyle/>
          <a:p>
            <a:pPr marL="12700">
              <a:lnSpc>
                <a:spcPts val="860"/>
              </a:lnSpc>
            </a:pPr>
            <a:r>
              <a:rPr sz="800" i="1" spc="85" dirty="0">
                <a:solidFill>
                  <a:srgbClr val="D8D8D8"/>
                </a:solidFill>
                <a:latin typeface="Calibri"/>
                <a:cs typeface="Calibri"/>
              </a:rPr>
              <a:t>W</a:t>
            </a:r>
            <a:endParaRPr sz="800">
              <a:latin typeface="Calibri"/>
              <a:cs typeface="Calibri"/>
            </a:endParaRPr>
          </a:p>
        </p:txBody>
      </p:sp>
      <p:sp>
        <p:nvSpPr>
          <p:cNvPr id="28" name="object 28"/>
          <p:cNvSpPr txBox="1"/>
          <p:nvPr/>
        </p:nvSpPr>
        <p:spPr>
          <a:xfrm>
            <a:off x="171450" y="3101975"/>
            <a:ext cx="4128135" cy="339195"/>
          </a:xfrm>
          <a:prstGeom prst="rect">
            <a:avLst/>
          </a:prstGeom>
        </p:spPr>
        <p:txBody>
          <a:bodyPr vert="horz" wrap="square" lIns="0" tIns="635" rIns="0" bIns="0" rtlCol="0">
            <a:spAutoFit/>
          </a:bodyPr>
          <a:lstStyle/>
          <a:p>
            <a:pPr marL="12700">
              <a:lnSpc>
                <a:spcPct val="100000"/>
              </a:lnSpc>
              <a:spcBef>
                <a:spcPts val="5"/>
              </a:spcBef>
            </a:pPr>
            <a:r>
              <a:rPr sz="1100" spc="-5" dirty="0">
                <a:latin typeface="Times New Roman"/>
                <a:cs typeface="Times New Roman"/>
              </a:rPr>
              <a:t>If </a:t>
            </a:r>
            <a:r>
              <a:rPr sz="1100" spc="-10" dirty="0">
                <a:latin typeface="Times New Roman"/>
                <a:cs typeface="Times New Roman"/>
              </a:rPr>
              <a:t>covariance</a:t>
            </a:r>
            <a:r>
              <a:rPr sz="1100" spc="-5" dirty="0">
                <a:latin typeface="Times New Roman"/>
                <a:cs typeface="Times New Roman"/>
              </a:rPr>
              <a:t> </a:t>
            </a:r>
            <a:r>
              <a:rPr sz="1100" b="1" i="1" spc="55" dirty="0">
                <a:latin typeface="Verdana"/>
                <a:cs typeface="Verdana"/>
              </a:rPr>
              <a:t>S</a:t>
            </a:r>
            <a:r>
              <a:rPr sz="1200" i="1" spc="82" baseline="-10416" dirty="0">
                <a:latin typeface="Calibri"/>
                <a:cs typeface="Calibri"/>
              </a:rPr>
              <a:t>W</a:t>
            </a:r>
            <a:r>
              <a:rPr sz="1200" i="1" spc="382" baseline="-10416" dirty="0">
                <a:latin typeface="Calibri"/>
                <a:cs typeface="Calibri"/>
              </a:rPr>
              <a:t> </a:t>
            </a:r>
            <a:r>
              <a:rPr sz="1100" spc="-5" dirty="0">
                <a:latin typeface="Times New Roman"/>
                <a:cs typeface="Times New Roman"/>
              </a:rPr>
              <a:t>is</a:t>
            </a:r>
            <a:r>
              <a:rPr sz="1100" dirty="0">
                <a:latin typeface="Times New Roman"/>
                <a:cs typeface="Times New Roman"/>
              </a:rPr>
              <a:t> </a:t>
            </a:r>
            <a:r>
              <a:rPr sz="1100" spc="-5" dirty="0">
                <a:latin typeface="Times New Roman"/>
                <a:cs typeface="Times New Roman"/>
              </a:rPr>
              <a:t>isotropic</a:t>
            </a:r>
            <a:r>
              <a:rPr lang="en-US" sz="1100" spc="-5" dirty="0">
                <a:latin typeface="Times New Roman"/>
                <a:cs typeface="Times New Roman"/>
              </a:rPr>
              <a:t> , proportional to the unit matrix</a:t>
            </a:r>
            <a:r>
              <a:rPr sz="1100" spc="-5" dirty="0">
                <a:latin typeface="Times New Roman"/>
                <a:cs typeface="Times New Roman"/>
              </a:rPr>
              <a:t>,</a:t>
            </a:r>
            <a:r>
              <a:rPr lang="en-US" sz="1100" spc="-5" dirty="0">
                <a:latin typeface="Times New Roman"/>
                <a:cs typeface="Times New Roman"/>
              </a:rPr>
              <a:t> </a:t>
            </a:r>
            <a:r>
              <a:rPr lang="en-US" sz="1100" b="1" i="1" spc="95" dirty="0">
                <a:latin typeface="Verdana"/>
                <a:cs typeface="Verdana"/>
              </a:rPr>
              <a:t>w</a:t>
            </a:r>
            <a:r>
              <a:rPr lang="en-US" sz="1100" spc="-5" dirty="0">
                <a:latin typeface="Times New Roman"/>
                <a:cs typeface="Times New Roman"/>
              </a:rPr>
              <a:t> </a:t>
            </a:r>
            <a:r>
              <a:rPr sz="1100" spc="-5" dirty="0">
                <a:latin typeface="Times New Roman"/>
                <a:cs typeface="Times New Roman"/>
              </a:rPr>
              <a:t>reduces to class mean</a:t>
            </a:r>
            <a:r>
              <a:rPr sz="1100" dirty="0">
                <a:latin typeface="Times New Roman"/>
                <a:cs typeface="Times New Roman"/>
              </a:rPr>
              <a:t> </a:t>
            </a:r>
            <a:r>
              <a:rPr sz="1100" spc="-10" dirty="0">
                <a:latin typeface="Times New Roman"/>
                <a:cs typeface="Times New Roman"/>
              </a:rPr>
              <a:t>difference</a:t>
            </a:r>
            <a:r>
              <a:rPr sz="1100" spc="-5" dirty="0">
                <a:latin typeface="Times New Roman"/>
                <a:cs typeface="Times New Roman"/>
              </a:rPr>
              <a:t> </a:t>
            </a:r>
            <a:r>
              <a:rPr sz="1100" spc="-10" dirty="0">
                <a:latin typeface="Times New Roman"/>
                <a:cs typeface="Times New Roman"/>
              </a:rPr>
              <a:t>vector</a:t>
            </a:r>
            <a:endParaRPr sz="1100" dirty="0">
              <a:latin typeface="Times New Roman"/>
              <a:cs typeface="Times New Roman"/>
            </a:endParaRPr>
          </a:p>
        </p:txBody>
      </p:sp>
      <p:sp>
        <p:nvSpPr>
          <p:cNvPr id="13" name="object 13"/>
          <p:cNvSpPr txBox="1"/>
          <p:nvPr/>
        </p:nvSpPr>
        <p:spPr>
          <a:xfrm>
            <a:off x="1155471" y="1083880"/>
            <a:ext cx="1395730" cy="191770"/>
          </a:xfrm>
          <a:prstGeom prst="rect">
            <a:avLst/>
          </a:prstGeom>
        </p:spPr>
        <p:txBody>
          <a:bodyPr vert="horz" wrap="square" lIns="0" tIns="11430" rIns="0" bIns="0" rtlCol="0">
            <a:spAutoFit/>
          </a:bodyPr>
          <a:lstStyle/>
          <a:p>
            <a:pPr marL="38100">
              <a:lnSpc>
                <a:spcPct val="100000"/>
              </a:lnSpc>
              <a:spcBef>
                <a:spcPts val="90"/>
              </a:spcBef>
              <a:tabLst>
                <a:tab pos="651510" algn="l"/>
                <a:tab pos="1242060" algn="l"/>
              </a:tabLst>
            </a:pPr>
            <a:r>
              <a:rPr sz="1100" i="1" spc="50" dirty="0">
                <a:latin typeface="Calibri"/>
                <a:cs typeface="Calibri"/>
              </a:rPr>
              <a:t>s</a:t>
            </a:r>
            <a:r>
              <a:rPr sz="1200" spc="75" baseline="27777" dirty="0">
                <a:latin typeface="Calibri"/>
                <a:cs typeface="Calibri"/>
              </a:rPr>
              <a:t>2</a:t>
            </a:r>
            <a:r>
              <a:rPr sz="1200" spc="165" baseline="27777" dirty="0">
                <a:latin typeface="Calibri"/>
                <a:cs typeface="Calibri"/>
              </a:rPr>
              <a:t> </a:t>
            </a:r>
            <a:r>
              <a:rPr sz="1100" spc="295" dirty="0">
                <a:latin typeface="Calibri"/>
                <a:cs typeface="Calibri"/>
              </a:rPr>
              <a:t>+</a:t>
            </a:r>
            <a:r>
              <a:rPr sz="1100" spc="-10" dirty="0">
                <a:latin typeface="Calibri"/>
                <a:cs typeface="Calibri"/>
              </a:rPr>
              <a:t> </a:t>
            </a:r>
            <a:r>
              <a:rPr sz="1100" i="1" spc="50" dirty="0">
                <a:latin typeface="Calibri"/>
                <a:cs typeface="Calibri"/>
              </a:rPr>
              <a:t>s</a:t>
            </a:r>
            <a:r>
              <a:rPr sz="1200" spc="75" baseline="27777" dirty="0">
                <a:latin typeface="Calibri"/>
                <a:cs typeface="Calibri"/>
              </a:rPr>
              <a:t>2	</a:t>
            </a:r>
            <a:r>
              <a:rPr sz="1650" spc="442" baseline="37878" dirty="0">
                <a:latin typeface="Calibri"/>
                <a:cs typeface="Calibri"/>
              </a:rPr>
              <a:t>=</a:t>
            </a:r>
            <a:r>
              <a:rPr sz="1650" spc="262" baseline="37878" dirty="0">
                <a:latin typeface="Calibri"/>
                <a:cs typeface="Calibri"/>
              </a:rPr>
              <a:t> </a:t>
            </a:r>
            <a:r>
              <a:rPr sz="1100" b="1" i="1" spc="-20" dirty="0">
                <a:latin typeface="Verdana"/>
                <a:cs typeface="Verdana"/>
              </a:rPr>
              <a:t>w</a:t>
            </a:r>
            <a:r>
              <a:rPr sz="1200" i="1" spc="-30" baseline="24305" dirty="0">
                <a:latin typeface="Calibri"/>
                <a:cs typeface="Calibri"/>
              </a:rPr>
              <a:t>T</a:t>
            </a:r>
            <a:r>
              <a:rPr sz="1200" i="1" spc="-15" baseline="24305" dirty="0">
                <a:latin typeface="Calibri"/>
                <a:cs typeface="Calibri"/>
              </a:rPr>
              <a:t> </a:t>
            </a:r>
            <a:r>
              <a:rPr sz="1100" b="1" i="1" spc="-30" dirty="0">
                <a:latin typeface="Verdana"/>
                <a:cs typeface="Verdana"/>
              </a:rPr>
              <a:t>S	</a:t>
            </a:r>
            <a:r>
              <a:rPr sz="1100" b="1" i="1" spc="-175" dirty="0">
                <a:latin typeface="Verdana"/>
                <a:cs typeface="Verdana"/>
              </a:rPr>
              <a:t>w</a:t>
            </a:r>
            <a:endParaRPr sz="1100" dirty="0">
              <a:latin typeface="Verdana"/>
              <a:cs typeface="Verdana"/>
            </a:endParaRPr>
          </a:p>
        </p:txBody>
      </p:sp>
      <p:sp>
        <p:nvSpPr>
          <p:cNvPr id="14" name="object 14"/>
          <p:cNvSpPr txBox="1"/>
          <p:nvPr/>
        </p:nvSpPr>
        <p:spPr>
          <a:xfrm>
            <a:off x="436067" y="1224315"/>
            <a:ext cx="2129790" cy="445770"/>
          </a:xfrm>
          <a:prstGeom prst="rect">
            <a:avLst/>
          </a:prstGeom>
        </p:spPr>
        <p:txBody>
          <a:bodyPr vert="horz" wrap="square" lIns="0" tIns="55244" rIns="0" bIns="0" rtlCol="0">
            <a:spAutoFit/>
          </a:bodyPr>
          <a:lstStyle/>
          <a:p>
            <a:pPr marL="636270">
              <a:lnSpc>
                <a:spcPct val="100000"/>
              </a:lnSpc>
              <a:spcBef>
                <a:spcPts val="434"/>
              </a:spcBef>
            </a:pPr>
            <a:r>
              <a:rPr sz="1100" spc="-5" dirty="0">
                <a:solidFill>
                  <a:srgbClr val="0000E5"/>
                </a:solidFill>
                <a:latin typeface="Times New Roman"/>
                <a:cs typeface="Times New Roman"/>
              </a:rPr>
              <a:t>Between-class</a:t>
            </a:r>
            <a:r>
              <a:rPr sz="1100" spc="-45" dirty="0">
                <a:solidFill>
                  <a:srgbClr val="0000E5"/>
                </a:solidFill>
                <a:latin typeface="Times New Roman"/>
                <a:cs typeface="Times New Roman"/>
              </a:rPr>
              <a:t> </a:t>
            </a:r>
            <a:r>
              <a:rPr sz="1100" spc="-10" dirty="0">
                <a:solidFill>
                  <a:srgbClr val="0000E5"/>
                </a:solidFill>
                <a:latin typeface="Times New Roman"/>
                <a:cs typeface="Times New Roman"/>
              </a:rPr>
              <a:t>covariance:</a:t>
            </a:r>
            <a:endParaRPr sz="1100">
              <a:latin typeface="Times New Roman"/>
              <a:cs typeface="Times New Roman"/>
            </a:endParaRPr>
          </a:p>
          <a:p>
            <a:pPr marL="63500">
              <a:lnSpc>
                <a:spcPct val="100000"/>
              </a:lnSpc>
              <a:spcBef>
                <a:spcPts val="334"/>
              </a:spcBef>
              <a:tabLst>
                <a:tab pos="367030" algn="l"/>
              </a:tabLst>
            </a:pPr>
            <a:r>
              <a:rPr sz="1100" i="1" spc="170" dirty="0">
                <a:latin typeface="Calibri"/>
                <a:cs typeface="Calibri"/>
              </a:rPr>
              <a:t>S</a:t>
            </a:r>
            <a:r>
              <a:rPr sz="1200" i="1" spc="300" baseline="-10416" dirty="0">
                <a:latin typeface="Calibri"/>
                <a:cs typeface="Calibri"/>
              </a:rPr>
              <a:t>B	</a:t>
            </a:r>
            <a:r>
              <a:rPr sz="1100" spc="295" dirty="0">
                <a:latin typeface="Calibri"/>
                <a:cs typeface="Calibri"/>
              </a:rPr>
              <a:t>=    </a:t>
            </a:r>
            <a:r>
              <a:rPr sz="1100" spc="85" dirty="0">
                <a:latin typeface="Calibri"/>
                <a:cs typeface="Calibri"/>
              </a:rPr>
              <a:t>(</a:t>
            </a:r>
            <a:r>
              <a:rPr sz="1100" b="1" i="1" spc="-40" dirty="0">
                <a:latin typeface="Verdana"/>
                <a:cs typeface="Verdana"/>
              </a:rPr>
              <a:t>m</a:t>
            </a:r>
            <a:r>
              <a:rPr sz="1200" spc="22" baseline="-10416" dirty="0">
                <a:latin typeface="Calibri"/>
                <a:cs typeface="Calibri"/>
              </a:rPr>
              <a:t>2 </a:t>
            </a:r>
            <a:r>
              <a:rPr sz="1200" spc="-104" baseline="-10416"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200" spc="97" baseline="-10416" dirty="0">
                <a:latin typeface="Calibri"/>
                <a:cs typeface="Calibri"/>
              </a:rPr>
              <a:t>1</a:t>
            </a:r>
            <a:r>
              <a:rPr sz="1100" spc="85" dirty="0">
                <a:latin typeface="Calibri"/>
                <a:cs typeface="Calibri"/>
              </a:rPr>
              <a:t>)(</a:t>
            </a:r>
            <a:r>
              <a:rPr sz="1100" b="1" i="1" spc="-40" dirty="0">
                <a:latin typeface="Verdana"/>
                <a:cs typeface="Verdana"/>
              </a:rPr>
              <a:t>m</a:t>
            </a:r>
            <a:r>
              <a:rPr sz="1200" spc="22" baseline="-10416" dirty="0">
                <a:latin typeface="Calibri"/>
                <a:cs typeface="Calibri"/>
              </a:rPr>
              <a:t>2</a:t>
            </a:r>
            <a:r>
              <a:rPr sz="1200" baseline="-10416" dirty="0">
                <a:latin typeface="Calibri"/>
                <a:cs typeface="Calibri"/>
              </a:rPr>
              <a:t> </a:t>
            </a:r>
            <a:r>
              <a:rPr sz="1200" spc="-104" baseline="-10416"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200" spc="97" baseline="-10416" dirty="0">
                <a:latin typeface="Calibri"/>
                <a:cs typeface="Calibri"/>
              </a:rPr>
              <a:t>1</a:t>
            </a:r>
            <a:r>
              <a:rPr sz="1100" spc="85" dirty="0">
                <a:latin typeface="Calibri"/>
                <a:cs typeface="Calibri"/>
              </a:rPr>
              <a:t>)</a:t>
            </a:r>
            <a:r>
              <a:rPr sz="1200" i="1" spc="150" baseline="31250" dirty="0">
                <a:latin typeface="Calibri"/>
                <a:cs typeface="Calibri"/>
              </a:rPr>
              <a:t>T</a:t>
            </a:r>
            <a:endParaRPr sz="1200" baseline="31250">
              <a:latin typeface="Calibri"/>
              <a:cs typeface="Calibri"/>
            </a:endParaRPr>
          </a:p>
        </p:txBody>
      </p:sp>
      <p:sp>
        <p:nvSpPr>
          <p:cNvPr id="15" name="object 15"/>
          <p:cNvSpPr txBox="1"/>
          <p:nvPr/>
        </p:nvSpPr>
        <p:spPr>
          <a:xfrm>
            <a:off x="1059700" y="1688158"/>
            <a:ext cx="1388110"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0000E5"/>
                </a:solidFill>
                <a:latin typeface="Times New Roman"/>
                <a:cs typeface="Times New Roman"/>
              </a:rPr>
              <a:t>Within-class</a:t>
            </a:r>
            <a:r>
              <a:rPr sz="1100" spc="-45" dirty="0">
                <a:solidFill>
                  <a:srgbClr val="0000E5"/>
                </a:solidFill>
                <a:latin typeface="Times New Roman"/>
                <a:cs typeface="Times New Roman"/>
              </a:rPr>
              <a:t> </a:t>
            </a:r>
            <a:r>
              <a:rPr sz="1100" spc="-10" dirty="0">
                <a:solidFill>
                  <a:srgbClr val="0000E5"/>
                </a:solidFill>
                <a:latin typeface="Times New Roman"/>
                <a:cs typeface="Times New Roman"/>
              </a:rPr>
              <a:t>covariance:</a:t>
            </a:r>
            <a:endParaRPr sz="1100">
              <a:latin typeface="Times New Roman"/>
              <a:cs typeface="Times New Roman"/>
            </a:endParaRPr>
          </a:p>
        </p:txBody>
      </p:sp>
      <p:sp>
        <p:nvSpPr>
          <p:cNvPr id="16" name="object 16"/>
          <p:cNvSpPr txBox="1"/>
          <p:nvPr/>
        </p:nvSpPr>
        <p:spPr>
          <a:xfrm>
            <a:off x="418465" y="1898191"/>
            <a:ext cx="530860" cy="191770"/>
          </a:xfrm>
          <a:prstGeom prst="rect">
            <a:avLst/>
          </a:prstGeom>
        </p:spPr>
        <p:txBody>
          <a:bodyPr vert="horz" wrap="square" lIns="0" tIns="11430" rIns="0" bIns="0" rtlCol="0">
            <a:spAutoFit/>
          </a:bodyPr>
          <a:lstStyle/>
          <a:p>
            <a:pPr marL="50800">
              <a:lnSpc>
                <a:spcPct val="100000"/>
              </a:lnSpc>
              <a:spcBef>
                <a:spcPts val="90"/>
              </a:spcBef>
              <a:tabLst>
                <a:tab pos="384810" algn="l"/>
              </a:tabLst>
            </a:pPr>
            <a:r>
              <a:rPr sz="1100" i="1" spc="125" dirty="0">
                <a:latin typeface="Calibri"/>
                <a:cs typeface="Calibri"/>
              </a:rPr>
              <a:t>S</a:t>
            </a:r>
            <a:r>
              <a:rPr sz="1200" i="1" spc="187" baseline="-10416" dirty="0">
                <a:latin typeface="Calibri"/>
                <a:cs typeface="Calibri"/>
              </a:rPr>
              <a:t>W	</a:t>
            </a:r>
            <a:r>
              <a:rPr sz="1100" spc="295" dirty="0">
                <a:latin typeface="Calibri"/>
                <a:cs typeface="Calibri"/>
              </a:rPr>
              <a:t>=</a:t>
            </a:r>
            <a:endParaRPr sz="1100">
              <a:latin typeface="Calibri"/>
              <a:cs typeface="Calibri"/>
            </a:endParaRPr>
          </a:p>
        </p:txBody>
      </p:sp>
      <p:sp>
        <p:nvSpPr>
          <p:cNvPr id="17" name="object 17"/>
          <p:cNvSpPr txBox="1"/>
          <p:nvPr/>
        </p:nvSpPr>
        <p:spPr>
          <a:xfrm>
            <a:off x="1048308" y="1766568"/>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endParaRPr sz="1100">
              <a:latin typeface="Trebuchet MS"/>
              <a:cs typeface="Trebuchet MS"/>
            </a:endParaRPr>
          </a:p>
        </p:txBody>
      </p:sp>
      <p:sp>
        <p:nvSpPr>
          <p:cNvPr id="18" name="object 18"/>
          <p:cNvSpPr txBox="1"/>
          <p:nvPr/>
        </p:nvSpPr>
        <p:spPr>
          <a:xfrm>
            <a:off x="323850" y="2035175"/>
            <a:ext cx="994410" cy="428625"/>
          </a:xfrm>
          <a:prstGeom prst="rect">
            <a:avLst/>
          </a:prstGeom>
        </p:spPr>
        <p:txBody>
          <a:bodyPr vert="horz" wrap="square" lIns="0" tIns="12065" rIns="0" bIns="0" rtlCol="0">
            <a:spAutoFit/>
          </a:bodyPr>
          <a:lstStyle/>
          <a:p>
            <a:pPr marR="30480" algn="r">
              <a:lnSpc>
                <a:spcPct val="100000"/>
              </a:lnSpc>
              <a:spcBef>
                <a:spcPts val="95"/>
              </a:spcBef>
            </a:pPr>
            <a:r>
              <a:rPr sz="800" i="1" spc="-20" dirty="0">
                <a:latin typeface="Calibri"/>
                <a:cs typeface="Calibri"/>
              </a:rPr>
              <a:t>n</a:t>
            </a:r>
            <a:r>
              <a:rPr sz="800" spc="-20" dirty="0">
                <a:latin typeface="Lucida Sans Unicode"/>
                <a:cs typeface="Lucida Sans Unicode"/>
              </a:rPr>
              <a:t>∈C</a:t>
            </a:r>
            <a:r>
              <a:rPr sz="900" spc="-30" baseline="-9259" dirty="0">
                <a:latin typeface="Lucida Console"/>
                <a:cs typeface="Lucida Console"/>
              </a:rPr>
              <a:t>1</a:t>
            </a:r>
            <a:endParaRPr sz="900" baseline="-9259" dirty="0">
              <a:latin typeface="Lucida Console"/>
              <a:cs typeface="Lucida Console"/>
            </a:endParaRPr>
          </a:p>
          <a:p>
            <a:pPr marL="38100">
              <a:lnSpc>
                <a:spcPct val="100000"/>
              </a:lnSpc>
              <a:spcBef>
                <a:spcPts val="894"/>
              </a:spcBef>
            </a:pPr>
            <a:endParaRPr sz="1100" dirty="0">
              <a:latin typeface="Times New Roman"/>
              <a:cs typeface="Times New Roman"/>
            </a:endParaRPr>
          </a:p>
        </p:txBody>
      </p:sp>
      <p:sp>
        <p:nvSpPr>
          <p:cNvPr id="19" name="object 19"/>
          <p:cNvSpPr txBox="1"/>
          <p:nvPr/>
        </p:nvSpPr>
        <p:spPr>
          <a:xfrm>
            <a:off x="2557907" y="1878316"/>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T</a:t>
            </a:r>
            <a:endParaRPr sz="800">
              <a:latin typeface="Calibri"/>
              <a:cs typeface="Calibri"/>
            </a:endParaRPr>
          </a:p>
        </p:txBody>
      </p:sp>
      <p:sp>
        <p:nvSpPr>
          <p:cNvPr id="20" name="object 20"/>
          <p:cNvSpPr txBox="1"/>
          <p:nvPr/>
        </p:nvSpPr>
        <p:spPr>
          <a:xfrm>
            <a:off x="2834373" y="1766568"/>
            <a:ext cx="226060" cy="191770"/>
          </a:xfrm>
          <a:prstGeom prst="rect">
            <a:avLst/>
          </a:prstGeom>
        </p:spPr>
        <p:txBody>
          <a:bodyPr vert="horz" wrap="square" lIns="0" tIns="11430" rIns="0" bIns="0" rtlCol="0">
            <a:spAutoFit/>
          </a:bodyPr>
          <a:lstStyle/>
          <a:p>
            <a:pPr marL="12700">
              <a:lnSpc>
                <a:spcPct val="100000"/>
              </a:lnSpc>
              <a:spcBef>
                <a:spcPts val="90"/>
              </a:spcBef>
            </a:pPr>
            <a:r>
              <a:rPr sz="1100" spc="975" dirty="0">
                <a:latin typeface="Trebuchet MS"/>
                <a:cs typeface="Trebuchet MS"/>
              </a:rPr>
              <a:t>Σ</a:t>
            </a:r>
            <a:endParaRPr sz="1100">
              <a:latin typeface="Trebuchet MS"/>
              <a:cs typeface="Trebuchet MS"/>
            </a:endParaRPr>
          </a:p>
        </p:txBody>
      </p:sp>
      <p:sp>
        <p:nvSpPr>
          <p:cNvPr id="21" name="object 21"/>
          <p:cNvSpPr txBox="1"/>
          <p:nvPr/>
        </p:nvSpPr>
        <p:spPr>
          <a:xfrm>
            <a:off x="1416875" y="1956294"/>
            <a:ext cx="1877060" cy="147320"/>
          </a:xfrm>
          <a:prstGeom prst="rect">
            <a:avLst/>
          </a:prstGeom>
        </p:spPr>
        <p:txBody>
          <a:bodyPr vert="horz" wrap="square" lIns="0" tIns="12065" rIns="0" bIns="0" rtlCol="0">
            <a:spAutoFit/>
          </a:bodyPr>
          <a:lstStyle/>
          <a:p>
            <a:pPr marL="12700">
              <a:lnSpc>
                <a:spcPct val="100000"/>
              </a:lnSpc>
              <a:spcBef>
                <a:spcPts val="95"/>
              </a:spcBef>
              <a:tabLst>
                <a:tab pos="396240" algn="l"/>
                <a:tab pos="655320" algn="l"/>
                <a:tab pos="1039494" algn="l"/>
                <a:tab pos="1798320" algn="l"/>
              </a:tabLst>
            </a:pPr>
            <a:r>
              <a:rPr sz="800" i="1" spc="100" dirty="0">
                <a:latin typeface="Calibri"/>
                <a:cs typeface="Calibri"/>
              </a:rPr>
              <a:t>n	</a:t>
            </a:r>
            <a:r>
              <a:rPr sz="800" spc="15" dirty="0">
                <a:latin typeface="Calibri"/>
                <a:cs typeface="Calibri"/>
              </a:rPr>
              <a:t>1	</a:t>
            </a:r>
            <a:r>
              <a:rPr sz="800" i="1" spc="100" dirty="0">
                <a:latin typeface="Calibri"/>
                <a:cs typeface="Calibri"/>
              </a:rPr>
              <a:t>n	</a:t>
            </a:r>
            <a:r>
              <a:rPr sz="800" spc="15" dirty="0">
                <a:latin typeface="Calibri"/>
                <a:cs typeface="Calibri"/>
              </a:rPr>
              <a:t>1	</a:t>
            </a:r>
            <a:r>
              <a:rPr sz="800" i="1" spc="100" dirty="0">
                <a:latin typeface="Calibri"/>
                <a:cs typeface="Calibri"/>
              </a:rPr>
              <a:t>n</a:t>
            </a:r>
            <a:endParaRPr sz="800">
              <a:latin typeface="Calibri"/>
              <a:cs typeface="Calibri"/>
            </a:endParaRPr>
          </a:p>
        </p:txBody>
      </p:sp>
      <p:sp>
        <p:nvSpPr>
          <p:cNvPr id="22" name="object 22"/>
          <p:cNvSpPr txBox="1"/>
          <p:nvPr/>
        </p:nvSpPr>
        <p:spPr>
          <a:xfrm>
            <a:off x="1271689" y="1898191"/>
            <a:ext cx="2167255" cy="191770"/>
          </a:xfrm>
          <a:prstGeom prst="rect">
            <a:avLst/>
          </a:prstGeom>
        </p:spPr>
        <p:txBody>
          <a:bodyPr vert="horz" wrap="square" lIns="0" tIns="11430" rIns="0" bIns="0" rtlCol="0">
            <a:spAutoFit/>
          </a:bodyPr>
          <a:lstStyle/>
          <a:p>
            <a:pPr marL="12700">
              <a:lnSpc>
                <a:spcPct val="100000"/>
              </a:lnSpc>
              <a:spcBef>
                <a:spcPts val="90"/>
              </a:spcBef>
              <a:tabLst>
                <a:tab pos="1798320" algn="l"/>
              </a:tabLst>
            </a:pPr>
            <a:r>
              <a:rPr sz="1100" spc="35" dirty="0">
                <a:latin typeface="Calibri"/>
                <a:cs typeface="Calibri"/>
              </a:rPr>
              <a:t>(</a:t>
            </a:r>
            <a:r>
              <a:rPr sz="1100" b="1" i="1" spc="35" dirty="0">
                <a:latin typeface="Verdana"/>
                <a:cs typeface="Verdana"/>
              </a:rPr>
              <a:t>x</a:t>
            </a:r>
            <a:r>
              <a:rPr sz="1100" b="1" i="1" spc="430" dirty="0">
                <a:latin typeface="Verdana"/>
                <a:cs typeface="Verdana"/>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100" b="1" i="1" spc="100" dirty="0">
                <a:latin typeface="Verdana"/>
                <a:cs typeface="Verdana"/>
              </a:rPr>
              <a:t> </a:t>
            </a:r>
            <a:r>
              <a:rPr sz="1100" spc="50" dirty="0">
                <a:latin typeface="Calibri"/>
                <a:cs typeface="Calibri"/>
              </a:rPr>
              <a:t>)(</a:t>
            </a:r>
            <a:r>
              <a:rPr sz="1100" b="1" i="1" spc="50" dirty="0">
                <a:latin typeface="Verdana"/>
                <a:cs typeface="Verdana"/>
              </a:rPr>
              <a:t>x</a:t>
            </a:r>
            <a:r>
              <a:rPr sz="1100" b="1" i="1" spc="434" dirty="0">
                <a:latin typeface="Verdana"/>
                <a:cs typeface="Verdana"/>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100" b="1" i="1" spc="100" dirty="0">
                <a:latin typeface="Verdana"/>
                <a:cs typeface="Verdana"/>
              </a:rPr>
              <a:t> </a:t>
            </a:r>
            <a:r>
              <a:rPr sz="1100" spc="85" dirty="0">
                <a:latin typeface="Calibri"/>
                <a:cs typeface="Calibri"/>
              </a:rPr>
              <a:t>) </a:t>
            </a:r>
            <a:r>
              <a:rPr sz="1100" spc="325" dirty="0">
                <a:latin typeface="Calibri"/>
                <a:cs typeface="Calibri"/>
              </a:rPr>
              <a:t> </a:t>
            </a:r>
            <a:r>
              <a:rPr sz="1100" spc="295" dirty="0">
                <a:latin typeface="Calibri"/>
                <a:cs typeface="Calibri"/>
              </a:rPr>
              <a:t>+	</a:t>
            </a:r>
            <a:r>
              <a:rPr sz="1100" spc="35" dirty="0">
                <a:latin typeface="Calibri"/>
                <a:cs typeface="Calibri"/>
              </a:rPr>
              <a:t>(</a:t>
            </a:r>
            <a:r>
              <a:rPr sz="1100" b="1" i="1" spc="35" dirty="0">
                <a:latin typeface="Verdana"/>
                <a:cs typeface="Verdana"/>
              </a:rPr>
              <a:t>x</a:t>
            </a:r>
            <a:r>
              <a:rPr sz="1100" b="1" i="1" spc="355" dirty="0">
                <a:latin typeface="Verdana"/>
                <a:cs typeface="Verdana"/>
              </a:rPr>
              <a:t> </a:t>
            </a:r>
            <a:r>
              <a:rPr sz="1100" spc="-204" dirty="0">
                <a:latin typeface="Lucida Sans Unicode"/>
                <a:cs typeface="Lucida Sans Unicode"/>
              </a:rPr>
              <a:t>−</a:t>
            </a:r>
            <a:endParaRPr sz="1100">
              <a:latin typeface="Lucida Sans Unicode"/>
              <a:cs typeface="Lucida Sans Unicode"/>
            </a:endParaRPr>
          </a:p>
        </p:txBody>
      </p:sp>
      <p:sp>
        <p:nvSpPr>
          <p:cNvPr id="23" name="object 23"/>
          <p:cNvSpPr txBox="1"/>
          <p:nvPr/>
        </p:nvSpPr>
        <p:spPr>
          <a:xfrm>
            <a:off x="2762250" y="2035175"/>
            <a:ext cx="316865" cy="147320"/>
          </a:xfrm>
          <a:prstGeom prst="rect">
            <a:avLst/>
          </a:prstGeom>
        </p:spPr>
        <p:txBody>
          <a:bodyPr vert="horz" wrap="square" lIns="0" tIns="12065" rIns="0" bIns="0" rtlCol="0">
            <a:spAutoFit/>
          </a:bodyPr>
          <a:lstStyle/>
          <a:p>
            <a:pPr marL="38100">
              <a:lnSpc>
                <a:spcPct val="100000"/>
              </a:lnSpc>
              <a:spcBef>
                <a:spcPts val="95"/>
              </a:spcBef>
            </a:pPr>
            <a:r>
              <a:rPr sz="800" i="1" spc="-20" dirty="0">
                <a:latin typeface="Calibri"/>
                <a:cs typeface="Calibri"/>
              </a:rPr>
              <a:t>n</a:t>
            </a:r>
            <a:r>
              <a:rPr sz="800" spc="-20" dirty="0">
                <a:latin typeface="Lucida Sans Unicode"/>
                <a:cs typeface="Lucida Sans Unicode"/>
              </a:rPr>
              <a:t>∈C</a:t>
            </a:r>
            <a:r>
              <a:rPr sz="900" spc="-30" baseline="-9259" dirty="0">
                <a:latin typeface="Lucida Console"/>
                <a:cs typeface="Lucida Console"/>
              </a:rPr>
              <a:t>2</a:t>
            </a:r>
            <a:endParaRPr sz="900" baseline="-9259" dirty="0">
              <a:latin typeface="Lucida Console"/>
              <a:cs typeface="Lucida Console"/>
            </a:endParaRPr>
          </a:p>
        </p:txBody>
      </p:sp>
      <p:sp>
        <p:nvSpPr>
          <p:cNvPr id="24" name="object 24"/>
          <p:cNvSpPr txBox="1"/>
          <p:nvPr/>
        </p:nvSpPr>
        <p:spPr>
          <a:xfrm>
            <a:off x="3418446" y="1898191"/>
            <a:ext cx="976630" cy="191770"/>
          </a:xfrm>
          <a:prstGeom prst="rect">
            <a:avLst/>
          </a:prstGeom>
        </p:spPr>
        <p:txBody>
          <a:bodyPr vert="horz" wrap="square" lIns="0" tIns="11430" rIns="0" bIns="0" rtlCol="0">
            <a:spAutoFit/>
          </a:bodyPr>
          <a:lstStyle/>
          <a:p>
            <a:pPr marL="38100">
              <a:lnSpc>
                <a:spcPct val="100000"/>
              </a:lnSpc>
              <a:spcBef>
                <a:spcPts val="90"/>
              </a:spcBef>
            </a:pPr>
            <a:r>
              <a:rPr sz="1100" b="1" i="1" spc="-40" dirty="0">
                <a:latin typeface="Verdana"/>
                <a:cs typeface="Verdana"/>
              </a:rPr>
              <a:t>m</a:t>
            </a:r>
            <a:r>
              <a:rPr sz="1200" spc="97" baseline="-10416" dirty="0">
                <a:latin typeface="Calibri"/>
                <a:cs typeface="Calibri"/>
              </a:rPr>
              <a:t>2</a:t>
            </a:r>
            <a:r>
              <a:rPr sz="1100" spc="85" dirty="0">
                <a:latin typeface="Calibri"/>
                <a:cs typeface="Calibri"/>
              </a:rPr>
              <a:t>)(</a:t>
            </a:r>
            <a:r>
              <a:rPr sz="1100" b="1" i="1" spc="-20" dirty="0">
                <a:latin typeface="Verdana"/>
                <a:cs typeface="Verdana"/>
              </a:rPr>
              <a:t>x</a:t>
            </a:r>
            <a:r>
              <a:rPr sz="1200" i="1" spc="150" baseline="-10416" dirty="0">
                <a:latin typeface="Calibri"/>
                <a:cs typeface="Calibri"/>
              </a:rPr>
              <a:t>n</a:t>
            </a:r>
            <a:r>
              <a:rPr sz="1200" i="1" baseline="-10416" dirty="0">
                <a:latin typeface="Calibri"/>
                <a:cs typeface="Calibri"/>
              </a:rPr>
              <a:t> </a:t>
            </a:r>
            <a:r>
              <a:rPr sz="1200" i="1" spc="-104" baseline="-10416"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b="1" i="1" spc="-40" dirty="0">
                <a:latin typeface="Verdana"/>
                <a:cs typeface="Verdana"/>
              </a:rPr>
              <a:t>m</a:t>
            </a:r>
            <a:r>
              <a:rPr sz="1200" spc="97" baseline="-10416" dirty="0">
                <a:latin typeface="Calibri"/>
                <a:cs typeface="Calibri"/>
              </a:rPr>
              <a:t>2</a:t>
            </a:r>
            <a:r>
              <a:rPr sz="1100" spc="85" dirty="0">
                <a:latin typeface="Calibri"/>
                <a:cs typeface="Calibri"/>
              </a:rPr>
              <a:t>)</a:t>
            </a:r>
            <a:endParaRPr sz="1100">
              <a:latin typeface="Calibri"/>
              <a:cs typeface="Calibri"/>
            </a:endParaRPr>
          </a:p>
        </p:txBody>
      </p:sp>
      <p:sp>
        <p:nvSpPr>
          <p:cNvPr id="25" name="object 25"/>
          <p:cNvSpPr txBox="1"/>
          <p:nvPr/>
        </p:nvSpPr>
        <p:spPr>
          <a:xfrm>
            <a:off x="4343971" y="1878316"/>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T</a:t>
            </a:r>
            <a:endParaRPr sz="800">
              <a:latin typeface="Calibri"/>
              <a:cs typeface="Calibri"/>
            </a:endParaRPr>
          </a:p>
        </p:txBody>
      </p:sp>
      <p:sp>
        <p:nvSpPr>
          <p:cNvPr id="32" name="Slide Number Placeholder 31"/>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35</a:t>
            </a:fld>
            <a:endParaRPr lang="en-US" spc="-5" dirty="0"/>
          </a:p>
        </p:txBody>
      </p:sp>
      <p:pic>
        <p:nvPicPr>
          <p:cNvPr id="2052" name="Picture 4" descr="https://miro.medium.com/max/700/1*WnL85Rl2Nfh_KQLNQxrD_A.png"/>
          <p:cNvPicPr>
            <a:picLocks noChangeAspect="1" noChangeArrowheads="1"/>
          </p:cNvPicPr>
          <p:nvPr/>
        </p:nvPicPr>
        <p:blipFill>
          <a:blip r:embed="rId5" cstate="print"/>
          <a:srcRect/>
          <a:stretch>
            <a:fillRect/>
          </a:stretch>
        </p:blipFill>
        <p:spPr bwMode="auto">
          <a:xfrm>
            <a:off x="95250" y="2187576"/>
            <a:ext cx="4343400" cy="914400"/>
          </a:xfrm>
          <a:prstGeom prst="rect">
            <a:avLst/>
          </a:prstGeom>
          <a:noFill/>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742160" y="211795"/>
            <a:ext cx="1123950" cy="244475"/>
          </a:xfrm>
          <a:prstGeom prst="rect">
            <a:avLst/>
          </a:prstGeom>
        </p:spPr>
        <p:txBody>
          <a:bodyPr vert="horz" wrap="square" lIns="0" tIns="17145" rIns="0" bIns="0" rtlCol="0">
            <a:spAutoFit/>
          </a:bodyPr>
          <a:lstStyle/>
          <a:p>
            <a:pPr marL="12700">
              <a:lnSpc>
                <a:spcPct val="100000"/>
              </a:lnSpc>
              <a:spcBef>
                <a:spcPts val="135"/>
              </a:spcBef>
            </a:pPr>
            <a:r>
              <a:rPr sz="1400" spc="20" dirty="0">
                <a:latin typeface="Times New Roman"/>
                <a:cs typeface="Times New Roman"/>
              </a:rPr>
              <a:t>FLD</a:t>
            </a:r>
            <a:r>
              <a:rPr sz="1400" spc="-45" dirty="0">
                <a:latin typeface="Times New Roman"/>
                <a:cs typeface="Times New Roman"/>
              </a:rPr>
              <a:t> </a:t>
            </a:r>
            <a:r>
              <a:rPr sz="1400" spc="15" dirty="0">
                <a:latin typeface="Times New Roman"/>
                <a:cs typeface="Times New Roman"/>
              </a:rPr>
              <a:t>Summary</a:t>
            </a:r>
            <a:endParaRPr sz="1400">
              <a:latin typeface="Times New Roman"/>
              <a:cs typeface="Times New Roman"/>
            </a:endParaRPr>
          </a:p>
        </p:txBody>
      </p:sp>
      <p:sp>
        <p:nvSpPr>
          <p:cNvPr id="6" name="object 6"/>
          <p:cNvSpPr txBox="1"/>
          <p:nvPr/>
        </p:nvSpPr>
        <p:spPr>
          <a:xfrm>
            <a:off x="491858" y="1358454"/>
            <a:ext cx="3625215" cy="909736"/>
          </a:xfrm>
          <a:prstGeom prst="rect">
            <a:avLst/>
          </a:prstGeom>
        </p:spPr>
        <p:txBody>
          <a:bodyPr vert="horz" wrap="square" lIns="0" tIns="6985" rIns="0" bIns="0" rtlCol="0">
            <a:spAutoFit/>
          </a:bodyPr>
          <a:lstStyle/>
          <a:p>
            <a:pPr marL="144780" marR="5080" indent="-132715">
              <a:lnSpc>
                <a:spcPct val="102600"/>
              </a:lnSpc>
              <a:spcBef>
                <a:spcPts val="55"/>
              </a:spcBef>
              <a:buSzPct val="90909"/>
              <a:buFont typeface="Lucida Sans Unicode"/>
              <a:buChar char="•"/>
              <a:tabLst>
                <a:tab pos="145415" algn="l"/>
              </a:tabLst>
            </a:pPr>
            <a:r>
              <a:rPr sz="1100" spc="-10" dirty="0">
                <a:latin typeface="Times New Roman"/>
                <a:cs typeface="Times New Roman"/>
              </a:rPr>
              <a:t>FLD </a:t>
            </a:r>
            <a:r>
              <a:rPr sz="1100" spc="-5" dirty="0">
                <a:latin typeface="Times New Roman"/>
                <a:cs typeface="Times New Roman"/>
              </a:rPr>
              <a:t>is a </a:t>
            </a:r>
            <a:r>
              <a:rPr sz="1100" spc="-5" dirty="0">
                <a:solidFill>
                  <a:srgbClr val="0000E5"/>
                </a:solidFill>
                <a:latin typeface="Times New Roman"/>
                <a:cs typeface="Times New Roman"/>
              </a:rPr>
              <a:t>dimensionality reduction </a:t>
            </a:r>
            <a:r>
              <a:rPr sz="1100" spc="-5" dirty="0">
                <a:latin typeface="Times New Roman"/>
                <a:cs typeface="Times New Roman"/>
              </a:rPr>
              <a:t>technique (more later in the </a:t>
            </a:r>
            <a:r>
              <a:rPr sz="1100" spc="-260" dirty="0">
                <a:latin typeface="Times New Roman"/>
                <a:cs typeface="Times New Roman"/>
              </a:rPr>
              <a:t> </a:t>
            </a:r>
            <a:r>
              <a:rPr sz="1100" spc="-5" dirty="0">
                <a:latin typeface="Times New Roman"/>
                <a:cs typeface="Times New Roman"/>
              </a:rPr>
              <a:t>course)</a:t>
            </a:r>
            <a:endParaRPr sz="1100">
              <a:latin typeface="Times New Roman"/>
              <a:cs typeface="Times New Roman"/>
            </a:endParaRPr>
          </a:p>
          <a:p>
            <a:pPr marL="144780" indent="-132715">
              <a:lnSpc>
                <a:spcPct val="100000"/>
              </a:lnSpc>
              <a:spcBef>
                <a:spcPts val="175"/>
              </a:spcBef>
              <a:buSzPct val="90909"/>
              <a:buFont typeface="Lucida Sans Unicode"/>
              <a:buChar char="•"/>
              <a:tabLst>
                <a:tab pos="145415" algn="l"/>
              </a:tabLst>
            </a:pPr>
            <a:r>
              <a:rPr sz="1100" spc="-5" dirty="0">
                <a:latin typeface="Times New Roman"/>
                <a:cs typeface="Times New Roman"/>
              </a:rPr>
              <a:t>Criterion</a:t>
            </a:r>
            <a:r>
              <a:rPr sz="1100" spc="-10" dirty="0">
                <a:latin typeface="Times New Roman"/>
                <a:cs typeface="Times New Roman"/>
              </a:rPr>
              <a:t> </a:t>
            </a:r>
            <a:r>
              <a:rPr sz="1100" spc="-5" dirty="0">
                <a:latin typeface="Times New Roman"/>
                <a:cs typeface="Times New Roman"/>
              </a:rPr>
              <a:t>for</a:t>
            </a:r>
            <a:r>
              <a:rPr sz="1100" spc="-10" dirty="0">
                <a:latin typeface="Times New Roman"/>
                <a:cs typeface="Times New Roman"/>
              </a:rPr>
              <a:t> </a:t>
            </a:r>
            <a:r>
              <a:rPr sz="1100" spc="-5" dirty="0">
                <a:latin typeface="Times New Roman"/>
                <a:cs typeface="Times New Roman"/>
              </a:rPr>
              <a:t>choosing</a:t>
            </a:r>
            <a:r>
              <a:rPr sz="1100" spc="-10" dirty="0">
                <a:latin typeface="Times New Roman"/>
                <a:cs typeface="Times New Roman"/>
              </a:rPr>
              <a:t> </a:t>
            </a:r>
            <a:r>
              <a:rPr sz="1100" spc="-5" dirty="0">
                <a:latin typeface="Times New Roman"/>
                <a:cs typeface="Times New Roman"/>
              </a:rPr>
              <a:t>projection</a:t>
            </a:r>
            <a:r>
              <a:rPr sz="1100" spc="-10" dirty="0">
                <a:latin typeface="Times New Roman"/>
                <a:cs typeface="Times New Roman"/>
              </a:rPr>
              <a:t> </a:t>
            </a:r>
            <a:r>
              <a:rPr sz="1100" spc="-5" dirty="0">
                <a:latin typeface="Times New Roman"/>
                <a:cs typeface="Times New Roman"/>
              </a:rPr>
              <a:t>based</a:t>
            </a:r>
            <a:r>
              <a:rPr sz="1100" spc="-10" dirty="0">
                <a:latin typeface="Times New Roman"/>
                <a:cs typeface="Times New Roman"/>
              </a:rPr>
              <a:t> </a:t>
            </a:r>
            <a:r>
              <a:rPr sz="1100" spc="-5" dirty="0">
                <a:latin typeface="Times New Roman"/>
                <a:cs typeface="Times New Roman"/>
              </a:rPr>
              <a:t>on</a:t>
            </a:r>
            <a:r>
              <a:rPr sz="1100" spc="-10" dirty="0">
                <a:latin typeface="Times New Roman"/>
                <a:cs typeface="Times New Roman"/>
              </a:rPr>
              <a:t> </a:t>
            </a:r>
            <a:r>
              <a:rPr sz="1100" spc="-5" dirty="0">
                <a:latin typeface="Times New Roman"/>
                <a:cs typeface="Times New Roman"/>
              </a:rPr>
              <a:t>class</a:t>
            </a:r>
            <a:r>
              <a:rPr sz="1100" spc="-10" dirty="0">
                <a:latin typeface="Times New Roman"/>
                <a:cs typeface="Times New Roman"/>
              </a:rPr>
              <a:t> </a:t>
            </a:r>
            <a:r>
              <a:rPr sz="1100" spc="-5" dirty="0">
                <a:latin typeface="Times New Roman"/>
                <a:cs typeface="Times New Roman"/>
              </a:rPr>
              <a:t>labels</a:t>
            </a:r>
            <a:endParaRPr sz="1100">
              <a:latin typeface="Times New Roman"/>
              <a:cs typeface="Times New Roman"/>
            </a:endParaRPr>
          </a:p>
          <a:p>
            <a:pPr marL="422275" lvl="1" indent="-128905">
              <a:lnSpc>
                <a:spcPct val="100000"/>
              </a:lnSpc>
              <a:spcBef>
                <a:spcPts val="175"/>
              </a:spcBef>
              <a:buSzPct val="90000"/>
              <a:buFont typeface="Arial"/>
              <a:buChar char="•"/>
              <a:tabLst>
                <a:tab pos="422909" algn="l"/>
              </a:tabLst>
            </a:pPr>
            <a:r>
              <a:rPr sz="1000" spc="-5" dirty="0">
                <a:latin typeface="Times New Roman"/>
                <a:cs typeface="Times New Roman"/>
              </a:rPr>
              <a:t>Still</a:t>
            </a:r>
            <a:r>
              <a:rPr sz="1000" dirty="0">
                <a:latin typeface="Times New Roman"/>
                <a:cs typeface="Times New Roman"/>
              </a:rPr>
              <a:t> </a:t>
            </a:r>
            <a:r>
              <a:rPr sz="1000" spc="-10" dirty="0">
                <a:latin typeface="Times New Roman"/>
                <a:cs typeface="Times New Roman"/>
              </a:rPr>
              <a:t>suffers</a:t>
            </a:r>
            <a:r>
              <a:rPr sz="1000" spc="5" dirty="0">
                <a:latin typeface="Times New Roman"/>
                <a:cs typeface="Times New Roman"/>
              </a:rPr>
              <a:t> </a:t>
            </a:r>
            <a:r>
              <a:rPr sz="1000" spc="-5" dirty="0">
                <a:latin typeface="Times New Roman"/>
                <a:cs typeface="Times New Roman"/>
              </a:rPr>
              <a:t>from</a:t>
            </a:r>
            <a:r>
              <a:rPr sz="1000" spc="5" dirty="0">
                <a:latin typeface="Times New Roman"/>
                <a:cs typeface="Times New Roman"/>
              </a:rPr>
              <a:t> </a:t>
            </a:r>
            <a:r>
              <a:rPr sz="1000" spc="-5" dirty="0">
                <a:latin typeface="Times New Roman"/>
                <a:cs typeface="Times New Roman"/>
              </a:rPr>
              <a:t>outliers</a:t>
            </a:r>
            <a:r>
              <a:rPr sz="1000" spc="5" dirty="0">
                <a:latin typeface="Times New Roman"/>
                <a:cs typeface="Times New Roman"/>
              </a:rPr>
              <a:t> </a:t>
            </a:r>
            <a:r>
              <a:rPr sz="1000" spc="-5" dirty="0">
                <a:latin typeface="Times New Roman"/>
                <a:cs typeface="Times New Roman"/>
              </a:rPr>
              <a:t>(e.g.</a:t>
            </a:r>
            <a:r>
              <a:rPr sz="1000" spc="70" dirty="0">
                <a:latin typeface="Times New Roman"/>
                <a:cs typeface="Times New Roman"/>
              </a:rPr>
              <a:t> </a:t>
            </a:r>
            <a:r>
              <a:rPr sz="1000" spc="-5" dirty="0">
                <a:latin typeface="Times New Roman"/>
                <a:cs typeface="Times New Roman"/>
              </a:rPr>
              <a:t>earlier</a:t>
            </a:r>
            <a:r>
              <a:rPr sz="1000" spc="5" dirty="0">
                <a:latin typeface="Times New Roman"/>
                <a:cs typeface="Times New Roman"/>
              </a:rPr>
              <a:t> </a:t>
            </a:r>
            <a:r>
              <a:rPr sz="1000" spc="-5" dirty="0">
                <a:latin typeface="Times New Roman"/>
                <a:cs typeface="Times New Roman"/>
              </a:rPr>
              <a:t>least</a:t>
            </a:r>
            <a:r>
              <a:rPr sz="1000" spc="5" dirty="0">
                <a:latin typeface="Times New Roman"/>
                <a:cs typeface="Times New Roman"/>
              </a:rPr>
              <a:t> </a:t>
            </a:r>
            <a:r>
              <a:rPr sz="1000" spc="-5" dirty="0">
                <a:latin typeface="Times New Roman"/>
                <a:cs typeface="Times New Roman"/>
              </a:rPr>
              <a:t>squares</a:t>
            </a:r>
            <a:r>
              <a:rPr sz="1000" spc="5" dirty="0">
                <a:latin typeface="Times New Roman"/>
                <a:cs typeface="Times New Roman"/>
              </a:rPr>
              <a:t> </a:t>
            </a:r>
            <a:r>
              <a:rPr sz="1000" spc="-5">
                <a:latin typeface="Times New Roman"/>
                <a:cs typeface="Times New Roman"/>
              </a:rPr>
              <a:t>example)</a:t>
            </a:r>
            <a:endParaRPr lang="en-US" sz="1000" spc="-5" dirty="0">
              <a:latin typeface="Times New Roman"/>
              <a:cs typeface="Times New Roman"/>
            </a:endParaRPr>
          </a:p>
          <a:p>
            <a:pPr marL="422275" lvl="1" indent="-128905">
              <a:lnSpc>
                <a:spcPct val="100000"/>
              </a:lnSpc>
              <a:spcBef>
                <a:spcPts val="175"/>
              </a:spcBef>
              <a:buSzPct val="90000"/>
              <a:buFont typeface="Arial"/>
              <a:buChar char="•"/>
              <a:tabLst>
                <a:tab pos="422909" algn="l"/>
              </a:tabLst>
            </a:pPr>
            <a:r>
              <a:rPr lang="en-US" sz="1050" b="1" spc="-5" dirty="0">
                <a:latin typeface="Times New Roman"/>
                <a:cs typeface="Times New Roman"/>
              </a:rPr>
              <a:t>Refer pg 191 for FDA for multiple classes</a:t>
            </a:r>
            <a:endParaRPr lang="en-US" sz="1000" b="1" spc="-5" dirty="0">
              <a:latin typeface="Times New Roman"/>
              <a:cs typeface="Times New Roman"/>
            </a:endParaRPr>
          </a:p>
        </p:txBody>
      </p:sp>
      <p:sp>
        <p:nvSpPr>
          <p:cNvPr id="10" name="Slide Number Placeholder 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36</a:t>
            </a:fld>
            <a:endParaRPr lang="en-US" spc="-5" dirty="0"/>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861235" y="211795"/>
            <a:ext cx="885825" cy="244475"/>
          </a:xfrm>
          <a:prstGeom prst="rect">
            <a:avLst/>
          </a:prstGeom>
        </p:spPr>
        <p:txBody>
          <a:bodyPr vert="horz" wrap="square" lIns="0" tIns="17145" rIns="0" bIns="0" rtlCol="0">
            <a:spAutoFit/>
          </a:bodyPr>
          <a:lstStyle/>
          <a:p>
            <a:pPr marL="12700">
              <a:lnSpc>
                <a:spcPct val="100000"/>
              </a:lnSpc>
              <a:spcBef>
                <a:spcPts val="135"/>
              </a:spcBef>
            </a:pPr>
            <a:r>
              <a:rPr sz="1400" spc="10" dirty="0">
                <a:latin typeface="Times New Roman"/>
                <a:cs typeface="Times New Roman"/>
              </a:rPr>
              <a:t>Perceptrons</a:t>
            </a:r>
            <a:endParaRPr sz="1400">
              <a:latin typeface="Times New Roman"/>
              <a:cs typeface="Times New Roman"/>
            </a:endParaRPr>
          </a:p>
        </p:txBody>
      </p:sp>
      <p:sp>
        <p:nvSpPr>
          <p:cNvPr id="6" name="object 6"/>
          <p:cNvSpPr txBox="1"/>
          <p:nvPr/>
        </p:nvSpPr>
        <p:spPr>
          <a:xfrm>
            <a:off x="441058" y="886738"/>
            <a:ext cx="3870960" cy="1907539"/>
          </a:xfrm>
          <a:prstGeom prst="rect">
            <a:avLst/>
          </a:prstGeom>
        </p:spPr>
        <p:txBody>
          <a:bodyPr vert="horz" wrap="square" lIns="0" tIns="6985" rIns="0" bIns="0" rtlCol="0">
            <a:spAutoFit/>
          </a:bodyPr>
          <a:lstStyle/>
          <a:p>
            <a:pPr marL="195580" marR="234315" indent="-132715">
              <a:lnSpc>
                <a:spcPct val="102600"/>
              </a:lnSpc>
              <a:spcBef>
                <a:spcPts val="55"/>
              </a:spcBef>
              <a:buClr>
                <a:srgbClr val="000000"/>
              </a:buClr>
              <a:buSzPct val="90909"/>
              <a:buFont typeface="Lucida Sans Unicode"/>
              <a:buChar char="•"/>
              <a:tabLst>
                <a:tab pos="196215" algn="l"/>
              </a:tabLst>
            </a:pPr>
            <a:r>
              <a:rPr sz="1100" spc="-5" dirty="0">
                <a:solidFill>
                  <a:srgbClr val="0000E5"/>
                </a:solidFill>
                <a:latin typeface="Times New Roman"/>
                <a:cs typeface="Times New Roman"/>
              </a:rPr>
              <a:t>Perceptrons </a:t>
            </a:r>
            <a:r>
              <a:rPr sz="1100" spc="-5" dirty="0">
                <a:latin typeface="Times New Roman"/>
                <a:cs typeface="Times New Roman"/>
              </a:rPr>
              <a:t>is used to refer to </a:t>
            </a:r>
            <a:r>
              <a:rPr sz="1100" spc="-10" dirty="0">
                <a:latin typeface="Times New Roman"/>
                <a:cs typeface="Times New Roman"/>
              </a:rPr>
              <a:t>many </a:t>
            </a:r>
            <a:r>
              <a:rPr sz="1100" spc="-5" dirty="0">
                <a:latin typeface="Times New Roman"/>
                <a:cs typeface="Times New Roman"/>
              </a:rPr>
              <a:t>neural </a:t>
            </a:r>
            <a:r>
              <a:rPr sz="1100" spc="-10" dirty="0">
                <a:latin typeface="Times New Roman"/>
                <a:cs typeface="Times New Roman"/>
              </a:rPr>
              <a:t>network </a:t>
            </a:r>
            <a:r>
              <a:rPr sz="1100" spc="-5" dirty="0">
                <a:latin typeface="Times New Roman"/>
                <a:cs typeface="Times New Roman"/>
              </a:rPr>
              <a:t>structures </a:t>
            </a:r>
            <a:r>
              <a:rPr sz="1100" spc="-260" dirty="0">
                <a:latin typeface="Times New Roman"/>
                <a:cs typeface="Times New Roman"/>
              </a:rPr>
              <a:t> </a:t>
            </a:r>
            <a:r>
              <a:rPr sz="1100" spc="-5" dirty="0">
                <a:latin typeface="Times New Roman"/>
                <a:cs typeface="Times New Roman"/>
              </a:rPr>
              <a:t>(more</a:t>
            </a:r>
            <a:r>
              <a:rPr sz="1100" spc="-10" dirty="0">
                <a:latin typeface="Times New Roman"/>
                <a:cs typeface="Times New Roman"/>
              </a:rPr>
              <a:t> </a:t>
            </a:r>
            <a:r>
              <a:rPr sz="1100" spc="-5" dirty="0">
                <a:latin typeface="Times New Roman"/>
                <a:cs typeface="Times New Roman"/>
              </a:rPr>
              <a:t>in Chapter 5.)</a:t>
            </a:r>
            <a:endParaRPr sz="1100">
              <a:latin typeface="Times New Roman"/>
              <a:cs typeface="Times New Roman"/>
            </a:endParaRPr>
          </a:p>
          <a:p>
            <a:pPr marL="195580" marR="55880" indent="-132715">
              <a:lnSpc>
                <a:spcPct val="102600"/>
              </a:lnSpc>
              <a:spcBef>
                <a:spcPts val="300"/>
              </a:spcBef>
              <a:buSzPct val="90909"/>
              <a:buFont typeface="Lucida Sans Unicode"/>
              <a:buChar char="•"/>
              <a:tabLst>
                <a:tab pos="196215" algn="l"/>
              </a:tabLst>
            </a:pPr>
            <a:r>
              <a:rPr sz="1100" spc="-5" dirty="0">
                <a:latin typeface="Times New Roman"/>
                <a:cs typeface="Times New Roman"/>
              </a:rPr>
              <a:t>The</a:t>
            </a:r>
            <a:r>
              <a:rPr sz="1100" spc="-15" dirty="0">
                <a:latin typeface="Times New Roman"/>
                <a:cs typeface="Times New Roman"/>
              </a:rPr>
              <a:t> </a:t>
            </a:r>
            <a:r>
              <a:rPr sz="1100" spc="-5" dirty="0">
                <a:latin typeface="Times New Roman"/>
                <a:cs typeface="Times New Roman"/>
              </a:rPr>
              <a:t>classic</a:t>
            </a:r>
            <a:r>
              <a:rPr sz="1100" spc="-15" dirty="0">
                <a:latin typeface="Times New Roman"/>
                <a:cs typeface="Times New Roman"/>
              </a:rPr>
              <a:t> </a:t>
            </a:r>
            <a:r>
              <a:rPr sz="1100" spc="-5" dirty="0">
                <a:latin typeface="Times New Roman"/>
                <a:cs typeface="Times New Roman"/>
              </a:rPr>
              <a:t>type</a:t>
            </a:r>
            <a:r>
              <a:rPr sz="1100" spc="-10" dirty="0">
                <a:latin typeface="Times New Roman"/>
                <a:cs typeface="Times New Roman"/>
              </a:rPr>
              <a:t> </a:t>
            </a:r>
            <a:r>
              <a:rPr sz="1100" spc="-5" dirty="0">
                <a:latin typeface="Times New Roman"/>
                <a:cs typeface="Times New Roman"/>
              </a:rPr>
              <a:t>is</a:t>
            </a:r>
            <a:r>
              <a:rPr sz="1100" spc="-15" dirty="0">
                <a:latin typeface="Times New Roman"/>
                <a:cs typeface="Times New Roman"/>
              </a:rPr>
              <a:t> </a:t>
            </a:r>
            <a:r>
              <a:rPr sz="1100" spc="-5" dirty="0">
                <a:latin typeface="Times New Roman"/>
                <a:cs typeface="Times New Roman"/>
              </a:rPr>
              <a:t>a</a:t>
            </a:r>
            <a:r>
              <a:rPr sz="1100" spc="-15" dirty="0">
                <a:latin typeface="Times New Roman"/>
                <a:cs typeface="Times New Roman"/>
              </a:rPr>
              <a:t> </a:t>
            </a:r>
            <a:r>
              <a:rPr sz="1100" spc="-20" dirty="0">
                <a:latin typeface="Times New Roman"/>
                <a:cs typeface="Times New Roman"/>
              </a:rPr>
              <a:t>fixed</a:t>
            </a:r>
            <a:r>
              <a:rPr sz="1100" spc="-10" dirty="0">
                <a:latin typeface="Times New Roman"/>
                <a:cs typeface="Times New Roman"/>
              </a:rPr>
              <a:t> </a:t>
            </a:r>
            <a:r>
              <a:rPr sz="1100" spc="-5" dirty="0">
                <a:latin typeface="Times New Roman"/>
                <a:cs typeface="Times New Roman"/>
              </a:rPr>
              <a:t>non-linear</a:t>
            </a:r>
            <a:r>
              <a:rPr sz="1100" spc="-15" dirty="0">
                <a:latin typeface="Times New Roman"/>
                <a:cs typeface="Times New Roman"/>
              </a:rPr>
              <a:t> </a:t>
            </a:r>
            <a:r>
              <a:rPr sz="1100" spc="-5" dirty="0">
                <a:latin typeface="Times New Roman"/>
                <a:cs typeface="Times New Roman"/>
              </a:rPr>
              <a:t>transformation</a:t>
            </a:r>
            <a:r>
              <a:rPr sz="1100" spc="-10" dirty="0">
                <a:latin typeface="Times New Roman"/>
                <a:cs typeface="Times New Roman"/>
              </a:rPr>
              <a:t> </a:t>
            </a:r>
            <a:r>
              <a:rPr sz="1100" spc="-5" dirty="0">
                <a:latin typeface="Times New Roman"/>
                <a:cs typeface="Times New Roman"/>
              </a:rPr>
              <a:t>of</a:t>
            </a:r>
            <a:r>
              <a:rPr sz="1100" spc="-15" dirty="0">
                <a:latin typeface="Times New Roman"/>
                <a:cs typeface="Times New Roman"/>
              </a:rPr>
              <a:t> </a:t>
            </a:r>
            <a:r>
              <a:rPr sz="1100" spc="-5" dirty="0">
                <a:latin typeface="Times New Roman"/>
                <a:cs typeface="Times New Roman"/>
              </a:rPr>
              <a:t>input,</a:t>
            </a:r>
            <a:r>
              <a:rPr sz="1100" spc="-15" dirty="0">
                <a:latin typeface="Times New Roman"/>
                <a:cs typeface="Times New Roman"/>
              </a:rPr>
              <a:t> </a:t>
            </a:r>
            <a:r>
              <a:rPr sz="1100" spc="-5" dirty="0">
                <a:latin typeface="Times New Roman"/>
                <a:cs typeface="Times New Roman"/>
              </a:rPr>
              <a:t>one </a:t>
            </a:r>
            <a:r>
              <a:rPr sz="1100" spc="-260" dirty="0">
                <a:latin typeface="Times New Roman"/>
                <a:cs typeface="Times New Roman"/>
              </a:rPr>
              <a:t> </a:t>
            </a:r>
            <a:r>
              <a:rPr sz="1100" spc="-5" dirty="0">
                <a:latin typeface="Times New Roman"/>
                <a:cs typeface="Times New Roman"/>
              </a:rPr>
              <a:t>layer</a:t>
            </a:r>
            <a:r>
              <a:rPr sz="1100" spc="-10" dirty="0">
                <a:latin typeface="Times New Roman"/>
                <a:cs typeface="Times New Roman"/>
              </a:rPr>
              <a:t> </a:t>
            </a:r>
            <a:r>
              <a:rPr sz="1100" spc="-5" dirty="0">
                <a:latin typeface="Times New Roman"/>
                <a:cs typeface="Times New Roman"/>
              </a:rPr>
              <a:t>of </a:t>
            </a:r>
            <a:r>
              <a:rPr sz="1100" spc="-10" dirty="0">
                <a:latin typeface="Times New Roman"/>
                <a:cs typeface="Times New Roman"/>
              </a:rPr>
              <a:t>adaptive</a:t>
            </a:r>
            <a:r>
              <a:rPr sz="1100" spc="-5" dirty="0">
                <a:latin typeface="Times New Roman"/>
                <a:cs typeface="Times New Roman"/>
              </a:rPr>
              <a:t> weights,</a:t>
            </a:r>
            <a:r>
              <a:rPr sz="1100" spc="-10" dirty="0">
                <a:latin typeface="Times New Roman"/>
                <a:cs typeface="Times New Roman"/>
              </a:rPr>
              <a:t> </a:t>
            </a:r>
            <a:r>
              <a:rPr sz="1100" spc="-5" dirty="0">
                <a:latin typeface="Times New Roman"/>
                <a:cs typeface="Times New Roman"/>
              </a:rPr>
              <a:t>and a threshold:</a:t>
            </a:r>
            <a:endParaRPr sz="1100">
              <a:latin typeface="Times New Roman"/>
              <a:cs typeface="Times New Roman"/>
            </a:endParaRPr>
          </a:p>
          <a:p>
            <a:pPr marL="132080" algn="ctr">
              <a:lnSpc>
                <a:spcPct val="100000"/>
              </a:lnSpc>
              <a:spcBef>
                <a:spcPts val="1130"/>
              </a:spcBef>
            </a:pPr>
            <a:r>
              <a:rPr sz="1100" i="1" spc="75" dirty="0">
                <a:latin typeface="Calibri"/>
                <a:cs typeface="Calibri"/>
              </a:rPr>
              <a:t>y</a:t>
            </a:r>
            <a:r>
              <a:rPr sz="1100" spc="85" dirty="0">
                <a:latin typeface="Calibri"/>
                <a:cs typeface="Calibri"/>
              </a:rPr>
              <a:t>(</a:t>
            </a:r>
            <a:r>
              <a:rPr sz="1100" b="1" i="1" spc="-20" dirty="0">
                <a:latin typeface="Verdana"/>
                <a:cs typeface="Verdana"/>
              </a:rPr>
              <a:t>x</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195" dirty="0">
                <a:latin typeface="Calibri"/>
                <a:cs typeface="Calibri"/>
              </a:rPr>
              <a:t>f</a:t>
            </a:r>
            <a:r>
              <a:rPr sz="1100" i="1" spc="-135" dirty="0">
                <a:latin typeface="Calibri"/>
                <a:cs typeface="Calibri"/>
              </a:rPr>
              <a:t> </a:t>
            </a:r>
            <a:r>
              <a:rPr sz="1100" spc="85" dirty="0">
                <a:latin typeface="Calibri"/>
                <a:cs typeface="Calibri"/>
              </a:rPr>
              <a:t>(</a:t>
            </a:r>
            <a:r>
              <a:rPr sz="1100" b="1" i="1" spc="-145" dirty="0">
                <a:latin typeface="Verdana"/>
                <a:cs typeface="Verdana"/>
              </a:rPr>
              <a:t>w</a:t>
            </a:r>
            <a:r>
              <a:rPr sz="1200" i="1" spc="150" baseline="31250" dirty="0">
                <a:latin typeface="Calibri"/>
                <a:cs typeface="Calibri"/>
              </a:rPr>
              <a:t>T</a:t>
            </a:r>
            <a:r>
              <a:rPr sz="1200" i="1" spc="-22" baseline="31250" dirty="0">
                <a:latin typeface="Calibri"/>
                <a:cs typeface="Calibri"/>
              </a:rPr>
              <a:t> </a:t>
            </a:r>
            <a:r>
              <a:rPr sz="1100" i="1" spc="-75" dirty="0">
                <a:latin typeface="Calibri"/>
                <a:cs typeface="Calibri"/>
              </a:rPr>
              <a:t>φ</a:t>
            </a:r>
            <a:r>
              <a:rPr sz="1100" spc="85" dirty="0">
                <a:latin typeface="Calibri"/>
                <a:cs typeface="Calibri"/>
              </a:rPr>
              <a:t>(</a:t>
            </a:r>
            <a:r>
              <a:rPr sz="1100" b="1" i="1" spc="-20" dirty="0">
                <a:latin typeface="Verdana"/>
                <a:cs typeface="Verdana"/>
              </a:rPr>
              <a:t>x</a:t>
            </a:r>
            <a:r>
              <a:rPr sz="1100" spc="85" dirty="0">
                <a:latin typeface="Calibri"/>
                <a:cs typeface="Calibri"/>
              </a:rPr>
              <a:t>))</a:t>
            </a:r>
            <a:endParaRPr sz="1100">
              <a:latin typeface="Calibri"/>
              <a:cs typeface="Calibri"/>
            </a:endParaRPr>
          </a:p>
          <a:p>
            <a:pPr>
              <a:lnSpc>
                <a:spcPct val="100000"/>
              </a:lnSpc>
            </a:pPr>
            <a:endParaRPr sz="1300">
              <a:latin typeface="Calibri"/>
              <a:cs typeface="Calibri"/>
            </a:endParaRPr>
          </a:p>
          <a:p>
            <a:pPr marL="473075" lvl="1" indent="-128905">
              <a:lnSpc>
                <a:spcPct val="100000"/>
              </a:lnSpc>
              <a:spcBef>
                <a:spcPts val="880"/>
              </a:spcBef>
              <a:buSzPct val="90000"/>
              <a:buFont typeface="Arial"/>
              <a:buChar char="•"/>
              <a:tabLst>
                <a:tab pos="473709" algn="l"/>
              </a:tabLst>
            </a:pPr>
            <a:r>
              <a:rPr sz="1000" spc="-10" dirty="0">
                <a:latin typeface="Times New Roman"/>
                <a:cs typeface="Times New Roman"/>
              </a:rPr>
              <a:t>Developed</a:t>
            </a:r>
            <a:r>
              <a:rPr sz="1000" spc="-5" dirty="0">
                <a:latin typeface="Times New Roman"/>
                <a:cs typeface="Times New Roman"/>
              </a:rPr>
              <a:t> by Rosenblatt in the 50s</a:t>
            </a:r>
            <a:endParaRPr sz="1000">
              <a:latin typeface="Times New Roman"/>
              <a:cs typeface="Times New Roman"/>
            </a:endParaRPr>
          </a:p>
          <a:p>
            <a:pPr marL="195580" marR="125095" indent="-132715">
              <a:lnSpc>
                <a:spcPct val="102600"/>
              </a:lnSpc>
              <a:spcBef>
                <a:spcPts val="320"/>
              </a:spcBef>
              <a:buSzPct val="90909"/>
              <a:buFont typeface="Lucida Sans Unicode"/>
              <a:buChar char="•"/>
              <a:tabLst>
                <a:tab pos="196215" algn="l"/>
              </a:tabLst>
            </a:pPr>
            <a:r>
              <a:rPr sz="1100" spc="-5" dirty="0">
                <a:latin typeface="Times New Roman"/>
                <a:cs typeface="Times New Roman"/>
              </a:rPr>
              <a:t>The main </a:t>
            </a:r>
            <a:r>
              <a:rPr sz="1100" spc="-10" dirty="0">
                <a:latin typeface="Times New Roman"/>
                <a:cs typeface="Times New Roman"/>
              </a:rPr>
              <a:t>difference </a:t>
            </a:r>
            <a:r>
              <a:rPr sz="1100" spc="-5" dirty="0">
                <a:latin typeface="Times New Roman"/>
                <a:cs typeface="Times New Roman"/>
              </a:rPr>
              <a:t>compared to the methods </a:t>
            </a:r>
            <a:r>
              <a:rPr sz="1100" spc="-20" dirty="0">
                <a:latin typeface="Times New Roman"/>
                <a:cs typeface="Times New Roman"/>
              </a:rPr>
              <a:t>we’ve </a:t>
            </a:r>
            <a:r>
              <a:rPr sz="1100" spc="-5" dirty="0">
                <a:latin typeface="Times New Roman"/>
                <a:cs typeface="Times New Roman"/>
              </a:rPr>
              <a:t>seen so </a:t>
            </a:r>
            <a:r>
              <a:rPr sz="1100" spc="-10" dirty="0">
                <a:latin typeface="Times New Roman"/>
                <a:cs typeface="Times New Roman"/>
              </a:rPr>
              <a:t>far </a:t>
            </a:r>
            <a:r>
              <a:rPr sz="1100" spc="-260" dirty="0">
                <a:latin typeface="Times New Roman"/>
                <a:cs typeface="Times New Roman"/>
              </a:rPr>
              <a:t> </a:t>
            </a:r>
            <a:r>
              <a:rPr sz="1100" spc="-5" dirty="0">
                <a:latin typeface="Times New Roman"/>
                <a:cs typeface="Times New Roman"/>
              </a:rPr>
              <a:t>is</a:t>
            </a:r>
            <a:r>
              <a:rPr sz="1100" spc="-10" dirty="0">
                <a:latin typeface="Times New Roman"/>
                <a:cs typeface="Times New Roman"/>
              </a:rPr>
              <a:t> </a:t>
            </a:r>
            <a:r>
              <a:rPr sz="1100" spc="-5" dirty="0">
                <a:latin typeface="Times New Roman"/>
                <a:cs typeface="Times New Roman"/>
              </a:rPr>
              <a:t>the learning algorithm</a:t>
            </a:r>
            <a:endParaRPr sz="1100">
              <a:latin typeface="Times New Roman"/>
              <a:cs typeface="Times New Roman"/>
            </a:endParaRPr>
          </a:p>
        </p:txBody>
      </p:sp>
      <p:sp>
        <p:nvSpPr>
          <p:cNvPr id="10" name="Slide Number Placeholder 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37</a:t>
            </a:fld>
            <a:endParaRPr lang="en-US" spc="-5" dirty="0"/>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390258" y="211795"/>
            <a:ext cx="3851910" cy="2031364"/>
          </a:xfrm>
          <a:prstGeom prst="rect">
            <a:avLst/>
          </a:prstGeom>
        </p:spPr>
        <p:txBody>
          <a:bodyPr vert="horz" wrap="square" lIns="0" tIns="17145" rIns="0" bIns="0" rtlCol="0">
            <a:spAutoFit/>
          </a:bodyPr>
          <a:lstStyle/>
          <a:p>
            <a:pPr marL="1167130">
              <a:lnSpc>
                <a:spcPct val="100000"/>
              </a:lnSpc>
              <a:spcBef>
                <a:spcPts val="135"/>
              </a:spcBef>
            </a:pPr>
            <a:r>
              <a:rPr sz="1400" spc="15" dirty="0">
                <a:latin typeface="Times New Roman"/>
                <a:cs typeface="Times New Roman"/>
              </a:rPr>
              <a:t>Perceptron</a:t>
            </a:r>
            <a:r>
              <a:rPr sz="1400" spc="-40" dirty="0">
                <a:latin typeface="Times New Roman"/>
                <a:cs typeface="Times New Roman"/>
              </a:rPr>
              <a:t> </a:t>
            </a:r>
            <a:r>
              <a:rPr sz="1400" spc="15" dirty="0">
                <a:latin typeface="Times New Roman"/>
                <a:cs typeface="Times New Roman"/>
              </a:rPr>
              <a:t>Learning</a:t>
            </a:r>
            <a:endParaRPr sz="1400">
              <a:latin typeface="Times New Roman"/>
              <a:cs typeface="Times New Roman"/>
            </a:endParaRPr>
          </a:p>
          <a:p>
            <a:pPr>
              <a:lnSpc>
                <a:spcPct val="100000"/>
              </a:lnSpc>
              <a:spcBef>
                <a:spcPts val="15"/>
              </a:spcBef>
            </a:pPr>
            <a:endParaRPr sz="2450">
              <a:latin typeface="Times New Roman"/>
              <a:cs typeface="Times New Roman"/>
            </a:endParaRPr>
          </a:p>
          <a:p>
            <a:pPr marL="246379" indent="-132715">
              <a:lnSpc>
                <a:spcPct val="100000"/>
              </a:lnSpc>
              <a:spcBef>
                <a:spcPts val="5"/>
              </a:spcBef>
              <a:buSzPct val="90909"/>
              <a:buFont typeface="Lucida Sans Unicode"/>
              <a:buChar char="•"/>
              <a:tabLst>
                <a:tab pos="247015" algn="l"/>
              </a:tabLst>
            </a:pPr>
            <a:r>
              <a:rPr sz="1100" spc="-100" dirty="0">
                <a:latin typeface="Times New Roman"/>
                <a:cs typeface="Times New Roman"/>
              </a:rPr>
              <a:t>T</a:t>
            </a:r>
            <a:r>
              <a:rPr sz="1100" spc="-25" dirty="0">
                <a:latin typeface="Times New Roman"/>
                <a:cs typeface="Times New Roman"/>
              </a:rPr>
              <a:t>w</a:t>
            </a:r>
            <a:r>
              <a:rPr sz="1100" spc="-5" dirty="0">
                <a:latin typeface="Times New Roman"/>
                <a:cs typeface="Times New Roman"/>
              </a:rPr>
              <a:t>o class problem</a:t>
            </a:r>
            <a:endParaRPr sz="1100">
              <a:latin typeface="Times New Roman"/>
              <a:cs typeface="Times New Roman"/>
            </a:endParaRPr>
          </a:p>
          <a:p>
            <a:pPr marL="246379" indent="-132715">
              <a:lnSpc>
                <a:spcPct val="100000"/>
              </a:lnSpc>
              <a:spcBef>
                <a:spcPts val="330"/>
              </a:spcBef>
              <a:buSzPct val="90909"/>
              <a:buFont typeface="Lucida Sans Unicode"/>
              <a:buChar char="•"/>
              <a:tabLst>
                <a:tab pos="247015" algn="l"/>
              </a:tabLst>
            </a:pPr>
            <a:r>
              <a:rPr sz="1100" spc="-15" dirty="0">
                <a:latin typeface="Times New Roman"/>
                <a:cs typeface="Times New Roman"/>
              </a:rPr>
              <a:t>For</a:t>
            </a:r>
            <a:r>
              <a:rPr sz="1100" spc="-10" dirty="0">
                <a:latin typeface="Times New Roman"/>
                <a:cs typeface="Times New Roman"/>
              </a:rPr>
              <a:t> </a:t>
            </a:r>
            <a:r>
              <a:rPr sz="1100" spc="-5" dirty="0">
                <a:latin typeface="Times New Roman"/>
                <a:cs typeface="Times New Roman"/>
              </a:rPr>
              <a:t>ease of notation, </a:t>
            </a:r>
            <a:r>
              <a:rPr sz="1100" spc="-10" dirty="0">
                <a:latin typeface="Times New Roman"/>
                <a:cs typeface="Times New Roman"/>
              </a:rPr>
              <a:t>we</a:t>
            </a:r>
            <a:r>
              <a:rPr sz="1100" spc="-5" dirty="0">
                <a:latin typeface="Times New Roman"/>
                <a:cs typeface="Times New Roman"/>
              </a:rPr>
              <a:t> will use</a:t>
            </a:r>
            <a:r>
              <a:rPr sz="1100" spc="-10" dirty="0">
                <a:latin typeface="Times New Roman"/>
                <a:cs typeface="Times New Roman"/>
              </a:rPr>
              <a:t> </a:t>
            </a:r>
            <a:r>
              <a:rPr sz="1100" i="1" spc="25" dirty="0">
                <a:latin typeface="Calibri"/>
                <a:cs typeface="Calibri"/>
              </a:rPr>
              <a:t>t</a:t>
            </a:r>
            <a:r>
              <a:rPr sz="1100" i="1" spc="50" dirty="0">
                <a:latin typeface="Calibri"/>
                <a:cs typeface="Calibri"/>
              </a:rPr>
              <a:t> </a:t>
            </a:r>
            <a:r>
              <a:rPr sz="1100" spc="295" dirty="0">
                <a:latin typeface="Calibri"/>
                <a:cs typeface="Calibri"/>
              </a:rPr>
              <a:t>=</a:t>
            </a:r>
            <a:r>
              <a:rPr sz="1100" spc="55" dirty="0">
                <a:latin typeface="Calibri"/>
                <a:cs typeface="Calibri"/>
              </a:rPr>
              <a:t> </a:t>
            </a:r>
            <a:r>
              <a:rPr sz="1100" spc="-15" dirty="0">
                <a:latin typeface="Calibri"/>
                <a:cs typeface="Calibri"/>
              </a:rPr>
              <a:t>1</a:t>
            </a:r>
            <a:r>
              <a:rPr sz="1100" spc="20" dirty="0">
                <a:latin typeface="Calibri"/>
                <a:cs typeface="Calibri"/>
              </a:rPr>
              <a:t> </a:t>
            </a:r>
            <a:r>
              <a:rPr sz="1100" spc="-5" dirty="0">
                <a:latin typeface="Times New Roman"/>
                <a:cs typeface="Times New Roman"/>
              </a:rPr>
              <a:t>for class </a:t>
            </a:r>
            <a:r>
              <a:rPr sz="1100" spc="-85" dirty="0">
                <a:latin typeface="Lucida Sans Unicode"/>
                <a:cs typeface="Lucida Sans Unicode"/>
              </a:rPr>
              <a:t>C</a:t>
            </a:r>
            <a:r>
              <a:rPr sz="1200" spc="-127" baseline="-10416" dirty="0">
                <a:latin typeface="Calibri"/>
                <a:cs typeface="Calibri"/>
              </a:rPr>
              <a:t>1</a:t>
            </a:r>
            <a:r>
              <a:rPr sz="1200" spc="-67" baseline="-10416" dirty="0">
                <a:latin typeface="Calibri"/>
                <a:cs typeface="Calibri"/>
              </a:rPr>
              <a:t> </a:t>
            </a:r>
            <a:r>
              <a:rPr sz="1100" spc="-5" dirty="0">
                <a:latin typeface="Times New Roman"/>
                <a:cs typeface="Times New Roman"/>
              </a:rPr>
              <a:t>and </a:t>
            </a:r>
            <a:r>
              <a:rPr sz="1100" i="1" spc="25" dirty="0">
                <a:latin typeface="Calibri"/>
                <a:cs typeface="Calibri"/>
              </a:rPr>
              <a:t>t</a:t>
            </a:r>
            <a:r>
              <a:rPr sz="1100" i="1" spc="45" dirty="0">
                <a:latin typeface="Calibri"/>
                <a:cs typeface="Calibri"/>
              </a:rPr>
              <a:t> </a:t>
            </a:r>
            <a:r>
              <a:rPr sz="1100" spc="295" dirty="0">
                <a:latin typeface="Calibri"/>
                <a:cs typeface="Calibri"/>
              </a:rPr>
              <a:t>=</a:t>
            </a:r>
            <a:r>
              <a:rPr sz="1100" spc="55" dirty="0">
                <a:latin typeface="Calibri"/>
                <a:cs typeface="Calibri"/>
              </a:rPr>
              <a:t> </a:t>
            </a:r>
            <a:r>
              <a:rPr sz="1100" spc="-110" dirty="0">
                <a:latin typeface="Lucida Sans Unicode"/>
                <a:cs typeface="Lucida Sans Unicode"/>
              </a:rPr>
              <a:t>−</a:t>
            </a:r>
            <a:r>
              <a:rPr sz="1100" spc="-110" dirty="0">
                <a:latin typeface="Calibri"/>
                <a:cs typeface="Calibri"/>
              </a:rPr>
              <a:t>1</a:t>
            </a:r>
            <a:endParaRPr sz="1100">
              <a:latin typeface="Calibri"/>
              <a:cs typeface="Calibri"/>
            </a:endParaRPr>
          </a:p>
          <a:p>
            <a:pPr marL="246379">
              <a:lnSpc>
                <a:spcPct val="100000"/>
              </a:lnSpc>
              <a:spcBef>
                <a:spcPts val="35"/>
              </a:spcBef>
            </a:pPr>
            <a:r>
              <a:rPr sz="1100" spc="-5" dirty="0">
                <a:latin typeface="Times New Roman"/>
                <a:cs typeface="Times New Roman"/>
              </a:rPr>
              <a:t>for</a:t>
            </a:r>
            <a:r>
              <a:rPr sz="1100" spc="-35" dirty="0">
                <a:latin typeface="Times New Roman"/>
                <a:cs typeface="Times New Roman"/>
              </a:rPr>
              <a:t> </a:t>
            </a:r>
            <a:r>
              <a:rPr sz="1100" spc="-5" dirty="0">
                <a:latin typeface="Times New Roman"/>
                <a:cs typeface="Times New Roman"/>
              </a:rPr>
              <a:t>class</a:t>
            </a:r>
            <a:r>
              <a:rPr sz="1100" spc="-3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2</a:t>
            </a:r>
            <a:endParaRPr sz="1200" baseline="-10416">
              <a:latin typeface="Calibri"/>
              <a:cs typeface="Calibri"/>
            </a:endParaRPr>
          </a:p>
          <a:p>
            <a:pPr marL="246379" indent="-132715">
              <a:lnSpc>
                <a:spcPct val="100000"/>
              </a:lnSpc>
              <a:spcBef>
                <a:spcPts val="335"/>
              </a:spcBef>
              <a:buSzPct val="90909"/>
              <a:buFont typeface="Lucida Sans Unicode"/>
              <a:buChar char="•"/>
              <a:tabLst>
                <a:tab pos="247015" algn="l"/>
              </a:tabLst>
            </a:pPr>
            <a:r>
              <a:rPr sz="1100" spc="-55" dirty="0">
                <a:solidFill>
                  <a:srgbClr val="D8D8D8"/>
                </a:solidFill>
                <a:latin typeface="Times New Roman"/>
                <a:cs typeface="Times New Roman"/>
              </a:rPr>
              <a:t>We</a:t>
            </a:r>
            <a:r>
              <a:rPr sz="1100" spc="-15" dirty="0">
                <a:solidFill>
                  <a:srgbClr val="D8D8D8"/>
                </a:solidFill>
                <a:latin typeface="Times New Roman"/>
                <a:cs typeface="Times New Roman"/>
              </a:rPr>
              <a:t> saw</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that</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squared</a:t>
            </a:r>
            <a:r>
              <a:rPr sz="1100" spc="-15" dirty="0">
                <a:solidFill>
                  <a:srgbClr val="D8D8D8"/>
                </a:solidFill>
                <a:latin typeface="Times New Roman"/>
                <a:cs typeface="Times New Roman"/>
              </a:rPr>
              <a:t> </a:t>
            </a:r>
            <a:r>
              <a:rPr sz="1100" spc="-5" dirty="0">
                <a:solidFill>
                  <a:srgbClr val="D8D8D8"/>
                </a:solidFill>
                <a:latin typeface="Times New Roman"/>
                <a:cs typeface="Times New Roman"/>
              </a:rPr>
              <a:t>error</a:t>
            </a:r>
            <a:r>
              <a:rPr sz="1100" spc="-10" dirty="0">
                <a:solidFill>
                  <a:srgbClr val="D8D8D8"/>
                </a:solidFill>
                <a:latin typeface="Times New Roman"/>
                <a:cs typeface="Times New Roman"/>
              </a:rPr>
              <a:t> was </a:t>
            </a:r>
            <a:r>
              <a:rPr sz="1100" spc="-5" dirty="0">
                <a:solidFill>
                  <a:srgbClr val="D8D8D8"/>
                </a:solidFill>
                <a:latin typeface="Times New Roman"/>
                <a:cs typeface="Times New Roman"/>
              </a:rPr>
              <a:t>problematic</a:t>
            </a:r>
            <a:endParaRPr sz="1100">
              <a:latin typeface="Times New Roman"/>
              <a:cs typeface="Times New Roman"/>
            </a:endParaRPr>
          </a:p>
          <a:p>
            <a:pPr marL="246379" marR="353060" indent="-132715">
              <a:lnSpc>
                <a:spcPts val="1200"/>
              </a:lnSpc>
              <a:spcBef>
                <a:spcPts val="315"/>
              </a:spcBef>
              <a:buSzPct val="90909"/>
              <a:buFont typeface="Lucida Sans Unicode"/>
              <a:buChar char="•"/>
              <a:tabLst>
                <a:tab pos="247015" algn="l"/>
              </a:tabLst>
            </a:pPr>
            <a:r>
              <a:rPr sz="1100" spc="-5" dirty="0">
                <a:solidFill>
                  <a:srgbClr val="D8D8D8"/>
                </a:solidFill>
                <a:latin typeface="Times New Roman"/>
                <a:cs typeface="Times New Roman"/>
              </a:rPr>
              <a:t>Instead, </a:t>
            </a:r>
            <a:r>
              <a:rPr sz="1100" spc="-20" dirty="0">
                <a:solidFill>
                  <a:srgbClr val="D8D8D8"/>
                </a:solidFill>
                <a:latin typeface="Times New Roman"/>
                <a:cs typeface="Times New Roman"/>
              </a:rPr>
              <a:t>we’d </a:t>
            </a:r>
            <a:r>
              <a:rPr sz="1100" spc="-10" dirty="0">
                <a:solidFill>
                  <a:srgbClr val="D8D8D8"/>
                </a:solidFill>
                <a:latin typeface="Times New Roman"/>
                <a:cs typeface="Times New Roman"/>
              </a:rPr>
              <a:t>like </a:t>
            </a:r>
            <a:r>
              <a:rPr sz="1100" spc="-5" dirty="0">
                <a:solidFill>
                  <a:srgbClr val="D8D8D8"/>
                </a:solidFill>
                <a:latin typeface="Times New Roman"/>
                <a:cs typeface="Times New Roman"/>
              </a:rPr>
              <a:t>to minimize the number of </a:t>
            </a:r>
            <a:r>
              <a:rPr sz="1100" spc="-10" dirty="0">
                <a:solidFill>
                  <a:srgbClr val="D8D8D8"/>
                </a:solidFill>
                <a:latin typeface="Times New Roman"/>
                <a:cs typeface="Times New Roman"/>
              </a:rPr>
              <a:t>misclassified </a:t>
            </a:r>
            <a:r>
              <a:rPr sz="1100" spc="-260" dirty="0">
                <a:solidFill>
                  <a:srgbClr val="D8D8D8"/>
                </a:solidFill>
                <a:latin typeface="Times New Roman"/>
                <a:cs typeface="Times New Roman"/>
              </a:rPr>
              <a:t> </a:t>
            </a:r>
            <a:r>
              <a:rPr sz="1100" spc="-10" dirty="0">
                <a:solidFill>
                  <a:srgbClr val="D8D8D8"/>
                </a:solidFill>
                <a:latin typeface="Times New Roman"/>
                <a:cs typeface="Times New Roman"/>
              </a:rPr>
              <a:t>examples</a:t>
            </a:r>
            <a:endParaRPr sz="1100">
              <a:latin typeface="Times New Roman"/>
              <a:cs typeface="Times New Roman"/>
            </a:endParaRPr>
          </a:p>
          <a:p>
            <a:pPr marL="523875" lvl="1" indent="-128905">
              <a:lnSpc>
                <a:spcPts val="1200"/>
              </a:lnSpc>
              <a:spcBef>
                <a:spcPts val="150"/>
              </a:spcBef>
              <a:buSzPct val="90000"/>
              <a:buFont typeface="Arial"/>
              <a:buChar char="•"/>
              <a:tabLst>
                <a:tab pos="524510" algn="l"/>
              </a:tabLst>
            </a:pPr>
            <a:r>
              <a:rPr sz="1000" spc="-5" dirty="0">
                <a:solidFill>
                  <a:srgbClr val="D8D8D8"/>
                </a:solidFill>
                <a:latin typeface="Times New Roman"/>
                <a:cs typeface="Times New Roman"/>
              </a:rPr>
              <a:t>An example is </a:t>
            </a:r>
            <a:r>
              <a:rPr sz="1000" spc="-10" dirty="0">
                <a:solidFill>
                  <a:srgbClr val="D8D8D8"/>
                </a:solidFill>
                <a:latin typeface="Times New Roman"/>
                <a:cs typeface="Times New Roman"/>
              </a:rPr>
              <a:t>mis-classified</a:t>
            </a:r>
            <a:r>
              <a:rPr sz="1000" spc="-5" dirty="0">
                <a:solidFill>
                  <a:srgbClr val="D8D8D8"/>
                </a:solidFill>
                <a:latin typeface="Times New Roman"/>
                <a:cs typeface="Times New Roman"/>
              </a:rPr>
              <a:t> if </a:t>
            </a:r>
            <a:r>
              <a:rPr sz="1000" b="1" i="1" dirty="0">
                <a:solidFill>
                  <a:srgbClr val="D8D8D8"/>
                </a:solidFill>
                <a:latin typeface="Verdana"/>
                <a:cs typeface="Verdana"/>
              </a:rPr>
              <a:t>w</a:t>
            </a:r>
            <a:r>
              <a:rPr sz="1050" i="1" baseline="27777" dirty="0">
                <a:solidFill>
                  <a:srgbClr val="D8D8D8"/>
                </a:solidFill>
                <a:latin typeface="Calibri"/>
                <a:cs typeface="Calibri"/>
              </a:rPr>
              <a:t>T</a:t>
            </a:r>
            <a:r>
              <a:rPr sz="1050" i="1" spc="-7" baseline="27777" dirty="0">
                <a:solidFill>
                  <a:srgbClr val="D8D8D8"/>
                </a:solidFill>
                <a:latin typeface="Calibri"/>
                <a:cs typeface="Calibri"/>
              </a:rPr>
              <a:t> </a:t>
            </a:r>
            <a:r>
              <a:rPr sz="1000" i="1" spc="60" dirty="0">
                <a:solidFill>
                  <a:srgbClr val="D8D8D8"/>
                </a:solidFill>
                <a:latin typeface="Calibri"/>
                <a:cs typeface="Calibri"/>
              </a:rPr>
              <a:t>φ</a:t>
            </a:r>
            <a:r>
              <a:rPr sz="1000" spc="60" dirty="0">
                <a:solidFill>
                  <a:srgbClr val="D8D8D8"/>
                </a:solidFill>
                <a:latin typeface="Calibri"/>
                <a:cs typeface="Calibri"/>
              </a:rPr>
              <a:t>(</a:t>
            </a:r>
            <a:r>
              <a:rPr sz="1000" b="1" i="1" spc="60" dirty="0">
                <a:solidFill>
                  <a:srgbClr val="D8D8D8"/>
                </a:solidFill>
                <a:latin typeface="Verdana"/>
                <a:cs typeface="Verdana"/>
              </a:rPr>
              <a:t>x</a:t>
            </a:r>
            <a:r>
              <a:rPr sz="1050" i="1" spc="89" baseline="-11904" dirty="0">
                <a:solidFill>
                  <a:srgbClr val="D8D8D8"/>
                </a:solidFill>
                <a:latin typeface="Calibri"/>
                <a:cs typeface="Calibri"/>
              </a:rPr>
              <a:t>n</a:t>
            </a:r>
            <a:r>
              <a:rPr sz="1000" spc="60" dirty="0">
                <a:solidFill>
                  <a:srgbClr val="D8D8D8"/>
                </a:solidFill>
                <a:latin typeface="Calibri"/>
                <a:cs typeface="Calibri"/>
              </a:rPr>
              <a:t>)</a:t>
            </a:r>
            <a:r>
              <a:rPr sz="1000" i="1" spc="60" dirty="0">
                <a:solidFill>
                  <a:srgbClr val="D8D8D8"/>
                </a:solidFill>
                <a:latin typeface="Calibri"/>
                <a:cs typeface="Calibri"/>
              </a:rPr>
              <a:t>t</a:t>
            </a:r>
            <a:r>
              <a:rPr sz="1050" i="1" spc="89" baseline="-11904" dirty="0">
                <a:solidFill>
                  <a:srgbClr val="D8D8D8"/>
                </a:solidFill>
                <a:latin typeface="Calibri"/>
                <a:cs typeface="Calibri"/>
              </a:rPr>
              <a:t>n</a:t>
            </a:r>
            <a:r>
              <a:rPr sz="1050" i="1" spc="254" baseline="-11904" dirty="0">
                <a:solidFill>
                  <a:srgbClr val="D8D8D8"/>
                </a:solidFill>
                <a:latin typeface="Calibri"/>
                <a:cs typeface="Calibri"/>
              </a:rPr>
              <a:t> </a:t>
            </a:r>
            <a:r>
              <a:rPr sz="1000" i="1" spc="275" dirty="0">
                <a:solidFill>
                  <a:srgbClr val="D8D8D8"/>
                </a:solidFill>
                <a:latin typeface="Calibri"/>
                <a:cs typeface="Calibri"/>
              </a:rPr>
              <a:t>&lt;</a:t>
            </a:r>
            <a:r>
              <a:rPr sz="1000" i="1" spc="50" dirty="0">
                <a:solidFill>
                  <a:srgbClr val="D8D8D8"/>
                </a:solidFill>
                <a:latin typeface="Calibri"/>
                <a:cs typeface="Calibri"/>
              </a:rPr>
              <a:t> </a:t>
            </a:r>
            <a:r>
              <a:rPr sz="1000" spc="-10" dirty="0">
                <a:solidFill>
                  <a:srgbClr val="D8D8D8"/>
                </a:solidFill>
                <a:latin typeface="Calibri"/>
                <a:cs typeface="Calibri"/>
              </a:rPr>
              <a:t>0</a:t>
            </a:r>
            <a:endParaRPr sz="1000">
              <a:latin typeface="Calibri"/>
              <a:cs typeface="Calibri"/>
            </a:endParaRPr>
          </a:p>
          <a:p>
            <a:pPr marL="523875" lvl="1" indent="-128905">
              <a:lnSpc>
                <a:spcPts val="1200"/>
              </a:lnSpc>
              <a:buClr>
                <a:srgbClr val="D8D8D8"/>
              </a:buClr>
              <a:buSzPct val="90000"/>
              <a:buFont typeface="Arial"/>
              <a:buChar char="•"/>
              <a:tabLst>
                <a:tab pos="524510" algn="l"/>
              </a:tabLst>
            </a:pPr>
            <a:r>
              <a:rPr sz="1000" spc="-5" dirty="0">
                <a:solidFill>
                  <a:srgbClr val="D8D8FB"/>
                </a:solidFill>
                <a:latin typeface="Times New Roman"/>
                <a:cs typeface="Times New Roman"/>
              </a:rPr>
              <a:t>Perceptron</a:t>
            </a:r>
            <a:r>
              <a:rPr sz="1000" spc="-20" dirty="0">
                <a:solidFill>
                  <a:srgbClr val="D8D8FB"/>
                </a:solidFill>
                <a:latin typeface="Times New Roman"/>
                <a:cs typeface="Times New Roman"/>
              </a:rPr>
              <a:t> </a:t>
            </a:r>
            <a:r>
              <a:rPr sz="1000" spc="-5" dirty="0">
                <a:solidFill>
                  <a:srgbClr val="D8D8FB"/>
                </a:solidFill>
                <a:latin typeface="Times New Roman"/>
                <a:cs typeface="Times New Roman"/>
              </a:rPr>
              <a:t>criterion</a:t>
            </a:r>
            <a:r>
              <a:rPr sz="1000" spc="-5" dirty="0">
                <a:solidFill>
                  <a:srgbClr val="D8D8D8"/>
                </a:solidFill>
                <a:latin typeface="Times New Roman"/>
                <a:cs typeface="Times New Roman"/>
              </a:rPr>
              <a:t>:</a:t>
            </a:r>
            <a:endParaRPr sz="1000">
              <a:latin typeface="Times New Roman"/>
              <a:cs typeface="Times New Roman"/>
            </a:endParaRPr>
          </a:p>
        </p:txBody>
      </p:sp>
      <p:sp>
        <p:nvSpPr>
          <p:cNvPr id="6" name="object 6"/>
          <p:cNvSpPr txBox="1"/>
          <p:nvPr/>
        </p:nvSpPr>
        <p:spPr>
          <a:xfrm>
            <a:off x="2488488" y="2244958"/>
            <a:ext cx="208279" cy="177800"/>
          </a:xfrm>
          <a:prstGeom prst="rect">
            <a:avLst/>
          </a:prstGeom>
        </p:spPr>
        <p:txBody>
          <a:bodyPr vert="horz" wrap="square" lIns="0" tIns="12065" rIns="0" bIns="0" rtlCol="0">
            <a:spAutoFit/>
          </a:bodyPr>
          <a:lstStyle/>
          <a:p>
            <a:pPr marL="12700">
              <a:lnSpc>
                <a:spcPct val="100000"/>
              </a:lnSpc>
              <a:spcBef>
                <a:spcPts val="95"/>
              </a:spcBef>
            </a:pPr>
            <a:r>
              <a:rPr sz="1000" spc="894" dirty="0">
                <a:solidFill>
                  <a:srgbClr val="D8D8D8"/>
                </a:solidFill>
                <a:latin typeface="Trebuchet MS"/>
                <a:cs typeface="Trebuchet MS"/>
              </a:rPr>
              <a:t>Σ</a:t>
            </a:r>
            <a:endParaRPr sz="1000">
              <a:latin typeface="Trebuchet MS"/>
              <a:cs typeface="Trebuchet MS"/>
            </a:endParaRPr>
          </a:p>
        </p:txBody>
      </p:sp>
      <p:sp>
        <p:nvSpPr>
          <p:cNvPr id="7" name="object 7"/>
          <p:cNvSpPr txBox="1"/>
          <p:nvPr/>
        </p:nvSpPr>
        <p:spPr>
          <a:xfrm>
            <a:off x="901484" y="2554315"/>
            <a:ext cx="1981200" cy="384175"/>
          </a:xfrm>
          <a:prstGeom prst="rect">
            <a:avLst/>
          </a:prstGeom>
        </p:spPr>
        <p:txBody>
          <a:bodyPr vert="horz" wrap="square" lIns="0" tIns="12065" rIns="0" bIns="0" rtlCol="0">
            <a:spAutoFit/>
          </a:bodyPr>
          <a:lstStyle/>
          <a:p>
            <a:pPr marR="156845" algn="r">
              <a:lnSpc>
                <a:spcPct val="100000"/>
              </a:lnSpc>
              <a:spcBef>
                <a:spcPts val="95"/>
              </a:spcBef>
            </a:pPr>
            <a:r>
              <a:rPr sz="700" i="1" spc="145" dirty="0">
                <a:solidFill>
                  <a:srgbClr val="D8D8D8"/>
                </a:solidFill>
                <a:latin typeface="Calibri"/>
                <a:cs typeface="Calibri"/>
              </a:rPr>
              <a:t>n</a:t>
            </a:r>
            <a:r>
              <a:rPr sz="700" spc="145" dirty="0">
                <a:solidFill>
                  <a:srgbClr val="D8D8D8"/>
                </a:solidFill>
                <a:latin typeface="Lucida Sans Unicode"/>
                <a:cs typeface="Lucida Sans Unicode"/>
              </a:rPr>
              <a:t>∈M</a:t>
            </a:r>
            <a:endParaRPr sz="700">
              <a:latin typeface="Lucida Sans Unicode"/>
              <a:cs typeface="Lucida Sans Unicode"/>
            </a:endParaRPr>
          </a:p>
          <a:p>
            <a:pPr marL="12700">
              <a:lnSpc>
                <a:spcPct val="100000"/>
              </a:lnSpc>
              <a:spcBef>
                <a:spcPts val="785"/>
              </a:spcBef>
            </a:pPr>
            <a:r>
              <a:rPr sz="1000" spc="-5" dirty="0">
                <a:solidFill>
                  <a:srgbClr val="F3D8D8"/>
                </a:solidFill>
                <a:latin typeface="Times New Roman"/>
                <a:cs typeface="Times New Roman"/>
              </a:rPr>
              <a:t>sum </a:t>
            </a:r>
            <a:r>
              <a:rPr sz="1000" spc="-10" dirty="0">
                <a:solidFill>
                  <a:srgbClr val="F3D8D8"/>
                </a:solidFill>
                <a:latin typeface="Times New Roman"/>
                <a:cs typeface="Times New Roman"/>
              </a:rPr>
              <a:t>over</a:t>
            </a:r>
            <a:r>
              <a:rPr sz="1000" spc="-5" dirty="0">
                <a:solidFill>
                  <a:srgbClr val="F3D8D8"/>
                </a:solidFill>
                <a:latin typeface="Times New Roman"/>
                <a:cs typeface="Times New Roman"/>
              </a:rPr>
              <a:t> </a:t>
            </a:r>
            <a:r>
              <a:rPr sz="1000" spc="-10" dirty="0">
                <a:solidFill>
                  <a:srgbClr val="F3D8D8"/>
                </a:solidFill>
                <a:latin typeface="Times New Roman"/>
                <a:cs typeface="Times New Roman"/>
              </a:rPr>
              <a:t>mis-classified</a:t>
            </a:r>
            <a:r>
              <a:rPr sz="1000" spc="-5" dirty="0">
                <a:solidFill>
                  <a:srgbClr val="F3D8D8"/>
                </a:solidFill>
                <a:latin typeface="Times New Roman"/>
                <a:cs typeface="Times New Roman"/>
              </a:rPr>
              <a:t> examples only</a:t>
            </a:r>
            <a:endParaRPr sz="1000">
              <a:latin typeface="Times New Roman"/>
              <a:cs typeface="Times New Roman"/>
            </a:endParaRPr>
          </a:p>
        </p:txBody>
      </p:sp>
      <p:sp>
        <p:nvSpPr>
          <p:cNvPr id="8" name="object 8"/>
          <p:cNvSpPr txBox="1"/>
          <p:nvPr/>
        </p:nvSpPr>
        <p:spPr>
          <a:xfrm>
            <a:off x="2834500" y="2350874"/>
            <a:ext cx="85090" cy="132080"/>
          </a:xfrm>
          <a:prstGeom prst="rect">
            <a:avLst/>
          </a:prstGeom>
        </p:spPr>
        <p:txBody>
          <a:bodyPr vert="horz" wrap="square" lIns="0" tIns="12065" rIns="0" bIns="0" rtlCol="0">
            <a:spAutoFit/>
          </a:bodyPr>
          <a:lstStyle/>
          <a:p>
            <a:pPr marL="12700">
              <a:lnSpc>
                <a:spcPct val="100000"/>
              </a:lnSpc>
              <a:spcBef>
                <a:spcPts val="95"/>
              </a:spcBef>
            </a:pPr>
            <a:r>
              <a:rPr sz="700" i="1" spc="125" dirty="0">
                <a:solidFill>
                  <a:srgbClr val="D8D8D8"/>
                </a:solidFill>
                <a:latin typeface="Calibri"/>
                <a:cs typeface="Calibri"/>
              </a:rPr>
              <a:t>T</a:t>
            </a:r>
            <a:endParaRPr sz="700">
              <a:latin typeface="Calibri"/>
              <a:cs typeface="Calibri"/>
            </a:endParaRPr>
          </a:p>
        </p:txBody>
      </p:sp>
      <p:sp>
        <p:nvSpPr>
          <p:cNvPr id="9" name="object 9"/>
          <p:cNvSpPr txBox="1"/>
          <p:nvPr/>
        </p:nvSpPr>
        <p:spPr>
          <a:xfrm>
            <a:off x="1781962" y="2365151"/>
            <a:ext cx="1529715" cy="177800"/>
          </a:xfrm>
          <a:prstGeom prst="rect">
            <a:avLst/>
          </a:prstGeom>
        </p:spPr>
        <p:txBody>
          <a:bodyPr vert="horz" wrap="square" lIns="0" tIns="12065" rIns="0" bIns="0" rtlCol="0">
            <a:spAutoFit/>
          </a:bodyPr>
          <a:lstStyle/>
          <a:p>
            <a:pPr marL="12700">
              <a:lnSpc>
                <a:spcPct val="100000"/>
              </a:lnSpc>
              <a:spcBef>
                <a:spcPts val="95"/>
              </a:spcBef>
              <a:tabLst>
                <a:tab pos="956310" algn="l"/>
              </a:tabLst>
            </a:pPr>
            <a:r>
              <a:rPr sz="1000" i="1" spc="245" dirty="0">
                <a:solidFill>
                  <a:srgbClr val="D8D8D8"/>
                </a:solidFill>
                <a:latin typeface="Calibri"/>
                <a:cs typeface="Calibri"/>
              </a:rPr>
              <a:t>E</a:t>
            </a:r>
            <a:r>
              <a:rPr sz="1000" i="1" spc="440" dirty="0">
                <a:solidFill>
                  <a:srgbClr val="D8D8D8"/>
                </a:solidFill>
                <a:latin typeface="Calibri"/>
                <a:cs typeface="Calibri"/>
              </a:rPr>
              <a:t> </a:t>
            </a:r>
            <a:r>
              <a:rPr sz="1000" spc="10" dirty="0">
                <a:solidFill>
                  <a:srgbClr val="D8D8D8"/>
                </a:solidFill>
                <a:latin typeface="Calibri"/>
                <a:cs typeface="Calibri"/>
              </a:rPr>
              <a:t>(</a:t>
            </a:r>
            <a:r>
              <a:rPr sz="1000" b="1" i="1" spc="10" dirty="0">
                <a:solidFill>
                  <a:srgbClr val="D8D8D8"/>
                </a:solidFill>
                <a:latin typeface="Verdana"/>
                <a:cs typeface="Verdana"/>
              </a:rPr>
              <a:t>w</a:t>
            </a:r>
            <a:r>
              <a:rPr sz="1000" spc="10" dirty="0">
                <a:solidFill>
                  <a:srgbClr val="D8D8D8"/>
                </a:solidFill>
                <a:latin typeface="Calibri"/>
                <a:cs typeface="Calibri"/>
              </a:rPr>
              <a:t>)</a:t>
            </a:r>
            <a:r>
              <a:rPr sz="1000" spc="50" dirty="0">
                <a:solidFill>
                  <a:srgbClr val="D8D8D8"/>
                </a:solidFill>
                <a:latin typeface="Calibri"/>
                <a:cs typeface="Calibri"/>
              </a:rPr>
              <a:t> </a:t>
            </a:r>
            <a:r>
              <a:rPr sz="1000" spc="275" dirty="0">
                <a:solidFill>
                  <a:srgbClr val="D8D8D8"/>
                </a:solidFill>
                <a:latin typeface="Calibri"/>
                <a:cs typeface="Calibri"/>
              </a:rPr>
              <a:t>=</a:t>
            </a:r>
            <a:r>
              <a:rPr sz="1000" spc="55" dirty="0">
                <a:solidFill>
                  <a:srgbClr val="D8D8D8"/>
                </a:solidFill>
                <a:latin typeface="Calibri"/>
                <a:cs typeface="Calibri"/>
              </a:rPr>
              <a:t> </a:t>
            </a:r>
            <a:r>
              <a:rPr sz="1000" spc="-180" dirty="0">
                <a:solidFill>
                  <a:srgbClr val="D8D8D8"/>
                </a:solidFill>
                <a:latin typeface="Lucida Sans Unicode"/>
                <a:cs typeface="Lucida Sans Unicode"/>
              </a:rPr>
              <a:t>−	</a:t>
            </a:r>
            <a:r>
              <a:rPr sz="1000" b="1" i="1" spc="-155" dirty="0">
                <a:solidFill>
                  <a:srgbClr val="D8D8D8"/>
                </a:solidFill>
                <a:latin typeface="Verdana"/>
                <a:cs typeface="Verdana"/>
              </a:rPr>
              <a:t>w</a:t>
            </a:r>
            <a:r>
              <a:rPr sz="1000" b="1" i="1" spc="270" dirty="0">
                <a:solidFill>
                  <a:srgbClr val="D8D8D8"/>
                </a:solidFill>
                <a:latin typeface="Verdana"/>
                <a:cs typeface="Verdana"/>
              </a:rPr>
              <a:t> </a:t>
            </a:r>
            <a:r>
              <a:rPr sz="1000" i="1" dirty="0">
                <a:solidFill>
                  <a:srgbClr val="D8D8D8"/>
                </a:solidFill>
                <a:latin typeface="Calibri"/>
                <a:cs typeface="Calibri"/>
              </a:rPr>
              <a:t>φ</a:t>
            </a:r>
            <a:r>
              <a:rPr sz="1000" dirty="0">
                <a:solidFill>
                  <a:srgbClr val="D8D8D8"/>
                </a:solidFill>
                <a:latin typeface="Calibri"/>
                <a:cs typeface="Calibri"/>
              </a:rPr>
              <a:t>(</a:t>
            </a:r>
            <a:r>
              <a:rPr sz="1000" b="1" i="1" dirty="0">
                <a:solidFill>
                  <a:srgbClr val="D8D8D8"/>
                </a:solidFill>
                <a:latin typeface="Verdana"/>
                <a:cs typeface="Verdana"/>
              </a:rPr>
              <a:t>x</a:t>
            </a:r>
            <a:r>
              <a:rPr sz="1000" b="1" i="1" spc="165" dirty="0">
                <a:solidFill>
                  <a:srgbClr val="D8D8D8"/>
                </a:solidFill>
                <a:latin typeface="Verdana"/>
                <a:cs typeface="Verdana"/>
              </a:rPr>
              <a:t> </a:t>
            </a:r>
            <a:r>
              <a:rPr sz="1000" spc="50" dirty="0">
                <a:solidFill>
                  <a:srgbClr val="D8D8D8"/>
                </a:solidFill>
                <a:latin typeface="Calibri"/>
                <a:cs typeface="Calibri"/>
              </a:rPr>
              <a:t>)</a:t>
            </a:r>
            <a:r>
              <a:rPr sz="1000" i="1" spc="50" dirty="0">
                <a:solidFill>
                  <a:srgbClr val="D8D8D8"/>
                </a:solidFill>
                <a:latin typeface="Calibri"/>
                <a:cs typeface="Calibri"/>
              </a:rPr>
              <a:t>t</a:t>
            </a:r>
            <a:endParaRPr sz="1000">
              <a:latin typeface="Calibri"/>
              <a:cs typeface="Calibri"/>
            </a:endParaRPr>
          </a:p>
        </p:txBody>
      </p:sp>
      <p:sp>
        <p:nvSpPr>
          <p:cNvPr id="10" name="object 10"/>
          <p:cNvSpPr txBox="1"/>
          <p:nvPr/>
        </p:nvSpPr>
        <p:spPr>
          <a:xfrm>
            <a:off x="1875358" y="2422095"/>
            <a:ext cx="1498600" cy="132080"/>
          </a:xfrm>
          <a:prstGeom prst="rect">
            <a:avLst/>
          </a:prstGeom>
        </p:spPr>
        <p:txBody>
          <a:bodyPr vert="horz" wrap="square" lIns="0" tIns="12065" rIns="0" bIns="0" rtlCol="0">
            <a:spAutoFit/>
          </a:bodyPr>
          <a:lstStyle/>
          <a:p>
            <a:pPr marL="12700">
              <a:lnSpc>
                <a:spcPct val="100000"/>
              </a:lnSpc>
              <a:spcBef>
                <a:spcPts val="95"/>
              </a:spcBef>
              <a:tabLst>
                <a:tab pos="1259205" algn="l"/>
              </a:tabLst>
            </a:pPr>
            <a:r>
              <a:rPr sz="700" i="1" spc="145" dirty="0">
                <a:solidFill>
                  <a:srgbClr val="D8D8D8"/>
                </a:solidFill>
                <a:latin typeface="Calibri"/>
                <a:cs typeface="Calibri"/>
              </a:rPr>
              <a:t>P	</a:t>
            </a:r>
            <a:r>
              <a:rPr sz="700" i="1" spc="130" dirty="0">
                <a:solidFill>
                  <a:srgbClr val="D8D8D8"/>
                </a:solidFill>
                <a:latin typeface="Calibri"/>
                <a:cs typeface="Calibri"/>
              </a:rPr>
              <a:t>n    </a:t>
            </a:r>
            <a:r>
              <a:rPr sz="700" i="1" spc="5" dirty="0">
                <a:solidFill>
                  <a:srgbClr val="D8D8D8"/>
                </a:solidFill>
                <a:latin typeface="Calibri"/>
                <a:cs typeface="Calibri"/>
              </a:rPr>
              <a:t> </a:t>
            </a:r>
            <a:r>
              <a:rPr sz="700" i="1" spc="130" dirty="0">
                <a:solidFill>
                  <a:srgbClr val="D8D8D8"/>
                </a:solidFill>
                <a:latin typeface="Calibri"/>
                <a:cs typeface="Calibri"/>
              </a:rPr>
              <a:t>n</a:t>
            </a:r>
            <a:endParaRPr sz="700">
              <a:latin typeface="Calibri"/>
              <a:cs typeface="Calibri"/>
            </a:endParaRPr>
          </a:p>
        </p:txBody>
      </p:sp>
      <p:sp>
        <p:nvSpPr>
          <p:cNvPr id="14" name="Slide Number Placeholder 1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38</a:t>
            </a:fld>
            <a:endParaRPr lang="en-US" spc="-5" dirty="0"/>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390258" y="211795"/>
            <a:ext cx="3851910" cy="2031364"/>
          </a:xfrm>
          <a:prstGeom prst="rect">
            <a:avLst/>
          </a:prstGeom>
        </p:spPr>
        <p:txBody>
          <a:bodyPr vert="horz" wrap="square" lIns="0" tIns="17145" rIns="0" bIns="0" rtlCol="0">
            <a:spAutoFit/>
          </a:bodyPr>
          <a:lstStyle/>
          <a:p>
            <a:pPr marL="1167130">
              <a:lnSpc>
                <a:spcPct val="100000"/>
              </a:lnSpc>
              <a:spcBef>
                <a:spcPts val="135"/>
              </a:spcBef>
            </a:pPr>
            <a:r>
              <a:rPr sz="1400" spc="15" dirty="0">
                <a:latin typeface="Times New Roman"/>
                <a:cs typeface="Times New Roman"/>
              </a:rPr>
              <a:t>Perceptron</a:t>
            </a:r>
            <a:r>
              <a:rPr sz="1400" spc="-40" dirty="0">
                <a:latin typeface="Times New Roman"/>
                <a:cs typeface="Times New Roman"/>
              </a:rPr>
              <a:t> </a:t>
            </a:r>
            <a:r>
              <a:rPr sz="1400" spc="15" dirty="0">
                <a:latin typeface="Times New Roman"/>
                <a:cs typeface="Times New Roman"/>
              </a:rPr>
              <a:t>Learning</a:t>
            </a:r>
            <a:endParaRPr sz="1400">
              <a:latin typeface="Times New Roman"/>
              <a:cs typeface="Times New Roman"/>
            </a:endParaRPr>
          </a:p>
          <a:p>
            <a:pPr>
              <a:lnSpc>
                <a:spcPct val="100000"/>
              </a:lnSpc>
              <a:spcBef>
                <a:spcPts val="15"/>
              </a:spcBef>
            </a:pPr>
            <a:endParaRPr sz="2450">
              <a:latin typeface="Times New Roman"/>
              <a:cs typeface="Times New Roman"/>
            </a:endParaRPr>
          </a:p>
          <a:p>
            <a:pPr marL="246379" indent="-132715">
              <a:lnSpc>
                <a:spcPct val="100000"/>
              </a:lnSpc>
              <a:spcBef>
                <a:spcPts val="5"/>
              </a:spcBef>
              <a:buSzPct val="90909"/>
              <a:buFont typeface="Lucida Sans Unicode"/>
              <a:buChar char="•"/>
              <a:tabLst>
                <a:tab pos="247015" algn="l"/>
              </a:tabLst>
            </a:pPr>
            <a:r>
              <a:rPr sz="1100" spc="-100" dirty="0">
                <a:latin typeface="Times New Roman"/>
                <a:cs typeface="Times New Roman"/>
              </a:rPr>
              <a:t>T</a:t>
            </a:r>
            <a:r>
              <a:rPr sz="1100" spc="-25" dirty="0">
                <a:latin typeface="Times New Roman"/>
                <a:cs typeface="Times New Roman"/>
              </a:rPr>
              <a:t>w</a:t>
            </a:r>
            <a:r>
              <a:rPr sz="1100" spc="-5" dirty="0">
                <a:latin typeface="Times New Roman"/>
                <a:cs typeface="Times New Roman"/>
              </a:rPr>
              <a:t>o class problem</a:t>
            </a:r>
            <a:endParaRPr sz="1100">
              <a:latin typeface="Times New Roman"/>
              <a:cs typeface="Times New Roman"/>
            </a:endParaRPr>
          </a:p>
          <a:p>
            <a:pPr marL="246379" indent="-132715">
              <a:lnSpc>
                <a:spcPct val="100000"/>
              </a:lnSpc>
              <a:spcBef>
                <a:spcPts val="330"/>
              </a:spcBef>
              <a:buSzPct val="90909"/>
              <a:buFont typeface="Lucida Sans Unicode"/>
              <a:buChar char="•"/>
              <a:tabLst>
                <a:tab pos="247015" algn="l"/>
              </a:tabLst>
            </a:pPr>
            <a:r>
              <a:rPr sz="1100" spc="-15" dirty="0">
                <a:latin typeface="Times New Roman"/>
                <a:cs typeface="Times New Roman"/>
              </a:rPr>
              <a:t>For</a:t>
            </a:r>
            <a:r>
              <a:rPr sz="1100" spc="-10" dirty="0">
                <a:latin typeface="Times New Roman"/>
                <a:cs typeface="Times New Roman"/>
              </a:rPr>
              <a:t> </a:t>
            </a:r>
            <a:r>
              <a:rPr sz="1100" spc="-5" dirty="0">
                <a:latin typeface="Times New Roman"/>
                <a:cs typeface="Times New Roman"/>
              </a:rPr>
              <a:t>ease of notation, </a:t>
            </a:r>
            <a:r>
              <a:rPr sz="1100" spc="-10" dirty="0">
                <a:latin typeface="Times New Roman"/>
                <a:cs typeface="Times New Roman"/>
              </a:rPr>
              <a:t>we</a:t>
            </a:r>
            <a:r>
              <a:rPr sz="1100" spc="-5" dirty="0">
                <a:latin typeface="Times New Roman"/>
                <a:cs typeface="Times New Roman"/>
              </a:rPr>
              <a:t> will use</a:t>
            </a:r>
            <a:r>
              <a:rPr sz="1100" spc="-10" dirty="0">
                <a:latin typeface="Times New Roman"/>
                <a:cs typeface="Times New Roman"/>
              </a:rPr>
              <a:t> </a:t>
            </a:r>
            <a:r>
              <a:rPr sz="1100" i="1" spc="25" dirty="0">
                <a:latin typeface="Calibri"/>
                <a:cs typeface="Calibri"/>
              </a:rPr>
              <a:t>t</a:t>
            </a:r>
            <a:r>
              <a:rPr sz="1100" i="1" spc="50" dirty="0">
                <a:latin typeface="Calibri"/>
                <a:cs typeface="Calibri"/>
              </a:rPr>
              <a:t> </a:t>
            </a:r>
            <a:r>
              <a:rPr sz="1100" spc="295" dirty="0">
                <a:latin typeface="Calibri"/>
                <a:cs typeface="Calibri"/>
              </a:rPr>
              <a:t>=</a:t>
            </a:r>
            <a:r>
              <a:rPr sz="1100" spc="55" dirty="0">
                <a:latin typeface="Calibri"/>
                <a:cs typeface="Calibri"/>
              </a:rPr>
              <a:t> </a:t>
            </a:r>
            <a:r>
              <a:rPr sz="1100" spc="-15" dirty="0">
                <a:latin typeface="Calibri"/>
                <a:cs typeface="Calibri"/>
              </a:rPr>
              <a:t>1</a:t>
            </a:r>
            <a:r>
              <a:rPr sz="1100" spc="20" dirty="0">
                <a:latin typeface="Calibri"/>
                <a:cs typeface="Calibri"/>
              </a:rPr>
              <a:t> </a:t>
            </a:r>
            <a:r>
              <a:rPr sz="1100" spc="-5" dirty="0">
                <a:latin typeface="Times New Roman"/>
                <a:cs typeface="Times New Roman"/>
              </a:rPr>
              <a:t>for class </a:t>
            </a:r>
            <a:r>
              <a:rPr sz="1100" spc="-85" dirty="0">
                <a:latin typeface="Lucida Sans Unicode"/>
                <a:cs typeface="Lucida Sans Unicode"/>
              </a:rPr>
              <a:t>C</a:t>
            </a:r>
            <a:r>
              <a:rPr sz="1200" spc="-127" baseline="-10416" dirty="0">
                <a:latin typeface="Calibri"/>
                <a:cs typeface="Calibri"/>
              </a:rPr>
              <a:t>1</a:t>
            </a:r>
            <a:r>
              <a:rPr sz="1200" spc="-67" baseline="-10416" dirty="0">
                <a:latin typeface="Calibri"/>
                <a:cs typeface="Calibri"/>
              </a:rPr>
              <a:t> </a:t>
            </a:r>
            <a:r>
              <a:rPr sz="1100" spc="-5" dirty="0">
                <a:latin typeface="Times New Roman"/>
                <a:cs typeface="Times New Roman"/>
              </a:rPr>
              <a:t>and </a:t>
            </a:r>
            <a:r>
              <a:rPr sz="1100" i="1" spc="25" dirty="0">
                <a:latin typeface="Calibri"/>
                <a:cs typeface="Calibri"/>
              </a:rPr>
              <a:t>t</a:t>
            </a:r>
            <a:r>
              <a:rPr sz="1100" i="1" spc="45" dirty="0">
                <a:latin typeface="Calibri"/>
                <a:cs typeface="Calibri"/>
              </a:rPr>
              <a:t> </a:t>
            </a:r>
            <a:r>
              <a:rPr sz="1100" spc="295" dirty="0">
                <a:latin typeface="Calibri"/>
                <a:cs typeface="Calibri"/>
              </a:rPr>
              <a:t>=</a:t>
            </a:r>
            <a:r>
              <a:rPr sz="1100" spc="55" dirty="0">
                <a:latin typeface="Calibri"/>
                <a:cs typeface="Calibri"/>
              </a:rPr>
              <a:t> </a:t>
            </a:r>
            <a:r>
              <a:rPr sz="1100" spc="-110" dirty="0">
                <a:latin typeface="Lucida Sans Unicode"/>
                <a:cs typeface="Lucida Sans Unicode"/>
              </a:rPr>
              <a:t>−</a:t>
            </a:r>
            <a:r>
              <a:rPr sz="1100" spc="-110" dirty="0">
                <a:latin typeface="Calibri"/>
                <a:cs typeface="Calibri"/>
              </a:rPr>
              <a:t>1</a:t>
            </a:r>
            <a:endParaRPr sz="1100">
              <a:latin typeface="Calibri"/>
              <a:cs typeface="Calibri"/>
            </a:endParaRPr>
          </a:p>
          <a:p>
            <a:pPr marL="246379">
              <a:lnSpc>
                <a:spcPct val="100000"/>
              </a:lnSpc>
              <a:spcBef>
                <a:spcPts val="35"/>
              </a:spcBef>
            </a:pPr>
            <a:r>
              <a:rPr sz="1100" spc="-5" dirty="0">
                <a:latin typeface="Times New Roman"/>
                <a:cs typeface="Times New Roman"/>
              </a:rPr>
              <a:t>for</a:t>
            </a:r>
            <a:r>
              <a:rPr sz="1100" spc="-35" dirty="0">
                <a:latin typeface="Times New Roman"/>
                <a:cs typeface="Times New Roman"/>
              </a:rPr>
              <a:t> </a:t>
            </a:r>
            <a:r>
              <a:rPr sz="1100" spc="-5" dirty="0">
                <a:latin typeface="Times New Roman"/>
                <a:cs typeface="Times New Roman"/>
              </a:rPr>
              <a:t>class</a:t>
            </a:r>
            <a:r>
              <a:rPr sz="1100" spc="-3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2</a:t>
            </a:r>
            <a:endParaRPr sz="1200" baseline="-10416">
              <a:latin typeface="Calibri"/>
              <a:cs typeface="Calibri"/>
            </a:endParaRPr>
          </a:p>
          <a:p>
            <a:pPr marL="246379" indent="-132715">
              <a:lnSpc>
                <a:spcPct val="100000"/>
              </a:lnSpc>
              <a:spcBef>
                <a:spcPts val="335"/>
              </a:spcBef>
              <a:buSzPct val="90909"/>
              <a:buFont typeface="Lucida Sans Unicode"/>
              <a:buChar char="•"/>
              <a:tabLst>
                <a:tab pos="247015" algn="l"/>
              </a:tabLst>
            </a:pPr>
            <a:r>
              <a:rPr sz="1100" spc="-55" dirty="0">
                <a:latin typeface="Times New Roman"/>
                <a:cs typeface="Times New Roman"/>
              </a:rPr>
              <a:t>We</a:t>
            </a:r>
            <a:r>
              <a:rPr sz="1100" spc="-15" dirty="0">
                <a:latin typeface="Times New Roman"/>
                <a:cs typeface="Times New Roman"/>
              </a:rPr>
              <a:t> saw</a:t>
            </a:r>
            <a:r>
              <a:rPr sz="1100" spc="-10" dirty="0">
                <a:latin typeface="Times New Roman"/>
                <a:cs typeface="Times New Roman"/>
              </a:rPr>
              <a:t> </a:t>
            </a:r>
            <a:r>
              <a:rPr sz="1100" spc="-5" dirty="0">
                <a:latin typeface="Times New Roman"/>
                <a:cs typeface="Times New Roman"/>
              </a:rPr>
              <a:t>that</a:t>
            </a:r>
            <a:r>
              <a:rPr sz="1100" spc="-10" dirty="0">
                <a:latin typeface="Times New Roman"/>
                <a:cs typeface="Times New Roman"/>
              </a:rPr>
              <a:t> </a:t>
            </a:r>
            <a:r>
              <a:rPr sz="1100" spc="-5" dirty="0">
                <a:latin typeface="Times New Roman"/>
                <a:cs typeface="Times New Roman"/>
              </a:rPr>
              <a:t>squared</a:t>
            </a:r>
            <a:r>
              <a:rPr sz="1100" spc="-15" dirty="0">
                <a:latin typeface="Times New Roman"/>
                <a:cs typeface="Times New Roman"/>
              </a:rPr>
              <a:t> </a:t>
            </a:r>
            <a:r>
              <a:rPr sz="1100" spc="-5" dirty="0">
                <a:latin typeface="Times New Roman"/>
                <a:cs typeface="Times New Roman"/>
              </a:rPr>
              <a:t>error</a:t>
            </a:r>
            <a:r>
              <a:rPr sz="1100" spc="-10" dirty="0">
                <a:latin typeface="Times New Roman"/>
                <a:cs typeface="Times New Roman"/>
              </a:rPr>
              <a:t> was </a:t>
            </a:r>
            <a:r>
              <a:rPr sz="1100" spc="-5" dirty="0">
                <a:latin typeface="Times New Roman"/>
                <a:cs typeface="Times New Roman"/>
              </a:rPr>
              <a:t>problematic</a:t>
            </a:r>
            <a:endParaRPr sz="1100">
              <a:latin typeface="Times New Roman"/>
              <a:cs typeface="Times New Roman"/>
            </a:endParaRPr>
          </a:p>
          <a:p>
            <a:pPr marL="246379" marR="353060" indent="-132715">
              <a:lnSpc>
                <a:spcPts val="1200"/>
              </a:lnSpc>
              <a:spcBef>
                <a:spcPts val="315"/>
              </a:spcBef>
              <a:buSzPct val="90909"/>
              <a:buFont typeface="Lucida Sans Unicode"/>
              <a:buChar char="•"/>
              <a:tabLst>
                <a:tab pos="247015" algn="l"/>
              </a:tabLst>
            </a:pPr>
            <a:r>
              <a:rPr sz="1100" spc="-5" dirty="0">
                <a:latin typeface="Times New Roman"/>
                <a:cs typeface="Times New Roman"/>
              </a:rPr>
              <a:t>Instead, </a:t>
            </a:r>
            <a:r>
              <a:rPr sz="1100" spc="-20" dirty="0">
                <a:latin typeface="Times New Roman"/>
                <a:cs typeface="Times New Roman"/>
              </a:rPr>
              <a:t>we’d </a:t>
            </a:r>
            <a:r>
              <a:rPr sz="1100" spc="-10" dirty="0">
                <a:latin typeface="Times New Roman"/>
                <a:cs typeface="Times New Roman"/>
              </a:rPr>
              <a:t>like </a:t>
            </a:r>
            <a:r>
              <a:rPr sz="1100" spc="-5" dirty="0">
                <a:latin typeface="Times New Roman"/>
                <a:cs typeface="Times New Roman"/>
              </a:rPr>
              <a:t>to minimize the number of </a:t>
            </a:r>
            <a:r>
              <a:rPr sz="1100" spc="-10" dirty="0">
                <a:latin typeface="Times New Roman"/>
                <a:cs typeface="Times New Roman"/>
              </a:rPr>
              <a:t>misclassified </a:t>
            </a:r>
            <a:r>
              <a:rPr sz="1100" spc="-260" dirty="0">
                <a:latin typeface="Times New Roman"/>
                <a:cs typeface="Times New Roman"/>
              </a:rPr>
              <a:t> </a:t>
            </a:r>
            <a:r>
              <a:rPr sz="1100" spc="-10" dirty="0">
                <a:latin typeface="Times New Roman"/>
                <a:cs typeface="Times New Roman"/>
              </a:rPr>
              <a:t>examples</a:t>
            </a:r>
            <a:endParaRPr sz="1100">
              <a:latin typeface="Times New Roman"/>
              <a:cs typeface="Times New Roman"/>
            </a:endParaRPr>
          </a:p>
          <a:p>
            <a:pPr marL="523875" lvl="1" indent="-128905">
              <a:lnSpc>
                <a:spcPts val="1200"/>
              </a:lnSpc>
              <a:spcBef>
                <a:spcPts val="150"/>
              </a:spcBef>
              <a:buSzPct val="90000"/>
              <a:buFont typeface="Arial"/>
              <a:buChar char="•"/>
              <a:tabLst>
                <a:tab pos="524510" algn="l"/>
              </a:tabLst>
            </a:pPr>
            <a:r>
              <a:rPr sz="1000" spc="-5" dirty="0">
                <a:solidFill>
                  <a:srgbClr val="D8D8D8"/>
                </a:solidFill>
                <a:latin typeface="Times New Roman"/>
                <a:cs typeface="Times New Roman"/>
              </a:rPr>
              <a:t>An example is </a:t>
            </a:r>
            <a:r>
              <a:rPr sz="1000" spc="-10" dirty="0">
                <a:solidFill>
                  <a:srgbClr val="D8D8D8"/>
                </a:solidFill>
                <a:latin typeface="Times New Roman"/>
                <a:cs typeface="Times New Roman"/>
              </a:rPr>
              <a:t>mis-classified</a:t>
            </a:r>
            <a:r>
              <a:rPr sz="1000" spc="-5" dirty="0">
                <a:solidFill>
                  <a:srgbClr val="D8D8D8"/>
                </a:solidFill>
                <a:latin typeface="Times New Roman"/>
                <a:cs typeface="Times New Roman"/>
              </a:rPr>
              <a:t> if </a:t>
            </a:r>
            <a:r>
              <a:rPr sz="1000" b="1" i="1" dirty="0">
                <a:solidFill>
                  <a:srgbClr val="D8D8D8"/>
                </a:solidFill>
                <a:latin typeface="Verdana"/>
                <a:cs typeface="Verdana"/>
              </a:rPr>
              <a:t>w</a:t>
            </a:r>
            <a:r>
              <a:rPr sz="1050" i="1" baseline="27777" dirty="0">
                <a:solidFill>
                  <a:srgbClr val="D8D8D8"/>
                </a:solidFill>
                <a:latin typeface="Calibri"/>
                <a:cs typeface="Calibri"/>
              </a:rPr>
              <a:t>T</a:t>
            </a:r>
            <a:r>
              <a:rPr sz="1050" i="1" spc="-7" baseline="27777" dirty="0">
                <a:solidFill>
                  <a:srgbClr val="D8D8D8"/>
                </a:solidFill>
                <a:latin typeface="Calibri"/>
                <a:cs typeface="Calibri"/>
              </a:rPr>
              <a:t> </a:t>
            </a:r>
            <a:r>
              <a:rPr sz="1000" i="1" spc="60" dirty="0">
                <a:solidFill>
                  <a:srgbClr val="D8D8D8"/>
                </a:solidFill>
                <a:latin typeface="Calibri"/>
                <a:cs typeface="Calibri"/>
              </a:rPr>
              <a:t>φ</a:t>
            </a:r>
            <a:r>
              <a:rPr sz="1000" spc="60" dirty="0">
                <a:solidFill>
                  <a:srgbClr val="D8D8D8"/>
                </a:solidFill>
                <a:latin typeface="Calibri"/>
                <a:cs typeface="Calibri"/>
              </a:rPr>
              <a:t>(</a:t>
            </a:r>
            <a:r>
              <a:rPr sz="1000" b="1" i="1" spc="60" dirty="0">
                <a:solidFill>
                  <a:srgbClr val="D8D8D8"/>
                </a:solidFill>
                <a:latin typeface="Verdana"/>
                <a:cs typeface="Verdana"/>
              </a:rPr>
              <a:t>x</a:t>
            </a:r>
            <a:r>
              <a:rPr sz="1050" i="1" spc="89" baseline="-11904" dirty="0">
                <a:solidFill>
                  <a:srgbClr val="D8D8D8"/>
                </a:solidFill>
                <a:latin typeface="Calibri"/>
                <a:cs typeface="Calibri"/>
              </a:rPr>
              <a:t>n</a:t>
            </a:r>
            <a:r>
              <a:rPr sz="1000" spc="60" dirty="0">
                <a:solidFill>
                  <a:srgbClr val="D8D8D8"/>
                </a:solidFill>
                <a:latin typeface="Calibri"/>
                <a:cs typeface="Calibri"/>
              </a:rPr>
              <a:t>)</a:t>
            </a:r>
            <a:r>
              <a:rPr sz="1000" i="1" spc="60" dirty="0">
                <a:solidFill>
                  <a:srgbClr val="D8D8D8"/>
                </a:solidFill>
                <a:latin typeface="Calibri"/>
                <a:cs typeface="Calibri"/>
              </a:rPr>
              <a:t>t</a:t>
            </a:r>
            <a:r>
              <a:rPr sz="1050" i="1" spc="89" baseline="-11904" dirty="0">
                <a:solidFill>
                  <a:srgbClr val="D8D8D8"/>
                </a:solidFill>
                <a:latin typeface="Calibri"/>
                <a:cs typeface="Calibri"/>
              </a:rPr>
              <a:t>n</a:t>
            </a:r>
            <a:r>
              <a:rPr sz="1050" i="1" spc="254" baseline="-11904" dirty="0">
                <a:solidFill>
                  <a:srgbClr val="D8D8D8"/>
                </a:solidFill>
                <a:latin typeface="Calibri"/>
                <a:cs typeface="Calibri"/>
              </a:rPr>
              <a:t> </a:t>
            </a:r>
            <a:r>
              <a:rPr sz="1000" i="1" spc="275" dirty="0">
                <a:solidFill>
                  <a:srgbClr val="D8D8D8"/>
                </a:solidFill>
                <a:latin typeface="Calibri"/>
                <a:cs typeface="Calibri"/>
              </a:rPr>
              <a:t>&lt;</a:t>
            </a:r>
            <a:r>
              <a:rPr sz="1000" i="1" spc="50" dirty="0">
                <a:solidFill>
                  <a:srgbClr val="D8D8D8"/>
                </a:solidFill>
                <a:latin typeface="Calibri"/>
                <a:cs typeface="Calibri"/>
              </a:rPr>
              <a:t> </a:t>
            </a:r>
            <a:r>
              <a:rPr sz="1000" spc="-10" dirty="0">
                <a:solidFill>
                  <a:srgbClr val="D8D8D8"/>
                </a:solidFill>
                <a:latin typeface="Calibri"/>
                <a:cs typeface="Calibri"/>
              </a:rPr>
              <a:t>0</a:t>
            </a:r>
            <a:endParaRPr sz="1000">
              <a:latin typeface="Calibri"/>
              <a:cs typeface="Calibri"/>
            </a:endParaRPr>
          </a:p>
          <a:p>
            <a:pPr marL="523875" lvl="1" indent="-128905">
              <a:lnSpc>
                <a:spcPts val="1200"/>
              </a:lnSpc>
              <a:buClr>
                <a:srgbClr val="D8D8D8"/>
              </a:buClr>
              <a:buSzPct val="90000"/>
              <a:buFont typeface="Arial"/>
              <a:buChar char="•"/>
              <a:tabLst>
                <a:tab pos="524510" algn="l"/>
              </a:tabLst>
            </a:pPr>
            <a:r>
              <a:rPr sz="1000" spc="-5" dirty="0">
                <a:solidFill>
                  <a:srgbClr val="D8D8FB"/>
                </a:solidFill>
                <a:latin typeface="Times New Roman"/>
                <a:cs typeface="Times New Roman"/>
              </a:rPr>
              <a:t>Perceptron</a:t>
            </a:r>
            <a:r>
              <a:rPr sz="1000" spc="-20" dirty="0">
                <a:solidFill>
                  <a:srgbClr val="D8D8FB"/>
                </a:solidFill>
                <a:latin typeface="Times New Roman"/>
                <a:cs typeface="Times New Roman"/>
              </a:rPr>
              <a:t> </a:t>
            </a:r>
            <a:r>
              <a:rPr sz="1000" spc="-5" dirty="0">
                <a:solidFill>
                  <a:srgbClr val="D8D8FB"/>
                </a:solidFill>
                <a:latin typeface="Times New Roman"/>
                <a:cs typeface="Times New Roman"/>
              </a:rPr>
              <a:t>criterion</a:t>
            </a:r>
            <a:r>
              <a:rPr sz="1000" spc="-5" dirty="0">
                <a:solidFill>
                  <a:srgbClr val="D8D8D8"/>
                </a:solidFill>
                <a:latin typeface="Times New Roman"/>
                <a:cs typeface="Times New Roman"/>
              </a:rPr>
              <a:t>:</a:t>
            </a:r>
            <a:endParaRPr sz="1000">
              <a:latin typeface="Times New Roman"/>
              <a:cs typeface="Times New Roman"/>
            </a:endParaRPr>
          </a:p>
        </p:txBody>
      </p:sp>
      <p:sp>
        <p:nvSpPr>
          <p:cNvPr id="6" name="object 6"/>
          <p:cNvSpPr txBox="1"/>
          <p:nvPr/>
        </p:nvSpPr>
        <p:spPr>
          <a:xfrm>
            <a:off x="2488488" y="2244958"/>
            <a:ext cx="208279" cy="177800"/>
          </a:xfrm>
          <a:prstGeom prst="rect">
            <a:avLst/>
          </a:prstGeom>
        </p:spPr>
        <p:txBody>
          <a:bodyPr vert="horz" wrap="square" lIns="0" tIns="12065" rIns="0" bIns="0" rtlCol="0">
            <a:spAutoFit/>
          </a:bodyPr>
          <a:lstStyle/>
          <a:p>
            <a:pPr marL="12700">
              <a:lnSpc>
                <a:spcPct val="100000"/>
              </a:lnSpc>
              <a:spcBef>
                <a:spcPts val="95"/>
              </a:spcBef>
            </a:pPr>
            <a:r>
              <a:rPr sz="1000" spc="894" dirty="0">
                <a:solidFill>
                  <a:srgbClr val="D8D8D8"/>
                </a:solidFill>
                <a:latin typeface="Trebuchet MS"/>
                <a:cs typeface="Trebuchet MS"/>
              </a:rPr>
              <a:t>Σ</a:t>
            </a:r>
            <a:endParaRPr sz="1000">
              <a:latin typeface="Trebuchet MS"/>
              <a:cs typeface="Trebuchet MS"/>
            </a:endParaRPr>
          </a:p>
        </p:txBody>
      </p:sp>
      <p:sp>
        <p:nvSpPr>
          <p:cNvPr id="7" name="object 7"/>
          <p:cNvSpPr txBox="1"/>
          <p:nvPr/>
        </p:nvSpPr>
        <p:spPr>
          <a:xfrm>
            <a:off x="901484" y="2554315"/>
            <a:ext cx="1981200" cy="384175"/>
          </a:xfrm>
          <a:prstGeom prst="rect">
            <a:avLst/>
          </a:prstGeom>
        </p:spPr>
        <p:txBody>
          <a:bodyPr vert="horz" wrap="square" lIns="0" tIns="12065" rIns="0" bIns="0" rtlCol="0">
            <a:spAutoFit/>
          </a:bodyPr>
          <a:lstStyle/>
          <a:p>
            <a:pPr marR="156845" algn="r">
              <a:lnSpc>
                <a:spcPct val="100000"/>
              </a:lnSpc>
              <a:spcBef>
                <a:spcPts val="95"/>
              </a:spcBef>
            </a:pPr>
            <a:r>
              <a:rPr sz="700" i="1" spc="145" dirty="0">
                <a:solidFill>
                  <a:srgbClr val="D8D8D8"/>
                </a:solidFill>
                <a:latin typeface="Calibri"/>
                <a:cs typeface="Calibri"/>
              </a:rPr>
              <a:t>n</a:t>
            </a:r>
            <a:r>
              <a:rPr sz="700" spc="145" dirty="0">
                <a:solidFill>
                  <a:srgbClr val="D8D8D8"/>
                </a:solidFill>
                <a:latin typeface="Lucida Sans Unicode"/>
                <a:cs typeface="Lucida Sans Unicode"/>
              </a:rPr>
              <a:t>∈M</a:t>
            </a:r>
            <a:endParaRPr sz="700">
              <a:latin typeface="Lucida Sans Unicode"/>
              <a:cs typeface="Lucida Sans Unicode"/>
            </a:endParaRPr>
          </a:p>
          <a:p>
            <a:pPr marL="12700">
              <a:lnSpc>
                <a:spcPct val="100000"/>
              </a:lnSpc>
              <a:spcBef>
                <a:spcPts val="785"/>
              </a:spcBef>
            </a:pPr>
            <a:r>
              <a:rPr sz="1000" spc="-5" dirty="0">
                <a:solidFill>
                  <a:srgbClr val="F3D8D8"/>
                </a:solidFill>
                <a:latin typeface="Times New Roman"/>
                <a:cs typeface="Times New Roman"/>
              </a:rPr>
              <a:t>sum </a:t>
            </a:r>
            <a:r>
              <a:rPr sz="1000" spc="-10" dirty="0">
                <a:solidFill>
                  <a:srgbClr val="F3D8D8"/>
                </a:solidFill>
                <a:latin typeface="Times New Roman"/>
                <a:cs typeface="Times New Roman"/>
              </a:rPr>
              <a:t>over</a:t>
            </a:r>
            <a:r>
              <a:rPr sz="1000" spc="-5" dirty="0">
                <a:solidFill>
                  <a:srgbClr val="F3D8D8"/>
                </a:solidFill>
                <a:latin typeface="Times New Roman"/>
                <a:cs typeface="Times New Roman"/>
              </a:rPr>
              <a:t> </a:t>
            </a:r>
            <a:r>
              <a:rPr sz="1000" spc="-10" dirty="0">
                <a:solidFill>
                  <a:srgbClr val="F3D8D8"/>
                </a:solidFill>
                <a:latin typeface="Times New Roman"/>
                <a:cs typeface="Times New Roman"/>
              </a:rPr>
              <a:t>mis-classified</a:t>
            </a:r>
            <a:r>
              <a:rPr sz="1000" spc="-5" dirty="0">
                <a:solidFill>
                  <a:srgbClr val="F3D8D8"/>
                </a:solidFill>
                <a:latin typeface="Times New Roman"/>
                <a:cs typeface="Times New Roman"/>
              </a:rPr>
              <a:t> examples only</a:t>
            </a:r>
            <a:endParaRPr sz="1000">
              <a:latin typeface="Times New Roman"/>
              <a:cs typeface="Times New Roman"/>
            </a:endParaRPr>
          </a:p>
        </p:txBody>
      </p:sp>
      <p:sp>
        <p:nvSpPr>
          <p:cNvPr id="8" name="object 8"/>
          <p:cNvSpPr txBox="1"/>
          <p:nvPr/>
        </p:nvSpPr>
        <p:spPr>
          <a:xfrm>
            <a:off x="2834500" y="2350874"/>
            <a:ext cx="85090" cy="132080"/>
          </a:xfrm>
          <a:prstGeom prst="rect">
            <a:avLst/>
          </a:prstGeom>
        </p:spPr>
        <p:txBody>
          <a:bodyPr vert="horz" wrap="square" lIns="0" tIns="12065" rIns="0" bIns="0" rtlCol="0">
            <a:spAutoFit/>
          </a:bodyPr>
          <a:lstStyle/>
          <a:p>
            <a:pPr marL="12700">
              <a:lnSpc>
                <a:spcPct val="100000"/>
              </a:lnSpc>
              <a:spcBef>
                <a:spcPts val="95"/>
              </a:spcBef>
            </a:pPr>
            <a:r>
              <a:rPr sz="700" i="1" spc="125" dirty="0">
                <a:solidFill>
                  <a:srgbClr val="D8D8D8"/>
                </a:solidFill>
                <a:latin typeface="Calibri"/>
                <a:cs typeface="Calibri"/>
              </a:rPr>
              <a:t>T</a:t>
            </a:r>
            <a:endParaRPr sz="700">
              <a:latin typeface="Calibri"/>
              <a:cs typeface="Calibri"/>
            </a:endParaRPr>
          </a:p>
        </p:txBody>
      </p:sp>
      <p:sp>
        <p:nvSpPr>
          <p:cNvPr id="9" name="object 9"/>
          <p:cNvSpPr txBox="1"/>
          <p:nvPr/>
        </p:nvSpPr>
        <p:spPr>
          <a:xfrm>
            <a:off x="1781962" y="2365151"/>
            <a:ext cx="1529715" cy="177800"/>
          </a:xfrm>
          <a:prstGeom prst="rect">
            <a:avLst/>
          </a:prstGeom>
        </p:spPr>
        <p:txBody>
          <a:bodyPr vert="horz" wrap="square" lIns="0" tIns="12065" rIns="0" bIns="0" rtlCol="0">
            <a:spAutoFit/>
          </a:bodyPr>
          <a:lstStyle/>
          <a:p>
            <a:pPr marL="12700">
              <a:lnSpc>
                <a:spcPct val="100000"/>
              </a:lnSpc>
              <a:spcBef>
                <a:spcPts val="95"/>
              </a:spcBef>
              <a:tabLst>
                <a:tab pos="956310" algn="l"/>
              </a:tabLst>
            </a:pPr>
            <a:r>
              <a:rPr sz="1000" i="1" spc="245" dirty="0">
                <a:solidFill>
                  <a:srgbClr val="D8D8D8"/>
                </a:solidFill>
                <a:latin typeface="Calibri"/>
                <a:cs typeface="Calibri"/>
              </a:rPr>
              <a:t>E</a:t>
            </a:r>
            <a:r>
              <a:rPr sz="1000" i="1" spc="440" dirty="0">
                <a:solidFill>
                  <a:srgbClr val="D8D8D8"/>
                </a:solidFill>
                <a:latin typeface="Calibri"/>
                <a:cs typeface="Calibri"/>
              </a:rPr>
              <a:t> </a:t>
            </a:r>
            <a:r>
              <a:rPr sz="1000" spc="10" dirty="0">
                <a:solidFill>
                  <a:srgbClr val="D8D8D8"/>
                </a:solidFill>
                <a:latin typeface="Calibri"/>
                <a:cs typeface="Calibri"/>
              </a:rPr>
              <a:t>(</a:t>
            </a:r>
            <a:r>
              <a:rPr sz="1000" b="1" i="1" spc="10" dirty="0">
                <a:solidFill>
                  <a:srgbClr val="D8D8D8"/>
                </a:solidFill>
                <a:latin typeface="Verdana"/>
                <a:cs typeface="Verdana"/>
              </a:rPr>
              <a:t>w</a:t>
            </a:r>
            <a:r>
              <a:rPr sz="1000" spc="10" dirty="0">
                <a:solidFill>
                  <a:srgbClr val="D8D8D8"/>
                </a:solidFill>
                <a:latin typeface="Calibri"/>
                <a:cs typeface="Calibri"/>
              </a:rPr>
              <a:t>)</a:t>
            </a:r>
            <a:r>
              <a:rPr sz="1000" spc="50" dirty="0">
                <a:solidFill>
                  <a:srgbClr val="D8D8D8"/>
                </a:solidFill>
                <a:latin typeface="Calibri"/>
                <a:cs typeface="Calibri"/>
              </a:rPr>
              <a:t> </a:t>
            </a:r>
            <a:r>
              <a:rPr sz="1000" spc="275" dirty="0">
                <a:solidFill>
                  <a:srgbClr val="D8D8D8"/>
                </a:solidFill>
                <a:latin typeface="Calibri"/>
                <a:cs typeface="Calibri"/>
              </a:rPr>
              <a:t>=</a:t>
            </a:r>
            <a:r>
              <a:rPr sz="1000" spc="55" dirty="0">
                <a:solidFill>
                  <a:srgbClr val="D8D8D8"/>
                </a:solidFill>
                <a:latin typeface="Calibri"/>
                <a:cs typeface="Calibri"/>
              </a:rPr>
              <a:t> </a:t>
            </a:r>
            <a:r>
              <a:rPr sz="1000" spc="-180" dirty="0">
                <a:solidFill>
                  <a:srgbClr val="D8D8D8"/>
                </a:solidFill>
                <a:latin typeface="Lucida Sans Unicode"/>
                <a:cs typeface="Lucida Sans Unicode"/>
              </a:rPr>
              <a:t>−	</a:t>
            </a:r>
            <a:r>
              <a:rPr sz="1000" b="1" i="1" spc="-155" dirty="0">
                <a:solidFill>
                  <a:srgbClr val="D8D8D8"/>
                </a:solidFill>
                <a:latin typeface="Verdana"/>
                <a:cs typeface="Verdana"/>
              </a:rPr>
              <a:t>w</a:t>
            </a:r>
            <a:r>
              <a:rPr sz="1000" b="1" i="1" spc="270" dirty="0">
                <a:solidFill>
                  <a:srgbClr val="D8D8D8"/>
                </a:solidFill>
                <a:latin typeface="Verdana"/>
                <a:cs typeface="Verdana"/>
              </a:rPr>
              <a:t> </a:t>
            </a:r>
            <a:r>
              <a:rPr sz="1000" i="1" dirty="0">
                <a:solidFill>
                  <a:srgbClr val="D8D8D8"/>
                </a:solidFill>
                <a:latin typeface="Calibri"/>
                <a:cs typeface="Calibri"/>
              </a:rPr>
              <a:t>φ</a:t>
            </a:r>
            <a:r>
              <a:rPr sz="1000" dirty="0">
                <a:solidFill>
                  <a:srgbClr val="D8D8D8"/>
                </a:solidFill>
                <a:latin typeface="Calibri"/>
                <a:cs typeface="Calibri"/>
              </a:rPr>
              <a:t>(</a:t>
            </a:r>
            <a:r>
              <a:rPr sz="1000" b="1" i="1" dirty="0">
                <a:solidFill>
                  <a:srgbClr val="D8D8D8"/>
                </a:solidFill>
                <a:latin typeface="Verdana"/>
                <a:cs typeface="Verdana"/>
              </a:rPr>
              <a:t>x</a:t>
            </a:r>
            <a:r>
              <a:rPr sz="1000" b="1" i="1" spc="165" dirty="0">
                <a:solidFill>
                  <a:srgbClr val="D8D8D8"/>
                </a:solidFill>
                <a:latin typeface="Verdana"/>
                <a:cs typeface="Verdana"/>
              </a:rPr>
              <a:t> </a:t>
            </a:r>
            <a:r>
              <a:rPr sz="1000" spc="50" dirty="0">
                <a:solidFill>
                  <a:srgbClr val="D8D8D8"/>
                </a:solidFill>
                <a:latin typeface="Calibri"/>
                <a:cs typeface="Calibri"/>
              </a:rPr>
              <a:t>)</a:t>
            </a:r>
            <a:r>
              <a:rPr sz="1000" i="1" spc="50" dirty="0">
                <a:solidFill>
                  <a:srgbClr val="D8D8D8"/>
                </a:solidFill>
                <a:latin typeface="Calibri"/>
                <a:cs typeface="Calibri"/>
              </a:rPr>
              <a:t>t</a:t>
            </a:r>
            <a:endParaRPr sz="1000">
              <a:latin typeface="Calibri"/>
              <a:cs typeface="Calibri"/>
            </a:endParaRPr>
          </a:p>
        </p:txBody>
      </p:sp>
      <p:sp>
        <p:nvSpPr>
          <p:cNvPr id="10" name="object 10"/>
          <p:cNvSpPr txBox="1"/>
          <p:nvPr/>
        </p:nvSpPr>
        <p:spPr>
          <a:xfrm>
            <a:off x="1875358" y="2422095"/>
            <a:ext cx="1498600" cy="132080"/>
          </a:xfrm>
          <a:prstGeom prst="rect">
            <a:avLst/>
          </a:prstGeom>
        </p:spPr>
        <p:txBody>
          <a:bodyPr vert="horz" wrap="square" lIns="0" tIns="12065" rIns="0" bIns="0" rtlCol="0">
            <a:spAutoFit/>
          </a:bodyPr>
          <a:lstStyle/>
          <a:p>
            <a:pPr marL="12700">
              <a:lnSpc>
                <a:spcPct val="100000"/>
              </a:lnSpc>
              <a:spcBef>
                <a:spcPts val="95"/>
              </a:spcBef>
              <a:tabLst>
                <a:tab pos="1259205" algn="l"/>
              </a:tabLst>
            </a:pPr>
            <a:r>
              <a:rPr sz="700" i="1" spc="145" dirty="0">
                <a:solidFill>
                  <a:srgbClr val="D8D8D8"/>
                </a:solidFill>
                <a:latin typeface="Calibri"/>
                <a:cs typeface="Calibri"/>
              </a:rPr>
              <a:t>P	</a:t>
            </a:r>
            <a:r>
              <a:rPr sz="700" i="1" spc="130" dirty="0">
                <a:solidFill>
                  <a:srgbClr val="D8D8D8"/>
                </a:solidFill>
                <a:latin typeface="Calibri"/>
                <a:cs typeface="Calibri"/>
              </a:rPr>
              <a:t>n    </a:t>
            </a:r>
            <a:r>
              <a:rPr sz="700" i="1" spc="5" dirty="0">
                <a:solidFill>
                  <a:srgbClr val="D8D8D8"/>
                </a:solidFill>
                <a:latin typeface="Calibri"/>
                <a:cs typeface="Calibri"/>
              </a:rPr>
              <a:t> </a:t>
            </a:r>
            <a:r>
              <a:rPr sz="700" i="1" spc="130" dirty="0">
                <a:solidFill>
                  <a:srgbClr val="D8D8D8"/>
                </a:solidFill>
                <a:latin typeface="Calibri"/>
                <a:cs typeface="Calibri"/>
              </a:rPr>
              <a:t>n</a:t>
            </a:r>
            <a:endParaRPr sz="700">
              <a:latin typeface="Calibri"/>
              <a:cs typeface="Calibri"/>
            </a:endParaRPr>
          </a:p>
        </p:txBody>
      </p:sp>
      <p:sp>
        <p:nvSpPr>
          <p:cNvPr id="11" name="object 11"/>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12" name="object 12"/>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13" name="object 13"/>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39</a:t>
            </a:r>
            <a:endParaRPr sz="600">
              <a:latin typeface="Times New Roman"/>
              <a:cs typeface="Times New Roman"/>
            </a:endParaRPr>
          </a:p>
        </p:txBody>
      </p:sp>
      <p:sp>
        <p:nvSpPr>
          <p:cNvPr id="14" name="Slide Number Placeholder 1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39</a:t>
            </a:fld>
            <a:endParaRPr lang="en-US" spc="-5" dirty="0"/>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41058" y="211795"/>
            <a:ext cx="3723004" cy="1776730"/>
          </a:xfrm>
          <a:prstGeom prst="rect">
            <a:avLst/>
          </a:prstGeom>
        </p:spPr>
        <p:txBody>
          <a:bodyPr vert="horz" wrap="square" lIns="0" tIns="17145" rIns="0" bIns="0" rtlCol="0">
            <a:spAutoFit/>
          </a:bodyPr>
          <a:lstStyle/>
          <a:p>
            <a:pPr marL="866140">
              <a:lnSpc>
                <a:spcPct val="100000"/>
              </a:lnSpc>
              <a:spcBef>
                <a:spcPts val="135"/>
              </a:spcBef>
            </a:pPr>
            <a:r>
              <a:rPr sz="1400" spc="15" dirty="0">
                <a:latin typeface="Times New Roman"/>
                <a:cs typeface="Times New Roman"/>
              </a:rPr>
              <a:t>Generalized</a:t>
            </a:r>
            <a:r>
              <a:rPr sz="1400" spc="-20" dirty="0">
                <a:latin typeface="Times New Roman"/>
                <a:cs typeface="Times New Roman"/>
              </a:rPr>
              <a:t> </a:t>
            </a:r>
            <a:r>
              <a:rPr sz="1400" spc="15" dirty="0">
                <a:latin typeface="Times New Roman"/>
                <a:cs typeface="Times New Roman"/>
              </a:rPr>
              <a:t>Linear</a:t>
            </a:r>
            <a:r>
              <a:rPr sz="1400" spc="-20" dirty="0">
                <a:latin typeface="Times New Roman"/>
                <a:cs typeface="Times New Roman"/>
              </a:rPr>
              <a:t> </a:t>
            </a:r>
            <a:r>
              <a:rPr sz="1400" spc="15" dirty="0">
                <a:latin typeface="Times New Roman"/>
                <a:cs typeface="Times New Roman"/>
              </a:rPr>
              <a:t>Models</a:t>
            </a:r>
            <a:endParaRPr sz="1400">
              <a:latin typeface="Times New Roman"/>
              <a:cs typeface="Times New Roman"/>
            </a:endParaRPr>
          </a:p>
          <a:p>
            <a:pPr>
              <a:lnSpc>
                <a:spcPct val="100000"/>
              </a:lnSpc>
            </a:pPr>
            <a:endParaRPr sz="1700">
              <a:latin typeface="Times New Roman"/>
              <a:cs typeface="Times New Roman"/>
            </a:endParaRPr>
          </a:p>
          <a:p>
            <a:pPr marL="195580" marR="30480" indent="-132715">
              <a:lnSpc>
                <a:spcPct val="102600"/>
              </a:lnSpc>
              <a:spcBef>
                <a:spcPts val="1010"/>
              </a:spcBef>
              <a:buSzPct val="90909"/>
              <a:buFont typeface="Lucida Sans Unicode"/>
              <a:buChar char="•"/>
              <a:tabLst>
                <a:tab pos="196215" algn="l"/>
              </a:tabLst>
            </a:pPr>
            <a:r>
              <a:rPr sz="1100" spc="-5" dirty="0">
                <a:latin typeface="Times New Roman"/>
                <a:cs typeface="Times New Roman"/>
              </a:rPr>
              <a:t>Similar to </a:t>
            </a:r>
            <a:r>
              <a:rPr sz="1100" spc="-10" dirty="0">
                <a:latin typeface="Times New Roman"/>
                <a:cs typeface="Times New Roman"/>
              </a:rPr>
              <a:t>previous</a:t>
            </a:r>
            <a:r>
              <a:rPr sz="1100" dirty="0">
                <a:latin typeface="Times New Roman"/>
                <a:cs typeface="Times New Roman"/>
              </a:rPr>
              <a:t> </a:t>
            </a:r>
            <a:r>
              <a:rPr sz="1100" spc="-5" dirty="0">
                <a:latin typeface="Times New Roman"/>
                <a:cs typeface="Times New Roman"/>
              </a:rPr>
              <a:t>chapter on</a:t>
            </a:r>
            <a:r>
              <a:rPr sz="1100" dirty="0">
                <a:latin typeface="Times New Roman"/>
                <a:cs typeface="Times New Roman"/>
              </a:rPr>
              <a:t> </a:t>
            </a:r>
            <a:r>
              <a:rPr sz="1100" spc="-5" dirty="0">
                <a:latin typeface="Times New Roman"/>
                <a:cs typeface="Times New Roman"/>
              </a:rPr>
              <a:t>linear models for</a:t>
            </a:r>
            <a:r>
              <a:rPr sz="1100" dirty="0">
                <a:latin typeface="Times New Roman"/>
                <a:cs typeface="Times New Roman"/>
              </a:rPr>
              <a:t> </a:t>
            </a:r>
            <a:r>
              <a:rPr sz="1100" spc="-10" dirty="0">
                <a:latin typeface="Times New Roman"/>
                <a:cs typeface="Times New Roman"/>
              </a:rPr>
              <a:t>regression,</a:t>
            </a:r>
            <a:r>
              <a:rPr sz="1100" spc="-5" dirty="0">
                <a:latin typeface="Times New Roman"/>
                <a:cs typeface="Times New Roman"/>
              </a:rPr>
              <a:t> </a:t>
            </a:r>
            <a:r>
              <a:rPr sz="1100" spc="-10" dirty="0">
                <a:latin typeface="Times New Roman"/>
                <a:cs typeface="Times New Roman"/>
              </a:rPr>
              <a:t>we </a:t>
            </a:r>
            <a:r>
              <a:rPr sz="1100" spc="-260" dirty="0">
                <a:latin typeface="Times New Roman"/>
                <a:cs typeface="Times New Roman"/>
              </a:rPr>
              <a:t> </a:t>
            </a:r>
            <a:r>
              <a:rPr sz="1100" spc="-5" dirty="0">
                <a:latin typeface="Times New Roman"/>
                <a:cs typeface="Times New Roman"/>
              </a:rPr>
              <a:t>will</a:t>
            </a:r>
            <a:r>
              <a:rPr sz="1100" spc="-10" dirty="0">
                <a:latin typeface="Times New Roman"/>
                <a:cs typeface="Times New Roman"/>
              </a:rPr>
              <a:t> </a:t>
            </a:r>
            <a:r>
              <a:rPr sz="1100" spc="-5" dirty="0">
                <a:latin typeface="Times New Roman"/>
                <a:cs typeface="Times New Roman"/>
              </a:rPr>
              <a:t>use a “linear” model for </a:t>
            </a:r>
            <a:r>
              <a:rPr sz="1100" spc="-10" dirty="0">
                <a:latin typeface="Times New Roman"/>
                <a:cs typeface="Times New Roman"/>
              </a:rPr>
              <a:t>classification:</a:t>
            </a:r>
            <a:endParaRPr sz="1100">
              <a:latin typeface="Times New Roman"/>
              <a:cs typeface="Times New Roman"/>
            </a:endParaRPr>
          </a:p>
          <a:p>
            <a:pPr marL="280035" algn="ctr">
              <a:lnSpc>
                <a:spcPct val="100000"/>
              </a:lnSpc>
              <a:spcBef>
                <a:spcPts val="1135"/>
              </a:spcBef>
            </a:pPr>
            <a:r>
              <a:rPr sz="1100" i="1" spc="75" dirty="0">
                <a:latin typeface="Calibri"/>
                <a:cs typeface="Calibri"/>
              </a:rPr>
              <a:t>y</a:t>
            </a:r>
            <a:r>
              <a:rPr sz="1100" spc="85" dirty="0">
                <a:latin typeface="Calibri"/>
                <a:cs typeface="Calibri"/>
              </a:rPr>
              <a:t>(</a:t>
            </a:r>
            <a:r>
              <a:rPr sz="1100" b="1" i="1" spc="-20" dirty="0">
                <a:latin typeface="Verdana"/>
                <a:cs typeface="Verdana"/>
              </a:rPr>
              <a:t>x</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195" dirty="0">
                <a:latin typeface="Calibri"/>
                <a:cs typeface="Calibri"/>
              </a:rPr>
              <a:t>f</a:t>
            </a:r>
            <a:r>
              <a:rPr sz="1100" i="1" spc="-135" dirty="0">
                <a:latin typeface="Calibri"/>
                <a:cs typeface="Calibri"/>
              </a:rPr>
              <a:t> </a:t>
            </a:r>
            <a:r>
              <a:rPr sz="1100" spc="85" dirty="0">
                <a:latin typeface="Calibri"/>
                <a:cs typeface="Calibri"/>
              </a:rPr>
              <a:t>(</a:t>
            </a:r>
            <a:r>
              <a:rPr sz="1100" b="1" i="1" spc="-145" dirty="0">
                <a:latin typeface="Verdana"/>
                <a:cs typeface="Verdana"/>
              </a:rPr>
              <a:t>w</a:t>
            </a:r>
            <a:r>
              <a:rPr sz="1200" i="1" spc="150" baseline="31250" dirty="0">
                <a:latin typeface="Calibri"/>
                <a:cs typeface="Calibri"/>
              </a:rPr>
              <a:t>T</a:t>
            </a:r>
            <a:r>
              <a:rPr sz="1200" i="1" spc="-22" baseline="31250" dirty="0">
                <a:latin typeface="Calibri"/>
                <a:cs typeface="Calibri"/>
              </a:rPr>
              <a:t> </a:t>
            </a:r>
            <a:r>
              <a:rPr sz="1100" b="1" i="1" spc="-20" dirty="0">
                <a:latin typeface="Verdana"/>
                <a:cs typeface="Verdana"/>
              </a:rPr>
              <a:t>x</a:t>
            </a:r>
            <a:r>
              <a:rPr sz="1100" b="1" i="1" spc="-135" dirty="0">
                <a:latin typeface="Verdana"/>
                <a:cs typeface="Verdana"/>
              </a:rPr>
              <a:t> </a:t>
            </a:r>
            <a:r>
              <a:rPr sz="1100" spc="295" dirty="0">
                <a:latin typeface="Calibri"/>
                <a:cs typeface="Calibri"/>
              </a:rPr>
              <a:t>+</a:t>
            </a:r>
            <a:r>
              <a:rPr sz="1100" spc="-10" dirty="0">
                <a:latin typeface="Calibri"/>
                <a:cs typeface="Calibri"/>
              </a:rPr>
              <a:t> </a:t>
            </a:r>
            <a:r>
              <a:rPr sz="1100" i="1" spc="-10" dirty="0">
                <a:latin typeface="Calibri"/>
                <a:cs typeface="Calibri"/>
              </a:rPr>
              <a:t>w</a:t>
            </a:r>
            <a:r>
              <a:rPr sz="1200" spc="97" baseline="-10416" dirty="0">
                <a:latin typeface="Calibri"/>
                <a:cs typeface="Calibri"/>
              </a:rPr>
              <a:t>0</a:t>
            </a:r>
            <a:r>
              <a:rPr sz="1100" spc="85" dirty="0">
                <a:latin typeface="Calibri"/>
                <a:cs typeface="Calibri"/>
              </a:rPr>
              <a:t>)</a:t>
            </a:r>
            <a:endParaRPr sz="1100">
              <a:latin typeface="Calibri"/>
              <a:cs typeface="Calibri"/>
            </a:endParaRPr>
          </a:p>
          <a:p>
            <a:pPr marL="195580" indent="-132715">
              <a:lnSpc>
                <a:spcPct val="100000"/>
              </a:lnSpc>
              <a:spcBef>
                <a:spcPts val="1130"/>
              </a:spcBef>
              <a:buSzPct val="90909"/>
              <a:buFont typeface="Lucida Sans Unicode"/>
              <a:buChar char="•"/>
              <a:tabLst>
                <a:tab pos="196215" algn="l"/>
              </a:tabLst>
            </a:pPr>
            <a:r>
              <a:rPr sz="1100" spc="-5" dirty="0">
                <a:latin typeface="Times New Roman"/>
                <a:cs typeface="Times New Roman"/>
              </a:rPr>
              <a:t>This</a:t>
            </a:r>
            <a:r>
              <a:rPr sz="1100" spc="-15" dirty="0">
                <a:latin typeface="Times New Roman"/>
                <a:cs typeface="Times New Roman"/>
              </a:rPr>
              <a:t> </a:t>
            </a:r>
            <a:r>
              <a:rPr sz="1100" spc="-5" dirty="0">
                <a:latin typeface="Times New Roman"/>
                <a:cs typeface="Times New Roman"/>
              </a:rPr>
              <a:t>is</a:t>
            </a:r>
            <a:r>
              <a:rPr sz="1100" spc="-15" dirty="0">
                <a:latin typeface="Times New Roman"/>
                <a:cs typeface="Times New Roman"/>
              </a:rPr>
              <a:t> </a:t>
            </a:r>
            <a:r>
              <a:rPr sz="1100" spc="-5" dirty="0">
                <a:latin typeface="Times New Roman"/>
                <a:cs typeface="Times New Roman"/>
              </a:rPr>
              <a:t>called</a:t>
            </a:r>
            <a:r>
              <a:rPr sz="1100" spc="-15" dirty="0">
                <a:latin typeface="Times New Roman"/>
                <a:cs typeface="Times New Roman"/>
              </a:rPr>
              <a:t> </a:t>
            </a:r>
            <a:r>
              <a:rPr sz="1100" spc="-5" dirty="0">
                <a:latin typeface="Times New Roman"/>
                <a:cs typeface="Times New Roman"/>
              </a:rPr>
              <a:t>a</a:t>
            </a:r>
            <a:r>
              <a:rPr sz="1100" spc="-15" dirty="0">
                <a:latin typeface="Times New Roman"/>
                <a:cs typeface="Times New Roman"/>
              </a:rPr>
              <a:t> </a:t>
            </a:r>
            <a:r>
              <a:rPr sz="1100" spc="-5" dirty="0">
                <a:solidFill>
                  <a:srgbClr val="0000E5"/>
                </a:solidFill>
                <a:latin typeface="Times New Roman"/>
                <a:cs typeface="Times New Roman"/>
              </a:rPr>
              <a:t>generalized</a:t>
            </a:r>
            <a:r>
              <a:rPr sz="1100" spc="-15" dirty="0">
                <a:solidFill>
                  <a:srgbClr val="0000E5"/>
                </a:solidFill>
                <a:latin typeface="Times New Roman"/>
                <a:cs typeface="Times New Roman"/>
              </a:rPr>
              <a:t> </a:t>
            </a:r>
            <a:r>
              <a:rPr sz="1100" spc="-5" dirty="0">
                <a:solidFill>
                  <a:srgbClr val="0000E5"/>
                </a:solidFill>
                <a:latin typeface="Times New Roman"/>
                <a:cs typeface="Times New Roman"/>
              </a:rPr>
              <a:t>linear</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model</a:t>
            </a:r>
            <a:endParaRPr sz="1100">
              <a:latin typeface="Times New Roman"/>
              <a:cs typeface="Times New Roman"/>
            </a:endParaRPr>
          </a:p>
          <a:p>
            <a:pPr marL="195580" indent="-132715">
              <a:lnSpc>
                <a:spcPct val="100000"/>
              </a:lnSpc>
              <a:spcBef>
                <a:spcPts val="175"/>
              </a:spcBef>
              <a:buSzPct val="90909"/>
              <a:buFont typeface="Lucida Sans Unicode"/>
              <a:buChar char="•"/>
              <a:tabLst>
                <a:tab pos="196215" algn="l"/>
              </a:tabLst>
            </a:pPr>
            <a:r>
              <a:rPr sz="1100" i="1" spc="195" dirty="0">
                <a:latin typeface="Calibri"/>
                <a:cs typeface="Calibri"/>
              </a:rPr>
              <a:t>f</a:t>
            </a:r>
            <a:r>
              <a:rPr sz="1100" i="1" spc="-135" dirty="0">
                <a:latin typeface="Calibri"/>
                <a:cs typeface="Calibri"/>
              </a:rPr>
              <a:t> </a:t>
            </a:r>
            <a:r>
              <a:rPr sz="1100" spc="85" dirty="0">
                <a:latin typeface="Calibri"/>
                <a:cs typeface="Calibri"/>
              </a:rPr>
              <a:t>(</a:t>
            </a:r>
            <a:r>
              <a:rPr sz="1100" spc="-395" dirty="0">
                <a:latin typeface="Lucida Sans Unicode"/>
                <a:cs typeface="Lucida Sans Unicode"/>
              </a:rPr>
              <a:t>·</a:t>
            </a:r>
            <a:r>
              <a:rPr sz="1100" spc="85" dirty="0">
                <a:latin typeface="Calibri"/>
                <a:cs typeface="Calibri"/>
              </a:rPr>
              <a:t>)</a:t>
            </a:r>
            <a:r>
              <a:rPr sz="1100" spc="20" dirty="0">
                <a:latin typeface="Calibri"/>
                <a:cs typeface="Calibri"/>
              </a:rPr>
              <a:t> </a:t>
            </a:r>
            <a:r>
              <a:rPr sz="1100" spc="-5" dirty="0">
                <a:latin typeface="Times New Roman"/>
                <a:cs typeface="Times New Roman"/>
              </a:rPr>
              <a:t>is a </a:t>
            </a:r>
            <a:r>
              <a:rPr sz="1100" spc="-20" dirty="0">
                <a:latin typeface="Times New Roman"/>
                <a:cs typeface="Times New Roman"/>
              </a:rPr>
              <a:t>fi</a:t>
            </a:r>
            <a:r>
              <a:rPr sz="1100" spc="-55" dirty="0">
                <a:latin typeface="Times New Roman"/>
                <a:cs typeface="Times New Roman"/>
              </a:rPr>
              <a:t>x</a:t>
            </a:r>
            <a:r>
              <a:rPr sz="1100" spc="-5" dirty="0">
                <a:latin typeface="Times New Roman"/>
                <a:cs typeface="Times New Roman"/>
              </a:rPr>
              <a:t>ed non-linear function</a:t>
            </a:r>
            <a:endParaRPr sz="1100">
              <a:latin typeface="Times New Roman"/>
              <a:cs typeface="Times New Roman"/>
            </a:endParaRPr>
          </a:p>
        </p:txBody>
      </p:sp>
      <p:sp>
        <p:nvSpPr>
          <p:cNvPr id="6" name="object 6"/>
          <p:cNvSpPr txBox="1"/>
          <p:nvPr/>
        </p:nvSpPr>
        <p:spPr>
          <a:xfrm>
            <a:off x="773696" y="1985586"/>
            <a:ext cx="335915" cy="177800"/>
          </a:xfrm>
          <a:prstGeom prst="rect">
            <a:avLst/>
          </a:prstGeom>
        </p:spPr>
        <p:txBody>
          <a:bodyPr vert="horz" wrap="square" lIns="0" tIns="12065" rIns="0" bIns="0" rtlCol="0">
            <a:spAutoFit/>
          </a:bodyPr>
          <a:lstStyle/>
          <a:p>
            <a:pPr marL="140335" indent="-128270">
              <a:lnSpc>
                <a:spcPct val="100000"/>
              </a:lnSpc>
              <a:spcBef>
                <a:spcPts val="95"/>
              </a:spcBef>
              <a:buSzPct val="90000"/>
              <a:buFont typeface="Arial"/>
              <a:buChar char="•"/>
              <a:tabLst>
                <a:tab pos="140970" algn="l"/>
              </a:tabLst>
            </a:pPr>
            <a:r>
              <a:rPr sz="1000" spc="-5" dirty="0">
                <a:latin typeface="Times New Roman"/>
                <a:cs typeface="Times New Roman"/>
              </a:rPr>
              <a:t>e.g.</a:t>
            </a:r>
            <a:endParaRPr sz="1000">
              <a:latin typeface="Times New Roman"/>
              <a:cs typeface="Times New Roman"/>
            </a:endParaRPr>
          </a:p>
        </p:txBody>
      </p:sp>
      <p:sp>
        <p:nvSpPr>
          <p:cNvPr id="7" name="object 7"/>
          <p:cNvSpPr txBox="1"/>
          <p:nvPr/>
        </p:nvSpPr>
        <p:spPr>
          <a:xfrm>
            <a:off x="1933308" y="2209094"/>
            <a:ext cx="405765" cy="177800"/>
          </a:xfrm>
          <a:prstGeom prst="rect">
            <a:avLst/>
          </a:prstGeom>
        </p:spPr>
        <p:txBody>
          <a:bodyPr vert="horz" wrap="square" lIns="0" tIns="12065" rIns="0" bIns="0" rtlCol="0">
            <a:spAutoFit/>
          </a:bodyPr>
          <a:lstStyle/>
          <a:p>
            <a:pPr marL="12700">
              <a:lnSpc>
                <a:spcPct val="100000"/>
              </a:lnSpc>
              <a:spcBef>
                <a:spcPts val="95"/>
              </a:spcBef>
            </a:pPr>
            <a:r>
              <a:rPr sz="1000" i="1" spc="180" dirty="0">
                <a:latin typeface="Calibri"/>
                <a:cs typeface="Calibri"/>
              </a:rPr>
              <a:t>f</a:t>
            </a:r>
            <a:r>
              <a:rPr sz="1000" i="1" spc="-120" dirty="0">
                <a:latin typeface="Calibri"/>
                <a:cs typeface="Calibri"/>
              </a:rPr>
              <a:t> </a:t>
            </a:r>
            <a:r>
              <a:rPr sz="1000" spc="80" dirty="0">
                <a:latin typeface="Calibri"/>
                <a:cs typeface="Calibri"/>
              </a:rPr>
              <a:t>(</a:t>
            </a:r>
            <a:r>
              <a:rPr sz="1000" i="1" spc="55" dirty="0">
                <a:latin typeface="Calibri"/>
                <a:cs typeface="Calibri"/>
              </a:rPr>
              <a:t>u</a:t>
            </a:r>
            <a:r>
              <a:rPr sz="1000" spc="80" dirty="0">
                <a:latin typeface="Calibri"/>
                <a:cs typeface="Calibri"/>
              </a:rPr>
              <a:t>)</a:t>
            </a:r>
            <a:r>
              <a:rPr sz="1000" spc="50" dirty="0">
                <a:latin typeface="Calibri"/>
                <a:cs typeface="Calibri"/>
              </a:rPr>
              <a:t> </a:t>
            </a:r>
            <a:r>
              <a:rPr sz="1000" spc="275" dirty="0">
                <a:latin typeface="Calibri"/>
                <a:cs typeface="Calibri"/>
              </a:rPr>
              <a:t>=</a:t>
            </a:r>
            <a:endParaRPr sz="1000">
              <a:latin typeface="Calibri"/>
              <a:cs typeface="Calibri"/>
            </a:endParaRPr>
          </a:p>
        </p:txBody>
      </p:sp>
      <p:sp>
        <p:nvSpPr>
          <p:cNvPr id="8" name="object 8"/>
          <p:cNvSpPr txBox="1"/>
          <p:nvPr/>
        </p:nvSpPr>
        <p:spPr>
          <a:xfrm>
            <a:off x="2348420" y="2030684"/>
            <a:ext cx="120650" cy="177800"/>
          </a:xfrm>
          <a:prstGeom prst="rect">
            <a:avLst/>
          </a:prstGeom>
        </p:spPr>
        <p:txBody>
          <a:bodyPr vert="horz" wrap="square" lIns="0" tIns="12065" rIns="0" bIns="0" rtlCol="0">
            <a:spAutoFit/>
          </a:bodyPr>
          <a:lstStyle/>
          <a:p>
            <a:pPr marL="12700">
              <a:lnSpc>
                <a:spcPct val="100000"/>
              </a:lnSpc>
              <a:spcBef>
                <a:spcPts val="95"/>
              </a:spcBef>
            </a:pPr>
            <a:r>
              <a:rPr sz="1000" spc="445" dirty="0">
                <a:latin typeface="Trebuchet MS"/>
                <a:cs typeface="Trebuchet MS"/>
              </a:rPr>
              <a:t> </a:t>
            </a:r>
            <a:endParaRPr sz="1000">
              <a:latin typeface="Trebuchet MS"/>
              <a:cs typeface="Trebuchet MS"/>
            </a:endParaRPr>
          </a:p>
        </p:txBody>
      </p:sp>
      <p:sp>
        <p:nvSpPr>
          <p:cNvPr id="9" name="object 9"/>
          <p:cNvSpPr txBox="1"/>
          <p:nvPr/>
        </p:nvSpPr>
        <p:spPr>
          <a:xfrm>
            <a:off x="2506573" y="2131903"/>
            <a:ext cx="534035"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Calibri"/>
                <a:cs typeface="Calibri"/>
              </a:rPr>
              <a:t>1</a:t>
            </a:r>
            <a:r>
              <a:rPr sz="1000" spc="20" dirty="0">
                <a:latin typeface="Calibri"/>
                <a:cs typeface="Calibri"/>
              </a:rPr>
              <a:t> </a:t>
            </a:r>
            <a:r>
              <a:rPr sz="1000" spc="-5" dirty="0">
                <a:latin typeface="Times New Roman"/>
                <a:cs typeface="Times New Roman"/>
              </a:rPr>
              <a:t>if </a:t>
            </a:r>
            <a:r>
              <a:rPr sz="1000" i="1" spc="55" dirty="0">
                <a:latin typeface="Calibri"/>
                <a:cs typeface="Calibri"/>
              </a:rPr>
              <a:t>u</a:t>
            </a:r>
            <a:r>
              <a:rPr sz="1000" i="1" spc="50" dirty="0">
                <a:latin typeface="Calibri"/>
                <a:cs typeface="Calibri"/>
              </a:rPr>
              <a:t> </a:t>
            </a:r>
            <a:r>
              <a:rPr sz="1000" spc="-25" dirty="0">
                <a:latin typeface="Lucida Sans Unicode"/>
                <a:cs typeface="Lucida Sans Unicode"/>
              </a:rPr>
              <a:t>≥</a:t>
            </a:r>
            <a:r>
              <a:rPr sz="1000" spc="-40" dirty="0">
                <a:latin typeface="Lucida Sans Unicode"/>
                <a:cs typeface="Lucida Sans Unicode"/>
              </a:rPr>
              <a:t> </a:t>
            </a:r>
            <a:r>
              <a:rPr sz="1000" spc="-10" dirty="0">
                <a:latin typeface="Calibri"/>
                <a:cs typeface="Calibri"/>
              </a:rPr>
              <a:t>0</a:t>
            </a:r>
            <a:endParaRPr sz="1000">
              <a:latin typeface="Calibri"/>
              <a:cs typeface="Calibri"/>
            </a:endParaRPr>
          </a:p>
        </p:txBody>
      </p:sp>
      <p:sp>
        <p:nvSpPr>
          <p:cNvPr id="10" name="object 10"/>
          <p:cNvSpPr txBox="1"/>
          <p:nvPr/>
        </p:nvSpPr>
        <p:spPr>
          <a:xfrm>
            <a:off x="2506573" y="2283744"/>
            <a:ext cx="612775"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Calibri"/>
                <a:cs typeface="Calibri"/>
              </a:rPr>
              <a:t>0</a:t>
            </a:r>
            <a:r>
              <a:rPr sz="1000" spc="-30" dirty="0">
                <a:latin typeface="Calibri"/>
                <a:cs typeface="Calibri"/>
              </a:rPr>
              <a:t> </a:t>
            </a:r>
            <a:r>
              <a:rPr sz="1000" spc="-5" dirty="0">
                <a:latin typeface="Times New Roman"/>
                <a:cs typeface="Times New Roman"/>
              </a:rPr>
              <a:t>otherwise</a:t>
            </a:r>
            <a:endParaRPr sz="1000">
              <a:latin typeface="Times New Roman"/>
              <a:cs typeface="Times New Roman"/>
            </a:endParaRPr>
          </a:p>
        </p:txBody>
      </p:sp>
      <p:sp>
        <p:nvSpPr>
          <p:cNvPr id="11" name="object 11"/>
          <p:cNvSpPr txBox="1"/>
          <p:nvPr/>
        </p:nvSpPr>
        <p:spPr>
          <a:xfrm>
            <a:off x="466458" y="2455987"/>
            <a:ext cx="3713479" cy="445770"/>
          </a:xfrm>
          <a:prstGeom prst="rect">
            <a:avLst/>
          </a:prstGeom>
        </p:spPr>
        <p:txBody>
          <a:bodyPr vert="horz" wrap="square" lIns="0" tIns="55244" rIns="0" bIns="0" rtlCol="0">
            <a:spAutoFit/>
          </a:bodyPr>
          <a:lstStyle/>
          <a:p>
            <a:pPr marL="170180" indent="-132715">
              <a:lnSpc>
                <a:spcPct val="100000"/>
              </a:lnSpc>
              <a:spcBef>
                <a:spcPts val="434"/>
              </a:spcBef>
              <a:buClr>
                <a:srgbClr val="000000"/>
              </a:buClr>
              <a:buSzPct val="90909"/>
              <a:buFont typeface="Lucida Sans Unicode"/>
              <a:buChar char="•"/>
              <a:tabLst>
                <a:tab pos="170815" algn="l"/>
              </a:tabLst>
            </a:pPr>
            <a:r>
              <a:rPr sz="1100" spc="-5" dirty="0">
                <a:solidFill>
                  <a:srgbClr val="0000E5"/>
                </a:solidFill>
                <a:latin typeface="Times New Roman"/>
                <a:cs typeface="Times New Roman"/>
              </a:rPr>
              <a:t>Decision</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boundary</a:t>
            </a:r>
            <a:r>
              <a:rPr sz="1100" spc="-10" dirty="0">
                <a:solidFill>
                  <a:srgbClr val="0000E5"/>
                </a:solidFill>
                <a:latin typeface="Times New Roman"/>
                <a:cs typeface="Times New Roman"/>
              </a:rPr>
              <a:t> </a:t>
            </a:r>
            <a:r>
              <a:rPr sz="1100" spc="-5" dirty="0">
                <a:latin typeface="Times New Roman"/>
                <a:cs typeface="Times New Roman"/>
              </a:rPr>
              <a:t>between</a:t>
            </a:r>
            <a:r>
              <a:rPr sz="1100" spc="-10" dirty="0">
                <a:latin typeface="Times New Roman"/>
                <a:cs typeface="Times New Roman"/>
              </a:rPr>
              <a:t> </a:t>
            </a:r>
            <a:r>
              <a:rPr sz="1100" spc="-5" dirty="0">
                <a:latin typeface="Times New Roman"/>
                <a:cs typeface="Times New Roman"/>
              </a:rPr>
              <a:t>classes will</a:t>
            </a:r>
            <a:r>
              <a:rPr sz="1100" spc="-10" dirty="0">
                <a:latin typeface="Times New Roman"/>
                <a:cs typeface="Times New Roman"/>
              </a:rPr>
              <a:t> </a:t>
            </a:r>
            <a:r>
              <a:rPr sz="1100" spc="-5" dirty="0">
                <a:latin typeface="Times New Roman"/>
                <a:cs typeface="Times New Roman"/>
              </a:rPr>
              <a:t>be</a:t>
            </a:r>
            <a:r>
              <a:rPr sz="1100" spc="-10" dirty="0">
                <a:latin typeface="Times New Roman"/>
                <a:cs typeface="Times New Roman"/>
              </a:rPr>
              <a:t> </a:t>
            </a:r>
            <a:r>
              <a:rPr sz="1100" spc="-5" dirty="0">
                <a:latin typeface="Times New Roman"/>
                <a:cs typeface="Times New Roman"/>
              </a:rPr>
              <a:t>linear</a:t>
            </a:r>
            <a:r>
              <a:rPr sz="1100" spc="-10" dirty="0">
                <a:latin typeface="Times New Roman"/>
                <a:cs typeface="Times New Roman"/>
              </a:rPr>
              <a:t> </a:t>
            </a:r>
            <a:r>
              <a:rPr sz="1100" spc="-5" dirty="0">
                <a:latin typeface="Times New Roman"/>
                <a:cs typeface="Times New Roman"/>
              </a:rPr>
              <a:t>function of</a:t>
            </a:r>
            <a:r>
              <a:rPr sz="1100" spc="-10" dirty="0">
                <a:latin typeface="Times New Roman"/>
                <a:cs typeface="Times New Roman"/>
              </a:rPr>
              <a:t> </a:t>
            </a:r>
            <a:r>
              <a:rPr sz="1100" b="1" i="1" spc="-20" dirty="0">
                <a:latin typeface="Verdana"/>
                <a:cs typeface="Verdana"/>
              </a:rPr>
              <a:t>x</a:t>
            </a:r>
            <a:endParaRPr sz="1100">
              <a:latin typeface="Verdana"/>
              <a:cs typeface="Verdana"/>
            </a:endParaRPr>
          </a:p>
          <a:p>
            <a:pPr marL="170180" indent="-132715">
              <a:lnSpc>
                <a:spcPct val="100000"/>
              </a:lnSpc>
              <a:spcBef>
                <a:spcPts val="334"/>
              </a:spcBef>
              <a:buSzPct val="90909"/>
              <a:buFont typeface="Lucida Sans Unicode"/>
              <a:buChar char="•"/>
              <a:tabLst>
                <a:tab pos="170815" algn="l"/>
              </a:tabLst>
            </a:pPr>
            <a:r>
              <a:rPr sz="1100" spc="-5" dirty="0">
                <a:solidFill>
                  <a:srgbClr val="D8D8D8"/>
                </a:solidFill>
                <a:latin typeface="Times New Roman"/>
                <a:cs typeface="Times New Roman"/>
              </a:rPr>
              <a:t>Can also apply non-linearity to </a:t>
            </a:r>
            <a:r>
              <a:rPr sz="1100" b="1" i="1" spc="-10" dirty="0">
                <a:solidFill>
                  <a:srgbClr val="D8D8D8"/>
                </a:solidFill>
                <a:latin typeface="Verdana"/>
                <a:cs typeface="Verdana"/>
              </a:rPr>
              <a:t>x</a:t>
            </a:r>
            <a:r>
              <a:rPr sz="1100" spc="-10" dirty="0">
                <a:solidFill>
                  <a:srgbClr val="D8D8D8"/>
                </a:solidFill>
                <a:latin typeface="Times New Roman"/>
                <a:cs typeface="Times New Roman"/>
              </a:rPr>
              <a:t>,</a:t>
            </a:r>
            <a:r>
              <a:rPr sz="1100" spc="-5" dirty="0">
                <a:solidFill>
                  <a:srgbClr val="D8D8D8"/>
                </a:solidFill>
                <a:latin typeface="Times New Roman"/>
                <a:cs typeface="Times New Roman"/>
              </a:rPr>
              <a:t> as</a:t>
            </a:r>
            <a:r>
              <a:rPr sz="1100" dirty="0">
                <a:solidFill>
                  <a:srgbClr val="D8D8D8"/>
                </a:solidFill>
                <a:latin typeface="Times New Roman"/>
                <a:cs typeface="Times New Roman"/>
              </a:rPr>
              <a:t> </a:t>
            </a:r>
            <a:r>
              <a:rPr sz="1100" spc="-5" dirty="0">
                <a:solidFill>
                  <a:srgbClr val="D8D8D8"/>
                </a:solidFill>
                <a:latin typeface="Times New Roman"/>
                <a:cs typeface="Times New Roman"/>
              </a:rPr>
              <a:t>in </a:t>
            </a:r>
            <a:r>
              <a:rPr sz="1100" i="1" spc="45" dirty="0">
                <a:solidFill>
                  <a:srgbClr val="D8D8D8"/>
                </a:solidFill>
                <a:latin typeface="Calibri"/>
                <a:cs typeface="Calibri"/>
              </a:rPr>
              <a:t>φ</a:t>
            </a:r>
            <a:r>
              <a:rPr sz="1200" i="1" spc="67" baseline="-10416" dirty="0">
                <a:solidFill>
                  <a:srgbClr val="D8D8D8"/>
                </a:solidFill>
                <a:latin typeface="Calibri"/>
                <a:cs typeface="Calibri"/>
              </a:rPr>
              <a:t>i</a:t>
            </a:r>
            <a:r>
              <a:rPr sz="1100" spc="45" dirty="0">
                <a:solidFill>
                  <a:srgbClr val="D8D8D8"/>
                </a:solidFill>
                <a:latin typeface="Calibri"/>
                <a:cs typeface="Calibri"/>
              </a:rPr>
              <a:t>(</a:t>
            </a:r>
            <a:r>
              <a:rPr sz="1100" b="1" i="1" spc="45" dirty="0">
                <a:solidFill>
                  <a:srgbClr val="D8D8D8"/>
                </a:solidFill>
                <a:latin typeface="Verdana"/>
                <a:cs typeface="Verdana"/>
              </a:rPr>
              <a:t>x</a:t>
            </a:r>
            <a:r>
              <a:rPr sz="1100" spc="45" dirty="0">
                <a:solidFill>
                  <a:srgbClr val="D8D8D8"/>
                </a:solidFill>
                <a:latin typeface="Calibri"/>
                <a:cs typeface="Calibri"/>
              </a:rPr>
              <a:t>)</a:t>
            </a:r>
            <a:r>
              <a:rPr sz="1100" spc="25" dirty="0">
                <a:solidFill>
                  <a:srgbClr val="D8D8D8"/>
                </a:solidFill>
                <a:latin typeface="Calibri"/>
                <a:cs typeface="Calibri"/>
              </a:rPr>
              <a:t> </a:t>
            </a:r>
            <a:r>
              <a:rPr sz="1100" spc="-5" dirty="0">
                <a:solidFill>
                  <a:srgbClr val="D8D8D8"/>
                </a:solidFill>
                <a:latin typeface="Times New Roman"/>
                <a:cs typeface="Times New Roman"/>
              </a:rPr>
              <a:t>for </a:t>
            </a:r>
            <a:r>
              <a:rPr sz="1100" spc="-10" dirty="0">
                <a:solidFill>
                  <a:srgbClr val="D8D8D8"/>
                </a:solidFill>
                <a:latin typeface="Times New Roman"/>
                <a:cs typeface="Times New Roman"/>
              </a:rPr>
              <a:t>regression</a:t>
            </a:r>
            <a:endParaRPr sz="1100">
              <a:latin typeface="Times New Roman"/>
              <a:cs typeface="Times New Roman"/>
            </a:endParaRPr>
          </a:p>
        </p:txBody>
      </p:sp>
      <p:sp>
        <p:nvSpPr>
          <p:cNvPr id="12" name="object 12"/>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13" name="object 13"/>
          <p:cNvSpPr txBox="1"/>
          <p:nvPr/>
        </p:nvSpPr>
        <p:spPr>
          <a:xfrm>
            <a:off x="2363610"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14" name="object 14"/>
          <p:cNvSpPr txBox="1"/>
          <p:nvPr/>
        </p:nvSpPr>
        <p:spPr>
          <a:xfrm>
            <a:off x="4197350" y="3315314"/>
            <a:ext cx="635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3</a:t>
            </a:r>
            <a:endParaRPr sz="600">
              <a:latin typeface="Times New Roman"/>
              <a:cs typeface="Times New Roman"/>
            </a:endParaRPr>
          </a:p>
        </p:txBody>
      </p:sp>
      <p:sp>
        <p:nvSpPr>
          <p:cNvPr id="15" name="Slide Number Placeholder 14"/>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a:t>
            </a:fld>
            <a:endParaRPr lang="en-US" spc="-5" dirty="0"/>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390258" y="211795"/>
            <a:ext cx="3851910" cy="2031364"/>
          </a:xfrm>
          <a:prstGeom prst="rect">
            <a:avLst/>
          </a:prstGeom>
        </p:spPr>
        <p:txBody>
          <a:bodyPr vert="horz" wrap="square" lIns="0" tIns="17145" rIns="0" bIns="0" rtlCol="0">
            <a:spAutoFit/>
          </a:bodyPr>
          <a:lstStyle/>
          <a:p>
            <a:pPr marL="1167130">
              <a:lnSpc>
                <a:spcPct val="100000"/>
              </a:lnSpc>
              <a:spcBef>
                <a:spcPts val="135"/>
              </a:spcBef>
            </a:pPr>
            <a:r>
              <a:rPr sz="1400" spc="15" dirty="0">
                <a:latin typeface="Times New Roman"/>
                <a:cs typeface="Times New Roman"/>
              </a:rPr>
              <a:t>Perceptron</a:t>
            </a:r>
            <a:r>
              <a:rPr sz="1400" spc="-40" dirty="0">
                <a:latin typeface="Times New Roman"/>
                <a:cs typeface="Times New Roman"/>
              </a:rPr>
              <a:t> </a:t>
            </a:r>
            <a:r>
              <a:rPr sz="1400" spc="15" dirty="0">
                <a:latin typeface="Times New Roman"/>
                <a:cs typeface="Times New Roman"/>
              </a:rPr>
              <a:t>Learning</a:t>
            </a:r>
            <a:endParaRPr sz="1400">
              <a:latin typeface="Times New Roman"/>
              <a:cs typeface="Times New Roman"/>
            </a:endParaRPr>
          </a:p>
          <a:p>
            <a:pPr>
              <a:lnSpc>
                <a:spcPct val="100000"/>
              </a:lnSpc>
              <a:spcBef>
                <a:spcPts val="15"/>
              </a:spcBef>
            </a:pPr>
            <a:endParaRPr sz="2450">
              <a:latin typeface="Times New Roman"/>
              <a:cs typeface="Times New Roman"/>
            </a:endParaRPr>
          </a:p>
          <a:p>
            <a:pPr marL="246379" indent="-132715">
              <a:lnSpc>
                <a:spcPct val="100000"/>
              </a:lnSpc>
              <a:spcBef>
                <a:spcPts val="5"/>
              </a:spcBef>
              <a:buSzPct val="90909"/>
              <a:buFont typeface="Lucida Sans Unicode"/>
              <a:buChar char="•"/>
              <a:tabLst>
                <a:tab pos="247015" algn="l"/>
              </a:tabLst>
            </a:pPr>
            <a:r>
              <a:rPr sz="1100" spc="-100" dirty="0">
                <a:latin typeface="Times New Roman"/>
                <a:cs typeface="Times New Roman"/>
              </a:rPr>
              <a:t>T</a:t>
            </a:r>
            <a:r>
              <a:rPr sz="1100" spc="-25" dirty="0">
                <a:latin typeface="Times New Roman"/>
                <a:cs typeface="Times New Roman"/>
              </a:rPr>
              <a:t>w</a:t>
            </a:r>
            <a:r>
              <a:rPr sz="1100" spc="-5" dirty="0">
                <a:latin typeface="Times New Roman"/>
                <a:cs typeface="Times New Roman"/>
              </a:rPr>
              <a:t>o class problem</a:t>
            </a:r>
            <a:endParaRPr sz="1100">
              <a:latin typeface="Times New Roman"/>
              <a:cs typeface="Times New Roman"/>
            </a:endParaRPr>
          </a:p>
          <a:p>
            <a:pPr marL="246379" indent="-132715">
              <a:lnSpc>
                <a:spcPct val="100000"/>
              </a:lnSpc>
              <a:spcBef>
                <a:spcPts val="330"/>
              </a:spcBef>
              <a:buSzPct val="90909"/>
              <a:buFont typeface="Lucida Sans Unicode"/>
              <a:buChar char="•"/>
              <a:tabLst>
                <a:tab pos="247015" algn="l"/>
              </a:tabLst>
            </a:pPr>
            <a:r>
              <a:rPr sz="1100" spc="-15" dirty="0">
                <a:latin typeface="Times New Roman"/>
                <a:cs typeface="Times New Roman"/>
              </a:rPr>
              <a:t>For</a:t>
            </a:r>
            <a:r>
              <a:rPr sz="1100" spc="-10" dirty="0">
                <a:latin typeface="Times New Roman"/>
                <a:cs typeface="Times New Roman"/>
              </a:rPr>
              <a:t> </a:t>
            </a:r>
            <a:r>
              <a:rPr sz="1100" spc="-5" dirty="0">
                <a:latin typeface="Times New Roman"/>
                <a:cs typeface="Times New Roman"/>
              </a:rPr>
              <a:t>ease of notation, </a:t>
            </a:r>
            <a:r>
              <a:rPr sz="1100" spc="-10" dirty="0">
                <a:latin typeface="Times New Roman"/>
                <a:cs typeface="Times New Roman"/>
              </a:rPr>
              <a:t>we</a:t>
            </a:r>
            <a:r>
              <a:rPr sz="1100" spc="-5" dirty="0">
                <a:latin typeface="Times New Roman"/>
                <a:cs typeface="Times New Roman"/>
              </a:rPr>
              <a:t> will use</a:t>
            </a:r>
            <a:r>
              <a:rPr sz="1100" spc="-10" dirty="0">
                <a:latin typeface="Times New Roman"/>
                <a:cs typeface="Times New Roman"/>
              </a:rPr>
              <a:t> </a:t>
            </a:r>
            <a:r>
              <a:rPr sz="1100" i="1" spc="25" dirty="0">
                <a:latin typeface="Calibri"/>
                <a:cs typeface="Calibri"/>
              </a:rPr>
              <a:t>t</a:t>
            </a:r>
            <a:r>
              <a:rPr sz="1100" i="1" spc="50" dirty="0">
                <a:latin typeface="Calibri"/>
                <a:cs typeface="Calibri"/>
              </a:rPr>
              <a:t> </a:t>
            </a:r>
            <a:r>
              <a:rPr sz="1100" spc="295" dirty="0">
                <a:latin typeface="Calibri"/>
                <a:cs typeface="Calibri"/>
              </a:rPr>
              <a:t>=</a:t>
            </a:r>
            <a:r>
              <a:rPr sz="1100" spc="55" dirty="0">
                <a:latin typeface="Calibri"/>
                <a:cs typeface="Calibri"/>
              </a:rPr>
              <a:t> </a:t>
            </a:r>
            <a:r>
              <a:rPr sz="1100" spc="-15" dirty="0">
                <a:latin typeface="Calibri"/>
                <a:cs typeface="Calibri"/>
              </a:rPr>
              <a:t>1</a:t>
            </a:r>
            <a:r>
              <a:rPr sz="1100" spc="20" dirty="0">
                <a:latin typeface="Calibri"/>
                <a:cs typeface="Calibri"/>
              </a:rPr>
              <a:t> </a:t>
            </a:r>
            <a:r>
              <a:rPr sz="1100" spc="-5" dirty="0">
                <a:latin typeface="Times New Roman"/>
                <a:cs typeface="Times New Roman"/>
              </a:rPr>
              <a:t>for class </a:t>
            </a:r>
            <a:r>
              <a:rPr sz="1100" spc="-85" dirty="0">
                <a:latin typeface="Lucida Sans Unicode"/>
                <a:cs typeface="Lucida Sans Unicode"/>
              </a:rPr>
              <a:t>C</a:t>
            </a:r>
            <a:r>
              <a:rPr sz="1200" spc="-127" baseline="-10416" dirty="0">
                <a:latin typeface="Calibri"/>
                <a:cs typeface="Calibri"/>
              </a:rPr>
              <a:t>1</a:t>
            </a:r>
            <a:r>
              <a:rPr sz="1200" spc="-67" baseline="-10416" dirty="0">
                <a:latin typeface="Calibri"/>
                <a:cs typeface="Calibri"/>
              </a:rPr>
              <a:t> </a:t>
            </a:r>
            <a:r>
              <a:rPr sz="1100" spc="-5" dirty="0">
                <a:latin typeface="Times New Roman"/>
                <a:cs typeface="Times New Roman"/>
              </a:rPr>
              <a:t>and </a:t>
            </a:r>
            <a:r>
              <a:rPr sz="1100" i="1" spc="25" dirty="0">
                <a:latin typeface="Calibri"/>
                <a:cs typeface="Calibri"/>
              </a:rPr>
              <a:t>t</a:t>
            </a:r>
            <a:r>
              <a:rPr sz="1100" i="1" spc="45" dirty="0">
                <a:latin typeface="Calibri"/>
                <a:cs typeface="Calibri"/>
              </a:rPr>
              <a:t> </a:t>
            </a:r>
            <a:r>
              <a:rPr sz="1100" spc="295" dirty="0">
                <a:latin typeface="Calibri"/>
                <a:cs typeface="Calibri"/>
              </a:rPr>
              <a:t>=</a:t>
            </a:r>
            <a:r>
              <a:rPr sz="1100" spc="55" dirty="0">
                <a:latin typeface="Calibri"/>
                <a:cs typeface="Calibri"/>
              </a:rPr>
              <a:t> </a:t>
            </a:r>
            <a:r>
              <a:rPr sz="1100" spc="-110" dirty="0">
                <a:latin typeface="Lucida Sans Unicode"/>
                <a:cs typeface="Lucida Sans Unicode"/>
              </a:rPr>
              <a:t>−</a:t>
            </a:r>
            <a:r>
              <a:rPr sz="1100" spc="-110" dirty="0">
                <a:latin typeface="Calibri"/>
                <a:cs typeface="Calibri"/>
              </a:rPr>
              <a:t>1</a:t>
            </a:r>
            <a:endParaRPr sz="1100">
              <a:latin typeface="Calibri"/>
              <a:cs typeface="Calibri"/>
            </a:endParaRPr>
          </a:p>
          <a:p>
            <a:pPr marL="246379">
              <a:lnSpc>
                <a:spcPct val="100000"/>
              </a:lnSpc>
              <a:spcBef>
                <a:spcPts val="35"/>
              </a:spcBef>
            </a:pPr>
            <a:r>
              <a:rPr sz="1100" spc="-5" dirty="0">
                <a:latin typeface="Times New Roman"/>
                <a:cs typeface="Times New Roman"/>
              </a:rPr>
              <a:t>for</a:t>
            </a:r>
            <a:r>
              <a:rPr sz="1100" spc="-35" dirty="0">
                <a:latin typeface="Times New Roman"/>
                <a:cs typeface="Times New Roman"/>
              </a:rPr>
              <a:t> </a:t>
            </a:r>
            <a:r>
              <a:rPr sz="1100" spc="-5" dirty="0">
                <a:latin typeface="Times New Roman"/>
                <a:cs typeface="Times New Roman"/>
              </a:rPr>
              <a:t>class</a:t>
            </a:r>
            <a:r>
              <a:rPr sz="1100" spc="-3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2</a:t>
            </a:r>
            <a:endParaRPr sz="1200" baseline="-10416">
              <a:latin typeface="Calibri"/>
              <a:cs typeface="Calibri"/>
            </a:endParaRPr>
          </a:p>
          <a:p>
            <a:pPr marL="246379" indent="-132715">
              <a:lnSpc>
                <a:spcPct val="100000"/>
              </a:lnSpc>
              <a:spcBef>
                <a:spcPts val="335"/>
              </a:spcBef>
              <a:buSzPct val="90909"/>
              <a:buFont typeface="Lucida Sans Unicode"/>
              <a:buChar char="•"/>
              <a:tabLst>
                <a:tab pos="247015" algn="l"/>
              </a:tabLst>
            </a:pPr>
            <a:r>
              <a:rPr sz="1100" spc="-55" dirty="0">
                <a:latin typeface="Times New Roman"/>
                <a:cs typeface="Times New Roman"/>
              </a:rPr>
              <a:t>We</a:t>
            </a:r>
            <a:r>
              <a:rPr sz="1100" spc="-15" dirty="0">
                <a:latin typeface="Times New Roman"/>
                <a:cs typeface="Times New Roman"/>
              </a:rPr>
              <a:t> saw</a:t>
            </a:r>
            <a:r>
              <a:rPr sz="1100" spc="-10" dirty="0">
                <a:latin typeface="Times New Roman"/>
                <a:cs typeface="Times New Roman"/>
              </a:rPr>
              <a:t> </a:t>
            </a:r>
            <a:r>
              <a:rPr sz="1100" spc="-5" dirty="0">
                <a:latin typeface="Times New Roman"/>
                <a:cs typeface="Times New Roman"/>
              </a:rPr>
              <a:t>that</a:t>
            </a:r>
            <a:r>
              <a:rPr sz="1100" spc="-10" dirty="0">
                <a:latin typeface="Times New Roman"/>
                <a:cs typeface="Times New Roman"/>
              </a:rPr>
              <a:t> </a:t>
            </a:r>
            <a:r>
              <a:rPr sz="1100" spc="-5" dirty="0">
                <a:latin typeface="Times New Roman"/>
                <a:cs typeface="Times New Roman"/>
              </a:rPr>
              <a:t>squared</a:t>
            </a:r>
            <a:r>
              <a:rPr sz="1100" spc="-15" dirty="0">
                <a:latin typeface="Times New Roman"/>
                <a:cs typeface="Times New Roman"/>
              </a:rPr>
              <a:t> </a:t>
            </a:r>
            <a:r>
              <a:rPr sz="1100" spc="-5" dirty="0">
                <a:latin typeface="Times New Roman"/>
                <a:cs typeface="Times New Roman"/>
              </a:rPr>
              <a:t>error</a:t>
            </a:r>
            <a:r>
              <a:rPr sz="1100" spc="-10" dirty="0">
                <a:latin typeface="Times New Roman"/>
                <a:cs typeface="Times New Roman"/>
              </a:rPr>
              <a:t> was </a:t>
            </a:r>
            <a:r>
              <a:rPr sz="1100" spc="-5" dirty="0">
                <a:latin typeface="Times New Roman"/>
                <a:cs typeface="Times New Roman"/>
              </a:rPr>
              <a:t>problematic</a:t>
            </a:r>
            <a:endParaRPr sz="1100">
              <a:latin typeface="Times New Roman"/>
              <a:cs typeface="Times New Roman"/>
            </a:endParaRPr>
          </a:p>
          <a:p>
            <a:pPr marL="246379" marR="353060" indent="-132715">
              <a:lnSpc>
                <a:spcPts val="1200"/>
              </a:lnSpc>
              <a:spcBef>
                <a:spcPts val="315"/>
              </a:spcBef>
              <a:buSzPct val="90909"/>
              <a:buFont typeface="Lucida Sans Unicode"/>
              <a:buChar char="•"/>
              <a:tabLst>
                <a:tab pos="247015" algn="l"/>
              </a:tabLst>
            </a:pPr>
            <a:r>
              <a:rPr sz="1100" spc="-5" dirty="0">
                <a:latin typeface="Times New Roman"/>
                <a:cs typeface="Times New Roman"/>
              </a:rPr>
              <a:t>Instead, </a:t>
            </a:r>
            <a:r>
              <a:rPr sz="1100" spc="-20" dirty="0">
                <a:latin typeface="Times New Roman"/>
                <a:cs typeface="Times New Roman"/>
              </a:rPr>
              <a:t>we’d </a:t>
            </a:r>
            <a:r>
              <a:rPr sz="1100" spc="-10" dirty="0">
                <a:latin typeface="Times New Roman"/>
                <a:cs typeface="Times New Roman"/>
              </a:rPr>
              <a:t>like </a:t>
            </a:r>
            <a:r>
              <a:rPr sz="1100" spc="-5" dirty="0">
                <a:latin typeface="Times New Roman"/>
                <a:cs typeface="Times New Roman"/>
              </a:rPr>
              <a:t>to minimize the number of </a:t>
            </a:r>
            <a:r>
              <a:rPr sz="1100" spc="-10" dirty="0">
                <a:latin typeface="Times New Roman"/>
                <a:cs typeface="Times New Roman"/>
              </a:rPr>
              <a:t>misclassified </a:t>
            </a:r>
            <a:r>
              <a:rPr sz="1100" spc="-260" dirty="0">
                <a:latin typeface="Times New Roman"/>
                <a:cs typeface="Times New Roman"/>
              </a:rPr>
              <a:t> </a:t>
            </a:r>
            <a:r>
              <a:rPr sz="1100" spc="-10" dirty="0">
                <a:latin typeface="Times New Roman"/>
                <a:cs typeface="Times New Roman"/>
              </a:rPr>
              <a:t>examples</a:t>
            </a:r>
            <a:endParaRPr sz="1100">
              <a:latin typeface="Times New Roman"/>
              <a:cs typeface="Times New Roman"/>
            </a:endParaRPr>
          </a:p>
          <a:p>
            <a:pPr marL="523875" lvl="1" indent="-128905">
              <a:lnSpc>
                <a:spcPts val="1200"/>
              </a:lnSpc>
              <a:spcBef>
                <a:spcPts val="150"/>
              </a:spcBef>
              <a:buSzPct val="90000"/>
              <a:buFont typeface="Arial"/>
              <a:buChar char="•"/>
              <a:tabLst>
                <a:tab pos="524510" algn="l"/>
              </a:tabLst>
            </a:pPr>
            <a:r>
              <a:rPr sz="1000" spc="-5" dirty="0">
                <a:latin typeface="Times New Roman"/>
                <a:cs typeface="Times New Roman"/>
              </a:rPr>
              <a:t>An example is </a:t>
            </a:r>
            <a:r>
              <a:rPr sz="1000" spc="-10" dirty="0">
                <a:latin typeface="Times New Roman"/>
                <a:cs typeface="Times New Roman"/>
              </a:rPr>
              <a:t>mis-classified</a:t>
            </a:r>
            <a:r>
              <a:rPr sz="1000" spc="-5" dirty="0">
                <a:latin typeface="Times New Roman"/>
                <a:cs typeface="Times New Roman"/>
              </a:rPr>
              <a:t> if </a:t>
            </a:r>
            <a:r>
              <a:rPr sz="1000" b="1" i="1" dirty="0">
                <a:latin typeface="Verdana"/>
                <a:cs typeface="Verdana"/>
              </a:rPr>
              <a:t>w</a:t>
            </a:r>
            <a:r>
              <a:rPr sz="1050" i="1" baseline="27777" dirty="0">
                <a:latin typeface="Calibri"/>
                <a:cs typeface="Calibri"/>
              </a:rPr>
              <a:t>T</a:t>
            </a:r>
            <a:r>
              <a:rPr sz="1050" i="1" spc="-7" baseline="27777" dirty="0">
                <a:latin typeface="Calibri"/>
                <a:cs typeface="Calibri"/>
              </a:rPr>
              <a:t> </a:t>
            </a:r>
            <a:r>
              <a:rPr sz="1000" i="1" spc="60" dirty="0">
                <a:latin typeface="Calibri"/>
                <a:cs typeface="Calibri"/>
              </a:rPr>
              <a:t>φ</a:t>
            </a:r>
            <a:r>
              <a:rPr sz="1000" spc="60" dirty="0">
                <a:latin typeface="Calibri"/>
                <a:cs typeface="Calibri"/>
              </a:rPr>
              <a:t>(</a:t>
            </a:r>
            <a:r>
              <a:rPr sz="1000" b="1" i="1" spc="60" dirty="0">
                <a:latin typeface="Verdana"/>
                <a:cs typeface="Verdana"/>
              </a:rPr>
              <a:t>x</a:t>
            </a:r>
            <a:r>
              <a:rPr sz="1050" i="1" spc="89" baseline="-11904" dirty="0">
                <a:latin typeface="Calibri"/>
                <a:cs typeface="Calibri"/>
              </a:rPr>
              <a:t>n</a:t>
            </a:r>
            <a:r>
              <a:rPr sz="1000" spc="60" dirty="0">
                <a:latin typeface="Calibri"/>
                <a:cs typeface="Calibri"/>
              </a:rPr>
              <a:t>)</a:t>
            </a:r>
            <a:r>
              <a:rPr sz="1000" i="1" spc="60" dirty="0">
                <a:latin typeface="Calibri"/>
                <a:cs typeface="Calibri"/>
              </a:rPr>
              <a:t>t</a:t>
            </a:r>
            <a:r>
              <a:rPr sz="1050" i="1" spc="89" baseline="-11904" dirty="0">
                <a:latin typeface="Calibri"/>
                <a:cs typeface="Calibri"/>
              </a:rPr>
              <a:t>n</a:t>
            </a:r>
            <a:r>
              <a:rPr sz="1050" i="1" spc="254" baseline="-11904" dirty="0">
                <a:latin typeface="Calibri"/>
                <a:cs typeface="Calibri"/>
              </a:rPr>
              <a:t> </a:t>
            </a:r>
            <a:r>
              <a:rPr sz="1000" i="1" spc="275" dirty="0">
                <a:latin typeface="Calibri"/>
                <a:cs typeface="Calibri"/>
              </a:rPr>
              <a:t>&lt;</a:t>
            </a:r>
            <a:r>
              <a:rPr sz="1000" i="1" spc="50" dirty="0">
                <a:latin typeface="Calibri"/>
                <a:cs typeface="Calibri"/>
              </a:rPr>
              <a:t> </a:t>
            </a:r>
            <a:r>
              <a:rPr sz="1000" spc="-10" dirty="0">
                <a:latin typeface="Calibri"/>
                <a:cs typeface="Calibri"/>
              </a:rPr>
              <a:t>0</a:t>
            </a:r>
            <a:endParaRPr sz="1000">
              <a:latin typeface="Calibri"/>
              <a:cs typeface="Calibri"/>
            </a:endParaRPr>
          </a:p>
          <a:p>
            <a:pPr marL="523875" lvl="1" indent="-128905">
              <a:lnSpc>
                <a:spcPts val="1200"/>
              </a:lnSpc>
              <a:buClr>
                <a:srgbClr val="D8D8D8"/>
              </a:buClr>
              <a:buSzPct val="90000"/>
              <a:buFont typeface="Arial"/>
              <a:buChar char="•"/>
              <a:tabLst>
                <a:tab pos="524510" algn="l"/>
              </a:tabLst>
            </a:pPr>
            <a:r>
              <a:rPr sz="1000" spc="-5" dirty="0">
                <a:solidFill>
                  <a:srgbClr val="D8D8FB"/>
                </a:solidFill>
                <a:latin typeface="Times New Roman"/>
                <a:cs typeface="Times New Roman"/>
              </a:rPr>
              <a:t>Perceptron</a:t>
            </a:r>
            <a:r>
              <a:rPr sz="1000" spc="-20" dirty="0">
                <a:solidFill>
                  <a:srgbClr val="D8D8FB"/>
                </a:solidFill>
                <a:latin typeface="Times New Roman"/>
                <a:cs typeface="Times New Roman"/>
              </a:rPr>
              <a:t> </a:t>
            </a:r>
            <a:r>
              <a:rPr sz="1000" spc="-5" dirty="0">
                <a:solidFill>
                  <a:srgbClr val="D8D8FB"/>
                </a:solidFill>
                <a:latin typeface="Times New Roman"/>
                <a:cs typeface="Times New Roman"/>
              </a:rPr>
              <a:t>criterion</a:t>
            </a:r>
            <a:r>
              <a:rPr sz="1000" spc="-5" dirty="0">
                <a:solidFill>
                  <a:srgbClr val="D8D8D8"/>
                </a:solidFill>
                <a:latin typeface="Times New Roman"/>
                <a:cs typeface="Times New Roman"/>
              </a:rPr>
              <a:t>:</a:t>
            </a:r>
            <a:endParaRPr sz="1000">
              <a:latin typeface="Times New Roman"/>
              <a:cs typeface="Times New Roman"/>
            </a:endParaRPr>
          </a:p>
        </p:txBody>
      </p:sp>
      <p:sp>
        <p:nvSpPr>
          <p:cNvPr id="6" name="object 6"/>
          <p:cNvSpPr txBox="1"/>
          <p:nvPr/>
        </p:nvSpPr>
        <p:spPr>
          <a:xfrm>
            <a:off x="2488488" y="2244958"/>
            <a:ext cx="208279" cy="177800"/>
          </a:xfrm>
          <a:prstGeom prst="rect">
            <a:avLst/>
          </a:prstGeom>
        </p:spPr>
        <p:txBody>
          <a:bodyPr vert="horz" wrap="square" lIns="0" tIns="12065" rIns="0" bIns="0" rtlCol="0">
            <a:spAutoFit/>
          </a:bodyPr>
          <a:lstStyle/>
          <a:p>
            <a:pPr marL="12700">
              <a:lnSpc>
                <a:spcPct val="100000"/>
              </a:lnSpc>
              <a:spcBef>
                <a:spcPts val="95"/>
              </a:spcBef>
            </a:pPr>
            <a:r>
              <a:rPr sz="1000" spc="894" dirty="0">
                <a:solidFill>
                  <a:srgbClr val="D8D8D8"/>
                </a:solidFill>
                <a:latin typeface="Trebuchet MS"/>
                <a:cs typeface="Trebuchet MS"/>
              </a:rPr>
              <a:t>Σ</a:t>
            </a:r>
            <a:endParaRPr sz="1000">
              <a:latin typeface="Trebuchet MS"/>
              <a:cs typeface="Trebuchet MS"/>
            </a:endParaRPr>
          </a:p>
        </p:txBody>
      </p:sp>
      <p:sp>
        <p:nvSpPr>
          <p:cNvPr id="7" name="object 7"/>
          <p:cNvSpPr txBox="1"/>
          <p:nvPr/>
        </p:nvSpPr>
        <p:spPr>
          <a:xfrm>
            <a:off x="901484" y="2554315"/>
            <a:ext cx="1981200" cy="384175"/>
          </a:xfrm>
          <a:prstGeom prst="rect">
            <a:avLst/>
          </a:prstGeom>
        </p:spPr>
        <p:txBody>
          <a:bodyPr vert="horz" wrap="square" lIns="0" tIns="12065" rIns="0" bIns="0" rtlCol="0">
            <a:spAutoFit/>
          </a:bodyPr>
          <a:lstStyle/>
          <a:p>
            <a:pPr marR="156845" algn="r">
              <a:lnSpc>
                <a:spcPct val="100000"/>
              </a:lnSpc>
              <a:spcBef>
                <a:spcPts val="95"/>
              </a:spcBef>
            </a:pPr>
            <a:r>
              <a:rPr sz="700" i="1" spc="145" dirty="0">
                <a:solidFill>
                  <a:srgbClr val="D8D8D8"/>
                </a:solidFill>
                <a:latin typeface="Calibri"/>
                <a:cs typeface="Calibri"/>
              </a:rPr>
              <a:t>n</a:t>
            </a:r>
            <a:r>
              <a:rPr sz="700" spc="145" dirty="0">
                <a:solidFill>
                  <a:srgbClr val="D8D8D8"/>
                </a:solidFill>
                <a:latin typeface="Lucida Sans Unicode"/>
                <a:cs typeface="Lucida Sans Unicode"/>
              </a:rPr>
              <a:t>∈M</a:t>
            </a:r>
            <a:endParaRPr sz="700">
              <a:latin typeface="Lucida Sans Unicode"/>
              <a:cs typeface="Lucida Sans Unicode"/>
            </a:endParaRPr>
          </a:p>
          <a:p>
            <a:pPr marL="12700">
              <a:lnSpc>
                <a:spcPct val="100000"/>
              </a:lnSpc>
              <a:spcBef>
                <a:spcPts val="785"/>
              </a:spcBef>
            </a:pPr>
            <a:r>
              <a:rPr sz="1000" spc="-5" dirty="0">
                <a:solidFill>
                  <a:srgbClr val="F3D8D8"/>
                </a:solidFill>
                <a:latin typeface="Times New Roman"/>
                <a:cs typeface="Times New Roman"/>
              </a:rPr>
              <a:t>sum </a:t>
            </a:r>
            <a:r>
              <a:rPr sz="1000" spc="-10" dirty="0">
                <a:solidFill>
                  <a:srgbClr val="F3D8D8"/>
                </a:solidFill>
                <a:latin typeface="Times New Roman"/>
                <a:cs typeface="Times New Roman"/>
              </a:rPr>
              <a:t>over</a:t>
            </a:r>
            <a:r>
              <a:rPr sz="1000" spc="-5" dirty="0">
                <a:solidFill>
                  <a:srgbClr val="F3D8D8"/>
                </a:solidFill>
                <a:latin typeface="Times New Roman"/>
                <a:cs typeface="Times New Roman"/>
              </a:rPr>
              <a:t> </a:t>
            </a:r>
            <a:r>
              <a:rPr sz="1000" spc="-10" dirty="0">
                <a:solidFill>
                  <a:srgbClr val="F3D8D8"/>
                </a:solidFill>
                <a:latin typeface="Times New Roman"/>
                <a:cs typeface="Times New Roman"/>
              </a:rPr>
              <a:t>mis-classified</a:t>
            </a:r>
            <a:r>
              <a:rPr sz="1000" spc="-5" dirty="0">
                <a:solidFill>
                  <a:srgbClr val="F3D8D8"/>
                </a:solidFill>
                <a:latin typeface="Times New Roman"/>
                <a:cs typeface="Times New Roman"/>
              </a:rPr>
              <a:t> examples only</a:t>
            </a:r>
            <a:endParaRPr sz="1000">
              <a:latin typeface="Times New Roman"/>
              <a:cs typeface="Times New Roman"/>
            </a:endParaRPr>
          </a:p>
        </p:txBody>
      </p:sp>
      <p:sp>
        <p:nvSpPr>
          <p:cNvPr id="8" name="object 8"/>
          <p:cNvSpPr txBox="1"/>
          <p:nvPr/>
        </p:nvSpPr>
        <p:spPr>
          <a:xfrm>
            <a:off x="2834500" y="2350874"/>
            <a:ext cx="85090" cy="132080"/>
          </a:xfrm>
          <a:prstGeom prst="rect">
            <a:avLst/>
          </a:prstGeom>
        </p:spPr>
        <p:txBody>
          <a:bodyPr vert="horz" wrap="square" lIns="0" tIns="12065" rIns="0" bIns="0" rtlCol="0">
            <a:spAutoFit/>
          </a:bodyPr>
          <a:lstStyle/>
          <a:p>
            <a:pPr marL="12700">
              <a:lnSpc>
                <a:spcPct val="100000"/>
              </a:lnSpc>
              <a:spcBef>
                <a:spcPts val="95"/>
              </a:spcBef>
            </a:pPr>
            <a:r>
              <a:rPr sz="700" i="1" spc="125" dirty="0">
                <a:solidFill>
                  <a:srgbClr val="D8D8D8"/>
                </a:solidFill>
                <a:latin typeface="Calibri"/>
                <a:cs typeface="Calibri"/>
              </a:rPr>
              <a:t>T</a:t>
            </a:r>
            <a:endParaRPr sz="700">
              <a:latin typeface="Calibri"/>
              <a:cs typeface="Calibri"/>
            </a:endParaRPr>
          </a:p>
        </p:txBody>
      </p:sp>
      <p:sp>
        <p:nvSpPr>
          <p:cNvPr id="9" name="object 9"/>
          <p:cNvSpPr txBox="1"/>
          <p:nvPr/>
        </p:nvSpPr>
        <p:spPr>
          <a:xfrm>
            <a:off x="1781962" y="2365151"/>
            <a:ext cx="1529715" cy="177800"/>
          </a:xfrm>
          <a:prstGeom prst="rect">
            <a:avLst/>
          </a:prstGeom>
        </p:spPr>
        <p:txBody>
          <a:bodyPr vert="horz" wrap="square" lIns="0" tIns="12065" rIns="0" bIns="0" rtlCol="0">
            <a:spAutoFit/>
          </a:bodyPr>
          <a:lstStyle/>
          <a:p>
            <a:pPr marL="12700">
              <a:lnSpc>
                <a:spcPct val="100000"/>
              </a:lnSpc>
              <a:spcBef>
                <a:spcPts val="95"/>
              </a:spcBef>
              <a:tabLst>
                <a:tab pos="956310" algn="l"/>
              </a:tabLst>
            </a:pPr>
            <a:r>
              <a:rPr sz="1000" i="1" spc="245" dirty="0">
                <a:solidFill>
                  <a:srgbClr val="D8D8D8"/>
                </a:solidFill>
                <a:latin typeface="Calibri"/>
                <a:cs typeface="Calibri"/>
              </a:rPr>
              <a:t>E</a:t>
            </a:r>
            <a:r>
              <a:rPr sz="1000" i="1" spc="440" dirty="0">
                <a:solidFill>
                  <a:srgbClr val="D8D8D8"/>
                </a:solidFill>
                <a:latin typeface="Calibri"/>
                <a:cs typeface="Calibri"/>
              </a:rPr>
              <a:t> </a:t>
            </a:r>
            <a:r>
              <a:rPr sz="1000" spc="10" dirty="0">
                <a:solidFill>
                  <a:srgbClr val="D8D8D8"/>
                </a:solidFill>
                <a:latin typeface="Calibri"/>
                <a:cs typeface="Calibri"/>
              </a:rPr>
              <a:t>(</a:t>
            </a:r>
            <a:r>
              <a:rPr sz="1000" b="1" i="1" spc="10" dirty="0">
                <a:solidFill>
                  <a:srgbClr val="D8D8D8"/>
                </a:solidFill>
                <a:latin typeface="Verdana"/>
                <a:cs typeface="Verdana"/>
              </a:rPr>
              <a:t>w</a:t>
            </a:r>
            <a:r>
              <a:rPr sz="1000" spc="10" dirty="0">
                <a:solidFill>
                  <a:srgbClr val="D8D8D8"/>
                </a:solidFill>
                <a:latin typeface="Calibri"/>
                <a:cs typeface="Calibri"/>
              </a:rPr>
              <a:t>)</a:t>
            </a:r>
            <a:r>
              <a:rPr sz="1000" spc="50" dirty="0">
                <a:solidFill>
                  <a:srgbClr val="D8D8D8"/>
                </a:solidFill>
                <a:latin typeface="Calibri"/>
                <a:cs typeface="Calibri"/>
              </a:rPr>
              <a:t> </a:t>
            </a:r>
            <a:r>
              <a:rPr sz="1000" spc="275" dirty="0">
                <a:solidFill>
                  <a:srgbClr val="D8D8D8"/>
                </a:solidFill>
                <a:latin typeface="Calibri"/>
                <a:cs typeface="Calibri"/>
              </a:rPr>
              <a:t>=</a:t>
            </a:r>
            <a:r>
              <a:rPr sz="1000" spc="55" dirty="0">
                <a:solidFill>
                  <a:srgbClr val="D8D8D8"/>
                </a:solidFill>
                <a:latin typeface="Calibri"/>
                <a:cs typeface="Calibri"/>
              </a:rPr>
              <a:t> </a:t>
            </a:r>
            <a:r>
              <a:rPr sz="1000" spc="-180" dirty="0">
                <a:solidFill>
                  <a:srgbClr val="D8D8D8"/>
                </a:solidFill>
                <a:latin typeface="Lucida Sans Unicode"/>
                <a:cs typeface="Lucida Sans Unicode"/>
              </a:rPr>
              <a:t>−	</a:t>
            </a:r>
            <a:r>
              <a:rPr sz="1000" b="1" i="1" spc="-155" dirty="0">
                <a:solidFill>
                  <a:srgbClr val="D8D8D8"/>
                </a:solidFill>
                <a:latin typeface="Verdana"/>
                <a:cs typeface="Verdana"/>
              </a:rPr>
              <a:t>w</a:t>
            </a:r>
            <a:r>
              <a:rPr sz="1000" b="1" i="1" spc="270" dirty="0">
                <a:solidFill>
                  <a:srgbClr val="D8D8D8"/>
                </a:solidFill>
                <a:latin typeface="Verdana"/>
                <a:cs typeface="Verdana"/>
              </a:rPr>
              <a:t> </a:t>
            </a:r>
            <a:r>
              <a:rPr sz="1000" i="1" dirty="0">
                <a:solidFill>
                  <a:srgbClr val="D8D8D8"/>
                </a:solidFill>
                <a:latin typeface="Calibri"/>
                <a:cs typeface="Calibri"/>
              </a:rPr>
              <a:t>φ</a:t>
            </a:r>
            <a:r>
              <a:rPr sz="1000" dirty="0">
                <a:solidFill>
                  <a:srgbClr val="D8D8D8"/>
                </a:solidFill>
                <a:latin typeface="Calibri"/>
                <a:cs typeface="Calibri"/>
              </a:rPr>
              <a:t>(</a:t>
            </a:r>
            <a:r>
              <a:rPr sz="1000" b="1" i="1" dirty="0">
                <a:solidFill>
                  <a:srgbClr val="D8D8D8"/>
                </a:solidFill>
                <a:latin typeface="Verdana"/>
                <a:cs typeface="Verdana"/>
              </a:rPr>
              <a:t>x</a:t>
            </a:r>
            <a:r>
              <a:rPr sz="1000" b="1" i="1" spc="165" dirty="0">
                <a:solidFill>
                  <a:srgbClr val="D8D8D8"/>
                </a:solidFill>
                <a:latin typeface="Verdana"/>
                <a:cs typeface="Verdana"/>
              </a:rPr>
              <a:t> </a:t>
            </a:r>
            <a:r>
              <a:rPr sz="1000" spc="50" dirty="0">
                <a:solidFill>
                  <a:srgbClr val="D8D8D8"/>
                </a:solidFill>
                <a:latin typeface="Calibri"/>
                <a:cs typeface="Calibri"/>
              </a:rPr>
              <a:t>)</a:t>
            </a:r>
            <a:r>
              <a:rPr sz="1000" i="1" spc="50" dirty="0">
                <a:solidFill>
                  <a:srgbClr val="D8D8D8"/>
                </a:solidFill>
                <a:latin typeface="Calibri"/>
                <a:cs typeface="Calibri"/>
              </a:rPr>
              <a:t>t</a:t>
            </a:r>
            <a:endParaRPr sz="1000">
              <a:latin typeface="Calibri"/>
              <a:cs typeface="Calibri"/>
            </a:endParaRPr>
          </a:p>
        </p:txBody>
      </p:sp>
      <p:sp>
        <p:nvSpPr>
          <p:cNvPr id="10" name="object 10"/>
          <p:cNvSpPr txBox="1"/>
          <p:nvPr/>
        </p:nvSpPr>
        <p:spPr>
          <a:xfrm>
            <a:off x="1875358" y="2422095"/>
            <a:ext cx="1498600" cy="132080"/>
          </a:xfrm>
          <a:prstGeom prst="rect">
            <a:avLst/>
          </a:prstGeom>
        </p:spPr>
        <p:txBody>
          <a:bodyPr vert="horz" wrap="square" lIns="0" tIns="12065" rIns="0" bIns="0" rtlCol="0">
            <a:spAutoFit/>
          </a:bodyPr>
          <a:lstStyle/>
          <a:p>
            <a:pPr marL="12700">
              <a:lnSpc>
                <a:spcPct val="100000"/>
              </a:lnSpc>
              <a:spcBef>
                <a:spcPts val="95"/>
              </a:spcBef>
              <a:tabLst>
                <a:tab pos="1259205" algn="l"/>
              </a:tabLst>
            </a:pPr>
            <a:r>
              <a:rPr sz="700" i="1" spc="145" dirty="0">
                <a:solidFill>
                  <a:srgbClr val="D8D8D8"/>
                </a:solidFill>
                <a:latin typeface="Calibri"/>
                <a:cs typeface="Calibri"/>
              </a:rPr>
              <a:t>P	</a:t>
            </a:r>
            <a:r>
              <a:rPr sz="700" i="1" spc="130" dirty="0">
                <a:solidFill>
                  <a:srgbClr val="D8D8D8"/>
                </a:solidFill>
                <a:latin typeface="Calibri"/>
                <a:cs typeface="Calibri"/>
              </a:rPr>
              <a:t>n    </a:t>
            </a:r>
            <a:r>
              <a:rPr sz="700" i="1" spc="5" dirty="0">
                <a:solidFill>
                  <a:srgbClr val="D8D8D8"/>
                </a:solidFill>
                <a:latin typeface="Calibri"/>
                <a:cs typeface="Calibri"/>
              </a:rPr>
              <a:t> </a:t>
            </a:r>
            <a:r>
              <a:rPr sz="700" i="1" spc="130" dirty="0">
                <a:solidFill>
                  <a:srgbClr val="D8D8D8"/>
                </a:solidFill>
                <a:latin typeface="Calibri"/>
                <a:cs typeface="Calibri"/>
              </a:rPr>
              <a:t>n</a:t>
            </a:r>
            <a:endParaRPr sz="700">
              <a:latin typeface="Calibri"/>
              <a:cs typeface="Calibri"/>
            </a:endParaRPr>
          </a:p>
        </p:txBody>
      </p:sp>
      <p:sp>
        <p:nvSpPr>
          <p:cNvPr id="11" name="object 11"/>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12" name="object 12"/>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13" name="object 13"/>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40</a:t>
            </a:r>
            <a:endParaRPr sz="600">
              <a:latin typeface="Times New Roman"/>
              <a:cs typeface="Times New Roman"/>
            </a:endParaRPr>
          </a:p>
        </p:txBody>
      </p:sp>
      <p:sp>
        <p:nvSpPr>
          <p:cNvPr id="14" name="Slide Number Placeholder 1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40</a:t>
            </a:fld>
            <a:endParaRPr lang="en-US" spc="-5" dirty="0"/>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390258" y="211795"/>
            <a:ext cx="3851910" cy="2031364"/>
          </a:xfrm>
          <a:prstGeom prst="rect">
            <a:avLst/>
          </a:prstGeom>
        </p:spPr>
        <p:txBody>
          <a:bodyPr vert="horz" wrap="square" lIns="0" tIns="17145" rIns="0" bIns="0" rtlCol="0">
            <a:spAutoFit/>
          </a:bodyPr>
          <a:lstStyle/>
          <a:p>
            <a:pPr marL="1167130">
              <a:lnSpc>
                <a:spcPct val="100000"/>
              </a:lnSpc>
              <a:spcBef>
                <a:spcPts val="135"/>
              </a:spcBef>
            </a:pPr>
            <a:r>
              <a:rPr sz="1400" spc="15" dirty="0">
                <a:latin typeface="Times New Roman"/>
                <a:cs typeface="Times New Roman"/>
              </a:rPr>
              <a:t>Perceptron</a:t>
            </a:r>
            <a:r>
              <a:rPr sz="1400" spc="-40" dirty="0">
                <a:latin typeface="Times New Roman"/>
                <a:cs typeface="Times New Roman"/>
              </a:rPr>
              <a:t> </a:t>
            </a:r>
            <a:r>
              <a:rPr sz="1400" spc="15" dirty="0">
                <a:latin typeface="Times New Roman"/>
                <a:cs typeface="Times New Roman"/>
              </a:rPr>
              <a:t>Learning</a:t>
            </a:r>
            <a:endParaRPr sz="1400">
              <a:latin typeface="Times New Roman"/>
              <a:cs typeface="Times New Roman"/>
            </a:endParaRPr>
          </a:p>
          <a:p>
            <a:pPr>
              <a:lnSpc>
                <a:spcPct val="100000"/>
              </a:lnSpc>
              <a:spcBef>
                <a:spcPts val="15"/>
              </a:spcBef>
            </a:pPr>
            <a:endParaRPr sz="2450">
              <a:latin typeface="Times New Roman"/>
              <a:cs typeface="Times New Roman"/>
            </a:endParaRPr>
          </a:p>
          <a:p>
            <a:pPr marL="246379" indent="-132715">
              <a:lnSpc>
                <a:spcPct val="100000"/>
              </a:lnSpc>
              <a:spcBef>
                <a:spcPts val="5"/>
              </a:spcBef>
              <a:buSzPct val="90909"/>
              <a:buFont typeface="Lucida Sans Unicode"/>
              <a:buChar char="•"/>
              <a:tabLst>
                <a:tab pos="247015" algn="l"/>
              </a:tabLst>
            </a:pPr>
            <a:r>
              <a:rPr sz="1100" spc="-100" dirty="0">
                <a:latin typeface="Times New Roman"/>
                <a:cs typeface="Times New Roman"/>
              </a:rPr>
              <a:t>T</a:t>
            </a:r>
            <a:r>
              <a:rPr sz="1100" spc="-25" dirty="0">
                <a:latin typeface="Times New Roman"/>
                <a:cs typeface="Times New Roman"/>
              </a:rPr>
              <a:t>w</a:t>
            </a:r>
            <a:r>
              <a:rPr sz="1100" spc="-5" dirty="0">
                <a:latin typeface="Times New Roman"/>
                <a:cs typeface="Times New Roman"/>
              </a:rPr>
              <a:t>o class problem</a:t>
            </a:r>
            <a:endParaRPr sz="1100">
              <a:latin typeface="Times New Roman"/>
              <a:cs typeface="Times New Roman"/>
            </a:endParaRPr>
          </a:p>
          <a:p>
            <a:pPr marL="246379" indent="-132715">
              <a:lnSpc>
                <a:spcPct val="100000"/>
              </a:lnSpc>
              <a:spcBef>
                <a:spcPts val="330"/>
              </a:spcBef>
              <a:buSzPct val="90909"/>
              <a:buFont typeface="Lucida Sans Unicode"/>
              <a:buChar char="•"/>
              <a:tabLst>
                <a:tab pos="247015" algn="l"/>
              </a:tabLst>
            </a:pPr>
            <a:r>
              <a:rPr sz="1100" spc="-15" dirty="0">
                <a:latin typeface="Times New Roman"/>
                <a:cs typeface="Times New Roman"/>
              </a:rPr>
              <a:t>For</a:t>
            </a:r>
            <a:r>
              <a:rPr sz="1100" spc="-10" dirty="0">
                <a:latin typeface="Times New Roman"/>
                <a:cs typeface="Times New Roman"/>
              </a:rPr>
              <a:t> </a:t>
            </a:r>
            <a:r>
              <a:rPr sz="1100" spc="-5" dirty="0">
                <a:latin typeface="Times New Roman"/>
                <a:cs typeface="Times New Roman"/>
              </a:rPr>
              <a:t>ease of notation, </a:t>
            </a:r>
            <a:r>
              <a:rPr sz="1100" spc="-10" dirty="0">
                <a:latin typeface="Times New Roman"/>
                <a:cs typeface="Times New Roman"/>
              </a:rPr>
              <a:t>we</a:t>
            </a:r>
            <a:r>
              <a:rPr sz="1100" spc="-5" dirty="0">
                <a:latin typeface="Times New Roman"/>
                <a:cs typeface="Times New Roman"/>
              </a:rPr>
              <a:t> will use</a:t>
            </a:r>
            <a:r>
              <a:rPr sz="1100" spc="-10" dirty="0">
                <a:latin typeface="Times New Roman"/>
                <a:cs typeface="Times New Roman"/>
              </a:rPr>
              <a:t> </a:t>
            </a:r>
            <a:r>
              <a:rPr sz="1100" i="1" spc="25" dirty="0">
                <a:latin typeface="Calibri"/>
                <a:cs typeface="Calibri"/>
              </a:rPr>
              <a:t>t</a:t>
            </a:r>
            <a:r>
              <a:rPr sz="1100" i="1" spc="50" dirty="0">
                <a:latin typeface="Calibri"/>
                <a:cs typeface="Calibri"/>
              </a:rPr>
              <a:t> </a:t>
            </a:r>
            <a:r>
              <a:rPr sz="1100" spc="295" dirty="0">
                <a:latin typeface="Calibri"/>
                <a:cs typeface="Calibri"/>
              </a:rPr>
              <a:t>=</a:t>
            </a:r>
            <a:r>
              <a:rPr sz="1100" spc="55" dirty="0">
                <a:latin typeface="Calibri"/>
                <a:cs typeface="Calibri"/>
              </a:rPr>
              <a:t> </a:t>
            </a:r>
            <a:r>
              <a:rPr sz="1100" spc="-15" dirty="0">
                <a:latin typeface="Calibri"/>
                <a:cs typeface="Calibri"/>
              </a:rPr>
              <a:t>1</a:t>
            </a:r>
            <a:r>
              <a:rPr sz="1100" spc="20" dirty="0">
                <a:latin typeface="Calibri"/>
                <a:cs typeface="Calibri"/>
              </a:rPr>
              <a:t> </a:t>
            </a:r>
            <a:r>
              <a:rPr sz="1100" spc="-5" dirty="0">
                <a:latin typeface="Times New Roman"/>
                <a:cs typeface="Times New Roman"/>
              </a:rPr>
              <a:t>for class </a:t>
            </a:r>
            <a:r>
              <a:rPr sz="1100" spc="-85" dirty="0">
                <a:latin typeface="Lucida Sans Unicode"/>
                <a:cs typeface="Lucida Sans Unicode"/>
              </a:rPr>
              <a:t>C</a:t>
            </a:r>
            <a:r>
              <a:rPr sz="1200" spc="-127" baseline="-10416" dirty="0">
                <a:latin typeface="Calibri"/>
                <a:cs typeface="Calibri"/>
              </a:rPr>
              <a:t>1</a:t>
            </a:r>
            <a:r>
              <a:rPr sz="1200" spc="-67" baseline="-10416" dirty="0">
                <a:latin typeface="Calibri"/>
                <a:cs typeface="Calibri"/>
              </a:rPr>
              <a:t> </a:t>
            </a:r>
            <a:r>
              <a:rPr sz="1100" spc="-5" dirty="0">
                <a:latin typeface="Times New Roman"/>
                <a:cs typeface="Times New Roman"/>
              </a:rPr>
              <a:t>and </a:t>
            </a:r>
            <a:r>
              <a:rPr sz="1100" i="1" spc="25" dirty="0">
                <a:latin typeface="Calibri"/>
                <a:cs typeface="Calibri"/>
              </a:rPr>
              <a:t>t</a:t>
            </a:r>
            <a:r>
              <a:rPr sz="1100" i="1" spc="45" dirty="0">
                <a:latin typeface="Calibri"/>
                <a:cs typeface="Calibri"/>
              </a:rPr>
              <a:t> </a:t>
            </a:r>
            <a:r>
              <a:rPr sz="1100" spc="295" dirty="0">
                <a:latin typeface="Calibri"/>
                <a:cs typeface="Calibri"/>
              </a:rPr>
              <a:t>=</a:t>
            </a:r>
            <a:r>
              <a:rPr sz="1100" spc="55" dirty="0">
                <a:latin typeface="Calibri"/>
                <a:cs typeface="Calibri"/>
              </a:rPr>
              <a:t> </a:t>
            </a:r>
            <a:r>
              <a:rPr sz="1100" spc="-110" dirty="0">
                <a:latin typeface="Lucida Sans Unicode"/>
                <a:cs typeface="Lucida Sans Unicode"/>
              </a:rPr>
              <a:t>−</a:t>
            </a:r>
            <a:r>
              <a:rPr sz="1100" spc="-110" dirty="0">
                <a:latin typeface="Calibri"/>
                <a:cs typeface="Calibri"/>
              </a:rPr>
              <a:t>1</a:t>
            </a:r>
            <a:endParaRPr sz="1100">
              <a:latin typeface="Calibri"/>
              <a:cs typeface="Calibri"/>
            </a:endParaRPr>
          </a:p>
          <a:p>
            <a:pPr marL="246379">
              <a:lnSpc>
                <a:spcPct val="100000"/>
              </a:lnSpc>
              <a:spcBef>
                <a:spcPts val="35"/>
              </a:spcBef>
            </a:pPr>
            <a:r>
              <a:rPr sz="1100" spc="-5" dirty="0">
                <a:latin typeface="Times New Roman"/>
                <a:cs typeface="Times New Roman"/>
              </a:rPr>
              <a:t>for</a:t>
            </a:r>
            <a:r>
              <a:rPr sz="1100" spc="-35" dirty="0">
                <a:latin typeface="Times New Roman"/>
                <a:cs typeface="Times New Roman"/>
              </a:rPr>
              <a:t> </a:t>
            </a:r>
            <a:r>
              <a:rPr sz="1100" spc="-5" dirty="0">
                <a:latin typeface="Times New Roman"/>
                <a:cs typeface="Times New Roman"/>
              </a:rPr>
              <a:t>class</a:t>
            </a:r>
            <a:r>
              <a:rPr sz="1100" spc="-3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2</a:t>
            </a:r>
            <a:endParaRPr sz="1200" baseline="-10416">
              <a:latin typeface="Calibri"/>
              <a:cs typeface="Calibri"/>
            </a:endParaRPr>
          </a:p>
          <a:p>
            <a:pPr marL="246379" indent="-132715">
              <a:lnSpc>
                <a:spcPct val="100000"/>
              </a:lnSpc>
              <a:spcBef>
                <a:spcPts val="335"/>
              </a:spcBef>
              <a:buSzPct val="90909"/>
              <a:buFont typeface="Lucida Sans Unicode"/>
              <a:buChar char="•"/>
              <a:tabLst>
                <a:tab pos="247015" algn="l"/>
              </a:tabLst>
            </a:pPr>
            <a:r>
              <a:rPr sz="1100" spc="-55" dirty="0">
                <a:latin typeface="Times New Roman"/>
                <a:cs typeface="Times New Roman"/>
              </a:rPr>
              <a:t>We</a:t>
            </a:r>
            <a:r>
              <a:rPr sz="1100" spc="-15" dirty="0">
                <a:latin typeface="Times New Roman"/>
                <a:cs typeface="Times New Roman"/>
              </a:rPr>
              <a:t> saw</a:t>
            </a:r>
            <a:r>
              <a:rPr sz="1100" spc="-10" dirty="0">
                <a:latin typeface="Times New Roman"/>
                <a:cs typeface="Times New Roman"/>
              </a:rPr>
              <a:t> </a:t>
            </a:r>
            <a:r>
              <a:rPr sz="1100" spc="-5" dirty="0">
                <a:latin typeface="Times New Roman"/>
                <a:cs typeface="Times New Roman"/>
              </a:rPr>
              <a:t>that</a:t>
            </a:r>
            <a:r>
              <a:rPr sz="1100" spc="-10" dirty="0">
                <a:latin typeface="Times New Roman"/>
                <a:cs typeface="Times New Roman"/>
              </a:rPr>
              <a:t> </a:t>
            </a:r>
            <a:r>
              <a:rPr sz="1100" spc="-5" dirty="0">
                <a:latin typeface="Times New Roman"/>
                <a:cs typeface="Times New Roman"/>
              </a:rPr>
              <a:t>squared</a:t>
            </a:r>
            <a:r>
              <a:rPr sz="1100" spc="-15" dirty="0">
                <a:latin typeface="Times New Roman"/>
                <a:cs typeface="Times New Roman"/>
              </a:rPr>
              <a:t> </a:t>
            </a:r>
            <a:r>
              <a:rPr sz="1100" spc="-5" dirty="0">
                <a:latin typeface="Times New Roman"/>
                <a:cs typeface="Times New Roman"/>
              </a:rPr>
              <a:t>error</a:t>
            </a:r>
            <a:r>
              <a:rPr sz="1100" spc="-10" dirty="0">
                <a:latin typeface="Times New Roman"/>
                <a:cs typeface="Times New Roman"/>
              </a:rPr>
              <a:t> was </a:t>
            </a:r>
            <a:r>
              <a:rPr sz="1100" spc="-5" dirty="0">
                <a:latin typeface="Times New Roman"/>
                <a:cs typeface="Times New Roman"/>
              </a:rPr>
              <a:t>problematic</a:t>
            </a:r>
            <a:endParaRPr sz="1100">
              <a:latin typeface="Times New Roman"/>
              <a:cs typeface="Times New Roman"/>
            </a:endParaRPr>
          </a:p>
          <a:p>
            <a:pPr marL="246379" marR="353060" indent="-132715">
              <a:lnSpc>
                <a:spcPts val="1200"/>
              </a:lnSpc>
              <a:spcBef>
                <a:spcPts val="315"/>
              </a:spcBef>
              <a:buSzPct val="90909"/>
              <a:buFont typeface="Lucida Sans Unicode"/>
              <a:buChar char="•"/>
              <a:tabLst>
                <a:tab pos="247015" algn="l"/>
              </a:tabLst>
            </a:pPr>
            <a:r>
              <a:rPr sz="1100" spc="-5" dirty="0">
                <a:latin typeface="Times New Roman"/>
                <a:cs typeface="Times New Roman"/>
              </a:rPr>
              <a:t>Instead, </a:t>
            </a:r>
            <a:r>
              <a:rPr sz="1100" spc="-20" dirty="0">
                <a:latin typeface="Times New Roman"/>
                <a:cs typeface="Times New Roman"/>
              </a:rPr>
              <a:t>we’d </a:t>
            </a:r>
            <a:r>
              <a:rPr sz="1100" spc="-10" dirty="0">
                <a:latin typeface="Times New Roman"/>
                <a:cs typeface="Times New Roman"/>
              </a:rPr>
              <a:t>like </a:t>
            </a:r>
            <a:r>
              <a:rPr sz="1100" spc="-5" dirty="0">
                <a:latin typeface="Times New Roman"/>
                <a:cs typeface="Times New Roman"/>
              </a:rPr>
              <a:t>to minimize the number of </a:t>
            </a:r>
            <a:r>
              <a:rPr sz="1100" spc="-10" dirty="0">
                <a:latin typeface="Times New Roman"/>
                <a:cs typeface="Times New Roman"/>
              </a:rPr>
              <a:t>misclassified </a:t>
            </a:r>
            <a:r>
              <a:rPr sz="1100" spc="-260" dirty="0">
                <a:latin typeface="Times New Roman"/>
                <a:cs typeface="Times New Roman"/>
              </a:rPr>
              <a:t> </a:t>
            </a:r>
            <a:r>
              <a:rPr sz="1100" spc="-10" dirty="0">
                <a:latin typeface="Times New Roman"/>
                <a:cs typeface="Times New Roman"/>
              </a:rPr>
              <a:t>examples</a:t>
            </a:r>
            <a:endParaRPr sz="1100">
              <a:latin typeface="Times New Roman"/>
              <a:cs typeface="Times New Roman"/>
            </a:endParaRPr>
          </a:p>
          <a:p>
            <a:pPr marL="523875" lvl="1" indent="-128905">
              <a:lnSpc>
                <a:spcPts val="1200"/>
              </a:lnSpc>
              <a:spcBef>
                <a:spcPts val="150"/>
              </a:spcBef>
              <a:buSzPct val="90000"/>
              <a:buFont typeface="Arial"/>
              <a:buChar char="•"/>
              <a:tabLst>
                <a:tab pos="524510" algn="l"/>
              </a:tabLst>
            </a:pPr>
            <a:r>
              <a:rPr sz="1000" spc="-5" dirty="0">
                <a:latin typeface="Times New Roman"/>
                <a:cs typeface="Times New Roman"/>
              </a:rPr>
              <a:t>An example is </a:t>
            </a:r>
            <a:r>
              <a:rPr sz="1000" spc="-10" dirty="0">
                <a:latin typeface="Times New Roman"/>
                <a:cs typeface="Times New Roman"/>
              </a:rPr>
              <a:t>mis-classified</a:t>
            </a:r>
            <a:r>
              <a:rPr sz="1000" spc="-5" dirty="0">
                <a:latin typeface="Times New Roman"/>
                <a:cs typeface="Times New Roman"/>
              </a:rPr>
              <a:t> if </a:t>
            </a:r>
            <a:r>
              <a:rPr sz="1000" b="1" i="1" dirty="0">
                <a:latin typeface="Verdana"/>
                <a:cs typeface="Verdana"/>
              </a:rPr>
              <a:t>w</a:t>
            </a:r>
            <a:r>
              <a:rPr sz="1050" i="1" baseline="27777" dirty="0">
                <a:latin typeface="Calibri"/>
                <a:cs typeface="Calibri"/>
              </a:rPr>
              <a:t>T</a:t>
            </a:r>
            <a:r>
              <a:rPr sz="1050" i="1" spc="-7" baseline="27777" dirty="0">
                <a:latin typeface="Calibri"/>
                <a:cs typeface="Calibri"/>
              </a:rPr>
              <a:t> </a:t>
            </a:r>
            <a:r>
              <a:rPr sz="1000" i="1" spc="60" dirty="0">
                <a:latin typeface="Calibri"/>
                <a:cs typeface="Calibri"/>
              </a:rPr>
              <a:t>φ</a:t>
            </a:r>
            <a:r>
              <a:rPr sz="1000" spc="60" dirty="0">
                <a:latin typeface="Calibri"/>
                <a:cs typeface="Calibri"/>
              </a:rPr>
              <a:t>(</a:t>
            </a:r>
            <a:r>
              <a:rPr sz="1000" b="1" i="1" spc="60" dirty="0">
                <a:latin typeface="Verdana"/>
                <a:cs typeface="Verdana"/>
              </a:rPr>
              <a:t>x</a:t>
            </a:r>
            <a:r>
              <a:rPr sz="1050" i="1" spc="89" baseline="-11904" dirty="0">
                <a:latin typeface="Calibri"/>
                <a:cs typeface="Calibri"/>
              </a:rPr>
              <a:t>n</a:t>
            </a:r>
            <a:r>
              <a:rPr sz="1000" spc="60" dirty="0">
                <a:latin typeface="Calibri"/>
                <a:cs typeface="Calibri"/>
              </a:rPr>
              <a:t>)</a:t>
            </a:r>
            <a:r>
              <a:rPr sz="1000" i="1" spc="60" dirty="0">
                <a:latin typeface="Calibri"/>
                <a:cs typeface="Calibri"/>
              </a:rPr>
              <a:t>t</a:t>
            </a:r>
            <a:r>
              <a:rPr sz="1050" i="1" spc="89" baseline="-11904" dirty="0">
                <a:latin typeface="Calibri"/>
                <a:cs typeface="Calibri"/>
              </a:rPr>
              <a:t>n</a:t>
            </a:r>
            <a:r>
              <a:rPr sz="1050" i="1" spc="254" baseline="-11904" dirty="0">
                <a:latin typeface="Calibri"/>
                <a:cs typeface="Calibri"/>
              </a:rPr>
              <a:t> </a:t>
            </a:r>
            <a:r>
              <a:rPr sz="1000" i="1" spc="275" dirty="0">
                <a:latin typeface="Calibri"/>
                <a:cs typeface="Calibri"/>
              </a:rPr>
              <a:t>&lt;</a:t>
            </a:r>
            <a:r>
              <a:rPr sz="1000" i="1" spc="50" dirty="0">
                <a:latin typeface="Calibri"/>
                <a:cs typeface="Calibri"/>
              </a:rPr>
              <a:t> </a:t>
            </a:r>
            <a:r>
              <a:rPr sz="1000" spc="-10" dirty="0">
                <a:latin typeface="Calibri"/>
                <a:cs typeface="Calibri"/>
              </a:rPr>
              <a:t>0</a:t>
            </a:r>
            <a:endParaRPr sz="1000">
              <a:latin typeface="Calibri"/>
              <a:cs typeface="Calibri"/>
            </a:endParaRPr>
          </a:p>
          <a:p>
            <a:pPr marL="523875" lvl="1" indent="-128905">
              <a:lnSpc>
                <a:spcPts val="1200"/>
              </a:lnSpc>
              <a:buClr>
                <a:srgbClr val="000000"/>
              </a:buClr>
              <a:buSzPct val="90000"/>
              <a:buFont typeface="Arial"/>
              <a:buChar char="•"/>
              <a:tabLst>
                <a:tab pos="524510" algn="l"/>
              </a:tabLst>
            </a:pPr>
            <a:r>
              <a:rPr sz="1000" spc="-5" dirty="0">
                <a:solidFill>
                  <a:srgbClr val="0000E5"/>
                </a:solidFill>
                <a:latin typeface="Times New Roman"/>
                <a:cs typeface="Times New Roman"/>
              </a:rPr>
              <a:t>Perceptron</a:t>
            </a:r>
            <a:r>
              <a:rPr sz="1000" spc="-20" dirty="0">
                <a:solidFill>
                  <a:srgbClr val="0000E5"/>
                </a:solidFill>
                <a:latin typeface="Times New Roman"/>
                <a:cs typeface="Times New Roman"/>
              </a:rPr>
              <a:t> </a:t>
            </a:r>
            <a:r>
              <a:rPr sz="1000" spc="-5" dirty="0">
                <a:solidFill>
                  <a:srgbClr val="0000E5"/>
                </a:solidFill>
                <a:latin typeface="Times New Roman"/>
                <a:cs typeface="Times New Roman"/>
              </a:rPr>
              <a:t>criterion</a:t>
            </a:r>
            <a:r>
              <a:rPr sz="1000" spc="-5" dirty="0">
                <a:latin typeface="Times New Roman"/>
                <a:cs typeface="Times New Roman"/>
              </a:rPr>
              <a:t>:</a:t>
            </a:r>
            <a:endParaRPr sz="1000">
              <a:latin typeface="Times New Roman"/>
              <a:cs typeface="Times New Roman"/>
            </a:endParaRPr>
          </a:p>
        </p:txBody>
      </p:sp>
      <p:sp>
        <p:nvSpPr>
          <p:cNvPr id="6" name="object 6"/>
          <p:cNvSpPr txBox="1"/>
          <p:nvPr/>
        </p:nvSpPr>
        <p:spPr>
          <a:xfrm>
            <a:off x="2457450" y="2416175"/>
            <a:ext cx="208279" cy="177800"/>
          </a:xfrm>
          <a:prstGeom prst="rect">
            <a:avLst/>
          </a:prstGeom>
        </p:spPr>
        <p:txBody>
          <a:bodyPr vert="horz" wrap="square" lIns="0" tIns="12065" rIns="0" bIns="0" rtlCol="0">
            <a:spAutoFit/>
          </a:bodyPr>
          <a:lstStyle/>
          <a:p>
            <a:pPr marL="12700">
              <a:lnSpc>
                <a:spcPct val="100000"/>
              </a:lnSpc>
              <a:spcBef>
                <a:spcPts val="95"/>
              </a:spcBef>
            </a:pPr>
            <a:r>
              <a:rPr sz="1000" spc="894" dirty="0">
                <a:latin typeface="Trebuchet MS"/>
                <a:cs typeface="Trebuchet MS"/>
              </a:rPr>
              <a:t>Σ</a:t>
            </a:r>
            <a:endParaRPr sz="1000">
              <a:latin typeface="Trebuchet MS"/>
              <a:cs typeface="Trebuchet MS"/>
            </a:endParaRPr>
          </a:p>
        </p:txBody>
      </p:sp>
      <p:sp>
        <p:nvSpPr>
          <p:cNvPr id="7" name="object 7"/>
          <p:cNvSpPr txBox="1"/>
          <p:nvPr/>
        </p:nvSpPr>
        <p:spPr>
          <a:xfrm>
            <a:off x="901484" y="2554315"/>
            <a:ext cx="1981200" cy="384175"/>
          </a:xfrm>
          <a:prstGeom prst="rect">
            <a:avLst/>
          </a:prstGeom>
        </p:spPr>
        <p:txBody>
          <a:bodyPr vert="horz" wrap="square" lIns="0" tIns="12065" rIns="0" bIns="0" rtlCol="0">
            <a:spAutoFit/>
          </a:bodyPr>
          <a:lstStyle/>
          <a:p>
            <a:pPr marR="156845" algn="r">
              <a:lnSpc>
                <a:spcPct val="100000"/>
              </a:lnSpc>
              <a:spcBef>
                <a:spcPts val="95"/>
              </a:spcBef>
            </a:pPr>
            <a:r>
              <a:rPr sz="700" i="1" spc="145" dirty="0">
                <a:latin typeface="Calibri"/>
                <a:cs typeface="Calibri"/>
              </a:rPr>
              <a:t>n</a:t>
            </a:r>
            <a:r>
              <a:rPr sz="700" spc="145" dirty="0">
                <a:latin typeface="Lucida Sans Unicode"/>
                <a:cs typeface="Lucida Sans Unicode"/>
              </a:rPr>
              <a:t>∈M</a:t>
            </a:r>
            <a:endParaRPr sz="700">
              <a:latin typeface="Lucida Sans Unicode"/>
              <a:cs typeface="Lucida Sans Unicode"/>
            </a:endParaRPr>
          </a:p>
          <a:p>
            <a:pPr marL="12700">
              <a:lnSpc>
                <a:spcPct val="100000"/>
              </a:lnSpc>
              <a:spcBef>
                <a:spcPts val="785"/>
              </a:spcBef>
            </a:pPr>
            <a:r>
              <a:rPr sz="1000" spc="-5" dirty="0">
                <a:solidFill>
                  <a:srgbClr val="B20000"/>
                </a:solidFill>
                <a:latin typeface="Times New Roman"/>
                <a:cs typeface="Times New Roman"/>
              </a:rPr>
              <a:t>sum </a:t>
            </a:r>
            <a:r>
              <a:rPr sz="1000" spc="-10" dirty="0">
                <a:solidFill>
                  <a:srgbClr val="B20000"/>
                </a:solidFill>
                <a:latin typeface="Times New Roman"/>
                <a:cs typeface="Times New Roman"/>
              </a:rPr>
              <a:t>over</a:t>
            </a:r>
            <a:r>
              <a:rPr sz="1000" spc="-5" dirty="0">
                <a:solidFill>
                  <a:srgbClr val="B20000"/>
                </a:solidFill>
                <a:latin typeface="Times New Roman"/>
                <a:cs typeface="Times New Roman"/>
              </a:rPr>
              <a:t> </a:t>
            </a:r>
            <a:r>
              <a:rPr sz="1000" spc="-10" dirty="0">
                <a:solidFill>
                  <a:srgbClr val="B20000"/>
                </a:solidFill>
                <a:latin typeface="Times New Roman"/>
                <a:cs typeface="Times New Roman"/>
              </a:rPr>
              <a:t>mis-classified</a:t>
            </a:r>
            <a:r>
              <a:rPr sz="1000" spc="-5" dirty="0">
                <a:solidFill>
                  <a:srgbClr val="B20000"/>
                </a:solidFill>
                <a:latin typeface="Times New Roman"/>
                <a:cs typeface="Times New Roman"/>
              </a:rPr>
              <a:t> examples only</a:t>
            </a:r>
            <a:endParaRPr sz="1000">
              <a:latin typeface="Times New Roman"/>
              <a:cs typeface="Times New Roman"/>
            </a:endParaRPr>
          </a:p>
        </p:txBody>
      </p:sp>
      <p:sp>
        <p:nvSpPr>
          <p:cNvPr id="8" name="object 8"/>
          <p:cNvSpPr txBox="1"/>
          <p:nvPr/>
        </p:nvSpPr>
        <p:spPr>
          <a:xfrm>
            <a:off x="2834500" y="2350874"/>
            <a:ext cx="85090" cy="132080"/>
          </a:xfrm>
          <a:prstGeom prst="rect">
            <a:avLst/>
          </a:prstGeom>
        </p:spPr>
        <p:txBody>
          <a:bodyPr vert="horz" wrap="square" lIns="0" tIns="12065" rIns="0" bIns="0" rtlCol="0">
            <a:spAutoFit/>
          </a:bodyPr>
          <a:lstStyle/>
          <a:p>
            <a:pPr marL="12700">
              <a:lnSpc>
                <a:spcPct val="100000"/>
              </a:lnSpc>
              <a:spcBef>
                <a:spcPts val="95"/>
              </a:spcBef>
            </a:pPr>
            <a:r>
              <a:rPr sz="700" i="1" spc="125" dirty="0">
                <a:latin typeface="Calibri"/>
                <a:cs typeface="Calibri"/>
              </a:rPr>
              <a:t>T</a:t>
            </a:r>
            <a:endParaRPr sz="700">
              <a:latin typeface="Calibri"/>
              <a:cs typeface="Calibri"/>
            </a:endParaRPr>
          </a:p>
        </p:txBody>
      </p:sp>
      <p:sp>
        <p:nvSpPr>
          <p:cNvPr id="9" name="object 9"/>
          <p:cNvSpPr txBox="1"/>
          <p:nvPr/>
        </p:nvSpPr>
        <p:spPr>
          <a:xfrm>
            <a:off x="1781962" y="2365151"/>
            <a:ext cx="1529715" cy="177800"/>
          </a:xfrm>
          <a:prstGeom prst="rect">
            <a:avLst/>
          </a:prstGeom>
        </p:spPr>
        <p:txBody>
          <a:bodyPr vert="horz" wrap="square" lIns="0" tIns="12065" rIns="0" bIns="0" rtlCol="0">
            <a:spAutoFit/>
          </a:bodyPr>
          <a:lstStyle/>
          <a:p>
            <a:pPr marL="12700">
              <a:lnSpc>
                <a:spcPct val="100000"/>
              </a:lnSpc>
              <a:spcBef>
                <a:spcPts val="95"/>
              </a:spcBef>
              <a:tabLst>
                <a:tab pos="956310" algn="l"/>
              </a:tabLst>
            </a:pPr>
            <a:r>
              <a:rPr sz="1000" i="1" spc="245" dirty="0">
                <a:latin typeface="Calibri"/>
                <a:cs typeface="Calibri"/>
              </a:rPr>
              <a:t>E</a:t>
            </a:r>
            <a:r>
              <a:rPr sz="1000" i="1" spc="440" dirty="0">
                <a:latin typeface="Calibri"/>
                <a:cs typeface="Calibri"/>
              </a:rPr>
              <a:t> </a:t>
            </a:r>
            <a:r>
              <a:rPr sz="1000" spc="10" dirty="0">
                <a:latin typeface="Calibri"/>
                <a:cs typeface="Calibri"/>
              </a:rPr>
              <a:t>(</a:t>
            </a:r>
            <a:r>
              <a:rPr sz="1000" b="1" i="1" spc="10" dirty="0">
                <a:latin typeface="Verdana"/>
                <a:cs typeface="Verdana"/>
              </a:rPr>
              <a:t>w</a:t>
            </a:r>
            <a:r>
              <a:rPr sz="1000" spc="10" dirty="0">
                <a:latin typeface="Calibri"/>
                <a:cs typeface="Calibri"/>
              </a:rPr>
              <a:t>)</a:t>
            </a:r>
            <a:r>
              <a:rPr sz="1000" spc="50" dirty="0">
                <a:latin typeface="Calibri"/>
                <a:cs typeface="Calibri"/>
              </a:rPr>
              <a:t> </a:t>
            </a:r>
            <a:r>
              <a:rPr sz="1000" spc="275" dirty="0">
                <a:latin typeface="Calibri"/>
                <a:cs typeface="Calibri"/>
              </a:rPr>
              <a:t>=</a:t>
            </a:r>
            <a:r>
              <a:rPr sz="1000" spc="55" dirty="0">
                <a:latin typeface="Calibri"/>
                <a:cs typeface="Calibri"/>
              </a:rPr>
              <a:t> </a:t>
            </a:r>
            <a:r>
              <a:rPr sz="1000" spc="-180" dirty="0">
                <a:latin typeface="Lucida Sans Unicode"/>
                <a:cs typeface="Lucida Sans Unicode"/>
              </a:rPr>
              <a:t>−	</a:t>
            </a:r>
            <a:r>
              <a:rPr sz="1000" b="1" i="1" spc="-155" dirty="0">
                <a:latin typeface="Verdana"/>
                <a:cs typeface="Verdana"/>
              </a:rPr>
              <a:t>w</a:t>
            </a:r>
            <a:r>
              <a:rPr sz="1000" b="1" i="1" spc="270" dirty="0">
                <a:latin typeface="Verdana"/>
                <a:cs typeface="Verdana"/>
              </a:rPr>
              <a:t> </a:t>
            </a:r>
            <a:r>
              <a:rPr sz="1000" i="1" dirty="0">
                <a:latin typeface="Calibri"/>
                <a:cs typeface="Calibri"/>
              </a:rPr>
              <a:t>φ</a:t>
            </a:r>
            <a:r>
              <a:rPr sz="1000" dirty="0">
                <a:latin typeface="Calibri"/>
                <a:cs typeface="Calibri"/>
              </a:rPr>
              <a:t>(</a:t>
            </a:r>
            <a:r>
              <a:rPr sz="1000" b="1" i="1" dirty="0">
                <a:latin typeface="Verdana"/>
                <a:cs typeface="Verdana"/>
              </a:rPr>
              <a:t>x</a:t>
            </a:r>
            <a:r>
              <a:rPr sz="1000" b="1" i="1" spc="165" dirty="0">
                <a:latin typeface="Verdana"/>
                <a:cs typeface="Verdana"/>
              </a:rPr>
              <a:t> </a:t>
            </a:r>
            <a:r>
              <a:rPr sz="1000" spc="50" dirty="0">
                <a:latin typeface="Calibri"/>
                <a:cs typeface="Calibri"/>
              </a:rPr>
              <a:t>)</a:t>
            </a:r>
            <a:r>
              <a:rPr sz="1000" i="1" spc="50" dirty="0">
                <a:latin typeface="Calibri"/>
                <a:cs typeface="Calibri"/>
              </a:rPr>
              <a:t>t</a:t>
            </a:r>
            <a:endParaRPr sz="1000">
              <a:latin typeface="Calibri"/>
              <a:cs typeface="Calibri"/>
            </a:endParaRPr>
          </a:p>
        </p:txBody>
      </p:sp>
      <p:sp>
        <p:nvSpPr>
          <p:cNvPr id="10" name="object 10"/>
          <p:cNvSpPr txBox="1"/>
          <p:nvPr/>
        </p:nvSpPr>
        <p:spPr>
          <a:xfrm>
            <a:off x="1875358" y="2422095"/>
            <a:ext cx="1648892" cy="119905"/>
          </a:xfrm>
          <a:prstGeom prst="rect">
            <a:avLst/>
          </a:prstGeom>
        </p:spPr>
        <p:txBody>
          <a:bodyPr vert="horz" wrap="square" lIns="0" tIns="12065" rIns="0" bIns="0" rtlCol="0">
            <a:spAutoFit/>
          </a:bodyPr>
          <a:lstStyle/>
          <a:p>
            <a:pPr marL="12700">
              <a:lnSpc>
                <a:spcPct val="100000"/>
              </a:lnSpc>
              <a:spcBef>
                <a:spcPts val="95"/>
              </a:spcBef>
              <a:tabLst>
                <a:tab pos="1259205" algn="l"/>
              </a:tabLst>
            </a:pPr>
            <a:r>
              <a:rPr sz="700" i="1" spc="145" dirty="0">
                <a:latin typeface="Calibri"/>
                <a:cs typeface="Calibri"/>
              </a:rPr>
              <a:t>P	</a:t>
            </a:r>
            <a:r>
              <a:rPr sz="700" i="1" spc="130" dirty="0">
                <a:latin typeface="Calibri"/>
                <a:cs typeface="Calibri"/>
              </a:rPr>
              <a:t>n  </a:t>
            </a:r>
            <a:r>
              <a:rPr sz="700" i="1" spc="130" dirty="0" err="1">
                <a:latin typeface="Calibri"/>
                <a:cs typeface="Calibri"/>
              </a:rPr>
              <a:t>n</a:t>
            </a:r>
            <a:endParaRPr sz="700" dirty="0">
              <a:latin typeface="Calibri"/>
              <a:cs typeface="Calibri"/>
            </a:endParaRPr>
          </a:p>
        </p:txBody>
      </p:sp>
      <p:sp>
        <p:nvSpPr>
          <p:cNvPr id="14" name="Slide Number Placeholder 1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41</a:t>
            </a:fld>
            <a:endParaRPr lang="en-US" spc="-5" dirty="0"/>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79158" y="211795"/>
            <a:ext cx="3581400" cy="1203325"/>
          </a:xfrm>
          <a:prstGeom prst="rect">
            <a:avLst/>
          </a:prstGeom>
        </p:spPr>
        <p:txBody>
          <a:bodyPr vert="horz" wrap="square" lIns="0" tIns="17145" rIns="0" bIns="0" rtlCol="0">
            <a:spAutoFit/>
          </a:bodyPr>
          <a:lstStyle/>
          <a:p>
            <a:pPr marL="675640">
              <a:lnSpc>
                <a:spcPct val="100000"/>
              </a:lnSpc>
              <a:spcBef>
                <a:spcPts val="135"/>
              </a:spcBef>
            </a:pPr>
            <a:r>
              <a:rPr sz="1400" spc="15" dirty="0">
                <a:latin typeface="Times New Roman"/>
                <a:cs typeface="Times New Roman"/>
              </a:rPr>
              <a:t>Perceptron</a:t>
            </a:r>
            <a:r>
              <a:rPr sz="1400" spc="-25" dirty="0">
                <a:latin typeface="Times New Roman"/>
                <a:cs typeface="Times New Roman"/>
              </a:rPr>
              <a:t> </a:t>
            </a:r>
            <a:r>
              <a:rPr sz="1400" spc="15" dirty="0">
                <a:latin typeface="Times New Roman"/>
                <a:cs typeface="Times New Roman"/>
              </a:rPr>
              <a:t>Learning</a:t>
            </a:r>
            <a:r>
              <a:rPr sz="1400" spc="-20" dirty="0">
                <a:latin typeface="Times New Roman"/>
                <a:cs typeface="Times New Roman"/>
              </a:rPr>
              <a:t> </a:t>
            </a:r>
            <a:r>
              <a:rPr sz="1400" spc="15" dirty="0">
                <a:latin typeface="Times New Roman"/>
                <a:cs typeface="Times New Roman"/>
              </a:rPr>
              <a:t>Algorithm</a:t>
            </a:r>
            <a:endParaRPr sz="1400">
              <a:latin typeface="Times New Roman"/>
              <a:cs typeface="Times New Roman"/>
            </a:endParaRPr>
          </a:p>
          <a:p>
            <a:pPr>
              <a:lnSpc>
                <a:spcPct val="100000"/>
              </a:lnSpc>
              <a:spcBef>
                <a:spcPts val="40"/>
              </a:spcBef>
            </a:pPr>
            <a:endParaRPr sz="2050">
              <a:latin typeface="Times New Roman"/>
              <a:cs typeface="Times New Roman"/>
            </a:endParaRPr>
          </a:p>
          <a:p>
            <a:pPr marL="157480" marR="17780" indent="-132715">
              <a:lnSpc>
                <a:spcPct val="102600"/>
              </a:lnSpc>
              <a:buSzPct val="90909"/>
              <a:buFont typeface="Lucida Sans Unicode"/>
              <a:buChar char="•"/>
              <a:tabLst>
                <a:tab pos="158115" algn="l"/>
              </a:tabLst>
            </a:pPr>
            <a:r>
              <a:rPr sz="1100" spc="-5" dirty="0">
                <a:latin typeface="Times New Roman"/>
                <a:cs typeface="Times New Roman"/>
              </a:rPr>
              <a:t>Minimize</a:t>
            </a:r>
            <a:r>
              <a:rPr sz="1100" spc="-10" dirty="0">
                <a:latin typeface="Times New Roman"/>
                <a:cs typeface="Times New Roman"/>
              </a:rPr>
              <a:t> </a:t>
            </a:r>
            <a:r>
              <a:rPr sz="1100" spc="-5" dirty="0">
                <a:latin typeface="Times New Roman"/>
                <a:cs typeface="Times New Roman"/>
              </a:rPr>
              <a:t>the</a:t>
            </a:r>
            <a:r>
              <a:rPr sz="1100" spc="-10" dirty="0">
                <a:latin typeface="Times New Roman"/>
                <a:cs typeface="Times New Roman"/>
              </a:rPr>
              <a:t> </a:t>
            </a:r>
            <a:r>
              <a:rPr sz="1100" spc="-5" dirty="0">
                <a:latin typeface="Times New Roman"/>
                <a:cs typeface="Times New Roman"/>
              </a:rPr>
              <a:t>error</a:t>
            </a:r>
            <a:r>
              <a:rPr sz="1100" spc="-10" dirty="0">
                <a:latin typeface="Times New Roman"/>
                <a:cs typeface="Times New Roman"/>
              </a:rPr>
              <a:t> </a:t>
            </a:r>
            <a:r>
              <a:rPr sz="1100" spc="-5" dirty="0">
                <a:latin typeface="Times New Roman"/>
                <a:cs typeface="Times New Roman"/>
              </a:rPr>
              <a:t>function</a:t>
            </a:r>
            <a:r>
              <a:rPr sz="1100" spc="-10" dirty="0">
                <a:latin typeface="Times New Roman"/>
                <a:cs typeface="Times New Roman"/>
              </a:rPr>
              <a:t> </a:t>
            </a:r>
            <a:r>
              <a:rPr sz="1100" spc="-5" dirty="0">
                <a:latin typeface="Times New Roman"/>
                <a:cs typeface="Times New Roman"/>
              </a:rPr>
              <a:t>using</a:t>
            </a:r>
            <a:r>
              <a:rPr sz="1100" spc="-10" dirty="0">
                <a:latin typeface="Times New Roman"/>
                <a:cs typeface="Times New Roman"/>
              </a:rPr>
              <a:t> </a:t>
            </a:r>
            <a:r>
              <a:rPr sz="1100" spc="-5" dirty="0">
                <a:latin typeface="Times New Roman"/>
                <a:cs typeface="Times New Roman"/>
              </a:rPr>
              <a:t>stochastic</a:t>
            </a:r>
            <a:r>
              <a:rPr sz="1100" spc="-10" dirty="0">
                <a:latin typeface="Times New Roman"/>
                <a:cs typeface="Times New Roman"/>
              </a:rPr>
              <a:t> </a:t>
            </a:r>
            <a:r>
              <a:rPr sz="1100" spc="-5" dirty="0">
                <a:latin typeface="Times New Roman"/>
                <a:cs typeface="Times New Roman"/>
              </a:rPr>
              <a:t>gradient</a:t>
            </a:r>
            <a:r>
              <a:rPr sz="1100" spc="-10" dirty="0">
                <a:latin typeface="Times New Roman"/>
                <a:cs typeface="Times New Roman"/>
              </a:rPr>
              <a:t> </a:t>
            </a:r>
            <a:r>
              <a:rPr sz="1100" spc="-5" dirty="0">
                <a:latin typeface="Times New Roman"/>
                <a:cs typeface="Times New Roman"/>
              </a:rPr>
              <a:t>descent </a:t>
            </a:r>
            <a:r>
              <a:rPr sz="1100" spc="-260" dirty="0">
                <a:latin typeface="Times New Roman"/>
                <a:cs typeface="Times New Roman"/>
              </a:rPr>
              <a:t> </a:t>
            </a:r>
            <a:r>
              <a:rPr sz="1100" spc="-5" dirty="0">
                <a:latin typeface="Times New Roman"/>
                <a:cs typeface="Times New Roman"/>
              </a:rPr>
              <a:t>(gradient</a:t>
            </a:r>
            <a:r>
              <a:rPr sz="1100" spc="-10" dirty="0">
                <a:latin typeface="Times New Roman"/>
                <a:cs typeface="Times New Roman"/>
              </a:rPr>
              <a:t> </a:t>
            </a:r>
            <a:r>
              <a:rPr sz="1100" spc="-5" dirty="0">
                <a:latin typeface="Times New Roman"/>
                <a:cs typeface="Times New Roman"/>
              </a:rPr>
              <a:t>descent per </a:t>
            </a:r>
            <a:r>
              <a:rPr sz="1100" spc="-10" dirty="0">
                <a:latin typeface="Times New Roman"/>
                <a:cs typeface="Times New Roman"/>
              </a:rPr>
              <a:t>example):</a:t>
            </a:r>
            <a:endParaRPr sz="1100">
              <a:latin typeface="Times New Roman"/>
              <a:cs typeface="Times New Roman"/>
            </a:endParaRPr>
          </a:p>
          <a:p>
            <a:pPr marL="535940">
              <a:lnSpc>
                <a:spcPct val="100000"/>
              </a:lnSpc>
              <a:spcBef>
                <a:spcPts val="1130"/>
              </a:spcBef>
            </a:pPr>
            <a:r>
              <a:rPr sz="1100" b="1" i="1" spc="-145" dirty="0">
                <a:latin typeface="Verdana"/>
                <a:cs typeface="Verdana"/>
              </a:rPr>
              <a:t>w</a:t>
            </a:r>
            <a:r>
              <a:rPr sz="1200" spc="127" baseline="31250" dirty="0">
                <a:latin typeface="Calibri"/>
                <a:cs typeface="Calibri"/>
              </a:rPr>
              <a:t>(</a:t>
            </a:r>
            <a:r>
              <a:rPr sz="1200" i="1" spc="97" baseline="31250" dirty="0">
                <a:latin typeface="Calibri"/>
                <a:cs typeface="Calibri"/>
              </a:rPr>
              <a:t>τ</a:t>
            </a:r>
            <a:r>
              <a:rPr sz="1200" i="1" spc="-135" baseline="31250" dirty="0">
                <a:latin typeface="Calibri"/>
                <a:cs typeface="Calibri"/>
              </a:rPr>
              <a:t> </a:t>
            </a:r>
            <a:r>
              <a:rPr sz="1200" spc="179" baseline="31250" dirty="0">
                <a:latin typeface="Calibri"/>
                <a:cs typeface="Calibri"/>
              </a:rPr>
              <a:t>+1)</a:t>
            </a:r>
            <a:r>
              <a:rPr sz="1200" baseline="31250" dirty="0">
                <a:latin typeface="Calibri"/>
                <a:cs typeface="Calibri"/>
              </a:rPr>
              <a:t> </a:t>
            </a:r>
            <a:r>
              <a:rPr sz="1200" spc="-15" baseline="31250" dirty="0">
                <a:latin typeface="Calibri"/>
                <a:cs typeface="Calibri"/>
              </a:rPr>
              <a:t> </a:t>
            </a:r>
            <a:r>
              <a:rPr sz="1100" spc="295" dirty="0">
                <a:latin typeface="Calibri"/>
                <a:cs typeface="Calibri"/>
              </a:rPr>
              <a:t>=</a:t>
            </a:r>
            <a:r>
              <a:rPr sz="1100" spc="55" dirty="0">
                <a:latin typeface="Calibri"/>
                <a:cs typeface="Calibri"/>
              </a:rPr>
              <a:t> </a:t>
            </a:r>
            <a:r>
              <a:rPr sz="1100" b="1" i="1" spc="-145" dirty="0">
                <a:latin typeface="Verdana"/>
                <a:cs typeface="Verdana"/>
              </a:rPr>
              <a:t>w</a:t>
            </a:r>
            <a:r>
              <a:rPr sz="1200" spc="127" baseline="31250" dirty="0">
                <a:latin typeface="Calibri"/>
                <a:cs typeface="Calibri"/>
              </a:rPr>
              <a:t>(</a:t>
            </a:r>
            <a:r>
              <a:rPr sz="1200" i="1" spc="97" baseline="31250" dirty="0">
                <a:latin typeface="Calibri"/>
                <a:cs typeface="Calibri"/>
              </a:rPr>
              <a:t>τ</a:t>
            </a:r>
            <a:r>
              <a:rPr sz="1200" i="1" spc="-135" baseline="31250" dirty="0">
                <a:latin typeface="Calibri"/>
                <a:cs typeface="Calibri"/>
              </a:rPr>
              <a:t> </a:t>
            </a:r>
            <a:r>
              <a:rPr sz="1200" spc="127" baseline="31250" dirty="0">
                <a:latin typeface="Calibri"/>
                <a:cs typeface="Calibri"/>
              </a:rPr>
              <a:t>)</a:t>
            </a:r>
            <a:r>
              <a:rPr sz="1200" baseline="31250" dirty="0">
                <a:latin typeface="Calibri"/>
                <a:cs typeface="Calibri"/>
              </a:rPr>
              <a:t> </a:t>
            </a:r>
            <a:r>
              <a:rPr sz="1200" spc="-104" baseline="3125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5" dirty="0">
                <a:latin typeface="Calibri"/>
                <a:cs typeface="Calibri"/>
              </a:rPr>
              <a:t>η</a:t>
            </a:r>
            <a:r>
              <a:rPr sz="1100" spc="-75" dirty="0">
                <a:latin typeface="Lucida Sans Unicode"/>
                <a:cs typeface="Lucida Sans Unicode"/>
              </a:rPr>
              <a:t>∇</a:t>
            </a:r>
            <a:r>
              <a:rPr sz="1100" i="1" spc="265" dirty="0">
                <a:latin typeface="Calibri"/>
                <a:cs typeface="Calibri"/>
              </a:rPr>
              <a:t>E</a:t>
            </a:r>
            <a:r>
              <a:rPr sz="1200" i="1" spc="179" baseline="-10416" dirty="0">
                <a:latin typeface="Calibri"/>
                <a:cs typeface="Calibri"/>
              </a:rPr>
              <a:t>P</a:t>
            </a:r>
            <a:r>
              <a:rPr sz="1200" i="1" spc="-22" baseline="-10416" dirty="0">
                <a:latin typeface="Calibri"/>
                <a:cs typeface="Calibri"/>
              </a:rPr>
              <a:t> </a:t>
            </a:r>
            <a:r>
              <a:rPr sz="1100" spc="85" dirty="0">
                <a:latin typeface="Calibri"/>
                <a:cs typeface="Calibri"/>
              </a:rPr>
              <a:t>(</a:t>
            </a:r>
            <a:r>
              <a:rPr sz="1100" b="1" i="1" spc="-145" dirty="0">
                <a:latin typeface="Verdana"/>
                <a:cs typeface="Verdana"/>
              </a:rPr>
              <a:t>w</a:t>
            </a:r>
            <a:r>
              <a:rPr sz="1100" spc="85" dirty="0">
                <a:latin typeface="Calibri"/>
                <a:cs typeface="Calibri"/>
              </a:rPr>
              <a:t>)</a:t>
            </a:r>
            <a:endParaRPr sz="1100">
              <a:latin typeface="Calibri"/>
              <a:cs typeface="Calibri"/>
            </a:endParaRPr>
          </a:p>
        </p:txBody>
      </p:sp>
      <p:sp>
        <p:nvSpPr>
          <p:cNvPr id="9" name="Slide Number Placeholder 8"/>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42</a:t>
            </a:fld>
            <a:endParaRPr lang="en-US" spc="-5" dirty="0"/>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p:nvPr/>
        </p:nvSpPr>
        <p:spPr>
          <a:xfrm>
            <a:off x="3348354" y="1447025"/>
            <a:ext cx="149860" cy="17145"/>
          </a:xfrm>
          <a:custGeom>
            <a:avLst/>
            <a:gdLst/>
            <a:ahLst/>
            <a:cxnLst/>
            <a:rect l="l" t="t" r="r" b="b"/>
            <a:pathLst>
              <a:path w="149860" h="17144">
                <a:moveTo>
                  <a:pt x="149593" y="0"/>
                </a:moveTo>
                <a:lnTo>
                  <a:pt x="0" y="0"/>
                </a:lnTo>
                <a:lnTo>
                  <a:pt x="0" y="16624"/>
                </a:lnTo>
                <a:lnTo>
                  <a:pt x="149593" y="16624"/>
                </a:lnTo>
                <a:lnTo>
                  <a:pt x="149593" y="0"/>
                </a:lnTo>
                <a:close/>
              </a:path>
            </a:pathLst>
          </a:custGeom>
          <a:solidFill>
            <a:srgbClr val="000000"/>
          </a:solidFill>
        </p:spPr>
        <p:txBody>
          <a:bodyPr wrap="square" lIns="0" tIns="0" rIns="0" bIns="0" rtlCol="0"/>
          <a:lstStyle/>
          <a:p>
            <a:endParaRPr/>
          </a:p>
        </p:txBody>
      </p:sp>
      <p:sp>
        <p:nvSpPr>
          <p:cNvPr id="6" name="object 6"/>
          <p:cNvSpPr/>
          <p:nvPr/>
        </p:nvSpPr>
        <p:spPr>
          <a:xfrm>
            <a:off x="3622637" y="1447025"/>
            <a:ext cx="149860" cy="17145"/>
          </a:xfrm>
          <a:custGeom>
            <a:avLst/>
            <a:gdLst/>
            <a:ahLst/>
            <a:cxnLst/>
            <a:rect l="l" t="t" r="r" b="b"/>
            <a:pathLst>
              <a:path w="149860" h="17144">
                <a:moveTo>
                  <a:pt x="149593" y="0"/>
                </a:moveTo>
                <a:lnTo>
                  <a:pt x="0" y="0"/>
                </a:lnTo>
                <a:lnTo>
                  <a:pt x="0" y="16624"/>
                </a:lnTo>
                <a:lnTo>
                  <a:pt x="149593" y="16624"/>
                </a:lnTo>
                <a:lnTo>
                  <a:pt x="149593" y="0"/>
                </a:lnTo>
                <a:close/>
              </a:path>
            </a:pathLst>
          </a:custGeom>
          <a:solidFill>
            <a:srgbClr val="000000"/>
          </a:solidFill>
        </p:spPr>
        <p:txBody>
          <a:bodyPr wrap="square" lIns="0" tIns="0" rIns="0" bIns="0" rtlCol="0"/>
          <a:lstStyle/>
          <a:p>
            <a:endParaRPr/>
          </a:p>
        </p:txBody>
      </p:sp>
      <p:sp>
        <p:nvSpPr>
          <p:cNvPr id="7" name="object 7"/>
          <p:cNvSpPr txBox="1"/>
          <p:nvPr/>
        </p:nvSpPr>
        <p:spPr>
          <a:xfrm>
            <a:off x="441058" y="211795"/>
            <a:ext cx="3780790" cy="1991360"/>
          </a:xfrm>
          <a:prstGeom prst="rect">
            <a:avLst/>
          </a:prstGeom>
        </p:spPr>
        <p:txBody>
          <a:bodyPr vert="horz" wrap="square" lIns="0" tIns="17145" rIns="0" bIns="0" rtlCol="0">
            <a:spAutoFit/>
          </a:bodyPr>
          <a:lstStyle/>
          <a:p>
            <a:pPr marL="713740">
              <a:lnSpc>
                <a:spcPct val="100000"/>
              </a:lnSpc>
              <a:spcBef>
                <a:spcPts val="135"/>
              </a:spcBef>
            </a:pPr>
            <a:r>
              <a:rPr sz="1400" spc="15" dirty="0">
                <a:latin typeface="Times New Roman"/>
                <a:cs typeface="Times New Roman"/>
              </a:rPr>
              <a:t>Perceptron</a:t>
            </a:r>
            <a:r>
              <a:rPr sz="1400" spc="-25" dirty="0">
                <a:latin typeface="Times New Roman"/>
                <a:cs typeface="Times New Roman"/>
              </a:rPr>
              <a:t> </a:t>
            </a:r>
            <a:r>
              <a:rPr sz="1400" spc="15" dirty="0">
                <a:latin typeface="Times New Roman"/>
                <a:cs typeface="Times New Roman"/>
              </a:rPr>
              <a:t>Learning</a:t>
            </a:r>
            <a:r>
              <a:rPr sz="1400" spc="-20" dirty="0">
                <a:latin typeface="Times New Roman"/>
                <a:cs typeface="Times New Roman"/>
              </a:rPr>
              <a:t> </a:t>
            </a:r>
            <a:r>
              <a:rPr sz="1400" spc="15" dirty="0">
                <a:latin typeface="Times New Roman"/>
                <a:cs typeface="Times New Roman"/>
              </a:rPr>
              <a:t>Algorithm</a:t>
            </a:r>
            <a:endParaRPr sz="1400">
              <a:latin typeface="Times New Roman"/>
              <a:cs typeface="Times New Roman"/>
            </a:endParaRPr>
          </a:p>
          <a:p>
            <a:pPr>
              <a:lnSpc>
                <a:spcPct val="100000"/>
              </a:lnSpc>
              <a:spcBef>
                <a:spcPts val="40"/>
              </a:spcBef>
            </a:pPr>
            <a:endParaRPr sz="2050">
              <a:latin typeface="Times New Roman"/>
              <a:cs typeface="Times New Roman"/>
            </a:endParaRPr>
          </a:p>
          <a:p>
            <a:pPr marL="195580" marR="179070" indent="-132715">
              <a:lnSpc>
                <a:spcPct val="102600"/>
              </a:lnSpc>
              <a:buSzPct val="90909"/>
              <a:buFont typeface="Lucida Sans Unicode"/>
              <a:buChar char="•"/>
              <a:tabLst>
                <a:tab pos="196215" algn="l"/>
              </a:tabLst>
            </a:pPr>
            <a:r>
              <a:rPr sz="1100" spc="-5" dirty="0">
                <a:latin typeface="Times New Roman"/>
                <a:cs typeface="Times New Roman"/>
              </a:rPr>
              <a:t>Minimize</a:t>
            </a:r>
            <a:r>
              <a:rPr sz="1100" spc="-10" dirty="0">
                <a:latin typeface="Times New Roman"/>
                <a:cs typeface="Times New Roman"/>
              </a:rPr>
              <a:t> </a:t>
            </a:r>
            <a:r>
              <a:rPr sz="1100" spc="-5" dirty="0">
                <a:latin typeface="Times New Roman"/>
                <a:cs typeface="Times New Roman"/>
              </a:rPr>
              <a:t>the</a:t>
            </a:r>
            <a:r>
              <a:rPr sz="1100" spc="-10" dirty="0">
                <a:latin typeface="Times New Roman"/>
                <a:cs typeface="Times New Roman"/>
              </a:rPr>
              <a:t> </a:t>
            </a:r>
            <a:r>
              <a:rPr sz="1100" spc="-5" dirty="0">
                <a:latin typeface="Times New Roman"/>
                <a:cs typeface="Times New Roman"/>
              </a:rPr>
              <a:t>error</a:t>
            </a:r>
            <a:r>
              <a:rPr sz="1100" spc="-10" dirty="0">
                <a:latin typeface="Times New Roman"/>
                <a:cs typeface="Times New Roman"/>
              </a:rPr>
              <a:t> </a:t>
            </a:r>
            <a:r>
              <a:rPr sz="1100" spc="-5" dirty="0">
                <a:latin typeface="Times New Roman"/>
                <a:cs typeface="Times New Roman"/>
              </a:rPr>
              <a:t>function</a:t>
            </a:r>
            <a:r>
              <a:rPr sz="1100" spc="-10" dirty="0">
                <a:latin typeface="Times New Roman"/>
                <a:cs typeface="Times New Roman"/>
              </a:rPr>
              <a:t> </a:t>
            </a:r>
            <a:r>
              <a:rPr sz="1100" spc="-5" dirty="0">
                <a:latin typeface="Times New Roman"/>
                <a:cs typeface="Times New Roman"/>
              </a:rPr>
              <a:t>using</a:t>
            </a:r>
            <a:r>
              <a:rPr sz="1100" spc="-10" dirty="0">
                <a:latin typeface="Times New Roman"/>
                <a:cs typeface="Times New Roman"/>
              </a:rPr>
              <a:t> </a:t>
            </a:r>
            <a:r>
              <a:rPr sz="1100" spc="-5" dirty="0">
                <a:latin typeface="Times New Roman"/>
                <a:cs typeface="Times New Roman"/>
              </a:rPr>
              <a:t>stochastic</a:t>
            </a:r>
            <a:r>
              <a:rPr sz="1100" spc="-10" dirty="0">
                <a:latin typeface="Times New Roman"/>
                <a:cs typeface="Times New Roman"/>
              </a:rPr>
              <a:t> </a:t>
            </a:r>
            <a:r>
              <a:rPr sz="1100" spc="-5" dirty="0">
                <a:latin typeface="Times New Roman"/>
                <a:cs typeface="Times New Roman"/>
              </a:rPr>
              <a:t>gradient</a:t>
            </a:r>
            <a:r>
              <a:rPr sz="1100" spc="-10" dirty="0">
                <a:latin typeface="Times New Roman"/>
                <a:cs typeface="Times New Roman"/>
              </a:rPr>
              <a:t> </a:t>
            </a:r>
            <a:r>
              <a:rPr sz="1100" spc="-5" dirty="0">
                <a:latin typeface="Times New Roman"/>
                <a:cs typeface="Times New Roman"/>
              </a:rPr>
              <a:t>descent </a:t>
            </a:r>
            <a:r>
              <a:rPr sz="1100" spc="-260" dirty="0">
                <a:latin typeface="Times New Roman"/>
                <a:cs typeface="Times New Roman"/>
              </a:rPr>
              <a:t> </a:t>
            </a:r>
            <a:r>
              <a:rPr sz="1100" spc="-5" dirty="0">
                <a:latin typeface="Times New Roman"/>
                <a:cs typeface="Times New Roman"/>
              </a:rPr>
              <a:t>(gradient</a:t>
            </a:r>
            <a:r>
              <a:rPr sz="1100" spc="-10" dirty="0">
                <a:latin typeface="Times New Roman"/>
                <a:cs typeface="Times New Roman"/>
              </a:rPr>
              <a:t> </a:t>
            </a:r>
            <a:r>
              <a:rPr sz="1100" spc="-5" dirty="0">
                <a:latin typeface="Times New Roman"/>
                <a:cs typeface="Times New Roman"/>
              </a:rPr>
              <a:t>descent per </a:t>
            </a:r>
            <a:r>
              <a:rPr sz="1100" spc="-10" dirty="0">
                <a:latin typeface="Times New Roman"/>
                <a:cs typeface="Times New Roman"/>
              </a:rPr>
              <a:t>example):</a:t>
            </a:r>
            <a:endParaRPr sz="1100">
              <a:latin typeface="Times New Roman"/>
              <a:cs typeface="Times New Roman"/>
            </a:endParaRPr>
          </a:p>
          <a:p>
            <a:pPr marL="180340" algn="ctr">
              <a:lnSpc>
                <a:spcPct val="100000"/>
              </a:lnSpc>
              <a:spcBef>
                <a:spcPts val="1130"/>
              </a:spcBef>
            </a:pPr>
            <a:r>
              <a:rPr sz="1100" b="1" i="1" spc="-145" dirty="0">
                <a:latin typeface="Verdana"/>
                <a:cs typeface="Verdana"/>
              </a:rPr>
              <a:t>w</a:t>
            </a:r>
            <a:r>
              <a:rPr sz="1200" spc="127" baseline="31250" dirty="0">
                <a:latin typeface="Calibri"/>
                <a:cs typeface="Calibri"/>
              </a:rPr>
              <a:t>(</a:t>
            </a:r>
            <a:r>
              <a:rPr sz="1200" i="1" spc="97" baseline="31250" dirty="0">
                <a:latin typeface="Calibri"/>
                <a:cs typeface="Calibri"/>
              </a:rPr>
              <a:t>τ</a:t>
            </a:r>
            <a:r>
              <a:rPr sz="1200" i="1" spc="-135" baseline="31250" dirty="0">
                <a:latin typeface="Calibri"/>
                <a:cs typeface="Calibri"/>
              </a:rPr>
              <a:t> </a:t>
            </a:r>
            <a:r>
              <a:rPr sz="1200" spc="179" baseline="31250" dirty="0">
                <a:latin typeface="Calibri"/>
                <a:cs typeface="Calibri"/>
              </a:rPr>
              <a:t>+1)</a:t>
            </a:r>
            <a:r>
              <a:rPr sz="1200" baseline="31250" dirty="0">
                <a:latin typeface="Calibri"/>
                <a:cs typeface="Calibri"/>
              </a:rPr>
              <a:t> </a:t>
            </a:r>
            <a:r>
              <a:rPr sz="1200" spc="-15" baseline="31250" dirty="0">
                <a:latin typeface="Calibri"/>
                <a:cs typeface="Calibri"/>
              </a:rPr>
              <a:t> </a:t>
            </a:r>
            <a:r>
              <a:rPr sz="1100" spc="295" dirty="0">
                <a:latin typeface="Calibri"/>
                <a:cs typeface="Calibri"/>
              </a:rPr>
              <a:t>=</a:t>
            </a:r>
            <a:r>
              <a:rPr sz="1100" spc="55" dirty="0">
                <a:latin typeface="Calibri"/>
                <a:cs typeface="Calibri"/>
              </a:rPr>
              <a:t> </a:t>
            </a:r>
            <a:r>
              <a:rPr sz="1100" b="1" i="1" spc="-145" dirty="0">
                <a:latin typeface="Verdana"/>
                <a:cs typeface="Verdana"/>
              </a:rPr>
              <a:t>w</a:t>
            </a:r>
            <a:r>
              <a:rPr sz="1200" spc="127" baseline="31250" dirty="0">
                <a:latin typeface="Calibri"/>
                <a:cs typeface="Calibri"/>
              </a:rPr>
              <a:t>(</a:t>
            </a:r>
            <a:r>
              <a:rPr sz="1200" i="1" spc="97" baseline="31250" dirty="0">
                <a:latin typeface="Calibri"/>
                <a:cs typeface="Calibri"/>
              </a:rPr>
              <a:t>τ</a:t>
            </a:r>
            <a:r>
              <a:rPr sz="1200" i="1" spc="-135" baseline="31250" dirty="0">
                <a:latin typeface="Calibri"/>
                <a:cs typeface="Calibri"/>
              </a:rPr>
              <a:t> </a:t>
            </a:r>
            <a:r>
              <a:rPr sz="1200" spc="127" baseline="31250" dirty="0">
                <a:latin typeface="Calibri"/>
                <a:cs typeface="Calibri"/>
              </a:rPr>
              <a:t>)</a:t>
            </a:r>
            <a:r>
              <a:rPr sz="1200" baseline="31250" dirty="0">
                <a:latin typeface="Calibri"/>
                <a:cs typeface="Calibri"/>
              </a:rPr>
              <a:t> </a:t>
            </a:r>
            <a:r>
              <a:rPr sz="1200" spc="-104" baseline="3125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5" dirty="0">
                <a:latin typeface="Calibri"/>
                <a:cs typeface="Calibri"/>
              </a:rPr>
              <a:t>η</a:t>
            </a:r>
            <a:r>
              <a:rPr sz="1100" spc="-75" dirty="0">
                <a:latin typeface="Lucida Sans Unicode"/>
                <a:cs typeface="Lucida Sans Unicode"/>
              </a:rPr>
              <a:t>∇</a:t>
            </a:r>
            <a:r>
              <a:rPr sz="1100" i="1" spc="265" dirty="0">
                <a:latin typeface="Calibri"/>
                <a:cs typeface="Calibri"/>
              </a:rPr>
              <a:t>E</a:t>
            </a:r>
            <a:r>
              <a:rPr sz="1200" i="1" spc="179" baseline="-10416" dirty="0">
                <a:latin typeface="Calibri"/>
                <a:cs typeface="Calibri"/>
              </a:rPr>
              <a:t>P</a:t>
            </a:r>
            <a:r>
              <a:rPr sz="1200" i="1" spc="-22" baseline="-10416" dirty="0">
                <a:latin typeface="Calibri"/>
                <a:cs typeface="Calibri"/>
              </a:rPr>
              <a:t> </a:t>
            </a:r>
            <a:r>
              <a:rPr sz="1100" spc="85" dirty="0">
                <a:latin typeface="Calibri"/>
                <a:cs typeface="Calibri"/>
              </a:rPr>
              <a:t>(</a:t>
            </a:r>
            <a:r>
              <a:rPr sz="1100" b="1" i="1" spc="-145" dirty="0">
                <a:latin typeface="Verdana"/>
                <a:cs typeface="Verdana"/>
              </a:rPr>
              <a:t>w</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b="1" i="1" spc="-145" dirty="0">
                <a:latin typeface="Verdana"/>
                <a:cs typeface="Verdana"/>
              </a:rPr>
              <a:t>w</a:t>
            </a:r>
            <a:r>
              <a:rPr sz="1200" spc="127" baseline="31250" dirty="0">
                <a:latin typeface="Calibri"/>
                <a:cs typeface="Calibri"/>
              </a:rPr>
              <a:t>(</a:t>
            </a:r>
            <a:r>
              <a:rPr sz="1200" i="1" spc="97" baseline="31250" dirty="0">
                <a:latin typeface="Calibri"/>
                <a:cs typeface="Calibri"/>
              </a:rPr>
              <a:t>τ</a:t>
            </a:r>
            <a:r>
              <a:rPr sz="1200" i="1" spc="-135" baseline="31250" dirty="0">
                <a:latin typeface="Calibri"/>
                <a:cs typeface="Calibri"/>
              </a:rPr>
              <a:t> </a:t>
            </a:r>
            <a:r>
              <a:rPr sz="1200" spc="127" baseline="31250" dirty="0">
                <a:latin typeface="Calibri"/>
                <a:cs typeface="Calibri"/>
              </a:rPr>
              <a:t>)</a:t>
            </a:r>
            <a:r>
              <a:rPr sz="1200" baseline="31250" dirty="0">
                <a:latin typeface="Calibri"/>
                <a:cs typeface="Calibri"/>
              </a:rPr>
              <a:t> </a:t>
            </a:r>
            <a:r>
              <a:rPr sz="1200" spc="-104" baseline="31250" dirty="0">
                <a:latin typeface="Calibri"/>
                <a:cs typeface="Calibri"/>
              </a:rPr>
              <a:t> </a:t>
            </a:r>
            <a:r>
              <a:rPr sz="1100" spc="295" dirty="0">
                <a:latin typeface="Calibri"/>
                <a:cs typeface="Calibri"/>
              </a:rPr>
              <a:t>+</a:t>
            </a:r>
            <a:r>
              <a:rPr sz="1100" spc="90" dirty="0">
                <a:latin typeface="Calibri"/>
                <a:cs typeface="Calibri"/>
              </a:rPr>
              <a:t> </a:t>
            </a:r>
            <a:r>
              <a:rPr sz="1100" i="1" spc="-5" dirty="0">
                <a:latin typeface="Calibri"/>
                <a:cs typeface="Calibri"/>
              </a:rPr>
              <a:t>η</a:t>
            </a:r>
            <a:r>
              <a:rPr sz="1100" i="1" spc="-75" dirty="0">
                <a:latin typeface="Calibri"/>
                <a:cs typeface="Calibri"/>
              </a:rPr>
              <a:t>φ</a:t>
            </a:r>
            <a:r>
              <a:rPr sz="1100" spc="85" dirty="0">
                <a:latin typeface="Calibri"/>
                <a:cs typeface="Calibri"/>
              </a:rPr>
              <a:t>(</a:t>
            </a:r>
            <a:r>
              <a:rPr sz="1100" b="1" i="1" spc="-20" dirty="0">
                <a:latin typeface="Verdana"/>
                <a:cs typeface="Verdana"/>
              </a:rPr>
              <a:t>x</a:t>
            </a:r>
            <a:r>
              <a:rPr sz="1200" i="1" spc="225" baseline="-10416" dirty="0">
                <a:latin typeface="Calibri"/>
                <a:cs typeface="Calibri"/>
              </a:rPr>
              <a:t>n</a:t>
            </a:r>
            <a:r>
              <a:rPr sz="1100" spc="85" dirty="0">
                <a:latin typeface="Calibri"/>
                <a:cs typeface="Calibri"/>
              </a:rPr>
              <a:t>)</a:t>
            </a:r>
            <a:r>
              <a:rPr sz="1100" i="1" spc="25" dirty="0">
                <a:latin typeface="Calibri"/>
                <a:cs typeface="Calibri"/>
              </a:rPr>
              <a:t>t</a:t>
            </a:r>
            <a:r>
              <a:rPr sz="1200" i="1" spc="150" baseline="-10416" dirty="0">
                <a:latin typeface="Calibri"/>
                <a:cs typeface="Calibri"/>
              </a:rPr>
              <a:t>n</a:t>
            </a:r>
            <a:endParaRPr sz="1200" baseline="-10416">
              <a:latin typeface="Calibri"/>
              <a:cs typeface="Calibri"/>
            </a:endParaRPr>
          </a:p>
          <a:p>
            <a:pPr marR="367030" algn="r">
              <a:lnSpc>
                <a:spcPct val="100000"/>
              </a:lnSpc>
              <a:spcBef>
                <a:spcPts val="420"/>
              </a:spcBef>
            </a:pPr>
            <a:r>
              <a:rPr sz="800" i="1" spc="-105" dirty="0">
                <a:latin typeface="Calibri"/>
                <a:cs typeface="Calibri"/>
              </a:rPr>
              <a:t>i</a:t>
            </a:r>
            <a:r>
              <a:rPr sz="1650" spc="-157" baseline="53030" dirty="0">
                <a:latin typeface="Trebuchet MS"/>
                <a:cs typeface="Trebuchet MS"/>
              </a:rPr>
              <a:t>`</a:t>
            </a:r>
            <a:r>
              <a:rPr sz="800" i="1" spc="-105" dirty="0">
                <a:latin typeface="Calibri"/>
                <a:cs typeface="Calibri"/>
              </a:rPr>
              <a:t>f</a:t>
            </a:r>
            <a:r>
              <a:rPr sz="800" i="1" spc="125" dirty="0">
                <a:latin typeface="Calibri"/>
                <a:cs typeface="Calibri"/>
              </a:rPr>
              <a:t> </a:t>
            </a:r>
            <a:r>
              <a:rPr sz="800" i="1" spc="-100" dirty="0">
                <a:latin typeface="Calibri"/>
                <a:cs typeface="Calibri"/>
              </a:rPr>
              <a:t>in</a:t>
            </a:r>
            <a:r>
              <a:rPr sz="1650" spc="-150" baseline="53030" dirty="0">
                <a:latin typeface="Trebuchet MS"/>
                <a:cs typeface="Trebuchet MS"/>
              </a:rPr>
              <a:t>˛</a:t>
            </a:r>
            <a:r>
              <a:rPr sz="800" i="1" spc="-100" dirty="0">
                <a:latin typeface="Calibri"/>
                <a:cs typeface="Calibri"/>
              </a:rPr>
              <a:t>co</a:t>
            </a:r>
            <a:r>
              <a:rPr sz="1650" spc="-150" baseline="53030" dirty="0">
                <a:latin typeface="Trebuchet MS"/>
                <a:cs typeface="Trebuchet MS"/>
              </a:rPr>
              <a:t>¸</a:t>
            </a:r>
            <a:r>
              <a:rPr sz="800" i="1" spc="-100" dirty="0">
                <a:latin typeface="Calibri"/>
                <a:cs typeface="Calibri"/>
              </a:rPr>
              <a:t>rrec</a:t>
            </a:r>
            <a:r>
              <a:rPr sz="1650" spc="-150" baseline="53030" dirty="0">
                <a:latin typeface="Trebuchet MS"/>
                <a:cs typeface="Trebuchet MS"/>
              </a:rPr>
              <a:t>x</a:t>
            </a:r>
            <a:r>
              <a:rPr sz="800" i="1" spc="-100" dirty="0">
                <a:latin typeface="Calibri"/>
                <a:cs typeface="Calibri"/>
              </a:rPr>
              <a:t>t</a:t>
            </a:r>
            <a:endParaRPr sz="800">
              <a:latin typeface="Calibri"/>
              <a:cs typeface="Calibri"/>
            </a:endParaRPr>
          </a:p>
          <a:p>
            <a:pPr marL="195580" marR="30480" indent="-132715">
              <a:lnSpc>
                <a:spcPct val="102600"/>
              </a:lnSpc>
              <a:spcBef>
                <a:spcPts val="1755"/>
              </a:spcBef>
              <a:buSzPct val="90909"/>
              <a:buFont typeface="Lucida Sans Unicode"/>
              <a:buChar char="•"/>
              <a:tabLst>
                <a:tab pos="196215" algn="l"/>
              </a:tabLst>
            </a:pPr>
            <a:r>
              <a:rPr sz="1100" spc="-5" dirty="0">
                <a:latin typeface="Times New Roman"/>
                <a:cs typeface="Times New Roman"/>
              </a:rPr>
              <a:t>Iterate </a:t>
            </a:r>
            <a:r>
              <a:rPr sz="1100" spc="-15" dirty="0">
                <a:latin typeface="Times New Roman"/>
                <a:cs typeface="Times New Roman"/>
              </a:rPr>
              <a:t>over</a:t>
            </a:r>
            <a:r>
              <a:rPr sz="1100" spc="-5" dirty="0">
                <a:latin typeface="Times New Roman"/>
                <a:cs typeface="Times New Roman"/>
              </a:rPr>
              <a:t> all training </a:t>
            </a:r>
            <a:r>
              <a:rPr sz="1100" spc="-10" dirty="0">
                <a:latin typeface="Times New Roman"/>
                <a:cs typeface="Times New Roman"/>
              </a:rPr>
              <a:t>examples,</a:t>
            </a:r>
            <a:r>
              <a:rPr sz="1100" dirty="0">
                <a:latin typeface="Times New Roman"/>
                <a:cs typeface="Times New Roman"/>
              </a:rPr>
              <a:t> </a:t>
            </a:r>
            <a:r>
              <a:rPr sz="1100" spc="-5" dirty="0">
                <a:latin typeface="Times New Roman"/>
                <a:cs typeface="Times New Roman"/>
              </a:rPr>
              <a:t>only change </a:t>
            </a:r>
            <a:r>
              <a:rPr sz="1100" b="1" i="1" spc="-175" dirty="0">
                <a:latin typeface="Verdana"/>
                <a:cs typeface="Verdana"/>
              </a:rPr>
              <a:t>w</a:t>
            </a:r>
            <a:r>
              <a:rPr sz="1100" b="1" i="1" spc="-75" dirty="0">
                <a:latin typeface="Verdana"/>
                <a:cs typeface="Verdana"/>
              </a:rPr>
              <a:t> </a:t>
            </a:r>
            <a:r>
              <a:rPr sz="1100" spc="-5" dirty="0">
                <a:latin typeface="Times New Roman"/>
                <a:cs typeface="Times New Roman"/>
              </a:rPr>
              <a:t>if</a:t>
            </a:r>
            <a:r>
              <a:rPr sz="1100" dirty="0">
                <a:latin typeface="Times New Roman"/>
                <a:cs typeface="Times New Roman"/>
              </a:rPr>
              <a:t> </a:t>
            </a:r>
            <a:r>
              <a:rPr sz="1100" spc="-5" dirty="0">
                <a:latin typeface="Times New Roman"/>
                <a:cs typeface="Times New Roman"/>
              </a:rPr>
              <a:t>the </a:t>
            </a:r>
            <a:r>
              <a:rPr sz="1100" spc="-10" dirty="0">
                <a:latin typeface="Times New Roman"/>
                <a:cs typeface="Times New Roman"/>
              </a:rPr>
              <a:t>example </a:t>
            </a:r>
            <a:r>
              <a:rPr sz="1100" spc="-260" dirty="0">
                <a:latin typeface="Times New Roman"/>
                <a:cs typeface="Times New Roman"/>
              </a:rPr>
              <a:t> </a:t>
            </a:r>
            <a:r>
              <a:rPr sz="1100" spc="-5" dirty="0">
                <a:latin typeface="Times New Roman"/>
                <a:cs typeface="Times New Roman"/>
              </a:rPr>
              <a:t>is</a:t>
            </a:r>
            <a:r>
              <a:rPr sz="1100" spc="-10" dirty="0">
                <a:latin typeface="Times New Roman"/>
                <a:cs typeface="Times New Roman"/>
              </a:rPr>
              <a:t> mis-classified</a:t>
            </a:r>
            <a:endParaRPr sz="1100">
              <a:latin typeface="Times New Roman"/>
              <a:cs typeface="Times New Roman"/>
            </a:endParaRPr>
          </a:p>
        </p:txBody>
      </p:sp>
      <p:sp>
        <p:nvSpPr>
          <p:cNvPr id="11" name="Slide Number Placeholder 1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43</a:t>
            </a:fld>
            <a:endParaRPr lang="en-US" spc="-5" dirty="0"/>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p:nvPr/>
        </p:nvSpPr>
        <p:spPr>
          <a:xfrm>
            <a:off x="3348354" y="1447025"/>
            <a:ext cx="149860" cy="17145"/>
          </a:xfrm>
          <a:custGeom>
            <a:avLst/>
            <a:gdLst/>
            <a:ahLst/>
            <a:cxnLst/>
            <a:rect l="l" t="t" r="r" b="b"/>
            <a:pathLst>
              <a:path w="149860" h="17144">
                <a:moveTo>
                  <a:pt x="149593" y="0"/>
                </a:moveTo>
                <a:lnTo>
                  <a:pt x="0" y="0"/>
                </a:lnTo>
                <a:lnTo>
                  <a:pt x="0" y="16624"/>
                </a:lnTo>
                <a:lnTo>
                  <a:pt x="149593" y="16624"/>
                </a:lnTo>
                <a:lnTo>
                  <a:pt x="149593" y="0"/>
                </a:lnTo>
                <a:close/>
              </a:path>
            </a:pathLst>
          </a:custGeom>
          <a:solidFill>
            <a:srgbClr val="000000"/>
          </a:solidFill>
        </p:spPr>
        <p:txBody>
          <a:bodyPr wrap="square" lIns="0" tIns="0" rIns="0" bIns="0" rtlCol="0"/>
          <a:lstStyle/>
          <a:p>
            <a:endParaRPr/>
          </a:p>
        </p:txBody>
      </p:sp>
      <p:sp>
        <p:nvSpPr>
          <p:cNvPr id="6" name="object 6"/>
          <p:cNvSpPr/>
          <p:nvPr/>
        </p:nvSpPr>
        <p:spPr>
          <a:xfrm>
            <a:off x="3622637" y="1447025"/>
            <a:ext cx="149860" cy="17145"/>
          </a:xfrm>
          <a:custGeom>
            <a:avLst/>
            <a:gdLst/>
            <a:ahLst/>
            <a:cxnLst/>
            <a:rect l="l" t="t" r="r" b="b"/>
            <a:pathLst>
              <a:path w="149860" h="17144">
                <a:moveTo>
                  <a:pt x="149593" y="0"/>
                </a:moveTo>
                <a:lnTo>
                  <a:pt x="0" y="0"/>
                </a:lnTo>
                <a:lnTo>
                  <a:pt x="0" y="16624"/>
                </a:lnTo>
                <a:lnTo>
                  <a:pt x="149593" y="16624"/>
                </a:lnTo>
                <a:lnTo>
                  <a:pt x="149593" y="0"/>
                </a:lnTo>
                <a:close/>
              </a:path>
            </a:pathLst>
          </a:custGeom>
          <a:solidFill>
            <a:srgbClr val="000000"/>
          </a:solidFill>
        </p:spPr>
        <p:txBody>
          <a:bodyPr wrap="square" lIns="0" tIns="0" rIns="0" bIns="0" rtlCol="0"/>
          <a:lstStyle/>
          <a:p>
            <a:endParaRPr/>
          </a:p>
        </p:txBody>
      </p:sp>
      <p:sp>
        <p:nvSpPr>
          <p:cNvPr id="7" name="object 7"/>
          <p:cNvSpPr txBox="1"/>
          <p:nvPr/>
        </p:nvSpPr>
        <p:spPr>
          <a:xfrm>
            <a:off x="441058" y="211795"/>
            <a:ext cx="3780790" cy="2831465"/>
          </a:xfrm>
          <a:prstGeom prst="rect">
            <a:avLst/>
          </a:prstGeom>
        </p:spPr>
        <p:txBody>
          <a:bodyPr vert="horz" wrap="square" lIns="0" tIns="17145" rIns="0" bIns="0" rtlCol="0">
            <a:spAutoFit/>
          </a:bodyPr>
          <a:lstStyle/>
          <a:p>
            <a:pPr marL="713740">
              <a:lnSpc>
                <a:spcPct val="100000"/>
              </a:lnSpc>
              <a:spcBef>
                <a:spcPts val="135"/>
              </a:spcBef>
            </a:pPr>
            <a:r>
              <a:rPr sz="1400" spc="15" dirty="0">
                <a:latin typeface="Times New Roman"/>
                <a:cs typeface="Times New Roman"/>
              </a:rPr>
              <a:t>Perceptron</a:t>
            </a:r>
            <a:r>
              <a:rPr sz="1400" spc="-25" dirty="0">
                <a:latin typeface="Times New Roman"/>
                <a:cs typeface="Times New Roman"/>
              </a:rPr>
              <a:t> </a:t>
            </a:r>
            <a:r>
              <a:rPr sz="1400" spc="15" dirty="0">
                <a:latin typeface="Times New Roman"/>
                <a:cs typeface="Times New Roman"/>
              </a:rPr>
              <a:t>Learning</a:t>
            </a:r>
            <a:r>
              <a:rPr sz="1400" spc="-20" dirty="0">
                <a:latin typeface="Times New Roman"/>
                <a:cs typeface="Times New Roman"/>
              </a:rPr>
              <a:t> </a:t>
            </a:r>
            <a:r>
              <a:rPr sz="1400" spc="15" dirty="0">
                <a:latin typeface="Times New Roman"/>
                <a:cs typeface="Times New Roman"/>
              </a:rPr>
              <a:t>Algorithm</a:t>
            </a:r>
            <a:endParaRPr sz="1400" dirty="0">
              <a:latin typeface="Times New Roman"/>
              <a:cs typeface="Times New Roman"/>
            </a:endParaRPr>
          </a:p>
          <a:p>
            <a:pPr>
              <a:lnSpc>
                <a:spcPct val="100000"/>
              </a:lnSpc>
              <a:spcBef>
                <a:spcPts val="40"/>
              </a:spcBef>
            </a:pPr>
            <a:endParaRPr sz="2050" dirty="0">
              <a:latin typeface="Times New Roman"/>
              <a:cs typeface="Times New Roman"/>
            </a:endParaRPr>
          </a:p>
          <a:p>
            <a:pPr marL="195580" marR="179070" indent="-132715">
              <a:lnSpc>
                <a:spcPct val="102600"/>
              </a:lnSpc>
              <a:buSzPct val="90909"/>
              <a:buFont typeface="Lucida Sans Unicode"/>
              <a:buChar char="•"/>
              <a:tabLst>
                <a:tab pos="196215" algn="l"/>
              </a:tabLst>
            </a:pPr>
            <a:r>
              <a:rPr sz="1100" spc="-5" dirty="0">
                <a:latin typeface="Times New Roman"/>
                <a:cs typeface="Times New Roman"/>
              </a:rPr>
              <a:t>Minimize</a:t>
            </a:r>
            <a:r>
              <a:rPr sz="1100" spc="-10" dirty="0">
                <a:latin typeface="Times New Roman"/>
                <a:cs typeface="Times New Roman"/>
              </a:rPr>
              <a:t> </a:t>
            </a:r>
            <a:r>
              <a:rPr sz="1100" spc="-5" dirty="0">
                <a:latin typeface="Times New Roman"/>
                <a:cs typeface="Times New Roman"/>
              </a:rPr>
              <a:t>the</a:t>
            </a:r>
            <a:r>
              <a:rPr sz="1100" spc="-10" dirty="0">
                <a:latin typeface="Times New Roman"/>
                <a:cs typeface="Times New Roman"/>
              </a:rPr>
              <a:t> </a:t>
            </a:r>
            <a:r>
              <a:rPr sz="1100" spc="-5" dirty="0">
                <a:latin typeface="Times New Roman"/>
                <a:cs typeface="Times New Roman"/>
              </a:rPr>
              <a:t>error</a:t>
            </a:r>
            <a:r>
              <a:rPr sz="1100" spc="-10" dirty="0">
                <a:latin typeface="Times New Roman"/>
                <a:cs typeface="Times New Roman"/>
              </a:rPr>
              <a:t> </a:t>
            </a:r>
            <a:r>
              <a:rPr sz="1100" spc="-5" dirty="0">
                <a:latin typeface="Times New Roman"/>
                <a:cs typeface="Times New Roman"/>
              </a:rPr>
              <a:t>function</a:t>
            </a:r>
            <a:r>
              <a:rPr sz="1100" spc="-10" dirty="0">
                <a:latin typeface="Times New Roman"/>
                <a:cs typeface="Times New Roman"/>
              </a:rPr>
              <a:t> </a:t>
            </a:r>
            <a:r>
              <a:rPr sz="1100" spc="-5" dirty="0">
                <a:latin typeface="Times New Roman"/>
                <a:cs typeface="Times New Roman"/>
              </a:rPr>
              <a:t>using</a:t>
            </a:r>
            <a:r>
              <a:rPr sz="1100" spc="-10" dirty="0">
                <a:latin typeface="Times New Roman"/>
                <a:cs typeface="Times New Roman"/>
              </a:rPr>
              <a:t> </a:t>
            </a:r>
            <a:r>
              <a:rPr sz="1100" spc="-5" dirty="0">
                <a:latin typeface="Times New Roman"/>
                <a:cs typeface="Times New Roman"/>
              </a:rPr>
              <a:t>stochastic</a:t>
            </a:r>
            <a:r>
              <a:rPr sz="1100" spc="-10" dirty="0">
                <a:latin typeface="Times New Roman"/>
                <a:cs typeface="Times New Roman"/>
              </a:rPr>
              <a:t> </a:t>
            </a:r>
            <a:r>
              <a:rPr sz="1100" spc="-5" dirty="0">
                <a:latin typeface="Times New Roman"/>
                <a:cs typeface="Times New Roman"/>
              </a:rPr>
              <a:t>gradient</a:t>
            </a:r>
            <a:r>
              <a:rPr sz="1100" spc="-10" dirty="0">
                <a:latin typeface="Times New Roman"/>
                <a:cs typeface="Times New Roman"/>
              </a:rPr>
              <a:t> </a:t>
            </a:r>
            <a:r>
              <a:rPr sz="1100" spc="-5" dirty="0">
                <a:latin typeface="Times New Roman"/>
                <a:cs typeface="Times New Roman"/>
              </a:rPr>
              <a:t>descent </a:t>
            </a:r>
            <a:r>
              <a:rPr sz="1100" spc="-260" dirty="0">
                <a:latin typeface="Times New Roman"/>
                <a:cs typeface="Times New Roman"/>
              </a:rPr>
              <a:t> </a:t>
            </a:r>
            <a:r>
              <a:rPr sz="1100" spc="-5" dirty="0">
                <a:latin typeface="Times New Roman"/>
                <a:cs typeface="Times New Roman"/>
              </a:rPr>
              <a:t>(gradient</a:t>
            </a:r>
            <a:r>
              <a:rPr sz="1100" spc="-10" dirty="0">
                <a:latin typeface="Times New Roman"/>
                <a:cs typeface="Times New Roman"/>
              </a:rPr>
              <a:t> </a:t>
            </a:r>
            <a:r>
              <a:rPr sz="1100" spc="-5" dirty="0">
                <a:latin typeface="Times New Roman"/>
                <a:cs typeface="Times New Roman"/>
              </a:rPr>
              <a:t>descent per </a:t>
            </a:r>
            <a:r>
              <a:rPr sz="1100" spc="-10" dirty="0">
                <a:latin typeface="Times New Roman"/>
                <a:cs typeface="Times New Roman"/>
              </a:rPr>
              <a:t>example):</a:t>
            </a:r>
            <a:endParaRPr sz="1100" dirty="0">
              <a:latin typeface="Times New Roman"/>
              <a:cs typeface="Times New Roman"/>
            </a:endParaRPr>
          </a:p>
          <a:p>
            <a:pPr marL="180340" algn="ctr">
              <a:lnSpc>
                <a:spcPct val="100000"/>
              </a:lnSpc>
              <a:spcBef>
                <a:spcPts val="1130"/>
              </a:spcBef>
            </a:pPr>
            <a:r>
              <a:rPr sz="1100" b="1" i="1" spc="-145" dirty="0">
                <a:latin typeface="Verdana"/>
                <a:cs typeface="Verdana"/>
              </a:rPr>
              <a:t>w</a:t>
            </a:r>
            <a:r>
              <a:rPr sz="1200" spc="127" baseline="31250" dirty="0">
                <a:latin typeface="Calibri"/>
                <a:cs typeface="Calibri"/>
              </a:rPr>
              <a:t>(</a:t>
            </a:r>
            <a:r>
              <a:rPr sz="1200" i="1" spc="97" baseline="31250" dirty="0">
                <a:latin typeface="Calibri"/>
                <a:cs typeface="Calibri"/>
              </a:rPr>
              <a:t>τ</a:t>
            </a:r>
            <a:r>
              <a:rPr sz="1200" i="1" spc="-135" baseline="31250" dirty="0">
                <a:latin typeface="Calibri"/>
                <a:cs typeface="Calibri"/>
              </a:rPr>
              <a:t> </a:t>
            </a:r>
            <a:r>
              <a:rPr sz="1200" spc="179" baseline="31250" dirty="0">
                <a:latin typeface="Calibri"/>
                <a:cs typeface="Calibri"/>
              </a:rPr>
              <a:t>+1)</a:t>
            </a:r>
            <a:r>
              <a:rPr sz="1200" baseline="31250" dirty="0">
                <a:latin typeface="Calibri"/>
                <a:cs typeface="Calibri"/>
              </a:rPr>
              <a:t> </a:t>
            </a:r>
            <a:r>
              <a:rPr sz="1200" spc="-15" baseline="31250" dirty="0">
                <a:latin typeface="Calibri"/>
                <a:cs typeface="Calibri"/>
              </a:rPr>
              <a:t> </a:t>
            </a:r>
            <a:r>
              <a:rPr sz="1100" spc="295" dirty="0">
                <a:latin typeface="Calibri"/>
                <a:cs typeface="Calibri"/>
              </a:rPr>
              <a:t>=</a:t>
            </a:r>
            <a:r>
              <a:rPr sz="1100" spc="55" dirty="0">
                <a:latin typeface="Calibri"/>
                <a:cs typeface="Calibri"/>
              </a:rPr>
              <a:t> </a:t>
            </a:r>
            <a:r>
              <a:rPr sz="1100" b="1" i="1" spc="-145" dirty="0">
                <a:latin typeface="Verdana"/>
                <a:cs typeface="Verdana"/>
              </a:rPr>
              <a:t>w</a:t>
            </a:r>
            <a:r>
              <a:rPr sz="1200" spc="127" baseline="31250" dirty="0">
                <a:latin typeface="Calibri"/>
                <a:cs typeface="Calibri"/>
              </a:rPr>
              <a:t>(</a:t>
            </a:r>
            <a:r>
              <a:rPr sz="1200" i="1" spc="97" baseline="31250" dirty="0">
                <a:latin typeface="Calibri"/>
                <a:cs typeface="Calibri"/>
              </a:rPr>
              <a:t>τ</a:t>
            </a:r>
            <a:r>
              <a:rPr sz="1200" i="1" spc="-135" baseline="31250" dirty="0">
                <a:latin typeface="Calibri"/>
                <a:cs typeface="Calibri"/>
              </a:rPr>
              <a:t> </a:t>
            </a:r>
            <a:r>
              <a:rPr sz="1200" spc="127" baseline="31250" dirty="0">
                <a:latin typeface="Calibri"/>
                <a:cs typeface="Calibri"/>
              </a:rPr>
              <a:t>)</a:t>
            </a:r>
            <a:r>
              <a:rPr sz="1200" baseline="31250" dirty="0">
                <a:latin typeface="Calibri"/>
                <a:cs typeface="Calibri"/>
              </a:rPr>
              <a:t> </a:t>
            </a:r>
            <a:r>
              <a:rPr sz="1200" spc="-104" baseline="3125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5" dirty="0">
                <a:latin typeface="Calibri"/>
                <a:cs typeface="Calibri"/>
              </a:rPr>
              <a:t>η</a:t>
            </a:r>
            <a:r>
              <a:rPr sz="1100" spc="-75" dirty="0">
                <a:latin typeface="Lucida Sans Unicode"/>
                <a:cs typeface="Lucida Sans Unicode"/>
              </a:rPr>
              <a:t>∇</a:t>
            </a:r>
            <a:r>
              <a:rPr sz="1100" i="1" spc="265" dirty="0">
                <a:latin typeface="Calibri"/>
                <a:cs typeface="Calibri"/>
              </a:rPr>
              <a:t>E</a:t>
            </a:r>
            <a:r>
              <a:rPr sz="1200" i="1" spc="179" baseline="-10416" dirty="0">
                <a:latin typeface="Calibri"/>
                <a:cs typeface="Calibri"/>
              </a:rPr>
              <a:t>P</a:t>
            </a:r>
            <a:r>
              <a:rPr sz="1200" i="1" spc="-22" baseline="-10416" dirty="0">
                <a:latin typeface="Calibri"/>
                <a:cs typeface="Calibri"/>
              </a:rPr>
              <a:t> </a:t>
            </a:r>
            <a:r>
              <a:rPr sz="1100" spc="85" dirty="0">
                <a:latin typeface="Calibri"/>
                <a:cs typeface="Calibri"/>
              </a:rPr>
              <a:t>(</a:t>
            </a:r>
            <a:r>
              <a:rPr sz="1100" b="1" i="1" spc="-145" dirty="0">
                <a:latin typeface="Verdana"/>
                <a:cs typeface="Verdana"/>
              </a:rPr>
              <a:t>w</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b="1" i="1" spc="-145" dirty="0">
                <a:latin typeface="Verdana"/>
                <a:cs typeface="Verdana"/>
              </a:rPr>
              <a:t>w</a:t>
            </a:r>
            <a:r>
              <a:rPr sz="1200" spc="127" baseline="31250" dirty="0">
                <a:latin typeface="Calibri"/>
                <a:cs typeface="Calibri"/>
              </a:rPr>
              <a:t>(</a:t>
            </a:r>
            <a:r>
              <a:rPr sz="1200" i="1" spc="97" baseline="31250" dirty="0">
                <a:latin typeface="Calibri"/>
                <a:cs typeface="Calibri"/>
              </a:rPr>
              <a:t>τ</a:t>
            </a:r>
            <a:r>
              <a:rPr sz="1200" i="1" spc="-135" baseline="31250" dirty="0">
                <a:latin typeface="Calibri"/>
                <a:cs typeface="Calibri"/>
              </a:rPr>
              <a:t> </a:t>
            </a:r>
            <a:r>
              <a:rPr sz="1200" spc="127" baseline="31250" dirty="0">
                <a:latin typeface="Calibri"/>
                <a:cs typeface="Calibri"/>
              </a:rPr>
              <a:t>)</a:t>
            </a:r>
            <a:r>
              <a:rPr sz="1200" baseline="31250" dirty="0">
                <a:latin typeface="Calibri"/>
                <a:cs typeface="Calibri"/>
              </a:rPr>
              <a:t> </a:t>
            </a:r>
            <a:r>
              <a:rPr sz="1200" spc="-104" baseline="31250" dirty="0">
                <a:latin typeface="Calibri"/>
                <a:cs typeface="Calibri"/>
              </a:rPr>
              <a:t> </a:t>
            </a:r>
            <a:r>
              <a:rPr sz="1100" spc="295" dirty="0">
                <a:latin typeface="Calibri"/>
                <a:cs typeface="Calibri"/>
              </a:rPr>
              <a:t>+</a:t>
            </a:r>
            <a:r>
              <a:rPr sz="1100" spc="90" dirty="0">
                <a:latin typeface="Calibri"/>
                <a:cs typeface="Calibri"/>
              </a:rPr>
              <a:t> </a:t>
            </a:r>
            <a:r>
              <a:rPr sz="1100" i="1" spc="-5" dirty="0" err="1">
                <a:latin typeface="Calibri"/>
                <a:cs typeface="Calibri"/>
              </a:rPr>
              <a:t>η</a:t>
            </a:r>
            <a:r>
              <a:rPr sz="1100" i="1" spc="-75" dirty="0" err="1">
                <a:latin typeface="Calibri"/>
                <a:cs typeface="Calibri"/>
              </a:rPr>
              <a:t>φ</a:t>
            </a:r>
            <a:r>
              <a:rPr sz="1100" spc="85" dirty="0">
                <a:latin typeface="Calibri"/>
                <a:cs typeface="Calibri"/>
              </a:rPr>
              <a:t>(</a:t>
            </a:r>
            <a:r>
              <a:rPr sz="1100" b="1" i="1" spc="-20" dirty="0" err="1">
                <a:latin typeface="Verdana"/>
                <a:cs typeface="Verdana"/>
              </a:rPr>
              <a:t>x</a:t>
            </a:r>
            <a:r>
              <a:rPr sz="1200" i="1" spc="225" baseline="-10416" dirty="0" err="1">
                <a:latin typeface="Calibri"/>
                <a:cs typeface="Calibri"/>
              </a:rPr>
              <a:t>n</a:t>
            </a:r>
            <a:r>
              <a:rPr sz="1100" spc="85" dirty="0">
                <a:latin typeface="Calibri"/>
                <a:cs typeface="Calibri"/>
              </a:rPr>
              <a:t>)</a:t>
            </a:r>
            <a:r>
              <a:rPr sz="1100" i="1" spc="25" dirty="0" err="1">
                <a:latin typeface="Calibri"/>
                <a:cs typeface="Calibri"/>
              </a:rPr>
              <a:t>t</a:t>
            </a:r>
            <a:r>
              <a:rPr sz="1200" i="1" spc="150" baseline="-10416" dirty="0" err="1">
                <a:latin typeface="Calibri"/>
                <a:cs typeface="Calibri"/>
              </a:rPr>
              <a:t>n</a:t>
            </a:r>
            <a:r>
              <a:rPr lang="en-US" sz="1200" i="1" spc="150" baseline="-10416" dirty="0">
                <a:latin typeface="Calibri"/>
                <a:cs typeface="Calibri"/>
              </a:rPr>
              <a:t> </a:t>
            </a:r>
            <a:endParaRPr sz="1200" baseline="-10416" dirty="0">
              <a:latin typeface="Calibri"/>
              <a:cs typeface="Calibri"/>
            </a:endParaRPr>
          </a:p>
          <a:p>
            <a:pPr marR="367030" algn="r">
              <a:lnSpc>
                <a:spcPct val="100000"/>
              </a:lnSpc>
              <a:spcBef>
                <a:spcPts val="420"/>
              </a:spcBef>
            </a:pPr>
            <a:r>
              <a:rPr sz="800" i="1" spc="-105" dirty="0">
                <a:latin typeface="Calibri"/>
                <a:cs typeface="Calibri"/>
              </a:rPr>
              <a:t>i</a:t>
            </a:r>
            <a:r>
              <a:rPr sz="1650" spc="-157" baseline="53030" dirty="0">
                <a:latin typeface="Trebuchet MS"/>
                <a:cs typeface="Trebuchet MS"/>
              </a:rPr>
              <a:t>`</a:t>
            </a:r>
            <a:r>
              <a:rPr sz="800" i="1" spc="-105" dirty="0">
                <a:latin typeface="Calibri"/>
                <a:cs typeface="Calibri"/>
              </a:rPr>
              <a:t>f</a:t>
            </a:r>
            <a:r>
              <a:rPr sz="800" i="1" spc="125" dirty="0">
                <a:latin typeface="Calibri"/>
                <a:cs typeface="Calibri"/>
              </a:rPr>
              <a:t> </a:t>
            </a:r>
            <a:r>
              <a:rPr sz="800" i="1" spc="-100" dirty="0">
                <a:latin typeface="Calibri"/>
                <a:cs typeface="Calibri"/>
              </a:rPr>
              <a:t>in</a:t>
            </a:r>
            <a:r>
              <a:rPr sz="1650" spc="-150" baseline="53030" dirty="0">
                <a:latin typeface="Trebuchet MS"/>
                <a:cs typeface="Trebuchet MS"/>
              </a:rPr>
              <a:t>˛</a:t>
            </a:r>
            <a:r>
              <a:rPr sz="800" i="1" spc="-100" dirty="0">
                <a:latin typeface="Calibri"/>
                <a:cs typeface="Calibri"/>
              </a:rPr>
              <a:t>co</a:t>
            </a:r>
            <a:r>
              <a:rPr sz="1650" spc="-150" baseline="53030" dirty="0">
                <a:latin typeface="Trebuchet MS"/>
                <a:cs typeface="Trebuchet MS"/>
              </a:rPr>
              <a:t>¸</a:t>
            </a:r>
            <a:r>
              <a:rPr sz="800" i="1" spc="-100" dirty="0">
                <a:latin typeface="Calibri"/>
                <a:cs typeface="Calibri"/>
              </a:rPr>
              <a:t>rrec</a:t>
            </a:r>
            <a:r>
              <a:rPr sz="1650" spc="-150" baseline="53030" dirty="0">
                <a:latin typeface="Trebuchet MS"/>
                <a:cs typeface="Trebuchet MS"/>
              </a:rPr>
              <a:t>x</a:t>
            </a:r>
            <a:r>
              <a:rPr sz="800" i="1" spc="-100" dirty="0">
                <a:latin typeface="Calibri"/>
                <a:cs typeface="Calibri"/>
              </a:rPr>
              <a:t>t</a:t>
            </a:r>
            <a:endParaRPr sz="800" dirty="0">
              <a:latin typeface="Calibri"/>
              <a:cs typeface="Calibri"/>
            </a:endParaRPr>
          </a:p>
          <a:p>
            <a:pPr marL="195580" marR="30480" indent="-132715">
              <a:lnSpc>
                <a:spcPct val="102600"/>
              </a:lnSpc>
              <a:spcBef>
                <a:spcPts val="1755"/>
              </a:spcBef>
              <a:buSzPct val="90909"/>
              <a:buFont typeface="Lucida Sans Unicode"/>
              <a:buChar char="•"/>
              <a:tabLst>
                <a:tab pos="196215" algn="l"/>
              </a:tabLst>
            </a:pPr>
            <a:r>
              <a:rPr sz="1100" spc="-5" dirty="0">
                <a:latin typeface="Times New Roman"/>
                <a:cs typeface="Times New Roman"/>
              </a:rPr>
              <a:t>Iterate </a:t>
            </a:r>
            <a:r>
              <a:rPr sz="1100" spc="-15" dirty="0">
                <a:latin typeface="Times New Roman"/>
                <a:cs typeface="Times New Roman"/>
              </a:rPr>
              <a:t>over</a:t>
            </a:r>
            <a:r>
              <a:rPr sz="1100" spc="-5" dirty="0">
                <a:latin typeface="Times New Roman"/>
                <a:cs typeface="Times New Roman"/>
              </a:rPr>
              <a:t> all training </a:t>
            </a:r>
            <a:r>
              <a:rPr sz="1100" spc="-10" dirty="0">
                <a:latin typeface="Times New Roman"/>
                <a:cs typeface="Times New Roman"/>
              </a:rPr>
              <a:t>examples,</a:t>
            </a:r>
            <a:r>
              <a:rPr sz="1100" dirty="0">
                <a:latin typeface="Times New Roman"/>
                <a:cs typeface="Times New Roman"/>
              </a:rPr>
              <a:t> </a:t>
            </a:r>
            <a:r>
              <a:rPr sz="1100" spc="-5" dirty="0">
                <a:latin typeface="Times New Roman"/>
                <a:cs typeface="Times New Roman"/>
              </a:rPr>
              <a:t>only change </a:t>
            </a:r>
            <a:r>
              <a:rPr sz="1100" b="1" i="1" spc="-175" dirty="0">
                <a:latin typeface="Verdana"/>
                <a:cs typeface="Verdana"/>
              </a:rPr>
              <a:t>w</a:t>
            </a:r>
            <a:r>
              <a:rPr sz="1100" b="1" i="1" spc="-75" dirty="0">
                <a:latin typeface="Verdana"/>
                <a:cs typeface="Verdana"/>
              </a:rPr>
              <a:t> </a:t>
            </a:r>
            <a:r>
              <a:rPr sz="1100" spc="-5" dirty="0">
                <a:latin typeface="Times New Roman"/>
                <a:cs typeface="Times New Roman"/>
              </a:rPr>
              <a:t>if</a:t>
            </a:r>
            <a:r>
              <a:rPr sz="1100" dirty="0">
                <a:latin typeface="Times New Roman"/>
                <a:cs typeface="Times New Roman"/>
              </a:rPr>
              <a:t> </a:t>
            </a:r>
            <a:r>
              <a:rPr sz="1100" spc="-5" dirty="0">
                <a:latin typeface="Times New Roman"/>
                <a:cs typeface="Times New Roman"/>
              </a:rPr>
              <a:t>the </a:t>
            </a:r>
            <a:r>
              <a:rPr sz="1100" spc="-10" dirty="0">
                <a:latin typeface="Times New Roman"/>
                <a:cs typeface="Times New Roman"/>
              </a:rPr>
              <a:t>example </a:t>
            </a:r>
            <a:r>
              <a:rPr sz="1100" spc="-260" dirty="0">
                <a:latin typeface="Times New Roman"/>
                <a:cs typeface="Times New Roman"/>
              </a:rPr>
              <a:t> </a:t>
            </a:r>
            <a:r>
              <a:rPr sz="1100" spc="-5" dirty="0">
                <a:latin typeface="Times New Roman"/>
                <a:cs typeface="Times New Roman"/>
              </a:rPr>
              <a:t>is</a:t>
            </a:r>
            <a:r>
              <a:rPr sz="1100" spc="-10" dirty="0">
                <a:latin typeface="Times New Roman"/>
                <a:cs typeface="Times New Roman"/>
              </a:rPr>
              <a:t> mis-classified</a:t>
            </a:r>
            <a:endParaRPr sz="1100" dirty="0">
              <a:latin typeface="Times New Roman"/>
              <a:cs typeface="Times New Roman"/>
            </a:endParaRPr>
          </a:p>
          <a:p>
            <a:pPr marL="195580" indent="-132715">
              <a:lnSpc>
                <a:spcPct val="100000"/>
              </a:lnSpc>
              <a:spcBef>
                <a:spcPts val="335"/>
              </a:spcBef>
              <a:buSzPct val="90909"/>
              <a:buFont typeface="Lucida Sans Unicode"/>
              <a:buChar char="•"/>
              <a:tabLst>
                <a:tab pos="196215" algn="l"/>
              </a:tabLst>
            </a:pPr>
            <a:r>
              <a:rPr sz="1100" spc="-5" dirty="0">
                <a:latin typeface="Times New Roman"/>
                <a:cs typeface="Times New Roman"/>
              </a:rPr>
              <a:t>Guaranteed</a:t>
            </a:r>
            <a:r>
              <a:rPr sz="1100" spc="-15" dirty="0">
                <a:latin typeface="Times New Roman"/>
                <a:cs typeface="Times New Roman"/>
              </a:rPr>
              <a:t> </a:t>
            </a:r>
            <a:r>
              <a:rPr sz="1100" spc="-5" dirty="0">
                <a:latin typeface="Times New Roman"/>
                <a:cs typeface="Times New Roman"/>
              </a:rPr>
              <a:t>to</a:t>
            </a:r>
            <a:r>
              <a:rPr sz="1100" spc="-10" dirty="0">
                <a:latin typeface="Times New Roman"/>
                <a:cs typeface="Times New Roman"/>
              </a:rPr>
              <a:t> </a:t>
            </a:r>
            <a:r>
              <a:rPr sz="1100" spc="-15" dirty="0">
                <a:latin typeface="Times New Roman"/>
                <a:cs typeface="Times New Roman"/>
              </a:rPr>
              <a:t>converge</a:t>
            </a:r>
            <a:r>
              <a:rPr sz="1100" spc="-10" dirty="0">
                <a:latin typeface="Times New Roman"/>
                <a:cs typeface="Times New Roman"/>
              </a:rPr>
              <a:t> </a:t>
            </a:r>
            <a:r>
              <a:rPr sz="1100" spc="-5" dirty="0">
                <a:latin typeface="Times New Roman"/>
                <a:cs typeface="Times New Roman"/>
              </a:rPr>
              <a:t>if</a:t>
            </a:r>
            <a:r>
              <a:rPr sz="1100" spc="-10" dirty="0">
                <a:latin typeface="Times New Roman"/>
                <a:cs typeface="Times New Roman"/>
              </a:rPr>
              <a:t> </a:t>
            </a:r>
            <a:r>
              <a:rPr sz="1100" spc="-5" dirty="0">
                <a:latin typeface="Times New Roman"/>
                <a:cs typeface="Times New Roman"/>
              </a:rPr>
              <a:t>data</a:t>
            </a:r>
            <a:r>
              <a:rPr sz="1100" spc="-10" dirty="0">
                <a:latin typeface="Times New Roman"/>
                <a:cs typeface="Times New Roman"/>
              </a:rPr>
              <a:t> </a:t>
            </a:r>
            <a:r>
              <a:rPr sz="1100" spc="-5" dirty="0">
                <a:latin typeface="Times New Roman"/>
                <a:cs typeface="Times New Roman"/>
              </a:rPr>
              <a:t>are</a:t>
            </a:r>
            <a:r>
              <a:rPr sz="1100" spc="-10" dirty="0">
                <a:latin typeface="Times New Roman"/>
                <a:cs typeface="Times New Roman"/>
              </a:rPr>
              <a:t> </a:t>
            </a:r>
            <a:r>
              <a:rPr sz="1100" spc="-5" dirty="0">
                <a:solidFill>
                  <a:srgbClr val="0000E5"/>
                </a:solidFill>
                <a:latin typeface="Times New Roman"/>
                <a:cs typeface="Times New Roman"/>
              </a:rPr>
              <a:t>linearly</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separable</a:t>
            </a:r>
            <a:endParaRPr sz="1100" dirty="0">
              <a:latin typeface="Times New Roman"/>
              <a:cs typeface="Times New Roman"/>
            </a:endParaRPr>
          </a:p>
          <a:p>
            <a:pPr marL="195580" indent="-132715">
              <a:lnSpc>
                <a:spcPct val="100000"/>
              </a:lnSpc>
              <a:spcBef>
                <a:spcPts val="335"/>
              </a:spcBef>
              <a:buSzPct val="90909"/>
              <a:buFont typeface="Lucida Sans Unicode"/>
              <a:buChar char="•"/>
              <a:tabLst>
                <a:tab pos="196215" algn="l"/>
              </a:tabLst>
            </a:pPr>
            <a:r>
              <a:rPr sz="1100" spc="-20" dirty="0">
                <a:latin typeface="Times New Roman"/>
                <a:cs typeface="Times New Roman"/>
              </a:rPr>
              <a:t>Will </a:t>
            </a:r>
            <a:r>
              <a:rPr sz="1100" spc="-5" dirty="0">
                <a:latin typeface="Times New Roman"/>
                <a:cs typeface="Times New Roman"/>
              </a:rPr>
              <a:t>not</a:t>
            </a:r>
            <a:r>
              <a:rPr sz="1100" spc="-15" dirty="0">
                <a:latin typeface="Times New Roman"/>
                <a:cs typeface="Times New Roman"/>
              </a:rPr>
              <a:t> converge</a:t>
            </a:r>
            <a:r>
              <a:rPr sz="1100" spc="-20" dirty="0">
                <a:latin typeface="Times New Roman"/>
                <a:cs typeface="Times New Roman"/>
              </a:rPr>
              <a:t> </a:t>
            </a:r>
            <a:r>
              <a:rPr sz="1100" spc="-5" dirty="0">
                <a:latin typeface="Times New Roman"/>
                <a:cs typeface="Times New Roman"/>
              </a:rPr>
              <a:t>if</a:t>
            </a:r>
            <a:r>
              <a:rPr sz="1100" spc="-15" dirty="0">
                <a:latin typeface="Times New Roman"/>
                <a:cs typeface="Times New Roman"/>
              </a:rPr>
              <a:t> </a:t>
            </a:r>
            <a:r>
              <a:rPr sz="1100" spc="-5" dirty="0">
                <a:latin typeface="Times New Roman"/>
                <a:cs typeface="Times New Roman"/>
              </a:rPr>
              <a:t>not</a:t>
            </a:r>
            <a:endParaRPr sz="1100" dirty="0">
              <a:latin typeface="Times New Roman"/>
              <a:cs typeface="Times New Roman"/>
            </a:endParaRPr>
          </a:p>
          <a:p>
            <a:pPr marL="195580" indent="-132715">
              <a:lnSpc>
                <a:spcPct val="100000"/>
              </a:lnSpc>
              <a:spcBef>
                <a:spcPts val="335"/>
              </a:spcBef>
              <a:buSzPct val="90909"/>
              <a:buFont typeface="Lucida Sans Unicode"/>
              <a:buChar char="•"/>
              <a:tabLst>
                <a:tab pos="196215" algn="l"/>
              </a:tabLst>
            </a:pPr>
            <a:r>
              <a:rPr sz="1100" spc="-10" dirty="0">
                <a:latin typeface="Times New Roman"/>
                <a:cs typeface="Times New Roman"/>
              </a:rPr>
              <a:t>May</a:t>
            </a:r>
            <a:r>
              <a:rPr sz="1100" spc="-20" dirty="0">
                <a:latin typeface="Times New Roman"/>
                <a:cs typeface="Times New Roman"/>
              </a:rPr>
              <a:t> </a:t>
            </a:r>
            <a:r>
              <a:rPr sz="1100" spc="-10" dirty="0">
                <a:latin typeface="Times New Roman"/>
                <a:cs typeface="Times New Roman"/>
              </a:rPr>
              <a:t>take</a:t>
            </a:r>
            <a:r>
              <a:rPr sz="1100" spc="-20" dirty="0">
                <a:latin typeface="Times New Roman"/>
                <a:cs typeface="Times New Roman"/>
              </a:rPr>
              <a:t> </a:t>
            </a:r>
            <a:r>
              <a:rPr sz="1100" spc="-10" dirty="0">
                <a:latin typeface="Times New Roman"/>
                <a:cs typeface="Times New Roman"/>
              </a:rPr>
              <a:t>many</a:t>
            </a:r>
            <a:r>
              <a:rPr sz="1100" spc="-20" dirty="0">
                <a:latin typeface="Times New Roman"/>
                <a:cs typeface="Times New Roman"/>
              </a:rPr>
              <a:t> </a:t>
            </a:r>
            <a:r>
              <a:rPr sz="1100" spc="-5" dirty="0">
                <a:latin typeface="Times New Roman"/>
                <a:cs typeface="Times New Roman"/>
              </a:rPr>
              <a:t>iterations</a:t>
            </a:r>
            <a:endParaRPr sz="1100" dirty="0">
              <a:latin typeface="Times New Roman"/>
              <a:cs typeface="Times New Roman"/>
            </a:endParaRPr>
          </a:p>
          <a:p>
            <a:pPr marL="195580" indent="-132715">
              <a:lnSpc>
                <a:spcPct val="100000"/>
              </a:lnSpc>
              <a:spcBef>
                <a:spcPts val="334"/>
              </a:spcBef>
              <a:buSzPct val="90909"/>
              <a:buFont typeface="Lucida Sans Unicode"/>
              <a:buChar char="•"/>
              <a:tabLst>
                <a:tab pos="196215" algn="l"/>
              </a:tabLst>
            </a:pPr>
            <a:r>
              <a:rPr sz="1100" spc="-10" dirty="0">
                <a:latin typeface="Times New Roman"/>
                <a:cs typeface="Times New Roman"/>
              </a:rPr>
              <a:t>Sensitive</a:t>
            </a:r>
            <a:r>
              <a:rPr sz="1100" spc="-25" dirty="0">
                <a:latin typeface="Times New Roman"/>
                <a:cs typeface="Times New Roman"/>
              </a:rPr>
              <a:t> </a:t>
            </a:r>
            <a:r>
              <a:rPr sz="1100" spc="-5" dirty="0">
                <a:latin typeface="Times New Roman"/>
                <a:cs typeface="Times New Roman"/>
              </a:rPr>
              <a:t>to</a:t>
            </a:r>
            <a:r>
              <a:rPr sz="1100" spc="-25" dirty="0">
                <a:latin typeface="Times New Roman"/>
                <a:cs typeface="Times New Roman"/>
              </a:rPr>
              <a:t> </a:t>
            </a:r>
            <a:r>
              <a:rPr sz="1100" spc="-5" dirty="0">
                <a:latin typeface="Times New Roman"/>
                <a:cs typeface="Times New Roman"/>
              </a:rPr>
              <a:t>initialization</a:t>
            </a:r>
            <a:endParaRPr sz="1100" dirty="0">
              <a:latin typeface="Times New Roman"/>
              <a:cs typeface="Times New Roman"/>
            </a:endParaRPr>
          </a:p>
        </p:txBody>
      </p:sp>
      <p:sp>
        <p:nvSpPr>
          <p:cNvPr id="11" name="Slide Number Placeholder 1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44</a:t>
            </a:fld>
            <a:endParaRPr lang="en-US" spc="-5" dirty="0"/>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122425" y="211795"/>
            <a:ext cx="236347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Perceptron</a:t>
            </a:r>
            <a:r>
              <a:rPr sz="1400" spc="-25" dirty="0">
                <a:latin typeface="Times New Roman"/>
                <a:cs typeface="Times New Roman"/>
              </a:rPr>
              <a:t> </a:t>
            </a:r>
            <a:r>
              <a:rPr sz="1400" spc="15" dirty="0">
                <a:latin typeface="Times New Roman"/>
                <a:cs typeface="Times New Roman"/>
              </a:rPr>
              <a:t>Learning</a:t>
            </a:r>
            <a:r>
              <a:rPr sz="1400" spc="-20" dirty="0">
                <a:latin typeface="Times New Roman"/>
                <a:cs typeface="Times New Roman"/>
              </a:rPr>
              <a:t> </a:t>
            </a:r>
            <a:r>
              <a:rPr sz="1400" spc="10" dirty="0">
                <a:latin typeface="Times New Roman"/>
                <a:cs typeface="Times New Roman"/>
              </a:rPr>
              <a:t>Illustration</a:t>
            </a:r>
            <a:endParaRPr sz="1400">
              <a:latin typeface="Times New Roman"/>
              <a:cs typeface="Times New Roman"/>
            </a:endParaRPr>
          </a:p>
        </p:txBody>
      </p:sp>
      <p:grpSp>
        <p:nvGrpSpPr>
          <p:cNvPr id="6" name="object 6"/>
          <p:cNvGrpSpPr/>
          <p:nvPr/>
        </p:nvGrpSpPr>
        <p:grpSpPr>
          <a:xfrm>
            <a:off x="1294970" y="631507"/>
            <a:ext cx="904240" cy="901700"/>
            <a:chOff x="1294970" y="631507"/>
            <a:chExt cx="904240" cy="901700"/>
          </a:xfrm>
        </p:grpSpPr>
        <p:sp>
          <p:nvSpPr>
            <p:cNvPr id="7" name="object 7"/>
            <p:cNvSpPr/>
            <p:nvPr/>
          </p:nvSpPr>
          <p:spPr>
            <a:xfrm>
              <a:off x="1898764" y="933145"/>
              <a:ext cx="66040" cy="379730"/>
            </a:xfrm>
            <a:custGeom>
              <a:avLst/>
              <a:gdLst/>
              <a:ahLst/>
              <a:cxnLst/>
              <a:rect l="l" t="t" r="r" b="b"/>
              <a:pathLst>
                <a:path w="66039" h="379730">
                  <a:moveTo>
                    <a:pt x="25831" y="359625"/>
                  </a:moveTo>
                  <a:lnTo>
                    <a:pt x="20053" y="353847"/>
                  </a:lnTo>
                  <a:lnTo>
                    <a:pt x="5778" y="353847"/>
                  </a:lnTo>
                  <a:lnTo>
                    <a:pt x="0" y="359625"/>
                  </a:lnTo>
                  <a:lnTo>
                    <a:pt x="0" y="373900"/>
                  </a:lnTo>
                  <a:lnTo>
                    <a:pt x="5778" y="379679"/>
                  </a:lnTo>
                  <a:lnTo>
                    <a:pt x="20053" y="379679"/>
                  </a:lnTo>
                  <a:lnTo>
                    <a:pt x="25831" y="373900"/>
                  </a:lnTo>
                  <a:lnTo>
                    <a:pt x="25831" y="366763"/>
                  </a:lnTo>
                  <a:lnTo>
                    <a:pt x="25831" y="359625"/>
                  </a:lnTo>
                  <a:close/>
                </a:path>
                <a:path w="66039" h="379730">
                  <a:moveTo>
                    <a:pt x="65862" y="5778"/>
                  </a:moveTo>
                  <a:lnTo>
                    <a:pt x="60083" y="0"/>
                  </a:lnTo>
                  <a:lnTo>
                    <a:pt x="45821" y="0"/>
                  </a:lnTo>
                  <a:lnTo>
                    <a:pt x="40043" y="5778"/>
                  </a:lnTo>
                  <a:lnTo>
                    <a:pt x="40043" y="20040"/>
                  </a:lnTo>
                  <a:lnTo>
                    <a:pt x="45821" y="25831"/>
                  </a:lnTo>
                  <a:lnTo>
                    <a:pt x="60083" y="25831"/>
                  </a:lnTo>
                  <a:lnTo>
                    <a:pt x="65862" y="20040"/>
                  </a:lnTo>
                  <a:lnTo>
                    <a:pt x="65862" y="12915"/>
                  </a:lnTo>
                  <a:lnTo>
                    <a:pt x="65862" y="5778"/>
                  </a:lnTo>
                  <a:close/>
                </a:path>
              </a:pathLst>
            </a:custGeom>
            <a:solidFill>
              <a:srgbClr val="FF0000"/>
            </a:solidFill>
          </p:spPr>
          <p:txBody>
            <a:bodyPr wrap="square" lIns="0" tIns="0" rIns="0" bIns="0" rtlCol="0"/>
            <a:lstStyle/>
            <a:p>
              <a:endParaRPr/>
            </a:p>
          </p:txBody>
        </p:sp>
        <p:sp>
          <p:nvSpPr>
            <p:cNvPr id="8" name="object 8"/>
            <p:cNvSpPr/>
            <p:nvPr/>
          </p:nvSpPr>
          <p:spPr>
            <a:xfrm>
              <a:off x="1688699" y="1160856"/>
              <a:ext cx="26034" cy="26034"/>
            </a:xfrm>
            <a:custGeom>
              <a:avLst/>
              <a:gdLst/>
              <a:ahLst/>
              <a:cxnLst/>
              <a:rect l="l" t="t" r="r" b="b"/>
              <a:pathLst>
                <a:path w="26035" h="26034">
                  <a:moveTo>
                    <a:pt x="20048" y="0"/>
                  </a:moveTo>
                  <a:lnTo>
                    <a:pt x="5785" y="0"/>
                  </a:lnTo>
                  <a:lnTo>
                    <a:pt x="0" y="5783"/>
                  </a:lnTo>
                  <a:lnTo>
                    <a:pt x="0" y="20048"/>
                  </a:lnTo>
                  <a:lnTo>
                    <a:pt x="5785" y="25830"/>
                  </a:lnTo>
                  <a:lnTo>
                    <a:pt x="20048" y="25830"/>
                  </a:lnTo>
                  <a:lnTo>
                    <a:pt x="25828" y="20048"/>
                  </a:lnTo>
                  <a:lnTo>
                    <a:pt x="25828" y="12915"/>
                  </a:lnTo>
                  <a:lnTo>
                    <a:pt x="25828" y="5783"/>
                  </a:lnTo>
                  <a:lnTo>
                    <a:pt x="20048" y="0"/>
                  </a:lnTo>
                  <a:close/>
                </a:path>
              </a:pathLst>
            </a:custGeom>
            <a:solidFill>
              <a:srgbClr val="0000FF"/>
            </a:solidFill>
          </p:spPr>
          <p:txBody>
            <a:bodyPr wrap="square" lIns="0" tIns="0" rIns="0" bIns="0" rtlCol="0"/>
            <a:lstStyle/>
            <a:p>
              <a:endParaRPr/>
            </a:p>
          </p:txBody>
        </p:sp>
        <p:sp>
          <p:nvSpPr>
            <p:cNvPr id="9" name="object 9"/>
            <p:cNvSpPr/>
            <p:nvPr/>
          </p:nvSpPr>
          <p:spPr>
            <a:xfrm>
              <a:off x="1297827" y="873301"/>
              <a:ext cx="898525" cy="554990"/>
            </a:xfrm>
            <a:custGeom>
              <a:avLst/>
              <a:gdLst/>
              <a:ahLst/>
              <a:cxnLst/>
              <a:rect l="l" t="t" r="r" b="b"/>
              <a:pathLst>
                <a:path w="898525" h="554990">
                  <a:moveTo>
                    <a:pt x="0" y="0"/>
                  </a:moveTo>
                  <a:lnTo>
                    <a:pt x="898403" y="417561"/>
                  </a:lnTo>
                </a:path>
                <a:path w="898525" h="554990">
                  <a:moveTo>
                    <a:pt x="448985" y="208777"/>
                  </a:moveTo>
                  <a:lnTo>
                    <a:pt x="287989" y="554452"/>
                  </a:lnTo>
                </a:path>
              </a:pathLst>
            </a:custGeom>
            <a:ln w="5165">
              <a:solidFill>
                <a:srgbClr val="000000"/>
              </a:solidFill>
            </a:ln>
          </p:spPr>
          <p:txBody>
            <a:bodyPr wrap="square" lIns="0" tIns="0" rIns="0" bIns="0" rtlCol="0"/>
            <a:lstStyle/>
            <a:p>
              <a:endParaRPr/>
            </a:p>
          </p:txBody>
        </p:sp>
        <p:sp>
          <p:nvSpPr>
            <p:cNvPr id="10" name="object 10"/>
            <p:cNvSpPr/>
            <p:nvPr/>
          </p:nvSpPr>
          <p:spPr>
            <a:xfrm>
              <a:off x="1557405" y="1421296"/>
              <a:ext cx="43180" cy="67945"/>
            </a:xfrm>
            <a:custGeom>
              <a:avLst/>
              <a:gdLst/>
              <a:ahLst/>
              <a:cxnLst/>
              <a:rect l="l" t="t" r="r" b="b"/>
              <a:pathLst>
                <a:path w="43180" h="67944">
                  <a:moveTo>
                    <a:pt x="14205" y="0"/>
                  </a:moveTo>
                  <a:lnTo>
                    <a:pt x="0" y="67584"/>
                  </a:lnTo>
                  <a:lnTo>
                    <a:pt x="42617" y="13344"/>
                  </a:lnTo>
                  <a:lnTo>
                    <a:pt x="14205" y="0"/>
                  </a:lnTo>
                  <a:close/>
                </a:path>
              </a:pathLst>
            </a:custGeom>
            <a:solidFill>
              <a:srgbClr val="000000"/>
            </a:solidFill>
          </p:spPr>
          <p:txBody>
            <a:bodyPr wrap="square" lIns="0" tIns="0" rIns="0" bIns="0" rtlCol="0"/>
            <a:lstStyle/>
            <a:p>
              <a:endParaRPr/>
            </a:p>
          </p:txBody>
        </p:sp>
        <p:sp>
          <p:nvSpPr>
            <p:cNvPr id="11" name="object 11"/>
            <p:cNvSpPr/>
            <p:nvPr/>
          </p:nvSpPr>
          <p:spPr>
            <a:xfrm>
              <a:off x="1557405" y="1421296"/>
              <a:ext cx="43180" cy="67945"/>
            </a:xfrm>
            <a:custGeom>
              <a:avLst/>
              <a:gdLst/>
              <a:ahLst/>
              <a:cxnLst/>
              <a:rect l="l" t="t" r="r" b="b"/>
              <a:pathLst>
                <a:path w="43180" h="67944">
                  <a:moveTo>
                    <a:pt x="0" y="67584"/>
                  </a:moveTo>
                  <a:lnTo>
                    <a:pt x="14205" y="0"/>
                  </a:lnTo>
                  <a:lnTo>
                    <a:pt x="42617" y="13344"/>
                  </a:lnTo>
                  <a:lnTo>
                    <a:pt x="0" y="67584"/>
                  </a:lnTo>
                </a:path>
              </a:pathLst>
            </a:custGeom>
            <a:ln w="3175">
              <a:solidFill>
                <a:srgbClr val="000000"/>
              </a:solidFill>
            </a:ln>
          </p:spPr>
          <p:txBody>
            <a:bodyPr wrap="square" lIns="0" tIns="0" rIns="0" bIns="0" rtlCol="0"/>
            <a:lstStyle/>
            <a:p>
              <a:endParaRPr/>
            </a:p>
          </p:txBody>
        </p:sp>
        <p:sp>
          <p:nvSpPr>
            <p:cNvPr id="12" name="object 12"/>
            <p:cNvSpPr/>
            <p:nvPr/>
          </p:nvSpPr>
          <p:spPr>
            <a:xfrm>
              <a:off x="1838939" y="747169"/>
              <a:ext cx="26034" cy="26034"/>
            </a:xfrm>
            <a:custGeom>
              <a:avLst/>
              <a:gdLst/>
              <a:ahLst/>
              <a:cxnLst/>
              <a:rect l="l" t="t" r="r" b="b"/>
              <a:pathLst>
                <a:path w="26035" h="26034">
                  <a:moveTo>
                    <a:pt x="20043" y="0"/>
                  </a:moveTo>
                  <a:lnTo>
                    <a:pt x="5780" y="0"/>
                  </a:lnTo>
                  <a:lnTo>
                    <a:pt x="0" y="5780"/>
                  </a:lnTo>
                  <a:lnTo>
                    <a:pt x="0" y="20048"/>
                  </a:lnTo>
                  <a:lnTo>
                    <a:pt x="5780" y="25828"/>
                  </a:lnTo>
                  <a:lnTo>
                    <a:pt x="20043" y="25828"/>
                  </a:lnTo>
                  <a:lnTo>
                    <a:pt x="25828" y="20048"/>
                  </a:lnTo>
                  <a:lnTo>
                    <a:pt x="25828" y="12914"/>
                  </a:lnTo>
                  <a:lnTo>
                    <a:pt x="25828" y="5780"/>
                  </a:lnTo>
                  <a:lnTo>
                    <a:pt x="20043" y="0"/>
                  </a:lnTo>
                  <a:close/>
                </a:path>
              </a:pathLst>
            </a:custGeom>
            <a:solidFill>
              <a:srgbClr val="FF0000"/>
            </a:solidFill>
          </p:spPr>
          <p:txBody>
            <a:bodyPr wrap="square" lIns="0" tIns="0" rIns="0" bIns="0" rtlCol="0"/>
            <a:lstStyle/>
            <a:p>
              <a:endParaRPr/>
            </a:p>
          </p:txBody>
        </p:sp>
        <p:sp>
          <p:nvSpPr>
            <p:cNvPr id="13" name="object 13"/>
            <p:cNvSpPr/>
            <p:nvPr/>
          </p:nvSpPr>
          <p:spPr>
            <a:xfrm>
              <a:off x="1826024" y="734255"/>
              <a:ext cx="52069" cy="52069"/>
            </a:xfrm>
            <a:custGeom>
              <a:avLst/>
              <a:gdLst/>
              <a:ahLst/>
              <a:cxnLst/>
              <a:rect l="l" t="t" r="r" b="b"/>
              <a:pathLst>
                <a:path w="52069" h="52070">
                  <a:moveTo>
                    <a:pt x="51657" y="25828"/>
                  </a:moveTo>
                  <a:lnTo>
                    <a:pt x="49627" y="35881"/>
                  </a:lnTo>
                  <a:lnTo>
                    <a:pt x="44091" y="44091"/>
                  </a:lnTo>
                  <a:lnTo>
                    <a:pt x="35881" y="49627"/>
                  </a:lnTo>
                  <a:lnTo>
                    <a:pt x="25828" y="51657"/>
                  </a:lnTo>
                  <a:lnTo>
                    <a:pt x="15773" y="49627"/>
                  </a:lnTo>
                  <a:lnTo>
                    <a:pt x="7563" y="44091"/>
                  </a:lnTo>
                  <a:lnTo>
                    <a:pt x="2029" y="35881"/>
                  </a:lnTo>
                  <a:lnTo>
                    <a:pt x="0" y="25828"/>
                  </a:lnTo>
                  <a:lnTo>
                    <a:pt x="2029" y="15775"/>
                  </a:lnTo>
                  <a:lnTo>
                    <a:pt x="7563" y="7565"/>
                  </a:lnTo>
                  <a:lnTo>
                    <a:pt x="15773" y="2030"/>
                  </a:lnTo>
                  <a:lnTo>
                    <a:pt x="25828" y="0"/>
                  </a:lnTo>
                  <a:lnTo>
                    <a:pt x="35881" y="2030"/>
                  </a:lnTo>
                  <a:lnTo>
                    <a:pt x="44091" y="7565"/>
                  </a:lnTo>
                  <a:lnTo>
                    <a:pt x="49627" y="15775"/>
                  </a:lnTo>
                  <a:lnTo>
                    <a:pt x="51657" y="25828"/>
                  </a:lnTo>
                </a:path>
              </a:pathLst>
            </a:custGeom>
            <a:ln w="5165">
              <a:solidFill>
                <a:srgbClr val="00FF00"/>
              </a:solidFill>
            </a:ln>
          </p:spPr>
          <p:txBody>
            <a:bodyPr wrap="square" lIns="0" tIns="0" rIns="0" bIns="0" rtlCol="0"/>
            <a:lstStyle/>
            <a:p>
              <a:endParaRPr/>
            </a:p>
          </p:txBody>
        </p:sp>
        <p:sp>
          <p:nvSpPr>
            <p:cNvPr id="14" name="object 14"/>
            <p:cNvSpPr/>
            <p:nvPr/>
          </p:nvSpPr>
          <p:spPr>
            <a:xfrm>
              <a:off x="1746813" y="824226"/>
              <a:ext cx="84455" cy="258445"/>
            </a:xfrm>
            <a:custGeom>
              <a:avLst/>
              <a:gdLst/>
              <a:ahLst/>
              <a:cxnLst/>
              <a:rect l="l" t="t" r="r" b="b"/>
              <a:pathLst>
                <a:path w="84455" h="258444">
                  <a:moveTo>
                    <a:pt x="0" y="257852"/>
                  </a:moveTo>
                  <a:lnTo>
                    <a:pt x="84376" y="0"/>
                  </a:lnTo>
                </a:path>
              </a:pathLst>
            </a:custGeom>
            <a:ln w="5165">
              <a:solidFill>
                <a:srgbClr val="FF0000"/>
              </a:solidFill>
            </a:ln>
          </p:spPr>
          <p:txBody>
            <a:bodyPr wrap="square" lIns="0" tIns="0" rIns="0" bIns="0" rtlCol="0"/>
            <a:lstStyle/>
            <a:p>
              <a:endParaRPr/>
            </a:p>
          </p:txBody>
        </p:sp>
        <p:sp>
          <p:nvSpPr>
            <p:cNvPr id="15" name="object 15"/>
            <p:cNvSpPr/>
            <p:nvPr/>
          </p:nvSpPr>
          <p:spPr>
            <a:xfrm>
              <a:off x="1816122" y="760084"/>
              <a:ext cx="36195" cy="69215"/>
            </a:xfrm>
            <a:custGeom>
              <a:avLst/>
              <a:gdLst/>
              <a:ahLst/>
              <a:cxnLst/>
              <a:rect l="l" t="t" r="r" b="b"/>
              <a:pathLst>
                <a:path w="36194" h="69215">
                  <a:moveTo>
                    <a:pt x="35731" y="0"/>
                  </a:moveTo>
                  <a:lnTo>
                    <a:pt x="0" y="58977"/>
                  </a:lnTo>
                  <a:lnTo>
                    <a:pt x="29702" y="68874"/>
                  </a:lnTo>
                  <a:lnTo>
                    <a:pt x="35731" y="0"/>
                  </a:lnTo>
                  <a:close/>
                </a:path>
              </a:pathLst>
            </a:custGeom>
            <a:solidFill>
              <a:srgbClr val="FF0000"/>
            </a:solidFill>
          </p:spPr>
          <p:txBody>
            <a:bodyPr wrap="square" lIns="0" tIns="0" rIns="0" bIns="0" rtlCol="0"/>
            <a:lstStyle/>
            <a:p>
              <a:endParaRPr/>
            </a:p>
          </p:txBody>
        </p:sp>
        <p:sp>
          <p:nvSpPr>
            <p:cNvPr id="16" name="object 16"/>
            <p:cNvSpPr/>
            <p:nvPr/>
          </p:nvSpPr>
          <p:spPr>
            <a:xfrm>
              <a:off x="1816122" y="760084"/>
              <a:ext cx="36195" cy="69215"/>
            </a:xfrm>
            <a:custGeom>
              <a:avLst/>
              <a:gdLst/>
              <a:ahLst/>
              <a:cxnLst/>
              <a:rect l="l" t="t" r="r" b="b"/>
              <a:pathLst>
                <a:path w="36194" h="69215">
                  <a:moveTo>
                    <a:pt x="35731" y="0"/>
                  </a:moveTo>
                  <a:lnTo>
                    <a:pt x="29702" y="68874"/>
                  </a:lnTo>
                  <a:lnTo>
                    <a:pt x="0" y="58977"/>
                  </a:lnTo>
                  <a:lnTo>
                    <a:pt x="35731" y="0"/>
                  </a:lnTo>
                </a:path>
              </a:pathLst>
            </a:custGeom>
            <a:ln w="3175">
              <a:solidFill>
                <a:srgbClr val="FF0000"/>
              </a:solidFill>
            </a:ln>
          </p:spPr>
          <p:txBody>
            <a:bodyPr wrap="square" lIns="0" tIns="0" rIns="0" bIns="0" rtlCol="0"/>
            <a:lstStyle/>
            <a:p>
              <a:endParaRPr/>
            </a:p>
          </p:txBody>
        </p:sp>
        <p:sp>
          <p:nvSpPr>
            <p:cNvPr id="17" name="object 17"/>
            <p:cNvSpPr/>
            <p:nvPr/>
          </p:nvSpPr>
          <p:spPr>
            <a:xfrm>
              <a:off x="1557405" y="1231026"/>
              <a:ext cx="84455" cy="258445"/>
            </a:xfrm>
            <a:custGeom>
              <a:avLst/>
              <a:gdLst/>
              <a:ahLst/>
              <a:cxnLst/>
              <a:rect l="l" t="t" r="r" b="b"/>
              <a:pathLst>
                <a:path w="84455" h="258444">
                  <a:moveTo>
                    <a:pt x="0" y="257855"/>
                  </a:moveTo>
                  <a:lnTo>
                    <a:pt x="84373" y="0"/>
                  </a:lnTo>
                </a:path>
              </a:pathLst>
            </a:custGeom>
            <a:ln w="5165">
              <a:solidFill>
                <a:srgbClr val="FF0000"/>
              </a:solidFill>
            </a:ln>
          </p:spPr>
          <p:txBody>
            <a:bodyPr wrap="square" lIns="0" tIns="0" rIns="0" bIns="0" rtlCol="0"/>
            <a:lstStyle/>
            <a:p>
              <a:endParaRPr/>
            </a:p>
          </p:txBody>
        </p:sp>
        <p:sp>
          <p:nvSpPr>
            <p:cNvPr id="18" name="object 18"/>
            <p:cNvSpPr/>
            <p:nvPr/>
          </p:nvSpPr>
          <p:spPr>
            <a:xfrm>
              <a:off x="1626712" y="1166884"/>
              <a:ext cx="36195" cy="69215"/>
            </a:xfrm>
            <a:custGeom>
              <a:avLst/>
              <a:gdLst/>
              <a:ahLst/>
              <a:cxnLst/>
              <a:rect l="l" t="t" r="r" b="b"/>
              <a:pathLst>
                <a:path w="36194" h="69215">
                  <a:moveTo>
                    <a:pt x="36158" y="0"/>
                  </a:moveTo>
                  <a:lnTo>
                    <a:pt x="0" y="59405"/>
                  </a:lnTo>
                  <a:lnTo>
                    <a:pt x="30135" y="68876"/>
                  </a:lnTo>
                  <a:lnTo>
                    <a:pt x="36158" y="0"/>
                  </a:lnTo>
                  <a:close/>
                </a:path>
              </a:pathLst>
            </a:custGeom>
            <a:solidFill>
              <a:srgbClr val="FF0000"/>
            </a:solidFill>
          </p:spPr>
          <p:txBody>
            <a:bodyPr wrap="square" lIns="0" tIns="0" rIns="0" bIns="0" rtlCol="0"/>
            <a:lstStyle/>
            <a:p>
              <a:endParaRPr/>
            </a:p>
          </p:txBody>
        </p:sp>
        <p:sp>
          <p:nvSpPr>
            <p:cNvPr id="19" name="object 19"/>
            <p:cNvSpPr/>
            <p:nvPr/>
          </p:nvSpPr>
          <p:spPr>
            <a:xfrm>
              <a:off x="1626712" y="1166884"/>
              <a:ext cx="36195" cy="69215"/>
            </a:xfrm>
            <a:custGeom>
              <a:avLst/>
              <a:gdLst/>
              <a:ahLst/>
              <a:cxnLst/>
              <a:rect l="l" t="t" r="r" b="b"/>
              <a:pathLst>
                <a:path w="36194" h="69215">
                  <a:moveTo>
                    <a:pt x="36158" y="0"/>
                  </a:moveTo>
                  <a:lnTo>
                    <a:pt x="30135" y="68876"/>
                  </a:lnTo>
                  <a:lnTo>
                    <a:pt x="0" y="59405"/>
                  </a:lnTo>
                  <a:lnTo>
                    <a:pt x="36158" y="0"/>
                  </a:lnTo>
                </a:path>
              </a:pathLst>
            </a:custGeom>
            <a:ln w="3175">
              <a:solidFill>
                <a:srgbClr val="FF0000"/>
              </a:solidFill>
            </a:ln>
          </p:spPr>
          <p:txBody>
            <a:bodyPr wrap="square" lIns="0" tIns="0" rIns="0" bIns="0" rtlCol="0"/>
            <a:lstStyle/>
            <a:p>
              <a:endParaRPr/>
            </a:p>
          </p:txBody>
        </p:sp>
        <p:sp>
          <p:nvSpPr>
            <p:cNvPr id="20" name="object 20"/>
            <p:cNvSpPr/>
            <p:nvPr/>
          </p:nvSpPr>
          <p:spPr>
            <a:xfrm>
              <a:off x="2027916" y="1469940"/>
              <a:ext cx="26034" cy="26034"/>
            </a:xfrm>
            <a:custGeom>
              <a:avLst/>
              <a:gdLst/>
              <a:ahLst/>
              <a:cxnLst/>
              <a:rect l="l" t="t" r="r" b="b"/>
              <a:pathLst>
                <a:path w="26035" h="26034">
                  <a:moveTo>
                    <a:pt x="20048" y="0"/>
                  </a:moveTo>
                  <a:lnTo>
                    <a:pt x="5780" y="0"/>
                  </a:lnTo>
                  <a:lnTo>
                    <a:pt x="0" y="5781"/>
                  </a:lnTo>
                  <a:lnTo>
                    <a:pt x="0" y="20046"/>
                  </a:lnTo>
                  <a:lnTo>
                    <a:pt x="5780" y="25828"/>
                  </a:lnTo>
                  <a:lnTo>
                    <a:pt x="20048" y="25828"/>
                  </a:lnTo>
                  <a:lnTo>
                    <a:pt x="25828" y="20046"/>
                  </a:lnTo>
                  <a:lnTo>
                    <a:pt x="25828" y="12914"/>
                  </a:lnTo>
                  <a:lnTo>
                    <a:pt x="25828" y="5781"/>
                  </a:lnTo>
                  <a:lnTo>
                    <a:pt x="20048" y="0"/>
                  </a:lnTo>
                  <a:close/>
                </a:path>
              </a:pathLst>
            </a:custGeom>
            <a:solidFill>
              <a:srgbClr val="FF0000"/>
            </a:solidFill>
          </p:spPr>
          <p:txBody>
            <a:bodyPr wrap="square" lIns="0" tIns="0" rIns="0" bIns="0" rtlCol="0"/>
            <a:lstStyle/>
            <a:p>
              <a:endParaRPr/>
            </a:p>
          </p:txBody>
        </p:sp>
        <p:sp>
          <p:nvSpPr>
            <p:cNvPr id="21" name="object 21"/>
            <p:cNvSpPr/>
            <p:nvPr/>
          </p:nvSpPr>
          <p:spPr>
            <a:xfrm>
              <a:off x="1297827" y="1531068"/>
              <a:ext cx="898525" cy="0"/>
            </a:xfrm>
            <a:custGeom>
              <a:avLst/>
              <a:gdLst/>
              <a:ahLst/>
              <a:cxnLst/>
              <a:rect l="l" t="t" r="r" b="b"/>
              <a:pathLst>
                <a:path w="898525">
                  <a:moveTo>
                    <a:pt x="0" y="0"/>
                  </a:moveTo>
                  <a:lnTo>
                    <a:pt x="897975" y="0"/>
                  </a:lnTo>
                </a:path>
              </a:pathLst>
            </a:custGeom>
            <a:ln w="3175">
              <a:solidFill>
                <a:srgbClr val="000000"/>
              </a:solidFill>
            </a:ln>
          </p:spPr>
          <p:txBody>
            <a:bodyPr wrap="square" lIns="0" tIns="0" rIns="0" bIns="0" rtlCol="0"/>
            <a:lstStyle/>
            <a:p>
              <a:endParaRPr/>
            </a:p>
          </p:txBody>
        </p:sp>
        <p:sp>
          <p:nvSpPr>
            <p:cNvPr id="22" name="object 22"/>
            <p:cNvSpPr/>
            <p:nvPr/>
          </p:nvSpPr>
          <p:spPr>
            <a:xfrm>
              <a:off x="2154048" y="663655"/>
              <a:ext cx="26034" cy="26034"/>
            </a:xfrm>
            <a:custGeom>
              <a:avLst/>
              <a:gdLst/>
              <a:ahLst/>
              <a:cxnLst/>
              <a:rect l="l" t="t" r="r" b="b"/>
              <a:pathLst>
                <a:path w="26035" h="26034">
                  <a:moveTo>
                    <a:pt x="20043" y="0"/>
                  </a:moveTo>
                  <a:lnTo>
                    <a:pt x="5780" y="0"/>
                  </a:lnTo>
                  <a:lnTo>
                    <a:pt x="0" y="5785"/>
                  </a:lnTo>
                  <a:lnTo>
                    <a:pt x="0" y="20048"/>
                  </a:lnTo>
                  <a:lnTo>
                    <a:pt x="5780" y="25828"/>
                  </a:lnTo>
                  <a:lnTo>
                    <a:pt x="20043" y="25828"/>
                  </a:lnTo>
                  <a:lnTo>
                    <a:pt x="25828" y="20048"/>
                  </a:lnTo>
                  <a:lnTo>
                    <a:pt x="25828" y="12914"/>
                  </a:lnTo>
                  <a:lnTo>
                    <a:pt x="25828" y="5785"/>
                  </a:lnTo>
                  <a:lnTo>
                    <a:pt x="20043" y="0"/>
                  </a:lnTo>
                  <a:close/>
                </a:path>
              </a:pathLst>
            </a:custGeom>
            <a:solidFill>
              <a:srgbClr val="FF0000"/>
            </a:solidFill>
          </p:spPr>
          <p:txBody>
            <a:bodyPr wrap="square" lIns="0" tIns="0" rIns="0" bIns="0" rtlCol="0"/>
            <a:lstStyle/>
            <a:p>
              <a:endParaRPr/>
            </a:p>
          </p:txBody>
        </p:sp>
        <p:sp>
          <p:nvSpPr>
            <p:cNvPr id="23" name="object 23"/>
            <p:cNvSpPr/>
            <p:nvPr/>
          </p:nvSpPr>
          <p:spPr>
            <a:xfrm>
              <a:off x="1397698" y="643426"/>
              <a:ext cx="26034" cy="26034"/>
            </a:xfrm>
            <a:custGeom>
              <a:avLst/>
              <a:gdLst/>
              <a:ahLst/>
              <a:cxnLst/>
              <a:rect l="l" t="t" r="r" b="b"/>
              <a:pathLst>
                <a:path w="26034" h="26034">
                  <a:moveTo>
                    <a:pt x="20046" y="0"/>
                  </a:moveTo>
                  <a:lnTo>
                    <a:pt x="5781" y="0"/>
                  </a:lnTo>
                  <a:lnTo>
                    <a:pt x="0" y="5780"/>
                  </a:lnTo>
                  <a:lnTo>
                    <a:pt x="0" y="20043"/>
                  </a:lnTo>
                  <a:lnTo>
                    <a:pt x="5781" y="25828"/>
                  </a:lnTo>
                  <a:lnTo>
                    <a:pt x="20046" y="25828"/>
                  </a:lnTo>
                  <a:lnTo>
                    <a:pt x="25828" y="20043"/>
                  </a:lnTo>
                  <a:lnTo>
                    <a:pt x="25828" y="12914"/>
                  </a:lnTo>
                  <a:lnTo>
                    <a:pt x="25828" y="5780"/>
                  </a:lnTo>
                  <a:lnTo>
                    <a:pt x="20046" y="0"/>
                  </a:lnTo>
                  <a:close/>
                </a:path>
              </a:pathLst>
            </a:custGeom>
            <a:solidFill>
              <a:srgbClr val="0000FF"/>
            </a:solidFill>
          </p:spPr>
          <p:txBody>
            <a:bodyPr wrap="square" lIns="0" tIns="0" rIns="0" bIns="0" rtlCol="0"/>
            <a:lstStyle/>
            <a:p>
              <a:endParaRPr/>
            </a:p>
          </p:txBody>
        </p:sp>
        <p:sp>
          <p:nvSpPr>
            <p:cNvPr id="24" name="object 24"/>
            <p:cNvSpPr/>
            <p:nvPr/>
          </p:nvSpPr>
          <p:spPr>
            <a:xfrm>
              <a:off x="1297827" y="633095"/>
              <a:ext cx="898525" cy="898525"/>
            </a:xfrm>
            <a:custGeom>
              <a:avLst/>
              <a:gdLst/>
              <a:ahLst/>
              <a:cxnLst/>
              <a:rect l="l" t="t" r="r" b="b"/>
              <a:pathLst>
                <a:path w="898525" h="898525">
                  <a:moveTo>
                    <a:pt x="0" y="0"/>
                  </a:moveTo>
                  <a:lnTo>
                    <a:pt x="897975" y="0"/>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25" name="object 25"/>
          <p:cNvSpPr/>
          <p:nvPr/>
        </p:nvSpPr>
        <p:spPr>
          <a:xfrm>
            <a:off x="1384353" y="796672"/>
            <a:ext cx="26034" cy="26034"/>
          </a:xfrm>
          <a:custGeom>
            <a:avLst/>
            <a:gdLst/>
            <a:ahLst/>
            <a:cxnLst/>
            <a:rect l="l" t="t" r="r" b="b"/>
            <a:pathLst>
              <a:path w="26034" h="26034">
                <a:moveTo>
                  <a:pt x="20046" y="0"/>
                </a:moveTo>
                <a:lnTo>
                  <a:pt x="5781" y="0"/>
                </a:lnTo>
                <a:lnTo>
                  <a:pt x="0" y="5785"/>
                </a:lnTo>
                <a:lnTo>
                  <a:pt x="0" y="20048"/>
                </a:lnTo>
                <a:lnTo>
                  <a:pt x="5781" y="25828"/>
                </a:lnTo>
                <a:lnTo>
                  <a:pt x="20046" y="25828"/>
                </a:lnTo>
                <a:lnTo>
                  <a:pt x="25828" y="20048"/>
                </a:lnTo>
                <a:lnTo>
                  <a:pt x="25828" y="12914"/>
                </a:lnTo>
                <a:lnTo>
                  <a:pt x="25828" y="5785"/>
                </a:lnTo>
                <a:lnTo>
                  <a:pt x="20046" y="0"/>
                </a:lnTo>
                <a:close/>
              </a:path>
            </a:pathLst>
          </a:custGeom>
          <a:solidFill>
            <a:srgbClr val="0000FF"/>
          </a:solidFill>
        </p:spPr>
        <p:txBody>
          <a:bodyPr wrap="square" lIns="0" tIns="0" rIns="0" bIns="0" rtlCol="0"/>
          <a:lstStyle/>
          <a:p>
            <a:endParaRPr/>
          </a:p>
        </p:txBody>
      </p:sp>
      <p:sp>
        <p:nvSpPr>
          <p:cNvPr id="26" name="object 26"/>
          <p:cNvSpPr/>
          <p:nvPr/>
        </p:nvSpPr>
        <p:spPr>
          <a:xfrm>
            <a:off x="1483791" y="742873"/>
            <a:ext cx="90805" cy="66040"/>
          </a:xfrm>
          <a:custGeom>
            <a:avLst/>
            <a:gdLst/>
            <a:ahLst/>
            <a:cxnLst/>
            <a:rect l="l" t="t" r="r" b="b"/>
            <a:pathLst>
              <a:path w="90805" h="66040">
                <a:moveTo>
                  <a:pt x="25819" y="45389"/>
                </a:moveTo>
                <a:lnTo>
                  <a:pt x="20040" y="39598"/>
                </a:lnTo>
                <a:lnTo>
                  <a:pt x="5778" y="39598"/>
                </a:lnTo>
                <a:lnTo>
                  <a:pt x="0" y="45389"/>
                </a:lnTo>
                <a:lnTo>
                  <a:pt x="0" y="59651"/>
                </a:lnTo>
                <a:lnTo>
                  <a:pt x="5778" y="65430"/>
                </a:lnTo>
                <a:lnTo>
                  <a:pt x="20040" y="65430"/>
                </a:lnTo>
                <a:lnTo>
                  <a:pt x="25819" y="59651"/>
                </a:lnTo>
                <a:lnTo>
                  <a:pt x="25819" y="52514"/>
                </a:lnTo>
                <a:lnTo>
                  <a:pt x="25819" y="45389"/>
                </a:lnTo>
                <a:close/>
              </a:path>
              <a:path w="90805" h="66040">
                <a:moveTo>
                  <a:pt x="90398" y="5778"/>
                </a:moveTo>
                <a:lnTo>
                  <a:pt x="84607" y="0"/>
                </a:lnTo>
                <a:lnTo>
                  <a:pt x="70345" y="0"/>
                </a:lnTo>
                <a:lnTo>
                  <a:pt x="64566" y="5778"/>
                </a:lnTo>
                <a:lnTo>
                  <a:pt x="64566" y="20040"/>
                </a:lnTo>
                <a:lnTo>
                  <a:pt x="70345" y="25831"/>
                </a:lnTo>
                <a:lnTo>
                  <a:pt x="84607" y="25831"/>
                </a:lnTo>
                <a:lnTo>
                  <a:pt x="90398" y="20040"/>
                </a:lnTo>
                <a:lnTo>
                  <a:pt x="90398" y="12915"/>
                </a:lnTo>
                <a:lnTo>
                  <a:pt x="90398" y="5778"/>
                </a:lnTo>
                <a:close/>
              </a:path>
            </a:pathLst>
          </a:custGeom>
          <a:solidFill>
            <a:srgbClr val="0000FF"/>
          </a:solidFill>
        </p:spPr>
        <p:txBody>
          <a:bodyPr wrap="square" lIns="0" tIns="0" rIns="0" bIns="0" rtlCol="0"/>
          <a:lstStyle/>
          <a:p>
            <a:endParaRPr/>
          </a:p>
        </p:txBody>
      </p:sp>
      <p:sp>
        <p:nvSpPr>
          <p:cNvPr id="27" name="object 27"/>
          <p:cNvSpPr txBox="1"/>
          <p:nvPr/>
        </p:nvSpPr>
        <p:spPr>
          <a:xfrm>
            <a:off x="1247676" y="1527838"/>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28" name="object 28"/>
          <p:cNvSpPr/>
          <p:nvPr/>
        </p:nvSpPr>
        <p:spPr>
          <a:xfrm>
            <a:off x="1522537"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29" name="object 29"/>
          <p:cNvSpPr txBox="1"/>
          <p:nvPr/>
        </p:nvSpPr>
        <p:spPr>
          <a:xfrm>
            <a:off x="1455166" y="1527838"/>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0" name="object 30"/>
          <p:cNvSpPr/>
          <p:nvPr/>
        </p:nvSpPr>
        <p:spPr>
          <a:xfrm>
            <a:off x="1746813"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1" name="object 31"/>
          <p:cNvSpPr txBox="1"/>
          <p:nvPr/>
        </p:nvSpPr>
        <p:spPr>
          <a:xfrm>
            <a:off x="1722490"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32" name="object 32"/>
          <p:cNvSpPr/>
          <p:nvPr/>
        </p:nvSpPr>
        <p:spPr>
          <a:xfrm>
            <a:off x="1971094"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3" name="object 33"/>
          <p:cNvSpPr txBox="1"/>
          <p:nvPr/>
        </p:nvSpPr>
        <p:spPr>
          <a:xfrm>
            <a:off x="1929553" y="1527838"/>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4" name="object 34"/>
          <p:cNvSpPr/>
          <p:nvPr/>
        </p:nvSpPr>
        <p:spPr>
          <a:xfrm>
            <a:off x="2195802"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5" name="object 35"/>
          <p:cNvSpPr txBox="1"/>
          <p:nvPr/>
        </p:nvSpPr>
        <p:spPr>
          <a:xfrm>
            <a:off x="2171480"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36" name="object 36"/>
          <p:cNvSpPr/>
          <p:nvPr/>
        </p:nvSpPr>
        <p:spPr>
          <a:xfrm>
            <a:off x="1297828" y="1531068"/>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7" name="object 37"/>
          <p:cNvSpPr txBox="1"/>
          <p:nvPr/>
        </p:nvSpPr>
        <p:spPr>
          <a:xfrm>
            <a:off x="1221417" y="148823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38" name="object 38"/>
          <p:cNvSpPr/>
          <p:nvPr/>
        </p:nvSpPr>
        <p:spPr>
          <a:xfrm>
            <a:off x="1297828" y="130635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1186548" y="1263526"/>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40" name="object 40"/>
          <p:cNvSpPr/>
          <p:nvPr/>
        </p:nvSpPr>
        <p:spPr>
          <a:xfrm>
            <a:off x="1297828" y="108207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1" name="object 41"/>
          <p:cNvSpPr txBox="1"/>
          <p:nvPr/>
        </p:nvSpPr>
        <p:spPr>
          <a:xfrm>
            <a:off x="1247245" y="1039247"/>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42" name="object 42"/>
          <p:cNvSpPr/>
          <p:nvPr/>
        </p:nvSpPr>
        <p:spPr>
          <a:xfrm>
            <a:off x="1297828" y="857804"/>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3" name="object 43"/>
          <p:cNvSpPr txBox="1"/>
          <p:nvPr/>
        </p:nvSpPr>
        <p:spPr>
          <a:xfrm>
            <a:off x="1212377" y="814967"/>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44" name="object 44"/>
          <p:cNvSpPr/>
          <p:nvPr/>
        </p:nvSpPr>
        <p:spPr>
          <a:xfrm>
            <a:off x="1297828" y="63309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5" name="object 45"/>
          <p:cNvSpPr txBox="1"/>
          <p:nvPr/>
        </p:nvSpPr>
        <p:spPr>
          <a:xfrm>
            <a:off x="1247245" y="59025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46" name="object 46"/>
          <p:cNvSpPr/>
          <p:nvPr/>
        </p:nvSpPr>
        <p:spPr>
          <a:xfrm>
            <a:off x="1297828"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sp>
        <p:nvSpPr>
          <p:cNvPr id="50" name="Slide Number Placeholder 4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45</a:t>
            </a:fld>
            <a:endParaRPr lang="en-US" spc="-5" dirty="0"/>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122425" y="211795"/>
            <a:ext cx="236347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Perceptron</a:t>
            </a:r>
            <a:r>
              <a:rPr sz="1400" spc="-25" dirty="0">
                <a:latin typeface="Times New Roman"/>
                <a:cs typeface="Times New Roman"/>
              </a:rPr>
              <a:t> </a:t>
            </a:r>
            <a:r>
              <a:rPr sz="1400" spc="15" dirty="0">
                <a:latin typeface="Times New Roman"/>
                <a:cs typeface="Times New Roman"/>
              </a:rPr>
              <a:t>Learning</a:t>
            </a:r>
            <a:r>
              <a:rPr sz="1400" spc="-20" dirty="0">
                <a:latin typeface="Times New Roman"/>
                <a:cs typeface="Times New Roman"/>
              </a:rPr>
              <a:t> </a:t>
            </a:r>
            <a:r>
              <a:rPr sz="1400" spc="10" dirty="0">
                <a:latin typeface="Times New Roman"/>
                <a:cs typeface="Times New Roman"/>
              </a:rPr>
              <a:t>Illustration</a:t>
            </a:r>
            <a:endParaRPr sz="1400">
              <a:latin typeface="Times New Roman"/>
              <a:cs typeface="Times New Roman"/>
            </a:endParaRPr>
          </a:p>
        </p:txBody>
      </p:sp>
      <p:grpSp>
        <p:nvGrpSpPr>
          <p:cNvPr id="6" name="object 6"/>
          <p:cNvGrpSpPr/>
          <p:nvPr/>
        </p:nvGrpSpPr>
        <p:grpSpPr>
          <a:xfrm>
            <a:off x="1294970" y="631507"/>
            <a:ext cx="904240" cy="901700"/>
            <a:chOff x="1294970" y="631507"/>
            <a:chExt cx="904240" cy="901700"/>
          </a:xfrm>
        </p:grpSpPr>
        <p:sp>
          <p:nvSpPr>
            <p:cNvPr id="7" name="object 7"/>
            <p:cNvSpPr/>
            <p:nvPr/>
          </p:nvSpPr>
          <p:spPr>
            <a:xfrm>
              <a:off x="1898764" y="933145"/>
              <a:ext cx="66040" cy="379730"/>
            </a:xfrm>
            <a:custGeom>
              <a:avLst/>
              <a:gdLst/>
              <a:ahLst/>
              <a:cxnLst/>
              <a:rect l="l" t="t" r="r" b="b"/>
              <a:pathLst>
                <a:path w="66039" h="379730">
                  <a:moveTo>
                    <a:pt x="25831" y="359625"/>
                  </a:moveTo>
                  <a:lnTo>
                    <a:pt x="20053" y="353847"/>
                  </a:lnTo>
                  <a:lnTo>
                    <a:pt x="5778" y="353847"/>
                  </a:lnTo>
                  <a:lnTo>
                    <a:pt x="0" y="359625"/>
                  </a:lnTo>
                  <a:lnTo>
                    <a:pt x="0" y="373900"/>
                  </a:lnTo>
                  <a:lnTo>
                    <a:pt x="5778" y="379679"/>
                  </a:lnTo>
                  <a:lnTo>
                    <a:pt x="20053" y="379679"/>
                  </a:lnTo>
                  <a:lnTo>
                    <a:pt x="25831" y="373900"/>
                  </a:lnTo>
                  <a:lnTo>
                    <a:pt x="25831" y="366763"/>
                  </a:lnTo>
                  <a:lnTo>
                    <a:pt x="25831" y="359625"/>
                  </a:lnTo>
                  <a:close/>
                </a:path>
                <a:path w="66039" h="379730">
                  <a:moveTo>
                    <a:pt x="65862" y="5778"/>
                  </a:moveTo>
                  <a:lnTo>
                    <a:pt x="60083" y="0"/>
                  </a:lnTo>
                  <a:lnTo>
                    <a:pt x="45821" y="0"/>
                  </a:lnTo>
                  <a:lnTo>
                    <a:pt x="40043" y="5778"/>
                  </a:lnTo>
                  <a:lnTo>
                    <a:pt x="40043" y="20040"/>
                  </a:lnTo>
                  <a:lnTo>
                    <a:pt x="45821" y="25831"/>
                  </a:lnTo>
                  <a:lnTo>
                    <a:pt x="60083" y="25831"/>
                  </a:lnTo>
                  <a:lnTo>
                    <a:pt x="65862" y="20040"/>
                  </a:lnTo>
                  <a:lnTo>
                    <a:pt x="65862" y="12915"/>
                  </a:lnTo>
                  <a:lnTo>
                    <a:pt x="65862" y="5778"/>
                  </a:lnTo>
                  <a:close/>
                </a:path>
              </a:pathLst>
            </a:custGeom>
            <a:solidFill>
              <a:srgbClr val="FF0000"/>
            </a:solidFill>
          </p:spPr>
          <p:txBody>
            <a:bodyPr wrap="square" lIns="0" tIns="0" rIns="0" bIns="0" rtlCol="0"/>
            <a:lstStyle/>
            <a:p>
              <a:endParaRPr/>
            </a:p>
          </p:txBody>
        </p:sp>
        <p:sp>
          <p:nvSpPr>
            <p:cNvPr id="8" name="object 8"/>
            <p:cNvSpPr/>
            <p:nvPr/>
          </p:nvSpPr>
          <p:spPr>
            <a:xfrm>
              <a:off x="1688699" y="1160856"/>
              <a:ext cx="26034" cy="26034"/>
            </a:xfrm>
            <a:custGeom>
              <a:avLst/>
              <a:gdLst/>
              <a:ahLst/>
              <a:cxnLst/>
              <a:rect l="l" t="t" r="r" b="b"/>
              <a:pathLst>
                <a:path w="26035" h="26034">
                  <a:moveTo>
                    <a:pt x="20048" y="0"/>
                  </a:moveTo>
                  <a:lnTo>
                    <a:pt x="5785" y="0"/>
                  </a:lnTo>
                  <a:lnTo>
                    <a:pt x="0" y="5783"/>
                  </a:lnTo>
                  <a:lnTo>
                    <a:pt x="0" y="20048"/>
                  </a:lnTo>
                  <a:lnTo>
                    <a:pt x="5785" y="25830"/>
                  </a:lnTo>
                  <a:lnTo>
                    <a:pt x="20048" y="25830"/>
                  </a:lnTo>
                  <a:lnTo>
                    <a:pt x="25828" y="20048"/>
                  </a:lnTo>
                  <a:lnTo>
                    <a:pt x="25828" y="12915"/>
                  </a:lnTo>
                  <a:lnTo>
                    <a:pt x="25828" y="5783"/>
                  </a:lnTo>
                  <a:lnTo>
                    <a:pt x="20048" y="0"/>
                  </a:lnTo>
                  <a:close/>
                </a:path>
              </a:pathLst>
            </a:custGeom>
            <a:solidFill>
              <a:srgbClr val="0000FF"/>
            </a:solidFill>
          </p:spPr>
          <p:txBody>
            <a:bodyPr wrap="square" lIns="0" tIns="0" rIns="0" bIns="0" rtlCol="0"/>
            <a:lstStyle/>
            <a:p>
              <a:endParaRPr/>
            </a:p>
          </p:txBody>
        </p:sp>
        <p:sp>
          <p:nvSpPr>
            <p:cNvPr id="9" name="object 9"/>
            <p:cNvSpPr/>
            <p:nvPr/>
          </p:nvSpPr>
          <p:spPr>
            <a:xfrm>
              <a:off x="1297827" y="873301"/>
              <a:ext cx="898525" cy="554990"/>
            </a:xfrm>
            <a:custGeom>
              <a:avLst/>
              <a:gdLst/>
              <a:ahLst/>
              <a:cxnLst/>
              <a:rect l="l" t="t" r="r" b="b"/>
              <a:pathLst>
                <a:path w="898525" h="554990">
                  <a:moveTo>
                    <a:pt x="0" y="0"/>
                  </a:moveTo>
                  <a:lnTo>
                    <a:pt x="898403" y="417561"/>
                  </a:lnTo>
                </a:path>
                <a:path w="898525" h="554990">
                  <a:moveTo>
                    <a:pt x="448985" y="208777"/>
                  </a:moveTo>
                  <a:lnTo>
                    <a:pt x="287989" y="554452"/>
                  </a:lnTo>
                </a:path>
              </a:pathLst>
            </a:custGeom>
            <a:ln w="5165">
              <a:solidFill>
                <a:srgbClr val="000000"/>
              </a:solidFill>
            </a:ln>
          </p:spPr>
          <p:txBody>
            <a:bodyPr wrap="square" lIns="0" tIns="0" rIns="0" bIns="0" rtlCol="0"/>
            <a:lstStyle/>
            <a:p>
              <a:endParaRPr/>
            </a:p>
          </p:txBody>
        </p:sp>
        <p:sp>
          <p:nvSpPr>
            <p:cNvPr id="10" name="object 10"/>
            <p:cNvSpPr/>
            <p:nvPr/>
          </p:nvSpPr>
          <p:spPr>
            <a:xfrm>
              <a:off x="1557405" y="1421296"/>
              <a:ext cx="43180" cy="67945"/>
            </a:xfrm>
            <a:custGeom>
              <a:avLst/>
              <a:gdLst/>
              <a:ahLst/>
              <a:cxnLst/>
              <a:rect l="l" t="t" r="r" b="b"/>
              <a:pathLst>
                <a:path w="43180" h="67944">
                  <a:moveTo>
                    <a:pt x="14205" y="0"/>
                  </a:moveTo>
                  <a:lnTo>
                    <a:pt x="0" y="67584"/>
                  </a:lnTo>
                  <a:lnTo>
                    <a:pt x="42617" y="13344"/>
                  </a:lnTo>
                  <a:lnTo>
                    <a:pt x="14205" y="0"/>
                  </a:lnTo>
                  <a:close/>
                </a:path>
              </a:pathLst>
            </a:custGeom>
            <a:solidFill>
              <a:srgbClr val="000000"/>
            </a:solidFill>
          </p:spPr>
          <p:txBody>
            <a:bodyPr wrap="square" lIns="0" tIns="0" rIns="0" bIns="0" rtlCol="0"/>
            <a:lstStyle/>
            <a:p>
              <a:endParaRPr/>
            </a:p>
          </p:txBody>
        </p:sp>
        <p:sp>
          <p:nvSpPr>
            <p:cNvPr id="11" name="object 11"/>
            <p:cNvSpPr/>
            <p:nvPr/>
          </p:nvSpPr>
          <p:spPr>
            <a:xfrm>
              <a:off x="1557405" y="1421296"/>
              <a:ext cx="43180" cy="67945"/>
            </a:xfrm>
            <a:custGeom>
              <a:avLst/>
              <a:gdLst/>
              <a:ahLst/>
              <a:cxnLst/>
              <a:rect l="l" t="t" r="r" b="b"/>
              <a:pathLst>
                <a:path w="43180" h="67944">
                  <a:moveTo>
                    <a:pt x="0" y="67584"/>
                  </a:moveTo>
                  <a:lnTo>
                    <a:pt x="14205" y="0"/>
                  </a:lnTo>
                  <a:lnTo>
                    <a:pt x="42617" y="13344"/>
                  </a:lnTo>
                  <a:lnTo>
                    <a:pt x="0" y="67584"/>
                  </a:lnTo>
                </a:path>
              </a:pathLst>
            </a:custGeom>
            <a:ln w="3175">
              <a:solidFill>
                <a:srgbClr val="000000"/>
              </a:solidFill>
            </a:ln>
          </p:spPr>
          <p:txBody>
            <a:bodyPr wrap="square" lIns="0" tIns="0" rIns="0" bIns="0" rtlCol="0"/>
            <a:lstStyle/>
            <a:p>
              <a:endParaRPr/>
            </a:p>
          </p:txBody>
        </p:sp>
        <p:sp>
          <p:nvSpPr>
            <p:cNvPr id="12" name="object 12"/>
            <p:cNvSpPr/>
            <p:nvPr/>
          </p:nvSpPr>
          <p:spPr>
            <a:xfrm>
              <a:off x="1838939" y="747169"/>
              <a:ext cx="26034" cy="26034"/>
            </a:xfrm>
            <a:custGeom>
              <a:avLst/>
              <a:gdLst/>
              <a:ahLst/>
              <a:cxnLst/>
              <a:rect l="l" t="t" r="r" b="b"/>
              <a:pathLst>
                <a:path w="26035" h="26034">
                  <a:moveTo>
                    <a:pt x="20043" y="0"/>
                  </a:moveTo>
                  <a:lnTo>
                    <a:pt x="5780" y="0"/>
                  </a:lnTo>
                  <a:lnTo>
                    <a:pt x="0" y="5780"/>
                  </a:lnTo>
                  <a:lnTo>
                    <a:pt x="0" y="20048"/>
                  </a:lnTo>
                  <a:lnTo>
                    <a:pt x="5780" y="25828"/>
                  </a:lnTo>
                  <a:lnTo>
                    <a:pt x="20043" y="25828"/>
                  </a:lnTo>
                  <a:lnTo>
                    <a:pt x="25828" y="20048"/>
                  </a:lnTo>
                  <a:lnTo>
                    <a:pt x="25828" y="12914"/>
                  </a:lnTo>
                  <a:lnTo>
                    <a:pt x="25828" y="5780"/>
                  </a:lnTo>
                  <a:lnTo>
                    <a:pt x="20043" y="0"/>
                  </a:lnTo>
                  <a:close/>
                </a:path>
              </a:pathLst>
            </a:custGeom>
            <a:solidFill>
              <a:srgbClr val="FF0000"/>
            </a:solidFill>
          </p:spPr>
          <p:txBody>
            <a:bodyPr wrap="square" lIns="0" tIns="0" rIns="0" bIns="0" rtlCol="0"/>
            <a:lstStyle/>
            <a:p>
              <a:endParaRPr/>
            </a:p>
          </p:txBody>
        </p:sp>
        <p:sp>
          <p:nvSpPr>
            <p:cNvPr id="13" name="object 13"/>
            <p:cNvSpPr/>
            <p:nvPr/>
          </p:nvSpPr>
          <p:spPr>
            <a:xfrm>
              <a:off x="1826024" y="734255"/>
              <a:ext cx="52069" cy="52069"/>
            </a:xfrm>
            <a:custGeom>
              <a:avLst/>
              <a:gdLst/>
              <a:ahLst/>
              <a:cxnLst/>
              <a:rect l="l" t="t" r="r" b="b"/>
              <a:pathLst>
                <a:path w="52069" h="52070">
                  <a:moveTo>
                    <a:pt x="51657" y="25828"/>
                  </a:moveTo>
                  <a:lnTo>
                    <a:pt x="49627" y="35881"/>
                  </a:lnTo>
                  <a:lnTo>
                    <a:pt x="44091" y="44091"/>
                  </a:lnTo>
                  <a:lnTo>
                    <a:pt x="35881" y="49627"/>
                  </a:lnTo>
                  <a:lnTo>
                    <a:pt x="25828" y="51657"/>
                  </a:lnTo>
                  <a:lnTo>
                    <a:pt x="15773" y="49627"/>
                  </a:lnTo>
                  <a:lnTo>
                    <a:pt x="7563" y="44091"/>
                  </a:lnTo>
                  <a:lnTo>
                    <a:pt x="2029" y="35881"/>
                  </a:lnTo>
                  <a:lnTo>
                    <a:pt x="0" y="25828"/>
                  </a:lnTo>
                  <a:lnTo>
                    <a:pt x="2029" y="15775"/>
                  </a:lnTo>
                  <a:lnTo>
                    <a:pt x="7563" y="7565"/>
                  </a:lnTo>
                  <a:lnTo>
                    <a:pt x="15773" y="2030"/>
                  </a:lnTo>
                  <a:lnTo>
                    <a:pt x="25828" y="0"/>
                  </a:lnTo>
                  <a:lnTo>
                    <a:pt x="35881" y="2030"/>
                  </a:lnTo>
                  <a:lnTo>
                    <a:pt x="44091" y="7565"/>
                  </a:lnTo>
                  <a:lnTo>
                    <a:pt x="49627" y="15775"/>
                  </a:lnTo>
                  <a:lnTo>
                    <a:pt x="51657" y="25828"/>
                  </a:lnTo>
                </a:path>
              </a:pathLst>
            </a:custGeom>
            <a:ln w="5165">
              <a:solidFill>
                <a:srgbClr val="00FF00"/>
              </a:solidFill>
            </a:ln>
          </p:spPr>
          <p:txBody>
            <a:bodyPr wrap="square" lIns="0" tIns="0" rIns="0" bIns="0" rtlCol="0"/>
            <a:lstStyle/>
            <a:p>
              <a:endParaRPr/>
            </a:p>
          </p:txBody>
        </p:sp>
        <p:sp>
          <p:nvSpPr>
            <p:cNvPr id="14" name="object 14"/>
            <p:cNvSpPr/>
            <p:nvPr/>
          </p:nvSpPr>
          <p:spPr>
            <a:xfrm>
              <a:off x="1746813" y="824226"/>
              <a:ext cx="84455" cy="258445"/>
            </a:xfrm>
            <a:custGeom>
              <a:avLst/>
              <a:gdLst/>
              <a:ahLst/>
              <a:cxnLst/>
              <a:rect l="l" t="t" r="r" b="b"/>
              <a:pathLst>
                <a:path w="84455" h="258444">
                  <a:moveTo>
                    <a:pt x="0" y="257852"/>
                  </a:moveTo>
                  <a:lnTo>
                    <a:pt x="84376" y="0"/>
                  </a:lnTo>
                </a:path>
              </a:pathLst>
            </a:custGeom>
            <a:ln w="5165">
              <a:solidFill>
                <a:srgbClr val="FF0000"/>
              </a:solidFill>
            </a:ln>
          </p:spPr>
          <p:txBody>
            <a:bodyPr wrap="square" lIns="0" tIns="0" rIns="0" bIns="0" rtlCol="0"/>
            <a:lstStyle/>
            <a:p>
              <a:endParaRPr/>
            </a:p>
          </p:txBody>
        </p:sp>
        <p:sp>
          <p:nvSpPr>
            <p:cNvPr id="15" name="object 15"/>
            <p:cNvSpPr/>
            <p:nvPr/>
          </p:nvSpPr>
          <p:spPr>
            <a:xfrm>
              <a:off x="1816122" y="760084"/>
              <a:ext cx="36195" cy="69215"/>
            </a:xfrm>
            <a:custGeom>
              <a:avLst/>
              <a:gdLst/>
              <a:ahLst/>
              <a:cxnLst/>
              <a:rect l="l" t="t" r="r" b="b"/>
              <a:pathLst>
                <a:path w="36194" h="69215">
                  <a:moveTo>
                    <a:pt x="35731" y="0"/>
                  </a:moveTo>
                  <a:lnTo>
                    <a:pt x="0" y="58977"/>
                  </a:lnTo>
                  <a:lnTo>
                    <a:pt x="29702" y="68874"/>
                  </a:lnTo>
                  <a:lnTo>
                    <a:pt x="35731" y="0"/>
                  </a:lnTo>
                  <a:close/>
                </a:path>
              </a:pathLst>
            </a:custGeom>
            <a:solidFill>
              <a:srgbClr val="FF0000"/>
            </a:solidFill>
          </p:spPr>
          <p:txBody>
            <a:bodyPr wrap="square" lIns="0" tIns="0" rIns="0" bIns="0" rtlCol="0"/>
            <a:lstStyle/>
            <a:p>
              <a:endParaRPr/>
            </a:p>
          </p:txBody>
        </p:sp>
        <p:sp>
          <p:nvSpPr>
            <p:cNvPr id="16" name="object 16"/>
            <p:cNvSpPr/>
            <p:nvPr/>
          </p:nvSpPr>
          <p:spPr>
            <a:xfrm>
              <a:off x="1816122" y="760084"/>
              <a:ext cx="36195" cy="69215"/>
            </a:xfrm>
            <a:custGeom>
              <a:avLst/>
              <a:gdLst/>
              <a:ahLst/>
              <a:cxnLst/>
              <a:rect l="l" t="t" r="r" b="b"/>
              <a:pathLst>
                <a:path w="36194" h="69215">
                  <a:moveTo>
                    <a:pt x="35731" y="0"/>
                  </a:moveTo>
                  <a:lnTo>
                    <a:pt x="29702" y="68874"/>
                  </a:lnTo>
                  <a:lnTo>
                    <a:pt x="0" y="58977"/>
                  </a:lnTo>
                  <a:lnTo>
                    <a:pt x="35731" y="0"/>
                  </a:lnTo>
                </a:path>
              </a:pathLst>
            </a:custGeom>
            <a:ln w="3175">
              <a:solidFill>
                <a:srgbClr val="FF0000"/>
              </a:solidFill>
            </a:ln>
          </p:spPr>
          <p:txBody>
            <a:bodyPr wrap="square" lIns="0" tIns="0" rIns="0" bIns="0" rtlCol="0"/>
            <a:lstStyle/>
            <a:p>
              <a:endParaRPr/>
            </a:p>
          </p:txBody>
        </p:sp>
        <p:sp>
          <p:nvSpPr>
            <p:cNvPr id="17" name="object 17"/>
            <p:cNvSpPr/>
            <p:nvPr/>
          </p:nvSpPr>
          <p:spPr>
            <a:xfrm>
              <a:off x="1557405" y="1231026"/>
              <a:ext cx="84455" cy="258445"/>
            </a:xfrm>
            <a:custGeom>
              <a:avLst/>
              <a:gdLst/>
              <a:ahLst/>
              <a:cxnLst/>
              <a:rect l="l" t="t" r="r" b="b"/>
              <a:pathLst>
                <a:path w="84455" h="258444">
                  <a:moveTo>
                    <a:pt x="0" y="257855"/>
                  </a:moveTo>
                  <a:lnTo>
                    <a:pt x="84373" y="0"/>
                  </a:lnTo>
                </a:path>
              </a:pathLst>
            </a:custGeom>
            <a:ln w="5165">
              <a:solidFill>
                <a:srgbClr val="FF0000"/>
              </a:solidFill>
            </a:ln>
          </p:spPr>
          <p:txBody>
            <a:bodyPr wrap="square" lIns="0" tIns="0" rIns="0" bIns="0" rtlCol="0"/>
            <a:lstStyle/>
            <a:p>
              <a:endParaRPr/>
            </a:p>
          </p:txBody>
        </p:sp>
        <p:sp>
          <p:nvSpPr>
            <p:cNvPr id="18" name="object 18"/>
            <p:cNvSpPr/>
            <p:nvPr/>
          </p:nvSpPr>
          <p:spPr>
            <a:xfrm>
              <a:off x="1626712" y="1166884"/>
              <a:ext cx="36195" cy="69215"/>
            </a:xfrm>
            <a:custGeom>
              <a:avLst/>
              <a:gdLst/>
              <a:ahLst/>
              <a:cxnLst/>
              <a:rect l="l" t="t" r="r" b="b"/>
              <a:pathLst>
                <a:path w="36194" h="69215">
                  <a:moveTo>
                    <a:pt x="36158" y="0"/>
                  </a:moveTo>
                  <a:lnTo>
                    <a:pt x="0" y="59405"/>
                  </a:lnTo>
                  <a:lnTo>
                    <a:pt x="30135" y="68876"/>
                  </a:lnTo>
                  <a:lnTo>
                    <a:pt x="36158" y="0"/>
                  </a:lnTo>
                  <a:close/>
                </a:path>
              </a:pathLst>
            </a:custGeom>
            <a:solidFill>
              <a:srgbClr val="FF0000"/>
            </a:solidFill>
          </p:spPr>
          <p:txBody>
            <a:bodyPr wrap="square" lIns="0" tIns="0" rIns="0" bIns="0" rtlCol="0"/>
            <a:lstStyle/>
            <a:p>
              <a:endParaRPr/>
            </a:p>
          </p:txBody>
        </p:sp>
        <p:sp>
          <p:nvSpPr>
            <p:cNvPr id="19" name="object 19"/>
            <p:cNvSpPr/>
            <p:nvPr/>
          </p:nvSpPr>
          <p:spPr>
            <a:xfrm>
              <a:off x="1626712" y="1166884"/>
              <a:ext cx="36195" cy="69215"/>
            </a:xfrm>
            <a:custGeom>
              <a:avLst/>
              <a:gdLst/>
              <a:ahLst/>
              <a:cxnLst/>
              <a:rect l="l" t="t" r="r" b="b"/>
              <a:pathLst>
                <a:path w="36194" h="69215">
                  <a:moveTo>
                    <a:pt x="36158" y="0"/>
                  </a:moveTo>
                  <a:lnTo>
                    <a:pt x="30135" y="68876"/>
                  </a:lnTo>
                  <a:lnTo>
                    <a:pt x="0" y="59405"/>
                  </a:lnTo>
                  <a:lnTo>
                    <a:pt x="36158" y="0"/>
                  </a:lnTo>
                </a:path>
              </a:pathLst>
            </a:custGeom>
            <a:ln w="3175">
              <a:solidFill>
                <a:srgbClr val="FF0000"/>
              </a:solidFill>
            </a:ln>
          </p:spPr>
          <p:txBody>
            <a:bodyPr wrap="square" lIns="0" tIns="0" rIns="0" bIns="0" rtlCol="0"/>
            <a:lstStyle/>
            <a:p>
              <a:endParaRPr/>
            </a:p>
          </p:txBody>
        </p:sp>
        <p:sp>
          <p:nvSpPr>
            <p:cNvPr id="20" name="object 20"/>
            <p:cNvSpPr/>
            <p:nvPr/>
          </p:nvSpPr>
          <p:spPr>
            <a:xfrm>
              <a:off x="2027916" y="1469940"/>
              <a:ext cx="26034" cy="26034"/>
            </a:xfrm>
            <a:custGeom>
              <a:avLst/>
              <a:gdLst/>
              <a:ahLst/>
              <a:cxnLst/>
              <a:rect l="l" t="t" r="r" b="b"/>
              <a:pathLst>
                <a:path w="26035" h="26034">
                  <a:moveTo>
                    <a:pt x="20048" y="0"/>
                  </a:moveTo>
                  <a:lnTo>
                    <a:pt x="5780" y="0"/>
                  </a:lnTo>
                  <a:lnTo>
                    <a:pt x="0" y="5781"/>
                  </a:lnTo>
                  <a:lnTo>
                    <a:pt x="0" y="20046"/>
                  </a:lnTo>
                  <a:lnTo>
                    <a:pt x="5780" y="25828"/>
                  </a:lnTo>
                  <a:lnTo>
                    <a:pt x="20048" y="25828"/>
                  </a:lnTo>
                  <a:lnTo>
                    <a:pt x="25828" y="20046"/>
                  </a:lnTo>
                  <a:lnTo>
                    <a:pt x="25828" y="12914"/>
                  </a:lnTo>
                  <a:lnTo>
                    <a:pt x="25828" y="5781"/>
                  </a:lnTo>
                  <a:lnTo>
                    <a:pt x="20048" y="0"/>
                  </a:lnTo>
                  <a:close/>
                </a:path>
              </a:pathLst>
            </a:custGeom>
            <a:solidFill>
              <a:srgbClr val="FF0000"/>
            </a:solidFill>
          </p:spPr>
          <p:txBody>
            <a:bodyPr wrap="square" lIns="0" tIns="0" rIns="0" bIns="0" rtlCol="0"/>
            <a:lstStyle/>
            <a:p>
              <a:endParaRPr/>
            </a:p>
          </p:txBody>
        </p:sp>
        <p:sp>
          <p:nvSpPr>
            <p:cNvPr id="21" name="object 21"/>
            <p:cNvSpPr/>
            <p:nvPr/>
          </p:nvSpPr>
          <p:spPr>
            <a:xfrm>
              <a:off x="1297827" y="1531068"/>
              <a:ext cx="898525" cy="0"/>
            </a:xfrm>
            <a:custGeom>
              <a:avLst/>
              <a:gdLst/>
              <a:ahLst/>
              <a:cxnLst/>
              <a:rect l="l" t="t" r="r" b="b"/>
              <a:pathLst>
                <a:path w="898525">
                  <a:moveTo>
                    <a:pt x="0" y="0"/>
                  </a:moveTo>
                  <a:lnTo>
                    <a:pt x="897975" y="0"/>
                  </a:lnTo>
                </a:path>
              </a:pathLst>
            </a:custGeom>
            <a:ln w="3175">
              <a:solidFill>
                <a:srgbClr val="000000"/>
              </a:solidFill>
            </a:ln>
          </p:spPr>
          <p:txBody>
            <a:bodyPr wrap="square" lIns="0" tIns="0" rIns="0" bIns="0" rtlCol="0"/>
            <a:lstStyle/>
            <a:p>
              <a:endParaRPr/>
            </a:p>
          </p:txBody>
        </p:sp>
        <p:sp>
          <p:nvSpPr>
            <p:cNvPr id="22" name="object 22"/>
            <p:cNvSpPr/>
            <p:nvPr/>
          </p:nvSpPr>
          <p:spPr>
            <a:xfrm>
              <a:off x="2154048" y="663655"/>
              <a:ext cx="26034" cy="26034"/>
            </a:xfrm>
            <a:custGeom>
              <a:avLst/>
              <a:gdLst/>
              <a:ahLst/>
              <a:cxnLst/>
              <a:rect l="l" t="t" r="r" b="b"/>
              <a:pathLst>
                <a:path w="26035" h="26034">
                  <a:moveTo>
                    <a:pt x="20043" y="0"/>
                  </a:moveTo>
                  <a:lnTo>
                    <a:pt x="5780" y="0"/>
                  </a:lnTo>
                  <a:lnTo>
                    <a:pt x="0" y="5785"/>
                  </a:lnTo>
                  <a:lnTo>
                    <a:pt x="0" y="20048"/>
                  </a:lnTo>
                  <a:lnTo>
                    <a:pt x="5780" y="25828"/>
                  </a:lnTo>
                  <a:lnTo>
                    <a:pt x="20043" y="25828"/>
                  </a:lnTo>
                  <a:lnTo>
                    <a:pt x="25828" y="20048"/>
                  </a:lnTo>
                  <a:lnTo>
                    <a:pt x="25828" y="12914"/>
                  </a:lnTo>
                  <a:lnTo>
                    <a:pt x="25828" y="5785"/>
                  </a:lnTo>
                  <a:lnTo>
                    <a:pt x="20043" y="0"/>
                  </a:lnTo>
                  <a:close/>
                </a:path>
              </a:pathLst>
            </a:custGeom>
            <a:solidFill>
              <a:srgbClr val="FF0000"/>
            </a:solidFill>
          </p:spPr>
          <p:txBody>
            <a:bodyPr wrap="square" lIns="0" tIns="0" rIns="0" bIns="0" rtlCol="0"/>
            <a:lstStyle/>
            <a:p>
              <a:endParaRPr/>
            </a:p>
          </p:txBody>
        </p:sp>
        <p:sp>
          <p:nvSpPr>
            <p:cNvPr id="23" name="object 23"/>
            <p:cNvSpPr/>
            <p:nvPr/>
          </p:nvSpPr>
          <p:spPr>
            <a:xfrm>
              <a:off x="1397698" y="643426"/>
              <a:ext cx="26034" cy="26034"/>
            </a:xfrm>
            <a:custGeom>
              <a:avLst/>
              <a:gdLst/>
              <a:ahLst/>
              <a:cxnLst/>
              <a:rect l="l" t="t" r="r" b="b"/>
              <a:pathLst>
                <a:path w="26034" h="26034">
                  <a:moveTo>
                    <a:pt x="20046" y="0"/>
                  </a:moveTo>
                  <a:lnTo>
                    <a:pt x="5781" y="0"/>
                  </a:lnTo>
                  <a:lnTo>
                    <a:pt x="0" y="5780"/>
                  </a:lnTo>
                  <a:lnTo>
                    <a:pt x="0" y="20043"/>
                  </a:lnTo>
                  <a:lnTo>
                    <a:pt x="5781" y="25828"/>
                  </a:lnTo>
                  <a:lnTo>
                    <a:pt x="20046" y="25828"/>
                  </a:lnTo>
                  <a:lnTo>
                    <a:pt x="25828" y="20043"/>
                  </a:lnTo>
                  <a:lnTo>
                    <a:pt x="25828" y="12914"/>
                  </a:lnTo>
                  <a:lnTo>
                    <a:pt x="25828" y="5780"/>
                  </a:lnTo>
                  <a:lnTo>
                    <a:pt x="20046" y="0"/>
                  </a:lnTo>
                  <a:close/>
                </a:path>
              </a:pathLst>
            </a:custGeom>
            <a:solidFill>
              <a:srgbClr val="0000FF"/>
            </a:solidFill>
          </p:spPr>
          <p:txBody>
            <a:bodyPr wrap="square" lIns="0" tIns="0" rIns="0" bIns="0" rtlCol="0"/>
            <a:lstStyle/>
            <a:p>
              <a:endParaRPr/>
            </a:p>
          </p:txBody>
        </p:sp>
        <p:sp>
          <p:nvSpPr>
            <p:cNvPr id="24" name="object 24"/>
            <p:cNvSpPr/>
            <p:nvPr/>
          </p:nvSpPr>
          <p:spPr>
            <a:xfrm>
              <a:off x="1297827" y="633095"/>
              <a:ext cx="898525" cy="898525"/>
            </a:xfrm>
            <a:custGeom>
              <a:avLst/>
              <a:gdLst/>
              <a:ahLst/>
              <a:cxnLst/>
              <a:rect l="l" t="t" r="r" b="b"/>
              <a:pathLst>
                <a:path w="898525" h="898525">
                  <a:moveTo>
                    <a:pt x="0" y="0"/>
                  </a:moveTo>
                  <a:lnTo>
                    <a:pt x="897975" y="0"/>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25" name="object 25"/>
          <p:cNvSpPr/>
          <p:nvPr/>
        </p:nvSpPr>
        <p:spPr>
          <a:xfrm>
            <a:off x="1384353" y="796672"/>
            <a:ext cx="26034" cy="26034"/>
          </a:xfrm>
          <a:custGeom>
            <a:avLst/>
            <a:gdLst/>
            <a:ahLst/>
            <a:cxnLst/>
            <a:rect l="l" t="t" r="r" b="b"/>
            <a:pathLst>
              <a:path w="26034" h="26034">
                <a:moveTo>
                  <a:pt x="20046" y="0"/>
                </a:moveTo>
                <a:lnTo>
                  <a:pt x="5781" y="0"/>
                </a:lnTo>
                <a:lnTo>
                  <a:pt x="0" y="5785"/>
                </a:lnTo>
                <a:lnTo>
                  <a:pt x="0" y="20048"/>
                </a:lnTo>
                <a:lnTo>
                  <a:pt x="5781" y="25828"/>
                </a:lnTo>
                <a:lnTo>
                  <a:pt x="20046" y="25828"/>
                </a:lnTo>
                <a:lnTo>
                  <a:pt x="25828" y="20048"/>
                </a:lnTo>
                <a:lnTo>
                  <a:pt x="25828" y="12914"/>
                </a:lnTo>
                <a:lnTo>
                  <a:pt x="25828" y="5785"/>
                </a:lnTo>
                <a:lnTo>
                  <a:pt x="20046" y="0"/>
                </a:lnTo>
                <a:close/>
              </a:path>
            </a:pathLst>
          </a:custGeom>
          <a:solidFill>
            <a:srgbClr val="0000FF"/>
          </a:solidFill>
        </p:spPr>
        <p:txBody>
          <a:bodyPr wrap="square" lIns="0" tIns="0" rIns="0" bIns="0" rtlCol="0"/>
          <a:lstStyle/>
          <a:p>
            <a:endParaRPr/>
          </a:p>
        </p:txBody>
      </p:sp>
      <p:sp>
        <p:nvSpPr>
          <p:cNvPr id="26" name="object 26"/>
          <p:cNvSpPr/>
          <p:nvPr/>
        </p:nvSpPr>
        <p:spPr>
          <a:xfrm>
            <a:off x="1483791" y="742873"/>
            <a:ext cx="90805" cy="66040"/>
          </a:xfrm>
          <a:custGeom>
            <a:avLst/>
            <a:gdLst/>
            <a:ahLst/>
            <a:cxnLst/>
            <a:rect l="l" t="t" r="r" b="b"/>
            <a:pathLst>
              <a:path w="90805" h="66040">
                <a:moveTo>
                  <a:pt x="25819" y="45389"/>
                </a:moveTo>
                <a:lnTo>
                  <a:pt x="20040" y="39598"/>
                </a:lnTo>
                <a:lnTo>
                  <a:pt x="5778" y="39598"/>
                </a:lnTo>
                <a:lnTo>
                  <a:pt x="0" y="45389"/>
                </a:lnTo>
                <a:lnTo>
                  <a:pt x="0" y="59651"/>
                </a:lnTo>
                <a:lnTo>
                  <a:pt x="5778" y="65430"/>
                </a:lnTo>
                <a:lnTo>
                  <a:pt x="20040" y="65430"/>
                </a:lnTo>
                <a:lnTo>
                  <a:pt x="25819" y="59651"/>
                </a:lnTo>
                <a:lnTo>
                  <a:pt x="25819" y="52514"/>
                </a:lnTo>
                <a:lnTo>
                  <a:pt x="25819" y="45389"/>
                </a:lnTo>
                <a:close/>
              </a:path>
              <a:path w="90805" h="66040">
                <a:moveTo>
                  <a:pt x="90398" y="5778"/>
                </a:moveTo>
                <a:lnTo>
                  <a:pt x="84607" y="0"/>
                </a:lnTo>
                <a:lnTo>
                  <a:pt x="70345" y="0"/>
                </a:lnTo>
                <a:lnTo>
                  <a:pt x="64566" y="5778"/>
                </a:lnTo>
                <a:lnTo>
                  <a:pt x="64566" y="20040"/>
                </a:lnTo>
                <a:lnTo>
                  <a:pt x="70345" y="25831"/>
                </a:lnTo>
                <a:lnTo>
                  <a:pt x="84607" y="25831"/>
                </a:lnTo>
                <a:lnTo>
                  <a:pt x="90398" y="20040"/>
                </a:lnTo>
                <a:lnTo>
                  <a:pt x="90398" y="12915"/>
                </a:lnTo>
                <a:lnTo>
                  <a:pt x="90398" y="5778"/>
                </a:lnTo>
                <a:close/>
              </a:path>
            </a:pathLst>
          </a:custGeom>
          <a:solidFill>
            <a:srgbClr val="0000FF"/>
          </a:solidFill>
        </p:spPr>
        <p:txBody>
          <a:bodyPr wrap="square" lIns="0" tIns="0" rIns="0" bIns="0" rtlCol="0"/>
          <a:lstStyle/>
          <a:p>
            <a:endParaRPr/>
          </a:p>
        </p:txBody>
      </p:sp>
      <p:sp>
        <p:nvSpPr>
          <p:cNvPr id="27" name="object 27"/>
          <p:cNvSpPr txBox="1"/>
          <p:nvPr/>
        </p:nvSpPr>
        <p:spPr>
          <a:xfrm>
            <a:off x="1247676" y="1527838"/>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28" name="object 28"/>
          <p:cNvSpPr/>
          <p:nvPr/>
        </p:nvSpPr>
        <p:spPr>
          <a:xfrm>
            <a:off x="1522537"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29" name="object 29"/>
          <p:cNvSpPr txBox="1"/>
          <p:nvPr/>
        </p:nvSpPr>
        <p:spPr>
          <a:xfrm>
            <a:off x="1455166" y="1527838"/>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0" name="object 30"/>
          <p:cNvSpPr/>
          <p:nvPr/>
        </p:nvSpPr>
        <p:spPr>
          <a:xfrm>
            <a:off x="1746813"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1" name="object 31"/>
          <p:cNvSpPr txBox="1"/>
          <p:nvPr/>
        </p:nvSpPr>
        <p:spPr>
          <a:xfrm>
            <a:off x="1722490"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32" name="object 32"/>
          <p:cNvSpPr/>
          <p:nvPr/>
        </p:nvSpPr>
        <p:spPr>
          <a:xfrm>
            <a:off x="1971094"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3" name="object 33"/>
          <p:cNvSpPr txBox="1"/>
          <p:nvPr/>
        </p:nvSpPr>
        <p:spPr>
          <a:xfrm>
            <a:off x="1929553" y="1527838"/>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4" name="object 34"/>
          <p:cNvSpPr/>
          <p:nvPr/>
        </p:nvSpPr>
        <p:spPr>
          <a:xfrm>
            <a:off x="1297828" y="633095"/>
            <a:ext cx="898525" cy="898525"/>
          </a:xfrm>
          <a:custGeom>
            <a:avLst/>
            <a:gdLst/>
            <a:ahLst/>
            <a:cxnLst/>
            <a:rect l="l" t="t" r="r" b="b"/>
            <a:pathLst>
              <a:path w="898525" h="898525">
                <a:moveTo>
                  <a:pt x="897975" y="897973"/>
                </a:moveTo>
                <a:lnTo>
                  <a:pt x="897975" y="888933"/>
                </a:lnTo>
              </a:path>
              <a:path w="898525" h="898525">
                <a:moveTo>
                  <a:pt x="897975" y="0"/>
                </a:moveTo>
                <a:lnTo>
                  <a:pt x="897975" y="9040"/>
                </a:lnTo>
              </a:path>
              <a:path w="898525" h="898525">
                <a:moveTo>
                  <a:pt x="0" y="897973"/>
                </a:moveTo>
                <a:lnTo>
                  <a:pt x="9040" y="897973"/>
                </a:lnTo>
              </a:path>
              <a:path w="898525" h="898525">
                <a:moveTo>
                  <a:pt x="897975" y="897973"/>
                </a:moveTo>
                <a:lnTo>
                  <a:pt x="888934" y="897973"/>
                </a:lnTo>
              </a:path>
            </a:pathLst>
          </a:custGeom>
          <a:ln w="3175">
            <a:solidFill>
              <a:srgbClr val="000000"/>
            </a:solidFill>
          </a:ln>
        </p:spPr>
        <p:txBody>
          <a:bodyPr wrap="square" lIns="0" tIns="0" rIns="0" bIns="0" rtlCol="0"/>
          <a:lstStyle/>
          <a:p>
            <a:endParaRPr/>
          </a:p>
        </p:txBody>
      </p:sp>
      <p:sp>
        <p:nvSpPr>
          <p:cNvPr id="35" name="object 35"/>
          <p:cNvSpPr txBox="1"/>
          <p:nvPr/>
        </p:nvSpPr>
        <p:spPr>
          <a:xfrm>
            <a:off x="1221417" y="148823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36" name="object 36"/>
          <p:cNvSpPr/>
          <p:nvPr/>
        </p:nvSpPr>
        <p:spPr>
          <a:xfrm>
            <a:off x="1297828" y="130635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7" name="object 37"/>
          <p:cNvSpPr txBox="1"/>
          <p:nvPr/>
        </p:nvSpPr>
        <p:spPr>
          <a:xfrm>
            <a:off x="1186548" y="1263526"/>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8" name="object 38"/>
          <p:cNvSpPr/>
          <p:nvPr/>
        </p:nvSpPr>
        <p:spPr>
          <a:xfrm>
            <a:off x="1297828" y="108207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1247245" y="1039247"/>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40" name="object 40"/>
          <p:cNvSpPr/>
          <p:nvPr/>
        </p:nvSpPr>
        <p:spPr>
          <a:xfrm>
            <a:off x="1297828" y="857804"/>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1" name="object 41"/>
          <p:cNvSpPr txBox="1"/>
          <p:nvPr/>
        </p:nvSpPr>
        <p:spPr>
          <a:xfrm>
            <a:off x="1212377" y="814967"/>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42" name="object 42"/>
          <p:cNvSpPr/>
          <p:nvPr/>
        </p:nvSpPr>
        <p:spPr>
          <a:xfrm>
            <a:off x="1297828" y="63309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3" name="object 43"/>
          <p:cNvSpPr txBox="1"/>
          <p:nvPr/>
        </p:nvSpPr>
        <p:spPr>
          <a:xfrm>
            <a:off x="1247245" y="59025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44" name="object 44"/>
          <p:cNvSpPr/>
          <p:nvPr/>
        </p:nvSpPr>
        <p:spPr>
          <a:xfrm>
            <a:off x="1297828"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grpSp>
        <p:nvGrpSpPr>
          <p:cNvPr id="45" name="object 45"/>
          <p:cNvGrpSpPr/>
          <p:nvPr/>
        </p:nvGrpSpPr>
        <p:grpSpPr>
          <a:xfrm>
            <a:off x="2515245" y="631507"/>
            <a:ext cx="904875" cy="901700"/>
            <a:chOff x="2515245" y="631507"/>
            <a:chExt cx="904875" cy="901700"/>
          </a:xfrm>
        </p:grpSpPr>
        <p:sp>
          <p:nvSpPr>
            <p:cNvPr id="46" name="object 46"/>
            <p:cNvSpPr/>
            <p:nvPr/>
          </p:nvSpPr>
          <p:spPr>
            <a:xfrm>
              <a:off x="3059633" y="663663"/>
              <a:ext cx="340995" cy="832485"/>
            </a:xfrm>
            <a:custGeom>
              <a:avLst/>
              <a:gdLst/>
              <a:ahLst/>
              <a:cxnLst/>
              <a:rect l="l" t="t" r="r" b="b"/>
              <a:pathLst>
                <a:path w="340995" h="832485">
                  <a:moveTo>
                    <a:pt x="25831" y="89293"/>
                  </a:moveTo>
                  <a:lnTo>
                    <a:pt x="20053" y="83515"/>
                  </a:lnTo>
                  <a:lnTo>
                    <a:pt x="5791" y="83515"/>
                  </a:lnTo>
                  <a:lnTo>
                    <a:pt x="0" y="89293"/>
                  </a:lnTo>
                  <a:lnTo>
                    <a:pt x="0" y="103555"/>
                  </a:lnTo>
                  <a:lnTo>
                    <a:pt x="5791" y="109347"/>
                  </a:lnTo>
                  <a:lnTo>
                    <a:pt x="20053" y="109347"/>
                  </a:lnTo>
                  <a:lnTo>
                    <a:pt x="25831" y="103555"/>
                  </a:lnTo>
                  <a:lnTo>
                    <a:pt x="25831" y="96431"/>
                  </a:lnTo>
                  <a:lnTo>
                    <a:pt x="25831" y="89293"/>
                  </a:lnTo>
                  <a:close/>
                </a:path>
                <a:path w="340995" h="832485">
                  <a:moveTo>
                    <a:pt x="85674" y="629107"/>
                  </a:moveTo>
                  <a:lnTo>
                    <a:pt x="79883" y="623328"/>
                  </a:lnTo>
                  <a:lnTo>
                    <a:pt x="65620" y="623328"/>
                  </a:lnTo>
                  <a:lnTo>
                    <a:pt x="59842" y="629107"/>
                  </a:lnTo>
                  <a:lnTo>
                    <a:pt x="59842" y="643382"/>
                  </a:lnTo>
                  <a:lnTo>
                    <a:pt x="65620" y="649160"/>
                  </a:lnTo>
                  <a:lnTo>
                    <a:pt x="79883" y="649160"/>
                  </a:lnTo>
                  <a:lnTo>
                    <a:pt x="85674" y="643382"/>
                  </a:lnTo>
                  <a:lnTo>
                    <a:pt x="85674" y="636244"/>
                  </a:lnTo>
                  <a:lnTo>
                    <a:pt x="85674" y="629107"/>
                  </a:lnTo>
                  <a:close/>
                </a:path>
                <a:path w="340995" h="832485">
                  <a:moveTo>
                    <a:pt x="125704" y="275259"/>
                  </a:moveTo>
                  <a:lnTo>
                    <a:pt x="119926" y="269481"/>
                  </a:lnTo>
                  <a:lnTo>
                    <a:pt x="105651" y="269481"/>
                  </a:lnTo>
                  <a:lnTo>
                    <a:pt x="99872" y="275259"/>
                  </a:lnTo>
                  <a:lnTo>
                    <a:pt x="99872" y="289521"/>
                  </a:lnTo>
                  <a:lnTo>
                    <a:pt x="105651" y="295313"/>
                  </a:lnTo>
                  <a:lnTo>
                    <a:pt x="119926" y="295313"/>
                  </a:lnTo>
                  <a:lnTo>
                    <a:pt x="125704" y="289521"/>
                  </a:lnTo>
                  <a:lnTo>
                    <a:pt x="125704" y="282397"/>
                  </a:lnTo>
                  <a:lnTo>
                    <a:pt x="125704" y="275259"/>
                  </a:lnTo>
                  <a:close/>
                </a:path>
                <a:path w="340995" h="832485">
                  <a:moveTo>
                    <a:pt x="214807" y="812063"/>
                  </a:moveTo>
                  <a:lnTo>
                    <a:pt x="209029" y="806284"/>
                  </a:lnTo>
                  <a:lnTo>
                    <a:pt x="194767" y="806284"/>
                  </a:lnTo>
                  <a:lnTo>
                    <a:pt x="188988" y="812063"/>
                  </a:lnTo>
                  <a:lnTo>
                    <a:pt x="188988" y="826325"/>
                  </a:lnTo>
                  <a:lnTo>
                    <a:pt x="194767" y="832116"/>
                  </a:lnTo>
                  <a:lnTo>
                    <a:pt x="209029" y="832116"/>
                  </a:lnTo>
                  <a:lnTo>
                    <a:pt x="214807" y="826325"/>
                  </a:lnTo>
                  <a:lnTo>
                    <a:pt x="214807" y="819200"/>
                  </a:lnTo>
                  <a:lnTo>
                    <a:pt x="214807" y="812063"/>
                  </a:lnTo>
                  <a:close/>
                </a:path>
                <a:path w="340995" h="832485">
                  <a:moveTo>
                    <a:pt x="340944" y="5778"/>
                  </a:moveTo>
                  <a:lnTo>
                    <a:pt x="335153" y="0"/>
                  </a:lnTo>
                  <a:lnTo>
                    <a:pt x="320890" y="0"/>
                  </a:lnTo>
                  <a:lnTo>
                    <a:pt x="315112" y="5778"/>
                  </a:lnTo>
                  <a:lnTo>
                    <a:pt x="315112" y="20040"/>
                  </a:lnTo>
                  <a:lnTo>
                    <a:pt x="320890" y="25831"/>
                  </a:lnTo>
                  <a:lnTo>
                    <a:pt x="335153" y="25831"/>
                  </a:lnTo>
                  <a:lnTo>
                    <a:pt x="340944" y="20040"/>
                  </a:lnTo>
                  <a:lnTo>
                    <a:pt x="340944" y="12915"/>
                  </a:lnTo>
                  <a:lnTo>
                    <a:pt x="340944" y="5778"/>
                  </a:lnTo>
                  <a:close/>
                </a:path>
              </a:pathLst>
            </a:custGeom>
            <a:solidFill>
              <a:srgbClr val="FF0000"/>
            </a:solidFill>
          </p:spPr>
          <p:txBody>
            <a:bodyPr wrap="square" lIns="0" tIns="0" rIns="0" bIns="0" rtlCol="0"/>
            <a:lstStyle/>
            <a:p>
              <a:endParaRPr/>
            </a:p>
          </p:txBody>
        </p:sp>
        <p:sp>
          <p:nvSpPr>
            <p:cNvPr id="47" name="object 47"/>
            <p:cNvSpPr/>
            <p:nvPr/>
          </p:nvSpPr>
          <p:spPr>
            <a:xfrm>
              <a:off x="2605049" y="643432"/>
              <a:ext cx="330200" cy="543560"/>
            </a:xfrm>
            <a:custGeom>
              <a:avLst/>
              <a:gdLst/>
              <a:ahLst/>
              <a:cxnLst/>
              <a:rect l="l" t="t" r="r" b="b"/>
              <a:pathLst>
                <a:path w="330200" h="543560">
                  <a:moveTo>
                    <a:pt x="25831" y="159029"/>
                  </a:moveTo>
                  <a:lnTo>
                    <a:pt x="20053" y="153250"/>
                  </a:lnTo>
                  <a:lnTo>
                    <a:pt x="5791" y="153250"/>
                  </a:lnTo>
                  <a:lnTo>
                    <a:pt x="0" y="159029"/>
                  </a:lnTo>
                  <a:lnTo>
                    <a:pt x="0" y="173291"/>
                  </a:lnTo>
                  <a:lnTo>
                    <a:pt x="5791" y="179070"/>
                  </a:lnTo>
                  <a:lnTo>
                    <a:pt x="20053" y="179070"/>
                  </a:lnTo>
                  <a:lnTo>
                    <a:pt x="25831" y="173291"/>
                  </a:lnTo>
                  <a:lnTo>
                    <a:pt x="25831" y="166166"/>
                  </a:lnTo>
                  <a:lnTo>
                    <a:pt x="25831" y="159029"/>
                  </a:lnTo>
                  <a:close/>
                </a:path>
                <a:path w="330200" h="543560">
                  <a:moveTo>
                    <a:pt x="39179" y="5778"/>
                  </a:moveTo>
                  <a:lnTo>
                    <a:pt x="33401" y="0"/>
                  </a:lnTo>
                  <a:lnTo>
                    <a:pt x="19126" y="0"/>
                  </a:lnTo>
                  <a:lnTo>
                    <a:pt x="13347" y="5778"/>
                  </a:lnTo>
                  <a:lnTo>
                    <a:pt x="13347" y="20040"/>
                  </a:lnTo>
                  <a:lnTo>
                    <a:pt x="19126" y="25831"/>
                  </a:lnTo>
                  <a:lnTo>
                    <a:pt x="33401" y="25831"/>
                  </a:lnTo>
                  <a:lnTo>
                    <a:pt x="39179" y="20040"/>
                  </a:lnTo>
                  <a:lnTo>
                    <a:pt x="39179" y="12915"/>
                  </a:lnTo>
                  <a:lnTo>
                    <a:pt x="39179" y="5778"/>
                  </a:lnTo>
                  <a:close/>
                </a:path>
                <a:path w="330200" h="543560">
                  <a:moveTo>
                    <a:pt x="125272" y="144830"/>
                  </a:moveTo>
                  <a:lnTo>
                    <a:pt x="119494" y="139039"/>
                  </a:lnTo>
                  <a:lnTo>
                    <a:pt x="105232" y="139039"/>
                  </a:lnTo>
                  <a:lnTo>
                    <a:pt x="99441" y="144830"/>
                  </a:lnTo>
                  <a:lnTo>
                    <a:pt x="99441" y="159092"/>
                  </a:lnTo>
                  <a:lnTo>
                    <a:pt x="105232" y="164871"/>
                  </a:lnTo>
                  <a:lnTo>
                    <a:pt x="119494" y="164871"/>
                  </a:lnTo>
                  <a:lnTo>
                    <a:pt x="125272" y="159092"/>
                  </a:lnTo>
                  <a:lnTo>
                    <a:pt x="125272" y="151955"/>
                  </a:lnTo>
                  <a:lnTo>
                    <a:pt x="125272" y="144830"/>
                  </a:lnTo>
                  <a:close/>
                </a:path>
                <a:path w="330200" h="543560">
                  <a:moveTo>
                    <a:pt x="189839" y="105219"/>
                  </a:moveTo>
                  <a:lnTo>
                    <a:pt x="184061" y="99441"/>
                  </a:lnTo>
                  <a:lnTo>
                    <a:pt x="169799" y="99441"/>
                  </a:lnTo>
                  <a:lnTo>
                    <a:pt x="164020" y="105219"/>
                  </a:lnTo>
                  <a:lnTo>
                    <a:pt x="164020" y="119481"/>
                  </a:lnTo>
                  <a:lnTo>
                    <a:pt x="169799" y="125272"/>
                  </a:lnTo>
                  <a:lnTo>
                    <a:pt x="184061" y="125272"/>
                  </a:lnTo>
                  <a:lnTo>
                    <a:pt x="189839" y="119481"/>
                  </a:lnTo>
                  <a:lnTo>
                    <a:pt x="189839" y="112356"/>
                  </a:lnTo>
                  <a:lnTo>
                    <a:pt x="189839" y="105219"/>
                  </a:lnTo>
                  <a:close/>
                </a:path>
                <a:path w="330200" h="543560">
                  <a:moveTo>
                    <a:pt x="330174" y="523214"/>
                  </a:moveTo>
                  <a:lnTo>
                    <a:pt x="324396" y="517436"/>
                  </a:lnTo>
                  <a:lnTo>
                    <a:pt x="310134" y="517436"/>
                  </a:lnTo>
                  <a:lnTo>
                    <a:pt x="304355" y="523214"/>
                  </a:lnTo>
                  <a:lnTo>
                    <a:pt x="304355" y="537476"/>
                  </a:lnTo>
                  <a:lnTo>
                    <a:pt x="310134" y="543255"/>
                  </a:lnTo>
                  <a:lnTo>
                    <a:pt x="324396" y="543255"/>
                  </a:lnTo>
                  <a:lnTo>
                    <a:pt x="330174" y="537476"/>
                  </a:lnTo>
                  <a:lnTo>
                    <a:pt x="330174" y="530352"/>
                  </a:lnTo>
                  <a:lnTo>
                    <a:pt x="330174" y="523214"/>
                  </a:lnTo>
                  <a:close/>
                </a:path>
              </a:pathLst>
            </a:custGeom>
            <a:solidFill>
              <a:srgbClr val="0000FF"/>
            </a:solidFill>
          </p:spPr>
          <p:txBody>
            <a:bodyPr wrap="square" lIns="0" tIns="0" rIns="0" bIns="0" rtlCol="0"/>
            <a:lstStyle/>
            <a:p>
              <a:endParaRPr/>
            </a:p>
          </p:txBody>
        </p:sp>
        <p:sp>
          <p:nvSpPr>
            <p:cNvPr id="48" name="object 48"/>
            <p:cNvSpPr/>
            <p:nvPr/>
          </p:nvSpPr>
          <p:spPr>
            <a:xfrm>
              <a:off x="2518103" y="636969"/>
              <a:ext cx="899160" cy="890269"/>
            </a:xfrm>
            <a:custGeom>
              <a:avLst/>
              <a:gdLst/>
              <a:ahLst/>
              <a:cxnLst/>
              <a:rect l="l" t="t" r="r" b="b"/>
              <a:pathLst>
                <a:path w="899160" h="890269">
                  <a:moveTo>
                    <a:pt x="0" y="0"/>
                  </a:moveTo>
                  <a:lnTo>
                    <a:pt x="898834" y="890224"/>
                  </a:lnTo>
                </a:path>
              </a:pathLst>
            </a:custGeom>
            <a:ln w="5165">
              <a:solidFill>
                <a:srgbClr val="000000"/>
              </a:solidFill>
            </a:ln>
          </p:spPr>
          <p:txBody>
            <a:bodyPr wrap="square" lIns="0" tIns="0" rIns="0" bIns="0" rtlCol="0"/>
            <a:lstStyle/>
            <a:p>
              <a:endParaRPr/>
            </a:p>
          </p:txBody>
        </p:sp>
        <p:pic>
          <p:nvPicPr>
            <p:cNvPr id="49" name="object 49"/>
            <p:cNvPicPr/>
            <p:nvPr/>
          </p:nvPicPr>
          <p:blipFill>
            <a:blip r:embed="rId5" cstate="print"/>
            <a:stretch>
              <a:fillRect/>
            </a:stretch>
          </p:blipFill>
          <p:spPr>
            <a:xfrm>
              <a:off x="2882285" y="1079496"/>
              <a:ext cx="87817" cy="88679"/>
            </a:xfrm>
            <a:prstGeom prst="rect">
              <a:avLst/>
            </a:prstGeom>
          </p:spPr>
        </p:pic>
        <p:sp>
          <p:nvSpPr>
            <p:cNvPr id="50" name="object 50"/>
            <p:cNvSpPr/>
            <p:nvPr/>
          </p:nvSpPr>
          <p:spPr>
            <a:xfrm>
              <a:off x="2518534"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51" name="object 51"/>
          <p:cNvSpPr txBox="1"/>
          <p:nvPr/>
        </p:nvSpPr>
        <p:spPr>
          <a:xfrm>
            <a:off x="2171480" y="1527838"/>
            <a:ext cx="372110" cy="81280"/>
          </a:xfrm>
          <a:prstGeom prst="rect">
            <a:avLst/>
          </a:prstGeom>
        </p:spPr>
        <p:txBody>
          <a:bodyPr vert="horz" wrap="square" lIns="0" tIns="14604" rIns="0" bIns="0" rtlCol="0">
            <a:spAutoFit/>
          </a:bodyPr>
          <a:lstStyle/>
          <a:p>
            <a:pPr marL="12700">
              <a:lnSpc>
                <a:spcPct val="100000"/>
              </a:lnSpc>
              <a:spcBef>
                <a:spcPts val="114"/>
              </a:spcBef>
              <a:tabLst>
                <a:tab pos="309245" algn="l"/>
              </a:tabLst>
            </a:pPr>
            <a:r>
              <a:rPr sz="350" spc="5" dirty="0">
                <a:latin typeface="Times New Roman"/>
                <a:cs typeface="Times New Roman"/>
              </a:rPr>
              <a:t>1	−1</a:t>
            </a:r>
            <a:endParaRPr sz="350">
              <a:latin typeface="Times New Roman"/>
              <a:cs typeface="Times New Roman"/>
            </a:endParaRPr>
          </a:p>
        </p:txBody>
      </p:sp>
      <p:sp>
        <p:nvSpPr>
          <p:cNvPr id="52" name="object 52"/>
          <p:cNvSpPr/>
          <p:nvPr/>
        </p:nvSpPr>
        <p:spPr>
          <a:xfrm>
            <a:off x="2743243"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3" name="object 53"/>
          <p:cNvSpPr txBox="1"/>
          <p:nvPr/>
        </p:nvSpPr>
        <p:spPr>
          <a:xfrm>
            <a:off x="2675872" y="1527838"/>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54" name="object 54"/>
          <p:cNvSpPr/>
          <p:nvPr/>
        </p:nvSpPr>
        <p:spPr>
          <a:xfrm>
            <a:off x="2967519"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5" name="object 55"/>
          <p:cNvSpPr txBox="1"/>
          <p:nvPr/>
        </p:nvSpPr>
        <p:spPr>
          <a:xfrm>
            <a:off x="2943196"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56" name="object 56"/>
          <p:cNvSpPr/>
          <p:nvPr/>
        </p:nvSpPr>
        <p:spPr>
          <a:xfrm>
            <a:off x="3191800"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7" name="object 57"/>
          <p:cNvSpPr txBox="1"/>
          <p:nvPr/>
        </p:nvSpPr>
        <p:spPr>
          <a:xfrm>
            <a:off x="3150259" y="1527838"/>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58" name="object 58"/>
          <p:cNvSpPr/>
          <p:nvPr/>
        </p:nvSpPr>
        <p:spPr>
          <a:xfrm>
            <a:off x="3416509"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9" name="object 59"/>
          <p:cNvSpPr txBox="1"/>
          <p:nvPr/>
        </p:nvSpPr>
        <p:spPr>
          <a:xfrm>
            <a:off x="3392186"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60" name="object 60"/>
          <p:cNvSpPr/>
          <p:nvPr/>
        </p:nvSpPr>
        <p:spPr>
          <a:xfrm>
            <a:off x="2518534" y="1531068"/>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1" name="object 61"/>
          <p:cNvSpPr txBox="1"/>
          <p:nvPr/>
        </p:nvSpPr>
        <p:spPr>
          <a:xfrm>
            <a:off x="2442123" y="148823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62" name="object 62"/>
          <p:cNvSpPr/>
          <p:nvPr/>
        </p:nvSpPr>
        <p:spPr>
          <a:xfrm>
            <a:off x="2518534" y="130635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3" name="object 63"/>
          <p:cNvSpPr txBox="1"/>
          <p:nvPr/>
        </p:nvSpPr>
        <p:spPr>
          <a:xfrm>
            <a:off x="2407254" y="1263526"/>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64" name="object 64"/>
          <p:cNvSpPr/>
          <p:nvPr/>
        </p:nvSpPr>
        <p:spPr>
          <a:xfrm>
            <a:off x="2518534" y="108207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5" name="object 65"/>
          <p:cNvSpPr txBox="1"/>
          <p:nvPr/>
        </p:nvSpPr>
        <p:spPr>
          <a:xfrm>
            <a:off x="2467951" y="1039247"/>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66" name="object 66"/>
          <p:cNvSpPr/>
          <p:nvPr/>
        </p:nvSpPr>
        <p:spPr>
          <a:xfrm>
            <a:off x="2518534" y="857804"/>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7" name="object 67"/>
          <p:cNvSpPr txBox="1"/>
          <p:nvPr/>
        </p:nvSpPr>
        <p:spPr>
          <a:xfrm>
            <a:off x="2433083" y="814967"/>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68" name="object 68"/>
          <p:cNvSpPr/>
          <p:nvPr/>
        </p:nvSpPr>
        <p:spPr>
          <a:xfrm>
            <a:off x="2518534" y="63309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9" name="object 69"/>
          <p:cNvSpPr txBox="1"/>
          <p:nvPr/>
        </p:nvSpPr>
        <p:spPr>
          <a:xfrm>
            <a:off x="2467951" y="59025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70" name="object 70"/>
          <p:cNvSpPr/>
          <p:nvPr/>
        </p:nvSpPr>
        <p:spPr>
          <a:xfrm>
            <a:off x="2518534"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sp>
        <p:nvSpPr>
          <p:cNvPr id="74" name="Slide Number Placeholder 7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46</a:t>
            </a:fld>
            <a:endParaRPr lang="en-US" spc="-5" dirty="0"/>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122425" y="211795"/>
            <a:ext cx="236347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Perceptron</a:t>
            </a:r>
            <a:r>
              <a:rPr sz="1400" spc="-25" dirty="0">
                <a:latin typeface="Times New Roman"/>
                <a:cs typeface="Times New Roman"/>
              </a:rPr>
              <a:t> </a:t>
            </a:r>
            <a:r>
              <a:rPr sz="1400" spc="15" dirty="0">
                <a:latin typeface="Times New Roman"/>
                <a:cs typeface="Times New Roman"/>
              </a:rPr>
              <a:t>Learning</a:t>
            </a:r>
            <a:r>
              <a:rPr sz="1400" spc="-20" dirty="0">
                <a:latin typeface="Times New Roman"/>
                <a:cs typeface="Times New Roman"/>
              </a:rPr>
              <a:t> </a:t>
            </a:r>
            <a:r>
              <a:rPr sz="1400" spc="10" dirty="0">
                <a:latin typeface="Times New Roman"/>
                <a:cs typeface="Times New Roman"/>
              </a:rPr>
              <a:t>Illustration</a:t>
            </a:r>
            <a:endParaRPr sz="1400">
              <a:latin typeface="Times New Roman"/>
              <a:cs typeface="Times New Roman"/>
            </a:endParaRPr>
          </a:p>
        </p:txBody>
      </p:sp>
      <p:grpSp>
        <p:nvGrpSpPr>
          <p:cNvPr id="6" name="object 6"/>
          <p:cNvGrpSpPr/>
          <p:nvPr/>
        </p:nvGrpSpPr>
        <p:grpSpPr>
          <a:xfrm>
            <a:off x="1294970" y="631507"/>
            <a:ext cx="904240" cy="901700"/>
            <a:chOff x="1294970" y="631507"/>
            <a:chExt cx="904240" cy="901700"/>
          </a:xfrm>
        </p:grpSpPr>
        <p:sp>
          <p:nvSpPr>
            <p:cNvPr id="7" name="object 7"/>
            <p:cNvSpPr/>
            <p:nvPr/>
          </p:nvSpPr>
          <p:spPr>
            <a:xfrm>
              <a:off x="1898764" y="933145"/>
              <a:ext cx="66040" cy="379730"/>
            </a:xfrm>
            <a:custGeom>
              <a:avLst/>
              <a:gdLst/>
              <a:ahLst/>
              <a:cxnLst/>
              <a:rect l="l" t="t" r="r" b="b"/>
              <a:pathLst>
                <a:path w="66039" h="379730">
                  <a:moveTo>
                    <a:pt x="25831" y="359625"/>
                  </a:moveTo>
                  <a:lnTo>
                    <a:pt x="20053" y="353847"/>
                  </a:lnTo>
                  <a:lnTo>
                    <a:pt x="5778" y="353847"/>
                  </a:lnTo>
                  <a:lnTo>
                    <a:pt x="0" y="359625"/>
                  </a:lnTo>
                  <a:lnTo>
                    <a:pt x="0" y="373900"/>
                  </a:lnTo>
                  <a:lnTo>
                    <a:pt x="5778" y="379679"/>
                  </a:lnTo>
                  <a:lnTo>
                    <a:pt x="20053" y="379679"/>
                  </a:lnTo>
                  <a:lnTo>
                    <a:pt x="25831" y="373900"/>
                  </a:lnTo>
                  <a:lnTo>
                    <a:pt x="25831" y="366763"/>
                  </a:lnTo>
                  <a:lnTo>
                    <a:pt x="25831" y="359625"/>
                  </a:lnTo>
                  <a:close/>
                </a:path>
                <a:path w="66039" h="379730">
                  <a:moveTo>
                    <a:pt x="65862" y="5778"/>
                  </a:moveTo>
                  <a:lnTo>
                    <a:pt x="60083" y="0"/>
                  </a:lnTo>
                  <a:lnTo>
                    <a:pt x="45821" y="0"/>
                  </a:lnTo>
                  <a:lnTo>
                    <a:pt x="40043" y="5778"/>
                  </a:lnTo>
                  <a:lnTo>
                    <a:pt x="40043" y="20040"/>
                  </a:lnTo>
                  <a:lnTo>
                    <a:pt x="45821" y="25831"/>
                  </a:lnTo>
                  <a:lnTo>
                    <a:pt x="60083" y="25831"/>
                  </a:lnTo>
                  <a:lnTo>
                    <a:pt x="65862" y="20040"/>
                  </a:lnTo>
                  <a:lnTo>
                    <a:pt x="65862" y="12915"/>
                  </a:lnTo>
                  <a:lnTo>
                    <a:pt x="65862" y="5778"/>
                  </a:lnTo>
                  <a:close/>
                </a:path>
              </a:pathLst>
            </a:custGeom>
            <a:solidFill>
              <a:srgbClr val="FF0000"/>
            </a:solidFill>
          </p:spPr>
          <p:txBody>
            <a:bodyPr wrap="square" lIns="0" tIns="0" rIns="0" bIns="0" rtlCol="0"/>
            <a:lstStyle/>
            <a:p>
              <a:endParaRPr/>
            </a:p>
          </p:txBody>
        </p:sp>
        <p:sp>
          <p:nvSpPr>
            <p:cNvPr id="8" name="object 8"/>
            <p:cNvSpPr/>
            <p:nvPr/>
          </p:nvSpPr>
          <p:spPr>
            <a:xfrm>
              <a:off x="1688699" y="1160856"/>
              <a:ext cx="26034" cy="26034"/>
            </a:xfrm>
            <a:custGeom>
              <a:avLst/>
              <a:gdLst/>
              <a:ahLst/>
              <a:cxnLst/>
              <a:rect l="l" t="t" r="r" b="b"/>
              <a:pathLst>
                <a:path w="26035" h="26034">
                  <a:moveTo>
                    <a:pt x="20048" y="0"/>
                  </a:moveTo>
                  <a:lnTo>
                    <a:pt x="5785" y="0"/>
                  </a:lnTo>
                  <a:lnTo>
                    <a:pt x="0" y="5783"/>
                  </a:lnTo>
                  <a:lnTo>
                    <a:pt x="0" y="20048"/>
                  </a:lnTo>
                  <a:lnTo>
                    <a:pt x="5785" y="25830"/>
                  </a:lnTo>
                  <a:lnTo>
                    <a:pt x="20048" y="25830"/>
                  </a:lnTo>
                  <a:lnTo>
                    <a:pt x="25828" y="20048"/>
                  </a:lnTo>
                  <a:lnTo>
                    <a:pt x="25828" y="12915"/>
                  </a:lnTo>
                  <a:lnTo>
                    <a:pt x="25828" y="5783"/>
                  </a:lnTo>
                  <a:lnTo>
                    <a:pt x="20048" y="0"/>
                  </a:lnTo>
                  <a:close/>
                </a:path>
              </a:pathLst>
            </a:custGeom>
            <a:solidFill>
              <a:srgbClr val="0000FF"/>
            </a:solidFill>
          </p:spPr>
          <p:txBody>
            <a:bodyPr wrap="square" lIns="0" tIns="0" rIns="0" bIns="0" rtlCol="0"/>
            <a:lstStyle/>
            <a:p>
              <a:endParaRPr/>
            </a:p>
          </p:txBody>
        </p:sp>
        <p:sp>
          <p:nvSpPr>
            <p:cNvPr id="9" name="object 9"/>
            <p:cNvSpPr/>
            <p:nvPr/>
          </p:nvSpPr>
          <p:spPr>
            <a:xfrm>
              <a:off x="1297827" y="873301"/>
              <a:ext cx="898525" cy="554990"/>
            </a:xfrm>
            <a:custGeom>
              <a:avLst/>
              <a:gdLst/>
              <a:ahLst/>
              <a:cxnLst/>
              <a:rect l="l" t="t" r="r" b="b"/>
              <a:pathLst>
                <a:path w="898525" h="554990">
                  <a:moveTo>
                    <a:pt x="0" y="0"/>
                  </a:moveTo>
                  <a:lnTo>
                    <a:pt x="898403" y="417561"/>
                  </a:lnTo>
                </a:path>
                <a:path w="898525" h="554990">
                  <a:moveTo>
                    <a:pt x="448985" y="208777"/>
                  </a:moveTo>
                  <a:lnTo>
                    <a:pt x="287989" y="554452"/>
                  </a:lnTo>
                </a:path>
              </a:pathLst>
            </a:custGeom>
            <a:ln w="5165">
              <a:solidFill>
                <a:srgbClr val="000000"/>
              </a:solidFill>
            </a:ln>
          </p:spPr>
          <p:txBody>
            <a:bodyPr wrap="square" lIns="0" tIns="0" rIns="0" bIns="0" rtlCol="0"/>
            <a:lstStyle/>
            <a:p>
              <a:endParaRPr/>
            </a:p>
          </p:txBody>
        </p:sp>
        <p:sp>
          <p:nvSpPr>
            <p:cNvPr id="10" name="object 10"/>
            <p:cNvSpPr/>
            <p:nvPr/>
          </p:nvSpPr>
          <p:spPr>
            <a:xfrm>
              <a:off x="1557405" y="1421296"/>
              <a:ext cx="43180" cy="67945"/>
            </a:xfrm>
            <a:custGeom>
              <a:avLst/>
              <a:gdLst/>
              <a:ahLst/>
              <a:cxnLst/>
              <a:rect l="l" t="t" r="r" b="b"/>
              <a:pathLst>
                <a:path w="43180" h="67944">
                  <a:moveTo>
                    <a:pt x="14205" y="0"/>
                  </a:moveTo>
                  <a:lnTo>
                    <a:pt x="0" y="67584"/>
                  </a:lnTo>
                  <a:lnTo>
                    <a:pt x="42617" y="13344"/>
                  </a:lnTo>
                  <a:lnTo>
                    <a:pt x="14205" y="0"/>
                  </a:lnTo>
                  <a:close/>
                </a:path>
              </a:pathLst>
            </a:custGeom>
            <a:solidFill>
              <a:srgbClr val="000000"/>
            </a:solidFill>
          </p:spPr>
          <p:txBody>
            <a:bodyPr wrap="square" lIns="0" tIns="0" rIns="0" bIns="0" rtlCol="0"/>
            <a:lstStyle/>
            <a:p>
              <a:endParaRPr/>
            </a:p>
          </p:txBody>
        </p:sp>
        <p:sp>
          <p:nvSpPr>
            <p:cNvPr id="11" name="object 11"/>
            <p:cNvSpPr/>
            <p:nvPr/>
          </p:nvSpPr>
          <p:spPr>
            <a:xfrm>
              <a:off x="1557405" y="1421296"/>
              <a:ext cx="43180" cy="67945"/>
            </a:xfrm>
            <a:custGeom>
              <a:avLst/>
              <a:gdLst/>
              <a:ahLst/>
              <a:cxnLst/>
              <a:rect l="l" t="t" r="r" b="b"/>
              <a:pathLst>
                <a:path w="43180" h="67944">
                  <a:moveTo>
                    <a:pt x="0" y="67584"/>
                  </a:moveTo>
                  <a:lnTo>
                    <a:pt x="14205" y="0"/>
                  </a:lnTo>
                  <a:lnTo>
                    <a:pt x="42617" y="13344"/>
                  </a:lnTo>
                  <a:lnTo>
                    <a:pt x="0" y="67584"/>
                  </a:lnTo>
                </a:path>
              </a:pathLst>
            </a:custGeom>
            <a:ln w="3175">
              <a:solidFill>
                <a:srgbClr val="000000"/>
              </a:solidFill>
            </a:ln>
          </p:spPr>
          <p:txBody>
            <a:bodyPr wrap="square" lIns="0" tIns="0" rIns="0" bIns="0" rtlCol="0"/>
            <a:lstStyle/>
            <a:p>
              <a:endParaRPr/>
            </a:p>
          </p:txBody>
        </p:sp>
        <p:sp>
          <p:nvSpPr>
            <p:cNvPr id="12" name="object 12"/>
            <p:cNvSpPr/>
            <p:nvPr/>
          </p:nvSpPr>
          <p:spPr>
            <a:xfrm>
              <a:off x="1838939" y="747169"/>
              <a:ext cx="26034" cy="26034"/>
            </a:xfrm>
            <a:custGeom>
              <a:avLst/>
              <a:gdLst/>
              <a:ahLst/>
              <a:cxnLst/>
              <a:rect l="l" t="t" r="r" b="b"/>
              <a:pathLst>
                <a:path w="26035" h="26034">
                  <a:moveTo>
                    <a:pt x="20043" y="0"/>
                  </a:moveTo>
                  <a:lnTo>
                    <a:pt x="5780" y="0"/>
                  </a:lnTo>
                  <a:lnTo>
                    <a:pt x="0" y="5780"/>
                  </a:lnTo>
                  <a:lnTo>
                    <a:pt x="0" y="20048"/>
                  </a:lnTo>
                  <a:lnTo>
                    <a:pt x="5780" y="25828"/>
                  </a:lnTo>
                  <a:lnTo>
                    <a:pt x="20043" y="25828"/>
                  </a:lnTo>
                  <a:lnTo>
                    <a:pt x="25828" y="20048"/>
                  </a:lnTo>
                  <a:lnTo>
                    <a:pt x="25828" y="12914"/>
                  </a:lnTo>
                  <a:lnTo>
                    <a:pt x="25828" y="5780"/>
                  </a:lnTo>
                  <a:lnTo>
                    <a:pt x="20043" y="0"/>
                  </a:lnTo>
                  <a:close/>
                </a:path>
              </a:pathLst>
            </a:custGeom>
            <a:solidFill>
              <a:srgbClr val="FF0000"/>
            </a:solidFill>
          </p:spPr>
          <p:txBody>
            <a:bodyPr wrap="square" lIns="0" tIns="0" rIns="0" bIns="0" rtlCol="0"/>
            <a:lstStyle/>
            <a:p>
              <a:endParaRPr/>
            </a:p>
          </p:txBody>
        </p:sp>
        <p:sp>
          <p:nvSpPr>
            <p:cNvPr id="13" name="object 13"/>
            <p:cNvSpPr/>
            <p:nvPr/>
          </p:nvSpPr>
          <p:spPr>
            <a:xfrm>
              <a:off x="1826024" y="734255"/>
              <a:ext cx="52069" cy="52069"/>
            </a:xfrm>
            <a:custGeom>
              <a:avLst/>
              <a:gdLst/>
              <a:ahLst/>
              <a:cxnLst/>
              <a:rect l="l" t="t" r="r" b="b"/>
              <a:pathLst>
                <a:path w="52069" h="52070">
                  <a:moveTo>
                    <a:pt x="51657" y="25828"/>
                  </a:moveTo>
                  <a:lnTo>
                    <a:pt x="49627" y="35881"/>
                  </a:lnTo>
                  <a:lnTo>
                    <a:pt x="44091" y="44091"/>
                  </a:lnTo>
                  <a:lnTo>
                    <a:pt x="35881" y="49627"/>
                  </a:lnTo>
                  <a:lnTo>
                    <a:pt x="25828" y="51657"/>
                  </a:lnTo>
                  <a:lnTo>
                    <a:pt x="15773" y="49627"/>
                  </a:lnTo>
                  <a:lnTo>
                    <a:pt x="7563" y="44091"/>
                  </a:lnTo>
                  <a:lnTo>
                    <a:pt x="2029" y="35881"/>
                  </a:lnTo>
                  <a:lnTo>
                    <a:pt x="0" y="25828"/>
                  </a:lnTo>
                  <a:lnTo>
                    <a:pt x="2029" y="15775"/>
                  </a:lnTo>
                  <a:lnTo>
                    <a:pt x="7563" y="7565"/>
                  </a:lnTo>
                  <a:lnTo>
                    <a:pt x="15773" y="2030"/>
                  </a:lnTo>
                  <a:lnTo>
                    <a:pt x="25828" y="0"/>
                  </a:lnTo>
                  <a:lnTo>
                    <a:pt x="35881" y="2030"/>
                  </a:lnTo>
                  <a:lnTo>
                    <a:pt x="44091" y="7565"/>
                  </a:lnTo>
                  <a:lnTo>
                    <a:pt x="49627" y="15775"/>
                  </a:lnTo>
                  <a:lnTo>
                    <a:pt x="51657" y="25828"/>
                  </a:lnTo>
                </a:path>
              </a:pathLst>
            </a:custGeom>
            <a:ln w="5165">
              <a:solidFill>
                <a:srgbClr val="00FF00"/>
              </a:solidFill>
            </a:ln>
          </p:spPr>
          <p:txBody>
            <a:bodyPr wrap="square" lIns="0" tIns="0" rIns="0" bIns="0" rtlCol="0"/>
            <a:lstStyle/>
            <a:p>
              <a:endParaRPr/>
            </a:p>
          </p:txBody>
        </p:sp>
        <p:sp>
          <p:nvSpPr>
            <p:cNvPr id="14" name="object 14"/>
            <p:cNvSpPr/>
            <p:nvPr/>
          </p:nvSpPr>
          <p:spPr>
            <a:xfrm>
              <a:off x="1746813" y="824226"/>
              <a:ext cx="84455" cy="258445"/>
            </a:xfrm>
            <a:custGeom>
              <a:avLst/>
              <a:gdLst/>
              <a:ahLst/>
              <a:cxnLst/>
              <a:rect l="l" t="t" r="r" b="b"/>
              <a:pathLst>
                <a:path w="84455" h="258444">
                  <a:moveTo>
                    <a:pt x="0" y="257852"/>
                  </a:moveTo>
                  <a:lnTo>
                    <a:pt x="84376" y="0"/>
                  </a:lnTo>
                </a:path>
              </a:pathLst>
            </a:custGeom>
            <a:ln w="5165">
              <a:solidFill>
                <a:srgbClr val="FF0000"/>
              </a:solidFill>
            </a:ln>
          </p:spPr>
          <p:txBody>
            <a:bodyPr wrap="square" lIns="0" tIns="0" rIns="0" bIns="0" rtlCol="0"/>
            <a:lstStyle/>
            <a:p>
              <a:endParaRPr/>
            </a:p>
          </p:txBody>
        </p:sp>
        <p:sp>
          <p:nvSpPr>
            <p:cNvPr id="15" name="object 15"/>
            <p:cNvSpPr/>
            <p:nvPr/>
          </p:nvSpPr>
          <p:spPr>
            <a:xfrm>
              <a:off x="1816122" y="760084"/>
              <a:ext cx="36195" cy="69215"/>
            </a:xfrm>
            <a:custGeom>
              <a:avLst/>
              <a:gdLst/>
              <a:ahLst/>
              <a:cxnLst/>
              <a:rect l="l" t="t" r="r" b="b"/>
              <a:pathLst>
                <a:path w="36194" h="69215">
                  <a:moveTo>
                    <a:pt x="35731" y="0"/>
                  </a:moveTo>
                  <a:lnTo>
                    <a:pt x="0" y="58977"/>
                  </a:lnTo>
                  <a:lnTo>
                    <a:pt x="29702" y="68874"/>
                  </a:lnTo>
                  <a:lnTo>
                    <a:pt x="35731" y="0"/>
                  </a:lnTo>
                  <a:close/>
                </a:path>
              </a:pathLst>
            </a:custGeom>
            <a:solidFill>
              <a:srgbClr val="FF0000"/>
            </a:solidFill>
          </p:spPr>
          <p:txBody>
            <a:bodyPr wrap="square" lIns="0" tIns="0" rIns="0" bIns="0" rtlCol="0"/>
            <a:lstStyle/>
            <a:p>
              <a:endParaRPr/>
            </a:p>
          </p:txBody>
        </p:sp>
        <p:sp>
          <p:nvSpPr>
            <p:cNvPr id="16" name="object 16"/>
            <p:cNvSpPr/>
            <p:nvPr/>
          </p:nvSpPr>
          <p:spPr>
            <a:xfrm>
              <a:off x="1816122" y="760084"/>
              <a:ext cx="36195" cy="69215"/>
            </a:xfrm>
            <a:custGeom>
              <a:avLst/>
              <a:gdLst/>
              <a:ahLst/>
              <a:cxnLst/>
              <a:rect l="l" t="t" r="r" b="b"/>
              <a:pathLst>
                <a:path w="36194" h="69215">
                  <a:moveTo>
                    <a:pt x="35731" y="0"/>
                  </a:moveTo>
                  <a:lnTo>
                    <a:pt x="29702" y="68874"/>
                  </a:lnTo>
                  <a:lnTo>
                    <a:pt x="0" y="58977"/>
                  </a:lnTo>
                  <a:lnTo>
                    <a:pt x="35731" y="0"/>
                  </a:lnTo>
                </a:path>
              </a:pathLst>
            </a:custGeom>
            <a:ln w="3175">
              <a:solidFill>
                <a:srgbClr val="FF0000"/>
              </a:solidFill>
            </a:ln>
          </p:spPr>
          <p:txBody>
            <a:bodyPr wrap="square" lIns="0" tIns="0" rIns="0" bIns="0" rtlCol="0"/>
            <a:lstStyle/>
            <a:p>
              <a:endParaRPr/>
            </a:p>
          </p:txBody>
        </p:sp>
        <p:sp>
          <p:nvSpPr>
            <p:cNvPr id="17" name="object 17"/>
            <p:cNvSpPr/>
            <p:nvPr/>
          </p:nvSpPr>
          <p:spPr>
            <a:xfrm>
              <a:off x="1557405" y="1231026"/>
              <a:ext cx="84455" cy="258445"/>
            </a:xfrm>
            <a:custGeom>
              <a:avLst/>
              <a:gdLst/>
              <a:ahLst/>
              <a:cxnLst/>
              <a:rect l="l" t="t" r="r" b="b"/>
              <a:pathLst>
                <a:path w="84455" h="258444">
                  <a:moveTo>
                    <a:pt x="0" y="257855"/>
                  </a:moveTo>
                  <a:lnTo>
                    <a:pt x="84373" y="0"/>
                  </a:lnTo>
                </a:path>
              </a:pathLst>
            </a:custGeom>
            <a:ln w="5165">
              <a:solidFill>
                <a:srgbClr val="FF0000"/>
              </a:solidFill>
            </a:ln>
          </p:spPr>
          <p:txBody>
            <a:bodyPr wrap="square" lIns="0" tIns="0" rIns="0" bIns="0" rtlCol="0"/>
            <a:lstStyle/>
            <a:p>
              <a:endParaRPr/>
            </a:p>
          </p:txBody>
        </p:sp>
        <p:sp>
          <p:nvSpPr>
            <p:cNvPr id="18" name="object 18"/>
            <p:cNvSpPr/>
            <p:nvPr/>
          </p:nvSpPr>
          <p:spPr>
            <a:xfrm>
              <a:off x="1626712" y="1166884"/>
              <a:ext cx="36195" cy="69215"/>
            </a:xfrm>
            <a:custGeom>
              <a:avLst/>
              <a:gdLst/>
              <a:ahLst/>
              <a:cxnLst/>
              <a:rect l="l" t="t" r="r" b="b"/>
              <a:pathLst>
                <a:path w="36194" h="69215">
                  <a:moveTo>
                    <a:pt x="36158" y="0"/>
                  </a:moveTo>
                  <a:lnTo>
                    <a:pt x="0" y="59405"/>
                  </a:lnTo>
                  <a:lnTo>
                    <a:pt x="30135" y="68876"/>
                  </a:lnTo>
                  <a:lnTo>
                    <a:pt x="36158" y="0"/>
                  </a:lnTo>
                  <a:close/>
                </a:path>
              </a:pathLst>
            </a:custGeom>
            <a:solidFill>
              <a:srgbClr val="FF0000"/>
            </a:solidFill>
          </p:spPr>
          <p:txBody>
            <a:bodyPr wrap="square" lIns="0" tIns="0" rIns="0" bIns="0" rtlCol="0"/>
            <a:lstStyle/>
            <a:p>
              <a:endParaRPr/>
            </a:p>
          </p:txBody>
        </p:sp>
        <p:sp>
          <p:nvSpPr>
            <p:cNvPr id="19" name="object 19"/>
            <p:cNvSpPr/>
            <p:nvPr/>
          </p:nvSpPr>
          <p:spPr>
            <a:xfrm>
              <a:off x="1626712" y="1166884"/>
              <a:ext cx="36195" cy="69215"/>
            </a:xfrm>
            <a:custGeom>
              <a:avLst/>
              <a:gdLst/>
              <a:ahLst/>
              <a:cxnLst/>
              <a:rect l="l" t="t" r="r" b="b"/>
              <a:pathLst>
                <a:path w="36194" h="69215">
                  <a:moveTo>
                    <a:pt x="36158" y="0"/>
                  </a:moveTo>
                  <a:lnTo>
                    <a:pt x="30135" y="68876"/>
                  </a:lnTo>
                  <a:lnTo>
                    <a:pt x="0" y="59405"/>
                  </a:lnTo>
                  <a:lnTo>
                    <a:pt x="36158" y="0"/>
                  </a:lnTo>
                </a:path>
              </a:pathLst>
            </a:custGeom>
            <a:ln w="3175">
              <a:solidFill>
                <a:srgbClr val="FF0000"/>
              </a:solidFill>
            </a:ln>
          </p:spPr>
          <p:txBody>
            <a:bodyPr wrap="square" lIns="0" tIns="0" rIns="0" bIns="0" rtlCol="0"/>
            <a:lstStyle/>
            <a:p>
              <a:endParaRPr/>
            </a:p>
          </p:txBody>
        </p:sp>
        <p:sp>
          <p:nvSpPr>
            <p:cNvPr id="20" name="object 20"/>
            <p:cNvSpPr/>
            <p:nvPr/>
          </p:nvSpPr>
          <p:spPr>
            <a:xfrm>
              <a:off x="2027916" y="1469940"/>
              <a:ext cx="26034" cy="26034"/>
            </a:xfrm>
            <a:custGeom>
              <a:avLst/>
              <a:gdLst/>
              <a:ahLst/>
              <a:cxnLst/>
              <a:rect l="l" t="t" r="r" b="b"/>
              <a:pathLst>
                <a:path w="26035" h="26034">
                  <a:moveTo>
                    <a:pt x="20048" y="0"/>
                  </a:moveTo>
                  <a:lnTo>
                    <a:pt x="5780" y="0"/>
                  </a:lnTo>
                  <a:lnTo>
                    <a:pt x="0" y="5781"/>
                  </a:lnTo>
                  <a:lnTo>
                    <a:pt x="0" y="20046"/>
                  </a:lnTo>
                  <a:lnTo>
                    <a:pt x="5780" y="25828"/>
                  </a:lnTo>
                  <a:lnTo>
                    <a:pt x="20048" y="25828"/>
                  </a:lnTo>
                  <a:lnTo>
                    <a:pt x="25828" y="20046"/>
                  </a:lnTo>
                  <a:lnTo>
                    <a:pt x="25828" y="12914"/>
                  </a:lnTo>
                  <a:lnTo>
                    <a:pt x="25828" y="5781"/>
                  </a:lnTo>
                  <a:lnTo>
                    <a:pt x="20048" y="0"/>
                  </a:lnTo>
                  <a:close/>
                </a:path>
              </a:pathLst>
            </a:custGeom>
            <a:solidFill>
              <a:srgbClr val="FF0000"/>
            </a:solidFill>
          </p:spPr>
          <p:txBody>
            <a:bodyPr wrap="square" lIns="0" tIns="0" rIns="0" bIns="0" rtlCol="0"/>
            <a:lstStyle/>
            <a:p>
              <a:endParaRPr/>
            </a:p>
          </p:txBody>
        </p:sp>
        <p:sp>
          <p:nvSpPr>
            <p:cNvPr id="21" name="object 21"/>
            <p:cNvSpPr/>
            <p:nvPr/>
          </p:nvSpPr>
          <p:spPr>
            <a:xfrm>
              <a:off x="1297827" y="1531068"/>
              <a:ext cx="898525" cy="0"/>
            </a:xfrm>
            <a:custGeom>
              <a:avLst/>
              <a:gdLst/>
              <a:ahLst/>
              <a:cxnLst/>
              <a:rect l="l" t="t" r="r" b="b"/>
              <a:pathLst>
                <a:path w="898525">
                  <a:moveTo>
                    <a:pt x="0" y="0"/>
                  </a:moveTo>
                  <a:lnTo>
                    <a:pt x="897975" y="0"/>
                  </a:lnTo>
                </a:path>
              </a:pathLst>
            </a:custGeom>
            <a:ln w="3175">
              <a:solidFill>
                <a:srgbClr val="000000"/>
              </a:solidFill>
            </a:ln>
          </p:spPr>
          <p:txBody>
            <a:bodyPr wrap="square" lIns="0" tIns="0" rIns="0" bIns="0" rtlCol="0"/>
            <a:lstStyle/>
            <a:p>
              <a:endParaRPr/>
            </a:p>
          </p:txBody>
        </p:sp>
        <p:sp>
          <p:nvSpPr>
            <p:cNvPr id="22" name="object 22"/>
            <p:cNvSpPr/>
            <p:nvPr/>
          </p:nvSpPr>
          <p:spPr>
            <a:xfrm>
              <a:off x="2154048" y="663655"/>
              <a:ext cx="26034" cy="26034"/>
            </a:xfrm>
            <a:custGeom>
              <a:avLst/>
              <a:gdLst/>
              <a:ahLst/>
              <a:cxnLst/>
              <a:rect l="l" t="t" r="r" b="b"/>
              <a:pathLst>
                <a:path w="26035" h="26034">
                  <a:moveTo>
                    <a:pt x="20043" y="0"/>
                  </a:moveTo>
                  <a:lnTo>
                    <a:pt x="5780" y="0"/>
                  </a:lnTo>
                  <a:lnTo>
                    <a:pt x="0" y="5785"/>
                  </a:lnTo>
                  <a:lnTo>
                    <a:pt x="0" y="20048"/>
                  </a:lnTo>
                  <a:lnTo>
                    <a:pt x="5780" y="25828"/>
                  </a:lnTo>
                  <a:lnTo>
                    <a:pt x="20043" y="25828"/>
                  </a:lnTo>
                  <a:lnTo>
                    <a:pt x="25828" y="20048"/>
                  </a:lnTo>
                  <a:lnTo>
                    <a:pt x="25828" y="12914"/>
                  </a:lnTo>
                  <a:lnTo>
                    <a:pt x="25828" y="5785"/>
                  </a:lnTo>
                  <a:lnTo>
                    <a:pt x="20043" y="0"/>
                  </a:lnTo>
                  <a:close/>
                </a:path>
              </a:pathLst>
            </a:custGeom>
            <a:solidFill>
              <a:srgbClr val="FF0000"/>
            </a:solidFill>
          </p:spPr>
          <p:txBody>
            <a:bodyPr wrap="square" lIns="0" tIns="0" rIns="0" bIns="0" rtlCol="0"/>
            <a:lstStyle/>
            <a:p>
              <a:endParaRPr/>
            </a:p>
          </p:txBody>
        </p:sp>
        <p:sp>
          <p:nvSpPr>
            <p:cNvPr id="23" name="object 23"/>
            <p:cNvSpPr/>
            <p:nvPr/>
          </p:nvSpPr>
          <p:spPr>
            <a:xfrm>
              <a:off x="1397698" y="643426"/>
              <a:ext cx="26034" cy="26034"/>
            </a:xfrm>
            <a:custGeom>
              <a:avLst/>
              <a:gdLst/>
              <a:ahLst/>
              <a:cxnLst/>
              <a:rect l="l" t="t" r="r" b="b"/>
              <a:pathLst>
                <a:path w="26034" h="26034">
                  <a:moveTo>
                    <a:pt x="20046" y="0"/>
                  </a:moveTo>
                  <a:lnTo>
                    <a:pt x="5781" y="0"/>
                  </a:lnTo>
                  <a:lnTo>
                    <a:pt x="0" y="5780"/>
                  </a:lnTo>
                  <a:lnTo>
                    <a:pt x="0" y="20043"/>
                  </a:lnTo>
                  <a:lnTo>
                    <a:pt x="5781" y="25828"/>
                  </a:lnTo>
                  <a:lnTo>
                    <a:pt x="20046" y="25828"/>
                  </a:lnTo>
                  <a:lnTo>
                    <a:pt x="25828" y="20043"/>
                  </a:lnTo>
                  <a:lnTo>
                    <a:pt x="25828" y="12914"/>
                  </a:lnTo>
                  <a:lnTo>
                    <a:pt x="25828" y="5780"/>
                  </a:lnTo>
                  <a:lnTo>
                    <a:pt x="20046" y="0"/>
                  </a:lnTo>
                  <a:close/>
                </a:path>
              </a:pathLst>
            </a:custGeom>
            <a:solidFill>
              <a:srgbClr val="0000FF"/>
            </a:solidFill>
          </p:spPr>
          <p:txBody>
            <a:bodyPr wrap="square" lIns="0" tIns="0" rIns="0" bIns="0" rtlCol="0"/>
            <a:lstStyle/>
            <a:p>
              <a:endParaRPr/>
            </a:p>
          </p:txBody>
        </p:sp>
        <p:sp>
          <p:nvSpPr>
            <p:cNvPr id="24" name="object 24"/>
            <p:cNvSpPr/>
            <p:nvPr/>
          </p:nvSpPr>
          <p:spPr>
            <a:xfrm>
              <a:off x="1297827" y="633095"/>
              <a:ext cx="898525" cy="898525"/>
            </a:xfrm>
            <a:custGeom>
              <a:avLst/>
              <a:gdLst/>
              <a:ahLst/>
              <a:cxnLst/>
              <a:rect l="l" t="t" r="r" b="b"/>
              <a:pathLst>
                <a:path w="898525" h="898525">
                  <a:moveTo>
                    <a:pt x="0" y="0"/>
                  </a:moveTo>
                  <a:lnTo>
                    <a:pt x="897975" y="0"/>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25" name="object 25"/>
          <p:cNvSpPr/>
          <p:nvPr/>
        </p:nvSpPr>
        <p:spPr>
          <a:xfrm>
            <a:off x="1384353" y="796672"/>
            <a:ext cx="26034" cy="26034"/>
          </a:xfrm>
          <a:custGeom>
            <a:avLst/>
            <a:gdLst/>
            <a:ahLst/>
            <a:cxnLst/>
            <a:rect l="l" t="t" r="r" b="b"/>
            <a:pathLst>
              <a:path w="26034" h="26034">
                <a:moveTo>
                  <a:pt x="20046" y="0"/>
                </a:moveTo>
                <a:lnTo>
                  <a:pt x="5781" y="0"/>
                </a:lnTo>
                <a:lnTo>
                  <a:pt x="0" y="5785"/>
                </a:lnTo>
                <a:lnTo>
                  <a:pt x="0" y="20048"/>
                </a:lnTo>
                <a:lnTo>
                  <a:pt x="5781" y="25828"/>
                </a:lnTo>
                <a:lnTo>
                  <a:pt x="20046" y="25828"/>
                </a:lnTo>
                <a:lnTo>
                  <a:pt x="25828" y="20048"/>
                </a:lnTo>
                <a:lnTo>
                  <a:pt x="25828" y="12914"/>
                </a:lnTo>
                <a:lnTo>
                  <a:pt x="25828" y="5785"/>
                </a:lnTo>
                <a:lnTo>
                  <a:pt x="20046" y="0"/>
                </a:lnTo>
                <a:close/>
              </a:path>
            </a:pathLst>
          </a:custGeom>
          <a:solidFill>
            <a:srgbClr val="0000FF"/>
          </a:solidFill>
        </p:spPr>
        <p:txBody>
          <a:bodyPr wrap="square" lIns="0" tIns="0" rIns="0" bIns="0" rtlCol="0"/>
          <a:lstStyle/>
          <a:p>
            <a:endParaRPr/>
          </a:p>
        </p:txBody>
      </p:sp>
      <p:sp>
        <p:nvSpPr>
          <p:cNvPr id="26" name="object 26"/>
          <p:cNvSpPr/>
          <p:nvPr/>
        </p:nvSpPr>
        <p:spPr>
          <a:xfrm>
            <a:off x="1483791" y="742873"/>
            <a:ext cx="90805" cy="66040"/>
          </a:xfrm>
          <a:custGeom>
            <a:avLst/>
            <a:gdLst/>
            <a:ahLst/>
            <a:cxnLst/>
            <a:rect l="l" t="t" r="r" b="b"/>
            <a:pathLst>
              <a:path w="90805" h="66040">
                <a:moveTo>
                  <a:pt x="25819" y="45389"/>
                </a:moveTo>
                <a:lnTo>
                  <a:pt x="20040" y="39598"/>
                </a:lnTo>
                <a:lnTo>
                  <a:pt x="5778" y="39598"/>
                </a:lnTo>
                <a:lnTo>
                  <a:pt x="0" y="45389"/>
                </a:lnTo>
                <a:lnTo>
                  <a:pt x="0" y="59651"/>
                </a:lnTo>
                <a:lnTo>
                  <a:pt x="5778" y="65430"/>
                </a:lnTo>
                <a:lnTo>
                  <a:pt x="20040" y="65430"/>
                </a:lnTo>
                <a:lnTo>
                  <a:pt x="25819" y="59651"/>
                </a:lnTo>
                <a:lnTo>
                  <a:pt x="25819" y="52514"/>
                </a:lnTo>
                <a:lnTo>
                  <a:pt x="25819" y="45389"/>
                </a:lnTo>
                <a:close/>
              </a:path>
              <a:path w="90805" h="66040">
                <a:moveTo>
                  <a:pt x="90398" y="5778"/>
                </a:moveTo>
                <a:lnTo>
                  <a:pt x="84607" y="0"/>
                </a:lnTo>
                <a:lnTo>
                  <a:pt x="70345" y="0"/>
                </a:lnTo>
                <a:lnTo>
                  <a:pt x="64566" y="5778"/>
                </a:lnTo>
                <a:lnTo>
                  <a:pt x="64566" y="20040"/>
                </a:lnTo>
                <a:lnTo>
                  <a:pt x="70345" y="25831"/>
                </a:lnTo>
                <a:lnTo>
                  <a:pt x="84607" y="25831"/>
                </a:lnTo>
                <a:lnTo>
                  <a:pt x="90398" y="20040"/>
                </a:lnTo>
                <a:lnTo>
                  <a:pt x="90398" y="12915"/>
                </a:lnTo>
                <a:lnTo>
                  <a:pt x="90398" y="5778"/>
                </a:lnTo>
                <a:close/>
              </a:path>
            </a:pathLst>
          </a:custGeom>
          <a:solidFill>
            <a:srgbClr val="0000FF"/>
          </a:solidFill>
        </p:spPr>
        <p:txBody>
          <a:bodyPr wrap="square" lIns="0" tIns="0" rIns="0" bIns="0" rtlCol="0"/>
          <a:lstStyle/>
          <a:p>
            <a:endParaRPr/>
          </a:p>
        </p:txBody>
      </p:sp>
      <p:sp>
        <p:nvSpPr>
          <p:cNvPr id="27" name="object 27"/>
          <p:cNvSpPr txBox="1"/>
          <p:nvPr/>
        </p:nvSpPr>
        <p:spPr>
          <a:xfrm>
            <a:off x="1247676" y="1527838"/>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28" name="object 28"/>
          <p:cNvSpPr/>
          <p:nvPr/>
        </p:nvSpPr>
        <p:spPr>
          <a:xfrm>
            <a:off x="1522537"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29" name="object 29"/>
          <p:cNvSpPr txBox="1"/>
          <p:nvPr/>
        </p:nvSpPr>
        <p:spPr>
          <a:xfrm>
            <a:off x="1455166" y="1527838"/>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0" name="object 30"/>
          <p:cNvSpPr/>
          <p:nvPr/>
        </p:nvSpPr>
        <p:spPr>
          <a:xfrm>
            <a:off x="1746813"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1" name="object 31"/>
          <p:cNvSpPr txBox="1"/>
          <p:nvPr/>
        </p:nvSpPr>
        <p:spPr>
          <a:xfrm>
            <a:off x="1722490"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32" name="object 32"/>
          <p:cNvSpPr/>
          <p:nvPr/>
        </p:nvSpPr>
        <p:spPr>
          <a:xfrm>
            <a:off x="1971094"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3" name="object 33"/>
          <p:cNvSpPr txBox="1"/>
          <p:nvPr/>
        </p:nvSpPr>
        <p:spPr>
          <a:xfrm>
            <a:off x="1929553" y="1527838"/>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4" name="object 34"/>
          <p:cNvSpPr/>
          <p:nvPr/>
        </p:nvSpPr>
        <p:spPr>
          <a:xfrm>
            <a:off x="1297828" y="633095"/>
            <a:ext cx="898525" cy="898525"/>
          </a:xfrm>
          <a:custGeom>
            <a:avLst/>
            <a:gdLst/>
            <a:ahLst/>
            <a:cxnLst/>
            <a:rect l="l" t="t" r="r" b="b"/>
            <a:pathLst>
              <a:path w="898525" h="898525">
                <a:moveTo>
                  <a:pt x="897975" y="897973"/>
                </a:moveTo>
                <a:lnTo>
                  <a:pt x="897975" y="888933"/>
                </a:lnTo>
              </a:path>
              <a:path w="898525" h="898525">
                <a:moveTo>
                  <a:pt x="897975" y="0"/>
                </a:moveTo>
                <a:lnTo>
                  <a:pt x="897975" y="9040"/>
                </a:lnTo>
              </a:path>
              <a:path w="898525" h="898525">
                <a:moveTo>
                  <a:pt x="0" y="897973"/>
                </a:moveTo>
                <a:lnTo>
                  <a:pt x="9040" y="897973"/>
                </a:lnTo>
              </a:path>
              <a:path w="898525" h="898525">
                <a:moveTo>
                  <a:pt x="897975" y="897973"/>
                </a:moveTo>
                <a:lnTo>
                  <a:pt x="888934" y="897973"/>
                </a:lnTo>
              </a:path>
            </a:pathLst>
          </a:custGeom>
          <a:ln w="3175">
            <a:solidFill>
              <a:srgbClr val="000000"/>
            </a:solidFill>
          </a:ln>
        </p:spPr>
        <p:txBody>
          <a:bodyPr wrap="square" lIns="0" tIns="0" rIns="0" bIns="0" rtlCol="0"/>
          <a:lstStyle/>
          <a:p>
            <a:endParaRPr/>
          </a:p>
        </p:txBody>
      </p:sp>
      <p:sp>
        <p:nvSpPr>
          <p:cNvPr id="35" name="object 35"/>
          <p:cNvSpPr txBox="1"/>
          <p:nvPr/>
        </p:nvSpPr>
        <p:spPr>
          <a:xfrm>
            <a:off x="1221417" y="148823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36" name="object 36"/>
          <p:cNvSpPr/>
          <p:nvPr/>
        </p:nvSpPr>
        <p:spPr>
          <a:xfrm>
            <a:off x="1297828" y="130635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7" name="object 37"/>
          <p:cNvSpPr txBox="1"/>
          <p:nvPr/>
        </p:nvSpPr>
        <p:spPr>
          <a:xfrm>
            <a:off x="1186548" y="1263526"/>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8" name="object 38"/>
          <p:cNvSpPr/>
          <p:nvPr/>
        </p:nvSpPr>
        <p:spPr>
          <a:xfrm>
            <a:off x="1297828" y="108207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1247245" y="1039247"/>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40" name="object 40"/>
          <p:cNvSpPr/>
          <p:nvPr/>
        </p:nvSpPr>
        <p:spPr>
          <a:xfrm>
            <a:off x="1297828" y="857804"/>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1" name="object 41"/>
          <p:cNvSpPr txBox="1"/>
          <p:nvPr/>
        </p:nvSpPr>
        <p:spPr>
          <a:xfrm>
            <a:off x="1212377" y="814967"/>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42" name="object 42"/>
          <p:cNvSpPr/>
          <p:nvPr/>
        </p:nvSpPr>
        <p:spPr>
          <a:xfrm>
            <a:off x="1297828" y="63309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3" name="object 43"/>
          <p:cNvSpPr txBox="1"/>
          <p:nvPr/>
        </p:nvSpPr>
        <p:spPr>
          <a:xfrm>
            <a:off x="1247245" y="59025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44" name="object 44"/>
          <p:cNvSpPr/>
          <p:nvPr/>
        </p:nvSpPr>
        <p:spPr>
          <a:xfrm>
            <a:off x="1297828"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grpSp>
        <p:nvGrpSpPr>
          <p:cNvPr id="45" name="object 45"/>
          <p:cNvGrpSpPr/>
          <p:nvPr/>
        </p:nvGrpSpPr>
        <p:grpSpPr>
          <a:xfrm>
            <a:off x="2515245" y="631507"/>
            <a:ext cx="904875" cy="901700"/>
            <a:chOff x="2515245" y="631507"/>
            <a:chExt cx="904875" cy="901700"/>
          </a:xfrm>
        </p:grpSpPr>
        <p:sp>
          <p:nvSpPr>
            <p:cNvPr id="46" name="object 46"/>
            <p:cNvSpPr/>
            <p:nvPr/>
          </p:nvSpPr>
          <p:spPr>
            <a:xfrm>
              <a:off x="3059633" y="663663"/>
              <a:ext cx="340995" cy="832485"/>
            </a:xfrm>
            <a:custGeom>
              <a:avLst/>
              <a:gdLst/>
              <a:ahLst/>
              <a:cxnLst/>
              <a:rect l="l" t="t" r="r" b="b"/>
              <a:pathLst>
                <a:path w="340995" h="832485">
                  <a:moveTo>
                    <a:pt x="25831" y="89293"/>
                  </a:moveTo>
                  <a:lnTo>
                    <a:pt x="20053" y="83515"/>
                  </a:lnTo>
                  <a:lnTo>
                    <a:pt x="5791" y="83515"/>
                  </a:lnTo>
                  <a:lnTo>
                    <a:pt x="0" y="89293"/>
                  </a:lnTo>
                  <a:lnTo>
                    <a:pt x="0" y="103555"/>
                  </a:lnTo>
                  <a:lnTo>
                    <a:pt x="5791" y="109347"/>
                  </a:lnTo>
                  <a:lnTo>
                    <a:pt x="20053" y="109347"/>
                  </a:lnTo>
                  <a:lnTo>
                    <a:pt x="25831" y="103555"/>
                  </a:lnTo>
                  <a:lnTo>
                    <a:pt x="25831" y="96431"/>
                  </a:lnTo>
                  <a:lnTo>
                    <a:pt x="25831" y="89293"/>
                  </a:lnTo>
                  <a:close/>
                </a:path>
                <a:path w="340995" h="832485">
                  <a:moveTo>
                    <a:pt x="85674" y="629107"/>
                  </a:moveTo>
                  <a:lnTo>
                    <a:pt x="79883" y="623328"/>
                  </a:lnTo>
                  <a:lnTo>
                    <a:pt x="65620" y="623328"/>
                  </a:lnTo>
                  <a:lnTo>
                    <a:pt x="59842" y="629107"/>
                  </a:lnTo>
                  <a:lnTo>
                    <a:pt x="59842" y="643382"/>
                  </a:lnTo>
                  <a:lnTo>
                    <a:pt x="65620" y="649160"/>
                  </a:lnTo>
                  <a:lnTo>
                    <a:pt x="79883" y="649160"/>
                  </a:lnTo>
                  <a:lnTo>
                    <a:pt x="85674" y="643382"/>
                  </a:lnTo>
                  <a:lnTo>
                    <a:pt x="85674" y="636244"/>
                  </a:lnTo>
                  <a:lnTo>
                    <a:pt x="85674" y="629107"/>
                  </a:lnTo>
                  <a:close/>
                </a:path>
                <a:path w="340995" h="832485">
                  <a:moveTo>
                    <a:pt x="125704" y="275259"/>
                  </a:moveTo>
                  <a:lnTo>
                    <a:pt x="119926" y="269481"/>
                  </a:lnTo>
                  <a:lnTo>
                    <a:pt x="105651" y="269481"/>
                  </a:lnTo>
                  <a:lnTo>
                    <a:pt x="99872" y="275259"/>
                  </a:lnTo>
                  <a:lnTo>
                    <a:pt x="99872" y="289521"/>
                  </a:lnTo>
                  <a:lnTo>
                    <a:pt x="105651" y="295313"/>
                  </a:lnTo>
                  <a:lnTo>
                    <a:pt x="119926" y="295313"/>
                  </a:lnTo>
                  <a:lnTo>
                    <a:pt x="125704" y="289521"/>
                  </a:lnTo>
                  <a:lnTo>
                    <a:pt x="125704" y="282397"/>
                  </a:lnTo>
                  <a:lnTo>
                    <a:pt x="125704" y="275259"/>
                  </a:lnTo>
                  <a:close/>
                </a:path>
                <a:path w="340995" h="832485">
                  <a:moveTo>
                    <a:pt x="214807" y="812063"/>
                  </a:moveTo>
                  <a:lnTo>
                    <a:pt x="209029" y="806284"/>
                  </a:lnTo>
                  <a:lnTo>
                    <a:pt x="194767" y="806284"/>
                  </a:lnTo>
                  <a:lnTo>
                    <a:pt x="188988" y="812063"/>
                  </a:lnTo>
                  <a:lnTo>
                    <a:pt x="188988" y="826325"/>
                  </a:lnTo>
                  <a:lnTo>
                    <a:pt x="194767" y="832116"/>
                  </a:lnTo>
                  <a:lnTo>
                    <a:pt x="209029" y="832116"/>
                  </a:lnTo>
                  <a:lnTo>
                    <a:pt x="214807" y="826325"/>
                  </a:lnTo>
                  <a:lnTo>
                    <a:pt x="214807" y="819200"/>
                  </a:lnTo>
                  <a:lnTo>
                    <a:pt x="214807" y="812063"/>
                  </a:lnTo>
                  <a:close/>
                </a:path>
                <a:path w="340995" h="832485">
                  <a:moveTo>
                    <a:pt x="340944" y="5778"/>
                  </a:moveTo>
                  <a:lnTo>
                    <a:pt x="335153" y="0"/>
                  </a:lnTo>
                  <a:lnTo>
                    <a:pt x="320890" y="0"/>
                  </a:lnTo>
                  <a:lnTo>
                    <a:pt x="315112" y="5778"/>
                  </a:lnTo>
                  <a:lnTo>
                    <a:pt x="315112" y="20040"/>
                  </a:lnTo>
                  <a:lnTo>
                    <a:pt x="320890" y="25831"/>
                  </a:lnTo>
                  <a:lnTo>
                    <a:pt x="335153" y="25831"/>
                  </a:lnTo>
                  <a:lnTo>
                    <a:pt x="340944" y="20040"/>
                  </a:lnTo>
                  <a:lnTo>
                    <a:pt x="340944" y="12915"/>
                  </a:lnTo>
                  <a:lnTo>
                    <a:pt x="340944" y="5778"/>
                  </a:lnTo>
                  <a:close/>
                </a:path>
              </a:pathLst>
            </a:custGeom>
            <a:solidFill>
              <a:srgbClr val="FF0000"/>
            </a:solidFill>
          </p:spPr>
          <p:txBody>
            <a:bodyPr wrap="square" lIns="0" tIns="0" rIns="0" bIns="0" rtlCol="0"/>
            <a:lstStyle/>
            <a:p>
              <a:endParaRPr/>
            </a:p>
          </p:txBody>
        </p:sp>
        <p:sp>
          <p:nvSpPr>
            <p:cNvPr id="47" name="object 47"/>
            <p:cNvSpPr/>
            <p:nvPr/>
          </p:nvSpPr>
          <p:spPr>
            <a:xfrm>
              <a:off x="2605049" y="643432"/>
              <a:ext cx="330200" cy="543560"/>
            </a:xfrm>
            <a:custGeom>
              <a:avLst/>
              <a:gdLst/>
              <a:ahLst/>
              <a:cxnLst/>
              <a:rect l="l" t="t" r="r" b="b"/>
              <a:pathLst>
                <a:path w="330200" h="543560">
                  <a:moveTo>
                    <a:pt x="25831" y="159029"/>
                  </a:moveTo>
                  <a:lnTo>
                    <a:pt x="20053" y="153250"/>
                  </a:lnTo>
                  <a:lnTo>
                    <a:pt x="5791" y="153250"/>
                  </a:lnTo>
                  <a:lnTo>
                    <a:pt x="0" y="159029"/>
                  </a:lnTo>
                  <a:lnTo>
                    <a:pt x="0" y="173291"/>
                  </a:lnTo>
                  <a:lnTo>
                    <a:pt x="5791" y="179070"/>
                  </a:lnTo>
                  <a:lnTo>
                    <a:pt x="20053" y="179070"/>
                  </a:lnTo>
                  <a:lnTo>
                    <a:pt x="25831" y="173291"/>
                  </a:lnTo>
                  <a:lnTo>
                    <a:pt x="25831" y="166166"/>
                  </a:lnTo>
                  <a:lnTo>
                    <a:pt x="25831" y="159029"/>
                  </a:lnTo>
                  <a:close/>
                </a:path>
                <a:path w="330200" h="543560">
                  <a:moveTo>
                    <a:pt x="39179" y="5778"/>
                  </a:moveTo>
                  <a:lnTo>
                    <a:pt x="33401" y="0"/>
                  </a:lnTo>
                  <a:lnTo>
                    <a:pt x="19126" y="0"/>
                  </a:lnTo>
                  <a:lnTo>
                    <a:pt x="13347" y="5778"/>
                  </a:lnTo>
                  <a:lnTo>
                    <a:pt x="13347" y="20040"/>
                  </a:lnTo>
                  <a:lnTo>
                    <a:pt x="19126" y="25831"/>
                  </a:lnTo>
                  <a:lnTo>
                    <a:pt x="33401" y="25831"/>
                  </a:lnTo>
                  <a:lnTo>
                    <a:pt x="39179" y="20040"/>
                  </a:lnTo>
                  <a:lnTo>
                    <a:pt x="39179" y="12915"/>
                  </a:lnTo>
                  <a:lnTo>
                    <a:pt x="39179" y="5778"/>
                  </a:lnTo>
                  <a:close/>
                </a:path>
                <a:path w="330200" h="543560">
                  <a:moveTo>
                    <a:pt x="125272" y="144830"/>
                  </a:moveTo>
                  <a:lnTo>
                    <a:pt x="119494" y="139039"/>
                  </a:lnTo>
                  <a:lnTo>
                    <a:pt x="105232" y="139039"/>
                  </a:lnTo>
                  <a:lnTo>
                    <a:pt x="99441" y="144830"/>
                  </a:lnTo>
                  <a:lnTo>
                    <a:pt x="99441" y="159092"/>
                  </a:lnTo>
                  <a:lnTo>
                    <a:pt x="105232" y="164871"/>
                  </a:lnTo>
                  <a:lnTo>
                    <a:pt x="119494" y="164871"/>
                  </a:lnTo>
                  <a:lnTo>
                    <a:pt x="125272" y="159092"/>
                  </a:lnTo>
                  <a:lnTo>
                    <a:pt x="125272" y="151955"/>
                  </a:lnTo>
                  <a:lnTo>
                    <a:pt x="125272" y="144830"/>
                  </a:lnTo>
                  <a:close/>
                </a:path>
                <a:path w="330200" h="543560">
                  <a:moveTo>
                    <a:pt x="189839" y="105219"/>
                  </a:moveTo>
                  <a:lnTo>
                    <a:pt x="184061" y="99441"/>
                  </a:lnTo>
                  <a:lnTo>
                    <a:pt x="169799" y="99441"/>
                  </a:lnTo>
                  <a:lnTo>
                    <a:pt x="164020" y="105219"/>
                  </a:lnTo>
                  <a:lnTo>
                    <a:pt x="164020" y="119481"/>
                  </a:lnTo>
                  <a:lnTo>
                    <a:pt x="169799" y="125272"/>
                  </a:lnTo>
                  <a:lnTo>
                    <a:pt x="184061" y="125272"/>
                  </a:lnTo>
                  <a:lnTo>
                    <a:pt x="189839" y="119481"/>
                  </a:lnTo>
                  <a:lnTo>
                    <a:pt x="189839" y="112356"/>
                  </a:lnTo>
                  <a:lnTo>
                    <a:pt x="189839" y="105219"/>
                  </a:lnTo>
                  <a:close/>
                </a:path>
                <a:path w="330200" h="543560">
                  <a:moveTo>
                    <a:pt x="330174" y="523214"/>
                  </a:moveTo>
                  <a:lnTo>
                    <a:pt x="324396" y="517436"/>
                  </a:lnTo>
                  <a:lnTo>
                    <a:pt x="310134" y="517436"/>
                  </a:lnTo>
                  <a:lnTo>
                    <a:pt x="304355" y="523214"/>
                  </a:lnTo>
                  <a:lnTo>
                    <a:pt x="304355" y="537476"/>
                  </a:lnTo>
                  <a:lnTo>
                    <a:pt x="310134" y="543255"/>
                  </a:lnTo>
                  <a:lnTo>
                    <a:pt x="324396" y="543255"/>
                  </a:lnTo>
                  <a:lnTo>
                    <a:pt x="330174" y="537476"/>
                  </a:lnTo>
                  <a:lnTo>
                    <a:pt x="330174" y="530352"/>
                  </a:lnTo>
                  <a:lnTo>
                    <a:pt x="330174" y="523214"/>
                  </a:lnTo>
                  <a:close/>
                </a:path>
              </a:pathLst>
            </a:custGeom>
            <a:solidFill>
              <a:srgbClr val="0000FF"/>
            </a:solidFill>
          </p:spPr>
          <p:txBody>
            <a:bodyPr wrap="square" lIns="0" tIns="0" rIns="0" bIns="0" rtlCol="0"/>
            <a:lstStyle/>
            <a:p>
              <a:endParaRPr/>
            </a:p>
          </p:txBody>
        </p:sp>
        <p:sp>
          <p:nvSpPr>
            <p:cNvPr id="48" name="object 48"/>
            <p:cNvSpPr/>
            <p:nvPr/>
          </p:nvSpPr>
          <p:spPr>
            <a:xfrm>
              <a:off x="2518103" y="636969"/>
              <a:ext cx="899160" cy="890269"/>
            </a:xfrm>
            <a:custGeom>
              <a:avLst/>
              <a:gdLst/>
              <a:ahLst/>
              <a:cxnLst/>
              <a:rect l="l" t="t" r="r" b="b"/>
              <a:pathLst>
                <a:path w="899160" h="890269">
                  <a:moveTo>
                    <a:pt x="0" y="0"/>
                  </a:moveTo>
                  <a:lnTo>
                    <a:pt x="898834" y="890224"/>
                  </a:lnTo>
                </a:path>
              </a:pathLst>
            </a:custGeom>
            <a:ln w="5165">
              <a:solidFill>
                <a:srgbClr val="000000"/>
              </a:solidFill>
            </a:ln>
          </p:spPr>
          <p:txBody>
            <a:bodyPr wrap="square" lIns="0" tIns="0" rIns="0" bIns="0" rtlCol="0"/>
            <a:lstStyle/>
            <a:p>
              <a:endParaRPr/>
            </a:p>
          </p:txBody>
        </p:sp>
        <p:pic>
          <p:nvPicPr>
            <p:cNvPr id="49" name="object 49"/>
            <p:cNvPicPr/>
            <p:nvPr/>
          </p:nvPicPr>
          <p:blipFill>
            <a:blip r:embed="rId5" cstate="print"/>
            <a:stretch>
              <a:fillRect/>
            </a:stretch>
          </p:blipFill>
          <p:spPr>
            <a:xfrm>
              <a:off x="2882285" y="1079496"/>
              <a:ext cx="87817" cy="88679"/>
            </a:xfrm>
            <a:prstGeom prst="rect">
              <a:avLst/>
            </a:prstGeom>
          </p:spPr>
        </p:pic>
        <p:sp>
          <p:nvSpPr>
            <p:cNvPr id="50" name="object 50"/>
            <p:cNvSpPr/>
            <p:nvPr/>
          </p:nvSpPr>
          <p:spPr>
            <a:xfrm>
              <a:off x="2518534"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51" name="object 51"/>
          <p:cNvSpPr txBox="1"/>
          <p:nvPr/>
        </p:nvSpPr>
        <p:spPr>
          <a:xfrm>
            <a:off x="2171480" y="1527838"/>
            <a:ext cx="372110" cy="81280"/>
          </a:xfrm>
          <a:prstGeom prst="rect">
            <a:avLst/>
          </a:prstGeom>
        </p:spPr>
        <p:txBody>
          <a:bodyPr vert="horz" wrap="square" lIns="0" tIns="14604" rIns="0" bIns="0" rtlCol="0">
            <a:spAutoFit/>
          </a:bodyPr>
          <a:lstStyle/>
          <a:p>
            <a:pPr marL="12700">
              <a:lnSpc>
                <a:spcPct val="100000"/>
              </a:lnSpc>
              <a:spcBef>
                <a:spcPts val="114"/>
              </a:spcBef>
              <a:tabLst>
                <a:tab pos="309245" algn="l"/>
              </a:tabLst>
            </a:pPr>
            <a:r>
              <a:rPr sz="350" spc="5" dirty="0">
                <a:latin typeface="Times New Roman"/>
                <a:cs typeface="Times New Roman"/>
              </a:rPr>
              <a:t>1	−1</a:t>
            </a:r>
            <a:endParaRPr sz="350">
              <a:latin typeface="Times New Roman"/>
              <a:cs typeface="Times New Roman"/>
            </a:endParaRPr>
          </a:p>
        </p:txBody>
      </p:sp>
      <p:sp>
        <p:nvSpPr>
          <p:cNvPr id="52" name="object 52"/>
          <p:cNvSpPr/>
          <p:nvPr/>
        </p:nvSpPr>
        <p:spPr>
          <a:xfrm>
            <a:off x="2743243"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3" name="object 53"/>
          <p:cNvSpPr txBox="1"/>
          <p:nvPr/>
        </p:nvSpPr>
        <p:spPr>
          <a:xfrm>
            <a:off x="2675872" y="1527838"/>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54" name="object 54"/>
          <p:cNvSpPr/>
          <p:nvPr/>
        </p:nvSpPr>
        <p:spPr>
          <a:xfrm>
            <a:off x="2967519"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5" name="object 55"/>
          <p:cNvSpPr txBox="1"/>
          <p:nvPr/>
        </p:nvSpPr>
        <p:spPr>
          <a:xfrm>
            <a:off x="2943196"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56" name="object 56"/>
          <p:cNvSpPr/>
          <p:nvPr/>
        </p:nvSpPr>
        <p:spPr>
          <a:xfrm>
            <a:off x="3191800"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7" name="object 57"/>
          <p:cNvSpPr txBox="1"/>
          <p:nvPr/>
        </p:nvSpPr>
        <p:spPr>
          <a:xfrm>
            <a:off x="3150259" y="1527838"/>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58" name="object 58"/>
          <p:cNvSpPr/>
          <p:nvPr/>
        </p:nvSpPr>
        <p:spPr>
          <a:xfrm>
            <a:off x="3416509"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9" name="object 59"/>
          <p:cNvSpPr txBox="1"/>
          <p:nvPr/>
        </p:nvSpPr>
        <p:spPr>
          <a:xfrm>
            <a:off x="3392186"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60" name="object 60"/>
          <p:cNvSpPr/>
          <p:nvPr/>
        </p:nvSpPr>
        <p:spPr>
          <a:xfrm>
            <a:off x="2518534" y="1531068"/>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1" name="object 61"/>
          <p:cNvSpPr txBox="1"/>
          <p:nvPr/>
        </p:nvSpPr>
        <p:spPr>
          <a:xfrm>
            <a:off x="2442123" y="148823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62" name="object 62"/>
          <p:cNvSpPr/>
          <p:nvPr/>
        </p:nvSpPr>
        <p:spPr>
          <a:xfrm>
            <a:off x="2518534" y="130635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3" name="object 63"/>
          <p:cNvSpPr txBox="1"/>
          <p:nvPr/>
        </p:nvSpPr>
        <p:spPr>
          <a:xfrm>
            <a:off x="2407254" y="1263526"/>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64" name="object 64"/>
          <p:cNvSpPr/>
          <p:nvPr/>
        </p:nvSpPr>
        <p:spPr>
          <a:xfrm>
            <a:off x="2518534" y="108207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5" name="object 65"/>
          <p:cNvSpPr txBox="1"/>
          <p:nvPr/>
        </p:nvSpPr>
        <p:spPr>
          <a:xfrm>
            <a:off x="2467951" y="1039247"/>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66" name="object 66"/>
          <p:cNvSpPr/>
          <p:nvPr/>
        </p:nvSpPr>
        <p:spPr>
          <a:xfrm>
            <a:off x="2518534" y="857804"/>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7" name="object 67"/>
          <p:cNvSpPr txBox="1"/>
          <p:nvPr/>
        </p:nvSpPr>
        <p:spPr>
          <a:xfrm>
            <a:off x="2433083" y="814967"/>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68" name="object 68"/>
          <p:cNvSpPr/>
          <p:nvPr/>
        </p:nvSpPr>
        <p:spPr>
          <a:xfrm>
            <a:off x="2518534" y="63309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9" name="object 69"/>
          <p:cNvSpPr txBox="1"/>
          <p:nvPr/>
        </p:nvSpPr>
        <p:spPr>
          <a:xfrm>
            <a:off x="2467951" y="59025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70" name="object 70"/>
          <p:cNvSpPr/>
          <p:nvPr/>
        </p:nvSpPr>
        <p:spPr>
          <a:xfrm>
            <a:off x="2518534"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grpSp>
        <p:nvGrpSpPr>
          <p:cNvPr id="71" name="object 71"/>
          <p:cNvGrpSpPr/>
          <p:nvPr/>
        </p:nvGrpSpPr>
        <p:grpSpPr>
          <a:xfrm>
            <a:off x="1311857" y="1676184"/>
            <a:ext cx="904875" cy="901700"/>
            <a:chOff x="1311857" y="1676184"/>
            <a:chExt cx="904875" cy="901700"/>
          </a:xfrm>
        </p:grpSpPr>
        <p:sp>
          <p:nvSpPr>
            <p:cNvPr id="72" name="object 72"/>
            <p:cNvSpPr/>
            <p:nvPr/>
          </p:nvSpPr>
          <p:spPr>
            <a:xfrm>
              <a:off x="1856244" y="1708340"/>
              <a:ext cx="340995" cy="832485"/>
            </a:xfrm>
            <a:custGeom>
              <a:avLst/>
              <a:gdLst/>
              <a:ahLst/>
              <a:cxnLst/>
              <a:rect l="l" t="t" r="r" b="b"/>
              <a:pathLst>
                <a:path w="340994" h="832485">
                  <a:moveTo>
                    <a:pt x="25831" y="89293"/>
                  </a:moveTo>
                  <a:lnTo>
                    <a:pt x="20053" y="83515"/>
                  </a:lnTo>
                  <a:lnTo>
                    <a:pt x="5791" y="83515"/>
                  </a:lnTo>
                  <a:lnTo>
                    <a:pt x="0" y="89293"/>
                  </a:lnTo>
                  <a:lnTo>
                    <a:pt x="0" y="103555"/>
                  </a:lnTo>
                  <a:lnTo>
                    <a:pt x="5791" y="109347"/>
                  </a:lnTo>
                  <a:lnTo>
                    <a:pt x="20053" y="109347"/>
                  </a:lnTo>
                  <a:lnTo>
                    <a:pt x="25831" y="103555"/>
                  </a:lnTo>
                  <a:lnTo>
                    <a:pt x="25831" y="96431"/>
                  </a:lnTo>
                  <a:lnTo>
                    <a:pt x="25831" y="89293"/>
                  </a:lnTo>
                  <a:close/>
                </a:path>
                <a:path w="340994" h="832485">
                  <a:moveTo>
                    <a:pt x="85674" y="629107"/>
                  </a:moveTo>
                  <a:lnTo>
                    <a:pt x="79883" y="623328"/>
                  </a:lnTo>
                  <a:lnTo>
                    <a:pt x="65620" y="623328"/>
                  </a:lnTo>
                  <a:lnTo>
                    <a:pt x="59842" y="629107"/>
                  </a:lnTo>
                  <a:lnTo>
                    <a:pt x="59842" y="643382"/>
                  </a:lnTo>
                  <a:lnTo>
                    <a:pt x="65620" y="649160"/>
                  </a:lnTo>
                  <a:lnTo>
                    <a:pt x="79883" y="649160"/>
                  </a:lnTo>
                  <a:lnTo>
                    <a:pt x="85674" y="643382"/>
                  </a:lnTo>
                  <a:lnTo>
                    <a:pt x="85674" y="636244"/>
                  </a:lnTo>
                  <a:lnTo>
                    <a:pt x="85674" y="629107"/>
                  </a:lnTo>
                  <a:close/>
                </a:path>
                <a:path w="340994" h="832485">
                  <a:moveTo>
                    <a:pt x="125704" y="275259"/>
                  </a:moveTo>
                  <a:lnTo>
                    <a:pt x="119926" y="269481"/>
                  </a:lnTo>
                  <a:lnTo>
                    <a:pt x="105651" y="269481"/>
                  </a:lnTo>
                  <a:lnTo>
                    <a:pt x="99872" y="275259"/>
                  </a:lnTo>
                  <a:lnTo>
                    <a:pt x="99872" y="289521"/>
                  </a:lnTo>
                  <a:lnTo>
                    <a:pt x="105651" y="295313"/>
                  </a:lnTo>
                  <a:lnTo>
                    <a:pt x="119926" y="295313"/>
                  </a:lnTo>
                  <a:lnTo>
                    <a:pt x="125704" y="289521"/>
                  </a:lnTo>
                  <a:lnTo>
                    <a:pt x="125704" y="282397"/>
                  </a:lnTo>
                  <a:lnTo>
                    <a:pt x="125704" y="275259"/>
                  </a:lnTo>
                  <a:close/>
                </a:path>
                <a:path w="340994" h="832485">
                  <a:moveTo>
                    <a:pt x="214807" y="812063"/>
                  </a:moveTo>
                  <a:lnTo>
                    <a:pt x="209029" y="806284"/>
                  </a:lnTo>
                  <a:lnTo>
                    <a:pt x="194767" y="806284"/>
                  </a:lnTo>
                  <a:lnTo>
                    <a:pt x="188988" y="812063"/>
                  </a:lnTo>
                  <a:lnTo>
                    <a:pt x="188988" y="826325"/>
                  </a:lnTo>
                  <a:lnTo>
                    <a:pt x="194767" y="832116"/>
                  </a:lnTo>
                  <a:lnTo>
                    <a:pt x="209029" y="832116"/>
                  </a:lnTo>
                  <a:lnTo>
                    <a:pt x="214807" y="826325"/>
                  </a:lnTo>
                  <a:lnTo>
                    <a:pt x="214807" y="819200"/>
                  </a:lnTo>
                  <a:lnTo>
                    <a:pt x="214807" y="812063"/>
                  </a:lnTo>
                  <a:close/>
                </a:path>
                <a:path w="340994" h="832485">
                  <a:moveTo>
                    <a:pt x="340944" y="5778"/>
                  </a:moveTo>
                  <a:lnTo>
                    <a:pt x="335153" y="0"/>
                  </a:lnTo>
                  <a:lnTo>
                    <a:pt x="320890" y="0"/>
                  </a:lnTo>
                  <a:lnTo>
                    <a:pt x="315112" y="5778"/>
                  </a:lnTo>
                  <a:lnTo>
                    <a:pt x="315112" y="20040"/>
                  </a:lnTo>
                  <a:lnTo>
                    <a:pt x="320890" y="25831"/>
                  </a:lnTo>
                  <a:lnTo>
                    <a:pt x="335153" y="25831"/>
                  </a:lnTo>
                  <a:lnTo>
                    <a:pt x="340944" y="20040"/>
                  </a:lnTo>
                  <a:lnTo>
                    <a:pt x="340944" y="12915"/>
                  </a:lnTo>
                  <a:lnTo>
                    <a:pt x="340944" y="5778"/>
                  </a:lnTo>
                  <a:close/>
                </a:path>
              </a:pathLst>
            </a:custGeom>
            <a:solidFill>
              <a:srgbClr val="FF0000"/>
            </a:solidFill>
          </p:spPr>
          <p:txBody>
            <a:bodyPr wrap="square" lIns="0" tIns="0" rIns="0" bIns="0" rtlCol="0"/>
            <a:lstStyle/>
            <a:p>
              <a:endParaRPr/>
            </a:p>
          </p:txBody>
        </p:sp>
        <p:sp>
          <p:nvSpPr>
            <p:cNvPr id="73" name="object 73"/>
            <p:cNvSpPr/>
            <p:nvPr/>
          </p:nvSpPr>
          <p:spPr>
            <a:xfrm>
              <a:off x="1401660" y="1688109"/>
              <a:ext cx="330200" cy="543560"/>
            </a:xfrm>
            <a:custGeom>
              <a:avLst/>
              <a:gdLst/>
              <a:ahLst/>
              <a:cxnLst/>
              <a:rect l="l" t="t" r="r" b="b"/>
              <a:pathLst>
                <a:path w="330200" h="543560">
                  <a:moveTo>
                    <a:pt x="25831" y="159029"/>
                  </a:moveTo>
                  <a:lnTo>
                    <a:pt x="20053" y="153250"/>
                  </a:lnTo>
                  <a:lnTo>
                    <a:pt x="5791" y="153250"/>
                  </a:lnTo>
                  <a:lnTo>
                    <a:pt x="0" y="159029"/>
                  </a:lnTo>
                  <a:lnTo>
                    <a:pt x="0" y="173291"/>
                  </a:lnTo>
                  <a:lnTo>
                    <a:pt x="5791" y="179070"/>
                  </a:lnTo>
                  <a:lnTo>
                    <a:pt x="20053" y="179070"/>
                  </a:lnTo>
                  <a:lnTo>
                    <a:pt x="25831" y="173291"/>
                  </a:lnTo>
                  <a:lnTo>
                    <a:pt x="25831" y="166166"/>
                  </a:lnTo>
                  <a:lnTo>
                    <a:pt x="25831" y="159029"/>
                  </a:lnTo>
                  <a:close/>
                </a:path>
                <a:path w="330200" h="543560">
                  <a:moveTo>
                    <a:pt x="39179" y="5778"/>
                  </a:moveTo>
                  <a:lnTo>
                    <a:pt x="33401" y="0"/>
                  </a:lnTo>
                  <a:lnTo>
                    <a:pt x="19126" y="0"/>
                  </a:lnTo>
                  <a:lnTo>
                    <a:pt x="13347" y="5778"/>
                  </a:lnTo>
                  <a:lnTo>
                    <a:pt x="13347" y="20040"/>
                  </a:lnTo>
                  <a:lnTo>
                    <a:pt x="19126" y="25831"/>
                  </a:lnTo>
                  <a:lnTo>
                    <a:pt x="33401" y="25831"/>
                  </a:lnTo>
                  <a:lnTo>
                    <a:pt x="39179" y="20040"/>
                  </a:lnTo>
                  <a:lnTo>
                    <a:pt x="39179" y="12915"/>
                  </a:lnTo>
                  <a:lnTo>
                    <a:pt x="39179" y="5778"/>
                  </a:lnTo>
                  <a:close/>
                </a:path>
                <a:path w="330200" h="543560">
                  <a:moveTo>
                    <a:pt x="125272" y="144830"/>
                  </a:moveTo>
                  <a:lnTo>
                    <a:pt x="119494" y="139039"/>
                  </a:lnTo>
                  <a:lnTo>
                    <a:pt x="105232" y="139039"/>
                  </a:lnTo>
                  <a:lnTo>
                    <a:pt x="99441" y="144830"/>
                  </a:lnTo>
                  <a:lnTo>
                    <a:pt x="99441" y="159092"/>
                  </a:lnTo>
                  <a:lnTo>
                    <a:pt x="105232" y="164871"/>
                  </a:lnTo>
                  <a:lnTo>
                    <a:pt x="119494" y="164871"/>
                  </a:lnTo>
                  <a:lnTo>
                    <a:pt x="125272" y="159092"/>
                  </a:lnTo>
                  <a:lnTo>
                    <a:pt x="125272" y="151955"/>
                  </a:lnTo>
                  <a:lnTo>
                    <a:pt x="125272" y="144830"/>
                  </a:lnTo>
                  <a:close/>
                </a:path>
                <a:path w="330200" h="543560">
                  <a:moveTo>
                    <a:pt x="189839" y="105219"/>
                  </a:moveTo>
                  <a:lnTo>
                    <a:pt x="184061" y="99441"/>
                  </a:lnTo>
                  <a:lnTo>
                    <a:pt x="169799" y="99441"/>
                  </a:lnTo>
                  <a:lnTo>
                    <a:pt x="164020" y="105219"/>
                  </a:lnTo>
                  <a:lnTo>
                    <a:pt x="164020" y="119481"/>
                  </a:lnTo>
                  <a:lnTo>
                    <a:pt x="169799" y="125272"/>
                  </a:lnTo>
                  <a:lnTo>
                    <a:pt x="184061" y="125272"/>
                  </a:lnTo>
                  <a:lnTo>
                    <a:pt x="189839" y="119481"/>
                  </a:lnTo>
                  <a:lnTo>
                    <a:pt x="189839" y="112356"/>
                  </a:lnTo>
                  <a:lnTo>
                    <a:pt x="189839" y="105219"/>
                  </a:lnTo>
                  <a:close/>
                </a:path>
                <a:path w="330200" h="543560">
                  <a:moveTo>
                    <a:pt x="330174" y="523214"/>
                  </a:moveTo>
                  <a:lnTo>
                    <a:pt x="324396" y="517436"/>
                  </a:lnTo>
                  <a:lnTo>
                    <a:pt x="310134" y="517436"/>
                  </a:lnTo>
                  <a:lnTo>
                    <a:pt x="304355" y="523214"/>
                  </a:lnTo>
                  <a:lnTo>
                    <a:pt x="304355" y="537476"/>
                  </a:lnTo>
                  <a:lnTo>
                    <a:pt x="310134" y="543255"/>
                  </a:lnTo>
                  <a:lnTo>
                    <a:pt x="324396" y="543255"/>
                  </a:lnTo>
                  <a:lnTo>
                    <a:pt x="330174" y="537476"/>
                  </a:lnTo>
                  <a:lnTo>
                    <a:pt x="330174" y="530352"/>
                  </a:lnTo>
                  <a:lnTo>
                    <a:pt x="330174" y="523214"/>
                  </a:lnTo>
                  <a:close/>
                </a:path>
              </a:pathLst>
            </a:custGeom>
            <a:solidFill>
              <a:srgbClr val="0000FF"/>
            </a:solidFill>
          </p:spPr>
          <p:txBody>
            <a:bodyPr wrap="square" lIns="0" tIns="0" rIns="0" bIns="0" rtlCol="0"/>
            <a:lstStyle/>
            <a:p>
              <a:endParaRPr/>
            </a:p>
          </p:txBody>
        </p:sp>
        <p:sp>
          <p:nvSpPr>
            <p:cNvPr id="74" name="object 74"/>
            <p:cNvSpPr/>
            <p:nvPr/>
          </p:nvSpPr>
          <p:spPr>
            <a:xfrm>
              <a:off x="1314714" y="1681645"/>
              <a:ext cx="899160" cy="890269"/>
            </a:xfrm>
            <a:custGeom>
              <a:avLst/>
              <a:gdLst/>
              <a:ahLst/>
              <a:cxnLst/>
              <a:rect l="l" t="t" r="r" b="b"/>
              <a:pathLst>
                <a:path w="899160" h="890269">
                  <a:moveTo>
                    <a:pt x="0" y="0"/>
                  </a:moveTo>
                  <a:lnTo>
                    <a:pt x="898834" y="890224"/>
                  </a:lnTo>
                </a:path>
              </a:pathLst>
            </a:custGeom>
            <a:ln w="5165">
              <a:solidFill>
                <a:srgbClr val="000000"/>
              </a:solidFill>
            </a:ln>
          </p:spPr>
          <p:txBody>
            <a:bodyPr wrap="square" lIns="0" tIns="0" rIns="0" bIns="0" rtlCol="0"/>
            <a:lstStyle/>
            <a:p>
              <a:endParaRPr/>
            </a:p>
          </p:txBody>
        </p:sp>
        <p:pic>
          <p:nvPicPr>
            <p:cNvPr id="75" name="object 75"/>
            <p:cNvPicPr/>
            <p:nvPr/>
          </p:nvPicPr>
          <p:blipFill>
            <a:blip r:embed="rId6" cstate="print"/>
            <a:stretch>
              <a:fillRect/>
            </a:stretch>
          </p:blipFill>
          <p:spPr>
            <a:xfrm>
              <a:off x="1677605" y="1962315"/>
              <a:ext cx="319846" cy="251829"/>
            </a:xfrm>
            <a:prstGeom prst="rect">
              <a:avLst/>
            </a:prstGeom>
          </p:spPr>
        </p:pic>
        <p:sp>
          <p:nvSpPr>
            <p:cNvPr id="76" name="object 76"/>
            <p:cNvSpPr/>
            <p:nvPr/>
          </p:nvSpPr>
          <p:spPr>
            <a:xfrm>
              <a:off x="1315145" y="1677771"/>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77" name="object 77"/>
          <p:cNvSpPr txBox="1"/>
          <p:nvPr/>
        </p:nvSpPr>
        <p:spPr>
          <a:xfrm>
            <a:off x="1264994" y="257251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78" name="object 78"/>
          <p:cNvSpPr/>
          <p:nvPr/>
        </p:nvSpPr>
        <p:spPr>
          <a:xfrm>
            <a:off x="1539854"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79" name="object 79"/>
          <p:cNvSpPr txBox="1"/>
          <p:nvPr/>
        </p:nvSpPr>
        <p:spPr>
          <a:xfrm>
            <a:off x="1472483" y="2572515"/>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80" name="object 80"/>
          <p:cNvSpPr/>
          <p:nvPr/>
        </p:nvSpPr>
        <p:spPr>
          <a:xfrm>
            <a:off x="1764131"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1" name="object 81"/>
          <p:cNvSpPr txBox="1"/>
          <p:nvPr/>
        </p:nvSpPr>
        <p:spPr>
          <a:xfrm>
            <a:off x="1739808"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82" name="object 82"/>
          <p:cNvSpPr/>
          <p:nvPr/>
        </p:nvSpPr>
        <p:spPr>
          <a:xfrm>
            <a:off x="1988411"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3" name="object 83"/>
          <p:cNvSpPr txBox="1"/>
          <p:nvPr/>
        </p:nvSpPr>
        <p:spPr>
          <a:xfrm>
            <a:off x="1946871" y="2572515"/>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84" name="object 84"/>
          <p:cNvSpPr/>
          <p:nvPr/>
        </p:nvSpPr>
        <p:spPr>
          <a:xfrm>
            <a:off x="2213120"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5" name="object 85"/>
          <p:cNvSpPr txBox="1"/>
          <p:nvPr/>
        </p:nvSpPr>
        <p:spPr>
          <a:xfrm>
            <a:off x="2188797"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86" name="object 86"/>
          <p:cNvSpPr/>
          <p:nvPr/>
        </p:nvSpPr>
        <p:spPr>
          <a:xfrm>
            <a:off x="1315145" y="257574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87" name="object 87"/>
          <p:cNvSpPr txBox="1"/>
          <p:nvPr/>
        </p:nvSpPr>
        <p:spPr>
          <a:xfrm>
            <a:off x="1238734" y="2532911"/>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88" name="object 88"/>
          <p:cNvSpPr/>
          <p:nvPr/>
        </p:nvSpPr>
        <p:spPr>
          <a:xfrm>
            <a:off x="1315145" y="2351036"/>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89" name="object 89"/>
          <p:cNvSpPr txBox="1"/>
          <p:nvPr/>
        </p:nvSpPr>
        <p:spPr>
          <a:xfrm>
            <a:off x="1203866" y="2308202"/>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90" name="object 90"/>
          <p:cNvSpPr/>
          <p:nvPr/>
        </p:nvSpPr>
        <p:spPr>
          <a:xfrm>
            <a:off x="1315145" y="212675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1" name="object 91"/>
          <p:cNvSpPr txBox="1"/>
          <p:nvPr/>
        </p:nvSpPr>
        <p:spPr>
          <a:xfrm>
            <a:off x="1264563" y="208392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92" name="object 92"/>
          <p:cNvSpPr/>
          <p:nvPr/>
        </p:nvSpPr>
        <p:spPr>
          <a:xfrm>
            <a:off x="1315145" y="1902480"/>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3" name="object 93"/>
          <p:cNvSpPr txBox="1"/>
          <p:nvPr/>
        </p:nvSpPr>
        <p:spPr>
          <a:xfrm>
            <a:off x="1229694" y="1859643"/>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94" name="object 94"/>
          <p:cNvSpPr/>
          <p:nvPr/>
        </p:nvSpPr>
        <p:spPr>
          <a:xfrm>
            <a:off x="1315145" y="1677771"/>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5" name="object 95"/>
          <p:cNvSpPr txBox="1"/>
          <p:nvPr/>
        </p:nvSpPr>
        <p:spPr>
          <a:xfrm>
            <a:off x="1264563" y="163493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96" name="object 96"/>
          <p:cNvSpPr/>
          <p:nvPr/>
        </p:nvSpPr>
        <p:spPr>
          <a:xfrm>
            <a:off x="1315145" y="1677771"/>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sp>
        <p:nvSpPr>
          <p:cNvPr id="100" name="Slide Number Placeholder 9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47</a:t>
            </a:fld>
            <a:endParaRPr lang="en-US" spc="-5" dirty="0"/>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122425" y="211795"/>
            <a:ext cx="236347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Perceptron</a:t>
            </a:r>
            <a:r>
              <a:rPr sz="1400" spc="-25" dirty="0">
                <a:latin typeface="Times New Roman"/>
                <a:cs typeface="Times New Roman"/>
              </a:rPr>
              <a:t> </a:t>
            </a:r>
            <a:r>
              <a:rPr sz="1400" spc="15" dirty="0">
                <a:latin typeface="Times New Roman"/>
                <a:cs typeface="Times New Roman"/>
              </a:rPr>
              <a:t>Learning</a:t>
            </a:r>
            <a:r>
              <a:rPr sz="1400" spc="-20" dirty="0">
                <a:latin typeface="Times New Roman"/>
                <a:cs typeface="Times New Roman"/>
              </a:rPr>
              <a:t> </a:t>
            </a:r>
            <a:r>
              <a:rPr sz="1400" spc="10" dirty="0">
                <a:latin typeface="Times New Roman"/>
                <a:cs typeface="Times New Roman"/>
              </a:rPr>
              <a:t>Illustration</a:t>
            </a:r>
            <a:endParaRPr sz="1400">
              <a:latin typeface="Times New Roman"/>
              <a:cs typeface="Times New Roman"/>
            </a:endParaRPr>
          </a:p>
        </p:txBody>
      </p:sp>
      <p:grpSp>
        <p:nvGrpSpPr>
          <p:cNvPr id="6" name="object 6"/>
          <p:cNvGrpSpPr/>
          <p:nvPr/>
        </p:nvGrpSpPr>
        <p:grpSpPr>
          <a:xfrm>
            <a:off x="1294970" y="631507"/>
            <a:ext cx="904240" cy="901700"/>
            <a:chOff x="1294970" y="631507"/>
            <a:chExt cx="904240" cy="901700"/>
          </a:xfrm>
        </p:grpSpPr>
        <p:sp>
          <p:nvSpPr>
            <p:cNvPr id="7" name="object 7"/>
            <p:cNvSpPr/>
            <p:nvPr/>
          </p:nvSpPr>
          <p:spPr>
            <a:xfrm>
              <a:off x="1898764" y="933145"/>
              <a:ext cx="66040" cy="379730"/>
            </a:xfrm>
            <a:custGeom>
              <a:avLst/>
              <a:gdLst/>
              <a:ahLst/>
              <a:cxnLst/>
              <a:rect l="l" t="t" r="r" b="b"/>
              <a:pathLst>
                <a:path w="66039" h="379730">
                  <a:moveTo>
                    <a:pt x="25831" y="359625"/>
                  </a:moveTo>
                  <a:lnTo>
                    <a:pt x="20053" y="353847"/>
                  </a:lnTo>
                  <a:lnTo>
                    <a:pt x="5778" y="353847"/>
                  </a:lnTo>
                  <a:lnTo>
                    <a:pt x="0" y="359625"/>
                  </a:lnTo>
                  <a:lnTo>
                    <a:pt x="0" y="373900"/>
                  </a:lnTo>
                  <a:lnTo>
                    <a:pt x="5778" y="379679"/>
                  </a:lnTo>
                  <a:lnTo>
                    <a:pt x="20053" y="379679"/>
                  </a:lnTo>
                  <a:lnTo>
                    <a:pt x="25831" y="373900"/>
                  </a:lnTo>
                  <a:lnTo>
                    <a:pt x="25831" y="366763"/>
                  </a:lnTo>
                  <a:lnTo>
                    <a:pt x="25831" y="359625"/>
                  </a:lnTo>
                  <a:close/>
                </a:path>
                <a:path w="66039" h="379730">
                  <a:moveTo>
                    <a:pt x="65862" y="5778"/>
                  </a:moveTo>
                  <a:lnTo>
                    <a:pt x="60083" y="0"/>
                  </a:lnTo>
                  <a:lnTo>
                    <a:pt x="45821" y="0"/>
                  </a:lnTo>
                  <a:lnTo>
                    <a:pt x="40043" y="5778"/>
                  </a:lnTo>
                  <a:lnTo>
                    <a:pt x="40043" y="20040"/>
                  </a:lnTo>
                  <a:lnTo>
                    <a:pt x="45821" y="25831"/>
                  </a:lnTo>
                  <a:lnTo>
                    <a:pt x="60083" y="25831"/>
                  </a:lnTo>
                  <a:lnTo>
                    <a:pt x="65862" y="20040"/>
                  </a:lnTo>
                  <a:lnTo>
                    <a:pt x="65862" y="12915"/>
                  </a:lnTo>
                  <a:lnTo>
                    <a:pt x="65862" y="5778"/>
                  </a:lnTo>
                  <a:close/>
                </a:path>
              </a:pathLst>
            </a:custGeom>
            <a:solidFill>
              <a:srgbClr val="FF0000"/>
            </a:solidFill>
          </p:spPr>
          <p:txBody>
            <a:bodyPr wrap="square" lIns="0" tIns="0" rIns="0" bIns="0" rtlCol="0"/>
            <a:lstStyle/>
            <a:p>
              <a:endParaRPr/>
            </a:p>
          </p:txBody>
        </p:sp>
        <p:sp>
          <p:nvSpPr>
            <p:cNvPr id="8" name="object 8"/>
            <p:cNvSpPr/>
            <p:nvPr/>
          </p:nvSpPr>
          <p:spPr>
            <a:xfrm>
              <a:off x="1688699" y="1160856"/>
              <a:ext cx="26034" cy="26034"/>
            </a:xfrm>
            <a:custGeom>
              <a:avLst/>
              <a:gdLst/>
              <a:ahLst/>
              <a:cxnLst/>
              <a:rect l="l" t="t" r="r" b="b"/>
              <a:pathLst>
                <a:path w="26035" h="26034">
                  <a:moveTo>
                    <a:pt x="20048" y="0"/>
                  </a:moveTo>
                  <a:lnTo>
                    <a:pt x="5785" y="0"/>
                  </a:lnTo>
                  <a:lnTo>
                    <a:pt x="0" y="5783"/>
                  </a:lnTo>
                  <a:lnTo>
                    <a:pt x="0" y="20048"/>
                  </a:lnTo>
                  <a:lnTo>
                    <a:pt x="5785" y="25830"/>
                  </a:lnTo>
                  <a:lnTo>
                    <a:pt x="20048" y="25830"/>
                  </a:lnTo>
                  <a:lnTo>
                    <a:pt x="25828" y="20048"/>
                  </a:lnTo>
                  <a:lnTo>
                    <a:pt x="25828" y="12915"/>
                  </a:lnTo>
                  <a:lnTo>
                    <a:pt x="25828" y="5783"/>
                  </a:lnTo>
                  <a:lnTo>
                    <a:pt x="20048" y="0"/>
                  </a:lnTo>
                  <a:close/>
                </a:path>
              </a:pathLst>
            </a:custGeom>
            <a:solidFill>
              <a:srgbClr val="0000FF"/>
            </a:solidFill>
          </p:spPr>
          <p:txBody>
            <a:bodyPr wrap="square" lIns="0" tIns="0" rIns="0" bIns="0" rtlCol="0"/>
            <a:lstStyle/>
            <a:p>
              <a:endParaRPr/>
            </a:p>
          </p:txBody>
        </p:sp>
        <p:sp>
          <p:nvSpPr>
            <p:cNvPr id="9" name="object 9"/>
            <p:cNvSpPr/>
            <p:nvPr/>
          </p:nvSpPr>
          <p:spPr>
            <a:xfrm>
              <a:off x="1297827" y="873301"/>
              <a:ext cx="898525" cy="554990"/>
            </a:xfrm>
            <a:custGeom>
              <a:avLst/>
              <a:gdLst/>
              <a:ahLst/>
              <a:cxnLst/>
              <a:rect l="l" t="t" r="r" b="b"/>
              <a:pathLst>
                <a:path w="898525" h="554990">
                  <a:moveTo>
                    <a:pt x="0" y="0"/>
                  </a:moveTo>
                  <a:lnTo>
                    <a:pt x="898403" y="417561"/>
                  </a:lnTo>
                </a:path>
                <a:path w="898525" h="554990">
                  <a:moveTo>
                    <a:pt x="448985" y="208777"/>
                  </a:moveTo>
                  <a:lnTo>
                    <a:pt x="287989" y="554452"/>
                  </a:lnTo>
                </a:path>
              </a:pathLst>
            </a:custGeom>
            <a:ln w="5165">
              <a:solidFill>
                <a:srgbClr val="000000"/>
              </a:solidFill>
            </a:ln>
          </p:spPr>
          <p:txBody>
            <a:bodyPr wrap="square" lIns="0" tIns="0" rIns="0" bIns="0" rtlCol="0"/>
            <a:lstStyle/>
            <a:p>
              <a:endParaRPr/>
            </a:p>
          </p:txBody>
        </p:sp>
        <p:sp>
          <p:nvSpPr>
            <p:cNvPr id="10" name="object 10"/>
            <p:cNvSpPr/>
            <p:nvPr/>
          </p:nvSpPr>
          <p:spPr>
            <a:xfrm>
              <a:off x="1557405" y="1421296"/>
              <a:ext cx="43180" cy="67945"/>
            </a:xfrm>
            <a:custGeom>
              <a:avLst/>
              <a:gdLst/>
              <a:ahLst/>
              <a:cxnLst/>
              <a:rect l="l" t="t" r="r" b="b"/>
              <a:pathLst>
                <a:path w="43180" h="67944">
                  <a:moveTo>
                    <a:pt x="14205" y="0"/>
                  </a:moveTo>
                  <a:lnTo>
                    <a:pt x="0" y="67584"/>
                  </a:lnTo>
                  <a:lnTo>
                    <a:pt x="42617" y="13344"/>
                  </a:lnTo>
                  <a:lnTo>
                    <a:pt x="14205" y="0"/>
                  </a:lnTo>
                  <a:close/>
                </a:path>
              </a:pathLst>
            </a:custGeom>
            <a:solidFill>
              <a:srgbClr val="000000"/>
            </a:solidFill>
          </p:spPr>
          <p:txBody>
            <a:bodyPr wrap="square" lIns="0" tIns="0" rIns="0" bIns="0" rtlCol="0"/>
            <a:lstStyle/>
            <a:p>
              <a:endParaRPr/>
            </a:p>
          </p:txBody>
        </p:sp>
        <p:sp>
          <p:nvSpPr>
            <p:cNvPr id="11" name="object 11"/>
            <p:cNvSpPr/>
            <p:nvPr/>
          </p:nvSpPr>
          <p:spPr>
            <a:xfrm>
              <a:off x="1557405" y="1421296"/>
              <a:ext cx="43180" cy="67945"/>
            </a:xfrm>
            <a:custGeom>
              <a:avLst/>
              <a:gdLst/>
              <a:ahLst/>
              <a:cxnLst/>
              <a:rect l="l" t="t" r="r" b="b"/>
              <a:pathLst>
                <a:path w="43180" h="67944">
                  <a:moveTo>
                    <a:pt x="0" y="67584"/>
                  </a:moveTo>
                  <a:lnTo>
                    <a:pt x="14205" y="0"/>
                  </a:lnTo>
                  <a:lnTo>
                    <a:pt x="42617" y="13344"/>
                  </a:lnTo>
                  <a:lnTo>
                    <a:pt x="0" y="67584"/>
                  </a:lnTo>
                </a:path>
              </a:pathLst>
            </a:custGeom>
            <a:ln w="3175">
              <a:solidFill>
                <a:srgbClr val="000000"/>
              </a:solidFill>
            </a:ln>
          </p:spPr>
          <p:txBody>
            <a:bodyPr wrap="square" lIns="0" tIns="0" rIns="0" bIns="0" rtlCol="0"/>
            <a:lstStyle/>
            <a:p>
              <a:endParaRPr/>
            </a:p>
          </p:txBody>
        </p:sp>
        <p:sp>
          <p:nvSpPr>
            <p:cNvPr id="12" name="object 12"/>
            <p:cNvSpPr/>
            <p:nvPr/>
          </p:nvSpPr>
          <p:spPr>
            <a:xfrm>
              <a:off x="1838939" y="747169"/>
              <a:ext cx="26034" cy="26034"/>
            </a:xfrm>
            <a:custGeom>
              <a:avLst/>
              <a:gdLst/>
              <a:ahLst/>
              <a:cxnLst/>
              <a:rect l="l" t="t" r="r" b="b"/>
              <a:pathLst>
                <a:path w="26035" h="26034">
                  <a:moveTo>
                    <a:pt x="20043" y="0"/>
                  </a:moveTo>
                  <a:lnTo>
                    <a:pt x="5780" y="0"/>
                  </a:lnTo>
                  <a:lnTo>
                    <a:pt x="0" y="5780"/>
                  </a:lnTo>
                  <a:lnTo>
                    <a:pt x="0" y="20048"/>
                  </a:lnTo>
                  <a:lnTo>
                    <a:pt x="5780" y="25828"/>
                  </a:lnTo>
                  <a:lnTo>
                    <a:pt x="20043" y="25828"/>
                  </a:lnTo>
                  <a:lnTo>
                    <a:pt x="25828" y="20048"/>
                  </a:lnTo>
                  <a:lnTo>
                    <a:pt x="25828" y="12914"/>
                  </a:lnTo>
                  <a:lnTo>
                    <a:pt x="25828" y="5780"/>
                  </a:lnTo>
                  <a:lnTo>
                    <a:pt x="20043" y="0"/>
                  </a:lnTo>
                  <a:close/>
                </a:path>
              </a:pathLst>
            </a:custGeom>
            <a:solidFill>
              <a:srgbClr val="FF0000"/>
            </a:solidFill>
          </p:spPr>
          <p:txBody>
            <a:bodyPr wrap="square" lIns="0" tIns="0" rIns="0" bIns="0" rtlCol="0"/>
            <a:lstStyle/>
            <a:p>
              <a:endParaRPr/>
            </a:p>
          </p:txBody>
        </p:sp>
        <p:sp>
          <p:nvSpPr>
            <p:cNvPr id="13" name="object 13"/>
            <p:cNvSpPr/>
            <p:nvPr/>
          </p:nvSpPr>
          <p:spPr>
            <a:xfrm>
              <a:off x="1826024" y="734255"/>
              <a:ext cx="52069" cy="52069"/>
            </a:xfrm>
            <a:custGeom>
              <a:avLst/>
              <a:gdLst/>
              <a:ahLst/>
              <a:cxnLst/>
              <a:rect l="l" t="t" r="r" b="b"/>
              <a:pathLst>
                <a:path w="52069" h="52070">
                  <a:moveTo>
                    <a:pt x="51657" y="25828"/>
                  </a:moveTo>
                  <a:lnTo>
                    <a:pt x="49627" y="35881"/>
                  </a:lnTo>
                  <a:lnTo>
                    <a:pt x="44091" y="44091"/>
                  </a:lnTo>
                  <a:lnTo>
                    <a:pt x="35881" y="49627"/>
                  </a:lnTo>
                  <a:lnTo>
                    <a:pt x="25828" y="51657"/>
                  </a:lnTo>
                  <a:lnTo>
                    <a:pt x="15773" y="49627"/>
                  </a:lnTo>
                  <a:lnTo>
                    <a:pt x="7563" y="44091"/>
                  </a:lnTo>
                  <a:lnTo>
                    <a:pt x="2029" y="35881"/>
                  </a:lnTo>
                  <a:lnTo>
                    <a:pt x="0" y="25828"/>
                  </a:lnTo>
                  <a:lnTo>
                    <a:pt x="2029" y="15775"/>
                  </a:lnTo>
                  <a:lnTo>
                    <a:pt x="7563" y="7565"/>
                  </a:lnTo>
                  <a:lnTo>
                    <a:pt x="15773" y="2030"/>
                  </a:lnTo>
                  <a:lnTo>
                    <a:pt x="25828" y="0"/>
                  </a:lnTo>
                  <a:lnTo>
                    <a:pt x="35881" y="2030"/>
                  </a:lnTo>
                  <a:lnTo>
                    <a:pt x="44091" y="7565"/>
                  </a:lnTo>
                  <a:lnTo>
                    <a:pt x="49627" y="15775"/>
                  </a:lnTo>
                  <a:lnTo>
                    <a:pt x="51657" y="25828"/>
                  </a:lnTo>
                </a:path>
              </a:pathLst>
            </a:custGeom>
            <a:ln w="5165">
              <a:solidFill>
                <a:srgbClr val="00FF00"/>
              </a:solidFill>
            </a:ln>
          </p:spPr>
          <p:txBody>
            <a:bodyPr wrap="square" lIns="0" tIns="0" rIns="0" bIns="0" rtlCol="0"/>
            <a:lstStyle/>
            <a:p>
              <a:endParaRPr/>
            </a:p>
          </p:txBody>
        </p:sp>
        <p:sp>
          <p:nvSpPr>
            <p:cNvPr id="14" name="object 14"/>
            <p:cNvSpPr/>
            <p:nvPr/>
          </p:nvSpPr>
          <p:spPr>
            <a:xfrm>
              <a:off x="1746813" y="824226"/>
              <a:ext cx="84455" cy="258445"/>
            </a:xfrm>
            <a:custGeom>
              <a:avLst/>
              <a:gdLst/>
              <a:ahLst/>
              <a:cxnLst/>
              <a:rect l="l" t="t" r="r" b="b"/>
              <a:pathLst>
                <a:path w="84455" h="258444">
                  <a:moveTo>
                    <a:pt x="0" y="257852"/>
                  </a:moveTo>
                  <a:lnTo>
                    <a:pt x="84376" y="0"/>
                  </a:lnTo>
                </a:path>
              </a:pathLst>
            </a:custGeom>
            <a:ln w="5165">
              <a:solidFill>
                <a:srgbClr val="FF0000"/>
              </a:solidFill>
            </a:ln>
          </p:spPr>
          <p:txBody>
            <a:bodyPr wrap="square" lIns="0" tIns="0" rIns="0" bIns="0" rtlCol="0"/>
            <a:lstStyle/>
            <a:p>
              <a:endParaRPr/>
            </a:p>
          </p:txBody>
        </p:sp>
        <p:sp>
          <p:nvSpPr>
            <p:cNvPr id="15" name="object 15"/>
            <p:cNvSpPr/>
            <p:nvPr/>
          </p:nvSpPr>
          <p:spPr>
            <a:xfrm>
              <a:off x="1816122" y="760084"/>
              <a:ext cx="36195" cy="69215"/>
            </a:xfrm>
            <a:custGeom>
              <a:avLst/>
              <a:gdLst/>
              <a:ahLst/>
              <a:cxnLst/>
              <a:rect l="l" t="t" r="r" b="b"/>
              <a:pathLst>
                <a:path w="36194" h="69215">
                  <a:moveTo>
                    <a:pt x="35731" y="0"/>
                  </a:moveTo>
                  <a:lnTo>
                    <a:pt x="0" y="58977"/>
                  </a:lnTo>
                  <a:lnTo>
                    <a:pt x="29702" y="68874"/>
                  </a:lnTo>
                  <a:lnTo>
                    <a:pt x="35731" y="0"/>
                  </a:lnTo>
                  <a:close/>
                </a:path>
              </a:pathLst>
            </a:custGeom>
            <a:solidFill>
              <a:srgbClr val="FF0000"/>
            </a:solidFill>
          </p:spPr>
          <p:txBody>
            <a:bodyPr wrap="square" lIns="0" tIns="0" rIns="0" bIns="0" rtlCol="0"/>
            <a:lstStyle/>
            <a:p>
              <a:endParaRPr/>
            </a:p>
          </p:txBody>
        </p:sp>
        <p:sp>
          <p:nvSpPr>
            <p:cNvPr id="16" name="object 16"/>
            <p:cNvSpPr/>
            <p:nvPr/>
          </p:nvSpPr>
          <p:spPr>
            <a:xfrm>
              <a:off x="1816122" y="760084"/>
              <a:ext cx="36195" cy="69215"/>
            </a:xfrm>
            <a:custGeom>
              <a:avLst/>
              <a:gdLst/>
              <a:ahLst/>
              <a:cxnLst/>
              <a:rect l="l" t="t" r="r" b="b"/>
              <a:pathLst>
                <a:path w="36194" h="69215">
                  <a:moveTo>
                    <a:pt x="35731" y="0"/>
                  </a:moveTo>
                  <a:lnTo>
                    <a:pt x="29702" y="68874"/>
                  </a:lnTo>
                  <a:lnTo>
                    <a:pt x="0" y="58977"/>
                  </a:lnTo>
                  <a:lnTo>
                    <a:pt x="35731" y="0"/>
                  </a:lnTo>
                </a:path>
              </a:pathLst>
            </a:custGeom>
            <a:ln w="3175">
              <a:solidFill>
                <a:srgbClr val="FF0000"/>
              </a:solidFill>
            </a:ln>
          </p:spPr>
          <p:txBody>
            <a:bodyPr wrap="square" lIns="0" tIns="0" rIns="0" bIns="0" rtlCol="0"/>
            <a:lstStyle/>
            <a:p>
              <a:endParaRPr/>
            </a:p>
          </p:txBody>
        </p:sp>
        <p:sp>
          <p:nvSpPr>
            <p:cNvPr id="17" name="object 17"/>
            <p:cNvSpPr/>
            <p:nvPr/>
          </p:nvSpPr>
          <p:spPr>
            <a:xfrm>
              <a:off x="1557405" y="1231026"/>
              <a:ext cx="84455" cy="258445"/>
            </a:xfrm>
            <a:custGeom>
              <a:avLst/>
              <a:gdLst/>
              <a:ahLst/>
              <a:cxnLst/>
              <a:rect l="l" t="t" r="r" b="b"/>
              <a:pathLst>
                <a:path w="84455" h="258444">
                  <a:moveTo>
                    <a:pt x="0" y="257855"/>
                  </a:moveTo>
                  <a:lnTo>
                    <a:pt x="84373" y="0"/>
                  </a:lnTo>
                </a:path>
              </a:pathLst>
            </a:custGeom>
            <a:ln w="5165">
              <a:solidFill>
                <a:srgbClr val="FF0000"/>
              </a:solidFill>
            </a:ln>
          </p:spPr>
          <p:txBody>
            <a:bodyPr wrap="square" lIns="0" tIns="0" rIns="0" bIns="0" rtlCol="0"/>
            <a:lstStyle/>
            <a:p>
              <a:endParaRPr/>
            </a:p>
          </p:txBody>
        </p:sp>
        <p:sp>
          <p:nvSpPr>
            <p:cNvPr id="18" name="object 18"/>
            <p:cNvSpPr/>
            <p:nvPr/>
          </p:nvSpPr>
          <p:spPr>
            <a:xfrm>
              <a:off x="1626712" y="1166884"/>
              <a:ext cx="36195" cy="69215"/>
            </a:xfrm>
            <a:custGeom>
              <a:avLst/>
              <a:gdLst/>
              <a:ahLst/>
              <a:cxnLst/>
              <a:rect l="l" t="t" r="r" b="b"/>
              <a:pathLst>
                <a:path w="36194" h="69215">
                  <a:moveTo>
                    <a:pt x="36158" y="0"/>
                  </a:moveTo>
                  <a:lnTo>
                    <a:pt x="0" y="59405"/>
                  </a:lnTo>
                  <a:lnTo>
                    <a:pt x="30135" y="68876"/>
                  </a:lnTo>
                  <a:lnTo>
                    <a:pt x="36158" y="0"/>
                  </a:lnTo>
                  <a:close/>
                </a:path>
              </a:pathLst>
            </a:custGeom>
            <a:solidFill>
              <a:srgbClr val="FF0000"/>
            </a:solidFill>
          </p:spPr>
          <p:txBody>
            <a:bodyPr wrap="square" lIns="0" tIns="0" rIns="0" bIns="0" rtlCol="0"/>
            <a:lstStyle/>
            <a:p>
              <a:endParaRPr/>
            </a:p>
          </p:txBody>
        </p:sp>
        <p:sp>
          <p:nvSpPr>
            <p:cNvPr id="19" name="object 19"/>
            <p:cNvSpPr/>
            <p:nvPr/>
          </p:nvSpPr>
          <p:spPr>
            <a:xfrm>
              <a:off x="1626712" y="1166884"/>
              <a:ext cx="36195" cy="69215"/>
            </a:xfrm>
            <a:custGeom>
              <a:avLst/>
              <a:gdLst/>
              <a:ahLst/>
              <a:cxnLst/>
              <a:rect l="l" t="t" r="r" b="b"/>
              <a:pathLst>
                <a:path w="36194" h="69215">
                  <a:moveTo>
                    <a:pt x="36158" y="0"/>
                  </a:moveTo>
                  <a:lnTo>
                    <a:pt x="30135" y="68876"/>
                  </a:lnTo>
                  <a:lnTo>
                    <a:pt x="0" y="59405"/>
                  </a:lnTo>
                  <a:lnTo>
                    <a:pt x="36158" y="0"/>
                  </a:lnTo>
                </a:path>
              </a:pathLst>
            </a:custGeom>
            <a:ln w="3175">
              <a:solidFill>
                <a:srgbClr val="FF0000"/>
              </a:solidFill>
            </a:ln>
          </p:spPr>
          <p:txBody>
            <a:bodyPr wrap="square" lIns="0" tIns="0" rIns="0" bIns="0" rtlCol="0"/>
            <a:lstStyle/>
            <a:p>
              <a:endParaRPr/>
            </a:p>
          </p:txBody>
        </p:sp>
        <p:sp>
          <p:nvSpPr>
            <p:cNvPr id="20" name="object 20"/>
            <p:cNvSpPr/>
            <p:nvPr/>
          </p:nvSpPr>
          <p:spPr>
            <a:xfrm>
              <a:off x="2027916" y="1469940"/>
              <a:ext cx="26034" cy="26034"/>
            </a:xfrm>
            <a:custGeom>
              <a:avLst/>
              <a:gdLst/>
              <a:ahLst/>
              <a:cxnLst/>
              <a:rect l="l" t="t" r="r" b="b"/>
              <a:pathLst>
                <a:path w="26035" h="26034">
                  <a:moveTo>
                    <a:pt x="20048" y="0"/>
                  </a:moveTo>
                  <a:lnTo>
                    <a:pt x="5780" y="0"/>
                  </a:lnTo>
                  <a:lnTo>
                    <a:pt x="0" y="5781"/>
                  </a:lnTo>
                  <a:lnTo>
                    <a:pt x="0" y="20046"/>
                  </a:lnTo>
                  <a:lnTo>
                    <a:pt x="5780" y="25828"/>
                  </a:lnTo>
                  <a:lnTo>
                    <a:pt x="20048" y="25828"/>
                  </a:lnTo>
                  <a:lnTo>
                    <a:pt x="25828" y="20046"/>
                  </a:lnTo>
                  <a:lnTo>
                    <a:pt x="25828" y="12914"/>
                  </a:lnTo>
                  <a:lnTo>
                    <a:pt x="25828" y="5781"/>
                  </a:lnTo>
                  <a:lnTo>
                    <a:pt x="20048" y="0"/>
                  </a:lnTo>
                  <a:close/>
                </a:path>
              </a:pathLst>
            </a:custGeom>
            <a:solidFill>
              <a:srgbClr val="FF0000"/>
            </a:solidFill>
          </p:spPr>
          <p:txBody>
            <a:bodyPr wrap="square" lIns="0" tIns="0" rIns="0" bIns="0" rtlCol="0"/>
            <a:lstStyle/>
            <a:p>
              <a:endParaRPr/>
            </a:p>
          </p:txBody>
        </p:sp>
        <p:sp>
          <p:nvSpPr>
            <p:cNvPr id="21" name="object 21"/>
            <p:cNvSpPr/>
            <p:nvPr/>
          </p:nvSpPr>
          <p:spPr>
            <a:xfrm>
              <a:off x="1297827" y="1531068"/>
              <a:ext cx="898525" cy="0"/>
            </a:xfrm>
            <a:custGeom>
              <a:avLst/>
              <a:gdLst/>
              <a:ahLst/>
              <a:cxnLst/>
              <a:rect l="l" t="t" r="r" b="b"/>
              <a:pathLst>
                <a:path w="898525">
                  <a:moveTo>
                    <a:pt x="0" y="0"/>
                  </a:moveTo>
                  <a:lnTo>
                    <a:pt x="897975" y="0"/>
                  </a:lnTo>
                </a:path>
              </a:pathLst>
            </a:custGeom>
            <a:ln w="3175">
              <a:solidFill>
                <a:srgbClr val="000000"/>
              </a:solidFill>
            </a:ln>
          </p:spPr>
          <p:txBody>
            <a:bodyPr wrap="square" lIns="0" tIns="0" rIns="0" bIns="0" rtlCol="0"/>
            <a:lstStyle/>
            <a:p>
              <a:endParaRPr/>
            </a:p>
          </p:txBody>
        </p:sp>
        <p:sp>
          <p:nvSpPr>
            <p:cNvPr id="22" name="object 22"/>
            <p:cNvSpPr/>
            <p:nvPr/>
          </p:nvSpPr>
          <p:spPr>
            <a:xfrm>
              <a:off x="2154048" y="663655"/>
              <a:ext cx="26034" cy="26034"/>
            </a:xfrm>
            <a:custGeom>
              <a:avLst/>
              <a:gdLst/>
              <a:ahLst/>
              <a:cxnLst/>
              <a:rect l="l" t="t" r="r" b="b"/>
              <a:pathLst>
                <a:path w="26035" h="26034">
                  <a:moveTo>
                    <a:pt x="20043" y="0"/>
                  </a:moveTo>
                  <a:lnTo>
                    <a:pt x="5780" y="0"/>
                  </a:lnTo>
                  <a:lnTo>
                    <a:pt x="0" y="5785"/>
                  </a:lnTo>
                  <a:lnTo>
                    <a:pt x="0" y="20048"/>
                  </a:lnTo>
                  <a:lnTo>
                    <a:pt x="5780" y="25828"/>
                  </a:lnTo>
                  <a:lnTo>
                    <a:pt x="20043" y="25828"/>
                  </a:lnTo>
                  <a:lnTo>
                    <a:pt x="25828" y="20048"/>
                  </a:lnTo>
                  <a:lnTo>
                    <a:pt x="25828" y="12914"/>
                  </a:lnTo>
                  <a:lnTo>
                    <a:pt x="25828" y="5785"/>
                  </a:lnTo>
                  <a:lnTo>
                    <a:pt x="20043" y="0"/>
                  </a:lnTo>
                  <a:close/>
                </a:path>
              </a:pathLst>
            </a:custGeom>
            <a:solidFill>
              <a:srgbClr val="FF0000"/>
            </a:solidFill>
          </p:spPr>
          <p:txBody>
            <a:bodyPr wrap="square" lIns="0" tIns="0" rIns="0" bIns="0" rtlCol="0"/>
            <a:lstStyle/>
            <a:p>
              <a:endParaRPr/>
            </a:p>
          </p:txBody>
        </p:sp>
        <p:sp>
          <p:nvSpPr>
            <p:cNvPr id="23" name="object 23"/>
            <p:cNvSpPr/>
            <p:nvPr/>
          </p:nvSpPr>
          <p:spPr>
            <a:xfrm>
              <a:off x="1397698" y="643426"/>
              <a:ext cx="26034" cy="26034"/>
            </a:xfrm>
            <a:custGeom>
              <a:avLst/>
              <a:gdLst/>
              <a:ahLst/>
              <a:cxnLst/>
              <a:rect l="l" t="t" r="r" b="b"/>
              <a:pathLst>
                <a:path w="26034" h="26034">
                  <a:moveTo>
                    <a:pt x="20046" y="0"/>
                  </a:moveTo>
                  <a:lnTo>
                    <a:pt x="5781" y="0"/>
                  </a:lnTo>
                  <a:lnTo>
                    <a:pt x="0" y="5780"/>
                  </a:lnTo>
                  <a:lnTo>
                    <a:pt x="0" y="20043"/>
                  </a:lnTo>
                  <a:lnTo>
                    <a:pt x="5781" y="25828"/>
                  </a:lnTo>
                  <a:lnTo>
                    <a:pt x="20046" y="25828"/>
                  </a:lnTo>
                  <a:lnTo>
                    <a:pt x="25828" y="20043"/>
                  </a:lnTo>
                  <a:lnTo>
                    <a:pt x="25828" y="12914"/>
                  </a:lnTo>
                  <a:lnTo>
                    <a:pt x="25828" y="5780"/>
                  </a:lnTo>
                  <a:lnTo>
                    <a:pt x="20046" y="0"/>
                  </a:lnTo>
                  <a:close/>
                </a:path>
              </a:pathLst>
            </a:custGeom>
            <a:solidFill>
              <a:srgbClr val="0000FF"/>
            </a:solidFill>
          </p:spPr>
          <p:txBody>
            <a:bodyPr wrap="square" lIns="0" tIns="0" rIns="0" bIns="0" rtlCol="0"/>
            <a:lstStyle/>
            <a:p>
              <a:endParaRPr/>
            </a:p>
          </p:txBody>
        </p:sp>
        <p:sp>
          <p:nvSpPr>
            <p:cNvPr id="24" name="object 24"/>
            <p:cNvSpPr/>
            <p:nvPr/>
          </p:nvSpPr>
          <p:spPr>
            <a:xfrm>
              <a:off x="1297827" y="633095"/>
              <a:ext cx="898525" cy="898525"/>
            </a:xfrm>
            <a:custGeom>
              <a:avLst/>
              <a:gdLst/>
              <a:ahLst/>
              <a:cxnLst/>
              <a:rect l="l" t="t" r="r" b="b"/>
              <a:pathLst>
                <a:path w="898525" h="898525">
                  <a:moveTo>
                    <a:pt x="0" y="0"/>
                  </a:moveTo>
                  <a:lnTo>
                    <a:pt x="897975" y="0"/>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25" name="object 25"/>
          <p:cNvSpPr/>
          <p:nvPr/>
        </p:nvSpPr>
        <p:spPr>
          <a:xfrm>
            <a:off x="1384353" y="796672"/>
            <a:ext cx="26034" cy="26034"/>
          </a:xfrm>
          <a:custGeom>
            <a:avLst/>
            <a:gdLst/>
            <a:ahLst/>
            <a:cxnLst/>
            <a:rect l="l" t="t" r="r" b="b"/>
            <a:pathLst>
              <a:path w="26034" h="26034">
                <a:moveTo>
                  <a:pt x="20046" y="0"/>
                </a:moveTo>
                <a:lnTo>
                  <a:pt x="5781" y="0"/>
                </a:lnTo>
                <a:lnTo>
                  <a:pt x="0" y="5785"/>
                </a:lnTo>
                <a:lnTo>
                  <a:pt x="0" y="20048"/>
                </a:lnTo>
                <a:lnTo>
                  <a:pt x="5781" y="25828"/>
                </a:lnTo>
                <a:lnTo>
                  <a:pt x="20046" y="25828"/>
                </a:lnTo>
                <a:lnTo>
                  <a:pt x="25828" y="20048"/>
                </a:lnTo>
                <a:lnTo>
                  <a:pt x="25828" y="12914"/>
                </a:lnTo>
                <a:lnTo>
                  <a:pt x="25828" y="5785"/>
                </a:lnTo>
                <a:lnTo>
                  <a:pt x="20046" y="0"/>
                </a:lnTo>
                <a:close/>
              </a:path>
            </a:pathLst>
          </a:custGeom>
          <a:solidFill>
            <a:srgbClr val="0000FF"/>
          </a:solidFill>
        </p:spPr>
        <p:txBody>
          <a:bodyPr wrap="square" lIns="0" tIns="0" rIns="0" bIns="0" rtlCol="0"/>
          <a:lstStyle/>
          <a:p>
            <a:endParaRPr/>
          </a:p>
        </p:txBody>
      </p:sp>
      <p:sp>
        <p:nvSpPr>
          <p:cNvPr id="26" name="object 26"/>
          <p:cNvSpPr/>
          <p:nvPr/>
        </p:nvSpPr>
        <p:spPr>
          <a:xfrm>
            <a:off x="1483791" y="742873"/>
            <a:ext cx="90805" cy="66040"/>
          </a:xfrm>
          <a:custGeom>
            <a:avLst/>
            <a:gdLst/>
            <a:ahLst/>
            <a:cxnLst/>
            <a:rect l="l" t="t" r="r" b="b"/>
            <a:pathLst>
              <a:path w="90805" h="66040">
                <a:moveTo>
                  <a:pt x="25819" y="45389"/>
                </a:moveTo>
                <a:lnTo>
                  <a:pt x="20040" y="39598"/>
                </a:lnTo>
                <a:lnTo>
                  <a:pt x="5778" y="39598"/>
                </a:lnTo>
                <a:lnTo>
                  <a:pt x="0" y="45389"/>
                </a:lnTo>
                <a:lnTo>
                  <a:pt x="0" y="59651"/>
                </a:lnTo>
                <a:lnTo>
                  <a:pt x="5778" y="65430"/>
                </a:lnTo>
                <a:lnTo>
                  <a:pt x="20040" y="65430"/>
                </a:lnTo>
                <a:lnTo>
                  <a:pt x="25819" y="59651"/>
                </a:lnTo>
                <a:lnTo>
                  <a:pt x="25819" y="52514"/>
                </a:lnTo>
                <a:lnTo>
                  <a:pt x="25819" y="45389"/>
                </a:lnTo>
                <a:close/>
              </a:path>
              <a:path w="90805" h="66040">
                <a:moveTo>
                  <a:pt x="90398" y="5778"/>
                </a:moveTo>
                <a:lnTo>
                  <a:pt x="84607" y="0"/>
                </a:lnTo>
                <a:lnTo>
                  <a:pt x="70345" y="0"/>
                </a:lnTo>
                <a:lnTo>
                  <a:pt x="64566" y="5778"/>
                </a:lnTo>
                <a:lnTo>
                  <a:pt x="64566" y="20040"/>
                </a:lnTo>
                <a:lnTo>
                  <a:pt x="70345" y="25831"/>
                </a:lnTo>
                <a:lnTo>
                  <a:pt x="84607" y="25831"/>
                </a:lnTo>
                <a:lnTo>
                  <a:pt x="90398" y="20040"/>
                </a:lnTo>
                <a:lnTo>
                  <a:pt x="90398" y="12915"/>
                </a:lnTo>
                <a:lnTo>
                  <a:pt x="90398" y="5778"/>
                </a:lnTo>
                <a:close/>
              </a:path>
            </a:pathLst>
          </a:custGeom>
          <a:solidFill>
            <a:srgbClr val="0000FF"/>
          </a:solidFill>
        </p:spPr>
        <p:txBody>
          <a:bodyPr wrap="square" lIns="0" tIns="0" rIns="0" bIns="0" rtlCol="0"/>
          <a:lstStyle/>
          <a:p>
            <a:endParaRPr/>
          </a:p>
        </p:txBody>
      </p:sp>
      <p:sp>
        <p:nvSpPr>
          <p:cNvPr id="27" name="object 27"/>
          <p:cNvSpPr txBox="1"/>
          <p:nvPr/>
        </p:nvSpPr>
        <p:spPr>
          <a:xfrm>
            <a:off x="1247676" y="1527838"/>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28" name="object 28"/>
          <p:cNvSpPr/>
          <p:nvPr/>
        </p:nvSpPr>
        <p:spPr>
          <a:xfrm>
            <a:off x="1522537"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29" name="object 29"/>
          <p:cNvSpPr txBox="1"/>
          <p:nvPr/>
        </p:nvSpPr>
        <p:spPr>
          <a:xfrm>
            <a:off x="1455166" y="1527838"/>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0" name="object 30"/>
          <p:cNvSpPr/>
          <p:nvPr/>
        </p:nvSpPr>
        <p:spPr>
          <a:xfrm>
            <a:off x="1746813"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1" name="object 31"/>
          <p:cNvSpPr txBox="1"/>
          <p:nvPr/>
        </p:nvSpPr>
        <p:spPr>
          <a:xfrm>
            <a:off x="1722490"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32" name="object 32"/>
          <p:cNvSpPr/>
          <p:nvPr/>
        </p:nvSpPr>
        <p:spPr>
          <a:xfrm>
            <a:off x="1971094"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3" name="object 33"/>
          <p:cNvSpPr txBox="1"/>
          <p:nvPr/>
        </p:nvSpPr>
        <p:spPr>
          <a:xfrm>
            <a:off x="1929553" y="1527838"/>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4" name="object 34"/>
          <p:cNvSpPr/>
          <p:nvPr/>
        </p:nvSpPr>
        <p:spPr>
          <a:xfrm>
            <a:off x="2195802"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5" name="object 35"/>
          <p:cNvSpPr txBox="1"/>
          <p:nvPr/>
        </p:nvSpPr>
        <p:spPr>
          <a:xfrm>
            <a:off x="2171480"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36" name="object 36"/>
          <p:cNvSpPr/>
          <p:nvPr/>
        </p:nvSpPr>
        <p:spPr>
          <a:xfrm>
            <a:off x="1297828" y="1531068"/>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7" name="object 37"/>
          <p:cNvSpPr txBox="1"/>
          <p:nvPr/>
        </p:nvSpPr>
        <p:spPr>
          <a:xfrm>
            <a:off x="1221417" y="148823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38" name="object 38"/>
          <p:cNvSpPr/>
          <p:nvPr/>
        </p:nvSpPr>
        <p:spPr>
          <a:xfrm>
            <a:off x="1297828" y="130635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1186548" y="1263526"/>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40" name="object 40"/>
          <p:cNvSpPr/>
          <p:nvPr/>
        </p:nvSpPr>
        <p:spPr>
          <a:xfrm>
            <a:off x="1297828" y="108207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1" name="object 41"/>
          <p:cNvSpPr txBox="1"/>
          <p:nvPr/>
        </p:nvSpPr>
        <p:spPr>
          <a:xfrm>
            <a:off x="1247245" y="1039247"/>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42" name="object 42"/>
          <p:cNvSpPr/>
          <p:nvPr/>
        </p:nvSpPr>
        <p:spPr>
          <a:xfrm>
            <a:off x="1297828" y="857804"/>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3" name="object 43"/>
          <p:cNvSpPr txBox="1"/>
          <p:nvPr/>
        </p:nvSpPr>
        <p:spPr>
          <a:xfrm>
            <a:off x="1212377" y="814967"/>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44" name="object 44"/>
          <p:cNvSpPr/>
          <p:nvPr/>
        </p:nvSpPr>
        <p:spPr>
          <a:xfrm>
            <a:off x="1297828" y="63309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5" name="object 45"/>
          <p:cNvSpPr txBox="1"/>
          <p:nvPr/>
        </p:nvSpPr>
        <p:spPr>
          <a:xfrm>
            <a:off x="1247245" y="59025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46" name="object 46"/>
          <p:cNvSpPr/>
          <p:nvPr/>
        </p:nvSpPr>
        <p:spPr>
          <a:xfrm>
            <a:off x="1297828"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grpSp>
        <p:nvGrpSpPr>
          <p:cNvPr id="47" name="object 47"/>
          <p:cNvGrpSpPr/>
          <p:nvPr/>
        </p:nvGrpSpPr>
        <p:grpSpPr>
          <a:xfrm>
            <a:off x="2515245" y="631507"/>
            <a:ext cx="904875" cy="901700"/>
            <a:chOff x="2515245" y="631507"/>
            <a:chExt cx="904875" cy="901700"/>
          </a:xfrm>
        </p:grpSpPr>
        <p:sp>
          <p:nvSpPr>
            <p:cNvPr id="48" name="object 48"/>
            <p:cNvSpPr/>
            <p:nvPr/>
          </p:nvSpPr>
          <p:spPr>
            <a:xfrm>
              <a:off x="3059633" y="663663"/>
              <a:ext cx="340995" cy="832485"/>
            </a:xfrm>
            <a:custGeom>
              <a:avLst/>
              <a:gdLst/>
              <a:ahLst/>
              <a:cxnLst/>
              <a:rect l="l" t="t" r="r" b="b"/>
              <a:pathLst>
                <a:path w="340995" h="832485">
                  <a:moveTo>
                    <a:pt x="25831" y="89293"/>
                  </a:moveTo>
                  <a:lnTo>
                    <a:pt x="20053" y="83515"/>
                  </a:lnTo>
                  <a:lnTo>
                    <a:pt x="5791" y="83515"/>
                  </a:lnTo>
                  <a:lnTo>
                    <a:pt x="0" y="89293"/>
                  </a:lnTo>
                  <a:lnTo>
                    <a:pt x="0" y="103555"/>
                  </a:lnTo>
                  <a:lnTo>
                    <a:pt x="5791" y="109347"/>
                  </a:lnTo>
                  <a:lnTo>
                    <a:pt x="20053" y="109347"/>
                  </a:lnTo>
                  <a:lnTo>
                    <a:pt x="25831" y="103555"/>
                  </a:lnTo>
                  <a:lnTo>
                    <a:pt x="25831" y="96431"/>
                  </a:lnTo>
                  <a:lnTo>
                    <a:pt x="25831" y="89293"/>
                  </a:lnTo>
                  <a:close/>
                </a:path>
                <a:path w="340995" h="832485">
                  <a:moveTo>
                    <a:pt x="85674" y="629107"/>
                  </a:moveTo>
                  <a:lnTo>
                    <a:pt x="79883" y="623328"/>
                  </a:lnTo>
                  <a:lnTo>
                    <a:pt x="65620" y="623328"/>
                  </a:lnTo>
                  <a:lnTo>
                    <a:pt x="59842" y="629107"/>
                  </a:lnTo>
                  <a:lnTo>
                    <a:pt x="59842" y="643382"/>
                  </a:lnTo>
                  <a:lnTo>
                    <a:pt x="65620" y="649160"/>
                  </a:lnTo>
                  <a:lnTo>
                    <a:pt x="79883" y="649160"/>
                  </a:lnTo>
                  <a:lnTo>
                    <a:pt x="85674" y="643382"/>
                  </a:lnTo>
                  <a:lnTo>
                    <a:pt x="85674" y="636244"/>
                  </a:lnTo>
                  <a:lnTo>
                    <a:pt x="85674" y="629107"/>
                  </a:lnTo>
                  <a:close/>
                </a:path>
                <a:path w="340995" h="832485">
                  <a:moveTo>
                    <a:pt x="125704" y="275259"/>
                  </a:moveTo>
                  <a:lnTo>
                    <a:pt x="119926" y="269481"/>
                  </a:lnTo>
                  <a:lnTo>
                    <a:pt x="105651" y="269481"/>
                  </a:lnTo>
                  <a:lnTo>
                    <a:pt x="99872" y="275259"/>
                  </a:lnTo>
                  <a:lnTo>
                    <a:pt x="99872" y="289521"/>
                  </a:lnTo>
                  <a:lnTo>
                    <a:pt x="105651" y="295313"/>
                  </a:lnTo>
                  <a:lnTo>
                    <a:pt x="119926" y="295313"/>
                  </a:lnTo>
                  <a:lnTo>
                    <a:pt x="125704" y="289521"/>
                  </a:lnTo>
                  <a:lnTo>
                    <a:pt x="125704" y="282397"/>
                  </a:lnTo>
                  <a:lnTo>
                    <a:pt x="125704" y="275259"/>
                  </a:lnTo>
                  <a:close/>
                </a:path>
                <a:path w="340995" h="832485">
                  <a:moveTo>
                    <a:pt x="214807" y="812063"/>
                  </a:moveTo>
                  <a:lnTo>
                    <a:pt x="209029" y="806284"/>
                  </a:lnTo>
                  <a:lnTo>
                    <a:pt x="194767" y="806284"/>
                  </a:lnTo>
                  <a:lnTo>
                    <a:pt x="188988" y="812063"/>
                  </a:lnTo>
                  <a:lnTo>
                    <a:pt x="188988" y="826325"/>
                  </a:lnTo>
                  <a:lnTo>
                    <a:pt x="194767" y="832116"/>
                  </a:lnTo>
                  <a:lnTo>
                    <a:pt x="209029" y="832116"/>
                  </a:lnTo>
                  <a:lnTo>
                    <a:pt x="214807" y="826325"/>
                  </a:lnTo>
                  <a:lnTo>
                    <a:pt x="214807" y="819200"/>
                  </a:lnTo>
                  <a:lnTo>
                    <a:pt x="214807" y="812063"/>
                  </a:lnTo>
                  <a:close/>
                </a:path>
                <a:path w="340995" h="832485">
                  <a:moveTo>
                    <a:pt x="340944" y="5778"/>
                  </a:moveTo>
                  <a:lnTo>
                    <a:pt x="335153" y="0"/>
                  </a:lnTo>
                  <a:lnTo>
                    <a:pt x="320890" y="0"/>
                  </a:lnTo>
                  <a:lnTo>
                    <a:pt x="315112" y="5778"/>
                  </a:lnTo>
                  <a:lnTo>
                    <a:pt x="315112" y="20040"/>
                  </a:lnTo>
                  <a:lnTo>
                    <a:pt x="320890" y="25831"/>
                  </a:lnTo>
                  <a:lnTo>
                    <a:pt x="335153" y="25831"/>
                  </a:lnTo>
                  <a:lnTo>
                    <a:pt x="340944" y="20040"/>
                  </a:lnTo>
                  <a:lnTo>
                    <a:pt x="340944" y="12915"/>
                  </a:lnTo>
                  <a:lnTo>
                    <a:pt x="340944" y="5778"/>
                  </a:lnTo>
                  <a:close/>
                </a:path>
              </a:pathLst>
            </a:custGeom>
            <a:solidFill>
              <a:srgbClr val="FF0000"/>
            </a:solidFill>
          </p:spPr>
          <p:txBody>
            <a:bodyPr wrap="square" lIns="0" tIns="0" rIns="0" bIns="0" rtlCol="0"/>
            <a:lstStyle/>
            <a:p>
              <a:endParaRPr/>
            </a:p>
          </p:txBody>
        </p:sp>
        <p:sp>
          <p:nvSpPr>
            <p:cNvPr id="49" name="object 49"/>
            <p:cNvSpPr/>
            <p:nvPr/>
          </p:nvSpPr>
          <p:spPr>
            <a:xfrm>
              <a:off x="2605049" y="643432"/>
              <a:ext cx="330200" cy="543560"/>
            </a:xfrm>
            <a:custGeom>
              <a:avLst/>
              <a:gdLst/>
              <a:ahLst/>
              <a:cxnLst/>
              <a:rect l="l" t="t" r="r" b="b"/>
              <a:pathLst>
                <a:path w="330200" h="543560">
                  <a:moveTo>
                    <a:pt x="25831" y="159029"/>
                  </a:moveTo>
                  <a:lnTo>
                    <a:pt x="20053" y="153250"/>
                  </a:lnTo>
                  <a:lnTo>
                    <a:pt x="5791" y="153250"/>
                  </a:lnTo>
                  <a:lnTo>
                    <a:pt x="0" y="159029"/>
                  </a:lnTo>
                  <a:lnTo>
                    <a:pt x="0" y="173291"/>
                  </a:lnTo>
                  <a:lnTo>
                    <a:pt x="5791" y="179070"/>
                  </a:lnTo>
                  <a:lnTo>
                    <a:pt x="20053" y="179070"/>
                  </a:lnTo>
                  <a:lnTo>
                    <a:pt x="25831" y="173291"/>
                  </a:lnTo>
                  <a:lnTo>
                    <a:pt x="25831" y="166166"/>
                  </a:lnTo>
                  <a:lnTo>
                    <a:pt x="25831" y="159029"/>
                  </a:lnTo>
                  <a:close/>
                </a:path>
                <a:path w="330200" h="543560">
                  <a:moveTo>
                    <a:pt x="39179" y="5778"/>
                  </a:moveTo>
                  <a:lnTo>
                    <a:pt x="33401" y="0"/>
                  </a:lnTo>
                  <a:lnTo>
                    <a:pt x="19126" y="0"/>
                  </a:lnTo>
                  <a:lnTo>
                    <a:pt x="13347" y="5778"/>
                  </a:lnTo>
                  <a:lnTo>
                    <a:pt x="13347" y="20040"/>
                  </a:lnTo>
                  <a:lnTo>
                    <a:pt x="19126" y="25831"/>
                  </a:lnTo>
                  <a:lnTo>
                    <a:pt x="33401" y="25831"/>
                  </a:lnTo>
                  <a:lnTo>
                    <a:pt x="39179" y="20040"/>
                  </a:lnTo>
                  <a:lnTo>
                    <a:pt x="39179" y="12915"/>
                  </a:lnTo>
                  <a:lnTo>
                    <a:pt x="39179" y="5778"/>
                  </a:lnTo>
                  <a:close/>
                </a:path>
                <a:path w="330200" h="543560">
                  <a:moveTo>
                    <a:pt x="125272" y="144830"/>
                  </a:moveTo>
                  <a:lnTo>
                    <a:pt x="119494" y="139039"/>
                  </a:lnTo>
                  <a:lnTo>
                    <a:pt x="105232" y="139039"/>
                  </a:lnTo>
                  <a:lnTo>
                    <a:pt x="99441" y="144830"/>
                  </a:lnTo>
                  <a:lnTo>
                    <a:pt x="99441" y="159092"/>
                  </a:lnTo>
                  <a:lnTo>
                    <a:pt x="105232" y="164871"/>
                  </a:lnTo>
                  <a:lnTo>
                    <a:pt x="119494" y="164871"/>
                  </a:lnTo>
                  <a:lnTo>
                    <a:pt x="125272" y="159092"/>
                  </a:lnTo>
                  <a:lnTo>
                    <a:pt x="125272" y="151955"/>
                  </a:lnTo>
                  <a:lnTo>
                    <a:pt x="125272" y="144830"/>
                  </a:lnTo>
                  <a:close/>
                </a:path>
                <a:path w="330200" h="543560">
                  <a:moveTo>
                    <a:pt x="189839" y="105219"/>
                  </a:moveTo>
                  <a:lnTo>
                    <a:pt x="184061" y="99441"/>
                  </a:lnTo>
                  <a:lnTo>
                    <a:pt x="169799" y="99441"/>
                  </a:lnTo>
                  <a:lnTo>
                    <a:pt x="164020" y="105219"/>
                  </a:lnTo>
                  <a:lnTo>
                    <a:pt x="164020" y="119481"/>
                  </a:lnTo>
                  <a:lnTo>
                    <a:pt x="169799" y="125272"/>
                  </a:lnTo>
                  <a:lnTo>
                    <a:pt x="184061" y="125272"/>
                  </a:lnTo>
                  <a:lnTo>
                    <a:pt x="189839" y="119481"/>
                  </a:lnTo>
                  <a:lnTo>
                    <a:pt x="189839" y="112356"/>
                  </a:lnTo>
                  <a:lnTo>
                    <a:pt x="189839" y="105219"/>
                  </a:lnTo>
                  <a:close/>
                </a:path>
                <a:path w="330200" h="543560">
                  <a:moveTo>
                    <a:pt x="330174" y="523214"/>
                  </a:moveTo>
                  <a:lnTo>
                    <a:pt x="324396" y="517436"/>
                  </a:lnTo>
                  <a:lnTo>
                    <a:pt x="310134" y="517436"/>
                  </a:lnTo>
                  <a:lnTo>
                    <a:pt x="304355" y="523214"/>
                  </a:lnTo>
                  <a:lnTo>
                    <a:pt x="304355" y="537476"/>
                  </a:lnTo>
                  <a:lnTo>
                    <a:pt x="310134" y="543255"/>
                  </a:lnTo>
                  <a:lnTo>
                    <a:pt x="324396" y="543255"/>
                  </a:lnTo>
                  <a:lnTo>
                    <a:pt x="330174" y="537476"/>
                  </a:lnTo>
                  <a:lnTo>
                    <a:pt x="330174" y="530352"/>
                  </a:lnTo>
                  <a:lnTo>
                    <a:pt x="330174" y="523214"/>
                  </a:lnTo>
                  <a:close/>
                </a:path>
              </a:pathLst>
            </a:custGeom>
            <a:solidFill>
              <a:srgbClr val="0000FF"/>
            </a:solidFill>
          </p:spPr>
          <p:txBody>
            <a:bodyPr wrap="square" lIns="0" tIns="0" rIns="0" bIns="0" rtlCol="0"/>
            <a:lstStyle/>
            <a:p>
              <a:endParaRPr/>
            </a:p>
          </p:txBody>
        </p:sp>
        <p:sp>
          <p:nvSpPr>
            <p:cNvPr id="50" name="object 50"/>
            <p:cNvSpPr/>
            <p:nvPr/>
          </p:nvSpPr>
          <p:spPr>
            <a:xfrm>
              <a:off x="2518103" y="636969"/>
              <a:ext cx="899160" cy="890269"/>
            </a:xfrm>
            <a:custGeom>
              <a:avLst/>
              <a:gdLst/>
              <a:ahLst/>
              <a:cxnLst/>
              <a:rect l="l" t="t" r="r" b="b"/>
              <a:pathLst>
                <a:path w="899160" h="890269">
                  <a:moveTo>
                    <a:pt x="0" y="0"/>
                  </a:moveTo>
                  <a:lnTo>
                    <a:pt x="898834" y="890224"/>
                  </a:lnTo>
                </a:path>
              </a:pathLst>
            </a:custGeom>
            <a:ln w="5165">
              <a:solidFill>
                <a:srgbClr val="000000"/>
              </a:solidFill>
            </a:ln>
          </p:spPr>
          <p:txBody>
            <a:bodyPr wrap="square" lIns="0" tIns="0" rIns="0" bIns="0" rtlCol="0"/>
            <a:lstStyle/>
            <a:p>
              <a:endParaRPr/>
            </a:p>
          </p:txBody>
        </p:sp>
        <p:pic>
          <p:nvPicPr>
            <p:cNvPr id="51" name="object 51"/>
            <p:cNvPicPr/>
            <p:nvPr/>
          </p:nvPicPr>
          <p:blipFill>
            <a:blip r:embed="rId5" cstate="print"/>
            <a:stretch>
              <a:fillRect/>
            </a:stretch>
          </p:blipFill>
          <p:spPr>
            <a:xfrm>
              <a:off x="2882285" y="1079496"/>
              <a:ext cx="87817" cy="88679"/>
            </a:xfrm>
            <a:prstGeom prst="rect">
              <a:avLst/>
            </a:prstGeom>
          </p:spPr>
        </p:pic>
        <p:sp>
          <p:nvSpPr>
            <p:cNvPr id="52" name="object 52"/>
            <p:cNvSpPr/>
            <p:nvPr/>
          </p:nvSpPr>
          <p:spPr>
            <a:xfrm>
              <a:off x="2518534"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53" name="object 53"/>
          <p:cNvSpPr txBox="1"/>
          <p:nvPr/>
        </p:nvSpPr>
        <p:spPr>
          <a:xfrm>
            <a:off x="2468382" y="1527838"/>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54" name="object 54"/>
          <p:cNvSpPr/>
          <p:nvPr/>
        </p:nvSpPr>
        <p:spPr>
          <a:xfrm>
            <a:off x="2743243"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5" name="object 55"/>
          <p:cNvSpPr txBox="1"/>
          <p:nvPr/>
        </p:nvSpPr>
        <p:spPr>
          <a:xfrm>
            <a:off x="2675872" y="1527838"/>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56" name="object 56"/>
          <p:cNvSpPr/>
          <p:nvPr/>
        </p:nvSpPr>
        <p:spPr>
          <a:xfrm>
            <a:off x="2967519"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7" name="object 57"/>
          <p:cNvSpPr txBox="1"/>
          <p:nvPr/>
        </p:nvSpPr>
        <p:spPr>
          <a:xfrm>
            <a:off x="2943196"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58" name="object 58"/>
          <p:cNvSpPr/>
          <p:nvPr/>
        </p:nvSpPr>
        <p:spPr>
          <a:xfrm>
            <a:off x="3191800"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9" name="object 59"/>
          <p:cNvSpPr txBox="1"/>
          <p:nvPr/>
        </p:nvSpPr>
        <p:spPr>
          <a:xfrm>
            <a:off x="3150259" y="1527838"/>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60" name="object 60"/>
          <p:cNvSpPr/>
          <p:nvPr/>
        </p:nvSpPr>
        <p:spPr>
          <a:xfrm>
            <a:off x="3416509"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61" name="object 61"/>
          <p:cNvSpPr txBox="1"/>
          <p:nvPr/>
        </p:nvSpPr>
        <p:spPr>
          <a:xfrm>
            <a:off x="3392186"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62" name="object 62"/>
          <p:cNvSpPr/>
          <p:nvPr/>
        </p:nvSpPr>
        <p:spPr>
          <a:xfrm>
            <a:off x="2518534" y="1531068"/>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3" name="object 63"/>
          <p:cNvSpPr txBox="1"/>
          <p:nvPr/>
        </p:nvSpPr>
        <p:spPr>
          <a:xfrm>
            <a:off x="2442123" y="148823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64" name="object 64"/>
          <p:cNvSpPr/>
          <p:nvPr/>
        </p:nvSpPr>
        <p:spPr>
          <a:xfrm>
            <a:off x="2518534" y="130635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5" name="object 65"/>
          <p:cNvSpPr txBox="1"/>
          <p:nvPr/>
        </p:nvSpPr>
        <p:spPr>
          <a:xfrm>
            <a:off x="2407254" y="1263526"/>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66" name="object 66"/>
          <p:cNvSpPr/>
          <p:nvPr/>
        </p:nvSpPr>
        <p:spPr>
          <a:xfrm>
            <a:off x="2518534" y="108207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7" name="object 67"/>
          <p:cNvSpPr txBox="1"/>
          <p:nvPr/>
        </p:nvSpPr>
        <p:spPr>
          <a:xfrm>
            <a:off x="2467951" y="1039247"/>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68" name="object 68"/>
          <p:cNvSpPr/>
          <p:nvPr/>
        </p:nvSpPr>
        <p:spPr>
          <a:xfrm>
            <a:off x="2518534" y="857804"/>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9" name="object 69"/>
          <p:cNvSpPr txBox="1"/>
          <p:nvPr/>
        </p:nvSpPr>
        <p:spPr>
          <a:xfrm>
            <a:off x="2433083" y="814967"/>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70" name="object 70"/>
          <p:cNvSpPr/>
          <p:nvPr/>
        </p:nvSpPr>
        <p:spPr>
          <a:xfrm>
            <a:off x="2518534" y="63309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71" name="object 71"/>
          <p:cNvSpPr txBox="1"/>
          <p:nvPr/>
        </p:nvSpPr>
        <p:spPr>
          <a:xfrm>
            <a:off x="2467951" y="59025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72" name="object 72"/>
          <p:cNvSpPr/>
          <p:nvPr/>
        </p:nvSpPr>
        <p:spPr>
          <a:xfrm>
            <a:off x="2518534"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grpSp>
        <p:nvGrpSpPr>
          <p:cNvPr id="73" name="object 73"/>
          <p:cNvGrpSpPr/>
          <p:nvPr/>
        </p:nvGrpSpPr>
        <p:grpSpPr>
          <a:xfrm>
            <a:off x="1311857" y="1676184"/>
            <a:ext cx="904875" cy="901700"/>
            <a:chOff x="1311857" y="1676184"/>
            <a:chExt cx="904875" cy="901700"/>
          </a:xfrm>
        </p:grpSpPr>
        <p:sp>
          <p:nvSpPr>
            <p:cNvPr id="74" name="object 74"/>
            <p:cNvSpPr/>
            <p:nvPr/>
          </p:nvSpPr>
          <p:spPr>
            <a:xfrm>
              <a:off x="1856244" y="1708340"/>
              <a:ext cx="340995" cy="832485"/>
            </a:xfrm>
            <a:custGeom>
              <a:avLst/>
              <a:gdLst/>
              <a:ahLst/>
              <a:cxnLst/>
              <a:rect l="l" t="t" r="r" b="b"/>
              <a:pathLst>
                <a:path w="340994" h="832485">
                  <a:moveTo>
                    <a:pt x="25831" y="89293"/>
                  </a:moveTo>
                  <a:lnTo>
                    <a:pt x="20053" y="83515"/>
                  </a:lnTo>
                  <a:lnTo>
                    <a:pt x="5791" y="83515"/>
                  </a:lnTo>
                  <a:lnTo>
                    <a:pt x="0" y="89293"/>
                  </a:lnTo>
                  <a:lnTo>
                    <a:pt x="0" y="103555"/>
                  </a:lnTo>
                  <a:lnTo>
                    <a:pt x="5791" y="109347"/>
                  </a:lnTo>
                  <a:lnTo>
                    <a:pt x="20053" y="109347"/>
                  </a:lnTo>
                  <a:lnTo>
                    <a:pt x="25831" y="103555"/>
                  </a:lnTo>
                  <a:lnTo>
                    <a:pt x="25831" y="96431"/>
                  </a:lnTo>
                  <a:lnTo>
                    <a:pt x="25831" y="89293"/>
                  </a:lnTo>
                  <a:close/>
                </a:path>
                <a:path w="340994" h="832485">
                  <a:moveTo>
                    <a:pt x="85674" y="629107"/>
                  </a:moveTo>
                  <a:lnTo>
                    <a:pt x="79883" y="623328"/>
                  </a:lnTo>
                  <a:lnTo>
                    <a:pt x="65620" y="623328"/>
                  </a:lnTo>
                  <a:lnTo>
                    <a:pt x="59842" y="629107"/>
                  </a:lnTo>
                  <a:lnTo>
                    <a:pt x="59842" y="643382"/>
                  </a:lnTo>
                  <a:lnTo>
                    <a:pt x="65620" y="649160"/>
                  </a:lnTo>
                  <a:lnTo>
                    <a:pt x="79883" y="649160"/>
                  </a:lnTo>
                  <a:lnTo>
                    <a:pt x="85674" y="643382"/>
                  </a:lnTo>
                  <a:lnTo>
                    <a:pt x="85674" y="636244"/>
                  </a:lnTo>
                  <a:lnTo>
                    <a:pt x="85674" y="629107"/>
                  </a:lnTo>
                  <a:close/>
                </a:path>
                <a:path w="340994" h="832485">
                  <a:moveTo>
                    <a:pt x="125704" y="275259"/>
                  </a:moveTo>
                  <a:lnTo>
                    <a:pt x="119926" y="269481"/>
                  </a:lnTo>
                  <a:lnTo>
                    <a:pt x="105651" y="269481"/>
                  </a:lnTo>
                  <a:lnTo>
                    <a:pt x="99872" y="275259"/>
                  </a:lnTo>
                  <a:lnTo>
                    <a:pt x="99872" y="289521"/>
                  </a:lnTo>
                  <a:lnTo>
                    <a:pt x="105651" y="295313"/>
                  </a:lnTo>
                  <a:lnTo>
                    <a:pt x="119926" y="295313"/>
                  </a:lnTo>
                  <a:lnTo>
                    <a:pt x="125704" y="289521"/>
                  </a:lnTo>
                  <a:lnTo>
                    <a:pt x="125704" y="282397"/>
                  </a:lnTo>
                  <a:lnTo>
                    <a:pt x="125704" y="275259"/>
                  </a:lnTo>
                  <a:close/>
                </a:path>
                <a:path w="340994" h="832485">
                  <a:moveTo>
                    <a:pt x="214807" y="812063"/>
                  </a:moveTo>
                  <a:lnTo>
                    <a:pt x="209029" y="806284"/>
                  </a:lnTo>
                  <a:lnTo>
                    <a:pt x="194767" y="806284"/>
                  </a:lnTo>
                  <a:lnTo>
                    <a:pt x="188988" y="812063"/>
                  </a:lnTo>
                  <a:lnTo>
                    <a:pt x="188988" y="826325"/>
                  </a:lnTo>
                  <a:lnTo>
                    <a:pt x="194767" y="832116"/>
                  </a:lnTo>
                  <a:lnTo>
                    <a:pt x="209029" y="832116"/>
                  </a:lnTo>
                  <a:lnTo>
                    <a:pt x="214807" y="826325"/>
                  </a:lnTo>
                  <a:lnTo>
                    <a:pt x="214807" y="819200"/>
                  </a:lnTo>
                  <a:lnTo>
                    <a:pt x="214807" y="812063"/>
                  </a:lnTo>
                  <a:close/>
                </a:path>
                <a:path w="340994" h="832485">
                  <a:moveTo>
                    <a:pt x="340944" y="5778"/>
                  </a:moveTo>
                  <a:lnTo>
                    <a:pt x="335153" y="0"/>
                  </a:lnTo>
                  <a:lnTo>
                    <a:pt x="320890" y="0"/>
                  </a:lnTo>
                  <a:lnTo>
                    <a:pt x="315112" y="5778"/>
                  </a:lnTo>
                  <a:lnTo>
                    <a:pt x="315112" y="20040"/>
                  </a:lnTo>
                  <a:lnTo>
                    <a:pt x="320890" y="25831"/>
                  </a:lnTo>
                  <a:lnTo>
                    <a:pt x="335153" y="25831"/>
                  </a:lnTo>
                  <a:lnTo>
                    <a:pt x="340944" y="20040"/>
                  </a:lnTo>
                  <a:lnTo>
                    <a:pt x="340944" y="12915"/>
                  </a:lnTo>
                  <a:lnTo>
                    <a:pt x="340944" y="5778"/>
                  </a:lnTo>
                  <a:close/>
                </a:path>
              </a:pathLst>
            </a:custGeom>
            <a:solidFill>
              <a:srgbClr val="FF0000"/>
            </a:solidFill>
          </p:spPr>
          <p:txBody>
            <a:bodyPr wrap="square" lIns="0" tIns="0" rIns="0" bIns="0" rtlCol="0"/>
            <a:lstStyle/>
            <a:p>
              <a:endParaRPr/>
            </a:p>
          </p:txBody>
        </p:sp>
        <p:sp>
          <p:nvSpPr>
            <p:cNvPr id="75" name="object 75"/>
            <p:cNvSpPr/>
            <p:nvPr/>
          </p:nvSpPr>
          <p:spPr>
            <a:xfrm>
              <a:off x="1401660" y="1688109"/>
              <a:ext cx="330200" cy="543560"/>
            </a:xfrm>
            <a:custGeom>
              <a:avLst/>
              <a:gdLst/>
              <a:ahLst/>
              <a:cxnLst/>
              <a:rect l="l" t="t" r="r" b="b"/>
              <a:pathLst>
                <a:path w="330200" h="543560">
                  <a:moveTo>
                    <a:pt x="25831" y="159029"/>
                  </a:moveTo>
                  <a:lnTo>
                    <a:pt x="20053" y="153250"/>
                  </a:lnTo>
                  <a:lnTo>
                    <a:pt x="5791" y="153250"/>
                  </a:lnTo>
                  <a:lnTo>
                    <a:pt x="0" y="159029"/>
                  </a:lnTo>
                  <a:lnTo>
                    <a:pt x="0" y="173291"/>
                  </a:lnTo>
                  <a:lnTo>
                    <a:pt x="5791" y="179070"/>
                  </a:lnTo>
                  <a:lnTo>
                    <a:pt x="20053" y="179070"/>
                  </a:lnTo>
                  <a:lnTo>
                    <a:pt x="25831" y="173291"/>
                  </a:lnTo>
                  <a:lnTo>
                    <a:pt x="25831" y="166166"/>
                  </a:lnTo>
                  <a:lnTo>
                    <a:pt x="25831" y="159029"/>
                  </a:lnTo>
                  <a:close/>
                </a:path>
                <a:path w="330200" h="543560">
                  <a:moveTo>
                    <a:pt x="39179" y="5778"/>
                  </a:moveTo>
                  <a:lnTo>
                    <a:pt x="33401" y="0"/>
                  </a:lnTo>
                  <a:lnTo>
                    <a:pt x="19126" y="0"/>
                  </a:lnTo>
                  <a:lnTo>
                    <a:pt x="13347" y="5778"/>
                  </a:lnTo>
                  <a:lnTo>
                    <a:pt x="13347" y="20040"/>
                  </a:lnTo>
                  <a:lnTo>
                    <a:pt x="19126" y="25831"/>
                  </a:lnTo>
                  <a:lnTo>
                    <a:pt x="33401" y="25831"/>
                  </a:lnTo>
                  <a:lnTo>
                    <a:pt x="39179" y="20040"/>
                  </a:lnTo>
                  <a:lnTo>
                    <a:pt x="39179" y="12915"/>
                  </a:lnTo>
                  <a:lnTo>
                    <a:pt x="39179" y="5778"/>
                  </a:lnTo>
                  <a:close/>
                </a:path>
                <a:path w="330200" h="543560">
                  <a:moveTo>
                    <a:pt x="125272" y="144830"/>
                  </a:moveTo>
                  <a:lnTo>
                    <a:pt x="119494" y="139039"/>
                  </a:lnTo>
                  <a:lnTo>
                    <a:pt x="105232" y="139039"/>
                  </a:lnTo>
                  <a:lnTo>
                    <a:pt x="99441" y="144830"/>
                  </a:lnTo>
                  <a:lnTo>
                    <a:pt x="99441" y="159092"/>
                  </a:lnTo>
                  <a:lnTo>
                    <a:pt x="105232" y="164871"/>
                  </a:lnTo>
                  <a:lnTo>
                    <a:pt x="119494" y="164871"/>
                  </a:lnTo>
                  <a:lnTo>
                    <a:pt x="125272" y="159092"/>
                  </a:lnTo>
                  <a:lnTo>
                    <a:pt x="125272" y="151955"/>
                  </a:lnTo>
                  <a:lnTo>
                    <a:pt x="125272" y="144830"/>
                  </a:lnTo>
                  <a:close/>
                </a:path>
                <a:path w="330200" h="543560">
                  <a:moveTo>
                    <a:pt x="189839" y="105219"/>
                  </a:moveTo>
                  <a:lnTo>
                    <a:pt x="184061" y="99441"/>
                  </a:lnTo>
                  <a:lnTo>
                    <a:pt x="169799" y="99441"/>
                  </a:lnTo>
                  <a:lnTo>
                    <a:pt x="164020" y="105219"/>
                  </a:lnTo>
                  <a:lnTo>
                    <a:pt x="164020" y="119481"/>
                  </a:lnTo>
                  <a:lnTo>
                    <a:pt x="169799" y="125272"/>
                  </a:lnTo>
                  <a:lnTo>
                    <a:pt x="184061" y="125272"/>
                  </a:lnTo>
                  <a:lnTo>
                    <a:pt x="189839" y="119481"/>
                  </a:lnTo>
                  <a:lnTo>
                    <a:pt x="189839" y="112356"/>
                  </a:lnTo>
                  <a:lnTo>
                    <a:pt x="189839" y="105219"/>
                  </a:lnTo>
                  <a:close/>
                </a:path>
                <a:path w="330200" h="543560">
                  <a:moveTo>
                    <a:pt x="330174" y="523214"/>
                  </a:moveTo>
                  <a:lnTo>
                    <a:pt x="324396" y="517436"/>
                  </a:lnTo>
                  <a:lnTo>
                    <a:pt x="310134" y="517436"/>
                  </a:lnTo>
                  <a:lnTo>
                    <a:pt x="304355" y="523214"/>
                  </a:lnTo>
                  <a:lnTo>
                    <a:pt x="304355" y="537476"/>
                  </a:lnTo>
                  <a:lnTo>
                    <a:pt x="310134" y="543255"/>
                  </a:lnTo>
                  <a:lnTo>
                    <a:pt x="324396" y="543255"/>
                  </a:lnTo>
                  <a:lnTo>
                    <a:pt x="330174" y="537476"/>
                  </a:lnTo>
                  <a:lnTo>
                    <a:pt x="330174" y="530352"/>
                  </a:lnTo>
                  <a:lnTo>
                    <a:pt x="330174" y="523214"/>
                  </a:lnTo>
                  <a:close/>
                </a:path>
              </a:pathLst>
            </a:custGeom>
            <a:solidFill>
              <a:srgbClr val="0000FF"/>
            </a:solidFill>
          </p:spPr>
          <p:txBody>
            <a:bodyPr wrap="square" lIns="0" tIns="0" rIns="0" bIns="0" rtlCol="0"/>
            <a:lstStyle/>
            <a:p>
              <a:endParaRPr/>
            </a:p>
          </p:txBody>
        </p:sp>
        <p:sp>
          <p:nvSpPr>
            <p:cNvPr id="76" name="object 76"/>
            <p:cNvSpPr/>
            <p:nvPr/>
          </p:nvSpPr>
          <p:spPr>
            <a:xfrm>
              <a:off x="1314714" y="1681645"/>
              <a:ext cx="899160" cy="890269"/>
            </a:xfrm>
            <a:custGeom>
              <a:avLst/>
              <a:gdLst/>
              <a:ahLst/>
              <a:cxnLst/>
              <a:rect l="l" t="t" r="r" b="b"/>
              <a:pathLst>
                <a:path w="899160" h="890269">
                  <a:moveTo>
                    <a:pt x="0" y="0"/>
                  </a:moveTo>
                  <a:lnTo>
                    <a:pt x="898834" y="890224"/>
                  </a:lnTo>
                </a:path>
              </a:pathLst>
            </a:custGeom>
            <a:ln w="5165">
              <a:solidFill>
                <a:srgbClr val="000000"/>
              </a:solidFill>
            </a:ln>
          </p:spPr>
          <p:txBody>
            <a:bodyPr wrap="square" lIns="0" tIns="0" rIns="0" bIns="0" rtlCol="0"/>
            <a:lstStyle/>
            <a:p>
              <a:endParaRPr/>
            </a:p>
          </p:txBody>
        </p:sp>
        <p:pic>
          <p:nvPicPr>
            <p:cNvPr id="77" name="object 77"/>
            <p:cNvPicPr/>
            <p:nvPr/>
          </p:nvPicPr>
          <p:blipFill>
            <a:blip r:embed="rId6" cstate="print"/>
            <a:stretch>
              <a:fillRect/>
            </a:stretch>
          </p:blipFill>
          <p:spPr>
            <a:xfrm>
              <a:off x="1677605" y="1962315"/>
              <a:ext cx="319846" cy="251829"/>
            </a:xfrm>
            <a:prstGeom prst="rect">
              <a:avLst/>
            </a:prstGeom>
          </p:spPr>
        </p:pic>
        <p:sp>
          <p:nvSpPr>
            <p:cNvPr id="78" name="object 78"/>
            <p:cNvSpPr/>
            <p:nvPr/>
          </p:nvSpPr>
          <p:spPr>
            <a:xfrm>
              <a:off x="1315145" y="1677771"/>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79" name="object 79"/>
          <p:cNvSpPr txBox="1"/>
          <p:nvPr/>
        </p:nvSpPr>
        <p:spPr>
          <a:xfrm>
            <a:off x="1264994" y="257251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80" name="object 80"/>
          <p:cNvSpPr/>
          <p:nvPr/>
        </p:nvSpPr>
        <p:spPr>
          <a:xfrm>
            <a:off x="1539854"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1" name="object 81"/>
          <p:cNvSpPr txBox="1"/>
          <p:nvPr/>
        </p:nvSpPr>
        <p:spPr>
          <a:xfrm>
            <a:off x="1472483" y="2572515"/>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82" name="object 82"/>
          <p:cNvSpPr/>
          <p:nvPr/>
        </p:nvSpPr>
        <p:spPr>
          <a:xfrm>
            <a:off x="1764131"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3" name="object 83"/>
          <p:cNvSpPr txBox="1"/>
          <p:nvPr/>
        </p:nvSpPr>
        <p:spPr>
          <a:xfrm>
            <a:off x="1739808"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84" name="object 84"/>
          <p:cNvSpPr/>
          <p:nvPr/>
        </p:nvSpPr>
        <p:spPr>
          <a:xfrm>
            <a:off x="1988411"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5" name="object 85"/>
          <p:cNvSpPr txBox="1"/>
          <p:nvPr/>
        </p:nvSpPr>
        <p:spPr>
          <a:xfrm>
            <a:off x="1946871" y="2572515"/>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86" name="object 86"/>
          <p:cNvSpPr/>
          <p:nvPr/>
        </p:nvSpPr>
        <p:spPr>
          <a:xfrm>
            <a:off x="2213120"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7" name="object 87"/>
          <p:cNvSpPr txBox="1"/>
          <p:nvPr/>
        </p:nvSpPr>
        <p:spPr>
          <a:xfrm>
            <a:off x="2188797"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88" name="object 88"/>
          <p:cNvSpPr/>
          <p:nvPr/>
        </p:nvSpPr>
        <p:spPr>
          <a:xfrm>
            <a:off x="1315145" y="257574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89" name="object 89"/>
          <p:cNvSpPr txBox="1"/>
          <p:nvPr/>
        </p:nvSpPr>
        <p:spPr>
          <a:xfrm>
            <a:off x="1238734" y="2532911"/>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90" name="object 90"/>
          <p:cNvSpPr/>
          <p:nvPr/>
        </p:nvSpPr>
        <p:spPr>
          <a:xfrm>
            <a:off x="1315145" y="2351036"/>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1" name="object 91"/>
          <p:cNvSpPr txBox="1"/>
          <p:nvPr/>
        </p:nvSpPr>
        <p:spPr>
          <a:xfrm>
            <a:off x="1203866" y="2308202"/>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92" name="object 92"/>
          <p:cNvSpPr/>
          <p:nvPr/>
        </p:nvSpPr>
        <p:spPr>
          <a:xfrm>
            <a:off x="1315145" y="212675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3" name="object 93"/>
          <p:cNvSpPr txBox="1"/>
          <p:nvPr/>
        </p:nvSpPr>
        <p:spPr>
          <a:xfrm>
            <a:off x="1264563" y="208392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94" name="object 94"/>
          <p:cNvSpPr/>
          <p:nvPr/>
        </p:nvSpPr>
        <p:spPr>
          <a:xfrm>
            <a:off x="1315145" y="1902480"/>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5" name="object 95"/>
          <p:cNvSpPr txBox="1"/>
          <p:nvPr/>
        </p:nvSpPr>
        <p:spPr>
          <a:xfrm>
            <a:off x="1229694" y="1859643"/>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96" name="object 96"/>
          <p:cNvSpPr/>
          <p:nvPr/>
        </p:nvSpPr>
        <p:spPr>
          <a:xfrm>
            <a:off x="1315145" y="1677771"/>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7" name="object 97"/>
          <p:cNvSpPr txBox="1"/>
          <p:nvPr/>
        </p:nvSpPr>
        <p:spPr>
          <a:xfrm>
            <a:off x="1264563" y="163493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98" name="object 98"/>
          <p:cNvSpPr/>
          <p:nvPr/>
        </p:nvSpPr>
        <p:spPr>
          <a:xfrm>
            <a:off x="1315145" y="1677771"/>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grpSp>
        <p:nvGrpSpPr>
          <p:cNvPr id="99" name="object 99"/>
          <p:cNvGrpSpPr/>
          <p:nvPr/>
        </p:nvGrpSpPr>
        <p:grpSpPr>
          <a:xfrm>
            <a:off x="2516946" y="1674914"/>
            <a:ext cx="901700" cy="904240"/>
            <a:chOff x="2516946" y="1674914"/>
            <a:chExt cx="901700" cy="904240"/>
          </a:xfrm>
        </p:grpSpPr>
        <p:sp>
          <p:nvSpPr>
            <p:cNvPr id="100" name="object 100"/>
            <p:cNvSpPr/>
            <p:nvPr/>
          </p:nvSpPr>
          <p:spPr>
            <a:xfrm>
              <a:off x="3059633" y="1791855"/>
              <a:ext cx="125730" cy="565785"/>
            </a:xfrm>
            <a:custGeom>
              <a:avLst/>
              <a:gdLst/>
              <a:ahLst/>
              <a:cxnLst/>
              <a:rect l="l" t="t" r="r" b="b"/>
              <a:pathLst>
                <a:path w="125730" h="565785">
                  <a:moveTo>
                    <a:pt x="25831" y="5778"/>
                  </a:moveTo>
                  <a:lnTo>
                    <a:pt x="20053" y="0"/>
                  </a:lnTo>
                  <a:lnTo>
                    <a:pt x="5791" y="0"/>
                  </a:lnTo>
                  <a:lnTo>
                    <a:pt x="0" y="5778"/>
                  </a:lnTo>
                  <a:lnTo>
                    <a:pt x="0" y="20040"/>
                  </a:lnTo>
                  <a:lnTo>
                    <a:pt x="5791" y="25831"/>
                  </a:lnTo>
                  <a:lnTo>
                    <a:pt x="20053" y="25831"/>
                  </a:lnTo>
                  <a:lnTo>
                    <a:pt x="25831" y="20040"/>
                  </a:lnTo>
                  <a:lnTo>
                    <a:pt x="25831" y="12915"/>
                  </a:lnTo>
                  <a:lnTo>
                    <a:pt x="25831" y="5778"/>
                  </a:lnTo>
                  <a:close/>
                </a:path>
                <a:path w="125730" h="565785">
                  <a:moveTo>
                    <a:pt x="85674" y="545592"/>
                  </a:moveTo>
                  <a:lnTo>
                    <a:pt x="79883" y="539813"/>
                  </a:lnTo>
                  <a:lnTo>
                    <a:pt x="65620" y="539813"/>
                  </a:lnTo>
                  <a:lnTo>
                    <a:pt x="59842" y="545592"/>
                  </a:lnTo>
                  <a:lnTo>
                    <a:pt x="59842" y="559866"/>
                  </a:lnTo>
                  <a:lnTo>
                    <a:pt x="65620" y="565645"/>
                  </a:lnTo>
                  <a:lnTo>
                    <a:pt x="79883" y="565645"/>
                  </a:lnTo>
                  <a:lnTo>
                    <a:pt x="85674" y="559866"/>
                  </a:lnTo>
                  <a:lnTo>
                    <a:pt x="85674" y="552729"/>
                  </a:lnTo>
                  <a:lnTo>
                    <a:pt x="85674" y="545592"/>
                  </a:lnTo>
                  <a:close/>
                </a:path>
                <a:path w="125730" h="565785">
                  <a:moveTo>
                    <a:pt x="125704" y="191744"/>
                  </a:moveTo>
                  <a:lnTo>
                    <a:pt x="119926" y="185966"/>
                  </a:lnTo>
                  <a:lnTo>
                    <a:pt x="105651" y="185966"/>
                  </a:lnTo>
                  <a:lnTo>
                    <a:pt x="99872" y="191744"/>
                  </a:lnTo>
                  <a:lnTo>
                    <a:pt x="99872" y="206006"/>
                  </a:lnTo>
                  <a:lnTo>
                    <a:pt x="105651" y="211797"/>
                  </a:lnTo>
                  <a:lnTo>
                    <a:pt x="119926" y="211797"/>
                  </a:lnTo>
                  <a:lnTo>
                    <a:pt x="125704" y="206006"/>
                  </a:lnTo>
                  <a:lnTo>
                    <a:pt x="125704" y="198882"/>
                  </a:lnTo>
                  <a:lnTo>
                    <a:pt x="125704" y="191744"/>
                  </a:lnTo>
                  <a:close/>
                </a:path>
              </a:pathLst>
            </a:custGeom>
            <a:solidFill>
              <a:srgbClr val="FF0000"/>
            </a:solidFill>
          </p:spPr>
          <p:txBody>
            <a:bodyPr wrap="square" lIns="0" tIns="0" rIns="0" bIns="0" rtlCol="0"/>
            <a:lstStyle/>
            <a:p>
              <a:endParaRPr/>
            </a:p>
          </p:txBody>
        </p:sp>
        <p:sp>
          <p:nvSpPr>
            <p:cNvPr id="101" name="object 101"/>
            <p:cNvSpPr/>
            <p:nvPr/>
          </p:nvSpPr>
          <p:spPr>
            <a:xfrm>
              <a:off x="2704490" y="1787550"/>
              <a:ext cx="231140" cy="443865"/>
            </a:xfrm>
            <a:custGeom>
              <a:avLst/>
              <a:gdLst/>
              <a:ahLst/>
              <a:cxnLst/>
              <a:rect l="l" t="t" r="r" b="b"/>
              <a:pathLst>
                <a:path w="231139" h="443864">
                  <a:moveTo>
                    <a:pt x="25831" y="45389"/>
                  </a:moveTo>
                  <a:lnTo>
                    <a:pt x="20053" y="39598"/>
                  </a:lnTo>
                  <a:lnTo>
                    <a:pt x="5791" y="39598"/>
                  </a:lnTo>
                  <a:lnTo>
                    <a:pt x="0" y="45389"/>
                  </a:lnTo>
                  <a:lnTo>
                    <a:pt x="0" y="59651"/>
                  </a:lnTo>
                  <a:lnTo>
                    <a:pt x="5791" y="65430"/>
                  </a:lnTo>
                  <a:lnTo>
                    <a:pt x="20053" y="65430"/>
                  </a:lnTo>
                  <a:lnTo>
                    <a:pt x="25831" y="59651"/>
                  </a:lnTo>
                  <a:lnTo>
                    <a:pt x="25831" y="52514"/>
                  </a:lnTo>
                  <a:lnTo>
                    <a:pt x="25831" y="45389"/>
                  </a:lnTo>
                  <a:close/>
                </a:path>
                <a:path w="231139" h="443864">
                  <a:moveTo>
                    <a:pt x="90398" y="5778"/>
                  </a:moveTo>
                  <a:lnTo>
                    <a:pt x="84620" y="0"/>
                  </a:lnTo>
                  <a:lnTo>
                    <a:pt x="70358" y="0"/>
                  </a:lnTo>
                  <a:lnTo>
                    <a:pt x="64579" y="5778"/>
                  </a:lnTo>
                  <a:lnTo>
                    <a:pt x="64579" y="20040"/>
                  </a:lnTo>
                  <a:lnTo>
                    <a:pt x="70358" y="25831"/>
                  </a:lnTo>
                  <a:lnTo>
                    <a:pt x="84620" y="25831"/>
                  </a:lnTo>
                  <a:lnTo>
                    <a:pt x="90398" y="20040"/>
                  </a:lnTo>
                  <a:lnTo>
                    <a:pt x="90398" y="12915"/>
                  </a:lnTo>
                  <a:lnTo>
                    <a:pt x="90398" y="5778"/>
                  </a:lnTo>
                  <a:close/>
                </a:path>
                <a:path w="231139" h="443864">
                  <a:moveTo>
                    <a:pt x="230733" y="423773"/>
                  </a:moveTo>
                  <a:lnTo>
                    <a:pt x="224955" y="417995"/>
                  </a:lnTo>
                  <a:lnTo>
                    <a:pt x="210693" y="417995"/>
                  </a:lnTo>
                  <a:lnTo>
                    <a:pt x="204914" y="423773"/>
                  </a:lnTo>
                  <a:lnTo>
                    <a:pt x="204914" y="438035"/>
                  </a:lnTo>
                  <a:lnTo>
                    <a:pt x="210693" y="443814"/>
                  </a:lnTo>
                  <a:lnTo>
                    <a:pt x="224955" y="443814"/>
                  </a:lnTo>
                  <a:lnTo>
                    <a:pt x="230733" y="438035"/>
                  </a:lnTo>
                  <a:lnTo>
                    <a:pt x="230733" y="430911"/>
                  </a:lnTo>
                  <a:lnTo>
                    <a:pt x="230733" y="423773"/>
                  </a:lnTo>
                  <a:close/>
                </a:path>
              </a:pathLst>
            </a:custGeom>
            <a:solidFill>
              <a:srgbClr val="0000FF"/>
            </a:solidFill>
          </p:spPr>
          <p:txBody>
            <a:bodyPr wrap="square" lIns="0" tIns="0" rIns="0" bIns="0" rtlCol="0"/>
            <a:lstStyle/>
            <a:p>
              <a:endParaRPr/>
            </a:p>
          </p:txBody>
        </p:sp>
        <p:sp>
          <p:nvSpPr>
            <p:cNvPr id="102" name="object 102"/>
            <p:cNvSpPr/>
            <p:nvPr/>
          </p:nvSpPr>
          <p:spPr>
            <a:xfrm>
              <a:off x="2777680" y="1677771"/>
              <a:ext cx="379730" cy="898525"/>
            </a:xfrm>
            <a:custGeom>
              <a:avLst/>
              <a:gdLst/>
              <a:ahLst/>
              <a:cxnLst/>
              <a:rect l="l" t="t" r="r" b="b"/>
              <a:pathLst>
                <a:path w="379730" h="898525">
                  <a:moveTo>
                    <a:pt x="379679" y="898403"/>
                  </a:moveTo>
                  <a:lnTo>
                    <a:pt x="0" y="0"/>
                  </a:lnTo>
                </a:path>
                <a:path w="379730" h="898525">
                  <a:moveTo>
                    <a:pt x="189838" y="448984"/>
                  </a:moveTo>
                  <a:lnTo>
                    <a:pt x="248815" y="424018"/>
                  </a:lnTo>
                </a:path>
              </a:pathLst>
            </a:custGeom>
            <a:ln w="5165">
              <a:solidFill>
                <a:srgbClr val="000000"/>
              </a:solidFill>
            </a:ln>
          </p:spPr>
          <p:txBody>
            <a:bodyPr wrap="square" lIns="0" tIns="0" rIns="0" bIns="0" rtlCol="0"/>
            <a:lstStyle/>
            <a:p>
              <a:endParaRPr/>
            </a:p>
          </p:txBody>
        </p:sp>
        <p:sp>
          <p:nvSpPr>
            <p:cNvPr id="103" name="object 103"/>
            <p:cNvSpPr/>
            <p:nvPr/>
          </p:nvSpPr>
          <p:spPr>
            <a:xfrm>
              <a:off x="3020039" y="2075532"/>
              <a:ext cx="68580" cy="41275"/>
            </a:xfrm>
            <a:custGeom>
              <a:avLst/>
              <a:gdLst/>
              <a:ahLst/>
              <a:cxnLst/>
              <a:rect l="l" t="t" r="r" b="b"/>
              <a:pathLst>
                <a:path w="68580" h="41275">
                  <a:moveTo>
                    <a:pt x="68445" y="0"/>
                  </a:moveTo>
                  <a:lnTo>
                    <a:pt x="0" y="12051"/>
                  </a:lnTo>
                  <a:lnTo>
                    <a:pt x="12485" y="40891"/>
                  </a:lnTo>
                  <a:lnTo>
                    <a:pt x="68445" y="0"/>
                  </a:lnTo>
                  <a:close/>
                </a:path>
              </a:pathLst>
            </a:custGeom>
            <a:solidFill>
              <a:srgbClr val="000000"/>
            </a:solidFill>
          </p:spPr>
          <p:txBody>
            <a:bodyPr wrap="square" lIns="0" tIns="0" rIns="0" bIns="0" rtlCol="0"/>
            <a:lstStyle/>
            <a:p>
              <a:endParaRPr/>
            </a:p>
          </p:txBody>
        </p:sp>
        <p:sp>
          <p:nvSpPr>
            <p:cNvPr id="104" name="object 104"/>
            <p:cNvSpPr/>
            <p:nvPr/>
          </p:nvSpPr>
          <p:spPr>
            <a:xfrm>
              <a:off x="3020039" y="2075532"/>
              <a:ext cx="68580" cy="41275"/>
            </a:xfrm>
            <a:custGeom>
              <a:avLst/>
              <a:gdLst/>
              <a:ahLst/>
              <a:cxnLst/>
              <a:rect l="l" t="t" r="r" b="b"/>
              <a:pathLst>
                <a:path w="68580" h="41275">
                  <a:moveTo>
                    <a:pt x="68445" y="0"/>
                  </a:moveTo>
                  <a:lnTo>
                    <a:pt x="12485" y="40891"/>
                  </a:lnTo>
                  <a:lnTo>
                    <a:pt x="0" y="12051"/>
                  </a:lnTo>
                  <a:lnTo>
                    <a:pt x="68445" y="0"/>
                  </a:lnTo>
                </a:path>
              </a:pathLst>
            </a:custGeom>
            <a:ln w="3175">
              <a:solidFill>
                <a:srgbClr val="000000"/>
              </a:solidFill>
            </a:ln>
          </p:spPr>
          <p:txBody>
            <a:bodyPr wrap="square" lIns="0" tIns="0" rIns="0" bIns="0" rtlCol="0"/>
            <a:lstStyle/>
            <a:p>
              <a:endParaRPr/>
            </a:p>
          </p:txBody>
        </p:sp>
        <p:sp>
          <p:nvSpPr>
            <p:cNvPr id="105" name="object 105"/>
            <p:cNvSpPr/>
            <p:nvPr/>
          </p:nvSpPr>
          <p:spPr>
            <a:xfrm>
              <a:off x="3374754" y="1708332"/>
              <a:ext cx="26034" cy="26034"/>
            </a:xfrm>
            <a:custGeom>
              <a:avLst/>
              <a:gdLst/>
              <a:ahLst/>
              <a:cxnLst/>
              <a:rect l="l" t="t" r="r" b="b"/>
              <a:pathLst>
                <a:path w="26035" h="26035">
                  <a:moveTo>
                    <a:pt x="20043" y="0"/>
                  </a:moveTo>
                  <a:lnTo>
                    <a:pt x="5780" y="0"/>
                  </a:lnTo>
                  <a:lnTo>
                    <a:pt x="0" y="5785"/>
                  </a:lnTo>
                  <a:lnTo>
                    <a:pt x="0" y="20048"/>
                  </a:lnTo>
                  <a:lnTo>
                    <a:pt x="5780" y="25828"/>
                  </a:lnTo>
                  <a:lnTo>
                    <a:pt x="20043" y="25828"/>
                  </a:lnTo>
                  <a:lnTo>
                    <a:pt x="25828" y="20048"/>
                  </a:lnTo>
                  <a:lnTo>
                    <a:pt x="25828" y="12914"/>
                  </a:lnTo>
                  <a:lnTo>
                    <a:pt x="25828" y="5785"/>
                  </a:lnTo>
                  <a:lnTo>
                    <a:pt x="20043" y="0"/>
                  </a:lnTo>
                  <a:close/>
                </a:path>
              </a:pathLst>
            </a:custGeom>
            <a:solidFill>
              <a:srgbClr val="FF0000"/>
            </a:solidFill>
          </p:spPr>
          <p:txBody>
            <a:bodyPr wrap="square" lIns="0" tIns="0" rIns="0" bIns="0" rtlCol="0"/>
            <a:lstStyle/>
            <a:p>
              <a:endParaRPr/>
            </a:p>
          </p:txBody>
        </p:sp>
        <p:sp>
          <p:nvSpPr>
            <p:cNvPr id="106" name="object 106"/>
            <p:cNvSpPr/>
            <p:nvPr/>
          </p:nvSpPr>
          <p:spPr>
            <a:xfrm>
              <a:off x="2618404" y="1688103"/>
              <a:ext cx="26034" cy="26034"/>
            </a:xfrm>
            <a:custGeom>
              <a:avLst/>
              <a:gdLst/>
              <a:ahLst/>
              <a:cxnLst/>
              <a:rect l="l" t="t" r="r" b="b"/>
              <a:pathLst>
                <a:path w="26035" h="26035">
                  <a:moveTo>
                    <a:pt x="20046" y="0"/>
                  </a:moveTo>
                  <a:lnTo>
                    <a:pt x="5781" y="0"/>
                  </a:lnTo>
                  <a:lnTo>
                    <a:pt x="0" y="5780"/>
                  </a:lnTo>
                  <a:lnTo>
                    <a:pt x="0" y="20043"/>
                  </a:lnTo>
                  <a:lnTo>
                    <a:pt x="5781" y="25828"/>
                  </a:lnTo>
                  <a:lnTo>
                    <a:pt x="20046" y="25828"/>
                  </a:lnTo>
                  <a:lnTo>
                    <a:pt x="25828" y="20043"/>
                  </a:lnTo>
                  <a:lnTo>
                    <a:pt x="25828" y="12914"/>
                  </a:lnTo>
                  <a:lnTo>
                    <a:pt x="25828" y="5780"/>
                  </a:lnTo>
                  <a:lnTo>
                    <a:pt x="20046" y="0"/>
                  </a:lnTo>
                  <a:close/>
                </a:path>
              </a:pathLst>
            </a:custGeom>
            <a:solidFill>
              <a:srgbClr val="0000FF"/>
            </a:solidFill>
          </p:spPr>
          <p:txBody>
            <a:bodyPr wrap="square" lIns="0" tIns="0" rIns="0" bIns="0" rtlCol="0"/>
            <a:lstStyle/>
            <a:p>
              <a:endParaRPr/>
            </a:p>
          </p:txBody>
        </p:sp>
        <p:sp>
          <p:nvSpPr>
            <p:cNvPr id="107" name="object 107"/>
            <p:cNvSpPr/>
            <p:nvPr/>
          </p:nvSpPr>
          <p:spPr>
            <a:xfrm>
              <a:off x="2518534" y="1677771"/>
              <a:ext cx="898525" cy="0"/>
            </a:xfrm>
            <a:custGeom>
              <a:avLst/>
              <a:gdLst/>
              <a:ahLst/>
              <a:cxnLst/>
              <a:rect l="l" t="t" r="r" b="b"/>
              <a:pathLst>
                <a:path w="898525">
                  <a:moveTo>
                    <a:pt x="0" y="0"/>
                  </a:moveTo>
                  <a:lnTo>
                    <a:pt x="897975" y="0"/>
                  </a:lnTo>
                </a:path>
              </a:pathLst>
            </a:custGeom>
            <a:ln w="3175">
              <a:solidFill>
                <a:srgbClr val="000000"/>
              </a:solidFill>
            </a:ln>
          </p:spPr>
          <p:txBody>
            <a:bodyPr wrap="square" lIns="0" tIns="0" rIns="0" bIns="0" rtlCol="0"/>
            <a:lstStyle/>
            <a:p>
              <a:endParaRPr/>
            </a:p>
          </p:txBody>
        </p:sp>
        <p:sp>
          <p:nvSpPr>
            <p:cNvPr id="108" name="object 108"/>
            <p:cNvSpPr/>
            <p:nvPr/>
          </p:nvSpPr>
          <p:spPr>
            <a:xfrm>
              <a:off x="3248623" y="2514617"/>
              <a:ext cx="26034" cy="26034"/>
            </a:xfrm>
            <a:custGeom>
              <a:avLst/>
              <a:gdLst/>
              <a:ahLst/>
              <a:cxnLst/>
              <a:rect l="l" t="t" r="r" b="b"/>
              <a:pathLst>
                <a:path w="26035" h="26035">
                  <a:moveTo>
                    <a:pt x="20048" y="0"/>
                  </a:moveTo>
                  <a:lnTo>
                    <a:pt x="5780" y="0"/>
                  </a:lnTo>
                  <a:lnTo>
                    <a:pt x="0" y="5781"/>
                  </a:lnTo>
                  <a:lnTo>
                    <a:pt x="0" y="20046"/>
                  </a:lnTo>
                  <a:lnTo>
                    <a:pt x="5780" y="25828"/>
                  </a:lnTo>
                  <a:lnTo>
                    <a:pt x="20048" y="25828"/>
                  </a:lnTo>
                  <a:lnTo>
                    <a:pt x="25828" y="20046"/>
                  </a:lnTo>
                  <a:lnTo>
                    <a:pt x="25828" y="12914"/>
                  </a:lnTo>
                  <a:lnTo>
                    <a:pt x="25828" y="5781"/>
                  </a:lnTo>
                  <a:lnTo>
                    <a:pt x="20048" y="0"/>
                  </a:lnTo>
                  <a:close/>
                </a:path>
              </a:pathLst>
            </a:custGeom>
            <a:solidFill>
              <a:srgbClr val="FF0000"/>
            </a:solidFill>
          </p:spPr>
          <p:txBody>
            <a:bodyPr wrap="square" lIns="0" tIns="0" rIns="0" bIns="0" rtlCol="0"/>
            <a:lstStyle/>
            <a:p>
              <a:endParaRPr/>
            </a:p>
          </p:txBody>
        </p:sp>
        <p:sp>
          <p:nvSpPr>
            <p:cNvPr id="109" name="object 109"/>
            <p:cNvSpPr/>
            <p:nvPr/>
          </p:nvSpPr>
          <p:spPr>
            <a:xfrm>
              <a:off x="2518534" y="1677771"/>
              <a:ext cx="898525" cy="898525"/>
            </a:xfrm>
            <a:custGeom>
              <a:avLst/>
              <a:gdLst/>
              <a:ahLst/>
              <a:cxnLst/>
              <a:rect l="l" t="t" r="r" b="b"/>
              <a:pathLst>
                <a:path w="898525" h="898525">
                  <a:moveTo>
                    <a:pt x="0" y="897973"/>
                  </a:moveTo>
                  <a:lnTo>
                    <a:pt x="897975" y="897973"/>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110" name="object 110"/>
          <p:cNvSpPr/>
          <p:nvPr/>
        </p:nvSpPr>
        <p:spPr>
          <a:xfrm>
            <a:off x="2605059" y="1841349"/>
            <a:ext cx="26034" cy="26034"/>
          </a:xfrm>
          <a:custGeom>
            <a:avLst/>
            <a:gdLst/>
            <a:ahLst/>
            <a:cxnLst/>
            <a:rect l="l" t="t" r="r" b="b"/>
            <a:pathLst>
              <a:path w="26035" h="26035">
                <a:moveTo>
                  <a:pt x="20046" y="0"/>
                </a:moveTo>
                <a:lnTo>
                  <a:pt x="5781" y="0"/>
                </a:lnTo>
                <a:lnTo>
                  <a:pt x="0" y="5785"/>
                </a:lnTo>
                <a:lnTo>
                  <a:pt x="0" y="20048"/>
                </a:lnTo>
                <a:lnTo>
                  <a:pt x="5781" y="25828"/>
                </a:lnTo>
                <a:lnTo>
                  <a:pt x="20046" y="25828"/>
                </a:lnTo>
                <a:lnTo>
                  <a:pt x="25828" y="20048"/>
                </a:lnTo>
                <a:lnTo>
                  <a:pt x="25828" y="12914"/>
                </a:lnTo>
                <a:lnTo>
                  <a:pt x="25828" y="5785"/>
                </a:lnTo>
                <a:lnTo>
                  <a:pt x="20046" y="0"/>
                </a:lnTo>
                <a:close/>
              </a:path>
            </a:pathLst>
          </a:custGeom>
          <a:solidFill>
            <a:srgbClr val="0000FF"/>
          </a:solidFill>
        </p:spPr>
        <p:txBody>
          <a:bodyPr wrap="square" lIns="0" tIns="0" rIns="0" bIns="0" rtlCol="0"/>
          <a:lstStyle/>
          <a:p>
            <a:endParaRPr/>
          </a:p>
        </p:txBody>
      </p:sp>
      <p:sp>
        <p:nvSpPr>
          <p:cNvPr id="111" name="object 111"/>
          <p:cNvSpPr txBox="1"/>
          <p:nvPr/>
        </p:nvSpPr>
        <p:spPr>
          <a:xfrm>
            <a:off x="2468382" y="257251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112" name="object 112"/>
          <p:cNvSpPr/>
          <p:nvPr/>
        </p:nvSpPr>
        <p:spPr>
          <a:xfrm>
            <a:off x="2743243"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113" name="object 113"/>
          <p:cNvSpPr txBox="1"/>
          <p:nvPr/>
        </p:nvSpPr>
        <p:spPr>
          <a:xfrm>
            <a:off x="2675872" y="2572515"/>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114" name="object 114"/>
          <p:cNvSpPr/>
          <p:nvPr/>
        </p:nvSpPr>
        <p:spPr>
          <a:xfrm>
            <a:off x="2967519"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115" name="object 115"/>
          <p:cNvSpPr txBox="1"/>
          <p:nvPr/>
        </p:nvSpPr>
        <p:spPr>
          <a:xfrm>
            <a:off x="2943196"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116" name="object 116"/>
          <p:cNvSpPr/>
          <p:nvPr/>
        </p:nvSpPr>
        <p:spPr>
          <a:xfrm>
            <a:off x="3191800"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117" name="object 117"/>
          <p:cNvSpPr txBox="1"/>
          <p:nvPr/>
        </p:nvSpPr>
        <p:spPr>
          <a:xfrm>
            <a:off x="3150259" y="2572515"/>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118" name="object 118"/>
          <p:cNvSpPr/>
          <p:nvPr/>
        </p:nvSpPr>
        <p:spPr>
          <a:xfrm>
            <a:off x="3416509"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119" name="object 119"/>
          <p:cNvSpPr txBox="1"/>
          <p:nvPr/>
        </p:nvSpPr>
        <p:spPr>
          <a:xfrm>
            <a:off x="3392186"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120" name="object 120"/>
          <p:cNvSpPr/>
          <p:nvPr/>
        </p:nvSpPr>
        <p:spPr>
          <a:xfrm>
            <a:off x="2518534" y="257574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121" name="object 121"/>
          <p:cNvSpPr txBox="1"/>
          <p:nvPr/>
        </p:nvSpPr>
        <p:spPr>
          <a:xfrm>
            <a:off x="2442123" y="2532911"/>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122" name="object 122"/>
          <p:cNvSpPr/>
          <p:nvPr/>
        </p:nvSpPr>
        <p:spPr>
          <a:xfrm>
            <a:off x="2518534" y="1677771"/>
            <a:ext cx="898525" cy="898525"/>
          </a:xfrm>
          <a:custGeom>
            <a:avLst/>
            <a:gdLst/>
            <a:ahLst/>
            <a:cxnLst/>
            <a:rect l="l" t="t" r="r" b="b"/>
            <a:pathLst>
              <a:path w="898525" h="898525">
                <a:moveTo>
                  <a:pt x="0" y="673264"/>
                </a:moveTo>
                <a:lnTo>
                  <a:pt x="9040" y="673264"/>
                </a:lnTo>
              </a:path>
              <a:path w="898525" h="898525">
                <a:moveTo>
                  <a:pt x="897975" y="673264"/>
                </a:moveTo>
                <a:lnTo>
                  <a:pt x="888934" y="673264"/>
                </a:lnTo>
              </a:path>
              <a:path w="898525" h="898525">
                <a:moveTo>
                  <a:pt x="0" y="448984"/>
                </a:moveTo>
                <a:lnTo>
                  <a:pt x="9040" y="448984"/>
                </a:lnTo>
              </a:path>
              <a:path w="898525" h="898525">
                <a:moveTo>
                  <a:pt x="897975" y="448984"/>
                </a:moveTo>
                <a:lnTo>
                  <a:pt x="888934" y="448984"/>
                </a:lnTo>
              </a:path>
              <a:path w="898525" h="898525">
                <a:moveTo>
                  <a:pt x="0" y="224709"/>
                </a:moveTo>
                <a:lnTo>
                  <a:pt x="9040" y="224709"/>
                </a:lnTo>
              </a:path>
              <a:path w="898525" h="898525">
                <a:moveTo>
                  <a:pt x="897975" y="224709"/>
                </a:moveTo>
                <a:lnTo>
                  <a:pt x="888934" y="224709"/>
                </a:lnTo>
              </a:path>
              <a:path w="898525" h="898525">
                <a:moveTo>
                  <a:pt x="0" y="0"/>
                </a:moveTo>
                <a:lnTo>
                  <a:pt x="9040" y="0"/>
                </a:lnTo>
              </a:path>
              <a:path w="898525" h="898525">
                <a:moveTo>
                  <a:pt x="897975" y="0"/>
                </a:moveTo>
                <a:lnTo>
                  <a:pt x="888934" y="0"/>
                </a:lnTo>
              </a:path>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sp>
        <p:nvSpPr>
          <p:cNvPr id="123" name="object 123"/>
          <p:cNvSpPr txBox="1"/>
          <p:nvPr/>
        </p:nvSpPr>
        <p:spPr>
          <a:xfrm>
            <a:off x="2407254" y="2308202"/>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124" name="object 124"/>
          <p:cNvSpPr txBox="1"/>
          <p:nvPr/>
        </p:nvSpPr>
        <p:spPr>
          <a:xfrm>
            <a:off x="2467951" y="208392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125" name="object 125"/>
          <p:cNvSpPr txBox="1"/>
          <p:nvPr/>
        </p:nvSpPr>
        <p:spPr>
          <a:xfrm>
            <a:off x="2433083" y="1859643"/>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126" name="object 126"/>
          <p:cNvSpPr txBox="1"/>
          <p:nvPr/>
        </p:nvSpPr>
        <p:spPr>
          <a:xfrm>
            <a:off x="2467951" y="163493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130" name="Slide Number Placeholder 12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48</a:t>
            </a:fld>
            <a:endParaRPr lang="en-US" spc="-5" dirty="0"/>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122425" y="211795"/>
            <a:ext cx="236347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Perceptron</a:t>
            </a:r>
            <a:r>
              <a:rPr sz="1400" spc="-25" dirty="0">
                <a:latin typeface="Times New Roman"/>
                <a:cs typeface="Times New Roman"/>
              </a:rPr>
              <a:t> </a:t>
            </a:r>
            <a:r>
              <a:rPr sz="1400" spc="15" dirty="0">
                <a:latin typeface="Times New Roman"/>
                <a:cs typeface="Times New Roman"/>
              </a:rPr>
              <a:t>Learning</a:t>
            </a:r>
            <a:r>
              <a:rPr sz="1400" spc="-20" dirty="0">
                <a:latin typeface="Times New Roman"/>
                <a:cs typeface="Times New Roman"/>
              </a:rPr>
              <a:t> </a:t>
            </a:r>
            <a:r>
              <a:rPr sz="1400" spc="10" dirty="0">
                <a:latin typeface="Times New Roman"/>
                <a:cs typeface="Times New Roman"/>
              </a:rPr>
              <a:t>Illustration</a:t>
            </a:r>
            <a:endParaRPr sz="1400">
              <a:latin typeface="Times New Roman"/>
              <a:cs typeface="Times New Roman"/>
            </a:endParaRPr>
          </a:p>
        </p:txBody>
      </p:sp>
      <p:grpSp>
        <p:nvGrpSpPr>
          <p:cNvPr id="6" name="object 6"/>
          <p:cNvGrpSpPr/>
          <p:nvPr/>
        </p:nvGrpSpPr>
        <p:grpSpPr>
          <a:xfrm>
            <a:off x="1294970" y="631507"/>
            <a:ext cx="904240" cy="901700"/>
            <a:chOff x="1294970" y="631507"/>
            <a:chExt cx="904240" cy="901700"/>
          </a:xfrm>
        </p:grpSpPr>
        <p:sp>
          <p:nvSpPr>
            <p:cNvPr id="7" name="object 7"/>
            <p:cNvSpPr/>
            <p:nvPr/>
          </p:nvSpPr>
          <p:spPr>
            <a:xfrm>
              <a:off x="1898764" y="933145"/>
              <a:ext cx="66040" cy="379730"/>
            </a:xfrm>
            <a:custGeom>
              <a:avLst/>
              <a:gdLst/>
              <a:ahLst/>
              <a:cxnLst/>
              <a:rect l="l" t="t" r="r" b="b"/>
              <a:pathLst>
                <a:path w="66039" h="379730">
                  <a:moveTo>
                    <a:pt x="25831" y="359625"/>
                  </a:moveTo>
                  <a:lnTo>
                    <a:pt x="20053" y="353847"/>
                  </a:lnTo>
                  <a:lnTo>
                    <a:pt x="5778" y="353847"/>
                  </a:lnTo>
                  <a:lnTo>
                    <a:pt x="0" y="359625"/>
                  </a:lnTo>
                  <a:lnTo>
                    <a:pt x="0" y="373900"/>
                  </a:lnTo>
                  <a:lnTo>
                    <a:pt x="5778" y="379679"/>
                  </a:lnTo>
                  <a:lnTo>
                    <a:pt x="20053" y="379679"/>
                  </a:lnTo>
                  <a:lnTo>
                    <a:pt x="25831" y="373900"/>
                  </a:lnTo>
                  <a:lnTo>
                    <a:pt x="25831" y="366763"/>
                  </a:lnTo>
                  <a:lnTo>
                    <a:pt x="25831" y="359625"/>
                  </a:lnTo>
                  <a:close/>
                </a:path>
                <a:path w="66039" h="379730">
                  <a:moveTo>
                    <a:pt x="65862" y="5778"/>
                  </a:moveTo>
                  <a:lnTo>
                    <a:pt x="60083" y="0"/>
                  </a:lnTo>
                  <a:lnTo>
                    <a:pt x="45821" y="0"/>
                  </a:lnTo>
                  <a:lnTo>
                    <a:pt x="40043" y="5778"/>
                  </a:lnTo>
                  <a:lnTo>
                    <a:pt x="40043" y="20040"/>
                  </a:lnTo>
                  <a:lnTo>
                    <a:pt x="45821" y="25831"/>
                  </a:lnTo>
                  <a:lnTo>
                    <a:pt x="60083" y="25831"/>
                  </a:lnTo>
                  <a:lnTo>
                    <a:pt x="65862" y="20040"/>
                  </a:lnTo>
                  <a:lnTo>
                    <a:pt x="65862" y="12915"/>
                  </a:lnTo>
                  <a:lnTo>
                    <a:pt x="65862" y="5778"/>
                  </a:lnTo>
                  <a:close/>
                </a:path>
              </a:pathLst>
            </a:custGeom>
            <a:solidFill>
              <a:srgbClr val="FF0000"/>
            </a:solidFill>
          </p:spPr>
          <p:txBody>
            <a:bodyPr wrap="square" lIns="0" tIns="0" rIns="0" bIns="0" rtlCol="0"/>
            <a:lstStyle/>
            <a:p>
              <a:endParaRPr/>
            </a:p>
          </p:txBody>
        </p:sp>
        <p:sp>
          <p:nvSpPr>
            <p:cNvPr id="8" name="object 8"/>
            <p:cNvSpPr/>
            <p:nvPr/>
          </p:nvSpPr>
          <p:spPr>
            <a:xfrm>
              <a:off x="1688699" y="1160856"/>
              <a:ext cx="26034" cy="26034"/>
            </a:xfrm>
            <a:custGeom>
              <a:avLst/>
              <a:gdLst/>
              <a:ahLst/>
              <a:cxnLst/>
              <a:rect l="l" t="t" r="r" b="b"/>
              <a:pathLst>
                <a:path w="26035" h="26034">
                  <a:moveTo>
                    <a:pt x="20048" y="0"/>
                  </a:moveTo>
                  <a:lnTo>
                    <a:pt x="5785" y="0"/>
                  </a:lnTo>
                  <a:lnTo>
                    <a:pt x="0" y="5783"/>
                  </a:lnTo>
                  <a:lnTo>
                    <a:pt x="0" y="20048"/>
                  </a:lnTo>
                  <a:lnTo>
                    <a:pt x="5785" y="25830"/>
                  </a:lnTo>
                  <a:lnTo>
                    <a:pt x="20048" y="25830"/>
                  </a:lnTo>
                  <a:lnTo>
                    <a:pt x="25828" y="20048"/>
                  </a:lnTo>
                  <a:lnTo>
                    <a:pt x="25828" y="12915"/>
                  </a:lnTo>
                  <a:lnTo>
                    <a:pt x="25828" y="5783"/>
                  </a:lnTo>
                  <a:lnTo>
                    <a:pt x="20048" y="0"/>
                  </a:lnTo>
                  <a:close/>
                </a:path>
              </a:pathLst>
            </a:custGeom>
            <a:solidFill>
              <a:srgbClr val="0000FF"/>
            </a:solidFill>
          </p:spPr>
          <p:txBody>
            <a:bodyPr wrap="square" lIns="0" tIns="0" rIns="0" bIns="0" rtlCol="0"/>
            <a:lstStyle/>
            <a:p>
              <a:endParaRPr/>
            </a:p>
          </p:txBody>
        </p:sp>
        <p:sp>
          <p:nvSpPr>
            <p:cNvPr id="9" name="object 9"/>
            <p:cNvSpPr/>
            <p:nvPr/>
          </p:nvSpPr>
          <p:spPr>
            <a:xfrm>
              <a:off x="1297827" y="873301"/>
              <a:ext cx="898525" cy="554990"/>
            </a:xfrm>
            <a:custGeom>
              <a:avLst/>
              <a:gdLst/>
              <a:ahLst/>
              <a:cxnLst/>
              <a:rect l="l" t="t" r="r" b="b"/>
              <a:pathLst>
                <a:path w="898525" h="554990">
                  <a:moveTo>
                    <a:pt x="0" y="0"/>
                  </a:moveTo>
                  <a:lnTo>
                    <a:pt x="898403" y="417561"/>
                  </a:lnTo>
                </a:path>
                <a:path w="898525" h="554990">
                  <a:moveTo>
                    <a:pt x="448985" y="208777"/>
                  </a:moveTo>
                  <a:lnTo>
                    <a:pt x="287989" y="554452"/>
                  </a:lnTo>
                </a:path>
              </a:pathLst>
            </a:custGeom>
            <a:ln w="5165">
              <a:solidFill>
                <a:srgbClr val="000000"/>
              </a:solidFill>
            </a:ln>
          </p:spPr>
          <p:txBody>
            <a:bodyPr wrap="square" lIns="0" tIns="0" rIns="0" bIns="0" rtlCol="0"/>
            <a:lstStyle/>
            <a:p>
              <a:endParaRPr/>
            </a:p>
          </p:txBody>
        </p:sp>
        <p:sp>
          <p:nvSpPr>
            <p:cNvPr id="10" name="object 10"/>
            <p:cNvSpPr/>
            <p:nvPr/>
          </p:nvSpPr>
          <p:spPr>
            <a:xfrm>
              <a:off x="1557405" y="1421296"/>
              <a:ext cx="43180" cy="67945"/>
            </a:xfrm>
            <a:custGeom>
              <a:avLst/>
              <a:gdLst/>
              <a:ahLst/>
              <a:cxnLst/>
              <a:rect l="l" t="t" r="r" b="b"/>
              <a:pathLst>
                <a:path w="43180" h="67944">
                  <a:moveTo>
                    <a:pt x="14205" y="0"/>
                  </a:moveTo>
                  <a:lnTo>
                    <a:pt x="0" y="67584"/>
                  </a:lnTo>
                  <a:lnTo>
                    <a:pt x="42617" y="13344"/>
                  </a:lnTo>
                  <a:lnTo>
                    <a:pt x="14205" y="0"/>
                  </a:lnTo>
                  <a:close/>
                </a:path>
              </a:pathLst>
            </a:custGeom>
            <a:solidFill>
              <a:srgbClr val="000000"/>
            </a:solidFill>
          </p:spPr>
          <p:txBody>
            <a:bodyPr wrap="square" lIns="0" tIns="0" rIns="0" bIns="0" rtlCol="0"/>
            <a:lstStyle/>
            <a:p>
              <a:endParaRPr/>
            </a:p>
          </p:txBody>
        </p:sp>
        <p:sp>
          <p:nvSpPr>
            <p:cNvPr id="11" name="object 11"/>
            <p:cNvSpPr/>
            <p:nvPr/>
          </p:nvSpPr>
          <p:spPr>
            <a:xfrm>
              <a:off x="1557405" y="1421296"/>
              <a:ext cx="43180" cy="67945"/>
            </a:xfrm>
            <a:custGeom>
              <a:avLst/>
              <a:gdLst/>
              <a:ahLst/>
              <a:cxnLst/>
              <a:rect l="l" t="t" r="r" b="b"/>
              <a:pathLst>
                <a:path w="43180" h="67944">
                  <a:moveTo>
                    <a:pt x="0" y="67584"/>
                  </a:moveTo>
                  <a:lnTo>
                    <a:pt x="14205" y="0"/>
                  </a:lnTo>
                  <a:lnTo>
                    <a:pt x="42617" y="13344"/>
                  </a:lnTo>
                  <a:lnTo>
                    <a:pt x="0" y="67584"/>
                  </a:lnTo>
                </a:path>
              </a:pathLst>
            </a:custGeom>
            <a:ln w="3175">
              <a:solidFill>
                <a:srgbClr val="000000"/>
              </a:solidFill>
            </a:ln>
          </p:spPr>
          <p:txBody>
            <a:bodyPr wrap="square" lIns="0" tIns="0" rIns="0" bIns="0" rtlCol="0"/>
            <a:lstStyle/>
            <a:p>
              <a:endParaRPr/>
            </a:p>
          </p:txBody>
        </p:sp>
        <p:sp>
          <p:nvSpPr>
            <p:cNvPr id="12" name="object 12"/>
            <p:cNvSpPr/>
            <p:nvPr/>
          </p:nvSpPr>
          <p:spPr>
            <a:xfrm>
              <a:off x="1838939" y="747169"/>
              <a:ext cx="26034" cy="26034"/>
            </a:xfrm>
            <a:custGeom>
              <a:avLst/>
              <a:gdLst/>
              <a:ahLst/>
              <a:cxnLst/>
              <a:rect l="l" t="t" r="r" b="b"/>
              <a:pathLst>
                <a:path w="26035" h="26034">
                  <a:moveTo>
                    <a:pt x="20043" y="0"/>
                  </a:moveTo>
                  <a:lnTo>
                    <a:pt x="5780" y="0"/>
                  </a:lnTo>
                  <a:lnTo>
                    <a:pt x="0" y="5780"/>
                  </a:lnTo>
                  <a:lnTo>
                    <a:pt x="0" y="20048"/>
                  </a:lnTo>
                  <a:lnTo>
                    <a:pt x="5780" y="25828"/>
                  </a:lnTo>
                  <a:lnTo>
                    <a:pt x="20043" y="25828"/>
                  </a:lnTo>
                  <a:lnTo>
                    <a:pt x="25828" y="20048"/>
                  </a:lnTo>
                  <a:lnTo>
                    <a:pt x="25828" y="12914"/>
                  </a:lnTo>
                  <a:lnTo>
                    <a:pt x="25828" y="5780"/>
                  </a:lnTo>
                  <a:lnTo>
                    <a:pt x="20043" y="0"/>
                  </a:lnTo>
                  <a:close/>
                </a:path>
              </a:pathLst>
            </a:custGeom>
            <a:solidFill>
              <a:srgbClr val="FF0000"/>
            </a:solidFill>
          </p:spPr>
          <p:txBody>
            <a:bodyPr wrap="square" lIns="0" tIns="0" rIns="0" bIns="0" rtlCol="0"/>
            <a:lstStyle/>
            <a:p>
              <a:endParaRPr/>
            </a:p>
          </p:txBody>
        </p:sp>
        <p:sp>
          <p:nvSpPr>
            <p:cNvPr id="13" name="object 13"/>
            <p:cNvSpPr/>
            <p:nvPr/>
          </p:nvSpPr>
          <p:spPr>
            <a:xfrm>
              <a:off x="1826024" y="734255"/>
              <a:ext cx="52069" cy="52069"/>
            </a:xfrm>
            <a:custGeom>
              <a:avLst/>
              <a:gdLst/>
              <a:ahLst/>
              <a:cxnLst/>
              <a:rect l="l" t="t" r="r" b="b"/>
              <a:pathLst>
                <a:path w="52069" h="52070">
                  <a:moveTo>
                    <a:pt x="51657" y="25828"/>
                  </a:moveTo>
                  <a:lnTo>
                    <a:pt x="49627" y="35881"/>
                  </a:lnTo>
                  <a:lnTo>
                    <a:pt x="44091" y="44091"/>
                  </a:lnTo>
                  <a:lnTo>
                    <a:pt x="35881" y="49627"/>
                  </a:lnTo>
                  <a:lnTo>
                    <a:pt x="25828" y="51657"/>
                  </a:lnTo>
                  <a:lnTo>
                    <a:pt x="15773" y="49627"/>
                  </a:lnTo>
                  <a:lnTo>
                    <a:pt x="7563" y="44091"/>
                  </a:lnTo>
                  <a:lnTo>
                    <a:pt x="2029" y="35881"/>
                  </a:lnTo>
                  <a:lnTo>
                    <a:pt x="0" y="25828"/>
                  </a:lnTo>
                  <a:lnTo>
                    <a:pt x="2029" y="15775"/>
                  </a:lnTo>
                  <a:lnTo>
                    <a:pt x="7563" y="7565"/>
                  </a:lnTo>
                  <a:lnTo>
                    <a:pt x="15773" y="2030"/>
                  </a:lnTo>
                  <a:lnTo>
                    <a:pt x="25828" y="0"/>
                  </a:lnTo>
                  <a:lnTo>
                    <a:pt x="35881" y="2030"/>
                  </a:lnTo>
                  <a:lnTo>
                    <a:pt x="44091" y="7565"/>
                  </a:lnTo>
                  <a:lnTo>
                    <a:pt x="49627" y="15775"/>
                  </a:lnTo>
                  <a:lnTo>
                    <a:pt x="51657" y="25828"/>
                  </a:lnTo>
                </a:path>
              </a:pathLst>
            </a:custGeom>
            <a:ln w="5165">
              <a:solidFill>
                <a:srgbClr val="00FF00"/>
              </a:solidFill>
            </a:ln>
          </p:spPr>
          <p:txBody>
            <a:bodyPr wrap="square" lIns="0" tIns="0" rIns="0" bIns="0" rtlCol="0"/>
            <a:lstStyle/>
            <a:p>
              <a:endParaRPr/>
            </a:p>
          </p:txBody>
        </p:sp>
        <p:sp>
          <p:nvSpPr>
            <p:cNvPr id="14" name="object 14"/>
            <p:cNvSpPr/>
            <p:nvPr/>
          </p:nvSpPr>
          <p:spPr>
            <a:xfrm>
              <a:off x="1746813" y="824226"/>
              <a:ext cx="84455" cy="258445"/>
            </a:xfrm>
            <a:custGeom>
              <a:avLst/>
              <a:gdLst/>
              <a:ahLst/>
              <a:cxnLst/>
              <a:rect l="l" t="t" r="r" b="b"/>
              <a:pathLst>
                <a:path w="84455" h="258444">
                  <a:moveTo>
                    <a:pt x="0" y="257852"/>
                  </a:moveTo>
                  <a:lnTo>
                    <a:pt x="84376" y="0"/>
                  </a:lnTo>
                </a:path>
              </a:pathLst>
            </a:custGeom>
            <a:ln w="5165">
              <a:solidFill>
                <a:srgbClr val="FF0000"/>
              </a:solidFill>
            </a:ln>
          </p:spPr>
          <p:txBody>
            <a:bodyPr wrap="square" lIns="0" tIns="0" rIns="0" bIns="0" rtlCol="0"/>
            <a:lstStyle/>
            <a:p>
              <a:endParaRPr/>
            </a:p>
          </p:txBody>
        </p:sp>
        <p:sp>
          <p:nvSpPr>
            <p:cNvPr id="15" name="object 15"/>
            <p:cNvSpPr/>
            <p:nvPr/>
          </p:nvSpPr>
          <p:spPr>
            <a:xfrm>
              <a:off x="1816122" y="760084"/>
              <a:ext cx="36195" cy="69215"/>
            </a:xfrm>
            <a:custGeom>
              <a:avLst/>
              <a:gdLst/>
              <a:ahLst/>
              <a:cxnLst/>
              <a:rect l="l" t="t" r="r" b="b"/>
              <a:pathLst>
                <a:path w="36194" h="69215">
                  <a:moveTo>
                    <a:pt x="35731" y="0"/>
                  </a:moveTo>
                  <a:lnTo>
                    <a:pt x="0" y="58977"/>
                  </a:lnTo>
                  <a:lnTo>
                    <a:pt x="29702" y="68874"/>
                  </a:lnTo>
                  <a:lnTo>
                    <a:pt x="35731" y="0"/>
                  </a:lnTo>
                  <a:close/>
                </a:path>
              </a:pathLst>
            </a:custGeom>
            <a:solidFill>
              <a:srgbClr val="FF0000"/>
            </a:solidFill>
          </p:spPr>
          <p:txBody>
            <a:bodyPr wrap="square" lIns="0" tIns="0" rIns="0" bIns="0" rtlCol="0"/>
            <a:lstStyle/>
            <a:p>
              <a:endParaRPr/>
            </a:p>
          </p:txBody>
        </p:sp>
        <p:sp>
          <p:nvSpPr>
            <p:cNvPr id="16" name="object 16"/>
            <p:cNvSpPr/>
            <p:nvPr/>
          </p:nvSpPr>
          <p:spPr>
            <a:xfrm>
              <a:off x="1816122" y="760084"/>
              <a:ext cx="36195" cy="69215"/>
            </a:xfrm>
            <a:custGeom>
              <a:avLst/>
              <a:gdLst/>
              <a:ahLst/>
              <a:cxnLst/>
              <a:rect l="l" t="t" r="r" b="b"/>
              <a:pathLst>
                <a:path w="36194" h="69215">
                  <a:moveTo>
                    <a:pt x="35731" y="0"/>
                  </a:moveTo>
                  <a:lnTo>
                    <a:pt x="29702" y="68874"/>
                  </a:lnTo>
                  <a:lnTo>
                    <a:pt x="0" y="58977"/>
                  </a:lnTo>
                  <a:lnTo>
                    <a:pt x="35731" y="0"/>
                  </a:lnTo>
                </a:path>
              </a:pathLst>
            </a:custGeom>
            <a:ln w="3175">
              <a:solidFill>
                <a:srgbClr val="FF0000"/>
              </a:solidFill>
            </a:ln>
          </p:spPr>
          <p:txBody>
            <a:bodyPr wrap="square" lIns="0" tIns="0" rIns="0" bIns="0" rtlCol="0"/>
            <a:lstStyle/>
            <a:p>
              <a:endParaRPr/>
            </a:p>
          </p:txBody>
        </p:sp>
        <p:sp>
          <p:nvSpPr>
            <p:cNvPr id="17" name="object 17"/>
            <p:cNvSpPr/>
            <p:nvPr/>
          </p:nvSpPr>
          <p:spPr>
            <a:xfrm>
              <a:off x="1557405" y="1231026"/>
              <a:ext cx="84455" cy="258445"/>
            </a:xfrm>
            <a:custGeom>
              <a:avLst/>
              <a:gdLst/>
              <a:ahLst/>
              <a:cxnLst/>
              <a:rect l="l" t="t" r="r" b="b"/>
              <a:pathLst>
                <a:path w="84455" h="258444">
                  <a:moveTo>
                    <a:pt x="0" y="257855"/>
                  </a:moveTo>
                  <a:lnTo>
                    <a:pt x="84373" y="0"/>
                  </a:lnTo>
                </a:path>
              </a:pathLst>
            </a:custGeom>
            <a:ln w="5165">
              <a:solidFill>
                <a:srgbClr val="FF0000"/>
              </a:solidFill>
            </a:ln>
          </p:spPr>
          <p:txBody>
            <a:bodyPr wrap="square" lIns="0" tIns="0" rIns="0" bIns="0" rtlCol="0"/>
            <a:lstStyle/>
            <a:p>
              <a:endParaRPr/>
            </a:p>
          </p:txBody>
        </p:sp>
        <p:sp>
          <p:nvSpPr>
            <p:cNvPr id="18" name="object 18"/>
            <p:cNvSpPr/>
            <p:nvPr/>
          </p:nvSpPr>
          <p:spPr>
            <a:xfrm>
              <a:off x="1626712" y="1166884"/>
              <a:ext cx="36195" cy="69215"/>
            </a:xfrm>
            <a:custGeom>
              <a:avLst/>
              <a:gdLst/>
              <a:ahLst/>
              <a:cxnLst/>
              <a:rect l="l" t="t" r="r" b="b"/>
              <a:pathLst>
                <a:path w="36194" h="69215">
                  <a:moveTo>
                    <a:pt x="36158" y="0"/>
                  </a:moveTo>
                  <a:lnTo>
                    <a:pt x="0" y="59405"/>
                  </a:lnTo>
                  <a:lnTo>
                    <a:pt x="30135" y="68876"/>
                  </a:lnTo>
                  <a:lnTo>
                    <a:pt x="36158" y="0"/>
                  </a:lnTo>
                  <a:close/>
                </a:path>
              </a:pathLst>
            </a:custGeom>
            <a:solidFill>
              <a:srgbClr val="FF0000"/>
            </a:solidFill>
          </p:spPr>
          <p:txBody>
            <a:bodyPr wrap="square" lIns="0" tIns="0" rIns="0" bIns="0" rtlCol="0"/>
            <a:lstStyle/>
            <a:p>
              <a:endParaRPr/>
            </a:p>
          </p:txBody>
        </p:sp>
        <p:sp>
          <p:nvSpPr>
            <p:cNvPr id="19" name="object 19"/>
            <p:cNvSpPr/>
            <p:nvPr/>
          </p:nvSpPr>
          <p:spPr>
            <a:xfrm>
              <a:off x="1626712" y="1166884"/>
              <a:ext cx="36195" cy="69215"/>
            </a:xfrm>
            <a:custGeom>
              <a:avLst/>
              <a:gdLst/>
              <a:ahLst/>
              <a:cxnLst/>
              <a:rect l="l" t="t" r="r" b="b"/>
              <a:pathLst>
                <a:path w="36194" h="69215">
                  <a:moveTo>
                    <a:pt x="36158" y="0"/>
                  </a:moveTo>
                  <a:lnTo>
                    <a:pt x="30135" y="68876"/>
                  </a:lnTo>
                  <a:lnTo>
                    <a:pt x="0" y="59405"/>
                  </a:lnTo>
                  <a:lnTo>
                    <a:pt x="36158" y="0"/>
                  </a:lnTo>
                </a:path>
              </a:pathLst>
            </a:custGeom>
            <a:ln w="3175">
              <a:solidFill>
                <a:srgbClr val="FF0000"/>
              </a:solidFill>
            </a:ln>
          </p:spPr>
          <p:txBody>
            <a:bodyPr wrap="square" lIns="0" tIns="0" rIns="0" bIns="0" rtlCol="0"/>
            <a:lstStyle/>
            <a:p>
              <a:endParaRPr/>
            </a:p>
          </p:txBody>
        </p:sp>
        <p:sp>
          <p:nvSpPr>
            <p:cNvPr id="20" name="object 20"/>
            <p:cNvSpPr/>
            <p:nvPr/>
          </p:nvSpPr>
          <p:spPr>
            <a:xfrm>
              <a:off x="2027916" y="1469940"/>
              <a:ext cx="26034" cy="26034"/>
            </a:xfrm>
            <a:custGeom>
              <a:avLst/>
              <a:gdLst/>
              <a:ahLst/>
              <a:cxnLst/>
              <a:rect l="l" t="t" r="r" b="b"/>
              <a:pathLst>
                <a:path w="26035" h="26034">
                  <a:moveTo>
                    <a:pt x="20048" y="0"/>
                  </a:moveTo>
                  <a:lnTo>
                    <a:pt x="5780" y="0"/>
                  </a:lnTo>
                  <a:lnTo>
                    <a:pt x="0" y="5781"/>
                  </a:lnTo>
                  <a:lnTo>
                    <a:pt x="0" y="20046"/>
                  </a:lnTo>
                  <a:lnTo>
                    <a:pt x="5780" y="25828"/>
                  </a:lnTo>
                  <a:lnTo>
                    <a:pt x="20048" y="25828"/>
                  </a:lnTo>
                  <a:lnTo>
                    <a:pt x="25828" y="20046"/>
                  </a:lnTo>
                  <a:lnTo>
                    <a:pt x="25828" y="12914"/>
                  </a:lnTo>
                  <a:lnTo>
                    <a:pt x="25828" y="5781"/>
                  </a:lnTo>
                  <a:lnTo>
                    <a:pt x="20048" y="0"/>
                  </a:lnTo>
                  <a:close/>
                </a:path>
              </a:pathLst>
            </a:custGeom>
            <a:solidFill>
              <a:srgbClr val="FF0000"/>
            </a:solidFill>
          </p:spPr>
          <p:txBody>
            <a:bodyPr wrap="square" lIns="0" tIns="0" rIns="0" bIns="0" rtlCol="0"/>
            <a:lstStyle/>
            <a:p>
              <a:endParaRPr/>
            </a:p>
          </p:txBody>
        </p:sp>
        <p:sp>
          <p:nvSpPr>
            <p:cNvPr id="21" name="object 21"/>
            <p:cNvSpPr/>
            <p:nvPr/>
          </p:nvSpPr>
          <p:spPr>
            <a:xfrm>
              <a:off x="1297827" y="1531068"/>
              <a:ext cx="898525" cy="0"/>
            </a:xfrm>
            <a:custGeom>
              <a:avLst/>
              <a:gdLst/>
              <a:ahLst/>
              <a:cxnLst/>
              <a:rect l="l" t="t" r="r" b="b"/>
              <a:pathLst>
                <a:path w="898525">
                  <a:moveTo>
                    <a:pt x="0" y="0"/>
                  </a:moveTo>
                  <a:lnTo>
                    <a:pt x="897975" y="0"/>
                  </a:lnTo>
                </a:path>
              </a:pathLst>
            </a:custGeom>
            <a:ln w="3175">
              <a:solidFill>
                <a:srgbClr val="000000"/>
              </a:solidFill>
            </a:ln>
          </p:spPr>
          <p:txBody>
            <a:bodyPr wrap="square" lIns="0" tIns="0" rIns="0" bIns="0" rtlCol="0"/>
            <a:lstStyle/>
            <a:p>
              <a:endParaRPr/>
            </a:p>
          </p:txBody>
        </p:sp>
        <p:sp>
          <p:nvSpPr>
            <p:cNvPr id="22" name="object 22"/>
            <p:cNvSpPr/>
            <p:nvPr/>
          </p:nvSpPr>
          <p:spPr>
            <a:xfrm>
              <a:off x="2154048" y="663655"/>
              <a:ext cx="26034" cy="26034"/>
            </a:xfrm>
            <a:custGeom>
              <a:avLst/>
              <a:gdLst/>
              <a:ahLst/>
              <a:cxnLst/>
              <a:rect l="l" t="t" r="r" b="b"/>
              <a:pathLst>
                <a:path w="26035" h="26034">
                  <a:moveTo>
                    <a:pt x="20043" y="0"/>
                  </a:moveTo>
                  <a:lnTo>
                    <a:pt x="5780" y="0"/>
                  </a:lnTo>
                  <a:lnTo>
                    <a:pt x="0" y="5785"/>
                  </a:lnTo>
                  <a:lnTo>
                    <a:pt x="0" y="20048"/>
                  </a:lnTo>
                  <a:lnTo>
                    <a:pt x="5780" y="25828"/>
                  </a:lnTo>
                  <a:lnTo>
                    <a:pt x="20043" y="25828"/>
                  </a:lnTo>
                  <a:lnTo>
                    <a:pt x="25828" y="20048"/>
                  </a:lnTo>
                  <a:lnTo>
                    <a:pt x="25828" y="12914"/>
                  </a:lnTo>
                  <a:lnTo>
                    <a:pt x="25828" y="5785"/>
                  </a:lnTo>
                  <a:lnTo>
                    <a:pt x="20043" y="0"/>
                  </a:lnTo>
                  <a:close/>
                </a:path>
              </a:pathLst>
            </a:custGeom>
            <a:solidFill>
              <a:srgbClr val="FF0000"/>
            </a:solidFill>
          </p:spPr>
          <p:txBody>
            <a:bodyPr wrap="square" lIns="0" tIns="0" rIns="0" bIns="0" rtlCol="0"/>
            <a:lstStyle/>
            <a:p>
              <a:endParaRPr/>
            </a:p>
          </p:txBody>
        </p:sp>
        <p:sp>
          <p:nvSpPr>
            <p:cNvPr id="23" name="object 23"/>
            <p:cNvSpPr/>
            <p:nvPr/>
          </p:nvSpPr>
          <p:spPr>
            <a:xfrm>
              <a:off x="1397698" y="643426"/>
              <a:ext cx="26034" cy="26034"/>
            </a:xfrm>
            <a:custGeom>
              <a:avLst/>
              <a:gdLst/>
              <a:ahLst/>
              <a:cxnLst/>
              <a:rect l="l" t="t" r="r" b="b"/>
              <a:pathLst>
                <a:path w="26034" h="26034">
                  <a:moveTo>
                    <a:pt x="20046" y="0"/>
                  </a:moveTo>
                  <a:lnTo>
                    <a:pt x="5781" y="0"/>
                  </a:lnTo>
                  <a:lnTo>
                    <a:pt x="0" y="5780"/>
                  </a:lnTo>
                  <a:lnTo>
                    <a:pt x="0" y="20043"/>
                  </a:lnTo>
                  <a:lnTo>
                    <a:pt x="5781" y="25828"/>
                  </a:lnTo>
                  <a:lnTo>
                    <a:pt x="20046" y="25828"/>
                  </a:lnTo>
                  <a:lnTo>
                    <a:pt x="25828" y="20043"/>
                  </a:lnTo>
                  <a:lnTo>
                    <a:pt x="25828" y="12914"/>
                  </a:lnTo>
                  <a:lnTo>
                    <a:pt x="25828" y="5780"/>
                  </a:lnTo>
                  <a:lnTo>
                    <a:pt x="20046" y="0"/>
                  </a:lnTo>
                  <a:close/>
                </a:path>
              </a:pathLst>
            </a:custGeom>
            <a:solidFill>
              <a:srgbClr val="0000FF"/>
            </a:solidFill>
          </p:spPr>
          <p:txBody>
            <a:bodyPr wrap="square" lIns="0" tIns="0" rIns="0" bIns="0" rtlCol="0"/>
            <a:lstStyle/>
            <a:p>
              <a:endParaRPr/>
            </a:p>
          </p:txBody>
        </p:sp>
        <p:sp>
          <p:nvSpPr>
            <p:cNvPr id="24" name="object 24"/>
            <p:cNvSpPr/>
            <p:nvPr/>
          </p:nvSpPr>
          <p:spPr>
            <a:xfrm>
              <a:off x="1297827" y="633095"/>
              <a:ext cx="898525" cy="898525"/>
            </a:xfrm>
            <a:custGeom>
              <a:avLst/>
              <a:gdLst/>
              <a:ahLst/>
              <a:cxnLst/>
              <a:rect l="l" t="t" r="r" b="b"/>
              <a:pathLst>
                <a:path w="898525" h="898525">
                  <a:moveTo>
                    <a:pt x="0" y="0"/>
                  </a:moveTo>
                  <a:lnTo>
                    <a:pt x="897975" y="0"/>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25" name="object 25"/>
          <p:cNvSpPr/>
          <p:nvPr/>
        </p:nvSpPr>
        <p:spPr>
          <a:xfrm>
            <a:off x="1384353" y="796672"/>
            <a:ext cx="26034" cy="26034"/>
          </a:xfrm>
          <a:custGeom>
            <a:avLst/>
            <a:gdLst/>
            <a:ahLst/>
            <a:cxnLst/>
            <a:rect l="l" t="t" r="r" b="b"/>
            <a:pathLst>
              <a:path w="26034" h="26034">
                <a:moveTo>
                  <a:pt x="20046" y="0"/>
                </a:moveTo>
                <a:lnTo>
                  <a:pt x="5781" y="0"/>
                </a:lnTo>
                <a:lnTo>
                  <a:pt x="0" y="5785"/>
                </a:lnTo>
                <a:lnTo>
                  <a:pt x="0" y="20048"/>
                </a:lnTo>
                <a:lnTo>
                  <a:pt x="5781" y="25828"/>
                </a:lnTo>
                <a:lnTo>
                  <a:pt x="20046" y="25828"/>
                </a:lnTo>
                <a:lnTo>
                  <a:pt x="25828" y="20048"/>
                </a:lnTo>
                <a:lnTo>
                  <a:pt x="25828" y="12914"/>
                </a:lnTo>
                <a:lnTo>
                  <a:pt x="25828" y="5785"/>
                </a:lnTo>
                <a:lnTo>
                  <a:pt x="20046" y="0"/>
                </a:lnTo>
                <a:close/>
              </a:path>
            </a:pathLst>
          </a:custGeom>
          <a:solidFill>
            <a:srgbClr val="0000FF"/>
          </a:solidFill>
        </p:spPr>
        <p:txBody>
          <a:bodyPr wrap="square" lIns="0" tIns="0" rIns="0" bIns="0" rtlCol="0"/>
          <a:lstStyle/>
          <a:p>
            <a:endParaRPr/>
          </a:p>
        </p:txBody>
      </p:sp>
      <p:sp>
        <p:nvSpPr>
          <p:cNvPr id="26" name="object 26"/>
          <p:cNvSpPr/>
          <p:nvPr/>
        </p:nvSpPr>
        <p:spPr>
          <a:xfrm>
            <a:off x="1483791" y="742873"/>
            <a:ext cx="90805" cy="66040"/>
          </a:xfrm>
          <a:custGeom>
            <a:avLst/>
            <a:gdLst/>
            <a:ahLst/>
            <a:cxnLst/>
            <a:rect l="l" t="t" r="r" b="b"/>
            <a:pathLst>
              <a:path w="90805" h="66040">
                <a:moveTo>
                  <a:pt x="25819" y="45389"/>
                </a:moveTo>
                <a:lnTo>
                  <a:pt x="20040" y="39598"/>
                </a:lnTo>
                <a:lnTo>
                  <a:pt x="5778" y="39598"/>
                </a:lnTo>
                <a:lnTo>
                  <a:pt x="0" y="45389"/>
                </a:lnTo>
                <a:lnTo>
                  <a:pt x="0" y="59651"/>
                </a:lnTo>
                <a:lnTo>
                  <a:pt x="5778" y="65430"/>
                </a:lnTo>
                <a:lnTo>
                  <a:pt x="20040" y="65430"/>
                </a:lnTo>
                <a:lnTo>
                  <a:pt x="25819" y="59651"/>
                </a:lnTo>
                <a:lnTo>
                  <a:pt x="25819" y="52514"/>
                </a:lnTo>
                <a:lnTo>
                  <a:pt x="25819" y="45389"/>
                </a:lnTo>
                <a:close/>
              </a:path>
              <a:path w="90805" h="66040">
                <a:moveTo>
                  <a:pt x="90398" y="5778"/>
                </a:moveTo>
                <a:lnTo>
                  <a:pt x="84607" y="0"/>
                </a:lnTo>
                <a:lnTo>
                  <a:pt x="70345" y="0"/>
                </a:lnTo>
                <a:lnTo>
                  <a:pt x="64566" y="5778"/>
                </a:lnTo>
                <a:lnTo>
                  <a:pt x="64566" y="20040"/>
                </a:lnTo>
                <a:lnTo>
                  <a:pt x="70345" y="25831"/>
                </a:lnTo>
                <a:lnTo>
                  <a:pt x="84607" y="25831"/>
                </a:lnTo>
                <a:lnTo>
                  <a:pt x="90398" y="20040"/>
                </a:lnTo>
                <a:lnTo>
                  <a:pt x="90398" y="12915"/>
                </a:lnTo>
                <a:lnTo>
                  <a:pt x="90398" y="5778"/>
                </a:lnTo>
                <a:close/>
              </a:path>
            </a:pathLst>
          </a:custGeom>
          <a:solidFill>
            <a:srgbClr val="0000FF"/>
          </a:solidFill>
        </p:spPr>
        <p:txBody>
          <a:bodyPr wrap="square" lIns="0" tIns="0" rIns="0" bIns="0" rtlCol="0"/>
          <a:lstStyle/>
          <a:p>
            <a:endParaRPr/>
          </a:p>
        </p:txBody>
      </p:sp>
      <p:sp>
        <p:nvSpPr>
          <p:cNvPr id="27" name="object 27"/>
          <p:cNvSpPr txBox="1"/>
          <p:nvPr/>
        </p:nvSpPr>
        <p:spPr>
          <a:xfrm>
            <a:off x="1247676" y="1527838"/>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28" name="object 28"/>
          <p:cNvSpPr/>
          <p:nvPr/>
        </p:nvSpPr>
        <p:spPr>
          <a:xfrm>
            <a:off x="1522537"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29" name="object 29"/>
          <p:cNvSpPr txBox="1"/>
          <p:nvPr/>
        </p:nvSpPr>
        <p:spPr>
          <a:xfrm>
            <a:off x="1455166" y="1527838"/>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0" name="object 30"/>
          <p:cNvSpPr/>
          <p:nvPr/>
        </p:nvSpPr>
        <p:spPr>
          <a:xfrm>
            <a:off x="1746813"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1" name="object 31"/>
          <p:cNvSpPr txBox="1"/>
          <p:nvPr/>
        </p:nvSpPr>
        <p:spPr>
          <a:xfrm>
            <a:off x="1722490"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32" name="object 32"/>
          <p:cNvSpPr/>
          <p:nvPr/>
        </p:nvSpPr>
        <p:spPr>
          <a:xfrm>
            <a:off x="1971094"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3" name="object 33"/>
          <p:cNvSpPr txBox="1"/>
          <p:nvPr/>
        </p:nvSpPr>
        <p:spPr>
          <a:xfrm>
            <a:off x="1929553" y="1527838"/>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34" name="object 34"/>
          <p:cNvSpPr/>
          <p:nvPr/>
        </p:nvSpPr>
        <p:spPr>
          <a:xfrm>
            <a:off x="2195802"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35" name="object 35"/>
          <p:cNvSpPr txBox="1"/>
          <p:nvPr/>
        </p:nvSpPr>
        <p:spPr>
          <a:xfrm>
            <a:off x="2171480"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36" name="object 36"/>
          <p:cNvSpPr/>
          <p:nvPr/>
        </p:nvSpPr>
        <p:spPr>
          <a:xfrm>
            <a:off x="1297828" y="1531068"/>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7" name="object 37"/>
          <p:cNvSpPr txBox="1"/>
          <p:nvPr/>
        </p:nvSpPr>
        <p:spPr>
          <a:xfrm>
            <a:off x="1221417" y="148823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38" name="object 38"/>
          <p:cNvSpPr/>
          <p:nvPr/>
        </p:nvSpPr>
        <p:spPr>
          <a:xfrm>
            <a:off x="1297828" y="130635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1186548" y="1263526"/>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40" name="object 40"/>
          <p:cNvSpPr/>
          <p:nvPr/>
        </p:nvSpPr>
        <p:spPr>
          <a:xfrm>
            <a:off x="1297828" y="108207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1" name="object 41"/>
          <p:cNvSpPr txBox="1"/>
          <p:nvPr/>
        </p:nvSpPr>
        <p:spPr>
          <a:xfrm>
            <a:off x="1247245" y="1039247"/>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42" name="object 42"/>
          <p:cNvSpPr/>
          <p:nvPr/>
        </p:nvSpPr>
        <p:spPr>
          <a:xfrm>
            <a:off x="1297828" y="857804"/>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3" name="object 43"/>
          <p:cNvSpPr txBox="1"/>
          <p:nvPr/>
        </p:nvSpPr>
        <p:spPr>
          <a:xfrm>
            <a:off x="1212377" y="814967"/>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44" name="object 44"/>
          <p:cNvSpPr/>
          <p:nvPr/>
        </p:nvSpPr>
        <p:spPr>
          <a:xfrm>
            <a:off x="1297828" y="63309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45" name="object 45"/>
          <p:cNvSpPr txBox="1"/>
          <p:nvPr/>
        </p:nvSpPr>
        <p:spPr>
          <a:xfrm>
            <a:off x="1247245" y="59025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46" name="object 46"/>
          <p:cNvSpPr/>
          <p:nvPr/>
        </p:nvSpPr>
        <p:spPr>
          <a:xfrm>
            <a:off x="1297828"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grpSp>
        <p:nvGrpSpPr>
          <p:cNvPr id="47" name="object 47"/>
          <p:cNvGrpSpPr/>
          <p:nvPr/>
        </p:nvGrpSpPr>
        <p:grpSpPr>
          <a:xfrm>
            <a:off x="2515245" y="631507"/>
            <a:ext cx="904875" cy="901700"/>
            <a:chOff x="2515245" y="631507"/>
            <a:chExt cx="904875" cy="901700"/>
          </a:xfrm>
        </p:grpSpPr>
        <p:sp>
          <p:nvSpPr>
            <p:cNvPr id="48" name="object 48"/>
            <p:cNvSpPr/>
            <p:nvPr/>
          </p:nvSpPr>
          <p:spPr>
            <a:xfrm>
              <a:off x="3059633" y="663663"/>
              <a:ext cx="340995" cy="832485"/>
            </a:xfrm>
            <a:custGeom>
              <a:avLst/>
              <a:gdLst/>
              <a:ahLst/>
              <a:cxnLst/>
              <a:rect l="l" t="t" r="r" b="b"/>
              <a:pathLst>
                <a:path w="340995" h="832485">
                  <a:moveTo>
                    <a:pt x="25831" y="89293"/>
                  </a:moveTo>
                  <a:lnTo>
                    <a:pt x="20053" y="83515"/>
                  </a:lnTo>
                  <a:lnTo>
                    <a:pt x="5791" y="83515"/>
                  </a:lnTo>
                  <a:lnTo>
                    <a:pt x="0" y="89293"/>
                  </a:lnTo>
                  <a:lnTo>
                    <a:pt x="0" y="103555"/>
                  </a:lnTo>
                  <a:lnTo>
                    <a:pt x="5791" y="109347"/>
                  </a:lnTo>
                  <a:lnTo>
                    <a:pt x="20053" y="109347"/>
                  </a:lnTo>
                  <a:lnTo>
                    <a:pt x="25831" y="103555"/>
                  </a:lnTo>
                  <a:lnTo>
                    <a:pt x="25831" y="96431"/>
                  </a:lnTo>
                  <a:lnTo>
                    <a:pt x="25831" y="89293"/>
                  </a:lnTo>
                  <a:close/>
                </a:path>
                <a:path w="340995" h="832485">
                  <a:moveTo>
                    <a:pt x="85674" y="629107"/>
                  </a:moveTo>
                  <a:lnTo>
                    <a:pt x="79883" y="623328"/>
                  </a:lnTo>
                  <a:lnTo>
                    <a:pt x="65620" y="623328"/>
                  </a:lnTo>
                  <a:lnTo>
                    <a:pt x="59842" y="629107"/>
                  </a:lnTo>
                  <a:lnTo>
                    <a:pt x="59842" y="643382"/>
                  </a:lnTo>
                  <a:lnTo>
                    <a:pt x="65620" y="649160"/>
                  </a:lnTo>
                  <a:lnTo>
                    <a:pt x="79883" y="649160"/>
                  </a:lnTo>
                  <a:lnTo>
                    <a:pt x="85674" y="643382"/>
                  </a:lnTo>
                  <a:lnTo>
                    <a:pt x="85674" y="636244"/>
                  </a:lnTo>
                  <a:lnTo>
                    <a:pt x="85674" y="629107"/>
                  </a:lnTo>
                  <a:close/>
                </a:path>
                <a:path w="340995" h="832485">
                  <a:moveTo>
                    <a:pt x="125704" y="275259"/>
                  </a:moveTo>
                  <a:lnTo>
                    <a:pt x="119926" y="269481"/>
                  </a:lnTo>
                  <a:lnTo>
                    <a:pt x="105651" y="269481"/>
                  </a:lnTo>
                  <a:lnTo>
                    <a:pt x="99872" y="275259"/>
                  </a:lnTo>
                  <a:lnTo>
                    <a:pt x="99872" y="289521"/>
                  </a:lnTo>
                  <a:lnTo>
                    <a:pt x="105651" y="295313"/>
                  </a:lnTo>
                  <a:lnTo>
                    <a:pt x="119926" y="295313"/>
                  </a:lnTo>
                  <a:lnTo>
                    <a:pt x="125704" y="289521"/>
                  </a:lnTo>
                  <a:lnTo>
                    <a:pt x="125704" y="282397"/>
                  </a:lnTo>
                  <a:lnTo>
                    <a:pt x="125704" y="275259"/>
                  </a:lnTo>
                  <a:close/>
                </a:path>
                <a:path w="340995" h="832485">
                  <a:moveTo>
                    <a:pt x="214807" y="812063"/>
                  </a:moveTo>
                  <a:lnTo>
                    <a:pt x="209029" y="806284"/>
                  </a:lnTo>
                  <a:lnTo>
                    <a:pt x="194767" y="806284"/>
                  </a:lnTo>
                  <a:lnTo>
                    <a:pt x="188988" y="812063"/>
                  </a:lnTo>
                  <a:lnTo>
                    <a:pt x="188988" y="826325"/>
                  </a:lnTo>
                  <a:lnTo>
                    <a:pt x="194767" y="832116"/>
                  </a:lnTo>
                  <a:lnTo>
                    <a:pt x="209029" y="832116"/>
                  </a:lnTo>
                  <a:lnTo>
                    <a:pt x="214807" y="826325"/>
                  </a:lnTo>
                  <a:lnTo>
                    <a:pt x="214807" y="819200"/>
                  </a:lnTo>
                  <a:lnTo>
                    <a:pt x="214807" y="812063"/>
                  </a:lnTo>
                  <a:close/>
                </a:path>
                <a:path w="340995" h="832485">
                  <a:moveTo>
                    <a:pt x="340944" y="5778"/>
                  </a:moveTo>
                  <a:lnTo>
                    <a:pt x="335153" y="0"/>
                  </a:lnTo>
                  <a:lnTo>
                    <a:pt x="320890" y="0"/>
                  </a:lnTo>
                  <a:lnTo>
                    <a:pt x="315112" y="5778"/>
                  </a:lnTo>
                  <a:lnTo>
                    <a:pt x="315112" y="20040"/>
                  </a:lnTo>
                  <a:lnTo>
                    <a:pt x="320890" y="25831"/>
                  </a:lnTo>
                  <a:lnTo>
                    <a:pt x="335153" y="25831"/>
                  </a:lnTo>
                  <a:lnTo>
                    <a:pt x="340944" y="20040"/>
                  </a:lnTo>
                  <a:lnTo>
                    <a:pt x="340944" y="12915"/>
                  </a:lnTo>
                  <a:lnTo>
                    <a:pt x="340944" y="5778"/>
                  </a:lnTo>
                  <a:close/>
                </a:path>
              </a:pathLst>
            </a:custGeom>
            <a:solidFill>
              <a:srgbClr val="FF0000"/>
            </a:solidFill>
          </p:spPr>
          <p:txBody>
            <a:bodyPr wrap="square" lIns="0" tIns="0" rIns="0" bIns="0" rtlCol="0"/>
            <a:lstStyle/>
            <a:p>
              <a:endParaRPr/>
            </a:p>
          </p:txBody>
        </p:sp>
        <p:sp>
          <p:nvSpPr>
            <p:cNvPr id="49" name="object 49"/>
            <p:cNvSpPr/>
            <p:nvPr/>
          </p:nvSpPr>
          <p:spPr>
            <a:xfrm>
              <a:off x="2605049" y="643432"/>
              <a:ext cx="330200" cy="543560"/>
            </a:xfrm>
            <a:custGeom>
              <a:avLst/>
              <a:gdLst/>
              <a:ahLst/>
              <a:cxnLst/>
              <a:rect l="l" t="t" r="r" b="b"/>
              <a:pathLst>
                <a:path w="330200" h="543560">
                  <a:moveTo>
                    <a:pt x="25831" y="159029"/>
                  </a:moveTo>
                  <a:lnTo>
                    <a:pt x="20053" y="153250"/>
                  </a:lnTo>
                  <a:lnTo>
                    <a:pt x="5791" y="153250"/>
                  </a:lnTo>
                  <a:lnTo>
                    <a:pt x="0" y="159029"/>
                  </a:lnTo>
                  <a:lnTo>
                    <a:pt x="0" y="173291"/>
                  </a:lnTo>
                  <a:lnTo>
                    <a:pt x="5791" y="179070"/>
                  </a:lnTo>
                  <a:lnTo>
                    <a:pt x="20053" y="179070"/>
                  </a:lnTo>
                  <a:lnTo>
                    <a:pt x="25831" y="173291"/>
                  </a:lnTo>
                  <a:lnTo>
                    <a:pt x="25831" y="166166"/>
                  </a:lnTo>
                  <a:lnTo>
                    <a:pt x="25831" y="159029"/>
                  </a:lnTo>
                  <a:close/>
                </a:path>
                <a:path w="330200" h="543560">
                  <a:moveTo>
                    <a:pt x="39179" y="5778"/>
                  </a:moveTo>
                  <a:lnTo>
                    <a:pt x="33401" y="0"/>
                  </a:lnTo>
                  <a:lnTo>
                    <a:pt x="19126" y="0"/>
                  </a:lnTo>
                  <a:lnTo>
                    <a:pt x="13347" y="5778"/>
                  </a:lnTo>
                  <a:lnTo>
                    <a:pt x="13347" y="20040"/>
                  </a:lnTo>
                  <a:lnTo>
                    <a:pt x="19126" y="25831"/>
                  </a:lnTo>
                  <a:lnTo>
                    <a:pt x="33401" y="25831"/>
                  </a:lnTo>
                  <a:lnTo>
                    <a:pt x="39179" y="20040"/>
                  </a:lnTo>
                  <a:lnTo>
                    <a:pt x="39179" y="12915"/>
                  </a:lnTo>
                  <a:lnTo>
                    <a:pt x="39179" y="5778"/>
                  </a:lnTo>
                  <a:close/>
                </a:path>
                <a:path w="330200" h="543560">
                  <a:moveTo>
                    <a:pt x="125272" y="144830"/>
                  </a:moveTo>
                  <a:lnTo>
                    <a:pt x="119494" y="139039"/>
                  </a:lnTo>
                  <a:lnTo>
                    <a:pt x="105232" y="139039"/>
                  </a:lnTo>
                  <a:lnTo>
                    <a:pt x="99441" y="144830"/>
                  </a:lnTo>
                  <a:lnTo>
                    <a:pt x="99441" y="159092"/>
                  </a:lnTo>
                  <a:lnTo>
                    <a:pt x="105232" y="164871"/>
                  </a:lnTo>
                  <a:lnTo>
                    <a:pt x="119494" y="164871"/>
                  </a:lnTo>
                  <a:lnTo>
                    <a:pt x="125272" y="159092"/>
                  </a:lnTo>
                  <a:lnTo>
                    <a:pt x="125272" y="151955"/>
                  </a:lnTo>
                  <a:lnTo>
                    <a:pt x="125272" y="144830"/>
                  </a:lnTo>
                  <a:close/>
                </a:path>
                <a:path w="330200" h="543560">
                  <a:moveTo>
                    <a:pt x="189839" y="105219"/>
                  </a:moveTo>
                  <a:lnTo>
                    <a:pt x="184061" y="99441"/>
                  </a:lnTo>
                  <a:lnTo>
                    <a:pt x="169799" y="99441"/>
                  </a:lnTo>
                  <a:lnTo>
                    <a:pt x="164020" y="105219"/>
                  </a:lnTo>
                  <a:lnTo>
                    <a:pt x="164020" y="119481"/>
                  </a:lnTo>
                  <a:lnTo>
                    <a:pt x="169799" y="125272"/>
                  </a:lnTo>
                  <a:lnTo>
                    <a:pt x="184061" y="125272"/>
                  </a:lnTo>
                  <a:lnTo>
                    <a:pt x="189839" y="119481"/>
                  </a:lnTo>
                  <a:lnTo>
                    <a:pt x="189839" y="112356"/>
                  </a:lnTo>
                  <a:lnTo>
                    <a:pt x="189839" y="105219"/>
                  </a:lnTo>
                  <a:close/>
                </a:path>
                <a:path w="330200" h="543560">
                  <a:moveTo>
                    <a:pt x="330174" y="523214"/>
                  </a:moveTo>
                  <a:lnTo>
                    <a:pt x="324396" y="517436"/>
                  </a:lnTo>
                  <a:lnTo>
                    <a:pt x="310134" y="517436"/>
                  </a:lnTo>
                  <a:lnTo>
                    <a:pt x="304355" y="523214"/>
                  </a:lnTo>
                  <a:lnTo>
                    <a:pt x="304355" y="537476"/>
                  </a:lnTo>
                  <a:lnTo>
                    <a:pt x="310134" y="543255"/>
                  </a:lnTo>
                  <a:lnTo>
                    <a:pt x="324396" y="543255"/>
                  </a:lnTo>
                  <a:lnTo>
                    <a:pt x="330174" y="537476"/>
                  </a:lnTo>
                  <a:lnTo>
                    <a:pt x="330174" y="530352"/>
                  </a:lnTo>
                  <a:lnTo>
                    <a:pt x="330174" y="523214"/>
                  </a:lnTo>
                  <a:close/>
                </a:path>
              </a:pathLst>
            </a:custGeom>
            <a:solidFill>
              <a:srgbClr val="0000FF"/>
            </a:solidFill>
          </p:spPr>
          <p:txBody>
            <a:bodyPr wrap="square" lIns="0" tIns="0" rIns="0" bIns="0" rtlCol="0"/>
            <a:lstStyle/>
            <a:p>
              <a:endParaRPr/>
            </a:p>
          </p:txBody>
        </p:sp>
        <p:sp>
          <p:nvSpPr>
            <p:cNvPr id="50" name="object 50"/>
            <p:cNvSpPr/>
            <p:nvPr/>
          </p:nvSpPr>
          <p:spPr>
            <a:xfrm>
              <a:off x="2518103" y="636969"/>
              <a:ext cx="899160" cy="890269"/>
            </a:xfrm>
            <a:custGeom>
              <a:avLst/>
              <a:gdLst/>
              <a:ahLst/>
              <a:cxnLst/>
              <a:rect l="l" t="t" r="r" b="b"/>
              <a:pathLst>
                <a:path w="899160" h="890269">
                  <a:moveTo>
                    <a:pt x="0" y="0"/>
                  </a:moveTo>
                  <a:lnTo>
                    <a:pt x="898834" y="890224"/>
                  </a:lnTo>
                </a:path>
              </a:pathLst>
            </a:custGeom>
            <a:ln w="5165">
              <a:solidFill>
                <a:srgbClr val="000000"/>
              </a:solidFill>
            </a:ln>
          </p:spPr>
          <p:txBody>
            <a:bodyPr wrap="square" lIns="0" tIns="0" rIns="0" bIns="0" rtlCol="0"/>
            <a:lstStyle/>
            <a:p>
              <a:endParaRPr/>
            </a:p>
          </p:txBody>
        </p:sp>
        <p:pic>
          <p:nvPicPr>
            <p:cNvPr id="51" name="object 51"/>
            <p:cNvPicPr/>
            <p:nvPr/>
          </p:nvPicPr>
          <p:blipFill>
            <a:blip r:embed="rId5" cstate="print"/>
            <a:stretch>
              <a:fillRect/>
            </a:stretch>
          </p:blipFill>
          <p:spPr>
            <a:xfrm>
              <a:off x="2882285" y="1079496"/>
              <a:ext cx="87817" cy="88679"/>
            </a:xfrm>
            <a:prstGeom prst="rect">
              <a:avLst/>
            </a:prstGeom>
          </p:spPr>
        </p:pic>
        <p:sp>
          <p:nvSpPr>
            <p:cNvPr id="52" name="object 52"/>
            <p:cNvSpPr/>
            <p:nvPr/>
          </p:nvSpPr>
          <p:spPr>
            <a:xfrm>
              <a:off x="2518534"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53" name="object 53"/>
          <p:cNvSpPr txBox="1"/>
          <p:nvPr/>
        </p:nvSpPr>
        <p:spPr>
          <a:xfrm>
            <a:off x="2468382" y="1527838"/>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54" name="object 54"/>
          <p:cNvSpPr/>
          <p:nvPr/>
        </p:nvSpPr>
        <p:spPr>
          <a:xfrm>
            <a:off x="2743243"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5" name="object 55"/>
          <p:cNvSpPr txBox="1"/>
          <p:nvPr/>
        </p:nvSpPr>
        <p:spPr>
          <a:xfrm>
            <a:off x="2675872" y="1527838"/>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56" name="object 56"/>
          <p:cNvSpPr/>
          <p:nvPr/>
        </p:nvSpPr>
        <p:spPr>
          <a:xfrm>
            <a:off x="2967519"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7" name="object 57"/>
          <p:cNvSpPr txBox="1"/>
          <p:nvPr/>
        </p:nvSpPr>
        <p:spPr>
          <a:xfrm>
            <a:off x="2943196"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58" name="object 58"/>
          <p:cNvSpPr/>
          <p:nvPr/>
        </p:nvSpPr>
        <p:spPr>
          <a:xfrm>
            <a:off x="3191800"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59" name="object 59"/>
          <p:cNvSpPr txBox="1"/>
          <p:nvPr/>
        </p:nvSpPr>
        <p:spPr>
          <a:xfrm>
            <a:off x="3150259" y="1527838"/>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60" name="object 60"/>
          <p:cNvSpPr/>
          <p:nvPr/>
        </p:nvSpPr>
        <p:spPr>
          <a:xfrm>
            <a:off x="3416509" y="633095"/>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61" name="object 61"/>
          <p:cNvSpPr txBox="1"/>
          <p:nvPr/>
        </p:nvSpPr>
        <p:spPr>
          <a:xfrm>
            <a:off x="3392186" y="152783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62" name="object 62"/>
          <p:cNvSpPr/>
          <p:nvPr/>
        </p:nvSpPr>
        <p:spPr>
          <a:xfrm>
            <a:off x="2518534" y="1531068"/>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3" name="object 63"/>
          <p:cNvSpPr txBox="1"/>
          <p:nvPr/>
        </p:nvSpPr>
        <p:spPr>
          <a:xfrm>
            <a:off x="2442123" y="148823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64" name="object 64"/>
          <p:cNvSpPr/>
          <p:nvPr/>
        </p:nvSpPr>
        <p:spPr>
          <a:xfrm>
            <a:off x="2518534" y="130635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5" name="object 65"/>
          <p:cNvSpPr txBox="1"/>
          <p:nvPr/>
        </p:nvSpPr>
        <p:spPr>
          <a:xfrm>
            <a:off x="2407254" y="1263526"/>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66" name="object 66"/>
          <p:cNvSpPr/>
          <p:nvPr/>
        </p:nvSpPr>
        <p:spPr>
          <a:xfrm>
            <a:off x="2518534" y="1082079"/>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7" name="object 67"/>
          <p:cNvSpPr txBox="1"/>
          <p:nvPr/>
        </p:nvSpPr>
        <p:spPr>
          <a:xfrm>
            <a:off x="2467951" y="1039247"/>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68" name="object 68"/>
          <p:cNvSpPr/>
          <p:nvPr/>
        </p:nvSpPr>
        <p:spPr>
          <a:xfrm>
            <a:off x="2518534" y="857804"/>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69" name="object 69"/>
          <p:cNvSpPr txBox="1"/>
          <p:nvPr/>
        </p:nvSpPr>
        <p:spPr>
          <a:xfrm>
            <a:off x="2433083" y="814967"/>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70" name="object 70"/>
          <p:cNvSpPr/>
          <p:nvPr/>
        </p:nvSpPr>
        <p:spPr>
          <a:xfrm>
            <a:off x="2518534" y="63309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71" name="object 71"/>
          <p:cNvSpPr txBox="1"/>
          <p:nvPr/>
        </p:nvSpPr>
        <p:spPr>
          <a:xfrm>
            <a:off x="2467951" y="590258"/>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72" name="object 72"/>
          <p:cNvSpPr/>
          <p:nvPr/>
        </p:nvSpPr>
        <p:spPr>
          <a:xfrm>
            <a:off x="2518534" y="633095"/>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grpSp>
        <p:nvGrpSpPr>
          <p:cNvPr id="73" name="object 73"/>
          <p:cNvGrpSpPr/>
          <p:nvPr/>
        </p:nvGrpSpPr>
        <p:grpSpPr>
          <a:xfrm>
            <a:off x="1311857" y="1676184"/>
            <a:ext cx="904875" cy="901700"/>
            <a:chOff x="1311857" y="1676184"/>
            <a:chExt cx="904875" cy="901700"/>
          </a:xfrm>
        </p:grpSpPr>
        <p:sp>
          <p:nvSpPr>
            <p:cNvPr id="74" name="object 74"/>
            <p:cNvSpPr/>
            <p:nvPr/>
          </p:nvSpPr>
          <p:spPr>
            <a:xfrm>
              <a:off x="1856244" y="1708340"/>
              <a:ext cx="340995" cy="832485"/>
            </a:xfrm>
            <a:custGeom>
              <a:avLst/>
              <a:gdLst/>
              <a:ahLst/>
              <a:cxnLst/>
              <a:rect l="l" t="t" r="r" b="b"/>
              <a:pathLst>
                <a:path w="340994" h="832485">
                  <a:moveTo>
                    <a:pt x="25831" y="89293"/>
                  </a:moveTo>
                  <a:lnTo>
                    <a:pt x="20053" y="83515"/>
                  </a:lnTo>
                  <a:lnTo>
                    <a:pt x="5791" y="83515"/>
                  </a:lnTo>
                  <a:lnTo>
                    <a:pt x="0" y="89293"/>
                  </a:lnTo>
                  <a:lnTo>
                    <a:pt x="0" y="103555"/>
                  </a:lnTo>
                  <a:lnTo>
                    <a:pt x="5791" y="109347"/>
                  </a:lnTo>
                  <a:lnTo>
                    <a:pt x="20053" y="109347"/>
                  </a:lnTo>
                  <a:lnTo>
                    <a:pt x="25831" y="103555"/>
                  </a:lnTo>
                  <a:lnTo>
                    <a:pt x="25831" y="96431"/>
                  </a:lnTo>
                  <a:lnTo>
                    <a:pt x="25831" y="89293"/>
                  </a:lnTo>
                  <a:close/>
                </a:path>
                <a:path w="340994" h="832485">
                  <a:moveTo>
                    <a:pt x="85674" y="629107"/>
                  </a:moveTo>
                  <a:lnTo>
                    <a:pt x="79883" y="623328"/>
                  </a:lnTo>
                  <a:lnTo>
                    <a:pt x="65620" y="623328"/>
                  </a:lnTo>
                  <a:lnTo>
                    <a:pt x="59842" y="629107"/>
                  </a:lnTo>
                  <a:lnTo>
                    <a:pt x="59842" y="643382"/>
                  </a:lnTo>
                  <a:lnTo>
                    <a:pt x="65620" y="649160"/>
                  </a:lnTo>
                  <a:lnTo>
                    <a:pt x="79883" y="649160"/>
                  </a:lnTo>
                  <a:lnTo>
                    <a:pt x="85674" y="643382"/>
                  </a:lnTo>
                  <a:lnTo>
                    <a:pt x="85674" y="636244"/>
                  </a:lnTo>
                  <a:lnTo>
                    <a:pt x="85674" y="629107"/>
                  </a:lnTo>
                  <a:close/>
                </a:path>
                <a:path w="340994" h="832485">
                  <a:moveTo>
                    <a:pt x="125704" y="275259"/>
                  </a:moveTo>
                  <a:lnTo>
                    <a:pt x="119926" y="269481"/>
                  </a:lnTo>
                  <a:lnTo>
                    <a:pt x="105651" y="269481"/>
                  </a:lnTo>
                  <a:lnTo>
                    <a:pt x="99872" y="275259"/>
                  </a:lnTo>
                  <a:lnTo>
                    <a:pt x="99872" y="289521"/>
                  </a:lnTo>
                  <a:lnTo>
                    <a:pt x="105651" y="295313"/>
                  </a:lnTo>
                  <a:lnTo>
                    <a:pt x="119926" y="295313"/>
                  </a:lnTo>
                  <a:lnTo>
                    <a:pt x="125704" y="289521"/>
                  </a:lnTo>
                  <a:lnTo>
                    <a:pt x="125704" y="282397"/>
                  </a:lnTo>
                  <a:lnTo>
                    <a:pt x="125704" y="275259"/>
                  </a:lnTo>
                  <a:close/>
                </a:path>
                <a:path w="340994" h="832485">
                  <a:moveTo>
                    <a:pt x="214807" y="812063"/>
                  </a:moveTo>
                  <a:lnTo>
                    <a:pt x="209029" y="806284"/>
                  </a:lnTo>
                  <a:lnTo>
                    <a:pt x="194767" y="806284"/>
                  </a:lnTo>
                  <a:lnTo>
                    <a:pt x="188988" y="812063"/>
                  </a:lnTo>
                  <a:lnTo>
                    <a:pt x="188988" y="826325"/>
                  </a:lnTo>
                  <a:lnTo>
                    <a:pt x="194767" y="832116"/>
                  </a:lnTo>
                  <a:lnTo>
                    <a:pt x="209029" y="832116"/>
                  </a:lnTo>
                  <a:lnTo>
                    <a:pt x="214807" y="826325"/>
                  </a:lnTo>
                  <a:lnTo>
                    <a:pt x="214807" y="819200"/>
                  </a:lnTo>
                  <a:lnTo>
                    <a:pt x="214807" y="812063"/>
                  </a:lnTo>
                  <a:close/>
                </a:path>
                <a:path w="340994" h="832485">
                  <a:moveTo>
                    <a:pt x="340944" y="5778"/>
                  </a:moveTo>
                  <a:lnTo>
                    <a:pt x="335153" y="0"/>
                  </a:lnTo>
                  <a:lnTo>
                    <a:pt x="320890" y="0"/>
                  </a:lnTo>
                  <a:lnTo>
                    <a:pt x="315112" y="5778"/>
                  </a:lnTo>
                  <a:lnTo>
                    <a:pt x="315112" y="20040"/>
                  </a:lnTo>
                  <a:lnTo>
                    <a:pt x="320890" y="25831"/>
                  </a:lnTo>
                  <a:lnTo>
                    <a:pt x="335153" y="25831"/>
                  </a:lnTo>
                  <a:lnTo>
                    <a:pt x="340944" y="20040"/>
                  </a:lnTo>
                  <a:lnTo>
                    <a:pt x="340944" y="12915"/>
                  </a:lnTo>
                  <a:lnTo>
                    <a:pt x="340944" y="5778"/>
                  </a:lnTo>
                  <a:close/>
                </a:path>
              </a:pathLst>
            </a:custGeom>
            <a:solidFill>
              <a:srgbClr val="FF0000"/>
            </a:solidFill>
          </p:spPr>
          <p:txBody>
            <a:bodyPr wrap="square" lIns="0" tIns="0" rIns="0" bIns="0" rtlCol="0"/>
            <a:lstStyle/>
            <a:p>
              <a:endParaRPr/>
            </a:p>
          </p:txBody>
        </p:sp>
        <p:sp>
          <p:nvSpPr>
            <p:cNvPr id="75" name="object 75"/>
            <p:cNvSpPr/>
            <p:nvPr/>
          </p:nvSpPr>
          <p:spPr>
            <a:xfrm>
              <a:off x="1401660" y="1688109"/>
              <a:ext cx="330200" cy="543560"/>
            </a:xfrm>
            <a:custGeom>
              <a:avLst/>
              <a:gdLst/>
              <a:ahLst/>
              <a:cxnLst/>
              <a:rect l="l" t="t" r="r" b="b"/>
              <a:pathLst>
                <a:path w="330200" h="543560">
                  <a:moveTo>
                    <a:pt x="25831" y="159029"/>
                  </a:moveTo>
                  <a:lnTo>
                    <a:pt x="20053" y="153250"/>
                  </a:lnTo>
                  <a:lnTo>
                    <a:pt x="5791" y="153250"/>
                  </a:lnTo>
                  <a:lnTo>
                    <a:pt x="0" y="159029"/>
                  </a:lnTo>
                  <a:lnTo>
                    <a:pt x="0" y="173291"/>
                  </a:lnTo>
                  <a:lnTo>
                    <a:pt x="5791" y="179070"/>
                  </a:lnTo>
                  <a:lnTo>
                    <a:pt x="20053" y="179070"/>
                  </a:lnTo>
                  <a:lnTo>
                    <a:pt x="25831" y="173291"/>
                  </a:lnTo>
                  <a:lnTo>
                    <a:pt x="25831" y="166166"/>
                  </a:lnTo>
                  <a:lnTo>
                    <a:pt x="25831" y="159029"/>
                  </a:lnTo>
                  <a:close/>
                </a:path>
                <a:path w="330200" h="543560">
                  <a:moveTo>
                    <a:pt x="39179" y="5778"/>
                  </a:moveTo>
                  <a:lnTo>
                    <a:pt x="33401" y="0"/>
                  </a:lnTo>
                  <a:lnTo>
                    <a:pt x="19126" y="0"/>
                  </a:lnTo>
                  <a:lnTo>
                    <a:pt x="13347" y="5778"/>
                  </a:lnTo>
                  <a:lnTo>
                    <a:pt x="13347" y="20040"/>
                  </a:lnTo>
                  <a:lnTo>
                    <a:pt x="19126" y="25831"/>
                  </a:lnTo>
                  <a:lnTo>
                    <a:pt x="33401" y="25831"/>
                  </a:lnTo>
                  <a:lnTo>
                    <a:pt x="39179" y="20040"/>
                  </a:lnTo>
                  <a:lnTo>
                    <a:pt x="39179" y="12915"/>
                  </a:lnTo>
                  <a:lnTo>
                    <a:pt x="39179" y="5778"/>
                  </a:lnTo>
                  <a:close/>
                </a:path>
                <a:path w="330200" h="543560">
                  <a:moveTo>
                    <a:pt x="125272" y="144830"/>
                  </a:moveTo>
                  <a:lnTo>
                    <a:pt x="119494" y="139039"/>
                  </a:lnTo>
                  <a:lnTo>
                    <a:pt x="105232" y="139039"/>
                  </a:lnTo>
                  <a:lnTo>
                    <a:pt x="99441" y="144830"/>
                  </a:lnTo>
                  <a:lnTo>
                    <a:pt x="99441" y="159092"/>
                  </a:lnTo>
                  <a:lnTo>
                    <a:pt x="105232" y="164871"/>
                  </a:lnTo>
                  <a:lnTo>
                    <a:pt x="119494" y="164871"/>
                  </a:lnTo>
                  <a:lnTo>
                    <a:pt x="125272" y="159092"/>
                  </a:lnTo>
                  <a:lnTo>
                    <a:pt x="125272" y="151955"/>
                  </a:lnTo>
                  <a:lnTo>
                    <a:pt x="125272" y="144830"/>
                  </a:lnTo>
                  <a:close/>
                </a:path>
                <a:path w="330200" h="543560">
                  <a:moveTo>
                    <a:pt x="189839" y="105219"/>
                  </a:moveTo>
                  <a:lnTo>
                    <a:pt x="184061" y="99441"/>
                  </a:lnTo>
                  <a:lnTo>
                    <a:pt x="169799" y="99441"/>
                  </a:lnTo>
                  <a:lnTo>
                    <a:pt x="164020" y="105219"/>
                  </a:lnTo>
                  <a:lnTo>
                    <a:pt x="164020" y="119481"/>
                  </a:lnTo>
                  <a:lnTo>
                    <a:pt x="169799" y="125272"/>
                  </a:lnTo>
                  <a:lnTo>
                    <a:pt x="184061" y="125272"/>
                  </a:lnTo>
                  <a:lnTo>
                    <a:pt x="189839" y="119481"/>
                  </a:lnTo>
                  <a:lnTo>
                    <a:pt x="189839" y="112356"/>
                  </a:lnTo>
                  <a:lnTo>
                    <a:pt x="189839" y="105219"/>
                  </a:lnTo>
                  <a:close/>
                </a:path>
                <a:path w="330200" h="543560">
                  <a:moveTo>
                    <a:pt x="330174" y="523214"/>
                  </a:moveTo>
                  <a:lnTo>
                    <a:pt x="324396" y="517436"/>
                  </a:lnTo>
                  <a:lnTo>
                    <a:pt x="310134" y="517436"/>
                  </a:lnTo>
                  <a:lnTo>
                    <a:pt x="304355" y="523214"/>
                  </a:lnTo>
                  <a:lnTo>
                    <a:pt x="304355" y="537476"/>
                  </a:lnTo>
                  <a:lnTo>
                    <a:pt x="310134" y="543255"/>
                  </a:lnTo>
                  <a:lnTo>
                    <a:pt x="324396" y="543255"/>
                  </a:lnTo>
                  <a:lnTo>
                    <a:pt x="330174" y="537476"/>
                  </a:lnTo>
                  <a:lnTo>
                    <a:pt x="330174" y="530352"/>
                  </a:lnTo>
                  <a:lnTo>
                    <a:pt x="330174" y="523214"/>
                  </a:lnTo>
                  <a:close/>
                </a:path>
              </a:pathLst>
            </a:custGeom>
            <a:solidFill>
              <a:srgbClr val="0000FF"/>
            </a:solidFill>
          </p:spPr>
          <p:txBody>
            <a:bodyPr wrap="square" lIns="0" tIns="0" rIns="0" bIns="0" rtlCol="0"/>
            <a:lstStyle/>
            <a:p>
              <a:endParaRPr/>
            </a:p>
          </p:txBody>
        </p:sp>
        <p:sp>
          <p:nvSpPr>
            <p:cNvPr id="76" name="object 76"/>
            <p:cNvSpPr/>
            <p:nvPr/>
          </p:nvSpPr>
          <p:spPr>
            <a:xfrm>
              <a:off x="1314714" y="1681645"/>
              <a:ext cx="899160" cy="890269"/>
            </a:xfrm>
            <a:custGeom>
              <a:avLst/>
              <a:gdLst/>
              <a:ahLst/>
              <a:cxnLst/>
              <a:rect l="l" t="t" r="r" b="b"/>
              <a:pathLst>
                <a:path w="899160" h="890269">
                  <a:moveTo>
                    <a:pt x="0" y="0"/>
                  </a:moveTo>
                  <a:lnTo>
                    <a:pt x="898834" y="890224"/>
                  </a:lnTo>
                </a:path>
              </a:pathLst>
            </a:custGeom>
            <a:ln w="5165">
              <a:solidFill>
                <a:srgbClr val="000000"/>
              </a:solidFill>
            </a:ln>
          </p:spPr>
          <p:txBody>
            <a:bodyPr wrap="square" lIns="0" tIns="0" rIns="0" bIns="0" rtlCol="0"/>
            <a:lstStyle/>
            <a:p>
              <a:endParaRPr/>
            </a:p>
          </p:txBody>
        </p:sp>
        <p:pic>
          <p:nvPicPr>
            <p:cNvPr id="77" name="object 77"/>
            <p:cNvPicPr/>
            <p:nvPr/>
          </p:nvPicPr>
          <p:blipFill>
            <a:blip r:embed="rId6" cstate="print"/>
            <a:stretch>
              <a:fillRect/>
            </a:stretch>
          </p:blipFill>
          <p:spPr>
            <a:xfrm>
              <a:off x="1677605" y="1962315"/>
              <a:ext cx="319846" cy="251829"/>
            </a:xfrm>
            <a:prstGeom prst="rect">
              <a:avLst/>
            </a:prstGeom>
          </p:spPr>
        </p:pic>
        <p:sp>
          <p:nvSpPr>
            <p:cNvPr id="78" name="object 78"/>
            <p:cNvSpPr/>
            <p:nvPr/>
          </p:nvSpPr>
          <p:spPr>
            <a:xfrm>
              <a:off x="1315145" y="1677771"/>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79" name="object 79"/>
          <p:cNvSpPr txBox="1"/>
          <p:nvPr/>
        </p:nvSpPr>
        <p:spPr>
          <a:xfrm>
            <a:off x="1264994" y="257251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80" name="object 80"/>
          <p:cNvSpPr/>
          <p:nvPr/>
        </p:nvSpPr>
        <p:spPr>
          <a:xfrm>
            <a:off x="1539854"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1" name="object 81"/>
          <p:cNvSpPr txBox="1"/>
          <p:nvPr/>
        </p:nvSpPr>
        <p:spPr>
          <a:xfrm>
            <a:off x="1472483" y="2572515"/>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82" name="object 82"/>
          <p:cNvSpPr/>
          <p:nvPr/>
        </p:nvSpPr>
        <p:spPr>
          <a:xfrm>
            <a:off x="1764131"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3" name="object 83"/>
          <p:cNvSpPr txBox="1"/>
          <p:nvPr/>
        </p:nvSpPr>
        <p:spPr>
          <a:xfrm>
            <a:off x="1739808"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84" name="object 84"/>
          <p:cNvSpPr/>
          <p:nvPr/>
        </p:nvSpPr>
        <p:spPr>
          <a:xfrm>
            <a:off x="1988411"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5" name="object 85"/>
          <p:cNvSpPr txBox="1"/>
          <p:nvPr/>
        </p:nvSpPr>
        <p:spPr>
          <a:xfrm>
            <a:off x="1946871" y="2572515"/>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86" name="object 86"/>
          <p:cNvSpPr/>
          <p:nvPr/>
        </p:nvSpPr>
        <p:spPr>
          <a:xfrm>
            <a:off x="2213120"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87" name="object 87"/>
          <p:cNvSpPr txBox="1"/>
          <p:nvPr/>
        </p:nvSpPr>
        <p:spPr>
          <a:xfrm>
            <a:off x="2188797"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88" name="object 88"/>
          <p:cNvSpPr/>
          <p:nvPr/>
        </p:nvSpPr>
        <p:spPr>
          <a:xfrm>
            <a:off x="1315145" y="257574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89" name="object 89"/>
          <p:cNvSpPr txBox="1"/>
          <p:nvPr/>
        </p:nvSpPr>
        <p:spPr>
          <a:xfrm>
            <a:off x="1238734" y="2532911"/>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90" name="object 90"/>
          <p:cNvSpPr/>
          <p:nvPr/>
        </p:nvSpPr>
        <p:spPr>
          <a:xfrm>
            <a:off x="1315145" y="2351036"/>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1" name="object 91"/>
          <p:cNvSpPr txBox="1"/>
          <p:nvPr/>
        </p:nvSpPr>
        <p:spPr>
          <a:xfrm>
            <a:off x="1203866" y="2308202"/>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92" name="object 92"/>
          <p:cNvSpPr/>
          <p:nvPr/>
        </p:nvSpPr>
        <p:spPr>
          <a:xfrm>
            <a:off x="1315145" y="212675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3" name="object 93"/>
          <p:cNvSpPr txBox="1"/>
          <p:nvPr/>
        </p:nvSpPr>
        <p:spPr>
          <a:xfrm>
            <a:off x="1264563" y="208392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94" name="object 94"/>
          <p:cNvSpPr/>
          <p:nvPr/>
        </p:nvSpPr>
        <p:spPr>
          <a:xfrm>
            <a:off x="1315145" y="1902480"/>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5" name="object 95"/>
          <p:cNvSpPr txBox="1"/>
          <p:nvPr/>
        </p:nvSpPr>
        <p:spPr>
          <a:xfrm>
            <a:off x="1229694" y="1859643"/>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96" name="object 96"/>
          <p:cNvSpPr/>
          <p:nvPr/>
        </p:nvSpPr>
        <p:spPr>
          <a:xfrm>
            <a:off x="1315145" y="1677771"/>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97" name="object 97"/>
          <p:cNvSpPr txBox="1"/>
          <p:nvPr/>
        </p:nvSpPr>
        <p:spPr>
          <a:xfrm>
            <a:off x="1264563" y="163493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98" name="object 98"/>
          <p:cNvSpPr/>
          <p:nvPr/>
        </p:nvSpPr>
        <p:spPr>
          <a:xfrm>
            <a:off x="1315145" y="1677771"/>
            <a:ext cx="898525" cy="898525"/>
          </a:xfrm>
          <a:custGeom>
            <a:avLst/>
            <a:gdLst/>
            <a:ahLst/>
            <a:cxnLst/>
            <a:rect l="l" t="t" r="r" b="b"/>
            <a:pathLst>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grpSp>
        <p:nvGrpSpPr>
          <p:cNvPr id="99" name="object 99"/>
          <p:cNvGrpSpPr/>
          <p:nvPr/>
        </p:nvGrpSpPr>
        <p:grpSpPr>
          <a:xfrm>
            <a:off x="2516946" y="1674914"/>
            <a:ext cx="901700" cy="904240"/>
            <a:chOff x="2516946" y="1674914"/>
            <a:chExt cx="901700" cy="904240"/>
          </a:xfrm>
        </p:grpSpPr>
        <p:sp>
          <p:nvSpPr>
            <p:cNvPr id="100" name="object 100"/>
            <p:cNvSpPr/>
            <p:nvPr/>
          </p:nvSpPr>
          <p:spPr>
            <a:xfrm>
              <a:off x="3059633" y="1791855"/>
              <a:ext cx="125730" cy="565785"/>
            </a:xfrm>
            <a:custGeom>
              <a:avLst/>
              <a:gdLst/>
              <a:ahLst/>
              <a:cxnLst/>
              <a:rect l="l" t="t" r="r" b="b"/>
              <a:pathLst>
                <a:path w="125730" h="565785">
                  <a:moveTo>
                    <a:pt x="25831" y="5778"/>
                  </a:moveTo>
                  <a:lnTo>
                    <a:pt x="20053" y="0"/>
                  </a:lnTo>
                  <a:lnTo>
                    <a:pt x="5791" y="0"/>
                  </a:lnTo>
                  <a:lnTo>
                    <a:pt x="0" y="5778"/>
                  </a:lnTo>
                  <a:lnTo>
                    <a:pt x="0" y="20040"/>
                  </a:lnTo>
                  <a:lnTo>
                    <a:pt x="5791" y="25831"/>
                  </a:lnTo>
                  <a:lnTo>
                    <a:pt x="20053" y="25831"/>
                  </a:lnTo>
                  <a:lnTo>
                    <a:pt x="25831" y="20040"/>
                  </a:lnTo>
                  <a:lnTo>
                    <a:pt x="25831" y="12915"/>
                  </a:lnTo>
                  <a:lnTo>
                    <a:pt x="25831" y="5778"/>
                  </a:lnTo>
                  <a:close/>
                </a:path>
                <a:path w="125730" h="565785">
                  <a:moveTo>
                    <a:pt x="85674" y="545592"/>
                  </a:moveTo>
                  <a:lnTo>
                    <a:pt x="79883" y="539813"/>
                  </a:lnTo>
                  <a:lnTo>
                    <a:pt x="65620" y="539813"/>
                  </a:lnTo>
                  <a:lnTo>
                    <a:pt x="59842" y="545592"/>
                  </a:lnTo>
                  <a:lnTo>
                    <a:pt x="59842" y="559866"/>
                  </a:lnTo>
                  <a:lnTo>
                    <a:pt x="65620" y="565645"/>
                  </a:lnTo>
                  <a:lnTo>
                    <a:pt x="79883" y="565645"/>
                  </a:lnTo>
                  <a:lnTo>
                    <a:pt x="85674" y="559866"/>
                  </a:lnTo>
                  <a:lnTo>
                    <a:pt x="85674" y="552729"/>
                  </a:lnTo>
                  <a:lnTo>
                    <a:pt x="85674" y="545592"/>
                  </a:lnTo>
                  <a:close/>
                </a:path>
                <a:path w="125730" h="565785">
                  <a:moveTo>
                    <a:pt x="125704" y="191744"/>
                  </a:moveTo>
                  <a:lnTo>
                    <a:pt x="119926" y="185966"/>
                  </a:lnTo>
                  <a:lnTo>
                    <a:pt x="105651" y="185966"/>
                  </a:lnTo>
                  <a:lnTo>
                    <a:pt x="99872" y="191744"/>
                  </a:lnTo>
                  <a:lnTo>
                    <a:pt x="99872" y="206006"/>
                  </a:lnTo>
                  <a:lnTo>
                    <a:pt x="105651" y="211797"/>
                  </a:lnTo>
                  <a:lnTo>
                    <a:pt x="119926" y="211797"/>
                  </a:lnTo>
                  <a:lnTo>
                    <a:pt x="125704" y="206006"/>
                  </a:lnTo>
                  <a:lnTo>
                    <a:pt x="125704" y="198882"/>
                  </a:lnTo>
                  <a:lnTo>
                    <a:pt x="125704" y="191744"/>
                  </a:lnTo>
                  <a:close/>
                </a:path>
              </a:pathLst>
            </a:custGeom>
            <a:solidFill>
              <a:srgbClr val="FF0000"/>
            </a:solidFill>
          </p:spPr>
          <p:txBody>
            <a:bodyPr wrap="square" lIns="0" tIns="0" rIns="0" bIns="0" rtlCol="0"/>
            <a:lstStyle/>
            <a:p>
              <a:endParaRPr/>
            </a:p>
          </p:txBody>
        </p:sp>
        <p:sp>
          <p:nvSpPr>
            <p:cNvPr id="101" name="object 101"/>
            <p:cNvSpPr/>
            <p:nvPr/>
          </p:nvSpPr>
          <p:spPr>
            <a:xfrm>
              <a:off x="2704490" y="1787550"/>
              <a:ext cx="231140" cy="443865"/>
            </a:xfrm>
            <a:custGeom>
              <a:avLst/>
              <a:gdLst/>
              <a:ahLst/>
              <a:cxnLst/>
              <a:rect l="l" t="t" r="r" b="b"/>
              <a:pathLst>
                <a:path w="231139" h="443864">
                  <a:moveTo>
                    <a:pt x="25831" y="45389"/>
                  </a:moveTo>
                  <a:lnTo>
                    <a:pt x="20053" y="39598"/>
                  </a:lnTo>
                  <a:lnTo>
                    <a:pt x="5791" y="39598"/>
                  </a:lnTo>
                  <a:lnTo>
                    <a:pt x="0" y="45389"/>
                  </a:lnTo>
                  <a:lnTo>
                    <a:pt x="0" y="59651"/>
                  </a:lnTo>
                  <a:lnTo>
                    <a:pt x="5791" y="65430"/>
                  </a:lnTo>
                  <a:lnTo>
                    <a:pt x="20053" y="65430"/>
                  </a:lnTo>
                  <a:lnTo>
                    <a:pt x="25831" y="59651"/>
                  </a:lnTo>
                  <a:lnTo>
                    <a:pt x="25831" y="52514"/>
                  </a:lnTo>
                  <a:lnTo>
                    <a:pt x="25831" y="45389"/>
                  </a:lnTo>
                  <a:close/>
                </a:path>
                <a:path w="231139" h="443864">
                  <a:moveTo>
                    <a:pt x="90398" y="5778"/>
                  </a:moveTo>
                  <a:lnTo>
                    <a:pt x="84620" y="0"/>
                  </a:lnTo>
                  <a:lnTo>
                    <a:pt x="70358" y="0"/>
                  </a:lnTo>
                  <a:lnTo>
                    <a:pt x="64579" y="5778"/>
                  </a:lnTo>
                  <a:lnTo>
                    <a:pt x="64579" y="20040"/>
                  </a:lnTo>
                  <a:lnTo>
                    <a:pt x="70358" y="25831"/>
                  </a:lnTo>
                  <a:lnTo>
                    <a:pt x="84620" y="25831"/>
                  </a:lnTo>
                  <a:lnTo>
                    <a:pt x="90398" y="20040"/>
                  </a:lnTo>
                  <a:lnTo>
                    <a:pt x="90398" y="12915"/>
                  </a:lnTo>
                  <a:lnTo>
                    <a:pt x="90398" y="5778"/>
                  </a:lnTo>
                  <a:close/>
                </a:path>
                <a:path w="231139" h="443864">
                  <a:moveTo>
                    <a:pt x="230733" y="423773"/>
                  </a:moveTo>
                  <a:lnTo>
                    <a:pt x="224955" y="417995"/>
                  </a:lnTo>
                  <a:lnTo>
                    <a:pt x="210693" y="417995"/>
                  </a:lnTo>
                  <a:lnTo>
                    <a:pt x="204914" y="423773"/>
                  </a:lnTo>
                  <a:lnTo>
                    <a:pt x="204914" y="438035"/>
                  </a:lnTo>
                  <a:lnTo>
                    <a:pt x="210693" y="443814"/>
                  </a:lnTo>
                  <a:lnTo>
                    <a:pt x="224955" y="443814"/>
                  </a:lnTo>
                  <a:lnTo>
                    <a:pt x="230733" y="438035"/>
                  </a:lnTo>
                  <a:lnTo>
                    <a:pt x="230733" y="430911"/>
                  </a:lnTo>
                  <a:lnTo>
                    <a:pt x="230733" y="423773"/>
                  </a:lnTo>
                  <a:close/>
                </a:path>
              </a:pathLst>
            </a:custGeom>
            <a:solidFill>
              <a:srgbClr val="0000FF"/>
            </a:solidFill>
          </p:spPr>
          <p:txBody>
            <a:bodyPr wrap="square" lIns="0" tIns="0" rIns="0" bIns="0" rtlCol="0"/>
            <a:lstStyle/>
            <a:p>
              <a:endParaRPr/>
            </a:p>
          </p:txBody>
        </p:sp>
        <p:sp>
          <p:nvSpPr>
            <p:cNvPr id="102" name="object 102"/>
            <p:cNvSpPr/>
            <p:nvPr/>
          </p:nvSpPr>
          <p:spPr>
            <a:xfrm>
              <a:off x="2777680" y="1677771"/>
              <a:ext cx="379730" cy="898525"/>
            </a:xfrm>
            <a:custGeom>
              <a:avLst/>
              <a:gdLst/>
              <a:ahLst/>
              <a:cxnLst/>
              <a:rect l="l" t="t" r="r" b="b"/>
              <a:pathLst>
                <a:path w="379730" h="898525">
                  <a:moveTo>
                    <a:pt x="379679" y="898403"/>
                  </a:moveTo>
                  <a:lnTo>
                    <a:pt x="0" y="0"/>
                  </a:lnTo>
                </a:path>
                <a:path w="379730" h="898525">
                  <a:moveTo>
                    <a:pt x="189838" y="448984"/>
                  </a:moveTo>
                  <a:lnTo>
                    <a:pt x="248815" y="424018"/>
                  </a:lnTo>
                </a:path>
              </a:pathLst>
            </a:custGeom>
            <a:ln w="5165">
              <a:solidFill>
                <a:srgbClr val="000000"/>
              </a:solidFill>
            </a:ln>
          </p:spPr>
          <p:txBody>
            <a:bodyPr wrap="square" lIns="0" tIns="0" rIns="0" bIns="0" rtlCol="0"/>
            <a:lstStyle/>
            <a:p>
              <a:endParaRPr/>
            </a:p>
          </p:txBody>
        </p:sp>
        <p:sp>
          <p:nvSpPr>
            <p:cNvPr id="103" name="object 103"/>
            <p:cNvSpPr/>
            <p:nvPr/>
          </p:nvSpPr>
          <p:spPr>
            <a:xfrm>
              <a:off x="3020039" y="2075532"/>
              <a:ext cx="68580" cy="41275"/>
            </a:xfrm>
            <a:custGeom>
              <a:avLst/>
              <a:gdLst/>
              <a:ahLst/>
              <a:cxnLst/>
              <a:rect l="l" t="t" r="r" b="b"/>
              <a:pathLst>
                <a:path w="68580" h="41275">
                  <a:moveTo>
                    <a:pt x="68445" y="0"/>
                  </a:moveTo>
                  <a:lnTo>
                    <a:pt x="0" y="12051"/>
                  </a:lnTo>
                  <a:lnTo>
                    <a:pt x="12485" y="40891"/>
                  </a:lnTo>
                  <a:lnTo>
                    <a:pt x="68445" y="0"/>
                  </a:lnTo>
                  <a:close/>
                </a:path>
              </a:pathLst>
            </a:custGeom>
            <a:solidFill>
              <a:srgbClr val="000000"/>
            </a:solidFill>
          </p:spPr>
          <p:txBody>
            <a:bodyPr wrap="square" lIns="0" tIns="0" rIns="0" bIns="0" rtlCol="0"/>
            <a:lstStyle/>
            <a:p>
              <a:endParaRPr/>
            </a:p>
          </p:txBody>
        </p:sp>
        <p:sp>
          <p:nvSpPr>
            <p:cNvPr id="104" name="object 104"/>
            <p:cNvSpPr/>
            <p:nvPr/>
          </p:nvSpPr>
          <p:spPr>
            <a:xfrm>
              <a:off x="3020039" y="2075532"/>
              <a:ext cx="68580" cy="41275"/>
            </a:xfrm>
            <a:custGeom>
              <a:avLst/>
              <a:gdLst/>
              <a:ahLst/>
              <a:cxnLst/>
              <a:rect l="l" t="t" r="r" b="b"/>
              <a:pathLst>
                <a:path w="68580" h="41275">
                  <a:moveTo>
                    <a:pt x="68445" y="0"/>
                  </a:moveTo>
                  <a:lnTo>
                    <a:pt x="12485" y="40891"/>
                  </a:lnTo>
                  <a:lnTo>
                    <a:pt x="0" y="12051"/>
                  </a:lnTo>
                  <a:lnTo>
                    <a:pt x="68445" y="0"/>
                  </a:lnTo>
                </a:path>
              </a:pathLst>
            </a:custGeom>
            <a:ln w="3175">
              <a:solidFill>
                <a:srgbClr val="000000"/>
              </a:solidFill>
            </a:ln>
          </p:spPr>
          <p:txBody>
            <a:bodyPr wrap="square" lIns="0" tIns="0" rIns="0" bIns="0" rtlCol="0"/>
            <a:lstStyle/>
            <a:p>
              <a:endParaRPr/>
            </a:p>
          </p:txBody>
        </p:sp>
        <p:sp>
          <p:nvSpPr>
            <p:cNvPr id="105" name="object 105"/>
            <p:cNvSpPr/>
            <p:nvPr/>
          </p:nvSpPr>
          <p:spPr>
            <a:xfrm>
              <a:off x="3374754" y="1708332"/>
              <a:ext cx="26034" cy="26034"/>
            </a:xfrm>
            <a:custGeom>
              <a:avLst/>
              <a:gdLst/>
              <a:ahLst/>
              <a:cxnLst/>
              <a:rect l="l" t="t" r="r" b="b"/>
              <a:pathLst>
                <a:path w="26035" h="26035">
                  <a:moveTo>
                    <a:pt x="20043" y="0"/>
                  </a:moveTo>
                  <a:lnTo>
                    <a:pt x="5780" y="0"/>
                  </a:lnTo>
                  <a:lnTo>
                    <a:pt x="0" y="5785"/>
                  </a:lnTo>
                  <a:lnTo>
                    <a:pt x="0" y="20048"/>
                  </a:lnTo>
                  <a:lnTo>
                    <a:pt x="5780" y="25828"/>
                  </a:lnTo>
                  <a:lnTo>
                    <a:pt x="20043" y="25828"/>
                  </a:lnTo>
                  <a:lnTo>
                    <a:pt x="25828" y="20048"/>
                  </a:lnTo>
                  <a:lnTo>
                    <a:pt x="25828" y="12914"/>
                  </a:lnTo>
                  <a:lnTo>
                    <a:pt x="25828" y="5785"/>
                  </a:lnTo>
                  <a:lnTo>
                    <a:pt x="20043" y="0"/>
                  </a:lnTo>
                  <a:close/>
                </a:path>
              </a:pathLst>
            </a:custGeom>
            <a:solidFill>
              <a:srgbClr val="FF0000"/>
            </a:solidFill>
          </p:spPr>
          <p:txBody>
            <a:bodyPr wrap="square" lIns="0" tIns="0" rIns="0" bIns="0" rtlCol="0"/>
            <a:lstStyle/>
            <a:p>
              <a:endParaRPr/>
            </a:p>
          </p:txBody>
        </p:sp>
        <p:sp>
          <p:nvSpPr>
            <p:cNvPr id="106" name="object 106"/>
            <p:cNvSpPr/>
            <p:nvPr/>
          </p:nvSpPr>
          <p:spPr>
            <a:xfrm>
              <a:off x="2618404" y="1688103"/>
              <a:ext cx="26034" cy="26034"/>
            </a:xfrm>
            <a:custGeom>
              <a:avLst/>
              <a:gdLst/>
              <a:ahLst/>
              <a:cxnLst/>
              <a:rect l="l" t="t" r="r" b="b"/>
              <a:pathLst>
                <a:path w="26035" h="26035">
                  <a:moveTo>
                    <a:pt x="20046" y="0"/>
                  </a:moveTo>
                  <a:lnTo>
                    <a:pt x="5781" y="0"/>
                  </a:lnTo>
                  <a:lnTo>
                    <a:pt x="0" y="5780"/>
                  </a:lnTo>
                  <a:lnTo>
                    <a:pt x="0" y="20043"/>
                  </a:lnTo>
                  <a:lnTo>
                    <a:pt x="5781" y="25828"/>
                  </a:lnTo>
                  <a:lnTo>
                    <a:pt x="20046" y="25828"/>
                  </a:lnTo>
                  <a:lnTo>
                    <a:pt x="25828" y="20043"/>
                  </a:lnTo>
                  <a:lnTo>
                    <a:pt x="25828" y="12914"/>
                  </a:lnTo>
                  <a:lnTo>
                    <a:pt x="25828" y="5780"/>
                  </a:lnTo>
                  <a:lnTo>
                    <a:pt x="20046" y="0"/>
                  </a:lnTo>
                  <a:close/>
                </a:path>
              </a:pathLst>
            </a:custGeom>
            <a:solidFill>
              <a:srgbClr val="0000FF"/>
            </a:solidFill>
          </p:spPr>
          <p:txBody>
            <a:bodyPr wrap="square" lIns="0" tIns="0" rIns="0" bIns="0" rtlCol="0"/>
            <a:lstStyle/>
            <a:p>
              <a:endParaRPr/>
            </a:p>
          </p:txBody>
        </p:sp>
        <p:sp>
          <p:nvSpPr>
            <p:cNvPr id="107" name="object 107"/>
            <p:cNvSpPr/>
            <p:nvPr/>
          </p:nvSpPr>
          <p:spPr>
            <a:xfrm>
              <a:off x="2518534" y="1677771"/>
              <a:ext cx="898525" cy="0"/>
            </a:xfrm>
            <a:custGeom>
              <a:avLst/>
              <a:gdLst/>
              <a:ahLst/>
              <a:cxnLst/>
              <a:rect l="l" t="t" r="r" b="b"/>
              <a:pathLst>
                <a:path w="898525">
                  <a:moveTo>
                    <a:pt x="0" y="0"/>
                  </a:moveTo>
                  <a:lnTo>
                    <a:pt x="897975" y="0"/>
                  </a:lnTo>
                </a:path>
              </a:pathLst>
            </a:custGeom>
            <a:ln w="3175">
              <a:solidFill>
                <a:srgbClr val="000000"/>
              </a:solidFill>
            </a:ln>
          </p:spPr>
          <p:txBody>
            <a:bodyPr wrap="square" lIns="0" tIns="0" rIns="0" bIns="0" rtlCol="0"/>
            <a:lstStyle/>
            <a:p>
              <a:endParaRPr/>
            </a:p>
          </p:txBody>
        </p:sp>
        <p:sp>
          <p:nvSpPr>
            <p:cNvPr id="108" name="object 108"/>
            <p:cNvSpPr/>
            <p:nvPr/>
          </p:nvSpPr>
          <p:spPr>
            <a:xfrm>
              <a:off x="3248623" y="2514617"/>
              <a:ext cx="26034" cy="26034"/>
            </a:xfrm>
            <a:custGeom>
              <a:avLst/>
              <a:gdLst/>
              <a:ahLst/>
              <a:cxnLst/>
              <a:rect l="l" t="t" r="r" b="b"/>
              <a:pathLst>
                <a:path w="26035" h="26035">
                  <a:moveTo>
                    <a:pt x="20048" y="0"/>
                  </a:moveTo>
                  <a:lnTo>
                    <a:pt x="5780" y="0"/>
                  </a:lnTo>
                  <a:lnTo>
                    <a:pt x="0" y="5781"/>
                  </a:lnTo>
                  <a:lnTo>
                    <a:pt x="0" y="20046"/>
                  </a:lnTo>
                  <a:lnTo>
                    <a:pt x="5780" y="25828"/>
                  </a:lnTo>
                  <a:lnTo>
                    <a:pt x="20048" y="25828"/>
                  </a:lnTo>
                  <a:lnTo>
                    <a:pt x="25828" y="20046"/>
                  </a:lnTo>
                  <a:lnTo>
                    <a:pt x="25828" y="12914"/>
                  </a:lnTo>
                  <a:lnTo>
                    <a:pt x="25828" y="5781"/>
                  </a:lnTo>
                  <a:lnTo>
                    <a:pt x="20048" y="0"/>
                  </a:lnTo>
                  <a:close/>
                </a:path>
              </a:pathLst>
            </a:custGeom>
            <a:solidFill>
              <a:srgbClr val="FF0000"/>
            </a:solidFill>
          </p:spPr>
          <p:txBody>
            <a:bodyPr wrap="square" lIns="0" tIns="0" rIns="0" bIns="0" rtlCol="0"/>
            <a:lstStyle/>
            <a:p>
              <a:endParaRPr/>
            </a:p>
          </p:txBody>
        </p:sp>
        <p:sp>
          <p:nvSpPr>
            <p:cNvPr id="109" name="object 109"/>
            <p:cNvSpPr/>
            <p:nvPr/>
          </p:nvSpPr>
          <p:spPr>
            <a:xfrm>
              <a:off x="2518534" y="1677771"/>
              <a:ext cx="898525" cy="898525"/>
            </a:xfrm>
            <a:custGeom>
              <a:avLst/>
              <a:gdLst/>
              <a:ahLst/>
              <a:cxnLst/>
              <a:rect l="l" t="t" r="r" b="b"/>
              <a:pathLst>
                <a:path w="898525" h="898525">
                  <a:moveTo>
                    <a:pt x="0" y="897973"/>
                  </a:moveTo>
                  <a:lnTo>
                    <a:pt x="897975" y="897973"/>
                  </a:lnTo>
                </a:path>
                <a:path w="898525" h="898525">
                  <a:moveTo>
                    <a:pt x="897975" y="897973"/>
                  </a:moveTo>
                  <a:lnTo>
                    <a:pt x="897975" y="0"/>
                  </a:lnTo>
                </a:path>
                <a:path w="898525" h="898525">
                  <a:moveTo>
                    <a:pt x="0" y="897973"/>
                  </a:moveTo>
                  <a:lnTo>
                    <a:pt x="0" y="0"/>
                  </a:lnTo>
                </a:path>
                <a:path w="898525" h="898525">
                  <a:moveTo>
                    <a:pt x="0" y="897973"/>
                  </a:moveTo>
                  <a:lnTo>
                    <a:pt x="897975" y="897973"/>
                  </a:lnTo>
                </a:path>
                <a:path w="898525" h="898525">
                  <a:moveTo>
                    <a:pt x="0" y="897973"/>
                  </a:moveTo>
                  <a:lnTo>
                    <a:pt x="0" y="0"/>
                  </a:lnTo>
                </a:path>
                <a:path w="898525" h="898525">
                  <a:moveTo>
                    <a:pt x="0" y="897973"/>
                  </a:moveTo>
                  <a:lnTo>
                    <a:pt x="0" y="888933"/>
                  </a:lnTo>
                </a:path>
                <a:path w="898525" h="898525">
                  <a:moveTo>
                    <a:pt x="0" y="0"/>
                  </a:moveTo>
                  <a:lnTo>
                    <a:pt x="0" y="9040"/>
                  </a:lnTo>
                </a:path>
              </a:pathLst>
            </a:custGeom>
            <a:ln w="3175">
              <a:solidFill>
                <a:srgbClr val="000000"/>
              </a:solidFill>
            </a:ln>
          </p:spPr>
          <p:txBody>
            <a:bodyPr wrap="square" lIns="0" tIns="0" rIns="0" bIns="0" rtlCol="0"/>
            <a:lstStyle/>
            <a:p>
              <a:endParaRPr/>
            </a:p>
          </p:txBody>
        </p:sp>
      </p:grpSp>
      <p:sp>
        <p:nvSpPr>
          <p:cNvPr id="110" name="object 110"/>
          <p:cNvSpPr/>
          <p:nvPr/>
        </p:nvSpPr>
        <p:spPr>
          <a:xfrm>
            <a:off x="2605059" y="1841349"/>
            <a:ext cx="26034" cy="26034"/>
          </a:xfrm>
          <a:custGeom>
            <a:avLst/>
            <a:gdLst/>
            <a:ahLst/>
            <a:cxnLst/>
            <a:rect l="l" t="t" r="r" b="b"/>
            <a:pathLst>
              <a:path w="26035" h="26035">
                <a:moveTo>
                  <a:pt x="20046" y="0"/>
                </a:moveTo>
                <a:lnTo>
                  <a:pt x="5781" y="0"/>
                </a:lnTo>
                <a:lnTo>
                  <a:pt x="0" y="5785"/>
                </a:lnTo>
                <a:lnTo>
                  <a:pt x="0" y="20048"/>
                </a:lnTo>
                <a:lnTo>
                  <a:pt x="5781" y="25828"/>
                </a:lnTo>
                <a:lnTo>
                  <a:pt x="20046" y="25828"/>
                </a:lnTo>
                <a:lnTo>
                  <a:pt x="25828" y="20048"/>
                </a:lnTo>
                <a:lnTo>
                  <a:pt x="25828" y="12914"/>
                </a:lnTo>
                <a:lnTo>
                  <a:pt x="25828" y="5785"/>
                </a:lnTo>
                <a:lnTo>
                  <a:pt x="20046" y="0"/>
                </a:lnTo>
                <a:close/>
              </a:path>
            </a:pathLst>
          </a:custGeom>
          <a:solidFill>
            <a:srgbClr val="0000FF"/>
          </a:solidFill>
        </p:spPr>
        <p:txBody>
          <a:bodyPr wrap="square" lIns="0" tIns="0" rIns="0" bIns="0" rtlCol="0"/>
          <a:lstStyle/>
          <a:p>
            <a:endParaRPr/>
          </a:p>
        </p:txBody>
      </p:sp>
      <p:sp>
        <p:nvSpPr>
          <p:cNvPr id="111" name="object 111"/>
          <p:cNvSpPr txBox="1"/>
          <p:nvPr/>
        </p:nvSpPr>
        <p:spPr>
          <a:xfrm>
            <a:off x="2468382" y="2572515"/>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112" name="object 112"/>
          <p:cNvSpPr/>
          <p:nvPr/>
        </p:nvSpPr>
        <p:spPr>
          <a:xfrm>
            <a:off x="2743243"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113" name="object 113"/>
          <p:cNvSpPr txBox="1"/>
          <p:nvPr/>
        </p:nvSpPr>
        <p:spPr>
          <a:xfrm>
            <a:off x="2675872" y="2572515"/>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114" name="object 114"/>
          <p:cNvSpPr/>
          <p:nvPr/>
        </p:nvSpPr>
        <p:spPr>
          <a:xfrm>
            <a:off x="2967519"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115" name="object 115"/>
          <p:cNvSpPr txBox="1"/>
          <p:nvPr/>
        </p:nvSpPr>
        <p:spPr>
          <a:xfrm>
            <a:off x="2943196"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116" name="object 116"/>
          <p:cNvSpPr/>
          <p:nvPr/>
        </p:nvSpPr>
        <p:spPr>
          <a:xfrm>
            <a:off x="3191800"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117" name="object 117"/>
          <p:cNvSpPr txBox="1"/>
          <p:nvPr/>
        </p:nvSpPr>
        <p:spPr>
          <a:xfrm>
            <a:off x="3150259" y="2572515"/>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118" name="object 118"/>
          <p:cNvSpPr/>
          <p:nvPr/>
        </p:nvSpPr>
        <p:spPr>
          <a:xfrm>
            <a:off x="3416509" y="1677771"/>
            <a:ext cx="0" cy="898525"/>
          </a:xfrm>
          <a:custGeom>
            <a:avLst/>
            <a:gdLst/>
            <a:ahLst/>
            <a:cxnLst/>
            <a:rect l="l" t="t" r="r" b="b"/>
            <a:pathLst>
              <a:path h="898525">
                <a:moveTo>
                  <a:pt x="0" y="897973"/>
                </a:moveTo>
                <a:lnTo>
                  <a:pt x="0" y="888933"/>
                </a:lnTo>
              </a:path>
              <a:path h="898525">
                <a:moveTo>
                  <a:pt x="0" y="0"/>
                </a:moveTo>
                <a:lnTo>
                  <a:pt x="0" y="9040"/>
                </a:lnTo>
              </a:path>
            </a:pathLst>
          </a:custGeom>
          <a:ln w="3175">
            <a:solidFill>
              <a:srgbClr val="000000"/>
            </a:solidFill>
          </a:ln>
        </p:spPr>
        <p:txBody>
          <a:bodyPr wrap="square" lIns="0" tIns="0" rIns="0" bIns="0" rtlCol="0"/>
          <a:lstStyle/>
          <a:p>
            <a:endParaRPr/>
          </a:p>
        </p:txBody>
      </p:sp>
      <p:sp>
        <p:nvSpPr>
          <p:cNvPr id="119" name="object 119"/>
          <p:cNvSpPr txBox="1"/>
          <p:nvPr/>
        </p:nvSpPr>
        <p:spPr>
          <a:xfrm>
            <a:off x="3392186" y="2572515"/>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120" name="object 120"/>
          <p:cNvSpPr/>
          <p:nvPr/>
        </p:nvSpPr>
        <p:spPr>
          <a:xfrm>
            <a:off x="2518534" y="2575745"/>
            <a:ext cx="898525" cy="0"/>
          </a:xfrm>
          <a:custGeom>
            <a:avLst/>
            <a:gdLst/>
            <a:ahLst/>
            <a:cxnLst/>
            <a:rect l="l" t="t" r="r" b="b"/>
            <a:pathLst>
              <a:path w="898525">
                <a:moveTo>
                  <a:pt x="0" y="0"/>
                </a:moveTo>
                <a:lnTo>
                  <a:pt x="9040" y="0"/>
                </a:lnTo>
              </a:path>
              <a:path w="898525">
                <a:moveTo>
                  <a:pt x="897975" y="0"/>
                </a:moveTo>
                <a:lnTo>
                  <a:pt x="888934" y="0"/>
                </a:lnTo>
              </a:path>
            </a:pathLst>
          </a:custGeom>
          <a:ln w="3175">
            <a:solidFill>
              <a:srgbClr val="000000"/>
            </a:solidFill>
          </a:ln>
        </p:spPr>
        <p:txBody>
          <a:bodyPr wrap="square" lIns="0" tIns="0" rIns="0" bIns="0" rtlCol="0"/>
          <a:lstStyle/>
          <a:p>
            <a:endParaRPr/>
          </a:p>
        </p:txBody>
      </p:sp>
      <p:sp>
        <p:nvSpPr>
          <p:cNvPr id="121" name="object 121"/>
          <p:cNvSpPr txBox="1"/>
          <p:nvPr/>
        </p:nvSpPr>
        <p:spPr>
          <a:xfrm>
            <a:off x="2442123" y="2532911"/>
            <a:ext cx="7493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122" name="object 122"/>
          <p:cNvSpPr/>
          <p:nvPr/>
        </p:nvSpPr>
        <p:spPr>
          <a:xfrm>
            <a:off x="2518534" y="1677771"/>
            <a:ext cx="898525" cy="898525"/>
          </a:xfrm>
          <a:custGeom>
            <a:avLst/>
            <a:gdLst/>
            <a:ahLst/>
            <a:cxnLst/>
            <a:rect l="l" t="t" r="r" b="b"/>
            <a:pathLst>
              <a:path w="898525" h="898525">
                <a:moveTo>
                  <a:pt x="0" y="673264"/>
                </a:moveTo>
                <a:lnTo>
                  <a:pt x="9040" y="673264"/>
                </a:lnTo>
              </a:path>
              <a:path w="898525" h="898525">
                <a:moveTo>
                  <a:pt x="897975" y="673264"/>
                </a:moveTo>
                <a:lnTo>
                  <a:pt x="888934" y="673264"/>
                </a:lnTo>
              </a:path>
              <a:path w="898525" h="898525">
                <a:moveTo>
                  <a:pt x="0" y="448984"/>
                </a:moveTo>
                <a:lnTo>
                  <a:pt x="9040" y="448984"/>
                </a:lnTo>
              </a:path>
              <a:path w="898525" h="898525">
                <a:moveTo>
                  <a:pt x="897975" y="448984"/>
                </a:moveTo>
                <a:lnTo>
                  <a:pt x="888934" y="448984"/>
                </a:lnTo>
              </a:path>
              <a:path w="898525" h="898525">
                <a:moveTo>
                  <a:pt x="0" y="224709"/>
                </a:moveTo>
                <a:lnTo>
                  <a:pt x="9040" y="224709"/>
                </a:lnTo>
              </a:path>
              <a:path w="898525" h="898525">
                <a:moveTo>
                  <a:pt x="897975" y="224709"/>
                </a:moveTo>
                <a:lnTo>
                  <a:pt x="888934" y="224709"/>
                </a:lnTo>
              </a:path>
              <a:path w="898525" h="898525">
                <a:moveTo>
                  <a:pt x="0" y="0"/>
                </a:moveTo>
                <a:lnTo>
                  <a:pt x="9040" y="0"/>
                </a:lnTo>
              </a:path>
              <a:path w="898525" h="898525">
                <a:moveTo>
                  <a:pt x="897975" y="0"/>
                </a:moveTo>
                <a:lnTo>
                  <a:pt x="888934" y="0"/>
                </a:lnTo>
              </a:path>
              <a:path w="898525" h="898525">
                <a:moveTo>
                  <a:pt x="0" y="0"/>
                </a:moveTo>
                <a:lnTo>
                  <a:pt x="897975" y="0"/>
                </a:lnTo>
              </a:path>
              <a:path w="898525" h="898525">
                <a:moveTo>
                  <a:pt x="0" y="897973"/>
                </a:moveTo>
                <a:lnTo>
                  <a:pt x="897975" y="897973"/>
                </a:lnTo>
              </a:path>
              <a:path w="898525" h="898525">
                <a:moveTo>
                  <a:pt x="897975" y="897973"/>
                </a:moveTo>
                <a:lnTo>
                  <a:pt x="897975" y="0"/>
                </a:lnTo>
              </a:path>
              <a:path w="898525" h="898525">
                <a:moveTo>
                  <a:pt x="0" y="897973"/>
                </a:moveTo>
                <a:lnTo>
                  <a:pt x="0" y="0"/>
                </a:lnTo>
              </a:path>
            </a:pathLst>
          </a:custGeom>
          <a:ln w="3175">
            <a:solidFill>
              <a:srgbClr val="000000"/>
            </a:solidFill>
          </a:ln>
        </p:spPr>
        <p:txBody>
          <a:bodyPr wrap="square" lIns="0" tIns="0" rIns="0" bIns="0" rtlCol="0"/>
          <a:lstStyle/>
          <a:p>
            <a:endParaRPr/>
          </a:p>
        </p:txBody>
      </p:sp>
      <p:sp>
        <p:nvSpPr>
          <p:cNvPr id="123" name="object 123"/>
          <p:cNvSpPr txBox="1"/>
          <p:nvPr/>
        </p:nvSpPr>
        <p:spPr>
          <a:xfrm>
            <a:off x="2407254" y="2308202"/>
            <a:ext cx="10985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124" name="object 124"/>
          <p:cNvSpPr txBox="1"/>
          <p:nvPr/>
        </p:nvSpPr>
        <p:spPr>
          <a:xfrm>
            <a:off x="2467951" y="208392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a:t>
            </a:r>
            <a:endParaRPr sz="350">
              <a:latin typeface="Times New Roman"/>
              <a:cs typeface="Times New Roman"/>
            </a:endParaRPr>
          </a:p>
        </p:txBody>
      </p:sp>
      <p:sp>
        <p:nvSpPr>
          <p:cNvPr id="125" name="object 125"/>
          <p:cNvSpPr txBox="1"/>
          <p:nvPr/>
        </p:nvSpPr>
        <p:spPr>
          <a:xfrm>
            <a:off x="2433083" y="1859643"/>
            <a:ext cx="83820"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0.5</a:t>
            </a:r>
            <a:endParaRPr sz="350">
              <a:latin typeface="Times New Roman"/>
              <a:cs typeface="Times New Roman"/>
            </a:endParaRPr>
          </a:p>
        </p:txBody>
      </p:sp>
      <p:sp>
        <p:nvSpPr>
          <p:cNvPr id="126" name="object 126"/>
          <p:cNvSpPr txBox="1"/>
          <p:nvPr/>
        </p:nvSpPr>
        <p:spPr>
          <a:xfrm>
            <a:off x="2467951" y="1634934"/>
            <a:ext cx="48895" cy="81280"/>
          </a:xfrm>
          <a:prstGeom prst="rect">
            <a:avLst/>
          </a:prstGeom>
        </p:spPr>
        <p:txBody>
          <a:bodyPr vert="horz" wrap="square" lIns="0" tIns="14604" rIns="0" bIns="0" rtlCol="0">
            <a:spAutoFit/>
          </a:bodyPr>
          <a:lstStyle/>
          <a:p>
            <a:pPr marL="12700">
              <a:lnSpc>
                <a:spcPct val="100000"/>
              </a:lnSpc>
              <a:spcBef>
                <a:spcPts val="114"/>
              </a:spcBef>
            </a:pPr>
            <a:r>
              <a:rPr sz="350" spc="5" dirty="0">
                <a:latin typeface="Times New Roman"/>
                <a:cs typeface="Times New Roman"/>
              </a:rPr>
              <a:t>1</a:t>
            </a:r>
            <a:endParaRPr sz="350">
              <a:latin typeface="Times New Roman"/>
              <a:cs typeface="Times New Roman"/>
            </a:endParaRPr>
          </a:p>
        </p:txBody>
      </p:sp>
      <p:sp>
        <p:nvSpPr>
          <p:cNvPr id="127" name="object 127"/>
          <p:cNvSpPr txBox="1"/>
          <p:nvPr/>
        </p:nvSpPr>
        <p:spPr>
          <a:xfrm>
            <a:off x="0" y="2659249"/>
            <a:ext cx="4610100" cy="801501"/>
          </a:xfrm>
          <a:prstGeom prst="rect">
            <a:avLst/>
          </a:prstGeom>
        </p:spPr>
        <p:txBody>
          <a:bodyPr vert="horz" wrap="square" lIns="0" tIns="31750" rIns="0" bIns="0" rtlCol="0">
            <a:spAutoFit/>
          </a:bodyPr>
          <a:lstStyle/>
          <a:p>
            <a:pPr algn="just"/>
            <a:r>
              <a:rPr lang="en-US" sz="700" dirty="0"/>
              <a:t>Convergence of the </a:t>
            </a:r>
            <a:r>
              <a:rPr lang="en-US" sz="700" dirty="0" err="1"/>
              <a:t>perceptron</a:t>
            </a:r>
            <a:r>
              <a:rPr lang="en-US" sz="700" dirty="0"/>
              <a:t> algorithm, showing data points from two classes (red and blue) in a 2-dim feature space (</a:t>
            </a:r>
            <a:r>
              <a:rPr lang="en-US" sz="700" i="1" dirty="0"/>
              <a:t>φ1, φ2). top left plot shows initial parameter </a:t>
            </a:r>
            <a:r>
              <a:rPr lang="en-US" sz="700" dirty="0"/>
              <a:t>vector </a:t>
            </a:r>
            <a:r>
              <a:rPr lang="en-US" sz="700" b="1" dirty="0"/>
              <a:t>w shown as a black arrow together with the corresponding decision boundary (black line), in which the </a:t>
            </a:r>
            <a:r>
              <a:rPr lang="en-US" sz="700" dirty="0"/>
              <a:t>arrow points towards the decision region which classified as belonging to the red class. The data point circled in green is misclassified and so its feature vector is added to the current weight vector, giving the new decision boundary shown in top right plot. bottom left plot shows next misclassified point to be considered, indicated by green circle, and its feature vector is again added to the weight vector giving the decision boundary shown in bottom right plot for which all data points are correctly classified</a:t>
            </a:r>
            <a:r>
              <a:rPr lang="en-US" sz="800" dirty="0"/>
              <a:t>.</a:t>
            </a:r>
            <a:endParaRPr sz="800">
              <a:latin typeface="Times New Roman"/>
              <a:cs typeface="Times New Roman"/>
            </a:endParaRPr>
          </a:p>
        </p:txBody>
      </p:sp>
      <p:sp>
        <p:nvSpPr>
          <p:cNvPr id="131" name="Slide Number Placeholder 13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49</a:t>
            </a:fld>
            <a:endParaRPr lang="en-US" spc="-5" dirty="0"/>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13" name="object 13"/>
          <p:cNvSpPr txBox="1"/>
          <p:nvPr/>
        </p:nvSpPr>
        <p:spPr>
          <a:xfrm>
            <a:off x="2363610" y="3321084"/>
            <a:ext cx="846455" cy="117475"/>
          </a:xfrm>
          <a:prstGeom prst="rect">
            <a:avLst/>
          </a:prstGeom>
        </p:spPr>
        <p:txBody>
          <a:bodyPr vert="horz" wrap="square" lIns="0" tIns="6350" rIns="0" bIns="0" rtlCol="0">
            <a:spAutoFit/>
          </a:bodyPr>
          <a:lstStyle/>
          <a:p>
            <a:pPr marL="12700">
              <a:lnSpc>
                <a:spcPct val="100000"/>
              </a:lnSpc>
              <a:spcBef>
                <a:spcPts val="50"/>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41058" y="211795"/>
            <a:ext cx="3723004" cy="1776730"/>
          </a:xfrm>
          <a:prstGeom prst="rect">
            <a:avLst/>
          </a:prstGeom>
        </p:spPr>
        <p:txBody>
          <a:bodyPr vert="horz" wrap="square" lIns="0" tIns="17145" rIns="0" bIns="0" rtlCol="0">
            <a:spAutoFit/>
          </a:bodyPr>
          <a:lstStyle/>
          <a:p>
            <a:pPr marL="866140">
              <a:lnSpc>
                <a:spcPct val="100000"/>
              </a:lnSpc>
              <a:spcBef>
                <a:spcPts val="135"/>
              </a:spcBef>
            </a:pPr>
            <a:r>
              <a:rPr sz="1400" spc="15" dirty="0">
                <a:latin typeface="Times New Roman"/>
                <a:cs typeface="Times New Roman"/>
              </a:rPr>
              <a:t>Generalized</a:t>
            </a:r>
            <a:r>
              <a:rPr sz="1400" spc="-20" dirty="0">
                <a:latin typeface="Times New Roman"/>
                <a:cs typeface="Times New Roman"/>
              </a:rPr>
              <a:t> </a:t>
            </a:r>
            <a:r>
              <a:rPr sz="1400" spc="15" dirty="0">
                <a:latin typeface="Times New Roman"/>
                <a:cs typeface="Times New Roman"/>
              </a:rPr>
              <a:t>Linear</a:t>
            </a:r>
            <a:r>
              <a:rPr sz="1400" spc="-20" dirty="0">
                <a:latin typeface="Times New Roman"/>
                <a:cs typeface="Times New Roman"/>
              </a:rPr>
              <a:t> </a:t>
            </a:r>
            <a:r>
              <a:rPr sz="1400" spc="15" dirty="0">
                <a:latin typeface="Times New Roman"/>
                <a:cs typeface="Times New Roman"/>
              </a:rPr>
              <a:t>Models</a:t>
            </a:r>
            <a:endParaRPr sz="1400" dirty="0">
              <a:latin typeface="Times New Roman"/>
              <a:cs typeface="Times New Roman"/>
            </a:endParaRPr>
          </a:p>
          <a:p>
            <a:pPr>
              <a:lnSpc>
                <a:spcPct val="100000"/>
              </a:lnSpc>
            </a:pPr>
            <a:endParaRPr sz="1700" dirty="0">
              <a:latin typeface="Times New Roman"/>
              <a:cs typeface="Times New Roman"/>
            </a:endParaRPr>
          </a:p>
          <a:p>
            <a:pPr marL="195580" marR="30480" indent="-132715">
              <a:lnSpc>
                <a:spcPct val="102600"/>
              </a:lnSpc>
              <a:spcBef>
                <a:spcPts val="1010"/>
              </a:spcBef>
              <a:buSzPct val="90909"/>
              <a:buFont typeface="Lucida Sans Unicode"/>
              <a:buChar char="•"/>
              <a:tabLst>
                <a:tab pos="196215" algn="l"/>
              </a:tabLst>
            </a:pPr>
            <a:r>
              <a:rPr sz="1100" spc="-5" dirty="0">
                <a:latin typeface="Times New Roman"/>
                <a:cs typeface="Times New Roman"/>
              </a:rPr>
              <a:t>Similar to linear models for</a:t>
            </a:r>
            <a:r>
              <a:rPr sz="1100" dirty="0">
                <a:latin typeface="Times New Roman"/>
                <a:cs typeface="Times New Roman"/>
              </a:rPr>
              <a:t> </a:t>
            </a:r>
            <a:r>
              <a:rPr sz="1100" spc="-10" dirty="0">
                <a:latin typeface="Times New Roman"/>
                <a:cs typeface="Times New Roman"/>
              </a:rPr>
              <a:t>regression,</a:t>
            </a:r>
            <a:r>
              <a:rPr sz="1100" spc="-5" dirty="0">
                <a:latin typeface="Times New Roman"/>
                <a:cs typeface="Times New Roman"/>
              </a:rPr>
              <a:t> </a:t>
            </a:r>
            <a:r>
              <a:rPr sz="1100" spc="-10" dirty="0">
                <a:latin typeface="Times New Roman"/>
                <a:cs typeface="Times New Roman"/>
              </a:rPr>
              <a:t>we </a:t>
            </a:r>
            <a:r>
              <a:rPr sz="1100" spc="-260" dirty="0">
                <a:latin typeface="Times New Roman"/>
                <a:cs typeface="Times New Roman"/>
              </a:rPr>
              <a:t> </a:t>
            </a:r>
            <a:r>
              <a:rPr sz="1100" spc="-5" dirty="0">
                <a:latin typeface="Times New Roman"/>
                <a:cs typeface="Times New Roman"/>
              </a:rPr>
              <a:t>will</a:t>
            </a:r>
            <a:r>
              <a:rPr sz="1100" spc="-10" dirty="0">
                <a:latin typeface="Times New Roman"/>
                <a:cs typeface="Times New Roman"/>
              </a:rPr>
              <a:t> </a:t>
            </a:r>
            <a:r>
              <a:rPr sz="1100" spc="-5" dirty="0">
                <a:latin typeface="Times New Roman"/>
                <a:cs typeface="Times New Roman"/>
              </a:rPr>
              <a:t>use a “linear” model for </a:t>
            </a:r>
            <a:r>
              <a:rPr sz="1100" spc="-10" dirty="0">
                <a:latin typeface="Times New Roman"/>
                <a:cs typeface="Times New Roman"/>
              </a:rPr>
              <a:t>classification:</a:t>
            </a:r>
            <a:endParaRPr sz="1100" dirty="0">
              <a:latin typeface="Times New Roman"/>
              <a:cs typeface="Times New Roman"/>
            </a:endParaRPr>
          </a:p>
          <a:p>
            <a:pPr marL="280035" algn="ctr">
              <a:lnSpc>
                <a:spcPct val="100000"/>
              </a:lnSpc>
              <a:spcBef>
                <a:spcPts val="1135"/>
              </a:spcBef>
            </a:pPr>
            <a:r>
              <a:rPr sz="1100" i="1" spc="75" dirty="0">
                <a:latin typeface="Calibri"/>
                <a:cs typeface="Calibri"/>
              </a:rPr>
              <a:t>y</a:t>
            </a:r>
            <a:r>
              <a:rPr sz="1100" spc="85" dirty="0">
                <a:latin typeface="Calibri"/>
                <a:cs typeface="Calibri"/>
              </a:rPr>
              <a:t>(</a:t>
            </a:r>
            <a:r>
              <a:rPr sz="1100" b="1" i="1" spc="-20" dirty="0">
                <a:latin typeface="Verdana"/>
                <a:cs typeface="Verdana"/>
              </a:rPr>
              <a:t>x</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195" dirty="0">
                <a:latin typeface="Calibri"/>
                <a:cs typeface="Calibri"/>
              </a:rPr>
              <a:t>f</a:t>
            </a:r>
            <a:r>
              <a:rPr sz="1100" i="1" spc="-135" dirty="0">
                <a:latin typeface="Calibri"/>
                <a:cs typeface="Calibri"/>
              </a:rPr>
              <a:t> </a:t>
            </a:r>
            <a:r>
              <a:rPr sz="1100" spc="85" dirty="0">
                <a:latin typeface="Calibri"/>
                <a:cs typeface="Calibri"/>
              </a:rPr>
              <a:t>(</a:t>
            </a:r>
            <a:r>
              <a:rPr sz="1100" b="1" i="1" spc="-145" dirty="0">
                <a:latin typeface="Verdana"/>
                <a:cs typeface="Verdana"/>
              </a:rPr>
              <a:t>w</a:t>
            </a:r>
            <a:r>
              <a:rPr sz="1200" i="1" spc="150" baseline="31250" dirty="0">
                <a:latin typeface="Calibri"/>
                <a:cs typeface="Calibri"/>
              </a:rPr>
              <a:t>T</a:t>
            </a:r>
            <a:r>
              <a:rPr sz="1200" i="1" spc="-22" baseline="31250" dirty="0">
                <a:latin typeface="Calibri"/>
                <a:cs typeface="Calibri"/>
              </a:rPr>
              <a:t> </a:t>
            </a:r>
            <a:r>
              <a:rPr sz="1100" b="1" i="1" spc="-20" dirty="0">
                <a:latin typeface="Verdana"/>
                <a:cs typeface="Verdana"/>
              </a:rPr>
              <a:t>x</a:t>
            </a:r>
            <a:r>
              <a:rPr sz="1100" b="1" i="1" spc="-135" dirty="0">
                <a:latin typeface="Verdana"/>
                <a:cs typeface="Verdana"/>
              </a:rPr>
              <a:t> </a:t>
            </a:r>
            <a:r>
              <a:rPr sz="1100" spc="295" dirty="0">
                <a:latin typeface="Calibri"/>
                <a:cs typeface="Calibri"/>
              </a:rPr>
              <a:t>+</a:t>
            </a:r>
            <a:r>
              <a:rPr sz="1100" spc="-10" dirty="0">
                <a:latin typeface="Calibri"/>
                <a:cs typeface="Calibri"/>
              </a:rPr>
              <a:t> </a:t>
            </a:r>
            <a:r>
              <a:rPr sz="1100" i="1" spc="-10" dirty="0">
                <a:latin typeface="Calibri"/>
                <a:cs typeface="Calibri"/>
              </a:rPr>
              <a:t>w</a:t>
            </a:r>
            <a:r>
              <a:rPr sz="1200" spc="97" baseline="-10416" dirty="0">
                <a:latin typeface="Calibri"/>
                <a:cs typeface="Calibri"/>
              </a:rPr>
              <a:t>0</a:t>
            </a:r>
            <a:r>
              <a:rPr sz="1100" spc="85" dirty="0">
                <a:latin typeface="Calibri"/>
                <a:cs typeface="Calibri"/>
              </a:rPr>
              <a:t>)</a:t>
            </a:r>
            <a:endParaRPr sz="1100" dirty="0">
              <a:latin typeface="Calibri"/>
              <a:cs typeface="Calibri"/>
            </a:endParaRPr>
          </a:p>
          <a:p>
            <a:pPr marL="195580" indent="-132715">
              <a:lnSpc>
                <a:spcPct val="100000"/>
              </a:lnSpc>
              <a:spcBef>
                <a:spcPts val="1130"/>
              </a:spcBef>
              <a:buSzPct val="90909"/>
              <a:buFont typeface="Lucida Sans Unicode"/>
              <a:buChar char="•"/>
              <a:tabLst>
                <a:tab pos="196215" algn="l"/>
              </a:tabLst>
            </a:pPr>
            <a:r>
              <a:rPr sz="1100" spc="-5" dirty="0">
                <a:latin typeface="Times New Roman"/>
                <a:cs typeface="Times New Roman"/>
              </a:rPr>
              <a:t>This</a:t>
            </a:r>
            <a:r>
              <a:rPr sz="1100" spc="-15" dirty="0">
                <a:latin typeface="Times New Roman"/>
                <a:cs typeface="Times New Roman"/>
              </a:rPr>
              <a:t> </a:t>
            </a:r>
            <a:r>
              <a:rPr sz="1100" spc="-5" dirty="0">
                <a:latin typeface="Times New Roman"/>
                <a:cs typeface="Times New Roman"/>
              </a:rPr>
              <a:t>is</a:t>
            </a:r>
            <a:r>
              <a:rPr sz="1100" spc="-15" dirty="0">
                <a:latin typeface="Times New Roman"/>
                <a:cs typeface="Times New Roman"/>
              </a:rPr>
              <a:t> </a:t>
            </a:r>
            <a:r>
              <a:rPr sz="1100" spc="-5" dirty="0">
                <a:latin typeface="Times New Roman"/>
                <a:cs typeface="Times New Roman"/>
              </a:rPr>
              <a:t>called</a:t>
            </a:r>
            <a:r>
              <a:rPr sz="1100" spc="-15" dirty="0">
                <a:latin typeface="Times New Roman"/>
                <a:cs typeface="Times New Roman"/>
              </a:rPr>
              <a:t> </a:t>
            </a:r>
            <a:r>
              <a:rPr sz="1100" spc="-5" dirty="0">
                <a:latin typeface="Times New Roman"/>
                <a:cs typeface="Times New Roman"/>
              </a:rPr>
              <a:t>a</a:t>
            </a:r>
            <a:r>
              <a:rPr sz="1100" spc="-15" dirty="0">
                <a:latin typeface="Times New Roman"/>
                <a:cs typeface="Times New Roman"/>
              </a:rPr>
              <a:t> </a:t>
            </a:r>
            <a:r>
              <a:rPr sz="1100" spc="-5" dirty="0">
                <a:solidFill>
                  <a:srgbClr val="0000E5"/>
                </a:solidFill>
                <a:latin typeface="Times New Roman"/>
                <a:cs typeface="Times New Roman"/>
              </a:rPr>
              <a:t>generalized</a:t>
            </a:r>
            <a:r>
              <a:rPr sz="1100" spc="-15" dirty="0">
                <a:solidFill>
                  <a:srgbClr val="0000E5"/>
                </a:solidFill>
                <a:latin typeface="Times New Roman"/>
                <a:cs typeface="Times New Roman"/>
              </a:rPr>
              <a:t> </a:t>
            </a:r>
            <a:r>
              <a:rPr sz="1100" spc="-5" dirty="0">
                <a:solidFill>
                  <a:srgbClr val="0000E5"/>
                </a:solidFill>
                <a:latin typeface="Times New Roman"/>
                <a:cs typeface="Times New Roman"/>
              </a:rPr>
              <a:t>linear</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model</a:t>
            </a:r>
            <a:endParaRPr sz="1100" dirty="0">
              <a:latin typeface="Times New Roman"/>
              <a:cs typeface="Times New Roman"/>
            </a:endParaRPr>
          </a:p>
          <a:p>
            <a:pPr marL="195580" indent="-132715">
              <a:lnSpc>
                <a:spcPct val="100000"/>
              </a:lnSpc>
              <a:spcBef>
                <a:spcPts val="175"/>
              </a:spcBef>
              <a:buSzPct val="90909"/>
              <a:buFont typeface="Lucida Sans Unicode"/>
              <a:buChar char="•"/>
              <a:tabLst>
                <a:tab pos="196215" algn="l"/>
              </a:tabLst>
            </a:pPr>
            <a:r>
              <a:rPr sz="1100" i="1" spc="195" dirty="0">
                <a:latin typeface="Calibri"/>
                <a:cs typeface="Calibri"/>
              </a:rPr>
              <a:t>f</a:t>
            </a:r>
            <a:r>
              <a:rPr sz="1100" i="1" spc="-135" dirty="0">
                <a:latin typeface="Calibri"/>
                <a:cs typeface="Calibri"/>
              </a:rPr>
              <a:t> </a:t>
            </a:r>
            <a:r>
              <a:rPr sz="1100" spc="85" dirty="0">
                <a:latin typeface="Calibri"/>
                <a:cs typeface="Calibri"/>
              </a:rPr>
              <a:t>(</a:t>
            </a:r>
            <a:r>
              <a:rPr sz="1100" spc="-395" dirty="0">
                <a:latin typeface="Lucida Sans Unicode"/>
                <a:cs typeface="Lucida Sans Unicode"/>
              </a:rPr>
              <a:t>·</a:t>
            </a:r>
            <a:r>
              <a:rPr sz="1100" spc="85" dirty="0">
                <a:latin typeface="Calibri"/>
                <a:cs typeface="Calibri"/>
              </a:rPr>
              <a:t>)</a:t>
            </a:r>
            <a:r>
              <a:rPr sz="1100" spc="20" dirty="0">
                <a:latin typeface="Calibri"/>
                <a:cs typeface="Calibri"/>
              </a:rPr>
              <a:t> </a:t>
            </a:r>
            <a:r>
              <a:rPr sz="1100" spc="-5" dirty="0">
                <a:latin typeface="Times New Roman"/>
                <a:cs typeface="Times New Roman"/>
              </a:rPr>
              <a:t>is a </a:t>
            </a:r>
            <a:r>
              <a:rPr sz="1100" spc="-20" dirty="0">
                <a:latin typeface="Times New Roman"/>
                <a:cs typeface="Times New Roman"/>
              </a:rPr>
              <a:t>fi</a:t>
            </a:r>
            <a:r>
              <a:rPr sz="1100" spc="-55" dirty="0">
                <a:latin typeface="Times New Roman"/>
                <a:cs typeface="Times New Roman"/>
              </a:rPr>
              <a:t>x</a:t>
            </a:r>
            <a:r>
              <a:rPr sz="1100" spc="-5" dirty="0">
                <a:latin typeface="Times New Roman"/>
                <a:cs typeface="Times New Roman"/>
              </a:rPr>
              <a:t>ed non-linear function</a:t>
            </a:r>
            <a:endParaRPr sz="1100" dirty="0">
              <a:latin typeface="Times New Roman"/>
              <a:cs typeface="Times New Roman"/>
            </a:endParaRPr>
          </a:p>
        </p:txBody>
      </p:sp>
      <p:sp>
        <p:nvSpPr>
          <p:cNvPr id="6" name="object 6"/>
          <p:cNvSpPr txBox="1"/>
          <p:nvPr/>
        </p:nvSpPr>
        <p:spPr>
          <a:xfrm>
            <a:off x="773696" y="1985586"/>
            <a:ext cx="335915" cy="177800"/>
          </a:xfrm>
          <a:prstGeom prst="rect">
            <a:avLst/>
          </a:prstGeom>
        </p:spPr>
        <p:txBody>
          <a:bodyPr vert="horz" wrap="square" lIns="0" tIns="12065" rIns="0" bIns="0" rtlCol="0">
            <a:spAutoFit/>
          </a:bodyPr>
          <a:lstStyle/>
          <a:p>
            <a:pPr marL="140335" indent="-128270">
              <a:lnSpc>
                <a:spcPct val="100000"/>
              </a:lnSpc>
              <a:spcBef>
                <a:spcPts val="95"/>
              </a:spcBef>
              <a:buSzPct val="90000"/>
              <a:buFont typeface="Arial"/>
              <a:buChar char="•"/>
              <a:tabLst>
                <a:tab pos="140970" algn="l"/>
              </a:tabLst>
            </a:pPr>
            <a:r>
              <a:rPr sz="1000" spc="-5" dirty="0">
                <a:latin typeface="Times New Roman"/>
                <a:cs typeface="Times New Roman"/>
              </a:rPr>
              <a:t>e.g.</a:t>
            </a:r>
            <a:endParaRPr sz="1000">
              <a:latin typeface="Times New Roman"/>
              <a:cs typeface="Times New Roman"/>
            </a:endParaRPr>
          </a:p>
        </p:txBody>
      </p:sp>
      <p:sp>
        <p:nvSpPr>
          <p:cNvPr id="7" name="object 7"/>
          <p:cNvSpPr txBox="1"/>
          <p:nvPr/>
        </p:nvSpPr>
        <p:spPr>
          <a:xfrm>
            <a:off x="1933308" y="2209094"/>
            <a:ext cx="405765" cy="177800"/>
          </a:xfrm>
          <a:prstGeom prst="rect">
            <a:avLst/>
          </a:prstGeom>
        </p:spPr>
        <p:txBody>
          <a:bodyPr vert="horz" wrap="square" lIns="0" tIns="12065" rIns="0" bIns="0" rtlCol="0">
            <a:spAutoFit/>
          </a:bodyPr>
          <a:lstStyle/>
          <a:p>
            <a:pPr marL="12700">
              <a:lnSpc>
                <a:spcPct val="100000"/>
              </a:lnSpc>
              <a:spcBef>
                <a:spcPts val="95"/>
              </a:spcBef>
            </a:pPr>
            <a:r>
              <a:rPr sz="1000" i="1" spc="180" dirty="0">
                <a:latin typeface="Calibri"/>
                <a:cs typeface="Calibri"/>
              </a:rPr>
              <a:t>f</a:t>
            </a:r>
            <a:r>
              <a:rPr sz="1000" i="1" spc="-120" dirty="0">
                <a:latin typeface="Calibri"/>
                <a:cs typeface="Calibri"/>
              </a:rPr>
              <a:t> </a:t>
            </a:r>
            <a:r>
              <a:rPr sz="1000" spc="80" dirty="0">
                <a:latin typeface="Calibri"/>
                <a:cs typeface="Calibri"/>
              </a:rPr>
              <a:t>(</a:t>
            </a:r>
            <a:r>
              <a:rPr sz="1000" i="1" spc="55" dirty="0">
                <a:latin typeface="Calibri"/>
                <a:cs typeface="Calibri"/>
              </a:rPr>
              <a:t>u</a:t>
            </a:r>
            <a:r>
              <a:rPr sz="1000" spc="80" dirty="0">
                <a:latin typeface="Calibri"/>
                <a:cs typeface="Calibri"/>
              </a:rPr>
              <a:t>)</a:t>
            </a:r>
            <a:r>
              <a:rPr sz="1000" spc="50" dirty="0">
                <a:latin typeface="Calibri"/>
                <a:cs typeface="Calibri"/>
              </a:rPr>
              <a:t> </a:t>
            </a:r>
            <a:r>
              <a:rPr sz="1000" spc="275" dirty="0">
                <a:latin typeface="Calibri"/>
                <a:cs typeface="Calibri"/>
              </a:rPr>
              <a:t>=</a:t>
            </a:r>
            <a:endParaRPr sz="1000">
              <a:latin typeface="Calibri"/>
              <a:cs typeface="Calibri"/>
            </a:endParaRPr>
          </a:p>
        </p:txBody>
      </p:sp>
      <p:sp>
        <p:nvSpPr>
          <p:cNvPr id="8" name="object 8"/>
          <p:cNvSpPr txBox="1"/>
          <p:nvPr/>
        </p:nvSpPr>
        <p:spPr>
          <a:xfrm>
            <a:off x="2348420" y="2030684"/>
            <a:ext cx="120650" cy="177800"/>
          </a:xfrm>
          <a:prstGeom prst="rect">
            <a:avLst/>
          </a:prstGeom>
        </p:spPr>
        <p:txBody>
          <a:bodyPr vert="horz" wrap="square" lIns="0" tIns="12065" rIns="0" bIns="0" rtlCol="0">
            <a:spAutoFit/>
          </a:bodyPr>
          <a:lstStyle/>
          <a:p>
            <a:pPr marL="12700">
              <a:lnSpc>
                <a:spcPct val="100000"/>
              </a:lnSpc>
              <a:spcBef>
                <a:spcPts val="95"/>
              </a:spcBef>
            </a:pPr>
            <a:r>
              <a:rPr sz="1000" spc="445" dirty="0">
                <a:latin typeface="Trebuchet MS"/>
                <a:cs typeface="Trebuchet MS"/>
              </a:rPr>
              <a:t> </a:t>
            </a:r>
            <a:endParaRPr sz="1000">
              <a:latin typeface="Trebuchet MS"/>
              <a:cs typeface="Trebuchet MS"/>
            </a:endParaRPr>
          </a:p>
        </p:txBody>
      </p:sp>
      <p:sp>
        <p:nvSpPr>
          <p:cNvPr id="9" name="object 9"/>
          <p:cNvSpPr txBox="1"/>
          <p:nvPr/>
        </p:nvSpPr>
        <p:spPr>
          <a:xfrm>
            <a:off x="2506573" y="2131903"/>
            <a:ext cx="534035"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Calibri"/>
                <a:cs typeface="Calibri"/>
              </a:rPr>
              <a:t>1</a:t>
            </a:r>
            <a:r>
              <a:rPr sz="1000" spc="20" dirty="0">
                <a:latin typeface="Calibri"/>
                <a:cs typeface="Calibri"/>
              </a:rPr>
              <a:t> </a:t>
            </a:r>
            <a:r>
              <a:rPr sz="1000" spc="-5" dirty="0">
                <a:latin typeface="Times New Roman"/>
                <a:cs typeface="Times New Roman"/>
              </a:rPr>
              <a:t>if </a:t>
            </a:r>
            <a:r>
              <a:rPr sz="1000" i="1" spc="55" dirty="0">
                <a:latin typeface="Calibri"/>
                <a:cs typeface="Calibri"/>
              </a:rPr>
              <a:t>u</a:t>
            </a:r>
            <a:r>
              <a:rPr sz="1000" i="1" spc="50" dirty="0">
                <a:latin typeface="Calibri"/>
                <a:cs typeface="Calibri"/>
              </a:rPr>
              <a:t> </a:t>
            </a:r>
            <a:r>
              <a:rPr sz="1000" spc="-25" dirty="0">
                <a:latin typeface="Lucida Sans Unicode"/>
                <a:cs typeface="Lucida Sans Unicode"/>
              </a:rPr>
              <a:t>≥</a:t>
            </a:r>
            <a:r>
              <a:rPr sz="1000" spc="-40" dirty="0">
                <a:latin typeface="Lucida Sans Unicode"/>
                <a:cs typeface="Lucida Sans Unicode"/>
              </a:rPr>
              <a:t> </a:t>
            </a:r>
            <a:r>
              <a:rPr sz="1000" spc="-10" dirty="0">
                <a:latin typeface="Calibri"/>
                <a:cs typeface="Calibri"/>
              </a:rPr>
              <a:t>0</a:t>
            </a:r>
            <a:endParaRPr sz="1000">
              <a:latin typeface="Calibri"/>
              <a:cs typeface="Calibri"/>
            </a:endParaRPr>
          </a:p>
        </p:txBody>
      </p:sp>
      <p:sp>
        <p:nvSpPr>
          <p:cNvPr id="10" name="object 10"/>
          <p:cNvSpPr txBox="1"/>
          <p:nvPr/>
        </p:nvSpPr>
        <p:spPr>
          <a:xfrm>
            <a:off x="2506573" y="2283744"/>
            <a:ext cx="612775"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Calibri"/>
                <a:cs typeface="Calibri"/>
              </a:rPr>
              <a:t>0</a:t>
            </a:r>
            <a:r>
              <a:rPr sz="1000" spc="-30" dirty="0">
                <a:latin typeface="Calibri"/>
                <a:cs typeface="Calibri"/>
              </a:rPr>
              <a:t> </a:t>
            </a:r>
            <a:r>
              <a:rPr sz="1000" spc="-5" dirty="0">
                <a:latin typeface="Times New Roman"/>
                <a:cs typeface="Times New Roman"/>
              </a:rPr>
              <a:t>otherwise</a:t>
            </a:r>
            <a:endParaRPr sz="1000">
              <a:latin typeface="Times New Roman"/>
              <a:cs typeface="Times New Roman"/>
            </a:endParaRPr>
          </a:p>
        </p:txBody>
      </p:sp>
      <p:sp>
        <p:nvSpPr>
          <p:cNvPr id="11" name="object 11"/>
          <p:cNvSpPr txBox="1"/>
          <p:nvPr/>
        </p:nvSpPr>
        <p:spPr>
          <a:xfrm>
            <a:off x="466458" y="2455987"/>
            <a:ext cx="3713479" cy="445770"/>
          </a:xfrm>
          <a:prstGeom prst="rect">
            <a:avLst/>
          </a:prstGeom>
        </p:spPr>
        <p:txBody>
          <a:bodyPr vert="horz" wrap="square" lIns="0" tIns="55244" rIns="0" bIns="0" rtlCol="0">
            <a:spAutoFit/>
          </a:bodyPr>
          <a:lstStyle/>
          <a:p>
            <a:pPr marL="170180" indent="-132715">
              <a:lnSpc>
                <a:spcPct val="100000"/>
              </a:lnSpc>
              <a:spcBef>
                <a:spcPts val="434"/>
              </a:spcBef>
              <a:buClr>
                <a:srgbClr val="000000"/>
              </a:buClr>
              <a:buSzPct val="90909"/>
              <a:buFont typeface="Lucida Sans Unicode"/>
              <a:buChar char="•"/>
              <a:tabLst>
                <a:tab pos="170815" algn="l"/>
              </a:tabLst>
            </a:pPr>
            <a:r>
              <a:rPr sz="1100" spc="-5" dirty="0">
                <a:solidFill>
                  <a:srgbClr val="0000E5"/>
                </a:solidFill>
                <a:latin typeface="Times New Roman"/>
                <a:cs typeface="Times New Roman"/>
              </a:rPr>
              <a:t>Decision</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boundary</a:t>
            </a:r>
            <a:r>
              <a:rPr sz="1100" spc="-10" dirty="0">
                <a:solidFill>
                  <a:srgbClr val="0000E5"/>
                </a:solidFill>
                <a:latin typeface="Times New Roman"/>
                <a:cs typeface="Times New Roman"/>
              </a:rPr>
              <a:t> </a:t>
            </a:r>
            <a:r>
              <a:rPr sz="1100" spc="-5" dirty="0">
                <a:latin typeface="Times New Roman"/>
                <a:cs typeface="Times New Roman"/>
              </a:rPr>
              <a:t>between</a:t>
            </a:r>
            <a:r>
              <a:rPr sz="1100" spc="-10" dirty="0">
                <a:latin typeface="Times New Roman"/>
                <a:cs typeface="Times New Roman"/>
              </a:rPr>
              <a:t> </a:t>
            </a:r>
            <a:r>
              <a:rPr sz="1100" spc="-5" dirty="0">
                <a:latin typeface="Times New Roman"/>
                <a:cs typeface="Times New Roman"/>
              </a:rPr>
              <a:t>classes will</a:t>
            </a:r>
            <a:r>
              <a:rPr sz="1100" spc="-10" dirty="0">
                <a:latin typeface="Times New Roman"/>
                <a:cs typeface="Times New Roman"/>
              </a:rPr>
              <a:t> </a:t>
            </a:r>
            <a:r>
              <a:rPr sz="1100" spc="-5" dirty="0">
                <a:latin typeface="Times New Roman"/>
                <a:cs typeface="Times New Roman"/>
              </a:rPr>
              <a:t>be</a:t>
            </a:r>
            <a:r>
              <a:rPr sz="1100" spc="-10" dirty="0">
                <a:latin typeface="Times New Roman"/>
                <a:cs typeface="Times New Roman"/>
              </a:rPr>
              <a:t> </a:t>
            </a:r>
            <a:r>
              <a:rPr sz="1100" spc="-5" dirty="0">
                <a:latin typeface="Times New Roman"/>
                <a:cs typeface="Times New Roman"/>
              </a:rPr>
              <a:t>linear</a:t>
            </a:r>
            <a:r>
              <a:rPr sz="1100" spc="-10" dirty="0">
                <a:latin typeface="Times New Roman"/>
                <a:cs typeface="Times New Roman"/>
              </a:rPr>
              <a:t> </a:t>
            </a:r>
            <a:r>
              <a:rPr sz="1100" spc="-5" dirty="0">
                <a:latin typeface="Times New Roman"/>
                <a:cs typeface="Times New Roman"/>
              </a:rPr>
              <a:t>function of</a:t>
            </a:r>
            <a:r>
              <a:rPr sz="1100" spc="-10" dirty="0">
                <a:latin typeface="Times New Roman"/>
                <a:cs typeface="Times New Roman"/>
              </a:rPr>
              <a:t> </a:t>
            </a:r>
            <a:r>
              <a:rPr sz="1100" b="1" i="1" spc="-20" dirty="0">
                <a:latin typeface="Verdana"/>
                <a:cs typeface="Verdana"/>
              </a:rPr>
              <a:t>x</a:t>
            </a:r>
            <a:endParaRPr sz="1100">
              <a:latin typeface="Verdana"/>
              <a:cs typeface="Verdana"/>
            </a:endParaRPr>
          </a:p>
          <a:p>
            <a:pPr marL="170180" indent="-132715">
              <a:lnSpc>
                <a:spcPct val="100000"/>
              </a:lnSpc>
              <a:spcBef>
                <a:spcPts val="334"/>
              </a:spcBef>
              <a:buSzPct val="90909"/>
              <a:buFont typeface="Lucida Sans Unicode"/>
              <a:buChar char="•"/>
              <a:tabLst>
                <a:tab pos="170815" algn="l"/>
              </a:tabLst>
            </a:pPr>
            <a:r>
              <a:rPr sz="1100" spc="-5" dirty="0">
                <a:latin typeface="Times New Roman"/>
                <a:cs typeface="Times New Roman"/>
              </a:rPr>
              <a:t>Can also apply non-linearity to </a:t>
            </a:r>
            <a:r>
              <a:rPr sz="1100" b="1" i="1" spc="-10" dirty="0">
                <a:latin typeface="Verdana"/>
                <a:cs typeface="Verdana"/>
              </a:rPr>
              <a:t>x</a:t>
            </a:r>
            <a:r>
              <a:rPr sz="1100" spc="-10" dirty="0">
                <a:latin typeface="Times New Roman"/>
                <a:cs typeface="Times New Roman"/>
              </a:rPr>
              <a:t>,</a:t>
            </a:r>
            <a:r>
              <a:rPr sz="1100" spc="-5" dirty="0">
                <a:latin typeface="Times New Roman"/>
                <a:cs typeface="Times New Roman"/>
              </a:rPr>
              <a:t> as</a:t>
            </a:r>
            <a:r>
              <a:rPr sz="1100" dirty="0">
                <a:latin typeface="Times New Roman"/>
                <a:cs typeface="Times New Roman"/>
              </a:rPr>
              <a:t> </a:t>
            </a:r>
            <a:r>
              <a:rPr sz="1100" spc="-5" dirty="0">
                <a:latin typeface="Times New Roman"/>
                <a:cs typeface="Times New Roman"/>
              </a:rPr>
              <a:t>in </a:t>
            </a:r>
            <a:r>
              <a:rPr sz="1100" i="1" spc="45" dirty="0">
                <a:latin typeface="Calibri"/>
                <a:cs typeface="Calibri"/>
              </a:rPr>
              <a:t>φ</a:t>
            </a:r>
            <a:r>
              <a:rPr sz="1200" i="1" spc="67" baseline="-10416" dirty="0">
                <a:latin typeface="Calibri"/>
                <a:cs typeface="Calibri"/>
              </a:rPr>
              <a:t>i</a:t>
            </a:r>
            <a:r>
              <a:rPr sz="1100" spc="45" dirty="0">
                <a:latin typeface="Calibri"/>
                <a:cs typeface="Calibri"/>
              </a:rPr>
              <a:t>(</a:t>
            </a:r>
            <a:r>
              <a:rPr sz="1100" b="1" i="1" spc="45" dirty="0">
                <a:latin typeface="Verdana"/>
                <a:cs typeface="Verdana"/>
              </a:rPr>
              <a:t>x</a:t>
            </a:r>
            <a:r>
              <a:rPr sz="1100" spc="45" dirty="0">
                <a:latin typeface="Calibri"/>
                <a:cs typeface="Calibri"/>
              </a:rPr>
              <a:t>)</a:t>
            </a:r>
            <a:r>
              <a:rPr sz="1100" spc="25" dirty="0">
                <a:latin typeface="Calibri"/>
                <a:cs typeface="Calibri"/>
              </a:rPr>
              <a:t> </a:t>
            </a:r>
            <a:r>
              <a:rPr sz="1100" spc="-5" dirty="0">
                <a:latin typeface="Times New Roman"/>
                <a:cs typeface="Times New Roman"/>
              </a:rPr>
              <a:t>for </a:t>
            </a:r>
            <a:r>
              <a:rPr sz="1100" spc="-10" dirty="0">
                <a:latin typeface="Times New Roman"/>
                <a:cs typeface="Times New Roman"/>
              </a:rPr>
              <a:t>regression</a:t>
            </a:r>
            <a:endParaRPr sz="1100">
              <a:latin typeface="Times New Roman"/>
              <a:cs typeface="Times New Roman"/>
            </a:endParaRPr>
          </a:p>
        </p:txBody>
      </p:sp>
      <p:sp>
        <p:nvSpPr>
          <p:cNvPr id="15" name="Slide Number Placeholder 14"/>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a:t>
            </a:fld>
            <a:endParaRPr lang="en-US" spc="-5" dirty="0"/>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grpSp>
        <p:nvGrpSpPr>
          <p:cNvPr id="5" name="object 5"/>
          <p:cNvGrpSpPr/>
          <p:nvPr/>
        </p:nvGrpSpPr>
        <p:grpSpPr>
          <a:xfrm>
            <a:off x="1964362" y="1934135"/>
            <a:ext cx="791845" cy="791845"/>
            <a:chOff x="1964362" y="1934135"/>
            <a:chExt cx="791845" cy="791845"/>
          </a:xfrm>
        </p:grpSpPr>
        <p:sp>
          <p:nvSpPr>
            <p:cNvPr id="6" name="object 6"/>
            <p:cNvSpPr/>
            <p:nvPr/>
          </p:nvSpPr>
          <p:spPr>
            <a:xfrm>
              <a:off x="1985975" y="2704045"/>
              <a:ext cx="753110" cy="0"/>
            </a:xfrm>
            <a:custGeom>
              <a:avLst/>
              <a:gdLst/>
              <a:ahLst/>
              <a:cxnLst/>
              <a:rect l="l" t="t" r="r" b="b"/>
              <a:pathLst>
                <a:path w="753110">
                  <a:moveTo>
                    <a:pt x="0" y="0"/>
                  </a:moveTo>
                  <a:lnTo>
                    <a:pt x="753032" y="0"/>
                  </a:lnTo>
                </a:path>
              </a:pathLst>
            </a:custGeom>
            <a:ln w="8185">
              <a:solidFill>
                <a:srgbClr val="000000"/>
              </a:solidFill>
            </a:ln>
          </p:spPr>
          <p:txBody>
            <a:bodyPr wrap="square" lIns="0" tIns="0" rIns="0" bIns="0" rtlCol="0"/>
            <a:lstStyle/>
            <a:p>
              <a:endParaRPr/>
            </a:p>
          </p:txBody>
        </p:sp>
        <p:sp>
          <p:nvSpPr>
            <p:cNvPr id="7" name="object 7"/>
            <p:cNvSpPr/>
            <p:nvPr/>
          </p:nvSpPr>
          <p:spPr>
            <a:xfrm>
              <a:off x="2669433" y="2682432"/>
              <a:ext cx="86995" cy="43815"/>
            </a:xfrm>
            <a:custGeom>
              <a:avLst/>
              <a:gdLst/>
              <a:ahLst/>
              <a:cxnLst/>
              <a:rect l="l" t="t" r="r" b="b"/>
              <a:pathLst>
                <a:path w="86994" h="43814">
                  <a:moveTo>
                    <a:pt x="0" y="0"/>
                  </a:moveTo>
                  <a:lnTo>
                    <a:pt x="0" y="43226"/>
                  </a:lnTo>
                  <a:lnTo>
                    <a:pt x="86452" y="21613"/>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1985975" y="1951006"/>
              <a:ext cx="753110" cy="769620"/>
            </a:xfrm>
            <a:custGeom>
              <a:avLst/>
              <a:gdLst/>
              <a:ahLst/>
              <a:cxnLst/>
              <a:rect l="l" t="t" r="r" b="b"/>
              <a:pathLst>
                <a:path w="753110" h="769619">
                  <a:moveTo>
                    <a:pt x="687553" y="736669"/>
                  </a:moveTo>
                  <a:lnTo>
                    <a:pt x="753032" y="753038"/>
                  </a:lnTo>
                  <a:lnTo>
                    <a:pt x="687553" y="769408"/>
                  </a:lnTo>
                </a:path>
                <a:path w="753110" h="769619">
                  <a:moveTo>
                    <a:pt x="0" y="753038"/>
                  </a:moveTo>
                  <a:lnTo>
                    <a:pt x="0" y="0"/>
                  </a:lnTo>
                </a:path>
              </a:pathLst>
            </a:custGeom>
            <a:ln w="8185">
              <a:solidFill>
                <a:srgbClr val="000000"/>
              </a:solidFill>
            </a:ln>
          </p:spPr>
          <p:txBody>
            <a:bodyPr wrap="square" lIns="0" tIns="0" rIns="0" bIns="0" rtlCol="0"/>
            <a:lstStyle/>
            <a:p>
              <a:endParaRPr/>
            </a:p>
          </p:txBody>
        </p:sp>
        <p:sp>
          <p:nvSpPr>
            <p:cNvPr id="9" name="object 9"/>
            <p:cNvSpPr/>
            <p:nvPr/>
          </p:nvSpPr>
          <p:spPr>
            <a:xfrm>
              <a:off x="1964362" y="1934135"/>
              <a:ext cx="43815" cy="86995"/>
            </a:xfrm>
            <a:custGeom>
              <a:avLst/>
              <a:gdLst/>
              <a:ahLst/>
              <a:cxnLst/>
              <a:rect l="l" t="t" r="r" b="b"/>
              <a:pathLst>
                <a:path w="43814" h="86994">
                  <a:moveTo>
                    <a:pt x="21613" y="0"/>
                  </a:moveTo>
                  <a:lnTo>
                    <a:pt x="0" y="86445"/>
                  </a:lnTo>
                  <a:lnTo>
                    <a:pt x="43226" y="86445"/>
                  </a:lnTo>
                  <a:lnTo>
                    <a:pt x="21613" y="0"/>
                  </a:lnTo>
                  <a:close/>
                </a:path>
              </a:pathLst>
            </a:custGeom>
            <a:solidFill>
              <a:srgbClr val="000000"/>
            </a:solidFill>
          </p:spPr>
          <p:txBody>
            <a:bodyPr wrap="square" lIns="0" tIns="0" rIns="0" bIns="0" rtlCol="0"/>
            <a:lstStyle/>
            <a:p>
              <a:endParaRPr/>
            </a:p>
          </p:txBody>
        </p:sp>
        <p:sp>
          <p:nvSpPr>
            <p:cNvPr id="10" name="object 10"/>
            <p:cNvSpPr/>
            <p:nvPr/>
          </p:nvSpPr>
          <p:spPr>
            <a:xfrm>
              <a:off x="1969605" y="1951006"/>
              <a:ext cx="33020" cy="66040"/>
            </a:xfrm>
            <a:custGeom>
              <a:avLst/>
              <a:gdLst/>
              <a:ahLst/>
              <a:cxnLst/>
              <a:rect l="l" t="t" r="r" b="b"/>
              <a:pathLst>
                <a:path w="33019" h="66039">
                  <a:moveTo>
                    <a:pt x="0" y="65485"/>
                  </a:moveTo>
                  <a:lnTo>
                    <a:pt x="16369" y="0"/>
                  </a:lnTo>
                  <a:lnTo>
                    <a:pt x="32740" y="65485"/>
                  </a:lnTo>
                </a:path>
              </a:pathLst>
            </a:custGeom>
            <a:ln w="8185">
              <a:solidFill>
                <a:srgbClr val="000000"/>
              </a:solidFill>
            </a:ln>
          </p:spPr>
          <p:txBody>
            <a:bodyPr wrap="square" lIns="0" tIns="0" rIns="0" bIns="0" rtlCol="0"/>
            <a:lstStyle/>
            <a:p>
              <a:endParaRPr/>
            </a:p>
          </p:txBody>
        </p:sp>
      </p:grpSp>
      <p:sp>
        <p:nvSpPr>
          <p:cNvPr id="11" name="object 11"/>
          <p:cNvSpPr txBox="1"/>
          <p:nvPr/>
        </p:nvSpPr>
        <p:spPr>
          <a:xfrm>
            <a:off x="2679430" y="2725880"/>
            <a:ext cx="150495" cy="163195"/>
          </a:xfrm>
          <a:prstGeom prst="rect">
            <a:avLst/>
          </a:prstGeom>
        </p:spPr>
        <p:txBody>
          <a:bodyPr vert="horz" wrap="square" lIns="0" tIns="12700" rIns="0" bIns="0" rtlCol="0">
            <a:spAutoFit/>
          </a:bodyPr>
          <a:lstStyle/>
          <a:p>
            <a:pPr marL="38100">
              <a:lnSpc>
                <a:spcPct val="100000"/>
              </a:lnSpc>
              <a:spcBef>
                <a:spcPts val="100"/>
              </a:spcBef>
            </a:pPr>
            <a:r>
              <a:rPr sz="900" i="1" dirty="0">
                <a:latin typeface="Times New Roman"/>
                <a:cs typeface="Times New Roman"/>
              </a:rPr>
              <a:t>I</a:t>
            </a:r>
            <a:r>
              <a:rPr sz="825" baseline="-15151" dirty="0">
                <a:latin typeface="Times New Roman"/>
                <a:cs typeface="Times New Roman"/>
              </a:rPr>
              <a:t>2</a:t>
            </a:r>
            <a:endParaRPr sz="825" baseline="-15151">
              <a:latin typeface="Times New Roman"/>
              <a:cs typeface="Times New Roman"/>
            </a:endParaRPr>
          </a:p>
        </p:txBody>
      </p:sp>
      <p:grpSp>
        <p:nvGrpSpPr>
          <p:cNvPr id="12" name="object 12"/>
          <p:cNvGrpSpPr/>
          <p:nvPr/>
        </p:nvGrpSpPr>
        <p:grpSpPr>
          <a:xfrm>
            <a:off x="1945047" y="2139267"/>
            <a:ext cx="610235" cy="605790"/>
            <a:chOff x="1945047" y="2139267"/>
            <a:chExt cx="610235" cy="605790"/>
          </a:xfrm>
        </p:grpSpPr>
        <p:pic>
          <p:nvPicPr>
            <p:cNvPr id="13" name="object 13"/>
            <p:cNvPicPr/>
            <p:nvPr/>
          </p:nvPicPr>
          <p:blipFill>
            <a:blip r:embed="rId5" cstate="print"/>
            <a:stretch>
              <a:fillRect/>
            </a:stretch>
          </p:blipFill>
          <p:spPr>
            <a:xfrm>
              <a:off x="1945047" y="2663117"/>
              <a:ext cx="81855" cy="81848"/>
            </a:xfrm>
            <a:prstGeom prst="rect">
              <a:avLst/>
            </a:prstGeom>
          </p:spPr>
        </p:pic>
        <p:pic>
          <p:nvPicPr>
            <p:cNvPr id="14" name="object 14"/>
            <p:cNvPicPr/>
            <p:nvPr/>
          </p:nvPicPr>
          <p:blipFill>
            <a:blip r:embed="rId6" cstate="print"/>
            <a:stretch>
              <a:fillRect/>
            </a:stretch>
          </p:blipFill>
          <p:spPr>
            <a:xfrm>
              <a:off x="2464808" y="2663117"/>
              <a:ext cx="90033" cy="81848"/>
            </a:xfrm>
            <a:prstGeom prst="rect">
              <a:avLst/>
            </a:prstGeom>
          </p:spPr>
        </p:pic>
        <p:pic>
          <p:nvPicPr>
            <p:cNvPr id="15" name="object 15"/>
            <p:cNvPicPr/>
            <p:nvPr/>
          </p:nvPicPr>
          <p:blipFill>
            <a:blip r:embed="rId7" cstate="print"/>
            <a:stretch>
              <a:fillRect/>
            </a:stretch>
          </p:blipFill>
          <p:spPr>
            <a:xfrm>
              <a:off x="1945047" y="2139267"/>
              <a:ext cx="81855" cy="81848"/>
            </a:xfrm>
            <a:prstGeom prst="rect">
              <a:avLst/>
            </a:prstGeom>
          </p:spPr>
        </p:pic>
        <p:pic>
          <p:nvPicPr>
            <p:cNvPr id="16" name="object 16"/>
            <p:cNvPicPr/>
            <p:nvPr/>
          </p:nvPicPr>
          <p:blipFill>
            <a:blip r:embed="rId8" cstate="print"/>
            <a:stretch>
              <a:fillRect/>
            </a:stretch>
          </p:blipFill>
          <p:spPr>
            <a:xfrm>
              <a:off x="2464808" y="2139267"/>
              <a:ext cx="90033" cy="81848"/>
            </a:xfrm>
            <a:prstGeom prst="rect">
              <a:avLst/>
            </a:prstGeom>
          </p:spPr>
        </p:pic>
      </p:grpSp>
      <p:sp>
        <p:nvSpPr>
          <p:cNvPr id="17" name="object 17"/>
          <p:cNvSpPr txBox="1"/>
          <p:nvPr/>
        </p:nvSpPr>
        <p:spPr>
          <a:xfrm>
            <a:off x="441058" y="211795"/>
            <a:ext cx="3870960" cy="2549525"/>
          </a:xfrm>
          <a:prstGeom prst="rect">
            <a:avLst/>
          </a:prstGeom>
        </p:spPr>
        <p:txBody>
          <a:bodyPr vert="horz" wrap="square" lIns="0" tIns="17145" rIns="0" bIns="0" rtlCol="0">
            <a:spAutoFit/>
          </a:bodyPr>
          <a:lstStyle/>
          <a:p>
            <a:pPr marL="890905">
              <a:lnSpc>
                <a:spcPct val="100000"/>
              </a:lnSpc>
              <a:spcBef>
                <a:spcPts val="135"/>
              </a:spcBef>
            </a:pPr>
            <a:r>
              <a:rPr sz="1400" spc="10" dirty="0">
                <a:latin typeface="Times New Roman"/>
                <a:cs typeface="Times New Roman"/>
              </a:rPr>
              <a:t>Limitations</a:t>
            </a:r>
            <a:r>
              <a:rPr sz="1400" spc="5" dirty="0">
                <a:latin typeface="Times New Roman"/>
                <a:cs typeface="Times New Roman"/>
              </a:rPr>
              <a:t> </a:t>
            </a:r>
            <a:r>
              <a:rPr sz="1400" spc="10" dirty="0">
                <a:latin typeface="Times New Roman"/>
                <a:cs typeface="Times New Roman"/>
              </a:rPr>
              <a:t>of Perceptrons</a:t>
            </a:r>
            <a:endParaRPr sz="1400">
              <a:latin typeface="Times New Roman"/>
              <a:cs typeface="Times New Roman"/>
            </a:endParaRPr>
          </a:p>
          <a:p>
            <a:pPr>
              <a:lnSpc>
                <a:spcPct val="100000"/>
              </a:lnSpc>
            </a:pPr>
            <a:endParaRPr sz="1700">
              <a:latin typeface="Times New Roman"/>
              <a:cs typeface="Times New Roman"/>
            </a:endParaRPr>
          </a:p>
          <a:p>
            <a:pPr marL="195580" marR="55880" indent="-132715">
              <a:lnSpc>
                <a:spcPts val="1200"/>
              </a:lnSpc>
              <a:spcBef>
                <a:spcPts val="1260"/>
              </a:spcBef>
              <a:buSzPct val="90909"/>
              <a:buFont typeface="Lucida Sans Unicode"/>
              <a:buChar char="•"/>
              <a:tabLst>
                <a:tab pos="196215" algn="l"/>
              </a:tabLst>
            </a:pPr>
            <a:r>
              <a:rPr sz="1100" spc="-5" dirty="0">
                <a:latin typeface="Times New Roman"/>
                <a:cs typeface="Times New Roman"/>
              </a:rPr>
              <a:t>Perceptrons</a:t>
            </a:r>
            <a:r>
              <a:rPr sz="1100" spc="-15" dirty="0">
                <a:latin typeface="Times New Roman"/>
                <a:cs typeface="Times New Roman"/>
              </a:rPr>
              <a:t> </a:t>
            </a:r>
            <a:r>
              <a:rPr sz="1100" spc="-5" dirty="0">
                <a:latin typeface="Times New Roman"/>
                <a:cs typeface="Times New Roman"/>
              </a:rPr>
              <a:t>can</a:t>
            </a:r>
            <a:r>
              <a:rPr sz="1100" spc="-15" dirty="0">
                <a:latin typeface="Times New Roman"/>
                <a:cs typeface="Times New Roman"/>
              </a:rPr>
              <a:t> </a:t>
            </a:r>
            <a:r>
              <a:rPr sz="1100" spc="-5" dirty="0">
                <a:latin typeface="Times New Roman"/>
                <a:cs typeface="Times New Roman"/>
              </a:rPr>
              <a:t>only</a:t>
            </a:r>
            <a:r>
              <a:rPr sz="1100" spc="-15" dirty="0">
                <a:latin typeface="Times New Roman"/>
                <a:cs typeface="Times New Roman"/>
              </a:rPr>
              <a:t> </a:t>
            </a:r>
            <a:r>
              <a:rPr sz="1100" spc="-10" dirty="0">
                <a:latin typeface="Times New Roman"/>
                <a:cs typeface="Times New Roman"/>
              </a:rPr>
              <a:t>solve </a:t>
            </a:r>
            <a:r>
              <a:rPr sz="1100" spc="-5" dirty="0">
                <a:latin typeface="Times New Roman"/>
                <a:cs typeface="Times New Roman"/>
              </a:rPr>
              <a:t>linearly</a:t>
            </a:r>
            <a:r>
              <a:rPr sz="1100" spc="-15" dirty="0">
                <a:latin typeface="Times New Roman"/>
                <a:cs typeface="Times New Roman"/>
              </a:rPr>
              <a:t> </a:t>
            </a:r>
            <a:r>
              <a:rPr sz="1100" spc="-5" dirty="0">
                <a:latin typeface="Times New Roman"/>
                <a:cs typeface="Times New Roman"/>
              </a:rPr>
              <a:t>separable</a:t>
            </a:r>
            <a:r>
              <a:rPr sz="1100" spc="-15" dirty="0">
                <a:latin typeface="Times New Roman"/>
                <a:cs typeface="Times New Roman"/>
              </a:rPr>
              <a:t> </a:t>
            </a:r>
            <a:r>
              <a:rPr sz="1100" spc="-5" dirty="0">
                <a:latin typeface="Times New Roman"/>
                <a:cs typeface="Times New Roman"/>
              </a:rPr>
              <a:t>problems</a:t>
            </a:r>
            <a:r>
              <a:rPr sz="1100" spc="-15" dirty="0">
                <a:latin typeface="Times New Roman"/>
                <a:cs typeface="Times New Roman"/>
              </a:rPr>
              <a:t> </a:t>
            </a:r>
            <a:r>
              <a:rPr sz="1100" spc="-5" dirty="0">
                <a:latin typeface="Times New Roman"/>
                <a:cs typeface="Times New Roman"/>
              </a:rPr>
              <a:t>in</a:t>
            </a:r>
            <a:r>
              <a:rPr sz="1100" spc="-10" dirty="0">
                <a:latin typeface="Times New Roman"/>
                <a:cs typeface="Times New Roman"/>
              </a:rPr>
              <a:t> </a:t>
            </a:r>
            <a:r>
              <a:rPr sz="1100" spc="-5" dirty="0">
                <a:latin typeface="Times New Roman"/>
                <a:cs typeface="Times New Roman"/>
              </a:rPr>
              <a:t>feature </a:t>
            </a:r>
            <a:r>
              <a:rPr sz="1100" spc="-260" dirty="0">
                <a:latin typeface="Times New Roman"/>
                <a:cs typeface="Times New Roman"/>
              </a:rPr>
              <a:t> </a:t>
            </a:r>
            <a:r>
              <a:rPr sz="1100" spc="-5" dirty="0">
                <a:latin typeface="Times New Roman"/>
                <a:cs typeface="Times New Roman"/>
              </a:rPr>
              <a:t>space</a:t>
            </a:r>
            <a:endParaRPr sz="1100">
              <a:latin typeface="Times New Roman"/>
              <a:cs typeface="Times New Roman"/>
            </a:endParaRPr>
          </a:p>
          <a:p>
            <a:pPr marL="473075" lvl="1" indent="-128905">
              <a:lnSpc>
                <a:spcPct val="100000"/>
              </a:lnSpc>
              <a:spcBef>
                <a:spcPts val="150"/>
              </a:spcBef>
              <a:buSzPct val="90000"/>
              <a:buFont typeface="Arial"/>
              <a:buChar char="•"/>
              <a:tabLst>
                <a:tab pos="473709" algn="l"/>
              </a:tabLst>
            </a:pPr>
            <a:r>
              <a:rPr sz="1000" spc="-5" dirty="0">
                <a:latin typeface="Times New Roman"/>
                <a:cs typeface="Times New Roman"/>
              </a:rPr>
              <a:t>Same as the other</a:t>
            </a:r>
            <a:r>
              <a:rPr sz="1000" dirty="0">
                <a:latin typeface="Times New Roman"/>
                <a:cs typeface="Times New Roman"/>
              </a:rPr>
              <a:t> </a:t>
            </a:r>
            <a:r>
              <a:rPr sz="1000" spc="-5" dirty="0">
                <a:latin typeface="Times New Roman"/>
                <a:cs typeface="Times New Roman"/>
              </a:rPr>
              <a:t>models in this</a:t>
            </a:r>
            <a:r>
              <a:rPr sz="1000" dirty="0">
                <a:latin typeface="Times New Roman"/>
                <a:cs typeface="Times New Roman"/>
              </a:rPr>
              <a:t> </a:t>
            </a:r>
            <a:r>
              <a:rPr sz="1000" spc="-5" dirty="0">
                <a:latin typeface="Times New Roman"/>
                <a:cs typeface="Times New Roman"/>
              </a:rPr>
              <a:t>chapter</a:t>
            </a:r>
            <a:endParaRPr sz="1000">
              <a:latin typeface="Times New Roman"/>
              <a:cs typeface="Times New Roman"/>
            </a:endParaRPr>
          </a:p>
          <a:p>
            <a:pPr marL="195580" indent="-132715">
              <a:lnSpc>
                <a:spcPct val="100000"/>
              </a:lnSpc>
              <a:spcBef>
                <a:spcPts val="195"/>
              </a:spcBef>
              <a:buSzPct val="90909"/>
              <a:buFont typeface="Lucida Sans Unicode"/>
              <a:buChar char="•"/>
              <a:tabLst>
                <a:tab pos="196215" algn="l"/>
              </a:tabLst>
            </a:pPr>
            <a:r>
              <a:rPr sz="1100" spc="-5" dirty="0">
                <a:latin typeface="Times New Roman"/>
                <a:cs typeface="Times New Roman"/>
              </a:rPr>
              <a:t>Canonical</a:t>
            </a:r>
            <a:r>
              <a:rPr sz="1100" spc="-10" dirty="0">
                <a:latin typeface="Times New Roman"/>
                <a:cs typeface="Times New Roman"/>
              </a:rPr>
              <a:t> example </a:t>
            </a:r>
            <a:r>
              <a:rPr sz="1100" spc="-5" dirty="0">
                <a:latin typeface="Times New Roman"/>
                <a:cs typeface="Times New Roman"/>
              </a:rPr>
              <a:t>of</a:t>
            </a:r>
            <a:r>
              <a:rPr sz="1100" spc="-10" dirty="0">
                <a:latin typeface="Times New Roman"/>
                <a:cs typeface="Times New Roman"/>
              </a:rPr>
              <a:t> </a:t>
            </a:r>
            <a:r>
              <a:rPr sz="1100" spc="-5" dirty="0">
                <a:latin typeface="Times New Roman"/>
                <a:cs typeface="Times New Roman"/>
              </a:rPr>
              <a:t>non-separable problem</a:t>
            </a:r>
            <a:r>
              <a:rPr sz="1100" spc="-10" dirty="0">
                <a:latin typeface="Times New Roman"/>
                <a:cs typeface="Times New Roman"/>
              </a:rPr>
              <a:t> </a:t>
            </a:r>
            <a:r>
              <a:rPr sz="1100" spc="-5" dirty="0">
                <a:latin typeface="Times New Roman"/>
                <a:cs typeface="Times New Roman"/>
              </a:rPr>
              <a:t>is</a:t>
            </a:r>
            <a:r>
              <a:rPr sz="1100" spc="-10" dirty="0">
                <a:latin typeface="Times New Roman"/>
                <a:cs typeface="Times New Roman"/>
              </a:rPr>
              <a:t> X-OR</a:t>
            </a:r>
            <a:endParaRPr sz="1100">
              <a:latin typeface="Times New Roman"/>
              <a:cs typeface="Times New Roman"/>
            </a:endParaRPr>
          </a:p>
          <a:p>
            <a:pPr marL="473075" lvl="1" indent="-128905">
              <a:lnSpc>
                <a:spcPct val="100000"/>
              </a:lnSpc>
              <a:spcBef>
                <a:spcPts val="175"/>
              </a:spcBef>
              <a:buSzPct val="90000"/>
              <a:buFont typeface="Arial"/>
              <a:buChar char="•"/>
              <a:tabLst>
                <a:tab pos="473709" algn="l"/>
              </a:tabLst>
            </a:pPr>
            <a:r>
              <a:rPr sz="1000" spc="-5" dirty="0">
                <a:latin typeface="Times New Roman"/>
                <a:cs typeface="Times New Roman"/>
              </a:rPr>
              <a:t>Real</a:t>
            </a:r>
            <a:r>
              <a:rPr sz="1000" spc="-10" dirty="0">
                <a:latin typeface="Times New Roman"/>
                <a:cs typeface="Times New Roman"/>
              </a:rPr>
              <a:t> </a:t>
            </a:r>
            <a:r>
              <a:rPr sz="1000" spc="-5" dirty="0">
                <a:latin typeface="Times New Roman"/>
                <a:cs typeface="Times New Roman"/>
              </a:rPr>
              <a:t>datasets can look like this too</a:t>
            </a:r>
            <a:endParaRPr sz="1000">
              <a:latin typeface="Times New Roman"/>
              <a:cs typeface="Times New Roman"/>
            </a:endParaRPr>
          </a:p>
          <a:p>
            <a:pPr marR="1009650" algn="ctr">
              <a:lnSpc>
                <a:spcPct val="100000"/>
              </a:lnSpc>
              <a:spcBef>
                <a:spcPts val="1135"/>
              </a:spcBef>
            </a:pPr>
            <a:r>
              <a:rPr sz="900" i="1" dirty="0">
                <a:latin typeface="Times New Roman"/>
                <a:cs typeface="Times New Roman"/>
              </a:rPr>
              <a:t>I</a:t>
            </a:r>
            <a:r>
              <a:rPr sz="825" baseline="-15151" dirty="0">
                <a:latin typeface="Times New Roman"/>
                <a:cs typeface="Times New Roman"/>
              </a:rPr>
              <a:t>1</a:t>
            </a:r>
            <a:endParaRPr sz="825" baseline="-15151">
              <a:latin typeface="Times New Roman"/>
              <a:cs typeface="Times New Roman"/>
            </a:endParaRPr>
          </a:p>
          <a:p>
            <a:pPr>
              <a:lnSpc>
                <a:spcPct val="100000"/>
              </a:lnSpc>
              <a:spcBef>
                <a:spcPts val="25"/>
              </a:spcBef>
            </a:pPr>
            <a:endParaRPr sz="900">
              <a:latin typeface="Times New Roman"/>
              <a:cs typeface="Times New Roman"/>
            </a:endParaRPr>
          </a:p>
          <a:p>
            <a:pPr marR="952500" algn="ctr">
              <a:lnSpc>
                <a:spcPct val="100000"/>
              </a:lnSpc>
            </a:pPr>
            <a:r>
              <a:rPr sz="750" spc="10" dirty="0">
                <a:latin typeface="Times New Roman"/>
                <a:cs typeface="Times New Roman"/>
              </a:rPr>
              <a:t>1</a:t>
            </a:r>
            <a:endParaRPr sz="750">
              <a:latin typeface="Times New Roman"/>
              <a:cs typeface="Times New Roman"/>
            </a:endParaRPr>
          </a:p>
          <a:p>
            <a:pPr>
              <a:lnSpc>
                <a:spcPct val="100000"/>
              </a:lnSpc>
              <a:spcBef>
                <a:spcPts val="20"/>
              </a:spcBef>
            </a:pPr>
            <a:endParaRPr sz="900">
              <a:latin typeface="Times New Roman"/>
              <a:cs typeface="Times New Roman"/>
            </a:endParaRPr>
          </a:p>
          <a:p>
            <a:pPr marR="240029" algn="ctr">
              <a:lnSpc>
                <a:spcPct val="100000"/>
              </a:lnSpc>
            </a:pPr>
            <a:r>
              <a:rPr sz="900" b="1" dirty="0">
                <a:latin typeface="Arial"/>
                <a:cs typeface="Arial"/>
              </a:rPr>
              <a:t>?</a:t>
            </a:r>
            <a:endParaRPr sz="900">
              <a:latin typeface="Arial"/>
              <a:cs typeface="Arial"/>
            </a:endParaRPr>
          </a:p>
          <a:p>
            <a:pPr>
              <a:lnSpc>
                <a:spcPct val="100000"/>
              </a:lnSpc>
              <a:spcBef>
                <a:spcPts val="50"/>
              </a:spcBef>
            </a:pPr>
            <a:endParaRPr sz="900">
              <a:latin typeface="Arial"/>
              <a:cs typeface="Arial"/>
            </a:endParaRPr>
          </a:p>
          <a:p>
            <a:pPr marR="952500" algn="ctr">
              <a:lnSpc>
                <a:spcPct val="100000"/>
              </a:lnSpc>
              <a:spcBef>
                <a:spcPts val="5"/>
              </a:spcBef>
            </a:pPr>
            <a:r>
              <a:rPr sz="750" spc="10" dirty="0">
                <a:latin typeface="Times New Roman"/>
                <a:cs typeface="Times New Roman"/>
              </a:rPr>
              <a:t>0</a:t>
            </a:r>
            <a:endParaRPr sz="750">
              <a:latin typeface="Times New Roman"/>
              <a:cs typeface="Times New Roman"/>
            </a:endParaRPr>
          </a:p>
        </p:txBody>
      </p:sp>
      <p:sp>
        <p:nvSpPr>
          <p:cNvPr id="18" name="object 18"/>
          <p:cNvSpPr txBox="1"/>
          <p:nvPr/>
        </p:nvSpPr>
        <p:spPr>
          <a:xfrm>
            <a:off x="1952814" y="2757419"/>
            <a:ext cx="74930" cy="143510"/>
          </a:xfrm>
          <a:prstGeom prst="rect">
            <a:avLst/>
          </a:prstGeom>
        </p:spPr>
        <p:txBody>
          <a:bodyPr vert="horz" wrap="square" lIns="0" tIns="15240" rIns="0" bIns="0" rtlCol="0">
            <a:spAutoFit/>
          </a:bodyPr>
          <a:lstStyle/>
          <a:p>
            <a:pPr marL="12700">
              <a:lnSpc>
                <a:spcPct val="100000"/>
              </a:lnSpc>
              <a:spcBef>
                <a:spcPts val="120"/>
              </a:spcBef>
            </a:pPr>
            <a:r>
              <a:rPr sz="750" spc="10" dirty="0">
                <a:latin typeface="Times New Roman"/>
                <a:cs typeface="Times New Roman"/>
              </a:rPr>
              <a:t>0</a:t>
            </a:r>
            <a:endParaRPr sz="750">
              <a:latin typeface="Times New Roman"/>
              <a:cs typeface="Times New Roman"/>
            </a:endParaRPr>
          </a:p>
        </p:txBody>
      </p:sp>
      <p:sp>
        <p:nvSpPr>
          <p:cNvPr id="19" name="object 19"/>
          <p:cNvSpPr txBox="1"/>
          <p:nvPr/>
        </p:nvSpPr>
        <p:spPr>
          <a:xfrm>
            <a:off x="2476660" y="2757419"/>
            <a:ext cx="74930" cy="143510"/>
          </a:xfrm>
          <a:prstGeom prst="rect">
            <a:avLst/>
          </a:prstGeom>
        </p:spPr>
        <p:txBody>
          <a:bodyPr vert="horz" wrap="square" lIns="0" tIns="15240" rIns="0" bIns="0" rtlCol="0">
            <a:spAutoFit/>
          </a:bodyPr>
          <a:lstStyle/>
          <a:p>
            <a:pPr marL="12700">
              <a:lnSpc>
                <a:spcPct val="100000"/>
              </a:lnSpc>
              <a:spcBef>
                <a:spcPts val="120"/>
              </a:spcBef>
            </a:pPr>
            <a:r>
              <a:rPr sz="750" spc="10" dirty="0">
                <a:latin typeface="Times New Roman"/>
                <a:cs typeface="Times New Roman"/>
              </a:rPr>
              <a:t>1</a:t>
            </a:r>
            <a:endParaRPr sz="750">
              <a:latin typeface="Times New Roman"/>
              <a:cs typeface="Times New Roman"/>
            </a:endParaRPr>
          </a:p>
        </p:txBody>
      </p:sp>
      <p:sp>
        <p:nvSpPr>
          <p:cNvPr id="23" name="Slide Number Placeholder 22"/>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50</a:t>
            </a:fld>
            <a:endParaRPr lang="en-US" spc="-5" dirty="0"/>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20"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2018004" y="211795"/>
            <a:ext cx="572135" cy="244475"/>
          </a:xfrm>
          <a:prstGeom prst="rect">
            <a:avLst/>
          </a:prstGeom>
        </p:spPr>
        <p:txBody>
          <a:bodyPr vert="horz" wrap="square" lIns="0" tIns="17145" rIns="0" bIns="0" rtlCol="0">
            <a:spAutoFit/>
          </a:bodyPr>
          <a:lstStyle/>
          <a:p>
            <a:pPr marL="12700">
              <a:lnSpc>
                <a:spcPct val="100000"/>
              </a:lnSpc>
              <a:spcBef>
                <a:spcPts val="135"/>
              </a:spcBef>
            </a:pPr>
            <a:r>
              <a:rPr sz="1400" spc="10" dirty="0">
                <a:latin typeface="Times New Roman"/>
                <a:cs typeface="Times New Roman"/>
              </a:rPr>
              <a:t>Outline</a:t>
            </a:r>
            <a:endParaRPr sz="1400">
              <a:latin typeface="Times New Roman"/>
              <a:cs typeface="Times New Roman"/>
            </a:endParaRPr>
          </a:p>
        </p:txBody>
      </p:sp>
      <p:sp>
        <p:nvSpPr>
          <p:cNvPr id="6" name="object 6"/>
          <p:cNvSpPr txBox="1"/>
          <p:nvPr/>
        </p:nvSpPr>
        <p:spPr>
          <a:xfrm>
            <a:off x="347294" y="1156778"/>
            <a:ext cx="1330325"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CCCCCC"/>
                </a:solidFill>
                <a:latin typeface="Times New Roman"/>
                <a:cs typeface="Times New Roman"/>
                <a:hlinkClick r:id="rId2" action="ppaction://hlinksldjump"/>
              </a:rPr>
              <a:t>Discriminant</a:t>
            </a:r>
            <a:r>
              <a:rPr sz="1100" spc="-65" dirty="0">
                <a:solidFill>
                  <a:srgbClr val="CCCCCC"/>
                </a:solidFill>
                <a:latin typeface="Times New Roman"/>
                <a:cs typeface="Times New Roman"/>
                <a:hlinkClick r:id="rId2" action="ppaction://hlinksldjump"/>
              </a:rPr>
              <a:t> </a:t>
            </a:r>
            <a:r>
              <a:rPr sz="1100" spc="-5" dirty="0">
                <a:solidFill>
                  <a:srgbClr val="CCCCCC"/>
                </a:solidFill>
                <a:latin typeface="Times New Roman"/>
                <a:cs typeface="Times New Roman"/>
                <a:hlinkClick r:id="rId2" action="ppaction://hlinksldjump"/>
              </a:rPr>
              <a:t>Functions</a:t>
            </a:r>
            <a:endParaRPr sz="1100">
              <a:latin typeface="Times New Roman"/>
              <a:cs typeface="Times New Roman"/>
            </a:endParaRPr>
          </a:p>
        </p:txBody>
      </p:sp>
      <p:sp>
        <p:nvSpPr>
          <p:cNvPr id="7" name="object 7"/>
          <p:cNvSpPr txBox="1"/>
          <p:nvPr/>
        </p:nvSpPr>
        <p:spPr>
          <a:xfrm>
            <a:off x="347294" y="1717635"/>
            <a:ext cx="107823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hlinkClick r:id="rId3" action="ppaction://hlinksldjump"/>
              </a:rPr>
              <a:t>Generat</a:t>
            </a:r>
            <a:r>
              <a:rPr sz="1100" spc="-35" dirty="0">
                <a:latin typeface="Times New Roman"/>
                <a:cs typeface="Times New Roman"/>
                <a:hlinkClick r:id="rId3" action="ppaction://hlinksldjump"/>
              </a:rPr>
              <a:t>i</a:t>
            </a:r>
            <a:r>
              <a:rPr sz="1100" spc="-25" dirty="0">
                <a:latin typeface="Times New Roman"/>
                <a:cs typeface="Times New Roman"/>
                <a:hlinkClick r:id="rId3" action="ppaction://hlinksldjump"/>
              </a:rPr>
              <a:t>v</a:t>
            </a:r>
            <a:r>
              <a:rPr sz="1100" spc="-5" dirty="0">
                <a:latin typeface="Times New Roman"/>
                <a:cs typeface="Times New Roman"/>
                <a:hlinkClick r:id="rId3" action="ppaction://hlinksldjump"/>
              </a:rPr>
              <a:t>e Models</a:t>
            </a:r>
            <a:endParaRPr sz="1100">
              <a:latin typeface="Times New Roman"/>
              <a:cs typeface="Times New Roman"/>
            </a:endParaRPr>
          </a:p>
        </p:txBody>
      </p:sp>
      <p:sp>
        <p:nvSpPr>
          <p:cNvPr id="8" name="object 8"/>
          <p:cNvSpPr txBox="1"/>
          <p:nvPr/>
        </p:nvSpPr>
        <p:spPr>
          <a:xfrm>
            <a:off x="347294" y="2278493"/>
            <a:ext cx="1294130"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CCCCCC"/>
                </a:solidFill>
                <a:latin typeface="Times New Roman"/>
                <a:cs typeface="Times New Roman"/>
                <a:hlinkClick r:id="rId4" action="ppaction://hlinksldjump"/>
              </a:rPr>
              <a:t>Discriminative</a:t>
            </a:r>
            <a:r>
              <a:rPr sz="1100" spc="-50" dirty="0">
                <a:solidFill>
                  <a:srgbClr val="CCCCCC"/>
                </a:solidFill>
                <a:latin typeface="Times New Roman"/>
                <a:cs typeface="Times New Roman"/>
                <a:hlinkClick r:id="rId4" action="ppaction://hlinksldjump"/>
              </a:rPr>
              <a:t> </a:t>
            </a:r>
            <a:r>
              <a:rPr sz="1100" spc="-5" dirty="0">
                <a:solidFill>
                  <a:srgbClr val="CCCCCC"/>
                </a:solidFill>
                <a:latin typeface="Times New Roman"/>
                <a:cs typeface="Times New Roman"/>
                <a:hlinkClick r:id="rId4" action="ppaction://hlinksldjump"/>
              </a:rPr>
              <a:t>Models</a:t>
            </a:r>
            <a:endParaRPr sz="1100">
              <a:latin typeface="Times New Roman"/>
              <a:cs typeface="Times New Roman"/>
            </a:endParaRPr>
          </a:p>
        </p:txBody>
      </p:sp>
      <p:sp>
        <p:nvSpPr>
          <p:cNvPr id="12" name="Slide Number Placeholder 11"/>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51</a:t>
            </a:fld>
            <a:endParaRPr lang="en-US" spc="-5" dirty="0"/>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54425" cy="1111250"/>
          </a:xfrm>
          <a:prstGeom prst="rect">
            <a:avLst/>
          </a:prstGeom>
        </p:spPr>
        <p:txBody>
          <a:bodyPr vert="horz" wrap="square" lIns="0" tIns="17145" rIns="0" bIns="0" rtlCol="0">
            <a:spAutoFit/>
          </a:bodyPr>
          <a:lstStyle/>
          <a:p>
            <a:pPr marL="674370">
              <a:lnSpc>
                <a:spcPct val="100000"/>
              </a:lnSpc>
              <a:spcBef>
                <a:spcPts val="135"/>
              </a:spcBef>
            </a:pPr>
            <a:r>
              <a:rPr sz="1400" spc="10" dirty="0">
                <a:latin typeface="Times New Roman"/>
                <a:cs typeface="Times New Roman"/>
              </a:rPr>
              <a:t>Probabilistic</a:t>
            </a:r>
            <a:r>
              <a:rPr sz="1400" dirty="0">
                <a:latin typeface="Times New Roman"/>
                <a:cs typeface="Times New Roman"/>
              </a:rPr>
              <a:t> </a:t>
            </a:r>
            <a:r>
              <a:rPr sz="1400" spc="5" dirty="0">
                <a:latin typeface="Times New Roman"/>
                <a:cs typeface="Times New Roman"/>
              </a:rPr>
              <a:t>Generative </a:t>
            </a:r>
            <a:r>
              <a:rPr sz="1400" spc="15" dirty="0">
                <a:latin typeface="Times New Roman"/>
                <a:cs typeface="Times New Roman"/>
              </a:rPr>
              <a:t>Models</a:t>
            </a:r>
            <a:endParaRPr sz="1400">
              <a:latin typeface="Times New Roman"/>
              <a:cs typeface="Times New Roman"/>
            </a:endParaRPr>
          </a:p>
          <a:p>
            <a:pPr marL="182880" marR="17780" indent="-132715">
              <a:lnSpc>
                <a:spcPct val="102699"/>
              </a:lnSpc>
              <a:spcBef>
                <a:spcPts val="815"/>
              </a:spcBef>
              <a:buSzPct val="90909"/>
              <a:buFont typeface="Lucida Sans Unicode"/>
              <a:buChar char="•"/>
              <a:tabLst>
                <a:tab pos="183515" algn="l"/>
              </a:tabLst>
            </a:pPr>
            <a:r>
              <a:rPr sz="1100" spc="-10" dirty="0">
                <a:latin typeface="Times New Roman"/>
                <a:cs typeface="Times New Roman"/>
              </a:rPr>
              <a:t>Up</a:t>
            </a:r>
            <a:r>
              <a:rPr sz="1100" spc="-5" dirty="0">
                <a:latin typeface="Times New Roman"/>
                <a:cs typeface="Times New Roman"/>
              </a:rPr>
              <a:t> to </a:t>
            </a:r>
            <a:r>
              <a:rPr sz="1100" spc="-20" dirty="0">
                <a:latin typeface="Times New Roman"/>
                <a:cs typeface="Times New Roman"/>
              </a:rPr>
              <a:t>now</a:t>
            </a:r>
            <a:r>
              <a:rPr sz="1100" spc="-5" dirty="0">
                <a:latin typeface="Times New Roman"/>
                <a:cs typeface="Times New Roman"/>
              </a:rPr>
              <a:t> </a:t>
            </a:r>
            <a:r>
              <a:rPr sz="1100" spc="-20" dirty="0">
                <a:latin typeface="Times New Roman"/>
                <a:cs typeface="Times New Roman"/>
              </a:rPr>
              <a:t>we’ve</a:t>
            </a:r>
            <a:r>
              <a:rPr sz="1100" spc="-5" dirty="0">
                <a:latin typeface="Times New Roman"/>
                <a:cs typeface="Times New Roman"/>
              </a:rPr>
              <a:t> </a:t>
            </a:r>
            <a:r>
              <a:rPr sz="1100" spc="-10" dirty="0">
                <a:latin typeface="Times New Roman"/>
                <a:cs typeface="Times New Roman"/>
              </a:rPr>
              <a:t>looked</a:t>
            </a:r>
            <a:r>
              <a:rPr sz="1100" spc="-5" dirty="0">
                <a:latin typeface="Times New Roman"/>
                <a:cs typeface="Times New Roman"/>
              </a:rPr>
              <a:t> at learning </a:t>
            </a:r>
            <a:r>
              <a:rPr sz="1100" spc="-10" dirty="0">
                <a:latin typeface="Times New Roman"/>
                <a:cs typeface="Times New Roman"/>
              </a:rPr>
              <a:t>classification</a:t>
            </a:r>
            <a:r>
              <a:rPr sz="1100" dirty="0">
                <a:latin typeface="Times New Roman"/>
                <a:cs typeface="Times New Roman"/>
              </a:rPr>
              <a:t> </a:t>
            </a:r>
            <a:r>
              <a:rPr sz="1100" spc="-5" dirty="0">
                <a:latin typeface="Times New Roman"/>
                <a:cs typeface="Times New Roman"/>
              </a:rPr>
              <a:t>by choosing </a:t>
            </a:r>
            <a:r>
              <a:rPr sz="1100" spc="-260" dirty="0">
                <a:latin typeface="Times New Roman"/>
                <a:cs typeface="Times New Roman"/>
              </a:rPr>
              <a:t> </a:t>
            </a:r>
            <a:r>
              <a:rPr sz="1100" spc="-5" dirty="0">
                <a:latin typeface="Times New Roman"/>
                <a:cs typeface="Times New Roman"/>
              </a:rPr>
              <a:t>parameters</a:t>
            </a:r>
            <a:r>
              <a:rPr sz="1100" spc="-10" dirty="0">
                <a:latin typeface="Times New Roman"/>
                <a:cs typeface="Times New Roman"/>
              </a:rPr>
              <a:t> </a:t>
            </a:r>
            <a:r>
              <a:rPr sz="1100" spc="-5" dirty="0">
                <a:latin typeface="Times New Roman"/>
                <a:cs typeface="Times New Roman"/>
              </a:rPr>
              <a:t>to minimize an</a:t>
            </a:r>
            <a:r>
              <a:rPr sz="1100" spc="-10" dirty="0">
                <a:latin typeface="Times New Roman"/>
                <a:cs typeface="Times New Roman"/>
              </a:rPr>
              <a:t> </a:t>
            </a:r>
            <a:r>
              <a:rPr sz="1100" spc="-5" dirty="0">
                <a:latin typeface="Times New Roman"/>
                <a:cs typeface="Times New Roman"/>
              </a:rPr>
              <a:t>error function</a:t>
            </a:r>
            <a:endParaRPr sz="1100">
              <a:latin typeface="Times New Roman"/>
              <a:cs typeface="Times New Roman"/>
            </a:endParaRPr>
          </a:p>
          <a:p>
            <a:pPr marL="182880" indent="-132715">
              <a:lnSpc>
                <a:spcPct val="100000"/>
              </a:lnSpc>
              <a:spcBef>
                <a:spcPts val="335"/>
              </a:spcBef>
              <a:buSzPct val="90909"/>
              <a:buFont typeface="Lucida Sans Unicode"/>
              <a:buChar char="•"/>
              <a:tabLst>
                <a:tab pos="183515" algn="l"/>
              </a:tabLst>
            </a:pPr>
            <a:r>
              <a:rPr sz="1100" spc="-25" dirty="0">
                <a:solidFill>
                  <a:srgbClr val="D8D8D8"/>
                </a:solidFill>
                <a:latin typeface="Times New Roman"/>
                <a:cs typeface="Times New Roman"/>
              </a:rPr>
              <a:t>We’ll</a:t>
            </a:r>
            <a:r>
              <a:rPr sz="1100" spc="-10" dirty="0">
                <a:solidFill>
                  <a:srgbClr val="D8D8D8"/>
                </a:solidFill>
                <a:latin typeface="Times New Roman"/>
                <a:cs typeface="Times New Roman"/>
              </a:rPr>
              <a:t> </a:t>
            </a:r>
            <a:r>
              <a:rPr sz="1100" spc="-20" dirty="0">
                <a:solidFill>
                  <a:srgbClr val="D8D8D8"/>
                </a:solidFill>
                <a:latin typeface="Times New Roman"/>
                <a:cs typeface="Times New Roman"/>
              </a:rPr>
              <a:t>now</a:t>
            </a:r>
            <a:r>
              <a:rPr sz="1100" spc="-10" dirty="0">
                <a:solidFill>
                  <a:srgbClr val="D8D8D8"/>
                </a:solidFill>
                <a:latin typeface="Times New Roman"/>
                <a:cs typeface="Times New Roman"/>
              </a:rPr>
              <a:t> </a:t>
            </a:r>
            <a:r>
              <a:rPr sz="1100" spc="-15" dirty="0">
                <a:solidFill>
                  <a:srgbClr val="D8D8D8"/>
                </a:solidFill>
                <a:latin typeface="Times New Roman"/>
                <a:cs typeface="Times New Roman"/>
              </a:rPr>
              <a:t>develop</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a</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probabilistic</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approach</a:t>
            </a:r>
            <a:endParaRPr sz="1100">
              <a:latin typeface="Times New Roman"/>
              <a:cs typeface="Times New Roman"/>
            </a:endParaRPr>
          </a:p>
          <a:p>
            <a:pPr marL="182880" indent="-132715">
              <a:lnSpc>
                <a:spcPct val="100000"/>
              </a:lnSpc>
              <a:spcBef>
                <a:spcPts val="334"/>
              </a:spcBef>
              <a:buSzPct val="90909"/>
              <a:buFont typeface="Lucida Sans Unicode"/>
              <a:buChar char="•"/>
              <a:tabLst>
                <a:tab pos="183515" algn="l"/>
              </a:tabLst>
            </a:pPr>
            <a:r>
              <a:rPr sz="1100" spc="-20" dirty="0">
                <a:solidFill>
                  <a:srgbClr val="D8D8D8"/>
                </a:solidFill>
                <a:latin typeface="Times New Roman"/>
                <a:cs typeface="Times New Roman"/>
              </a:rPr>
              <a:t>With</a:t>
            </a:r>
            <a:r>
              <a:rPr sz="1100" spc="-15" dirty="0">
                <a:solidFill>
                  <a:srgbClr val="D8D8D8"/>
                </a:solidFill>
                <a:latin typeface="Times New Roman"/>
                <a:cs typeface="Times New Roman"/>
              </a:rPr>
              <a:t> </a:t>
            </a:r>
            <a:r>
              <a:rPr sz="1100" spc="-5" dirty="0">
                <a:solidFill>
                  <a:srgbClr val="D8D8D8"/>
                </a:solidFill>
                <a:latin typeface="Times New Roman"/>
                <a:cs typeface="Times New Roman"/>
              </a:rPr>
              <a:t>2</a:t>
            </a:r>
            <a:r>
              <a:rPr sz="1100" spc="-15" dirty="0">
                <a:solidFill>
                  <a:srgbClr val="D8D8D8"/>
                </a:solidFill>
                <a:latin typeface="Times New Roman"/>
                <a:cs typeface="Times New Roman"/>
              </a:rPr>
              <a:t> </a:t>
            </a:r>
            <a:r>
              <a:rPr sz="1100" spc="-5" dirty="0">
                <a:solidFill>
                  <a:srgbClr val="D8D8D8"/>
                </a:solidFill>
                <a:latin typeface="Times New Roman"/>
                <a:cs typeface="Times New Roman"/>
              </a:rPr>
              <a:t>classes,</a:t>
            </a:r>
            <a:r>
              <a:rPr sz="1100" spc="-10" dirty="0">
                <a:solidFill>
                  <a:srgbClr val="D8D8D8"/>
                </a:solidFill>
                <a:latin typeface="Times New Roman"/>
                <a:cs typeface="Times New Roman"/>
              </a:rPr>
              <a:t> </a:t>
            </a:r>
            <a:r>
              <a:rPr sz="1100" spc="-85" dirty="0">
                <a:solidFill>
                  <a:srgbClr val="D8D8D8"/>
                </a:solidFill>
                <a:latin typeface="Lucida Sans Unicode"/>
                <a:cs typeface="Lucida Sans Unicode"/>
              </a:rPr>
              <a:t>C</a:t>
            </a:r>
            <a:r>
              <a:rPr sz="1200" spc="-127" baseline="-10416" dirty="0">
                <a:solidFill>
                  <a:srgbClr val="D8D8D8"/>
                </a:solidFill>
                <a:latin typeface="Calibri"/>
                <a:cs typeface="Calibri"/>
              </a:rPr>
              <a:t>1</a:t>
            </a:r>
            <a:r>
              <a:rPr sz="1200" spc="-82" baseline="-10416" dirty="0">
                <a:solidFill>
                  <a:srgbClr val="D8D8D8"/>
                </a:solidFill>
                <a:latin typeface="Calibri"/>
                <a:cs typeface="Calibri"/>
              </a:rPr>
              <a:t> </a:t>
            </a:r>
            <a:r>
              <a:rPr sz="1100" spc="-5" dirty="0">
                <a:solidFill>
                  <a:srgbClr val="D8D8D8"/>
                </a:solidFill>
                <a:latin typeface="Times New Roman"/>
                <a:cs typeface="Times New Roman"/>
              </a:rPr>
              <a:t>and</a:t>
            </a:r>
            <a:r>
              <a:rPr sz="1100" spc="-15" dirty="0">
                <a:solidFill>
                  <a:srgbClr val="D8D8D8"/>
                </a:solidFill>
                <a:latin typeface="Times New Roman"/>
                <a:cs typeface="Times New Roman"/>
              </a:rPr>
              <a:t> </a:t>
            </a:r>
            <a:r>
              <a:rPr sz="1100" spc="-45" dirty="0">
                <a:solidFill>
                  <a:srgbClr val="D8D8D8"/>
                </a:solidFill>
                <a:latin typeface="Lucida Sans Unicode"/>
                <a:cs typeface="Lucida Sans Unicode"/>
              </a:rPr>
              <a:t>C</a:t>
            </a:r>
            <a:r>
              <a:rPr sz="1200" spc="-67" baseline="-10416" dirty="0">
                <a:solidFill>
                  <a:srgbClr val="D8D8D8"/>
                </a:solidFill>
                <a:latin typeface="Calibri"/>
                <a:cs typeface="Calibri"/>
              </a:rPr>
              <a:t>2</a:t>
            </a:r>
            <a:r>
              <a:rPr sz="1100" spc="-45" dirty="0">
                <a:solidFill>
                  <a:srgbClr val="D8D8D8"/>
                </a:solidFill>
                <a:latin typeface="Times New Roman"/>
                <a:cs typeface="Times New Roman"/>
              </a:rPr>
              <a:t>:</a:t>
            </a:r>
            <a:endParaRPr sz="1100">
              <a:latin typeface="Times New Roman"/>
              <a:cs typeface="Times New Roman"/>
            </a:endParaRPr>
          </a:p>
        </p:txBody>
      </p:sp>
      <p:sp>
        <p:nvSpPr>
          <p:cNvPr id="6" name="object 6"/>
          <p:cNvSpPr txBox="1"/>
          <p:nvPr/>
        </p:nvSpPr>
        <p:spPr>
          <a:xfrm>
            <a:off x="1565414" y="1559520"/>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7" name="object 7"/>
          <p:cNvSpPr txBox="1"/>
          <p:nvPr/>
        </p:nvSpPr>
        <p:spPr>
          <a:xfrm>
            <a:off x="1368882" y="1501418"/>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8" name="object 8"/>
          <p:cNvSpPr txBox="1"/>
          <p:nvPr/>
        </p:nvSpPr>
        <p:spPr>
          <a:xfrm>
            <a:off x="2335415" y="1465794"/>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solidFill>
                  <a:srgbClr val="D8D8D8"/>
                </a:solidFill>
                <a:uFill>
                  <a:solidFill>
                    <a:srgbClr val="D8D8D8"/>
                  </a:solidFill>
                </a:uFill>
                <a:latin typeface="Calibri"/>
                <a:cs typeface="Calibri"/>
              </a:rPr>
              <a:t>1</a:t>
            </a:r>
            <a:r>
              <a:rPr sz="800" spc="15" dirty="0">
                <a:solidFill>
                  <a:srgbClr val="D8D8D8"/>
                </a:solidFill>
                <a:latin typeface="Calibri"/>
                <a:cs typeface="Calibri"/>
              </a:rPr>
              <a:t>	</a:t>
            </a:r>
            <a:r>
              <a:rPr sz="800" u="sng" spc="65" dirty="0">
                <a:solidFill>
                  <a:srgbClr val="D8D8D8"/>
                </a:solidFill>
                <a:uFill>
                  <a:solidFill>
                    <a:srgbClr val="D8D8D8"/>
                  </a:solidFill>
                </a:uFill>
                <a:latin typeface="Calibri"/>
                <a:cs typeface="Calibri"/>
              </a:rPr>
              <a:t>1</a:t>
            </a:r>
            <a:endParaRPr sz="800">
              <a:latin typeface="Calibri"/>
              <a:cs typeface="Calibri"/>
            </a:endParaRPr>
          </a:p>
        </p:txBody>
      </p:sp>
      <p:sp>
        <p:nvSpPr>
          <p:cNvPr id="9" name="object 9"/>
          <p:cNvSpPr txBox="1"/>
          <p:nvPr/>
        </p:nvSpPr>
        <p:spPr>
          <a:xfrm>
            <a:off x="2009089" y="1407692"/>
            <a:ext cx="776605" cy="191770"/>
          </a:xfrm>
          <a:prstGeom prst="rect">
            <a:avLst/>
          </a:prstGeom>
        </p:spPr>
        <p:txBody>
          <a:bodyPr vert="horz" wrap="square" lIns="0" tIns="11430" rIns="0" bIns="0" rtlCol="0">
            <a:spAutoFit/>
          </a:bodyPr>
          <a:lstStyle/>
          <a:p>
            <a:pPr marL="12700">
              <a:lnSpc>
                <a:spcPct val="100000"/>
              </a:lnSpc>
              <a:spcBef>
                <a:spcPts val="90"/>
              </a:spcBef>
            </a:pPr>
            <a:r>
              <a:rPr sz="1100" i="1" u="sng" spc="-50" dirty="0">
                <a:solidFill>
                  <a:srgbClr val="D8D8D8"/>
                </a:solidFill>
                <a:uFill>
                  <a:solidFill>
                    <a:srgbClr val="D8D8D8"/>
                  </a:solidFill>
                </a:uFill>
                <a:latin typeface="Calibri"/>
                <a:cs typeface="Calibri"/>
              </a:rPr>
              <a:t>p</a:t>
            </a:r>
            <a:r>
              <a:rPr sz="1100" u="sng" spc="-50" dirty="0">
                <a:solidFill>
                  <a:srgbClr val="D8D8D8"/>
                </a:solidFill>
                <a:uFill>
                  <a:solidFill>
                    <a:srgbClr val="D8D8D8"/>
                  </a:solidFill>
                </a:uFill>
                <a:latin typeface="Calibri"/>
                <a:cs typeface="Calibri"/>
              </a:rPr>
              <a:t>(</a:t>
            </a:r>
            <a:r>
              <a:rPr sz="1100" b="1" i="1" u="sng" spc="-50" dirty="0">
                <a:solidFill>
                  <a:srgbClr val="D8D8D8"/>
                </a:solidFill>
                <a:uFill>
                  <a:solidFill>
                    <a:srgbClr val="D8D8D8"/>
                  </a:solidFill>
                </a:uFill>
                <a:latin typeface="Verdana"/>
                <a:cs typeface="Verdana"/>
              </a:rPr>
              <a:t>x</a:t>
            </a:r>
            <a:r>
              <a:rPr sz="1100" u="sng" spc="-50" dirty="0">
                <a:solidFill>
                  <a:srgbClr val="D8D8D8"/>
                </a:solidFill>
                <a:uFill>
                  <a:solidFill>
                    <a:srgbClr val="D8D8D8"/>
                  </a:solidFill>
                </a:uFill>
                <a:latin typeface="Lucida Sans Unicode"/>
                <a:cs typeface="Lucida Sans Unicode"/>
              </a:rPr>
              <a:t>|C</a:t>
            </a:r>
            <a:r>
              <a:rPr sz="1100" spc="85" dirty="0">
                <a:solidFill>
                  <a:srgbClr val="D8D8D8"/>
                </a:solidFill>
                <a:latin typeface="Lucida Sans Unicode"/>
                <a:cs typeface="Lucida Sans Unicode"/>
              </a:rPr>
              <a:t> </a:t>
            </a:r>
            <a:r>
              <a:rPr sz="1100" u="sng" spc="-10" dirty="0">
                <a:solidFill>
                  <a:srgbClr val="D8D8D8"/>
                </a:solidFill>
                <a:uFill>
                  <a:solidFill>
                    <a:srgbClr val="D8D8D8"/>
                  </a:solidFill>
                </a:uFill>
                <a:latin typeface="Calibri"/>
                <a:cs typeface="Calibri"/>
              </a:rPr>
              <a:t>)</a:t>
            </a:r>
            <a:r>
              <a:rPr sz="1100" i="1" u="sng" spc="-10" dirty="0">
                <a:solidFill>
                  <a:srgbClr val="D8D8D8"/>
                </a:solidFill>
                <a:uFill>
                  <a:solidFill>
                    <a:srgbClr val="D8D8D8"/>
                  </a:solidFill>
                </a:uFill>
                <a:latin typeface="Calibri"/>
                <a:cs typeface="Calibri"/>
              </a:rPr>
              <a:t>p</a:t>
            </a:r>
            <a:r>
              <a:rPr sz="1100" u="sng" spc="-10" dirty="0">
                <a:solidFill>
                  <a:srgbClr val="D8D8D8"/>
                </a:solidFill>
                <a:uFill>
                  <a:solidFill>
                    <a:srgbClr val="D8D8D8"/>
                  </a:solidFill>
                </a:uFill>
                <a:latin typeface="Calibri"/>
                <a:cs typeface="Calibri"/>
              </a:rPr>
              <a:t>(</a:t>
            </a:r>
            <a:r>
              <a:rPr sz="1100" u="sng" spc="-1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85" dirty="0">
                <a:solidFill>
                  <a:srgbClr val="D8D8D8"/>
                </a:solidFill>
                <a:uFill>
                  <a:solidFill>
                    <a:srgbClr val="D8D8D8"/>
                  </a:solidFill>
                </a:uFill>
                <a:latin typeface="Calibri"/>
                <a:cs typeface="Calibri"/>
              </a:rPr>
              <a:t>)</a:t>
            </a:r>
            <a:endParaRPr sz="1100">
              <a:latin typeface="Calibri"/>
              <a:cs typeface="Calibri"/>
            </a:endParaRPr>
          </a:p>
        </p:txBody>
      </p:sp>
      <p:sp>
        <p:nvSpPr>
          <p:cNvPr id="10" name="object 10"/>
          <p:cNvSpPr txBox="1"/>
          <p:nvPr/>
        </p:nvSpPr>
        <p:spPr>
          <a:xfrm>
            <a:off x="2250122" y="1596452"/>
            <a:ext cx="294640" cy="191770"/>
          </a:xfrm>
          <a:prstGeom prst="rect">
            <a:avLst/>
          </a:prstGeom>
        </p:spPr>
        <p:txBody>
          <a:bodyPr vert="horz" wrap="square" lIns="0" tIns="11430" rIns="0" bIns="0" rtlCol="0">
            <a:spAutoFit/>
          </a:bodyPr>
          <a:lstStyle/>
          <a:p>
            <a:pPr marL="12700">
              <a:lnSpc>
                <a:spcPct val="100000"/>
              </a:lnSpc>
              <a:spcBef>
                <a:spcPts val="90"/>
              </a:spcBef>
            </a:pP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100" spc="85" dirty="0">
                <a:solidFill>
                  <a:srgbClr val="D8D8D8"/>
                </a:solidFill>
                <a:latin typeface="Calibri"/>
                <a:cs typeface="Calibri"/>
              </a:rPr>
              <a:t>)</a:t>
            </a:r>
            <a:endParaRPr sz="1100">
              <a:latin typeface="Calibri"/>
              <a:cs typeface="Calibri"/>
            </a:endParaRPr>
          </a:p>
        </p:txBody>
      </p:sp>
      <p:sp>
        <p:nvSpPr>
          <p:cNvPr id="11" name="object 11"/>
          <p:cNvSpPr txBox="1"/>
          <p:nvPr/>
        </p:nvSpPr>
        <p:spPr>
          <a:xfrm>
            <a:off x="2809722" y="1501418"/>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D8D8D8"/>
                </a:solidFill>
                <a:latin typeface="Times New Roman"/>
                <a:cs typeface="Times New Roman"/>
              </a:rPr>
              <a:t>Bayes’ Rule</a:t>
            </a:r>
            <a:endParaRPr sz="1100">
              <a:latin typeface="Times New Roman"/>
              <a:cs typeface="Times New Roman"/>
            </a:endParaRPr>
          </a:p>
        </p:txBody>
      </p:sp>
      <p:sp>
        <p:nvSpPr>
          <p:cNvPr id="12" name="object 12"/>
          <p:cNvSpPr txBox="1"/>
          <p:nvPr/>
        </p:nvSpPr>
        <p:spPr>
          <a:xfrm>
            <a:off x="1481226" y="208107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13" name="object 13"/>
          <p:cNvSpPr txBox="1"/>
          <p:nvPr/>
        </p:nvSpPr>
        <p:spPr>
          <a:xfrm>
            <a:off x="1284693" y="2022956"/>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14" name="object 14"/>
          <p:cNvSpPr txBox="1"/>
          <p:nvPr/>
        </p:nvSpPr>
        <p:spPr>
          <a:xfrm>
            <a:off x="1886800" y="1906725"/>
            <a:ext cx="1198245" cy="403225"/>
          </a:xfrm>
          <a:prstGeom prst="rect">
            <a:avLst/>
          </a:prstGeom>
        </p:spPr>
        <p:txBody>
          <a:bodyPr vert="horz" wrap="square" lIns="0" tIns="33655" rIns="0" bIns="0" rtlCol="0">
            <a:spAutoFit/>
          </a:bodyPr>
          <a:lstStyle/>
          <a:p>
            <a:pPr marL="50800">
              <a:lnSpc>
                <a:spcPct val="100000"/>
              </a:lnSpc>
              <a:spcBef>
                <a:spcPts val="265"/>
              </a:spcBef>
              <a:tabLst>
                <a:tab pos="222885" algn="l"/>
                <a:tab pos="1146810" algn="l"/>
              </a:tabLst>
            </a:pPr>
            <a:r>
              <a:rPr sz="1100" u="sng" spc="-5" dirty="0">
                <a:solidFill>
                  <a:srgbClr val="D8D8D8"/>
                </a:solidFill>
                <a:uFill>
                  <a:solidFill>
                    <a:srgbClr val="D8D8D8"/>
                  </a:solidFill>
                </a:uFill>
                <a:latin typeface="Times New Roman"/>
                <a:cs typeface="Times New Roman"/>
              </a:rPr>
              <a:t> 	</a:t>
            </a:r>
            <a:r>
              <a:rPr sz="1100" i="1" u="sng" spc="-5" dirty="0">
                <a:solidFill>
                  <a:srgbClr val="D8D8D8"/>
                </a:solidFill>
                <a:uFill>
                  <a:solidFill>
                    <a:srgbClr val="D8D8D8"/>
                  </a:solidFill>
                </a:uFill>
                <a:latin typeface="Calibri"/>
                <a:cs typeface="Calibri"/>
              </a:rPr>
              <a:t>p</a:t>
            </a:r>
            <a:r>
              <a:rPr sz="1100" u="sng" spc="-5" dirty="0">
                <a:solidFill>
                  <a:srgbClr val="D8D8D8"/>
                </a:solidFill>
                <a:uFill>
                  <a:solidFill>
                    <a:srgbClr val="D8D8D8"/>
                  </a:solidFill>
                </a:uFill>
                <a:latin typeface="Calibri"/>
                <a:cs typeface="Calibri"/>
              </a:rPr>
              <a:t>(</a:t>
            </a:r>
            <a:r>
              <a:rPr sz="1100" b="1" i="1" u="sng" spc="-5" dirty="0">
                <a:solidFill>
                  <a:srgbClr val="D8D8D8"/>
                </a:solidFill>
                <a:uFill>
                  <a:solidFill>
                    <a:srgbClr val="D8D8D8"/>
                  </a:solidFill>
                </a:uFill>
                <a:latin typeface="Verdana"/>
                <a:cs typeface="Verdana"/>
              </a:rPr>
              <a:t>x</a:t>
            </a:r>
            <a:r>
              <a:rPr sz="1100" u="sng" spc="-5" dirty="0">
                <a:solidFill>
                  <a:srgbClr val="D8D8D8"/>
                </a:solidFill>
                <a:uFill>
                  <a:solidFill>
                    <a:srgbClr val="D8D8D8"/>
                  </a:solidFill>
                </a:uFill>
                <a:latin typeface="Lucida Sans Unicode"/>
                <a:cs typeface="Lucida Sans Unicode"/>
              </a:rPr>
              <a:t>|C</a:t>
            </a:r>
            <a:r>
              <a:rPr sz="1200" u="sng" spc="-7" baseline="-10416" dirty="0">
                <a:solidFill>
                  <a:srgbClr val="D8D8D8"/>
                </a:solidFill>
                <a:uFill>
                  <a:solidFill>
                    <a:srgbClr val="D8D8D8"/>
                  </a:solidFill>
                </a:uFill>
                <a:latin typeface="Calibri"/>
                <a:cs typeface="Calibri"/>
              </a:rPr>
              <a:t>1</a:t>
            </a:r>
            <a:r>
              <a:rPr sz="1100" u="sng" spc="-5" dirty="0">
                <a:solidFill>
                  <a:srgbClr val="D8D8D8"/>
                </a:solidFill>
                <a:uFill>
                  <a:solidFill>
                    <a:srgbClr val="D8D8D8"/>
                  </a:solidFill>
                </a:uFill>
                <a:latin typeface="Calibri"/>
                <a:cs typeface="Calibri"/>
              </a:rPr>
              <a:t>)</a:t>
            </a:r>
            <a:r>
              <a:rPr sz="1100" i="1" u="sng" spc="-5" dirty="0">
                <a:solidFill>
                  <a:srgbClr val="D8D8D8"/>
                </a:solidFill>
                <a:uFill>
                  <a:solidFill>
                    <a:srgbClr val="D8D8D8"/>
                  </a:solidFill>
                </a:uFill>
                <a:latin typeface="Calibri"/>
                <a:cs typeface="Calibri"/>
              </a:rPr>
              <a:t>p</a:t>
            </a:r>
            <a:r>
              <a:rPr sz="1100" u="sng" spc="-5" dirty="0">
                <a:solidFill>
                  <a:srgbClr val="D8D8D8"/>
                </a:solidFill>
                <a:uFill>
                  <a:solidFill>
                    <a:srgbClr val="D8D8D8"/>
                  </a:solidFill>
                </a:uFill>
                <a:latin typeface="Calibri"/>
                <a:cs typeface="Calibri"/>
              </a:rPr>
              <a:t>(</a:t>
            </a:r>
            <a:r>
              <a:rPr sz="1100" u="sng" spc="-5" dirty="0">
                <a:solidFill>
                  <a:srgbClr val="D8D8D8"/>
                </a:solidFill>
                <a:uFill>
                  <a:solidFill>
                    <a:srgbClr val="D8D8D8"/>
                  </a:solidFill>
                </a:uFill>
                <a:latin typeface="Lucida Sans Unicode"/>
                <a:cs typeface="Lucida Sans Unicode"/>
              </a:rPr>
              <a:t>C</a:t>
            </a:r>
            <a:r>
              <a:rPr sz="1200" u="sng" spc="-7" baseline="-10416" dirty="0">
                <a:solidFill>
                  <a:srgbClr val="D8D8D8"/>
                </a:solidFill>
                <a:uFill>
                  <a:solidFill>
                    <a:srgbClr val="D8D8D8"/>
                  </a:solidFill>
                </a:uFill>
                <a:latin typeface="Calibri"/>
                <a:cs typeface="Calibri"/>
              </a:rPr>
              <a:t>1</a:t>
            </a:r>
            <a:r>
              <a:rPr sz="1100" u="sng" spc="-5" dirty="0">
                <a:solidFill>
                  <a:srgbClr val="D8D8D8"/>
                </a:solidFill>
                <a:uFill>
                  <a:solidFill>
                    <a:srgbClr val="D8D8D8"/>
                  </a:solidFill>
                </a:uFill>
                <a:latin typeface="Calibri"/>
                <a:cs typeface="Calibri"/>
              </a:rPr>
              <a:t>)	</a:t>
            </a:r>
            <a:endParaRPr sz="1100">
              <a:latin typeface="Calibri"/>
              <a:cs typeface="Calibri"/>
            </a:endParaRPr>
          </a:p>
          <a:p>
            <a:pPr marL="50800">
              <a:lnSpc>
                <a:spcPct val="100000"/>
              </a:lnSpc>
              <a:spcBef>
                <a:spcPts val="170"/>
              </a:spcBef>
            </a:pP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100" i="1" spc="25" dirty="0">
                <a:solidFill>
                  <a:srgbClr val="D8D8D8"/>
                </a:solidFill>
                <a:latin typeface="Calibri"/>
                <a:cs typeface="Calibri"/>
              </a:rPr>
              <a:t>,</a:t>
            </a:r>
            <a:r>
              <a:rPr sz="1100" i="1" spc="-70" dirty="0">
                <a:solidFill>
                  <a:srgbClr val="D8D8D8"/>
                </a:solidFill>
                <a:latin typeface="Calibri"/>
                <a:cs typeface="Calibri"/>
              </a:rPr>
              <a:t> </a:t>
            </a:r>
            <a:r>
              <a:rPr sz="1100" spc="-190" dirty="0">
                <a:solidFill>
                  <a:srgbClr val="D8D8D8"/>
                </a:solidFill>
                <a:latin typeface="Lucida Sans Unicode"/>
                <a:cs typeface="Lucida Sans Unicode"/>
              </a:rPr>
              <a:t>C</a:t>
            </a:r>
            <a:r>
              <a:rPr sz="1200" spc="97" baseline="-10416" dirty="0">
                <a:solidFill>
                  <a:srgbClr val="D8D8D8"/>
                </a:solidFill>
                <a:latin typeface="Calibri"/>
                <a:cs typeface="Calibri"/>
              </a:rPr>
              <a:t>1</a:t>
            </a:r>
            <a:r>
              <a:rPr sz="1100" spc="85" dirty="0">
                <a:solidFill>
                  <a:srgbClr val="D8D8D8"/>
                </a:solidFill>
                <a:latin typeface="Calibri"/>
                <a:cs typeface="Calibri"/>
              </a:rPr>
              <a:t>)</a:t>
            </a:r>
            <a:r>
              <a:rPr sz="1100" spc="-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100" i="1" spc="25" dirty="0">
                <a:solidFill>
                  <a:srgbClr val="D8D8D8"/>
                </a:solidFill>
                <a:latin typeface="Calibri"/>
                <a:cs typeface="Calibri"/>
              </a:rPr>
              <a:t>,</a:t>
            </a:r>
            <a:r>
              <a:rPr sz="1100" i="1" spc="-70" dirty="0">
                <a:solidFill>
                  <a:srgbClr val="D8D8D8"/>
                </a:solidFill>
                <a:latin typeface="Calibri"/>
                <a:cs typeface="Calibri"/>
              </a:rPr>
              <a:t> </a:t>
            </a:r>
            <a:r>
              <a:rPr sz="1100" spc="-190" dirty="0">
                <a:solidFill>
                  <a:srgbClr val="D8D8D8"/>
                </a:solidFill>
                <a:latin typeface="Lucida Sans Unicode"/>
                <a:cs typeface="Lucida Sans Unicode"/>
              </a:rPr>
              <a:t>C</a:t>
            </a:r>
            <a:r>
              <a:rPr sz="1200" spc="97" baseline="-10416" dirty="0">
                <a:solidFill>
                  <a:srgbClr val="D8D8D8"/>
                </a:solidFill>
                <a:latin typeface="Calibri"/>
                <a:cs typeface="Calibri"/>
              </a:rPr>
              <a:t>2</a:t>
            </a:r>
            <a:r>
              <a:rPr sz="1100" spc="85" dirty="0">
                <a:solidFill>
                  <a:srgbClr val="D8D8D8"/>
                </a:solidFill>
                <a:latin typeface="Calibri"/>
                <a:cs typeface="Calibri"/>
              </a:rPr>
              <a:t>)</a:t>
            </a:r>
            <a:endParaRPr sz="1100">
              <a:latin typeface="Calibri"/>
              <a:cs typeface="Calibri"/>
            </a:endParaRPr>
          </a:p>
        </p:txBody>
      </p:sp>
      <p:sp>
        <p:nvSpPr>
          <p:cNvPr id="15" name="object 15"/>
          <p:cNvSpPr txBox="1"/>
          <p:nvPr/>
        </p:nvSpPr>
        <p:spPr>
          <a:xfrm>
            <a:off x="3070834" y="2022956"/>
            <a:ext cx="529590"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D8D8D8"/>
                </a:solidFill>
                <a:latin typeface="Times New Roman"/>
                <a:cs typeface="Times New Roman"/>
              </a:rPr>
              <a:t>Sum</a:t>
            </a:r>
            <a:r>
              <a:rPr sz="1100" spc="-5" dirty="0">
                <a:solidFill>
                  <a:srgbClr val="D8D8D8"/>
                </a:solidFill>
                <a:latin typeface="Times New Roman"/>
                <a:cs typeface="Times New Roman"/>
              </a:rPr>
              <a:t> rule</a:t>
            </a:r>
            <a:endParaRPr sz="1100">
              <a:latin typeface="Times New Roman"/>
              <a:cs typeface="Times New Roman"/>
            </a:endParaRPr>
          </a:p>
        </p:txBody>
      </p:sp>
      <p:sp>
        <p:nvSpPr>
          <p:cNvPr id="16" name="object 16"/>
          <p:cNvSpPr txBox="1"/>
          <p:nvPr/>
        </p:nvSpPr>
        <p:spPr>
          <a:xfrm>
            <a:off x="1105344" y="254567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17" name="object 17"/>
          <p:cNvSpPr txBox="1"/>
          <p:nvPr/>
        </p:nvSpPr>
        <p:spPr>
          <a:xfrm>
            <a:off x="908811" y="2487560"/>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18" name="object 18"/>
          <p:cNvSpPr txBox="1"/>
          <p:nvPr/>
        </p:nvSpPr>
        <p:spPr>
          <a:xfrm>
            <a:off x="2335415" y="2451937"/>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solidFill>
                  <a:srgbClr val="D8D8D8"/>
                </a:solidFill>
                <a:uFill>
                  <a:solidFill>
                    <a:srgbClr val="D8D8D8"/>
                  </a:solidFill>
                </a:uFill>
                <a:latin typeface="Calibri"/>
                <a:cs typeface="Calibri"/>
              </a:rPr>
              <a:t>1</a:t>
            </a:r>
            <a:r>
              <a:rPr sz="800" spc="15" dirty="0">
                <a:solidFill>
                  <a:srgbClr val="D8D8D8"/>
                </a:solidFill>
                <a:latin typeface="Calibri"/>
                <a:cs typeface="Calibri"/>
              </a:rPr>
              <a:t>	</a:t>
            </a:r>
            <a:r>
              <a:rPr sz="800" u="sng" spc="65" dirty="0">
                <a:solidFill>
                  <a:srgbClr val="D8D8D8"/>
                </a:solidFill>
                <a:uFill>
                  <a:solidFill>
                    <a:srgbClr val="D8D8D8"/>
                  </a:solidFill>
                </a:uFill>
                <a:latin typeface="Calibri"/>
                <a:cs typeface="Calibri"/>
              </a:rPr>
              <a:t>1</a:t>
            </a:r>
            <a:endParaRPr sz="800">
              <a:latin typeface="Calibri"/>
              <a:cs typeface="Calibri"/>
            </a:endParaRPr>
          </a:p>
        </p:txBody>
      </p:sp>
      <p:sp>
        <p:nvSpPr>
          <p:cNvPr id="19" name="object 19"/>
          <p:cNvSpPr txBox="1"/>
          <p:nvPr/>
        </p:nvSpPr>
        <p:spPr>
          <a:xfrm>
            <a:off x="1549019" y="2393834"/>
            <a:ext cx="1696720" cy="191770"/>
          </a:xfrm>
          <a:prstGeom prst="rect">
            <a:avLst/>
          </a:prstGeom>
        </p:spPr>
        <p:txBody>
          <a:bodyPr vert="horz" wrap="square" lIns="0" tIns="11430" rIns="0" bIns="0" rtlCol="0">
            <a:spAutoFit/>
          </a:bodyPr>
          <a:lstStyle/>
          <a:p>
            <a:pPr marL="12700">
              <a:lnSpc>
                <a:spcPct val="100000"/>
              </a:lnSpc>
              <a:spcBef>
                <a:spcPts val="90"/>
              </a:spcBef>
              <a:tabLst>
                <a:tab pos="472440" algn="l"/>
                <a:tab pos="1683385" algn="l"/>
              </a:tabLst>
            </a:pPr>
            <a:r>
              <a:rPr sz="1100" u="sng" spc="-5" dirty="0">
                <a:solidFill>
                  <a:srgbClr val="D8D8D8"/>
                </a:solidFill>
                <a:uFill>
                  <a:solidFill>
                    <a:srgbClr val="D8D8D8"/>
                  </a:solidFill>
                </a:uFill>
                <a:latin typeface="Times New Roman"/>
                <a:cs typeface="Times New Roman"/>
              </a:rPr>
              <a:t> 	</a:t>
            </a:r>
            <a:r>
              <a:rPr sz="1100" i="1" u="sng" spc="-50" dirty="0">
                <a:solidFill>
                  <a:srgbClr val="D8D8D8"/>
                </a:solidFill>
                <a:uFill>
                  <a:solidFill>
                    <a:srgbClr val="D8D8D8"/>
                  </a:solidFill>
                </a:uFill>
                <a:latin typeface="Calibri"/>
                <a:cs typeface="Calibri"/>
              </a:rPr>
              <a:t>p</a:t>
            </a:r>
            <a:r>
              <a:rPr sz="1100" u="sng" spc="-50" dirty="0">
                <a:solidFill>
                  <a:srgbClr val="D8D8D8"/>
                </a:solidFill>
                <a:uFill>
                  <a:solidFill>
                    <a:srgbClr val="D8D8D8"/>
                  </a:solidFill>
                </a:uFill>
                <a:latin typeface="Calibri"/>
                <a:cs typeface="Calibri"/>
              </a:rPr>
              <a:t>(</a:t>
            </a:r>
            <a:r>
              <a:rPr sz="1100" b="1" i="1" u="sng" spc="-50" dirty="0">
                <a:solidFill>
                  <a:srgbClr val="D8D8D8"/>
                </a:solidFill>
                <a:uFill>
                  <a:solidFill>
                    <a:srgbClr val="D8D8D8"/>
                  </a:solidFill>
                </a:uFill>
                <a:latin typeface="Verdana"/>
                <a:cs typeface="Verdana"/>
              </a:rPr>
              <a:t>x</a:t>
            </a:r>
            <a:r>
              <a:rPr sz="1100" u="sng" spc="-5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10" dirty="0">
                <a:solidFill>
                  <a:srgbClr val="D8D8D8"/>
                </a:solidFill>
                <a:uFill>
                  <a:solidFill>
                    <a:srgbClr val="D8D8D8"/>
                  </a:solidFill>
                </a:uFill>
                <a:latin typeface="Calibri"/>
                <a:cs typeface="Calibri"/>
              </a:rPr>
              <a:t>)</a:t>
            </a:r>
            <a:r>
              <a:rPr sz="1100" i="1" u="sng" spc="-10" dirty="0">
                <a:solidFill>
                  <a:srgbClr val="D8D8D8"/>
                </a:solidFill>
                <a:uFill>
                  <a:solidFill>
                    <a:srgbClr val="D8D8D8"/>
                  </a:solidFill>
                </a:uFill>
                <a:latin typeface="Calibri"/>
                <a:cs typeface="Calibri"/>
              </a:rPr>
              <a:t>p</a:t>
            </a:r>
            <a:r>
              <a:rPr sz="1100" u="sng" spc="-10" dirty="0">
                <a:solidFill>
                  <a:srgbClr val="D8D8D8"/>
                </a:solidFill>
                <a:uFill>
                  <a:solidFill>
                    <a:srgbClr val="D8D8D8"/>
                  </a:solidFill>
                </a:uFill>
                <a:latin typeface="Calibri"/>
                <a:cs typeface="Calibri"/>
              </a:rPr>
              <a:t>(</a:t>
            </a:r>
            <a:r>
              <a:rPr sz="1100" u="sng" spc="-1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85" dirty="0">
                <a:solidFill>
                  <a:srgbClr val="D8D8D8"/>
                </a:solidFill>
                <a:uFill>
                  <a:solidFill>
                    <a:srgbClr val="D8D8D8"/>
                  </a:solidFill>
                </a:uFill>
                <a:latin typeface="Calibri"/>
                <a:cs typeface="Calibri"/>
              </a:rPr>
              <a:t>)	</a:t>
            </a:r>
            <a:endParaRPr sz="1100">
              <a:latin typeface="Calibri"/>
              <a:cs typeface="Calibri"/>
            </a:endParaRPr>
          </a:p>
        </p:txBody>
      </p:sp>
      <p:sp>
        <p:nvSpPr>
          <p:cNvPr id="20" name="object 20"/>
          <p:cNvSpPr txBox="1"/>
          <p:nvPr/>
        </p:nvSpPr>
        <p:spPr>
          <a:xfrm>
            <a:off x="1523619" y="2582594"/>
            <a:ext cx="1747520" cy="191770"/>
          </a:xfrm>
          <a:prstGeom prst="rect">
            <a:avLst/>
          </a:prstGeom>
        </p:spPr>
        <p:txBody>
          <a:bodyPr vert="horz" wrap="square" lIns="0" tIns="11430" rIns="0" bIns="0" rtlCol="0">
            <a:spAutoFit/>
          </a:bodyPr>
          <a:lstStyle/>
          <a:p>
            <a:pPr marL="38100">
              <a:lnSpc>
                <a:spcPct val="100000"/>
              </a:lnSpc>
              <a:spcBef>
                <a:spcPts val="90"/>
              </a:spcBef>
            </a:pP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1</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1</a:t>
            </a:r>
            <a:r>
              <a:rPr sz="1100" spc="-5" dirty="0">
                <a:solidFill>
                  <a:srgbClr val="D8D8D8"/>
                </a:solidFill>
                <a:latin typeface="Calibri"/>
                <a:cs typeface="Calibri"/>
              </a:rPr>
              <a:t>)</a:t>
            </a:r>
            <a:r>
              <a:rPr sz="1100" spc="-30" dirty="0">
                <a:solidFill>
                  <a:srgbClr val="D8D8D8"/>
                </a:solidFill>
                <a:latin typeface="Calibri"/>
                <a:cs typeface="Calibri"/>
              </a:rPr>
              <a:t> </a:t>
            </a:r>
            <a:r>
              <a:rPr sz="1100" spc="295" dirty="0">
                <a:solidFill>
                  <a:srgbClr val="D8D8D8"/>
                </a:solidFill>
                <a:latin typeface="Calibri"/>
                <a:cs typeface="Calibri"/>
              </a:rPr>
              <a:t>+</a:t>
            </a:r>
            <a:r>
              <a:rPr sz="1100" spc="-25" dirty="0">
                <a:solidFill>
                  <a:srgbClr val="D8D8D8"/>
                </a:solidFill>
                <a:latin typeface="Calibri"/>
                <a:cs typeface="Calibri"/>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endParaRPr sz="1100">
              <a:latin typeface="Calibri"/>
              <a:cs typeface="Calibri"/>
            </a:endParaRPr>
          </a:p>
        </p:txBody>
      </p:sp>
      <p:sp>
        <p:nvSpPr>
          <p:cNvPr id="21" name="object 21"/>
          <p:cNvSpPr txBox="1"/>
          <p:nvPr/>
        </p:nvSpPr>
        <p:spPr>
          <a:xfrm>
            <a:off x="3269805" y="2487560"/>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D8D8D8"/>
                </a:solidFill>
                <a:latin typeface="Times New Roman"/>
                <a:cs typeface="Times New Roman"/>
              </a:rPr>
              <a:t>Product rule</a:t>
            </a:r>
            <a:endParaRPr sz="1100">
              <a:latin typeface="Times New Roman"/>
              <a:cs typeface="Times New Roman"/>
            </a:endParaRPr>
          </a:p>
        </p:txBody>
      </p:sp>
      <p:sp>
        <p:nvSpPr>
          <p:cNvPr id="22" name="object 22"/>
          <p:cNvSpPr txBox="1"/>
          <p:nvPr/>
        </p:nvSpPr>
        <p:spPr>
          <a:xfrm>
            <a:off x="453758" y="2951910"/>
            <a:ext cx="3749675" cy="363855"/>
          </a:xfrm>
          <a:prstGeom prst="rect">
            <a:avLst/>
          </a:prstGeom>
        </p:spPr>
        <p:txBody>
          <a:bodyPr vert="horz" wrap="square" lIns="0" tIns="6985" rIns="0" bIns="0" rtlCol="0">
            <a:spAutoFit/>
          </a:bodyPr>
          <a:lstStyle/>
          <a:p>
            <a:pPr marL="182880" marR="43180" indent="-132715">
              <a:lnSpc>
                <a:spcPct val="102600"/>
              </a:lnSpc>
              <a:spcBef>
                <a:spcPts val="55"/>
              </a:spcBef>
              <a:buSzPct val="90909"/>
              <a:buFont typeface="Lucida Sans Unicode"/>
              <a:buChar char="•"/>
              <a:tabLst>
                <a:tab pos="183515" algn="l"/>
              </a:tabLst>
            </a:pPr>
            <a:r>
              <a:rPr sz="1100" spc="-5" dirty="0">
                <a:solidFill>
                  <a:srgbClr val="D8D8D8"/>
                </a:solidFill>
                <a:latin typeface="Times New Roman"/>
                <a:cs typeface="Times New Roman"/>
              </a:rPr>
              <a:t>In </a:t>
            </a:r>
            <a:r>
              <a:rPr sz="1100" spc="-10" dirty="0">
                <a:solidFill>
                  <a:srgbClr val="D8D8FB"/>
                </a:solidFill>
                <a:latin typeface="Times New Roman"/>
                <a:cs typeface="Times New Roman"/>
              </a:rPr>
              <a:t>generative</a:t>
            </a:r>
            <a:r>
              <a:rPr sz="1100" dirty="0">
                <a:solidFill>
                  <a:srgbClr val="D8D8FB"/>
                </a:solidFill>
                <a:latin typeface="Times New Roman"/>
                <a:cs typeface="Times New Roman"/>
              </a:rPr>
              <a:t> </a:t>
            </a:r>
            <a:r>
              <a:rPr sz="1100" spc="-5" dirty="0">
                <a:solidFill>
                  <a:srgbClr val="D8D8FB"/>
                </a:solidFill>
                <a:latin typeface="Times New Roman"/>
                <a:cs typeface="Times New Roman"/>
              </a:rPr>
              <a:t>models</a:t>
            </a:r>
            <a:r>
              <a:rPr sz="1100" dirty="0">
                <a:solidFill>
                  <a:srgbClr val="D8D8FB"/>
                </a:solidFill>
                <a:latin typeface="Times New Roman"/>
                <a:cs typeface="Times New Roman"/>
              </a:rPr>
              <a:t> </a:t>
            </a:r>
            <a:r>
              <a:rPr sz="1100" spc="-10" dirty="0">
                <a:solidFill>
                  <a:srgbClr val="D8D8D8"/>
                </a:solidFill>
                <a:latin typeface="Times New Roman"/>
                <a:cs typeface="Times New Roman"/>
              </a:rPr>
              <a:t>we</a:t>
            </a:r>
            <a:r>
              <a:rPr sz="1100" dirty="0">
                <a:solidFill>
                  <a:srgbClr val="D8D8D8"/>
                </a:solidFill>
                <a:latin typeface="Times New Roman"/>
                <a:cs typeface="Times New Roman"/>
              </a:rPr>
              <a:t> </a:t>
            </a:r>
            <a:r>
              <a:rPr sz="1100" spc="-5" dirty="0">
                <a:solidFill>
                  <a:srgbClr val="D8D8D8"/>
                </a:solidFill>
                <a:latin typeface="Times New Roman"/>
                <a:cs typeface="Times New Roman"/>
              </a:rPr>
              <a:t>specify the</a:t>
            </a:r>
            <a:r>
              <a:rPr sz="1100" dirty="0">
                <a:solidFill>
                  <a:srgbClr val="D8D8D8"/>
                </a:solidFill>
                <a:latin typeface="Times New Roman"/>
                <a:cs typeface="Times New Roman"/>
              </a:rPr>
              <a:t> </a:t>
            </a:r>
            <a:r>
              <a:rPr sz="1100" spc="-10" dirty="0">
                <a:solidFill>
                  <a:srgbClr val="D8D8D8"/>
                </a:solidFill>
                <a:latin typeface="Times New Roman"/>
                <a:cs typeface="Times New Roman"/>
              </a:rPr>
              <a:t>distribution</a:t>
            </a:r>
            <a:r>
              <a:rPr sz="1100" dirty="0">
                <a:solidFill>
                  <a:srgbClr val="D8D8D8"/>
                </a:solidFill>
                <a:latin typeface="Times New Roman"/>
                <a:cs typeface="Times New Roman"/>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i="1" spc="-7" baseline="-13888" dirty="0">
                <a:solidFill>
                  <a:srgbClr val="D8D8D8"/>
                </a:solidFill>
                <a:latin typeface="Calibri"/>
                <a:cs typeface="Calibri"/>
              </a:rPr>
              <a:t>k</a:t>
            </a:r>
            <a:r>
              <a:rPr sz="1100" spc="-5" dirty="0">
                <a:solidFill>
                  <a:srgbClr val="D8D8D8"/>
                </a:solidFill>
                <a:latin typeface="Calibri"/>
                <a:cs typeface="Calibri"/>
              </a:rPr>
              <a:t>)</a:t>
            </a:r>
            <a:r>
              <a:rPr sz="1100" spc="30" dirty="0">
                <a:solidFill>
                  <a:srgbClr val="D8D8D8"/>
                </a:solidFill>
                <a:latin typeface="Calibri"/>
                <a:cs typeface="Calibri"/>
              </a:rPr>
              <a:t> </a:t>
            </a:r>
            <a:r>
              <a:rPr sz="1100" spc="-5" dirty="0">
                <a:solidFill>
                  <a:srgbClr val="D8D8D8"/>
                </a:solidFill>
                <a:latin typeface="Times New Roman"/>
                <a:cs typeface="Times New Roman"/>
              </a:rPr>
              <a:t>which </a:t>
            </a:r>
            <a:r>
              <a:rPr sz="1100" spc="-260" dirty="0">
                <a:solidFill>
                  <a:srgbClr val="D8D8D8"/>
                </a:solidFill>
                <a:latin typeface="Times New Roman"/>
                <a:cs typeface="Times New Roman"/>
              </a:rPr>
              <a:t> </a:t>
            </a:r>
            <a:r>
              <a:rPr sz="1100" spc="-5" dirty="0">
                <a:solidFill>
                  <a:srgbClr val="D8D8D8"/>
                </a:solidFill>
                <a:latin typeface="Times New Roman"/>
                <a:cs typeface="Times New Roman"/>
              </a:rPr>
              <a:t>generates</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the data for each</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class</a:t>
            </a:r>
            <a:endParaRPr sz="1100">
              <a:latin typeface="Times New Roman"/>
              <a:cs typeface="Times New Roman"/>
            </a:endParaRPr>
          </a:p>
        </p:txBody>
      </p:sp>
      <p:sp>
        <p:nvSpPr>
          <p:cNvPr id="26" name="Slide Number Placeholder 25"/>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52</a:t>
            </a:fld>
            <a:endParaRPr lang="en-US" spc="-5" dirty="0"/>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54425" cy="1111250"/>
          </a:xfrm>
          <a:prstGeom prst="rect">
            <a:avLst/>
          </a:prstGeom>
        </p:spPr>
        <p:txBody>
          <a:bodyPr vert="horz" wrap="square" lIns="0" tIns="17145" rIns="0" bIns="0" rtlCol="0">
            <a:spAutoFit/>
          </a:bodyPr>
          <a:lstStyle/>
          <a:p>
            <a:pPr marL="674370">
              <a:lnSpc>
                <a:spcPct val="100000"/>
              </a:lnSpc>
              <a:spcBef>
                <a:spcPts val="135"/>
              </a:spcBef>
            </a:pPr>
            <a:r>
              <a:rPr sz="1400" spc="10" dirty="0">
                <a:latin typeface="Times New Roman"/>
                <a:cs typeface="Times New Roman"/>
              </a:rPr>
              <a:t>Probabilistic</a:t>
            </a:r>
            <a:r>
              <a:rPr sz="1400" dirty="0">
                <a:latin typeface="Times New Roman"/>
                <a:cs typeface="Times New Roman"/>
              </a:rPr>
              <a:t> </a:t>
            </a:r>
            <a:r>
              <a:rPr sz="1400" spc="5" dirty="0">
                <a:latin typeface="Times New Roman"/>
                <a:cs typeface="Times New Roman"/>
              </a:rPr>
              <a:t>Generative </a:t>
            </a:r>
            <a:r>
              <a:rPr sz="1400" spc="15" dirty="0">
                <a:latin typeface="Times New Roman"/>
                <a:cs typeface="Times New Roman"/>
              </a:rPr>
              <a:t>Models</a:t>
            </a:r>
            <a:endParaRPr sz="1400">
              <a:latin typeface="Times New Roman"/>
              <a:cs typeface="Times New Roman"/>
            </a:endParaRPr>
          </a:p>
          <a:p>
            <a:pPr marL="182880" marR="17780" indent="-132715">
              <a:lnSpc>
                <a:spcPct val="102699"/>
              </a:lnSpc>
              <a:spcBef>
                <a:spcPts val="815"/>
              </a:spcBef>
              <a:buSzPct val="90909"/>
              <a:buFont typeface="Lucida Sans Unicode"/>
              <a:buChar char="•"/>
              <a:tabLst>
                <a:tab pos="183515" algn="l"/>
              </a:tabLst>
            </a:pPr>
            <a:r>
              <a:rPr sz="1100" spc="-10" dirty="0">
                <a:latin typeface="Times New Roman"/>
                <a:cs typeface="Times New Roman"/>
              </a:rPr>
              <a:t>Up</a:t>
            </a:r>
            <a:r>
              <a:rPr sz="1100" spc="-5" dirty="0">
                <a:latin typeface="Times New Roman"/>
                <a:cs typeface="Times New Roman"/>
              </a:rPr>
              <a:t> to </a:t>
            </a:r>
            <a:r>
              <a:rPr sz="1100" spc="-20" dirty="0">
                <a:latin typeface="Times New Roman"/>
                <a:cs typeface="Times New Roman"/>
              </a:rPr>
              <a:t>now</a:t>
            </a:r>
            <a:r>
              <a:rPr sz="1100" spc="-5" dirty="0">
                <a:latin typeface="Times New Roman"/>
                <a:cs typeface="Times New Roman"/>
              </a:rPr>
              <a:t> </a:t>
            </a:r>
            <a:r>
              <a:rPr sz="1100" spc="-20" dirty="0">
                <a:latin typeface="Times New Roman"/>
                <a:cs typeface="Times New Roman"/>
              </a:rPr>
              <a:t>we’ve</a:t>
            </a:r>
            <a:r>
              <a:rPr sz="1100" spc="-5" dirty="0">
                <a:latin typeface="Times New Roman"/>
                <a:cs typeface="Times New Roman"/>
              </a:rPr>
              <a:t> </a:t>
            </a:r>
            <a:r>
              <a:rPr sz="1100" spc="-10" dirty="0">
                <a:latin typeface="Times New Roman"/>
                <a:cs typeface="Times New Roman"/>
              </a:rPr>
              <a:t>looked</a:t>
            </a:r>
            <a:r>
              <a:rPr sz="1100" spc="-5" dirty="0">
                <a:latin typeface="Times New Roman"/>
                <a:cs typeface="Times New Roman"/>
              </a:rPr>
              <a:t> at learning </a:t>
            </a:r>
            <a:r>
              <a:rPr sz="1100" spc="-10" dirty="0">
                <a:latin typeface="Times New Roman"/>
                <a:cs typeface="Times New Roman"/>
              </a:rPr>
              <a:t>classification</a:t>
            </a:r>
            <a:r>
              <a:rPr sz="1100" dirty="0">
                <a:latin typeface="Times New Roman"/>
                <a:cs typeface="Times New Roman"/>
              </a:rPr>
              <a:t> </a:t>
            </a:r>
            <a:r>
              <a:rPr sz="1100" spc="-5" dirty="0">
                <a:latin typeface="Times New Roman"/>
                <a:cs typeface="Times New Roman"/>
              </a:rPr>
              <a:t>by choosing </a:t>
            </a:r>
            <a:r>
              <a:rPr sz="1100" spc="-260" dirty="0">
                <a:latin typeface="Times New Roman"/>
                <a:cs typeface="Times New Roman"/>
              </a:rPr>
              <a:t> </a:t>
            </a:r>
            <a:r>
              <a:rPr sz="1100" spc="-5" dirty="0">
                <a:latin typeface="Times New Roman"/>
                <a:cs typeface="Times New Roman"/>
              </a:rPr>
              <a:t>parameters</a:t>
            </a:r>
            <a:r>
              <a:rPr sz="1100" spc="-10" dirty="0">
                <a:latin typeface="Times New Roman"/>
                <a:cs typeface="Times New Roman"/>
              </a:rPr>
              <a:t> </a:t>
            </a:r>
            <a:r>
              <a:rPr sz="1100" spc="-5" dirty="0">
                <a:latin typeface="Times New Roman"/>
                <a:cs typeface="Times New Roman"/>
              </a:rPr>
              <a:t>to minimize an</a:t>
            </a:r>
            <a:r>
              <a:rPr sz="1100" spc="-10" dirty="0">
                <a:latin typeface="Times New Roman"/>
                <a:cs typeface="Times New Roman"/>
              </a:rPr>
              <a:t> </a:t>
            </a:r>
            <a:r>
              <a:rPr sz="1100" spc="-5" dirty="0">
                <a:latin typeface="Times New Roman"/>
                <a:cs typeface="Times New Roman"/>
              </a:rPr>
              <a:t>error function</a:t>
            </a:r>
            <a:endParaRPr sz="1100">
              <a:latin typeface="Times New Roman"/>
              <a:cs typeface="Times New Roman"/>
            </a:endParaRPr>
          </a:p>
          <a:p>
            <a:pPr marL="182880" indent="-132715">
              <a:lnSpc>
                <a:spcPct val="100000"/>
              </a:lnSpc>
              <a:spcBef>
                <a:spcPts val="335"/>
              </a:spcBef>
              <a:buSzPct val="90909"/>
              <a:buFont typeface="Lucida Sans Unicode"/>
              <a:buChar char="•"/>
              <a:tabLst>
                <a:tab pos="183515" algn="l"/>
              </a:tabLst>
            </a:pPr>
            <a:r>
              <a:rPr sz="1100" spc="-25" dirty="0">
                <a:latin typeface="Times New Roman"/>
                <a:cs typeface="Times New Roman"/>
              </a:rPr>
              <a:t>We’ll</a:t>
            </a:r>
            <a:r>
              <a:rPr sz="1100" spc="-10" dirty="0">
                <a:latin typeface="Times New Roman"/>
                <a:cs typeface="Times New Roman"/>
              </a:rPr>
              <a:t> </a:t>
            </a:r>
            <a:r>
              <a:rPr sz="1100" spc="-20" dirty="0">
                <a:latin typeface="Times New Roman"/>
                <a:cs typeface="Times New Roman"/>
              </a:rPr>
              <a:t>now</a:t>
            </a:r>
            <a:r>
              <a:rPr sz="1100" spc="-10" dirty="0">
                <a:latin typeface="Times New Roman"/>
                <a:cs typeface="Times New Roman"/>
              </a:rPr>
              <a:t> </a:t>
            </a:r>
            <a:r>
              <a:rPr sz="1100" spc="-15" dirty="0">
                <a:latin typeface="Times New Roman"/>
                <a:cs typeface="Times New Roman"/>
              </a:rPr>
              <a:t>develop</a:t>
            </a:r>
            <a:r>
              <a:rPr sz="1100" spc="-10" dirty="0">
                <a:latin typeface="Times New Roman"/>
                <a:cs typeface="Times New Roman"/>
              </a:rPr>
              <a:t> </a:t>
            </a:r>
            <a:r>
              <a:rPr sz="1100" spc="-5" dirty="0">
                <a:latin typeface="Times New Roman"/>
                <a:cs typeface="Times New Roman"/>
              </a:rPr>
              <a:t>a</a:t>
            </a:r>
            <a:r>
              <a:rPr sz="1100" spc="-10" dirty="0">
                <a:latin typeface="Times New Roman"/>
                <a:cs typeface="Times New Roman"/>
              </a:rPr>
              <a:t> </a:t>
            </a:r>
            <a:r>
              <a:rPr sz="1100" spc="-5" dirty="0">
                <a:latin typeface="Times New Roman"/>
                <a:cs typeface="Times New Roman"/>
              </a:rPr>
              <a:t>probabilistic</a:t>
            </a:r>
            <a:r>
              <a:rPr sz="1100" spc="-10" dirty="0">
                <a:latin typeface="Times New Roman"/>
                <a:cs typeface="Times New Roman"/>
              </a:rPr>
              <a:t> </a:t>
            </a:r>
            <a:r>
              <a:rPr sz="1100" spc="-5" dirty="0">
                <a:latin typeface="Times New Roman"/>
                <a:cs typeface="Times New Roman"/>
              </a:rPr>
              <a:t>approach</a:t>
            </a:r>
            <a:endParaRPr sz="1100">
              <a:latin typeface="Times New Roman"/>
              <a:cs typeface="Times New Roman"/>
            </a:endParaRPr>
          </a:p>
          <a:p>
            <a:pPr marL="182880" indent="-132715">
              <a:lnSpc>
                <a:spcPct val="100000"/>
              </a:lnSpc>
              <a:spcBef>
                <a:spcPts val="334"/>
              </a:spcBef>
              <a:buSzPct val="90909"/>
              <a:buFont typeface="Lucida Sans Unicode"/>
              <a:buChar char="•"/>
              <a:tabLst>
                <a:tab pos="183515" algn="l"/>
              </a:tabLst>
            </a:pPr>
            <a:r>
              <a:rPr sz="1100" spc="-20" dirty="0">
                <a:solidFill>
                  <a:srgbClr val="D8D8D8"/>
                </a:solidFill>
                <a:latin typeface="Times New Roman"/>
                <a:cs typeface="Times New Roman"/>
              </a:rPr>
              <a:t>With</a:t>
            </a:r>
            <a:r>
              <a:rPr sz="1100" spc="-15" dirty="0">
                <a:solidFill>
                  <a:srgbClr val="D8D8D8"/>
                </a:solidFill>
                <a:latin typeface="Times New Roman"/>
                <a:cs typeface="Times New Roman"/>
              </a:rPr>
              <a:t> </a:t>
            </a:r>
            <a:r>
              <a:rPr sz="1100" spc="-5" dirty="0">
                <a:solidFill>
                  <a:srgbClr val="D8D8D8"/>
                </a:solidFill>
                <a:latin typeface="Times New Roman"/>
                <a:cs typeface="Times New Roman"/>
              </a:rPr>
              <a:t>2</a:t>
            </a:r>
            <a:r>
              <a:rPr sz="1100" spc="-15" dirty="0">
                <a:solidFill>
                  <a:srgbClr val="D8D8D8"/>
                </a:solidFill>
                <a:latin typeface="Times New Roman"/>
                <a:cs typeface="Times New Roman"/>
              </a:rPr>
              <a:t> </a:t>
            </a:r>
            <a:r>
              <a:rPr sz="1100" spc="-5" dirty="0">
                <a:solidFill>
                  <a:srgbClr val="D8D8D8"/>
                </a:solidFill>
                <a:latin typeface="Times New Roman"/>
                <a:cs typeface="Times New Roman"/>
              </a:rPr>
              <a:t>classes,</a:t>
            </a:r>
            <a:r>
              <a:rPr sz="1100" spc="-10" dirty="0">
                <a:solidFill>
                  <a:srgbClr val="D8D8D8"/>
                </a:solidFill>
                <a:latin typeface="Times New Roman"/>
                <a:cs typeface="Times New Roman"/>
              </a:rPr>
              <a:t> </a:t>
            </a:r>
            <a:r>
              <a:rPr sz="1100" spc="-85" dirty="0">
                <a:solidFill>
                  <a:srgbClr val="D8D8D8"/>
                </a:solidFill>
                <a:latin typeface="Lucida Sans Unicode"/>
                <a:cs typeface="Lucida Sans Unicode"/>
              </a:rPr>
              <a:t>C</a:t>
            </a:r>
            <a:r>
              <a:rPr sz="1200" spc="-127" baseline="-10416" dirty="0">
                <a:solidFill>
                  <a:srgbClr val="D8D8D8"/>
                </a:solidFill>
                <a:latin typeface="Calibri"/>
                <a:cs typeface="Calibri"/>
              </a:rPr>
              <a:t>1</a:t>
            </a:r>
            <a:r>
              <a:rPr sz="1200" spc="-82" baseline="-10416" dirty="0">
                <a:solidFill>
                  <a:srgbClr val="D8D8D8"/>
                </a:solidFill>
                <a:latin typeface="Calibri"/>
                <a:cs typeface="Calibri"/>
              </a:rPr>
              <a:t> </a:t>
            </a:r>
            <a:r>
              <a:rPr sz="1100" spc="-5" dirty="0">
                <a:solidFill>
                  <a:srgbClr val="D8D8D8"/>
                </a:solidFill>
                <a:latin typeface="Times New Roman"/>
                <a:cs typeface="Times New Roman"/>
              </a:rPr>
              <a:t>and</a:t>
            </a:r>
            <a:r>
              <a:rPr sz="1100" spc="-15" dirty="0">
                <a:solidFill>
                  <a:srgbClr val="D8D8D8"/>
                </a:solidFill>
                <a:latin typeface="Times New Roman"/>
                <a:cs typeface="Times New Roman"/>
              </a:rPr>
              <a:t> </a:t>
            </a:r>
            <a:r>
              <a:rPr sz="1100" spc="-45" dirty="0">
                <a:solidFill>
                  <a:srgbClr val="D8D8D8"/>
                </a:solidFill>
                <a:latin typeface="Lucida Sans Unicode"/>
                <a:cs typeface="Lucida Sans Unicode"/>
              </a:rPr>
              <a:t>C</a:t>
            </a:r>
            <a:r>
              <a:rPr sz="1200" spc="-67" baseline="-10416" dirty="0">
                <a:solidFill>
                  <a:srgbClr val="D8D8D8"/>
                </a:solidFill>
                <a:latin typeface="Calibri"/>
                <a:cs typeface="Calibri"/>
              </a:rPr>
              <a:t>2</a:t>
            </a:r>
            <a:r>
              <a:rPr sz="1100" spc="-45" dirty="0">
                <a:solidFill>
                  <a:srgbClr val="D8D8D8"/>
                </a:solidFill>
                <a:latin typeface="Times New Roman"/>
                <a:cs typeface="Times New Roman"/>
              </a:rPr>
              <a:t>:</a:t>
            </a:r>
            <a:endParaRPr sz="1100">
              <a:latin typeface="Times New Roman"/>
              <a:cs typeface="Times New Roman"/>
            </a:endParaRPr>
          </a:p>
        </p:txBody>
      </p:sp>
      <p:sp>
        <p:nvSpPr>
          <p:cNvPr id="6" name="object 6"/>
          <p:cNvSpPr txBox="1"/>
          <p:nvPr/>
        </p:nvSpPr>
        <p:spPr>
          <a:xfrm>
            <a:off x="1565414" y="1559520"/>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7" name="object 7"/>
          <p:cNvSpPr txBox="1"/>
          <p:nvPr/>
        </p:nvSpPr>
        <p:spPr>
          <a:xfrm>
            <a:off x="1368882" y="1501418"/>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8" name="object 8"/>
          <p:cNvSpPr txBox="1"/>
          <p:nvPr/>
        </p:nvSpPr>
        <p:spPr>
          <a:xfrm>
            <a:off x="2335415" y="1465794"/>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solidFill>
                  <a:srgbClr val="D8D8D8"/>
                </a:solidFill>
                <a:uFill>
                  <a:solidFill>
                    <a:srgbClr val="D8D8D8"/>
                  </a:solidFill>
                </a:uFill>
                <a:latin typeface="Calibri"/>
                <a:cs typeface="Calibri"/>
              </a:rPr>
              <a:t>1</a:t>
            </a:r>
            <a:r>
              <a:rPr sz="800" spc="15" dirty="0">
                <a:solidFill>
                  <a:srgbClr val="D8D8D8"/>
                </a:solidFill>
                <a:latin typeface="Calibri"/>
                <a:cs typeface="Calibri"/>
              </a:rPr>
              <a:t>	</a:t>
            </a:r>
            <a:r>
              <a:rPr sz="800" u="sng" spc="65" dirty="0">
                <a:solidFill>
                  <a:srgbClr val="D8D8D8"/>
                </a:solidFill>
                <a:uFill>
                  <a:solidFill>
                    <a:srgbClr val="D8D8D8"/>
                  </a:solidFill>
                </a:uFill>
                <a:latin typeface="Calibri"/>
                <a:cs typeface="Calibri"/>
              </a:rPr>
              <a:t>1</a:t>
            </a:r>
            <a:endParaRPr sz="800">
              <a:latin typeface="Calibri"/>
              <a:cs typeface="Calibri"/>
            </a:endParaRPr>
          </a:p>
        </p:txBody>
      </p:sp>
      <p:sp>
        <p:nvSpPr>
          <p:cNvPr id="9" name="object 9"/>
          <p:cNvSpPr txBox="1"/>
          <p:nvPr/>
        </p:nvSpPr>
        <p:spPr>
          <a:xfrm>
            <a:off x="2009089" y="1407692"/>
            <a:ext cx="776605" cy="191770"/>
          </a:xfrm>
          <a:prstGeom prst="rect">
            <a:avLst/>
          </a:prstGeom>
        </p:spPr>
        <p:txBody>
          <a:bodyPr vert="horz" wrap="square" lIns="0" tIns="11430" rIns="0" bIns="0" rtlCol="0">
            <a:spAutoFit/>
          </a:bodyPr>
          <a:lstStyle/>
          <a:p>
            <a:pPr marL="12700">
              <a:lnSpc>
                <a:spcPct val="100000"/>
              </a:lnSpc>
              <a:spcBef>
                <a:spcPts val="90"/>
              </a:spcBef>
            </a:pPr>
            <a:r>
              <a:rPr sz="1100" i="1" u="sng" spc="-50" dirty="0">
                <a:solidFill>
                  <a:srgbClr val="D8D8D8"/>
                </a:solidFill>
                <a:uFill>
                  <a:solidFill>
                    <a:srgbClr val="D8D8D8"/>
                  </a:solidFill>
                </a:uFill>
                <a:latin typeface="Calibri"/>
                <a:cs typeface="Calibri"/>
              </a:rPr>
              <a:t>p</a:t>
            </a:r>
            <a:r>
              <a:rPr sz="1100" u="sng" spc="-50" dirty="0">
                <a:solidFill>
                  <a:srgbClr val="D8D8D8"/>
                </a:solidFill>
                <a:uFill>
                  <a:solidFill>
                    <a:srgbClr val="D8D8D8"/>
                  </a:solidFill>
                </a:uFill>
                <a:latin typeface="Calibri"/>
                <a:cs typeface="Calibri"/>
              </a:rPr>
              <a:t>(</a:t>
            </a:r>
            <a:r>
              <a:rPr sz="1100" b="1" i="1" u="sng" spc="-50" dirty="0">
                <a:solidFill>
                  <a:srgbClr val="D8D8D8"/>
                </a:solidFill>
                <a:uFill>
                  <a:solidFill>
                    <a:srgbClr val="D8D8D8"/>
                  </a:solidFill>
                </a:uFill>
                <a:latin typeface="Verdana"/>
                <a:cs typeface="Verdana"/>
              </a:rPr>
              <a:t>x</a:t>
            </a:r>
            <a:r>
              <a:rPr sz="1100" u="sng" spc="-50" dirty="0">
                <a:solidFill>
                  <a:srgbClr val="D8D8D8"/>
                </a:solidFill>
                <a:uFill>
                  <a:solidFill>
                    <a:srgbClr val="D8D8D8"/>
                  </a:solidFill>
                </a:uFill>
                <a:latin typeface="Lucida Sans Unicode"/>
                <a:cs typeface="Lucida Sans Unicode"/>
              </a:rPr>
              <a:t>|C</a:t>
            </a:r>
            <a:r>
              <a:rPr sz="1100" spc="85" dirty="0">
                <a:solidFill>
                  <a:srgbClr val="D8D8D8"/>
                </a:solidFill>
                <a:latin typeface="Lucida Sans Unicode"/>
                <a:cs typeface="Lucida Sans Unicode"/>
              </a:rPr>
              <a:t> </a:t>
            </a:r>
            <a:r>
              <a:rPr sz="1100" u="sng" spc="-10" dirty="0">
                <a:solidFill>
                  <a:srgbClr val="D8D8D8"/>
                </a:solidFill>
                <a:uFill>
                  <a:solidFill>
                    <a:srgbClr val="D8D8D8"/>
                  </a:solidFill>
                </a:uFill>
                <a:latin typeface="Calibri"/>
                <a:cs typeface="Calibri"/>
              </a:rPr>
              <a:t>)</a:t>
            </a:r>
            <a:r>
              <a:rPr sz="1100" i="1" u="sng" spc="-10" dirty="0">
                <a:solidFill>
                  <a:srgbClr val="D8D8D8"/>
                </a:solidFill>
                <a:uFill>
                  <a:solidFill>
                    <a:srgbClr val="D8D8D8"/>
                  </a:solidFill>
                </a:uFill>
                <a:latin typeface="Calibri"/>
                <a:cs typeface="Calibri"/>
              </a:rPr>
              <a:t>p</a:t>
            </a:r>
            <a:r>
              <a:rPr sz="1100" u="sng" spc="-10" dirty="0">
                <a:solidFill>
                  <a:srgbClr val="D8D8D8"/>
                </a:solidFill>
                <a:uFill>
                  <a:solidFill>
                    <a:srgbClr val="D8D8D8"/>
                  </a:solidFill>
                </a:uFill>
                <a:latin typeface="Calibri"/>
                <a:cs typeface="Calibri"/>
              </a:rPr>
              <a:t>(</a:t>
            </a:r>
            <a:r>
              <a:rPr sz="1100" u="sng" spc="-1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85" dirty="0">
                <a:solidFill>
                  <a:srgbClr val="D8D8D8"/>
                </a:solidFill>
                <a:uFill>
                  <a:solidFill>
                    <a:srgbClr val="D8D8D8"/>
                  </a:solidFill>
                </a:uFill>
                <a:latin typeface="Calibri"/>
                <a:cs typeface="Calibri"/>
              </a:rPr>
              <a:t>)</a:t>
            </a:r>
            <a:endParaRPr sz="1100">
              <a:latin typeface="Calibri"/>
              <a:cs typeface="Calibri"/>
            </a:endParaRPr>
          </a:p>
        </p:txBody>
      </p:sp>
      <p:sp>
        <p:nvSpPr>
          <p:cNvPr id="10" name="object 10"/>
          <p:cNvSpPr txBox="1"/>
          <p:nvPr/>
        </p:nvSpPr>
        <p:spPr>
          <a:xfrm>
            <a:off x="2250122" y="1596452"/>
            <a:ext cx="294640" cy="191770"/>
          </a:xfrm>
          <a:prstGeom prst="rect">
            <a:avLst/>
          </a:prstGeom>
        </p:spPr>
        <p:txBody>
          <a:bodyPr vert="horz" wrap="square" lIns="0" tIns="11430" rIns="0" bIns="0" rtlCol="0">
            <a:spAutoFit/>
          </a:bodyPr>
          <a:lstStyle/>
          <a:p>
            <a:pPr marL="12700">
              <a:lnSpc>
                <a:spcPct val="100000"/>
              </a:lnSpc>
              <a:spcBef>
                <a:spcPts val="90"/>
              </a:spcBef>
            </a:pP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100" spc="85" dirty="0">
                <a:solidFill>
                  <a:srgbClr val="D8D8D8"/>
                </a:solidFill>
                <a:latin typeface="Calibri"/>
                <a:cs typeface="Calibri"/>
              </a:rPr>
              <a:t>)</a:t>
            </a:r>
            <a:endParaRPr sz="1100">
              <a:latin typeface="Calibri"/>
              <a:cs typeface="Calibri"/>
            </a:endParaRPr>
          </a:p>
        </p:txBody>
      </p:sp>
      <p:sp>
        <p:nvSpPr>
          <p:cNvPr id="11" name="object 11"/>
          <p:cNvSpPr txBox="1"/>
          <p:nvPr/>
        </p:nvSpPr>
        <p:spPr>
          <a:xfrm>
            <a:off x="2809722" y="1501418"/>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D8D8D8"/>
                </a:solidFill>
                <a:latin typeface="Times New Roman"/>
                <a:cs typeface="Times New Roman"/>
              </a:rPr>
              <a:t>Bayes’ Rule</a:t>
            </a:r>
            <a:endParaRPr sz="1100">
              <a:latin typeface="Times New Roman"/>
              <a:cs typeface="Times New Roman"/>
            </a:endParaRPr>
          </a:p>
        </p:txBody>
      </p:sp>
      <p:sp>
        <p:nvSpPr>
          <p:cNvPr id="12" name="object 12"/>
          <p:cNvSpPr txBox="1"/>
          <p:nvPr/>
        </p:nvSpPr>
        <p:spPr>
          <a:xfrm>
            <a:off x="1481226" y="208107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13" name="object 13"/>
          <p:cNvSpPr txBox="1"/>
          <p:nvPr/>
        </p:nvSpPr>
        <p:spPr>
          <a:xfrm>
            <a:off x="1284693" y="2022956"/>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14" name="object 14"/>
          <p:cNvSpPr txBox="1"/>
          <p:nvPr/>
        </p:nvSpPr>
        <p:spPr>
          <a:xfrm>
            <a:off x="1886800" y="1906725"/>
            <a:ext cx="1198245" cy="403225"/>
          </a:xfrm>
          <a:prstGeom prst="rect">
            <a:avLst/>
          </a:prstGeom>
        </p:spPr>
        <p:txBody>
          <a:bodyPr vert="horz" wrap="square" lIns="0" tIns="33655" rIns="0" bIns="0" rtlCol="0">
            <a:spAutoFit/>
          </a:bodyPr>
          <a:lstStyle/>
          <a:p>
            <a:pPr marL="50800">
              <a:lnSpc>
                <a:spcPct val="100000"/>
              </a:lnSpc>
              <a:spcBef>
                <a:spcPts val="265"/>
              </a:spcBef>
              <a:tabLst>
                <a:tab pos="222885" algn="l"/>
                <a:tab pos="1146810" algn="l"/>
              </a:tabLst>
            </a:pPr>
            <a:r>
              <a:rPr sz="1100" u="sng" spc="-5" dirty="0">
                <a:solidFill>
                  <a:srgbClr val="D8D8D8"/>
                </a:solidFill>
                <a:uFill>
                  <a:solidFill>
                    <a:srgbClr val="D8D8D8"/>
                  </a:solidFill>
                </a:uFill>
                <a:latin typeface="Times New Roman"/>
                <a:cs typeface="Times New Roman"/>
              </a:rPr>
              <a:t> 	</a:t>
            </a:r>
            <a:r>
              <a:rPr sz="1100" i="1" u="sng" spc="-5" dirty="0">
                <a:solidFill>
                  <a:srgbClr val="D8D8D8"/>
                </a:solidFill>
                <a:uFill>
                  <a:solidFill>
                    <a:srgbClr val="D8D8D8"/>
                  </a:solidFill>
                </a:uFill>
                <a:latin typeface="Calibri"/>
                <a:cs typeface="Calibri"/>
              </a:rPr>
              <a:t>p</a:t>
            </a:r>
            <a:r>
              <a:rPr sz="1100" u="sng" spc="-5" dirty="0">
                <a:solidFill>
                  <a:srgbClr val="D8D8D8"/>
                </a:solidFill>
                <a:uFill>
                  <a:solidFill>
                    <a:srgbClr val="D8D8D8"/>
                  </a:solidFill>
                </a:uFill>
                <a:latin typeface="Calibri"/>
                <a:cs typeface="Calibri"/>
              </a:rPr>
              <a:t>(</a:t>
            </a:r>
            <a:r>
              <a:rPr sz="1100" b="1" i="1" u="sng" spc="-5" dirty="0">
                <a:solidFill>
                  <a:srgbClr val="D8D8D8"/>
                </a:solidFill>
                <a:uFill>
                  <a:solidFill>
                    <a:srgbClr val="D8D8D8"/>
                  </a:solidFill>
                </a:uFill>
                <a:latin typeface="Verdana"/>
                <a:cs typeface="Verdana"/>
              </a:rPr>
              <a:t>x</a:t>
            </a:r>
            <a:r>
              <a:rPr sz="1100" u="sng" spc="-5" dirty="0">
                <a:solidFill>
                  <a:srgbClr val="D8D8D8"/>
                </a:solidFill>
                <a:uFill>
                  <a:solidFill>
                    <a:srgbClr val="D8D8D8"/>
                  </a:solidFill>
                </a:uFill>
                <a:latin typeface="Lucida Sans Unicode"/>
                <a:cs typeface="Lucida Sans Unicode"/>
              </a:rPr>
              <a:t>|C</a:t>
            </a:r>
            <a:r>
              <a:rPr sz="1200" u="sng" spc="-7" baseline="-10416" dirty="0">
                <a:solidFill>
                  <a:srgbClr val="D8D8D8"/>
                </a:solidFill>
                <a:uFill>
                  <a:solidFill>
                    <a:srgbClr val="D8D8D8"/>
                  </a:solidFill>
                </a:uFill>
                <a:latin typeface="Calibri"/>
                <a:cs typeface="Calibri"/>
              </a:rPr>
              <a:t>1</a:t>
            </a:r>
            <a:r>
              <a:rPr sz="1100" u="sng" spc="-5" dirty="0">
                <a:solidFill>
                  <a:srgbClr val="D8D8D8"/>
                </a:solidFill>
                <a:uFill>
                  <a:solidFill>
                    <a:srgbClr val="D8D8D8"/>
                  </a:solidFill>
                </a:uFill>
                <a:latin typeface="Calibri"/>
                <a:cs typeface="Calibri"/>
              </a:rPr>
              <a:t>)</a:t>
            </a:r>
            <a:r>
              <a:rPr sz="1100" i="1" u="sng" spc="-5" dirty="0">
                <a:solidFill>
                  <a:srgbClr val="D8D8D8"/>
                </a:solidFill>
                <a:uFill>
                  <a:solidFill>
                    <a:srgbClr val="D8D8D8"/>
                  </a:solidFill>
                </a:uFill>
                <a:latin typeface="Calibri"/>
                <a:cs typeface="Calibri"/>
              </a:rPr>
              <a:t>p</a:t>
            </a:r>
            <a:r>
              <a:rPr sz="1100" u="sng" spc="-5" dirty="0">
                <a:solidFill>
                  <a:srgbClr val="D8D8D8"/>
                </a:solidFill>
                <a:uFill>
                  <a:solidFill>
                    <a:srgbClr val="D8D8D8"/>
                  </a:solidFill>
                </a:uFill>
                <a:latin typeface="Calibri"/>
                <a:cs typeface="Calibri"/>
              </a:rPr>
              <a:t>(</a:t>
            </a:r>
            <a:r>
              <a:rPr sz="1100" u="sng" spc="-5" dirty="0">
                <a:solidFill>
                  <a:srgbClr val="D8D8D8"/>
                </a:solidFill>
                <a:uFill>
                  <a:solidFill>
                    <a:srgbClr val="D8D8D8"/>
                  </a:solidFill>
                </a:uFill>
                <a:latin typeface="Lucida Sans Unicode"/>
                <a:cs typeface="Lucida Sans Unicode"/>
              </a:rPr>
              <a:t>C</a:t>
            </a:r>
            <a:r>
              <a:rPr sz="1200" u="sng" spc="-7" baseline="-10416" dirty="0">
                <a:solidFill>
                  <a:srgbClr val="D8D8D8"/>
                </a:solidFill>
                <a:uFill>
                  <a:solidFill>
                    <a:srgbClr val="D8D8D8"/>
                  </a:solidFill>
                </a:uFill>
                <a:latin typeface="Calibri"/>
                <a:cs typeface="Calibri"/>
              </a:rPr>
              <a:t>1</a:t>
            </a:r>
            <a:r>
              <a:rPr sz="1100" u="sng" spc="-5" dirty="0">
                <a:solidFill>
                  <a:srgbClr val="D8D8D8"/>
                </a:solidFill>
                <a:uFill>
                  <a:solidFill>
                    <a:srgbClr val="D8D8D8"/>
                  </a:solidFill>
                </a:uFill>
                <a:latin typeface="Calibri"/>
                <a:cs typeface="Calibri"/>
              </a:rPr>
              <a:t>)	</a:t>
            </a:r>
            <a:endParaRPr sz="1100">
              <a:latin typeface="Calibri"/>
              <a:cs typeface="Calibri"/>
            </a:endParaRPr>
          </a:p>
          <a:p>
            <a:pPr marL="50800">
              <a:lnSpc>
                <a:spcPct val="100000"/>
              </a:lnSpc>
              <a:spcBef>
                <a:spcPts val="170"/>
              </a:spcBef>
            </a:pP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100" i="1" spc="25" dirty="0">
                <a:solidFill>
                  <a:srgbClr val="D8D8D8"/>
                </a:solidFill>
                <a:latin typeface="Calibri"/>
                <a:cs typeface="Calibri"/>
              </a:rPr>
              <a:t>,</a:t>
            </a:r>
            <a:r>
              <a:rPr sz="1100" i="1" spc="-70" dirty="0">
                <a:solidFill>
                  <a:srgbClr val="D8D8D8"/>
                </a:solidFill>
                <a:latin typeface="Calibri"/>
                <a:cs typeface="Calibri"/>
              </a:rPr>
              <a:t> </a:t>
            </a:r>
            <a:r>
              <a:rPr sz="1100" spc="-190" dirty="0">
                <a:solidFill>
                  <a:srgbClr val="D8D8D8"/>
                </a:solidFill>
                <a:latin typeface="Lucida Sans Unicode"/>
                <a:cs typeface="Lucida Sans Unicode"/>
              </a:rPr>
              <a:t>C</a:t>
            </a:r>
            <a:r>
              <a:rPr sz="1200" spc="97" baseline="-10416" dirty="0">
                <a:solidFill>
                  <a:srgbClr val="D8D8D8"/>
                </a:solidFill>
                <a:latin typeface="Calibri"/>
                <a:cs typeface="Calibri"/>
              </a:rPr>
              <a:t>1</a:t>
            </a:r>
            <a:r>
              <a:rPr sz="1100" spc="85" dirty="0">
                <a:solidFill>
                  <a:srgbClr val="D8D8D8"/>
                </a:solidFill>
                <a:latin typeface="Calibri"/>
                <a:cs typeface="Calibri"/>
              </a:rPr>
              <a:t>)</a:t>
            </a:r>
            <a:r>
              <a:rPr sz="1100" spc="-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100" i="1" spc="25" dirty="0">
                <a:solidFill>
                  <a:srgbClr val="D8D8D8"/>
                </a:solidFill>
                <a:latin typeface="Calibri"/>
                <a:cs typeface="Calibri"/>
              </a:rPr>
              <a:t>,</a:t>
            </a:r>
            <a:r>
              <a:rPr sz="1100" i="1" spc="-70" dirty="0">
                <a:solidFill>
                  <a:srgbClr val="D8D8D8"/>
                </a:solidFill>
                <a:latin typeface="Calibri"/>
                <a:cs typeface="Calibri"/>
              </a:rPr>
              <a:t> </a:t>
            </a:r>
            <a:r>
              <a:rPr sz="1100" spc="-190" dirty="0">
                <a:solidFill>
                  <a:srgbClr val="D8D8D8"/>
                </a:solidFill>
                <a:latin typeface="Lucida Sans Unicode"/>
                <a:cs typeface="Lucida Sans Unicode"/>
              </a:rPr>
              <a:t>C</a:t>
            </a:r>
            <a:r>
              <a:rPr sz="1200" spc="97" baseline="-10416" dirty="0">
                <a:solidFill>
                  <a:srgbClr val="D8D8D8"/>
                </a:solidFill>
                <a:latin typeface="Calibri"/>
                <a:cs typeface="Calibri"/>
              </a:rPr>
              <a:t>2</a:t>
            </a:r>
            <a:r>
              <a:rPr sz="1100" spc="85" dirty="0">
                <a:solidFill>
                  <a:srgbClr val="D8D8D8"/>
                </a:solidFill>
                <a:latin typeface="Calibri"/>
                <a:cs typeface="Calibri"/>
              </a:rPr>
              <a:t>)</a:t>
            </a:r>
            <a:endParaRPr sz="1100">
              <a:latin typeface="Calibri"/>
              <a:cs typeface="Calibri"/>
            </a:endParaRPr>
          </a:p>
        </p:txBody>
      </p:sp>
      <p:sp>
        <p:nvSpPr>
          <p:cNvPr id="15" name="object 15"/>
          <p:cNvSpPr txBox="1"/>
          <p:nvPr/>
        </p:nvSpPr>
        <p:spPr>
          <a:xfrm>
            <a:off x="3070834" y="2022956"/>
            <a:ext cx="529590"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D8D8D8"/>
                </a:solidFill>
                <a:latin typeface="Times New Roman"/>
                <a:cs typeface="Times New Roman"/>
              </a:rPr>
              <a:t>Sum</a:t>
            </a:r>
            <a:r>
              <a:rPr sz="1100" spc="-5" dirty="0">
                <a:solidFill>
                  <a:srgbClr val="D8D8D8"/>
                </a:solidFill>
                <a:latin typeface="Times New Roman"/>
                <a:cs typeface="Times New Roman"/>
              </a:rPr>
              <a:t> rule</a:t>
            </a:r>
            <a:endParaRPr sz="1100">
              <a:latin typeface="Times New Roman"/>
              <a:cs typeface="Times New Roman"/>
            </a:endParaRPr>
          </a:p>
        </p:txBody>
      </p:sp>
      <p:sp>
        <p:nvSpPr>
          <p:cNvPr id="16" name="object 16"/>
          <p:cNvSpPr txBox="1"/>
          <p:nvPr/>
        </p:nvSpPr>
        <p:spPr>
          <a:xfrm>
            <a:off x="1105344" y="254567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17" name="object 17"/>
          <p:cNvSpPr txBox="1"/>
          <p:nvPr/>
        </p:nvSpPr>
        <p:spPr>
          <a:xfrm>
            <a:off x="908811" y="2487560"/>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18" name="object 18"/>
          <p:cNvSpPr txBox="1"/>
          <p:nvPr/>
        </p:nvSpPr>
        <p:spPr>
          <a:xfrm>
            <a:off x="2335415" y="2451937"/>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solidFill>
                  <a:srgbClr val="D8D8D8"/>
                </a:solidFill>
                <a:uFill>
                  <a:solidFill>
                    <a:srgbClr val="D8D8D8"/>
                  </a:solidFill>
                </a:uFill>
                <a:latin typeface="Calibri"/>
                <a:cs typeface="Calibri"/>
              </a:rPr>
              <a:t>1</a:t>
            </a:r>
            <a:r>
              <a:rPr sz="800" spc="15" dirty="0">
                <a:solidFill>
                  <a:srgbClr val="D8D8D8"/>
                </a:solidFill>
                <a:latin typeface="Calibri"/>
                <a:cs typeface="Calibri"/>
              </a:rPr>
              <a:t>	</a:t>
            </a:r>
            <a:r>
              <a:rPr sz="800" u="sng" spc="65" dirty="0">
                <a:solidFill>
                  <a:srgbClr val="D8D8D8"/>
                </a:solidFill>
                <a:uFill>
                  <a:solidFill>
                    <a:srgbClr val="D8D8D8"/>
                  </a:solidFill>
                </a:uFill>
                <a:latin typeface="Calibri"/>
                <a:cs typeface="Calibri"/>
              </a:rPr>
              <a:t>1</a:t>
            </a:r>
            <a:endParaRPr sz="800">
              <a:latin typeface="Calibri"/>
              <a:cs typeface="Calibri"/>
            </a:endParaRPr>
          </a:p>
        </p:txBody>
      </p:sp>
      <p:sp>
        <p:nvSpPr>
          <p:cNvPr id="19" name="object 19"/>
          <p:cNvSpPr txBox="1"/>
          <p:nvPr/>
        </p:nvSpPr>
        <p:spPr>
          <a:xfrm>
            <a:off x="1549019" y="2393834"/>
            <a:ext cx="1696720" cy="191770"/>
          </a:xfrm>
          <a:prstGeom prst="rect">
            <a:avLst/>
          </a:prstGeom>
        </p:spPr>
        <p:txBody>
          <a:bodyPr vert="horz" wrap="square" lIns="0" tIns="11430" rIns="0" bIns="0" rtlCol="0">
            <a:spAutoFit/>
          </a:bodyPr>
          <a:lstStyle/>
          <a:p>
            <a:pPr marL="12700">
              <a:lnSpc>
                <a:spcPct val="100000"/>
              </a:lnSpc>
              <a:spcBef>
                <a:spcPts val="90"/>
              </a:spcBef>
              <a:tabLst>
                <a:tab pos="472440" algn="l"/>
                <a:tab pos="1683385" algn="l"/>
              </a:tabLst>
            </a:pPr>
            <a:r>
              <a:rPr sz="1100" u="sng" spc="-5" dirty="0">
                <a:solidFill>
                  <a:srgbClr val="D8D8D8"/>
                </a:solidFill>
                <a:uFill>
                  <a:solidFill>
                    <a:srgbClr val="D8D8D8"/>
                  </a:solidFill>
                </a:uFill>
                <a:latin typeface="Times New Roman"/>
                <a:cs typeface="Times New Roman"/>
              </a:rPr>
              <a:t> 	</a:t>
            </a:r>
            <a:r>
              <a:rPr sz="1100" i="1" u="sng" spc="-50" dirty="0">
                <a:solidFill>
                  <a:srgbClr val="D8D8D8"/>
                </a:solidFill>
                <a:uFill>
                  <a:solidFill>
                    <a:srgbClr val="D8D8D8"/>
                  </a:solidFill>
                </a:uFill>
                <a:latin typeface="Calibri"/>
                <a:cs typeface="Calibri"/>
              </a:rPr>
              <a:t>p</a:t>
            </a:r>
            <a:r>
              <a:rPr sz="1100" u="sng" spc="-50" dirty="0">
                <a:solidFill>
                  <a:srgbClr val="D8D8D8"/>
                </a:solidFill>
                <a:uFill>
                  <a:solidFill>
                    <a:srgbClr val="D8D8D8"/>
                  </a:solidFill>
                </a:uFill>
                <a:latin typeface="Calibri"/>
                <a:cs typeface="Calibri"/>
              </a:rPr>
              <a:t>(</a:t>
            </a:r>
            <a:r>
              <a:rPr sz="1100" b="1" i="1" u="sng" spc="-50" dirty="0">
                <a:solidFill>
                  <a:srgbClr val="D8D8D8"/>
                </a:solidFill>
                <a:uFill>
                  <a:solidFill>
                    <a:srgbClr val="D8D8D8"/>
                  </a:solidFill>
                </a:uFill>
                <a:latin typeface="Verdana"/>
                <a:cs typeface="Verdana"/>
              </a:rPr>
              <a:t>x</a:t>
            </a:r>
            <a:r>
              <a:rPr sz="1100" u="sng" spc="-5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10" dirty="0">
                <a:solidFill>
                  <a:srgbClr val="D8D8D8"/>
                </a:solidFill>
                <a:uFill>
                  <a:solidFill>
                    <a:srgbClr val="D8D8D8"/>
                  </a:solidFill>
                </a:uFill>
                <a:latin typeface="Calibri"/>
                <a:cs typeface="Calibri"/>
              </a:rPr>
              <a:t>)</a:t>
            </a:r>
            <a:r>
              <a:rPr sz="1100" i="1" u="sng" spc="-10" dirty="0">
                <a:solidFill>
                  <a:srgbClr val="D8D8D8"/>
                </a:solidFill>
                <a:uFill>
                  <a:solidFill>
                    <a:srgbClr val="D8D8D8"/>
                  </a:solidFill>
                </a:uFill>
                <a:latin typeface="Calibri"/>
                <a:cs typeface="Calibri"/>
              </a:rPr>
              <a:t>p</a:t>
            </a:r>
            <a:r>
              <a:rPr sz="1100" u="sng" spc="-10" dirty="0">
                <a:solidFill>
                  <a:srgbClr val="D8D8D8"/>
                </a:solidFill>
                <a:uFill>
                  <a:solidFill>
                    <a:srgbClr val="D8D8D8"/>
                  </a:solidFill>
                </a:uFill>
                <a:latin typeface="Calibri"/>
                <a:cs typeface="Calibri"/>
              </a:rPr>
              <a:t>(</a:t>
            </a:r>
            <a:r>
              <a:rPr sz="1100" u="sng" spc="-1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85" dirty="0">
                <a:solidFill>
                  <a:srgbClr val="D8D8D8"/>
                </a:solidFill>
                <a:uFill>
                  <a:solidFill>
                    <a:srgbClr val="D8D8D8"/>
                  </a:solidFill>
                </a:uFill>
                <a:latin typeface="Calibri"/>
                <a:cs typeface="Calibri"/>
              </a:rPr>
              <a:t>)	</a:t>
            </a:r>
            <a:endParaRPr sz="1100">
              <a:latin typeface="Calibri"/>
              <a:cs typeface="Calibri"/>
            </a:endParaRPr>
          </a:p>
        </p:txBody>
      </p:sp>
      <p:sp>
        <p:nvSpPr>
          <p:cNvPr id="20" name="object 20"/>
          <p:cNvSpPr txBox="1"/>
          <p:nvPr/>
        </p:nvSpPr>
        <p:spPr>
          <a:xfrm>
            <a:off x="1523619" y="2582594"/>
            <a:ext cx="1747520" cy="191770"/>
          </a:xfrm>
          <a:prstGeom prst="rect">
            <a:avLst/>
          </a:prstGeom>
        </p:spPr>
        <p:txBody>
          <a:bodyPr vert="horz" wrap="square" lIns="0" tIns="11430" rIns="0" bIns="0" rtlCol="0">
            <a:spAutoFit/>
          </a:bodyPr>
          <a:lstStyle/>
          <a:p>
            <a:pPr marL="38100">
              <a:lnSpc>
                <a:spcPct val="100000"/>
              </a:lnSpc>
              <a:spcBef>
                <a:spcPts val="90"/>
              </a:spcBef>
            </a:pP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1</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1</a:t>
            </a:r>
            <a:r>
              <a:rPr sz="1100" spc="-5" dirty="0">
                <a:solidFill>
                  <a:srgbClr val="D8D8D8"/>
                </a:solidFill>
                <a:latin typeface="Calibri"/>
                <a:cs typeface="Calibri"/>
              </a:rPr>
              <a:t>)</a:t>
            </a:r>
            <a:r>
              <a:rPr sz="1100" spc="-30" dirty="0">
                <a:solidFill>
                  <a:srgbClr val="D8D8D8"/>
                </a:solidFill>
                <a:latin typeface="Calibri"/>
                <a:cs typeface="Calibri"/>
              </a:rPr>
              <a:t> </a:t>
            </a:r>
            <a:r>
              <a:rPr sz="1100" spc="295" dirty="0">
                <a:solidFill>
                  <a:srgbClr val="D8D8D8"/>
                </a:solidFill>
                <a:latin typeface="Calibri"/>
                <a:cs typeface="Calibri"/>
              </a:rPr>
              <a:t>+</a:t>
            </a:r>
            <a:r>
              <a:rPr sz="1100" spc="-25" dirty="0">
                <a:solidFill>
                  <a:srgbClr val="D8D8D8"/>
                </a:solidFill>
                <a:latin typeface="Calibri"/>
                <a:cs typeface="Calibri"/>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endParaRPr sz="1100">
              <a:latin typeface="Calibri"/>
              <a:cs typeface="Calibri"/>
            </a:endParaRPr>
          </a:p>
        </p:txBody>
      </p:sp>
      <p:sp>
        <p:nvSpPr>
          <p:cNvPr id="21" name="object 21"/>
          <p:cNvSpPr txBox="1"/>
          <p:nvPr/>
        </p:nvSpPr>
        <p:spPr>
          <a:xfrm>
            <a:off x="3269805" y="2487560"/>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D8D8D8"/>
                </a:solidFill>
                <a:latin typeface="Times New Roman"/>
                <a:cs typeface="Times New Roman"/>
              </a:rPr>
              <a:t>Product rule</a:t>
            </a:r>
            <a:endParaRPr sz="1100">
              <a:latin typeface="Times New Roman"/>
              <a:cs typeface="Times New Roman"/>
            </a:endParaRPr>
          </a:p>
        </p:txBody>
      </p:sp>
      <p:sp>
        <p:nvSpPr>
          <p:cNvPr id="22" name="object 22"/>
          <p:cNvSpPr txBox="1"/>
          <p:nvPr/>
        </p:nvSpPr>
        <p:spPr>
          <a:xfrm>
            <a:off x="453758" y="2951910"/>
            <a:ext cx="3749675" cy="363855"/>
          </a:xfrm>
          <a:prstGeom prst="rect">
            <a:avLst/>
          </a:prstGeom>
        </p:spPr>
        <p:txBody>
          <a:bodyPr vert="horz" wrap="square" lIns="0" tIns="6985" rIns="0" bIns="0" rtlCol="0">
            <a:spAutoFit/>
          </a:bodyPr>
          <a:lstStyle/>
          <a:p>
            <a:pPr marL="182880" marR="43180" indent="-132715">
              <a:lnSpc>
                <a:spcPct val="102600"/>
              </a:lnSpc>
              <a:spcBef>
                <a:spcPts val="55"/>
              </a:spcBef>
              <a:buSzPct val="90909"/>
              <a:buFont typeface="Lucida Sans Unicode"/>
              <a:buChar char="•"/>
              <a:tabLst>
                <a:tab pos="183515" algn="l"/>
              </a:tabLst>
            </a:pPr>
            <a:r>
              <a:rPr sz="1100" spc="-5" dirty="0">
                <a:solidFill>
                  <a:srgbClr val="D8D8D8"/>
                </a:solidFill>
                <a:latin typeface="Times New Roman"/>
                <a:cs typeface="Times New Roman"/>
              </a:rPr>
              <a:t>In </a:t>
            </a:r>
            <a:r>
              <a:rPr sz="1100" spc="-10" dirty="0">
                <a:solidFill>
                  <a:srgbClr val="D8D8FB"/>
                </a:solidFill>
                <a:latin typeface="Times New Roman"/>
                <a:cs typeface="Times New Roman"/>
              </a:rPr>
              <a:t>generative</a:t>
            </a:r>
            <a:r>
              <a:rPr sz="1100" dirty="0">
                <a:solidFill>
                  <a:srgbClr val="D8D8FB"/>
                </a:solidFill>
                <a:latin typeface="Times New Roman"/>
                <a:cs typeface="Times New Roman"/>
              </a:rPr>
              <a:t> </a:t>
            </a:r>
            <a:r>
              <a:rPr sz="1100" spc="-5" dirty="0">
                <a:solidFill>
                  <a:srgbClr val="D8D8FB"/>
                </a:solidFill>
                <a:latin typeface="Times New Roman"/>
                <a:cs typeface="Times New Roman"/>
              </a:rPr>
              <a:t>models</a:t>
            </a:r>
            <a:r>
              <a:rPr sz="1100" dirty="0">
                <a:solidFill>
                  <a:srgbClr val="D8D8FB"/>
                </a:solidFill>
                <a:latin typeface="Times New Roman"/>
                <a:cs typeface="Times New Roman"/>
              </a:rPr>
              <a:t> </a:t>
            </a:r>
            <a:r>
              <a:rPr sz="1100" spc="-10" dirty="0">
                <a:solidFill>
                  <a:srgbClr val="D8D8D8"/>
                </a:solidFill>
                <a:latin typeface="Times New Roman"/>
                <a:cs typeface="Times New Roman"/>
              </a:rPr>
              <a:t>we</a:t>
            </a:r>
            <a:r>
              <a:rPr sz="1100" dirty="0">
                <a:solidFill>
                  <a:srgbClr val="D8D8D8"/>
                </a:solidFill>
                <a:latin typeface="Times New Roman"/>
                <a:cs typeface="Times New Roman"/>
              </a:rPr>
              <a:t> </a:t>
            </a:r>
            <a:r>
              <a:rPr sz="1100" spc="-5" dirty="0">
                <a:solidFill>
                  <a:srgbClr val="D8D8D8"/>
                </a:solidFill>
                <a:latin typeface="Times New Roman"/>
                <a:cs typeface="Times New Roman"/>
              </a:rPr>
              <a:t>specify the</a:t>
            </a:r>
            <a:r>
              <a:rPr sz="1100" dirty="0">
                <a:solidFill>
                  <a:srgbClr val="D8D8D8"/>
                </a:solidFill>
                <a:latin typeface="Times New Roman"/>
                <a:cs typeface="Times New Roman"/>
              </a:rPr>
              <a:t> </a:t>
            </a:r>
            <a:r>
              <a:rPr sz="1100" spc="-10" dirty="0">
                <a:solidFill>
                  <a:srgbClr val="D8D8D8"/>
                </a:solidFill>
                <a:latin typeface="Times New Roman"/>
                <a:cs typeface="Times New Roman"/>
              </a:rPr>
              <a:t>distribution</a:t>
            </a:r>
            <a:r>
              <a:rPr sz="1100" dirty="0">
                <a:solidFill>
                  <a:srgbClr val="D8D8D8"/>
                </a:solidFill>
                <a:latin typeface="Times New Roman"/>
                <a:cs typeface="Times New Roman"/>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i="1" spc="-7" baseline="-13888" dirty="0">
                <a:solidFill>
                  <a:srgbClr val="D8D8D8"/>
                </a:solidFill>
                <a:latin typeface="Calibri"/>
                <a:cs typeface="Calibri"/>
              </a:rPr>
              <a:t>k</a:t>
            </a:r>
            <a:r>
              <a:rPr sz="1100" spc="-5" dirty="0">
                <a:solidFill>
                  <a:srgbClr val="D8D8D8"/>
                </a:solidFill>
                <a:latin typeface="Calibri"/>
                <a:cs typeface="Calibri"/>
              </a:rPr>
              <a:t>)</a:t>
            </a:r>
            <a:r>
              <a:rPr sz="1100" spc="30" dirty="0">
                <a:solidFill>
                  <a:srgbClr val="D8D8D8"/>
                </a:solidFill>
                <a:latin typeface="Calibri"/>
                <a:cs typeface="Calibri"/>
              </a:rPr>
              <a:t> </a:t>
            </a:r>
            <a:r>
              <a:rPr sz="1100" spc="-5" dirty="0">
                <a:solidFill>
                  <a:srgbClr val="D8D8D8"/>
                </a:solidFill>
                <a:latin typeface="Times New Roman"/>
                <a:cs typeface="Times New Roman"/>
              </a:rPr>
              <a:t>which </a:t>
            </a:r>
            <a:r>
              <a:rPr sz="1100" spc="-260" dirty="0">
                <a:solidFill>
                  <a:srgbClr val="D8D8D8"/>
                </a:solidFill>
                <a:latin typeface="Times New Roman"/>
                <a:cs typeface="Times New Roman"/>
              </a:rPr>
              <a:t> </a:t>
            </a:r>
            <a:r>
              <a:rPr sz="1100" spc="-5" dirty="0">
                <a:solidFill>
                  <a:srgbClr val="D8D8D8"/>
                </a:solidFill>
                <a:latin typeface="Times New Roman"/>
                <a:cs typeface="Times New Roman"/>
              </a:rPr>
              <a:t>generates</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the data for each</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class</a:t>
            </a:r>
            <a:endParaRPr sz="1100">
              <a:latin typeface="Times New Roman"/>
              <a:cs typeface="Times New Roman"/>
            </a:endParaRPr>
          </a:p>
        </p:txBody>
      </p:sp>
      <p:sp>
        <p:nvSpPr>
          <p:cNvPr id="23" name="object 23"/>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24" name="object 24"/>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5" name="object 25"/>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53</a:t>
            </a:r>
            <a:endParaRPr sz="600">
              <a:latin typeface="Times New Roman"/>
              <a:cs typeface="Times New Roman"/>
            </a:endParaRPr>
          </a:p>
        </p:txBody>
      </p:sp>
      <p:sp>
        <p:nvSpPr>
          <p:cNvPr id="26" name="Slide Number Placeholder 25"/>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53</a:t>
            </a:fld>
            <a:endParaRPr lang="en-US" spc="-5" dirty="0"/>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54425" cy="1111250"/>
          </a:xfrm>
          <a:prstGeom prst="rect">
            <a:avLst/>
          </a:prstGeom>
        </p:spPr>
        <p:txBody>
          <a:bodyPr vert="horz" wrap="square" lIns="0" tIns="17145" rIns="0" bIns="0" rtlCol="0">
            <a:spAutoFit/>
          </a:bodyPr>
          <a:lstStyle/>
          <a:p>
            <a:pPr marL="674370">
              <a:lnSpc>
                <a:spcPct val="100000"/>
              </a:lnSpc>
              <a:spcBef>
                <a:spcPts val="135"/>
              </a:spcBef>
            </a:pPr>
            <a:r>
              <a:rPr sz="1400" spc="10" dirty="0">
                <a:latin typeface="Times New Roman"/>
                <a:cs typeface="Times New Roman"/>
              </a:rPr>
              <a:t>Probabilistic</a:t>
            </a:r>
            <a:r>
              <a:rPr sz="1400" dirty="0">
                <a:latin typeface="Times New Roman"/>
                <a:cs typeface="Times New Roman"/>
              </a:rPr>
              <a:t> </a:t>
            </a:r>
            <a:r>
              <a:rPr sz="1400" spc="5" dirty="0">
                <a:latin typeface="Times New Roman"/>
                <a:cs typeface="Times New Roman"/>
              </a:rPr>
              <a:t>Generative </a:t>
            </a:r>
            <a:r>
              <a:rPr sz="1400" spc="15" dirty="0">
                <a:latin typeface="Times New Roman"/>
                <a:cs typeface="Times New Roman"/>
              </a:rPr>
              <a:t>Models</a:t>
            </a:r>
            <a:endParaRPr sz="1400">
              <a:latin typeface="Times New Roman"/>
              <a:cs typeface="Times New Roman"/>
            </a:endParaRPr>
          </a:p>
          <a:p>
            <a:pPr marL="182880" marR="17780" indent="-132715">
              <a:lnSpc>
                <a:spcPct val="102699"/>
              </a:lnSpc>
              <a:spcBef>
                <a:spcPts val="815"/>
              </a:spcBef>
              <a:buSzPct val="90909"/>
              <a:buFont typeface="Lucida Sans Unicode"/>
              <a:buChar char="•"/>
              <a:tabLst>
                <a:tab pos="183515" algn="l"/>
              </a:tabLst>
            </a:pPr>
            <a:r>
              <a:rPr sz="1100" spc="-10" dirty="0">
                <a:latin typeface="Times New Roman"/>
                <a:cs typeface="Times New Roman"/>
              </a:rPr>
              <a:t>Up</a:t>
            </a:r>
            <a:r>
              <a:rPr sz="1100" spc="-5" dirty="0">
                <a:latin typeface="Times New Roman"/>
                <a:cs typeface="Times New Roman"/>
              </a:rPr>
              <a:t> to </a:t>
            </a:r>
            <a:r>
              <a:rPr sz="1100" spc="-20" dirty="0">
                <a:latin typeface="Times New Roman"/>
                <a:cs typeface="Times New Roman"/>
              </a:rPr>
              <a:t>now</a:t>
            </a:r>
            <a:r>
              <a:rPr sz="1100" spc="-5" dirty="0">
                <a:latin typeface="Times New Roman"/>
                <a:cs typeface="Times New Roman"/>
              </a:rPr>
              <a:t> </a:t>
            </a:r>
            <a:r>
              <a:rPr sz="1100" spc="-20" dirty="0">
                <a:latin typeface="Times New Roman"/>
                <a:cs typeface="Times New Roman"/>
              </a:rPr>
              <a:t>we’ve</a:t>
            </a:r>
            <a:r>
              <a:rPr sz="1100" spc="-5" dirty="0">
                <a:latin typeface="Times New Roman"/>
                <a:cs typeface="Times New Roman"/>
              </a:rPr>
              <a:t> </a:t>
            </a:r>
            <a:r>
              <a:rPr sz="1100" spc="-10" dirty="0">
                <a:latin typeface="Times New Roman"/>
                <a:cs typeface="Times New Roman"/>
              </a:rPr>
              <a:t>looked</a:t>
            </a:r>
            <a:r>
              <a:rPr sz="1100" spc="-5" dirty="0">
                <a:latin typeface="Times New Roman"/>
                <a:cs typeface="Times New Roman"/>
              </a:rPr>
              <a:t> at learning </a:t>
            </a:r>
            <a:r>
              <a:rPr sz="1100" spc="-10" dirty="0">
                <a:latin typeface="Times New Roman"/>
                <a:cs typeface="Times New Roman"/>
              </a:rPr>
              <a:t>classification</a:t>
            </a:r>
            <a:r>
              <a:rPr sz="1100" dirty="0">
                <a:latin typeface="Times New Roman"/>
                <a:cs typeface="Times New Roman"/>
              </a:rPr>
              <a:t> </a:t>
            </a:r>
            <a:r>
              <a:rPr sz="1100" spc="-5" dirty="0">
                <a:latin typeface="Times New Roman"/>
                <a:cs typeface="Times New Roman"/>
              </a:rPr>
              <a:t>by choosing </a:t>
            </a:r>
            <a:r>
              <a:rPr sz="1100" spc="-260" dirty="0">
                <a:latin typeface="Times New Roman"/>
                <a:cs typeface="Times New Roman"/>
              </a:rPr>
              <a:t> </a:t>
            </a:r>
            <a:r>
              <a:rPr sz="1100" spc="-5" dirty="0">
                <a:latin typeface="Times New Roman"/>
                <a:cs typeface="Times New Roman"/>
              </a:rPr>
              <a:t>parameters</a:t>
            </a:r>
            <a:r>
              <a:rPr sz="1100" spc="-10" dirty="0">
                <a:latin typeface="Times New Roman"/>
                <a:cs typeface="Times New Roman"/>
              </a:rPr>
              <a:t> </a:t>
            </a:r>
            <a:r>
              <a:rPr sz="1100" spc="-5" dirty="0">
                <a:latin typeface="Times New Roman"/>
                <a:cs typeface="Times New Roman"/>
              </a:rPr>
              <a:t>to minimize an</a:t>
            </a:r>
            <a:r>
              <a:rPr sz="1100" spc="-10" dirty="0">
                <a:latin typeface="Times New Roman"/>
                <a:cs typeface="Times New Roman"/>
              </a:rPr>
              <a:t> </a:t>
            </a:r>
            <a:r>
              <a:rPr sz="1100" spc="-5" dirty="0">
                <a:latin typeface="Times New Roman"/>
                <a:cs typeface="Times New Roman"/>
              </a:rPr>
              <a:t>error function</a:t>
            </a:r>
            <a:endParaRPr sz="1100">
              <a:latin typeface="Times New Roman"/>
              <a:cs typeface="Times New Roman"/>
            </a:endParaRPr>
          </a:p>
          <a:p>
            <a:pPr marL="182880" indent="-132715">
              <a:lnSpc>
                <a:spcPct val="100000"/>
              </a:lnSpc>
              <a:spcBef>
                <a:spcPts val="335"/>
              </a:spcBef>
              <a:buSzPct val="90909"/>
              <a:buFont typeface="Lucida Sans Unicode"/>
              <a:buChar char="•"/>
              <a:tabLst>
                <a:tab pos="183515" algn="l"/>
              </a:tabLst>
            </a:pPr>
            <a:r>
              <a:rPr sz="1100" spc="-25" dirty="0">
                <a:latin typeface="Times New Roman"/>
                <a:cs typeface="Times New Roman"/>
              </a:rPr>
              <a:t>We’ll</a:t>
            </a:r>
            <a:r>
              <a:rPr sz="1100" spc="-10" dirty="0">
                <a:latin typeface="Times New Roman"/>
                <a:cs typeface="Times New Roman"/>
              </a:rPr>
              <a:t> </a:t>
            </a:r>
            <a:r>
              <a:rPr sz="1100" spc="-20" dirty="0">
                <a:latin typeface="Times New Roman"/>
                <a:cs typeface="Times New Roman"/>
              </a:rPr>
              <a:t>now</a:t>
            </a:r>
            <a:r>
              <a:rPr sz="1100" spc="-10" dirty="0">
                <a:latin typeface="Times New Roman"/>
                <a:cs typeface="Times New Roman"/>
              </a:rPr>
              <a:t> </a:t>
            </a:r>
            <a:r>
              <a:rPr sz="1100" spc="-15" dirty="0">
                <a:latin typeface="Times New Roman"/>
                <a:cs typeface="Times New Roman"/>
              </a:rPr>
              <a:t>develop</a:t>
            </a:r>
            <a:r>
              <a:rPr sz="1100" spc="-10" dirty="0">
                <a:latin typeface="Times New Roman"/>
                <a:cs typeface="Times New Roman"/>
              </a:rPr>
              <a:t> </a:t>
            </a:r>
            <a:r>
              <a:rPr sz="1100" spc="-5" dirty="0">
                <a:latin typeface="Times New Roman"/>
                <a:cs typeface="Times New Roman"/>
              </a:rPr>
              <a:t>a</a:t>
            </a:r>
            <a:r>
              <a:rPr sz="1100" spc="-10" dirty="0">
                <a:latin typeface="Times New Roman"/>
                <a:cs typeface="Times New Roman"/>
              </a:rPr>
              <a:t> </a:t>
            </a:r>
            <a:r>
              <a:rPr sz="1100" spc="-5" dirty="0">
                <a:latin typeface="Times New Roman"/>
                <a:cs typeface="Times New Roman"/>
              </a:rPr>
              <a:t>probabilistic</a:t>
            </a:r>
            <a:r>
              <a:rPr sz="1100" spc="-10" dirty="0">
                <a:latin typeface="Times New Roman"/>
                <a:cs typeface="Times New Roman"/>
              </a:rPr>
              <a:t> </a:t>
            </a:r>
            <a:r>
              <a:rPr sz="1100" spc="-5" dirty="0">
                <a:latin typeface="Times New Roman"/>
                <a:cs typeface="Times New Roman"/>
              </a:rPr>
              <a:t>approach</a:t>
            </a:r>
            <a:endParaRPr sz="1100">
              <a:latin typeface="Times New Roman"/>
              <a:cs typeface="Times New Roman"/>
            </a:endParaRPr>
          </a:p>
          <a:p>
            <a:pPr marL="182880" indent="-132715">
              <a:lnSpc>
                <a:spcPct val="100000"/>
              </a:lnSpc>
              <a:spcBef>
                <a:spcPts val="334"/>
              </a:spcBef>
              <a:buSzPct val="90909"/>
              <a:buFont typeface="Lucida Sans Unicode"/>
              <a:buChar char="•"/>
              <a:tabLst>
                <a:tab pos="183515" algn="l"/>
              </a:tabLst>
            </a:pPr>
            <a:r>
              <a:rPr sz="1100" spc="-20" dirty="0">
                <a:latin typeface="Times New Roman"/>
                <a:cs typeface="Times New Roman"/>
              </a:rPr>
              <a:t>With</a:t>
            </a:r>
            <a:r>
              <a:rPr sz="1100" spc="-15" dirty="0">
                <a:latin typeface="Times New Roman"/>
                <a:cs typeface="Times New Roman"/>
              </a:rPr>
              <a:t> </a:t>
            </a:r>
            <a:r>
              <a:rPr sz="1100" spc="-5" dirty="0">
                <a:latin typeface="Times New Roman"/>
                <a:cs typeface="Times New Roman"/>
              </a:rPr>
              <a:t>2</a:t>
            </a:r>
            <a:r>
              <a:rPr sz="1100" spc="-15" dirty="0">
                <a:latin typeface="Times New Roman"/>
                <a:cs typeface="Times New Roman"/>
              </a:rPr>
              <a:t> </a:t>
            </a:r>
            <a:r>
              <a:rPr sz="1100" spc="-5" dirty="0">
                <a:latin typeface="Times New Roman"/>
                <a:cs typeface="Times New Roman"/>
              </a:rPr>
              <a:t>classes,</a:t>
            </a:r>
            <a:r>
              <a:rPr sz="1100" spc="-1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1</a:t>
            </a:r>
            <a:r>
              <a:rPr sz="1200" spc="-82" baseline="-10416" dirty="0">
                <a:latin typeface="Calibri"/>
                <a:cs typeface="Calibri"/>
              </a:rPr>
              <a:t> </a:t>
            </a:r>
            <a:r>
              <a:rPr sz="1100" spc="-5" dirty="0">
                <a:latin typeface="Times New Roman"/>
                <a:cs typeface="Times New Roman"/>
              </a:rPr>
              <a:t>and</a:t>
            </a:r>
            <a:r>
              <a:rPr sz="1100" spc="-15" dirty="0">
                <a:latin typeface="Times New Roman"/>
                <a:cs typeface="Times New Roman"/>
              </a:rPr>
              <a:t> </a:t>
            </a:r>
            <a:r>
              <a:rPr sz="1100" spc="-45" dirty="0">
                <a:latin typeface="Lucida Sans Unicode"/>
                <a:cs typeface="Lucida Sans Unicode"/>
              </a:rPr>
              <a:t>C</a:t>
            </a:r>
            <a:r>
              <a:rPr sz="1200" spc="-67" baseline="-10416" dirty="0">
                <a:latin typeface="Calibri"/>
                <a:cs typeface="Calibri"/>
              </a:rPr>
              <a:t>2</a:t>
            </a:r>
            <a:r>
              <a:rPr sz="1100" spc="-45" dirty="0">
                <a:latin typeface="Times New Roman"/>
                <a:cs typeface="Times New Roman"/>
              </a:rPr>
              <a:t>:</a:t>
            </a:r>
            <a:endParaRPr sz="1100">
              <a:latin typeface="Times New Roman"/>
              <a:cs typeface="Times New Roman"/>
            </a:endParaRPr>
          </a:p>
        </p:txBody>
      </p:sp>
      <p:sp>
        <p:nvSpPr>
          <p:cNvPr id="6" name="object 6"/>
          <p:cNvSpPr txBox="1"/>
          <p:nvPr/>
        </p:nvSpPr>
        <p:spPr>
          <a:xfrm>
            <a:off x="1565414" y="1559520"/>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7" name="object 7"/>
          <p:cNvSpPr txBox="1"/>
          <p:nvPr/>
        </p:nvSpPr>
        <p:spPr>
          <a:xfrm>
            <a:off x="1368882" y="1501418"/>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335415" y="1465794"/>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uFill>
                  <a:solidFill>
                    <a:srgbClr val="000000"/>
                  </a:solidFill>
                </a:uFill>
                <a:latin typeface="Calibri"/>
                <a:cs typeface="Calibri"/>
              </a:rPr>
              <a:t>1</a:t>
            </a:r>
            <a:r>
              <a:rPr sz="800" spc="15" dirty="0">
                <a:latin typeface="Calibri"/>
                <a:cs typeface="Calibri"/>
              </a:rPr>
              <a:t>	</a:t>
            </a:r>
            <a:r>
              <a:rPr sz="800" u="sng" spc="65" dirty="0">
                <a:uFill>
                  <a:solidFill>
                    <a:srgbClr val="000000"/>
                  </a:solidFill>
                </a:uFill>
                <a:latin typeface="Calibri"/>
                <a:cs typeface="Calibri"/>
              </a:rPr>
              <a:t>1</a:t>
            </a:r>
            <a:endParaRPr sz="800">
              <a:latin typeface="Calibri"/>
              <a:cs typeface="Calibri"/>
            </a:endParaRPr>
          </a:p>
        </p:txBody>
      </p:sp>
      <p:sp>
        <p:nvSpPr>
          <p:cNvPr id="9" name="object 9"/>
          <p:cNvSpPr txBox="1"/>
          <p:nvPr/>
        </p:nvSpPr>
        <p:spPr>
          <a:xfrm>
            <a:off x="2009089" y="1407692"/>
            <a:ext cx="776605" cy="191770"/>
          </a:xfrm>
          <a:prstGeom prst="rect">
            <a:avLst/>
          </a:prstGeom>
        </p:spPr>
        <p:txBody>
          <a:bodyPr vert="horz" wrap="square" lIns="0" tIns="11430" rIns="0" bIns="0" rtlCol="0">
            <a:spAutoFit/>
          </a:bodyPr>
          <a:lstStyle/>
          <a:p>
            <a:pPr marL="12700">
              <a:lnSpc>
                <a:spcPct val="100000"/>
              </a:lnSpc>
              <a:spcBef>
                <a:spcPts val="90"/>
              </a:spcBef>
            </a:pPr>
            <a:r>
              <a:rPr sz="1100" i="1" u="sng" spc="-50" dirty="0">
                <a:uFill>
                  <a:solidFill>
                    <a:srgbClr val="000000"/>
                  </a:solidFill>
                </a:uFill>
                <a:latin typeface="Calibri"/>
                <a:cs typeface="Calibri"/>
              </a:rPr>
              <a:t>p</a:t>
            </a:r>
            <a:r>
              <a:rPr sz="1100" u="sng" spc="-50" dirty="0">
                <a:uFill>
                  <a:solidFill>
                    <a:srgbClr val="000000"/>
                  </a:solidFill>
                </a:uFill>
                <a:latin typeface="Calibri"/>
                <a:cs typeface="Calibri"/>
              </a:rPr>
              <a:t>(</a:t>
            </a:r>
            <a:r>
              <a:rPr sz="1100" b="1" i="1" u="sng" spc="-50" dirty="0">
                <a:uFill>
                  <a:solidFill>
                    <a:srgbClr val="000000"/>
                  </a:solidFill>
                </a:uFill>
                <a:latin typeface="Verdana"/>
                <a:cs typeface="Verdana"/>
              </a:rPr>
              <a:t>x</a:t>
            </a:r>
            <a:r>
              <a:rPr sz="1100" u="sng" spc="-50" dirty="0">
                <a:uFill>
                  <a:solidFill>
                    <a:srgbClr val="000000"/>
                  </a:solidFill>
                </a:uFill>
                <a:latin typeface="Lucida Sans Unicode"/>
                <a:cs typeface="Lucida Sans Unicode"/>
              </a:rPr>
              <a:t>|C</a:t>
            </a:r>
            <a:r>
              <a:rPr sz="1100" spc="85" dirty="0">
                <a:latin typeface="Lucida Sans Unicode"/>
                <a:cs typeface="Lucida Sans Unicode"/>
              </a:rPr>
              <a:t> </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u="sng" spc="-10" dirty="0">
                <a:uFill>
                  <a:solidFill>
                    <a:srgbClr val="000000"/>
                  </a:solidFill>
                </a:uFill>
                <a:latin typeface="Lucida Sans Unicode"/>
                <a:cs typeface="Lucida Sans Unicode"/>
              </a:rPr>
              <a:t>C</a:t>
            </a:r>
            <a:r>
              <a:rPr sz="1100" spc="95" dirty="0">
                <a:latin typeface="Lucida Sans Unicode"/>
                <a:cs typeface="Lucida Sans Unicode"/>
              </a:rPr>
              <a:t> </a:t>
            </a:r>
            <a:r>
              <a:rPr sz="1100" u="sng" spc="85" dirty="0">
                <a:uFill>
                  <a:solidFill>
                    <a:srgbClr val="000000"/>
                  </a:solidFill>
                </a:uFill>
                <a:latin typeface="Calibri"/>
                <a:cs typeface="Calibri"/>
              </a:rPr>
              <a:t>)</a:t>
            </a:r>
            <a:endParaRPr sz="1100">
              <a:latin typeface="Calibri"/>
              <a:cs typeface="Calibri"/>
            </a:endParaRPr>
          </a:p>
        </p:txBody>
      </p:sp>
      <p:sp>
        <p:nvSpPr>
          <p:cNvPr id="10" name="object 10"/>
          <p:cNvSpPr txBox="1"/>
          <p:nvPr/>
        </p:nvSpPr>
        <p:spPr>
          <a:xfrm>
            <a:off x="2250122" y="1596452"/>
            <a:ext cx="294640" cy="191770"/>
          </a:xfrm>
          <a:prstGeom prst="rect">
            <a:avLst/>
          </a:prstGeom>
        </p:spPr>
        <p:txBody>
          <a:bodyPr vert="horz" wrap="square" lIns="0" tIns="11430" rIns="0" bIns="0" rtlCol="0">
            <a:spAutoFit/>
          </a:bodyPr>
          <a:lstStyle/>
          <a:p>
            <a:pPr marL="12700">
              <a:lnSpc>
                <a:spcPct val="100000"/>
              </a:lnSpc>
              <a:spcBef>
                <a:spcPts val="90"/>
              </a:spcBef>
            </a:pP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spc="85" dirty="0">
                <a:latin typeface="Calibri"/>
                <a:cs typeface="Calibri"/>
              </a:rPr>
              <a:t>)</a:t>
            </a:r>
            <a:endParaRPr sz="1100">
              <a:latin typeface="Calibri"/>
              <a:cs typeface="Calibri"/>
            </a:endParaRPr>
          </a:p>
        </p:txBody>
      </p:sp>
      <p:sp>
        <p:nvSpPr>
          <p:cNvPr id="11" name="object 11"/>
          <p:cNvSpPr txBox="1"/>
          <p:nvPr/>
        </p:nvSpPr>
        <p:spPr>
          <a:xfrm>
            <a:off x="2809722" y="1501418"/>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Bayes’ Rule</a:t>
            </a:r>
            <a:endParaRPr sz="1100">
              <a:latin typeface="Times New Roman"/>
              <a:cs typeface="Times New Roman"/>
            </a:endParaRPr>
          </a:p>
        </p:txBody>
      </p:sp>
      <p:sp>
        <p:nvSpPr>
          <p:cNvPr id="12" name="object 12"/>
          <p:cNvSpPr txBox="1"/>
          <p:nvPr/>
        </p:nvSpPr>
        <p:spPr>
          <a:xfrm>
            <a:off x="1481226" y="208107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13" name="object 13"/>
          <p:cNvSpPr txBox="1"/>
          <p:nvPr/>
        </p:nvSpPr>
        <p:spPr>
          <a:xfrm>
            <a:off x="1284693" y="2022956"/>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14" name="object 14"/>
          <p:cNvSpPr txBox="1"/>
          <p:nvPr/>
        </p:nvSpPr>
        <p:spPr>
          <a:xfrm>
            <a:off x="1886800" y="1906725"/>
            <a:ext cx="1198245" cy="403225"/>
          </a:xfrm>
          <a:prstGeom prst="rect">
            <a:avLst/>
          </a:prstGeom>
        </p:spPr>
        <p:txBody>
          <a:bodyPr vert="horz" wrap="square" lIns="0" tIns="33655" rIns="0" bIns="0" rtlCol="0">
            <a:spAutoFit/>
          </a:bodyPr>
          <a:lstStyle/>
          <a:p>
            <a:pPr marL="50800">
              <a:lnSpc>
                <a:spcPct val="100000"/>
              </a:lnSpc>
              <a:spcBef>
                <a:spcPts val="265"/>
              </a:spcBef>
              <a:tabLst>
                <a:tab pos="222885" algn="l"/>
                <a:tab pos="1146810" algn="l"/>
              </a:tabLst>
            </a:pPr>
            <a:r>
              <a:rPr sz="1100" u="sng" spc="-5" dirty="0">
                <a:solidFill>
                  <a:srgbClr val="D8D8D8"/>
                </a:solidFill>
                <a:uFill>
                  <a:solidFill>
                    <a:srgbClr val="D8D8D8"/>
                  </a:solidFill>
                </a:uFill>
                <a:latin typeface="Times New Roman"/>
                <a:cs typeface="Times New Roman"/>
              </a:rPr>
              <a:t> 	</a:t>
            </a:r>
            <a:r>
              <a:rPr sz="1100" i="1" u="sng" spc="-5" dirty="0">
                <a:solidFill>
                  <a:srgbClr val="D8D8D8"/>
                </a:solidFill>
                <a:uFill>
                  <a:solidFill>
                    <a:srgbClr val="D8D8D8"/>
                  </a:solidFill>
                </a:uFill>
                <a:latin typeface="Calibri"/>
                <a:cs typeface="Calibri"/>
              </a:rPr>
              <a:t>p</a:t>
            </a:r>
            <a:r>
              <a:rPr sz="1100" u="sng" spc="-5" dirty="0">
                <a:solidFill>
                  <a:srgbClr val="D8D8D8"/>
                </a:solidFill>
                <a:uFill>
                  <a:solidFill>
                    <a:srgbClr val="D8D8D8"/>
                  </a:solidFill>
                </a:uFill>
                <a:latin typeface="Calibri"/>
                <a:cs typeface="Calibri"/>
              </a:rPr>
              <a:t>(</a:t>
            </a:r>
            <a:r>
              <a:rPr sz="1100" b="1" i="1" u="sng" spc="-5" dirty="0">
                <a:solidFill>
                  <a:srgbClr val="D8D8D8"/>
                </a:solidFill>
                <a:uFill>
                  <a:solidFill>
                    <a:srgbClr val="D8D8D8"/>
                  </a:solidFill>
                </a:uFill>
                <a:latin typeface="Verdana"/>
                <a:cs typeface="Verdana"/>
              </a:rPr>
              <a:t>x</a:t>
            </a:r>
            <a:r>
              <a:rPr sz="1100" u="sng" spc="-5" dirty="0">
                <a:solidFill>
                  <a:srgbClr val="D8D8D8"/>
                </a:solidFill>
                <a:uFill>
                  <a:solidFill>
                    <a:srgbClr val="D8D8D8"/>
                  </a:solidFill>
                </a:uFill>
                <a:latin typeface="Lucida Sans Unicode"/>
                <a:cs typeface="Lucida Sans Unicode"/>
              </a:rPr>
              <a:t>|C</a:t>
            </a:r>
            <a:r>
              <a:rPr sz="1200" u="sng" spc="-7" baseline="-10416" dirty="0">
                <a:solidFill>
                  <a:srgbClr val="D8D8D8"/>
                </a:solidFill>
                <a:uFill>
                  <a:solidFill>
                    <a:srgbClr val="D8D8D8"/>
                  </a:solidFill>
                </a:uFill>
                <a:latin typeface="Calibri"/>
                <a:cs typeface="Calibri"/>
              </a:rPr>
              <a:t>1</a:t>
            </a:r>
            <a:r>
              <a:rPr sz="1100" u="sng" spc="-5" dirty="0">
                <a:solidFill>
                  <a:srgbClr val="D8D8D8"/>
                </a:solidFill>
                <a:uFill>
                  <a:solidFill>
                    <a:srgbClr val="D8D8D8"/>
                  </a:solidFill>
                </a:uFill>
                <a:latin typeface="Calibri"/>
                <a:cs typeface="Calibri"/>
              </a:rPr>
              <a:t>)</a:t>
            </a:r>
            <a:r>
              <a:rPr sz="1100" i="1" u="sng" spc="-5" dirty="0">
                <a:solidFill>
                  <a:srgbClr val="D8D8D8"/>
                </a:solidFill>
                <a:uFill>
                  <a:solidFill>
                    <a:srgbClr val="D8D8D8"/>
                  </a:solidFill>
                </a:uFill>
                <a:latin typeface="Calibri"/>
                <a:cs typeface="Calibri"/>
              </a:rPr>
              <a:t>p</a:t>
            </a:r>
            <a:r>
              <a:rPr sz="1100" u="sng" spc="-5" dirty="0">
                <a:solidFill>
                  <a:srgbClr val="D8D8D8"/>
                </a:solidFill>
                <a:uFill>
                  <a:solidFill>
                    <a:srgbClr val="D8D8D8"/>
                  </a:solidFill>
                </a:uFill>
                <a:latin typeface="Calibri"/>
                <a:cs typeface="Calibri"/>
              </a:rPr>
              <a:t>(</a:t>
            </a:r>
            <a:r>
              <a:rPr sz="1100" u="sng" spc="-5" dirty="0">
                <a:solidFill>
                  <a:srgbClr val="D8D8D8"/>
                </a:solidFill>
                <a:uFill>
                  <a:solidFill>
                    <a:srgbClr val="D8D8D8"/>
                  </a:solidFill>
                </a:uFill>
                <a:latin typeface="Lucida Sans Unicode"/>
                <a:cs typeface="Lucida Sans Unicode"/>
              </a:rPr>
              <a:t>C</a:t>
            </a:r>
            <a:r>
              <a:rPr sz="1200" u="sng" spc="-7" baseline="-10416" dirty="0">
                <a:solidFill>
                  <a:srgbClr val="D8D8D8"/>
                </a:solidFill>
                <a:uFill>
                  <a:solidFill>
                    <a:srgbClr val="D8D8D8"/>
                  </a:solidFill>
                </a:uFill>
                <a:latin typeface="Calibri"/>
                <a:cs typeface="Calibri"/>
              </a:rPr>
              <a:t>1</a:t>
            </a:r>
            <a:r>
              <a:rPr sz="1100" u="sng" spc="-5" dirty="0">
                <a:solidFill>
                  <a:srgbClr val="D8D8D8"/>
                </a:solidFill>
                <a:uFill>
                  <a:solidFill>
                    <a:srgbClr val="D8D8D8"/>
                  </a:solidFill>
                </a:uFill>
                <a:latin typeface="Calibri"/>
                <a:cs typeface="Calibri"/>
              </a:rPr>
              <a:t>)	</a:t>
            </a:r>
            <a:endParaRPr sz="1100">
              <a:latin typeface="Calibri"/>
              <a:cs typeface="Calibri"/>
            </a:endParaRPr>
          </a:p>
          <a:p>
            <a:pPr marL="50800">
              <a:lnSpc>
                <a:spcPct val="100000"/>
              </a:lnSpc>
              <a:spcBef>
                <a:spcPts val="170"/>
              </a:spcBef>
            </a:pP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100" i="1" spc="25" dirty="0">
                <a:solidFill>
                  <a:srgbClr val="D8D8D8"/>
                </a:solidFill>
                <a:latin typeface="Calibri"/>
                <a:cs typeface="Calibri"/>
              </a:rPr>
              <a:t>,</a:t>
            </a:r>
            <a:r>
              <a:rPr sz="1100" i="1" spc="-70" dirty="0">
                <a:solidFill>
                  <a:srgbClr val="D8D8D8"/>
                </a:solidFill>
                <a:latin typeface="Calibri"/>
                <a:cs typeface="Calibri"/>
              </a:rPr>
              <a:t> </a:t>
            </a:r>
            <a:r>
              <a:rPr sz="1100" spc="-190" dirty="0">
                <a:solidFill>
                  <a:srgbClr val="D8D8D8"/>
                </a:solidFill>
                <a:latin typeface="Lucida Sans Unicode"/>
                <a:cs typeface="Lucida Sans Unicode"/>
              </a:rPr>
              <a:t>C</a:t>
            </a:r>
            <a:r>
              <a:rPr sz="1200" spc="97" baseline="-10416" dirty="0">
                <a:solidFill>
                  <a:srgbClr val="D8D8D8"/>
                </a:solidFill>
                <a:latin typeface="Calibri"/>
                <a:cs typeface="Calibri"/>
              </a:rPr>
              <a:t>1</a:t>
            </a:r>
            <a:r>
              <a:rPr sz="1100" spc="85" dirty="0">
                <a:solidFill>
                  <a:srgbClr val="D8D8D8"/>
                </a:solidFill>
                <a:latin typeface="Calibri"/>
                <a:cs typeface="Calibri"/>
              </a:rPr>
              <a:t>)</a:t>
            </a:r>
            <a:r>
              <a:rPr sz="1100" spc="-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100" i="1" spc="25" dirty="0">
                <a:solidFill>
                  <a:srgbClr val="D8D8D8"/>
                </a:solidFill>
                <a:latin typeface="Calibri"/>
                <a:cs typeface="Calibri"/>
              </a:rPr>
              <a:t>,</a:t>
            </a:r>
            <a:r>
              <a:rPr sz="1100" i="1" spc="-70" dirty="0">
                <a:solidFill>
                  <a:srgbClr val="D8D8D8"/>
                </a:solidFill>
                <a:latin typeface="Calibri"/>
                <a:cs typeface="Calibri"/>
              </a:rPr>
              <a:t> </a:t>
            </a:r>
            <a:r>
              <a:rPr sz="1100" spc="-190" dirty="0">
                <a:solidFill>
                  <a:srgbClr val="D8D8D8"/>
                </a:solidFill>
                <a:latin typeface="Lucida Sans Unicode"/>
                <a:cs typeface="Lucida Sans Unicode"/>
              </a:rPr>
              <a:t>C</a:t>
            </a:r>
            <a:r>
              <a:rPr sz="1200" spc="97" baseline="-10416" dirty="0">
                <a:solidFill>
                  <a:srgbClr val="D8D8D8"/>
                </a:solidFill>
                <a:latin typeface="Calibri"/>
                <a:cs typeface="Calibri"/>
              </a:rPr>
              <a:t>2</a:t>
            </a:r>
            <a:r>
              <a:rPr sz="1100" spc="85" dirty="0">
                <a:solidFill>
                  <a:srgbClr val="D8D8D8"/>
                </a:solidFill>
                <a:latin typeface="Calibri"/>
                <a:cs typeface="Calibri"/>
              </a:rPr>
              <a:t>)</a:t>
            </a:r>
            <a:endParaRPr sz="1100">
              <a:latin typeface="Calibri"/>
              <a:cs typeface="Calibri"/>
            </a:endParaRPr>
          </a:p>
        </p:txBody>
      </p:sp>
      <p:sp>
        <p:nvSpPr>
          <p:cNvPr id="15" name="object 15"/>
          <p:cNvSpPr txBox="1"/>
          <p:nvPr/>
        </p:nvSpPr>
        <p:spPr>
          <a:xfrm>
            <a:off x="3070834" y="2022956"/>
            <a:ext cx="529590"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D8D8D8"/>
                </a:solidFill>
                <a:latin typeface="Times New Roman"/>
                <a:cs typeface="Times New Roman"/>
              </a:rPr>
              <a:t>Sum</a:t>
            </a:r>
            <a:r>
              <a:rPr sz="1100" spc="-5" dirty="0">
                <a:solidFill>
                  <a:srgbClr val="D8D8D8"/>
                </a:solidFill>
                <a:latin typeface="Times New Roman"/>
                <a:cs typeface="Times New Roman"/>
              </a:rPr>
              <a:t> rule</a:t>
            </a:r>
            <a:endParaRPr sz="1100">
              <a:latin typeface="Times New Roman"/>
              <a:cs typeface="Times New Roman"/>
            </a:endParaRPr>
          </a:p>
        </p:txBody>
      </p:sp>
      <p:sp>
        <p:nvSpPr>
          <p:cNvPr id="16" name="object 16"/>
          <p:cNvSpPr txBox="1"/>
          <p:nvPr/>
        </p:nvSpPr>
        <p:spPr>
          <a:xfrm>
            <a:off x="1105344" y="254567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17" name="object 17"/>
          <p:cNvSpPr txBox="1"/>
          <p:nvPr/>
        </p:nvSpPr>
        <p:spPr>
          <a:xfrm>
            <a:off x="908811" y="2487560"/>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18" name="object 18"/>
          <p:cNvSpPr txBox="1"/>
          <p:nvPr/>
        </p:nvSpPr>
        <p:spPr>
          <a:xfrm>
            <a:off x="2335415" y="2451937"/>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solidFill>
                  <a:srgbClr val="D8D8D8"/>
                </a:solidFill>
                <a:uFill>
                  <a:solidFill>
                    <a:srgbClr val="D8D8D8"/>
                  </a:solidFill>
                </a:uFill>
                <a:latin typeface="Calibri"/>
                <a:cs typeface="Calibri"/>
              </a:rPr>
              <a:t>1</a:t>
            </a:r>
            <a:r>
              <a:rPr sz="800" spc="15" dirty="0">
                <a:solidFill>
                  <a:srgbClr val="D8D8D8"/>
                </a:solidFill>
                <a:latin typeface="Calibri"/>
                <a:cs typeface="Calibri"/>
              </a:rPr>
              <a:t>	</a:t>
            </a:r>
            <a:r>
              <a:rPr sz="800" u="sng" spc="65" dirty="0">
                <a:solidFill>
                  <a:srgbClr val="D8D8D8"/>
                </a:solidFill>
                <a:uFill>
                  <a:solidFill>
                    <a:srgbClr val="D8D8D8"/>
                  </a:solidFill>
                </a:uFill>
                <a:latin typeface="Calibri"/>
                <a:cs typeface="Calibri"/>
              </a:rPr>
              <a:t>1</a:t>
            </a:r>
            <a:endParaRPr sz="800">
              <a:latin typeface="Calibri"/>
              <a:cs typeface="Calibri"/>
            </a:endParaRPr>
          </a:p>
        </p:txBody>
      </p:sp>
      <p:sp>
        <p:nvSpPr>
          <p:cNvPr id="19" name="object 19"/>
          <p:cNvSpPr txBox="1"/>
          <p:nvPr/>
        </p:nvSpPr>
        <p:spPr>
          <a:xfrm>
            <a:off x="1549019" y="2393834"/>
            <a:ext cx="1696720" cy="191770"/>
          </a:xfrm>
          <a:prstGeom prst="rect">
            <a:avLst/>
          </a:prstGeom>
        </p:spPr>
        <p:txBody>
          <a:bodyPr vert="horz" wrap="square" lIns="0" tIns="11430" rIns="0" bIns="0" rtlCol="0">
            <a:spAutoFit/>
          </a:bodyPr>
          <a:lstStyle/>
          <a:p>
            <a:pPr marL="12700">
              <a:lnSpc>
                <a:spcPct val="100000"/>
              </a:lnSpc>
              <a:spcBef>
                <a:spcPts val="90"/>
              </a:spcBef>
              <a:tabLst>
                <a:tab pos="472440" algn="l"/>
                <a:tab pos="1683385" algn="l"/>
              </a:tabLst>
            </a:pPr>
            <a:r>
              <a:rPr sz="1100" u="sng" spc="-5" dirty="0">
                <a:solidFill>
                  <a:srgbClr val="D8D8D8"/>
                </a:solidFill>
                <a:uFill>
                  <a:solidFill>
                    <a:srgbClr val="D8D8D8"/>
                  </a:solidFill>
                </a:uFill>
                <a:latin typeface="Times New Roman"/>
                <a:cs typeface="Times New Roman"/>
              </a:rPr>
              <a:t> 	</a:t>
            </a:r>
            <a:r>
              <a:rPr sz="1100" i="1" u="sng" spc="-50" dirty="0">
                <a:solidFill>
                  <a:srgbClr val="D8D8D8"/>
                </a:solidFill>
                <a:uFill>
                  <a:solidFill>
                    <a:srgbClr val="D8D8D8"/>
                  </a:solidFill>
                </a:uFill>
                <a:latin typeface="Calibri"/>
                <a:cs typeface="Calibri"/>
              </a:rPr>
              <a:t>p</a:t>
            </a:r>
            <a:r>
              <a:rPr sz="1100" u="sng" spc="-50" dirty="0">
                <a:solidFill>
                  <a:srgbClr val="D8D8D8"/>
                </a:solidFill>
                <a:uFill>
                  <a:solidFill>
                    <a:srgbClr val="D8D8D8"/>
                  </a:solidFill>
                </a:uFill>
                <a:latin typeface="Calibri"/>
                <a:cs typeface="Calibri"/>
              </a:rPr>
              <a:t>(</a:t>
            </a:r>
            <a:r>
              <a:rPr sz="1100" b="1" i="1" u="sng" spc="-50" dirty="0">
                <a:solidFill>
                  <a:srgbClr val="D8D8D8"/>
                </a:solidFill>
                <a:uFill>
                  <a:solidFill>
                    <a:srgbClr val="D8D8D8"/>
                  </a:solidFill>
                </a:uFill>
                <a:latin typeface="Verdana"/>
                <a:cs typeface="Verdana"/>
              </a:rPr>
              <a:t>x</a:t>
            </a:r>
            <a:r>
              <a:rPr sz="1100" u="sng" spc="-5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10" dirty="0">
                <a:solidFill>
                  <a:srgbClr val="D8D8D8"/>
                </a:solidFill>
                <a:uFill>
                  <a:solidFill>
                    <a:srgbClr val="D8D8D8"/>
                  </a:solidFill>
                </a:uFill>
                <a:latin typeface="Calibri"/>
                <a:cs typeface="Calibri"/>
              </a:rPr>
              <a:t>)</a:t>
            </a:r>
            <a:r>
              <a:rPr sz="1100" i="1" u="sng" spc="-10" dirty="0">
                <a:solidFill>
                  <a:srgbClr val="D8D8D8"/>
                </a:solidFill>
                <a:uFill>
                  <a:solidFill>
                    <a:srgbClr val="D8D8D8"/>
                  </a:solidFill>
                </a:uFill>
                <a:latin typeface="Calibri"/>
                <a:cs typeface="Calibri"/>
              </a:rPr>
              <a:t>p</a:t>
            </a:r>
            <a:r>
              <a:rPr sz="1100" u="sng" spc="-10" dirty="0">
                <a:solidFill>
                  <a:srgbClr val="D8D8D8"/>
                </a:solidFill>
                <a:uFill>
                  <a:solidFill>
                    <a:srgbClr val="D8D8D8"/>
                  </a:solidFill>
                </a:uFill>
                <a:latin typeface="Calibri"/>
                <a:cs typeface="Calibri"/>
              </a:rPr>
              <a:t>(</a:t>
            </a:r>
            <a:r>
              <a:rPr sz="1100" u="sng" spc="-1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85" dirty="0">
                <a:solidFill>
                  <a:srgbClr val="D8D8D8"/>
                </a:solidFill>
                <a:uFill>
                  <a:solidFill>
                    <a:srgbClr val="D8D8D8"/>
                  </a:solidFill>
                </a:uFill>
                <a:latin typeface="Calibri"/>
                <a:cs typeface="Calibri"/>
              </a:rPr>
              <a:t>)	</a:t>
            </a:r>
            <a:endParaRPr sz="1100">
              <a:latin typeface="Calibri"/>
              <a:cs typeface="Calibri"/>
            </a:endParaRPr>
          </a:p>
        </p:txBody>
      </p:sp>
      <p:sp>
        <p:nvSpPr>
          <p:cNvPr id="20" name="object 20"/>
          <p:cNvSpPr txBox="1"/>
          <p:nvPr/>
        </p:nvSpPr>
        <p:spPr>
          <a:xfrm>
            <a:off x="1523619" y="2582594"/>
            <a:ext cx="1747520" cy="191770"/>
          </a:xfrm>
          <a:prstGeom prst="rect">
            <a:avLst/>
          </a:prstGeom>
        </p:spPr>
        <p:txBody>
          <a:bodyPr vert="horz" wrap="square" lIns="0" tIns="11430" rIns="0" bIns="0" rtlCol="0">
            <a:spAutoFit/>
          </a:bodyPr>
          <a:lstStyle/>
          <a:p>
            <a:pPr marL="38100">
              <a:lnSpc>
                <a:spcPct val="100000"/>
              </a:lnSpc>
              <a:spcBef>
                <a:spcPts val="90"/>
              </a:spcBef>
            </a:pP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1</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1</a:t>
            </a:r>
            <a:r>
              <a:rPr sz="1100" spc="-5" dirty="0">
                <a:solidFill>
                  <a:srgbClr val="D8D8D8"/>
                </a:solidFill>
                <a:latin typeface="Calibri"/>
                <a:cs typeface="Calibri"/>
              </a:rPr>
              <a:t>)</a:t>
            </a:r>
            <a:r>
              <a:rPr sz="1100" spc="-30" dirty="0">
                <a:solidFill>
                  <a:srgbClr val="D8D8D8"/>
                </a:solidFill>
                <a:latin typeface="Calibri"/>
                <a:cs typeface="Calibri"/>
              </a:rPr>
              <a:t> </a:t>
            </a:r>
            <a:r>
              <a:rPr sz="1100" spc="295" dirty="0">
                <a:solidFill>
                  <a:srgbClr val="D8D8D8"/>
                </a:solidFill>
                <a:latin typeface="Calibri"/>
                <a:cs typeface="Calibri"/>
              </a:rPr>
              <a:t>+</a:t>
            </a:r>
            <a:r>
              <a:rPr sz="1100" spc="-25" dirty="0">
                <a:solidFill>
                  <a:srgbClr val="D8D8D8"/>
                </a:solidFill>
                <a:latin typeface="Calibri"/>
                <a:cs typeface="Calibri"/>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endParaRPr sz="1100">
              <a:latin typeface="Calibri"/>
              <a:cs typeface="Calibri"/>
            </a:endParaRPr>
          </a:p>
        </p:txBody>
      </p:sp>
      <p:sp>
        <p:nvSpPr>
          <p:cNvPr id="21" name="object 21"/>
          <p:cNvSpPr txBox="1"/>
          <p:nvPr/>
        </p:nvSpPr>
        <p:spPr>
          <a:xfrm>
            <a:off x="3269805" y="2487560"/>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D8D8D8"/>
                </a:solidFill>
                <a:latin typeface="Times New Roman"/>
                <a:cs typeface="Times New Roman"/>
              </a:rPr>
              <a:t>Product rule</a:t>
            </a:r>
            <a:endParaRPr sz="1100">
              <a:latin typeface="Times New Roman"/>
              <a:cs typeface="Times New Roman"/>
            </a:endParaRPr>
          </a:p>
        </p:txBody>
      </p:sp>
      <p:sp>
        <p:nvSpPr>
          <p:cNvPr id="22" name="object 22"/>
          <p:cNvSpPr txBox="1"/>
          <p:nvPr/>
        </p:nvSpPr>
        <p:spPr>
          <a:xfrm>
            <a:off x="453758" y="2951910"/>
            <a:ext cx="3749675" cy="363855"/>
          </a:xfrm>
          <a:prstGeom prst="rect">
            <a:avLst/>
          </a:prstGeom>
        </p:spPr>
        <p:txBody>
          <a:bodyPr vert="horz" wrap="square" lIns="0" tIns="6985" rIns="0" bIns="0" rtlCol="0">
            <a:spAutoFit/>
          </a:bodyPr>
          <a:lstStyle/>
          <a:p>
            <a:pPr marL="182880" marR="43180" indent="-132715">
              <a:lnSpc>
                <a:spcPct val="102600"/>
              </a:lnSpc>
              <a:spcBef>
                <a:spcPts val="55"/>
              </a:spcBef>
              <a:buSzPct val="90909"/>
              <a:buFont typeface="Lucida Sans Unicode"/>
              <a:buChar char="•"/>
              <a:tabLst>
                <a:tab pos="183515" algn="l"/>
              </a:tabLst>
            </a:pPr>
            <a:r>
              <a:rPr sz="1100" spc="-5" dirty="0">
                <a:solidFill>
                  <a:srgbClr val="D8D8D8"/>
                </a:solidFill>
                <a:latin typeface="Times New Roman"/>
                <a:cs typeface="Times New Roman"/>
              </a:rPr>
              <a:t>In </a:t>
            </a:r>
            <a:r>
              <a:rPr sz="1100" spc="-10" dirty="0">
                <a:solidFill>
                  <a:srgbClr val="D8D8FB"/>
                </a:solidFill>
                <a:latin typeface="Times New Roman"/>
                <a:cs typeface="Times New Roman"/>
              </a:rPr>
              <a:t>generative</a:t>
            </a:r>
            <a:r>
              <a:rPr sz="1100" dirty="0">
                <a:solidFill>
                  <a:srgbClr val="D8D8FB"/>
                </a:solidFill>
                <a:latin typeface="Times New Roman"/>
                <a:cs typeface="Times New Roman"/>
              </a:rPr>
              <a:t> </a:t>
            </a:r>
            <a:r>
              <a:rPr sz="1100" spc="-5" dirty="0">
                <a:solidFill>
                  <a:srgbClr val="D8D8FB"/>
                </a:solidFill>
                <a:latin typeface="Times New Roman"/>
                <a:cs typeface="Times New Roman"/>
              </a:rPr>
              <a:t>models</a:t>
            </a:r>
            <a:r>
              <a:rPr sz="1100" dirty="0">
                <a:solidFill>
                  <a:srgbClr val="D8D8FB"/>
                </a:solidFill>
                <a:latin typeface="Times New Roman"/>
                <a:cs typeface="Times New Roman"/>
              </a:rPr>
              <a:t> </a:t>
            </a:r>
            <a:r>
              <a:rPr sz="1100" spc="-10" dirty="0">
                <a:solidFill>
                  <a:srgbClr val="D8D8D8"/>
                </a:solidFill>
                <a:latin typeface="Times New Roman"/>
                <a:cs typeface="Times New Roman"/>
              </a:rPr>
              <a:t>we</a:t>
            </a:r>
            <a:r>
              <a:rPr sz="1100" dirty="0">
                <a:solidFill>
                  <a:srgbClr val="D8D8D8"/>
                </a:solidFill>
                <a:latin typeface="Times New Roman"/>
                <a:cs typeface="Times New Roman"/>
              </a:rPr>
              <a:t> </a:t>
            </a:r>
            <a:r>
              <a:rPr sz="1100" spc="-5" dirty="0">
                <a:solidFill>
                  <a:srgbClr val="D8D8D8"/>
                </a:solidFill>
                <a:latin typeface="Times New Roman"/>
                <a:cs typeface="Times New Roman"/>
              </a:rPr>
              <a:t>specify the</a:t>
            </a:r>
            <a:r>
              <a:rPr sz="1100" dirty="0">
                <a:solidFill>
                  <a:srgbClr val="D8D8D8"/>
                </a:solidFill>
                <a:latin typeface="Times New Roman"/>
                <a:cs typeface="Times New Roman"/>
              </a:rPr>
              <a:t> </a:t>
            </a:r>
            <a:r>
              <a:rPr sz="1100" spc="-10" dirty="0">
                <a:solidFill>
                  <a:srgbClr val="D8D8D8"/>
                </a:solidFill>
                <a:latin typeface="Times New Roman"/>
                <a:cs typeface="Times New Roman"/>
              </a:rPr>
              <a:t>distribution</a:t>
            </a:r>
            <a:r>
              <a:rPr sz="1100" dirty="0">
                <a:solidFill>
                  <a:srgbClr val="D8D8D8"/>
                </a:solidFill>
                <a:latin typeface="Times New Roman"/>
                <a:cs typeface="Times New Roman"/>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i="1" spc="-7" baseline="-13888" dirty="0">
                <a:solidFill>
                  <a:srgbClr val="D8D8D8"/>
                </a:solidFill>
                <a:latin typeface="Calibri"/>
                <a:cs typeface="Calibri"/>
              </a:rPr>
              <a:t>k</a:t>
            </a:r>
            <a:r>
              <a:rPr sz="1100" spc="-5" dirty="0">
                <a:solidFill>
                  <a:srgbClr val="D8D8D8"/>
                </a:solidFill>
                <a:latin typeface="Calibri"/>
                <a:cs typeface="Calibri"/>
              </a:rPr>
              <a:t>)</a:t>
            </a:r>
            <a:r>
              <a:rPr sz="1100" spc="30" dirty="0">
                <a:solidFill>
                  <a:srgbClr val="D8D8D8"/>
                </a:solidFill>
                <a:latin typeface="Calibri"/>
                <a:cs typeface="Calibri"/>
              </a:rPr>
              <a:t> </a:t>
            </a:r>
            <a:r>
              <a:rPr sz="1100" spc="-5" dirty="0">
                <a:solidFill>
                  <a:srgbClr val="D8D8D8"/>
                </a:solidFill>
                <a:latin typeface="Times New Roman"/>
                <a:cs typeface="Times New Roman"/>
              </a:rPr>
              <a:t>which </a:t>
            </a:r>
            <a:r>
              <a:rPr sz="1100" spc="-260" dirty="0">
                <a:solidFill>
                  <a:srgbClr val="D8D8D8"/>
                </a:solidFill>
                <a:latin typeface="Times New Roman"/>
                <a:cs typeface="Times New Roman"/>
              </a:rPr>
              <a:t> </a:t>
            </a:r>
            <a:r>
              <a:rPr sz="1100" spc="-5" dirty="0">
                <a:solidFill>
                  <a:srgbClr val="D8D8D8"/>
                </a:solidFill>
                <a:latin typeface="Times New Roman"/>
                <a:cs typeface="Times New Roman"/>
              </a:rPr>
              <a:t>generates</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the data for each</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class</a:t>
            </a:r>
            <a:endParaRPr sz="1100">
              <a:latin typeface="Times New Roman"/>
              <a:cs typeface="Times New Roman"/>
            </a:endParaRPr>
          </a:p>
        </p:txBody>
      </p:sp>
      <p:sp>
        <p:nvSpPr>
          <p:cNvPr id="23" name="object 23"/>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24" name="object 24"/>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5" name="object 25"/>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54</a:t>
            </a:r>
            <a:endParaRPr sz="600">
              <a:latin typeface="Times New Roman"/>
              <a:cs typeface="Times New Roman"/>
            </a:endParaRPr>
          </a:p>
        </p:txBody>
      </p:sp>
      <p:sp>
        <p:nvSpPr>
          <p:cNvPr id="26" name="Slide Number Placeholder 25"/>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54</a:t>
            </a:fld>
            <a:endParaRPr lang="en-US" spc="-5" dirty="0"/>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54425" cy="1111250"/>
          </a:xfrm>
          <a:prstGeom prst="rect">
            <a:avLst/>
          </a:prstGeom>
        </p:spPr>
        <p:txBody>
          <a:bodyPr vert="horz" wrap="square" lIns="0" tIns="17145" rIns="0" bIns="0" rtlCol="0">
            <a:spAutoFit/>
          </a:bodyPr>
          <a:lstStyle/>
          <a:p>
            <a:pPr marL="674370">
              <a:lnSpc>
                <a:spcPct val="100000"/>
              </a:lnSpc>
              <a:spcBef>
                <a:spcPts val="135"/>
              </a:spcBef>
            </a:pPr>
            <a:r>
              <a:rPr sz="1400" spc="10" dirty="0">
                <a:latin typeface="Times New Roman"/>
                <a:cs typeface="Times New Roman"/>
              </a:rPr>
              <a:t>Probabilistic</a:t>
            </a:r>
            <a:r>
              <a:rPr sz="1400" dirty="0">
                <a:latin typeface="Times New Roman"/>
                <a:cs typeface="Times New Roman"/>
              </a:rPr>
              <a:t> </a:t>
            </a:r>
            <a:r>
              <a:rPr sz="1400" spc="5" dirty="0">
                <a:latin typeface="Times New Roman"/>
                <a:cs typeface="Times New Roman"/>
              </a:rPr>
              <a:t>Generative </a:t>
            </a:r>
            <a:r>
              <a:rPr sz="1400" spc="15" dirty="0">
                <a:latin typeface="Times New Roman"/>
                <a:cs typeface="Times New Roman"/>
              </a:rPr>
              <a:t>Models</a:t>
            </a:r>
            <a:endParaRPr sz="1400">
              <a:latin typeface="Times New Roman"/>
              <a:cs typeface="Times New Roman"/>
            </a:endParaRPr>
          </a:p>
          <a:p>
            <a:pPr marL="182880" marR="17780" indent="-132715">
              <a:lnSpc>
                <a:spcPct val="102699"/>
              </a:lnSpc>
              <a:spcBef>
                <a:spcPts val="815"/>
              </a:spcBef>
              <a:buSzPct val="90909"/>
              <a:buFont typeface="Lucida Sans Unicode"/>
              <a:buChar char="•"/>
              <a:tabLst>
                <a:tab pos="183515" algn="l"/>
              </a:tabLst>
            </a:pPr>
            <a:r>
              <a:rPr sz="1100" spc="-10" dirty="0">
                <a:latin typeface="Times New Roman"/>
                <a:cs typeface="Times New Roman"/>
              </a:rPr>
              <a:t>Up</a:t>
            </a:r>
            <a:r>
              <a:rPr sz="1100" spc="-5" dirty="0">
                <a:latin typeface="Times New Roman"/>
                <a:cs typeface="Times New Roman"/>
              </a:rPr>
              <a:t> to </a:t>
            </a:r>
            <a:r>
              <a:rPr sz="1100" spc="-20" dirty="0">
                <a:latin typeface="Times New Roman"/>
                <a:cs typeface="Times New Roman"/>
              </a:rPr>
              <a:t>now</a:t>
            </a:r>
            <a:r>
              <a:rPr sz="1100" spc="-5" dirty="0">
                <a:latin typeface="Times New Roman"/>
                <a:cs typeface="Times New Roman"/>
              </a:rPr>
              <a:t> </a:t>
            </a:r>
            <a:r>
              <a:rPr sz="1100" spc="-20" dirty="0">
                <a:latin typeface="Times New Roman"/>
                <a:cs typeface="Times New Roman"/>
              </a:rPr>
              <a:t>we’ve</a:t>
            </a:r>
            <a:r>
              <a:rPr sz="1100" spc="-5" dirty="0">
                <a:latin typeface="Times New Roman"/>
                <a:cs typeface="Times New Roman"/>
              </a:rPr>
              <a:t> </a:t>
            </a:r>
            <a:r>
              <a:rPr sz="1100" spc="-10" dirty="0">
                <a:latin typeface="Times New Roman"/>
                <a:cs typeface="Times New Roman"/>
              </a:rPr>
              <a:t>looked</a:t>
            </a:r>
            <a:r>
              <a:rPr sz="1100" spc="-5" dirty="0">
                <a:latin typeface="Times New Roman"/>
                <a:cs typeface="Times New Roman"/>
              </a:rPr>
              <a:t> at learning </a:t>
            </a:r>
            <a:r>
              <a:rPr sz="1100" spc="-10" dirty="0">
                <a:latin typeface="Times New Roman"/>
                <a:cs typeface="Times New Roman"/>
              </a:rPr>
              <a:t>classification</a:t>
            </a:r>
            <a:r>
              <a:rPr sz="1100" dirty="0">
                <a:latin typeface="Times New Roman"/>
                <a:cs typeface="Times New Roman"/>
              </a:rPr>
              <a:t> </a:t>
            </a:r>
            <a:r>
              <a:rPr sz="1100" spc="-5" dirty="0">
                <a:latin typeface="Times New Roman"/>
                <a:cs typeface="Times New Roman"/>
              </a:rPr>
              <a:t>by choosing </a:t>
            </a:r>
            <a:r>
              <a:rPr sz="1100" spc="-260" dirty="0">
                <a:latin typeface="Times New Roman"/>
                <a:cs typeface="Times New Roman"/>
              </a:rPr>
              <a:t> </a:t>
            </a:r>
            <a:r>
              <a:rPr sz="1100" spc="-5" dirty="0">
                <a:latin typeface="Times New Roman"/>
                <a:cs typeface="Times New Roman"/>
              </a:rPr>
              <a:t>parameters</a:t>
            </a:r>
            <a:r>
              <a:rPr sz="1100" spc="-10" dirty="0">
                <a:latin typeface="Times New Roman"/>
                <a:cs typeface="Times New Roman"/>
              </a:rPr>
              <a:t> </a:t>
            </a:r>
            <a:r>
              <a:rPr sz="1100" spc="-5" dirty="0">
                <a:latin typeface="Times New Roman"/>
                <a:cs typeface="Times New Roman"/>
              </a:rPr>
              <a:t>to minimize an</a:t>
            </a:r>
            <a:r>
              <a:rPr sz="1100" spc="-10" dirty="0">
                <a:latin typeface="Times New Roman"/>
                <a:cs typeface="Times New Roman"/>
              </a:rPr>
              <a:t> </a:t>
            </a:r>
            <a:r>
              <a:rPr sz="1100" spc="-5" dirty="0">
                <a:latin typeface="Times New Roman"/>
                <a:cs typeface="Times New Roman"/>
              </a:rPr>
              <a:t>error function</a:t>
            </a:r>
            <a:endParaRPr sz="1100">
              <a:latin typeface="Times New Roman"/>
              <a:cs typeface="Times New Roman"/>
            </a:endParaRPr>
          </a:p>
          <a:p>
            <a:pPr marL="182880" indent="-132715">
              <a:lnSpc>
                <a:spcPct val="100000"/>
              </a:lnSpc>
              <a:spcBef>
                <a:spcPts val="335"/>
              </a:spcBef>
              <a:buSzPct val="90909"/>
              <a:buFont typeface="Lucida Sans Unicode"/>
              <a:buChar char="•"/>
              <a:tabLst>
                <a:tab pos="183515" algn="l"/>
              </a:tabLst>
            </a:pPr>
            <a:r>
              <a:rPr sz="1100" spc="-25" dirty="0">
                <a:latin typeface="Times New Roman"/>
                <a:cs typeface="Times New Roman"/>
              </a:rPr>
              <a:t>We’ll</a:t>
            </a:r>
            <a:r>
              <a:rPr sz="1100" spc="-10" dirty="0">
                <a:latin typeface="Times New Roman"/>
                <a:cs typeface="Times New Roman"/>
              </a:rPr>
              <a:t> </a:t>
            </a:r>
            <a:r>
              <a:rPr sz="1100" spc="-20" dirty="0">
                <a:latin typeface="Times New Roman"/>
                <a:cs typeface="Times New Roman"/>
              </a:rPr>
              <a:t>now</a:t>
            </a:r>
            <a:r>
              <a:rPr sz="1100" spc="-10" dirty="0">
                <a:latin typeface="Times New Roman"/>
                <a:cs typeface="Times New Roman"/>
              </a:rPr>
              <a:t> </a:t>
            </a:r>
            <a:r>
              <a:rPr sz="1100" spc="-15" dirty="0">
                <a:latin typeface="Times New Roman"/>
                <a:cs typeface="Times New Roman"/>
              </a:rPr>
              <a:t>develop</a:t>
            </a:r>
            <a:r>
              <a:rPr sz="1100" spc="-10" dirty="0">
                <a:latin typeface="Times New Roman"/>
                <a:cs typeface="Times New Roman"/>
              </a:rPr>
              <a:t> </a:t>
            </a:r>
            <a:r>
              <a:rPr sz="1100" spc="-5" dirty="0">
                <a:latin typeface="Times New Roman"/>
                <a:cs typeface="Times New Roman"/>
              </a:rPr>
              <a:t>a</a:t>
            </a:r>
            <a:r>
              <a:rPr sz="1100" spc="-10" dirty="0">
                <a:latin typeface="Times New Roman"/>
                <a:cs typeface="Times New Roman"/>
              </a:rPr>
              <a:t> </a:t>
            </a:r>
            <a:r>
              <a:rPr sz="1100" spc="-5" dirty="0">
                <a:latin typeface="Times New Roman"/>
                <a:cs typeface="Times New Roman"/>
              </a:rPr>
              <a:t>probabilistic</a:t>
            </a:r>
            <a:r>
              <a:rPr sz="1100" spc="-10" dirty="0">
                <a:latin typeface="Times New Roman"/>
                <a:cs typeface="Times New Roman"/>
              </a:rPr>
              <a:t> </a:t>
            </a:r>
            <a:r>
              <a:rPr sz="1100" spc="-5" dirty="0">
                <a:latin typeface="Times New Roman"/>
                <a:cs typeface="Times New Roman"/>
              </a:rPr>
              <a:t>approach</a:t>
            </a:r>
            <a:endParaRPr sz="1100">
              <a:latin typeface="Times New Roman"/>
              <a:cs typeface="Times New Roman"/>
            </a:endParaRPr>
          </a:p>
          <a:p>
            <a:pPr marL="182880" indent="-132715">
              <a:lnSpc>
                <a:spcPct val="100000"/>
              </a:lnSpc>
              <a:spcBef>
                <a:spcPts val="334"/>
              </a:spcBef>
              <a:buSzPct val="90909"/>
              <a:buFont typeface="Lucida Sans Unicode"/>
              <a:buChar char="•"/>
              <a:tabLst>
                <a:tab pos="183515" algn="l"/>
              </a:tabLst>
            </a:pPr>
            <a:r>
              <a:rPr sz="1100" spc="-20" dirty="0">
                <a:latin typeface="Times New Roman"/>
                <a:cs typeface="Times New Roman"/>
              </a:rPr>
              <a:t>With</a:t>
            </a:r>
            <a:r>
              <a:rPr sz="1100" spc="-15" dirty="0">
                <a:latin typeface="Times New Roman"/>
                <a:cs typeface="Times New Roman"/>
              </a:rPr>
              <a:t> </a:t>
            </a:r>
            <a:r>
              <a:rPr sz="1100" spc="-5" dirty="0">
                <a:latin typeface="Times New Roman"/>
                <a:cs typeface="Times New Roman"/>
              </a:rPr>
              <a:t>2</a:t>
            </a:r>
            <a:r>
              <a:rPr sz="1100" spc="-15" dirty="0">
                <a:latin typeface="Times New Roman"/>
                <a:cs typeface="Times New Roman"/>
              </a:rPr>
              <a:t> </a:t>
            </a:r>
            <a:r>
              <a:rPr sz="1100" spc="-5" dirty="0">
                <a:latin typeface="Times New Roman"/>
                <a:cs typeface="Times New Roman"/>
              </a:rPr>
              <a:t>classes,</a:t>
            </a:r>
            <a:r>
              <a:rPr sz="1100" spc="-1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1</a:t>
            </a:r>
            <a:r>
              <a:rPr sz="1200" spc="-82" baseline="-10416" dirty="0">
                <a:latin typeface="Calibri"/>
                <a:cs typeface="Calibri"/>
              </a:rPr>
              <a:t> </a:t>
            </a:r>
            <a:r>
              <a:rPr sz="1100" spc="-5" dirty="0">
                <a:latin typeface="Times New Roman"/>
                <a:cs typeface="Times New Roman"/>
              </a:rPr>
              <a:t>and</a:t>
            </a:r>
            <a:r>
              <a:rPr sz="1100" spc="-15" dirty="0">
                <a:latin typeface="Times New Roman"/>
                <a:cs typeface="Times New Roman"/>
              </a:rPr>
              <a:t> </a:t>
            </a:r>
            <a:r>
              <a:rPr sz="1100" spc="-45" dirty="0">
                <a:latin typeface="Lucida Sans Unicode"/>
                <a:cs typeface="Lucida Sans Unicode"/>
              </a:rPr>
              <a:t>C</a:t>
            </a:r>
            <a:r>
              <a:rPr sz="1200" spc="-67" baseline="-10416" dirty="0">
                <a:latin typeface="Calibri"/>
                <a:cs typeface="Calibri"/>
              </a:rPr>
              <a:t>2</a:t>
            </a:r>
            <a:r>
              <a:rPr sz="1100" spc="-45" dirty="0">
                <a:latin typeface="Times New Roman"/>
                <a:cs typeface="Times New Roman"/>
              </a:rPr>
              <a:t>:</a:t>
            </a:r>
            <a:endParaRPr sz="1100">
              <a:latin typeface="Times New Roman"/>
              <a:cs typeface="Times New Roman"/>
            </a:endParaRPr>
          </a:p>
        </p:txBody>
      </p:sp>
      <p:sp>
        <p:nvSpPr>
          <p:cNvPr id="6" name="object 6"/>
          <p:cNvSpPr txBox="1"/>
          <p:nvPr/>
        </p:nvSpPr>
        <p:spPr>
          <a:xfrm>
            <a:off x="1565414" y="1559520"/>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7" name="object 7"/>
          <p:cNvSpPr txBox="1"/>
          <p:nvPr/>
        </p:nvSpPr>
        <p:spPr>
          <a:xfrm>
            <a:off x="1368882" y="1501418"/>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335415" y="1465794"/>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uFill>
                  <a:solidFill>
                    <a:srgbClr val="000000"/>
                  </a:solidFill>
                </a:uFill>
                <a:latin typeface="Calibri"/>
                <a:cs typeface="Calibri"/>
              </a:rPr>
              <a:t>1</a:t>
            </a:r>
            <a:r>
              <a:rPr sz="800" spc="15" dirty="0">
                <a:latin typeface="Calibri"/>
                <a:cs typeface="Calibri"/>
              </a:rPr>
              <a:t>	</a:t>
            </a:r>
            <a:r>
              <a:rPr sz="800" u="sng" spc="65" dirty="0">
                <a:uFill>
                  <a:solidFill>
                    <a:srgbClr val="000000"/>
                  </a:solidFill>
                </a:uFill>
                <a:latin typeface="Calibri"/>
                <a:cs typeface="Calibri"/>
              </a:rPr>
              <a:t>1</a:t>
            </a:r>
            <a:endParaRPr sz="800">
              <a:latin typeface="Calibri"/>
              <a:cs typeface="Calibri"/>
            </a:endParaRPr>
          </a:p>
        </p:txBody>
      </p:sp>
      <p:sp>
        <p:nvSpPr>
          <p:cNvPr id="9" name="object 9"/>
          <p:cNvSpPr txBox="1"/>
          <p:nvPr/>
        </p:nvSpPr>
        <p:spPr>
          <a:xfrm>
            <a:off x="2009089" y="1407692"/>
            <a:ext cx="776605" cy="191770"/>
          </a:xfrm>
          <a:prstGeom prst="rect">
            <a:avLst/>
          </a:prstGeom>
        </p:spPr>
        <p:txBody>
          <a:bodyPr vert="horz" wrap="square" lIns="0" tIns="11430" rIns="0" bIns="0" rtlCol="0">
            <a:spAutoFit/>
          </a:bodyPr>
          <a:lstStyle/>
          <a:p>
            <a:pPr marL="12700">
              <a:lnSpc>
                <a:spcPct val="100000"/>
              </a:lnSpc>
              <a:spcBef>
                <a:spcPts val="90"/>
              </a:spcBef>
            </a:pPr>
            <a:r>
              <a:rPr sz="1100" i="1" u="sng" spc="-50" dirty="0">
                <a:uFill>
                  <a:solidFill>
                    <a:srgbClr val="000000"/>
                  </a:solidFill>
                </a:uFill>
                <a:latin typeface="Calibri"/>
                <a:cs typeface="Calibri"/>
              </a:rPr>
              <a:t>p</a:t>
            </a:r>
            <a:r>
              <a:rPr sz="1100" u="sng" spc="-50" dirty="0">
                <a:uFill>
                  <a:solidFill>
                    <a:srgbClr val="000000"/>
                  </a:solidFill>
                </a:uFill>
                <a:latin typeface="Calibri"/>
                <a:cs typeface="Calibri"/>
              </a:rPr>
              <a:t>(</a:t>
            </a:r>
            <a:r>
              <a:rPr sz="1100" b="1" i="1" u="sng" spc="-50" dirty="0">
                <a:uFill>
                  <a:solidFill>
                    <a:srgbClr val="000000"/>
                  </a:solidFill>
                </a:uFill>
                <a:latin typeface="Verdana"/>
                <a:cs typeface="Verdana"/>
              </a:rPr>
              <a:t>x</a:t>
            </a:r>
            <a:r>
              <a:rPr sz="1100" u="sng" spc="-50" dirty="0">
                <a:uFill>
                  <a:solidFill>
                    <a:srgbClr val="000000"/>
                  </a:solidFill>
                </a:uFill>
                <a:latin typeface="Lucida Sans Unicode"/>
                <a:cs typeface="Lucida Sans Unicode"/>
              </a:rPr>
              <a:t>|C</a:t>
            </a:r>
            <a:r>
              <a:rPr sz="1100" spc="85" dirty="0">
                <a:latin typeface="Lucida Sans Unicode"/>
                <a:cs typeface="Lucida Sans Unicode"/>
              </a:rPr>
              <a:t> </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u="sng" spc="-10" dirty="0">
                <a:uFill>
                  <a:solidFill>
                    <a:srgbClr val="000000"/>
                  </a:solidFill>
                </a:uFill>
                <a:latin typeface="Lucida Sans Unicode"/>
                <a:cs typeface="Lucida Sans Unicode"/>
              </a:rPr>
              <a:t>C</a:t>
            </a:r>
            <a:r>
              <a:rPr sz="1100" spc="95" dirty="0">
                <a:latin typeface="Lucida Sans Unicode"/>
                <a:cs typeface="Lucida Sans Unicode"/>
              </a:rPr>
              <a:t> </a:t>
            </a:r>
            <a:r>
              <a:rPr sz="1100" u="sng" spc="85" dirty="0">
                <a:uFill>
                  <a:solidFill>
                    <a:srgbClr val="000000"/>
                  </a:solidFill>
                </a:uFill>
                <a:latin typeface="Calibri"/>
                <a:cs typeface="Calibri"/>
              </a:rPr>
              <a:t>)</a:t>
            </a:r>
            <a:endParaRPr sz="1100">
              <a:latin typeface="Calibri"/>
              <a:cs typeface="Calibri"/>
            </a:endParaRPr>
          </a:p>
        </p:txBody>
      </p:sp>
      <p:sp>
        <p:nvSpPr>
          <p:cNvPr id="10" name="object 10"/>
          <p:cNvSpPr txBox="1"/>
          <p:nvPr/>
        </p:nvSpPr>
        <p:spPr>
          <a:xfrm>
            <a:off x="2250122" y="1596452"/>
            <a:ext cx="294640" cy="191770"/>
          </a:xfrm>
          <a:prstGeom prst="rect">
            <a:avLst/>
          </a:prstGeom>
        </p:spPr>
        <p:txBody>
          <a:bodyPr vert="horz" wrap="square" lIns="0" tIns="11430" rIns="0" bIns="0" rtlCol="0">
            <a:spAutoFit/>
          </a:bodyPr>
          <a:lstStyle/>
          <a:p>
            <a:pPr marL="12700">
              <a:lnSpc>
                <a:spcPct val="100000"/>
              </a:lnSpc>
              <a:spcBef>
                <a:spcPts val="90"/>
              </a:spcBef>
            </a:pP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spc="85" dirty="0">
                <a:latin typeface="Calibri"/>
                <a:cs typeface="Calibri"/>
              </a:rPr>
              <a:t>)</a:t>
            </a:r>
            <a:endParaRPr sz="1100">
              <a:latin typeface="Calibri"/>
              <a:cs typeface="Calibri"/>
            </a:endParaRPr>
          </a:p>
        </p:txBody>
      </p:sp>
      <p:sp>
        <p:nvSpPr>
          <p:cNvPr id="11" name="object 11"/>
          <p:cNvSpPr txBox="1"/>
          <p:nvPr/>
        </p:nvSpPr>
        <p:spPr>
          <a:xfrm>
            <a:off x="2809722" y="1501418"/>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Bayes’ Rule</a:t>
            </a:r>
            <a:endParaRPr sz="1100">
              <a:latin typeface="Times New Roman"/>
              <a:cs typeface="Times New Roman"/>
            </a:endParaRPr>
          </a:p>
        </p:txBody>
      </p:sp>
      <p:sp>
        <p:nvSpPr>
          <p:cNvPr id="12" name="object 12"/>
          <p:cNvSpPr txBox="1"/>
          <p:nvPr/>
        </p:nvSpPr>
        <p:spPr>
          <a:xfrm>
            <a:off x="1481226" y="208107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13" name="object 13"/>
          <p:cNvSpPr txBox="1"/>
          <p:nvPr/>
        </p:nvSpPr>
        <p:spPr>
          <a:xfrm>
            <a:off x="1284693" y="2022956"/>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14" name="object 14"/>
          <p:cNvSpPr txBox="1"/>
          <p:nvPr/>
        </p:nvSpPr>
        <p:spPr>
          <a:xfrm>
            <a:off x="1886800" y="1906725"/>
            <a:ext cx="1198245" cy="403225"/>
          </a:xfrm>
          <a:prstGeom prst="rect">
            <a:avLst/>
          </a:prstGeom>
        </p:spPr>
        <p:txBody>
          <a:bodyPr vert="horz" wrap="square" lIns="0" tIns="33655" rIns="0" bIns="0" rtlCol="0">
            <a:spAutoFit/>
          </a:bodyPr>
          <a:lstStyle/>
          <a:p>
            <a:pPr marL="50800">
              <a:lnSpc>
                <a:spcPct val="100000"/>
              </a:lnSpc>
              <a:spcBef>
                <a:spcPts val="265"/>
              </a:spcBef>
              <a:tabLst>
                <a:tab pos="222885" algn="l"/>
                <a:tab pos="1146810" algn="l"/>
              </a:tabLst>
            </a:pPr>
            <a:r>
              <a:rPr sz="1100" u="sng" spc="-5" dirty="0">
                <a:uFill>
                  <a:solidFill>
                    <a:srgbClr val="000000"/>
                  </a:solidFill>
                </a:uFill>
                <a:latin typeface="Times New Roman"/>
                <a:cs typeface="Times New Roman"/>
              </a:rPr>
              <a:t> 	</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	</a:t>
            </a:r>
            <a:endParaRPr sz="1100">
              <a:latin typeface="Calibri"/>
              <a:cs typeface="Calibri"/>
            </a:endParaRPr>
          </a:p>
          <a:p>
            <a:pPr marL="50800">
              <a:lnSpc>
                <a:spcPct val="100000"/>
              </a:lnSpc>
              <a:spcBef>
                <a:spcPts val="170"/>
              </a:spcBef>
            </a:pP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i="1" spc="25" dirty="0">
                <a:latin typeface="Calibri"/>
                <a:cs typeface="Calibri"/>
              </a:rPr>
              <a:t>,</a:t>
            </a:r>
            <a:r>
              <a:rPr sz="1100" i="1" spc="-70" dirty="0">
                <a:latin typeface="Calibri"/>
                <a:cs typeface="Calibri"/>
              </a:rPr>
              <a:t> </a:t>
            </a:r>
            <a:r>
              <a:rPr sz="1100" spc="-190" dirty="0">
                <a:latin typeface="Lucida Sans Unicode"/>
                <a:cs typeface="Lucida Sans Unicode"/>
              </a:rPr>
              <a:t>C</a:t>
            </a:r>
            <a:r>
              <a:rPr sz="1200" spc="97" baseline="-10416" dirty="0">
                <a:latin typeface="Calibri"/>
                <a:cs typeface="Calibri"/>
              </a:rPr>
              <a:t>1</a:t>
            </a:r>
            <a:r>
              <a:rPr sz="1100" spc="85" dirty="0">
                <a:latin typeface="Calibri"/>
                <a:cs typeface="Calibri"/>
              </a:rPr>
              <a:t>)</a:t>
            </a:r>
            <a:r>
              <a:rPr sz="1100" spc="-10" dirty="0">
                <a:latin typeface="Calibri"/>
                <a:cs typeface="Calibri"/>
              </a:rPr>
              <a:t> </a:t>
            </a:r>
            <a:r>
              <a:rPr sz="1100" spc="295" dirty="0">
                <a:latin typeface="Calibri"/>
                <a:cs typeface="Calibri"/>
              </a:rPr>
              <a:t>+</a:t>
            </a:r>
            <a:r>
              <a:rPr sz="1100" spc="-10" dirty="0">
                <a:latin typeface="Calibri"/>
                <a:cs typeface="Calibri"/>
              </a:rPr>
              <a:t> </a:t>
            </a: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i="1" spc="25" dirty="0">
                <a:latin typeface="Calibri"/>
                <a:cs typeface="Calibri"/>
              </a:rPr>
              <a:t>,</a:t>
            </a:r>
            <a:r>
              <a:rPr sz="1100" i="1" spc="-70" dirty="0">
                <a:latin typeface="Calibri"/>
                <a:cs typeface="Calibri"/>
              </a:rPr>
              <a:t> </a:t>
            </a:r>
            <a:r>
              <a:rPr sz="1100" spc="-190" dirty="0">
                <a:latin typeface="Lucida Sans Unicode"/>
                <a:cs typeface="Lucida Sans Unicode"/>
              </a:rPr>
              <a:t>C</a:t>
            </a:r>
            <a:r>
              <a:rPr sz="1200" spc="97" baseline="-10416" dirty="0">
                <a:latin typeface="Calibri"/>
                <a:cs typeface="Calibri"/>
              </a:rPr>
              <a:t>2</a:t>
            </a:r>
            <a:r>
              <a:rPr sz="1100" spc="85" dirty="0">
                <a:latin typeface="Calibri"/>
                <a:cs typeface="Calibri"/>
              </a:rPr>
              <a:t>)</a:t>
            </a:r>
            <a:endParaRPr sz="1100">
              <a:latin typeface="Calibri"/>
              <a:cs typeface="Calibri"/>
            </a:endParaRPr>
          </a:p>
        </p:txBody>
      </p:sp>
      <p:sp>
        <p:nvSpPr>
          <p:cNvPr id="15" name="object 15"/>
          <p:cNvSpPr txBox="1"/>
          <p:nvPr/>
        </p:nvSpPr>
        <p:spPr>
          <a:xfrm>
            <a:off x="3070834" y="2022956"/>
            <a:ext cx="52959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Times New Roman"/>
                <a:cs typeface="Times New Roman"/>
              </a:rPr>
              <a:t>Sum</a:t>
            </a:r>
            <a:r>
              <a:rPr sz="1100" spc="-5" dirty="0">
                <a:latin typeface="Times New Roman"/>
                <a:cs typeface="Times New Roman"/>
              </a:rPr>
              <a:t> rule</a:t>
            </a:r>
            <a:endParaRPr sz="1100">
              <a:latin typeface="Times New Roman"/>
              <a:cs typeface="Times New Roman"/>
            </a:endParaRPr>
          </a:p>
        </p:txBody>
      </p:sp>
      <p:sp>
        <p:nvSpPr>
          <p:cNvPr id="16" name="object 16"/>
          <p:cNvSpPr txBox="1"/>
          <p:nvPr/>
        </p:nvSpPr>
        <p:spPr>
          <a:xfrm>
            <a:off x="1105344" y="254567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17" name="object 17"/>
          <p:cNvSpPr txBox="1"/>
          <p:nvPr/>
        </p:nvSpPr>
        <p:spPr>
          <a:xfrm>
            <a:off x="908811" y="2487560"/>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18" name="object 18"/>
          <p:cNvSpPr txBox="1"/>
          <p:nvPr/>
        </p:nvSpPr>
        <p:spPr>
          <a:xfrm>
            <a:off x="2335415" y="2451949"/>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solidFill>
                  <a:srgbClr val="D8D8D8"/>
                </a:solidFill>
                <a:uFill>
                  <a:solidFill>
                    <a:srgbClr val="D8D8D8"/>
                  </a:solidFill>
                </a:uFill>
                <a:latin typeface="Calibri"/>
                <a:cs typeface="Calibri"/>
              </a:rPr>
              <a:t>1</a:t>
            </a:r>
            <a:r>
              <a:rPr sz="800" spc="15" dirty="0">
                <a:solidFill>
                  <a:srgbClr val="D8D8D8"/>
                </a:solidFill>
                <a:latin typeface="Calibri"/>
                <a:cs typeface="Calibri"/>
              </a:rPr>
              <a:t>	</a:t>
            </a:r>
            <a:r>
              <a:rPr sz="800" u="sng" spc="65" dirty="0">
                <a:solidFill>
                  <a:srgbClr val="D8D8D8"/>
                </a:solidFill>
                <a:uFill>
                  <a:solidFill>
                    <a:srgbClr val="D8D8D8"/>
                  </a:solidFill>
                </a:uFill>
                <a:latin typeface="Calibri"/>
                <a:cs typeface="Calibri"/>
              </a:rPr>
              <a:t>1</a:t>
            </a:r>
            <a:endParaRPr sz="800">
              <a:latin typeface="Calibri"/>
              <a:cs typeface="Calibri"/>
            </a:endParaRPr>
          </a:p>
        </p:txBody>
      </p:sp>
      <p:sp>
        <p:nvSpPr>
          <p:cNvPr id="19" name="object 19"/>
          <p:cNvSpPr txBox="1"/>
          <p:nvPr/>
        </p:nvSpPr>
        <p:spPr>
          <a:xfrm>
            <a:off x="1549019" y="2393834"/>
            <a:ext cx="1696720" cy="191770"/>
          </a:xfrm>
          <a:prstGeom prst="rect">
            <a:avLst/>
          </a:prstGeom>
        </p:spPr>
        <p:txBody>
          <a:bodyPr vert="horz" wrap="square" lIns="0" tIns="11430" rIns="0" bIns="0" rtlCol="0">
            <a:spAutoFit/>
          </a:bodyPr>
          <a:lstStyle/>
          <a:p>
            <a:pPr marL="12700">
              <a:lnSpc>
                <a:spcPct val="100000"/>
              </a:lnSpc>
              <a:spcBef>
                <a:spcPts val="90"/>
              </a:spcBef>
              <a:tabLst>
                <a:tab pos="472440" algn="l"/>
                <a:tab pos="1683385" algn="l"/>
              </a:tabLst>
            </a:pPr>
            <a:r>
              <a:rPr sz="1100" u="sng" spc="-5" dirty="0">
                <a:solidFill>
                  <a:srgbClr val="D8D8D8"/>
                </a:solidFill>
                <a:uFill>
                  <a:solidFill>
                    <a:srgbClr val="D8D8D8"/>
                  </a:solidFill>
                </a:uFill>
                <a:latin typeface="Times New Roman"/>
                <a:cs typeface="Times New Roman"/>
              </a:rPr>
              <a:t> 	</a:t>
            </a:r>
            <a:r>
              <a:rPr sz="1100" i="1" u="sng" spc="-50" dirty="0">
                <a:solidFill>
                  <a:srgbClr val="D8D8D8"/>
                </a:solidFill>
                <a:uFill>
                  <a:solidFill>
                    <a:srgbClr val="D8D8D8"/>
                  </a:solidFill>
                </a:uFill>
                <a:latin typeface="Calibri"/>
                <a:cs typeface="Calibri"/>
              </a:rPr>
              <a:t>p</a:t>
            </a:r>
            <a:r>
              <a:rPr sz="1100" u="sng" spc="-50" dirty="0">
                <a:solidFill>
                  <a:srgbClr val="D8D8D8"/>
                </a:solidFill>
                <a:uFill>
                  <a:solidFill>
                    <a:srgbClr val="D8D8D8"/>
                  </a:solidFill>
                </a:uFill>
                <a:latin typeface="Calibri"/>
                <a:cs typeface="Calibri"/>
              </a:rPr>
              <a:t>(</a:t>
            </a:r>
            <a:r>
              <a:rPr sz="1100" b="1" i="1" u="sng" spc="-50" dirty="0">
                <a:solidFill>
                  <a:srgbClr val="D8D8D8"/>
                </a:solidFill>
                <a:uFill>
                  <a:solidFill>
                    <a:srgbClr val="D8D8D8"/>
                  </a:solidFill>
                </a:uFill>
                <a:latin typeface="Verdana"/>
                <a:cs typeface="Verdana"/>
              </a:rPr>
              <a:t>x</a:t>
            </a:r>
            <a:r>
              <a:rPr sz="1100" u="sng" spc="-5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10" dirty="0">
                <a:solidFill>
                  <a:srgbClr val="D8D8D8"/>
                </a:solidFill>
                <a:uFill>
                  <a:solidFill>
                    <a:srgbClr val="D8D8D8"/>
                  </a:solidFill>
                </a:uFill>
                <a:latin typeface="Calibri"/>
                <a:cs typeface="Calibri"/>
              </a:rPr>
              <a:t>)</a:t>
            </a:r>
            <a:r>
              <a:rPr sz="1100" i="1" u="sng" spc="-10" dirty="0">
                <a:solidFill>
                  <a:srgbClr val="D8D8D8"/>
                </a:solidFill>
                <a:uFill>
                  <a:solidFill>
                    <a:srgbClr val="D8D8D8"/>
                  </a:solidFill>
                </a:uFill>
                <a:latin typeface="Calibri"/>
                <a:cs typeface="Calibri"/>
              </a:rPr>
              <a:t>p</a:t>
            </a:r>
            <a:r>
              <a:rPr sz="1100" u="sng" spc="-10" dirty="0">
                <a:solidFill>
                  <a:srgbClr val="D8D8D8"/>
                </a:solidFill>
                <a:uFill>
                  <a:solidFill>
                    <a:srgbClr val="D8D8D8"/>
                  </a:solidFill>
                </a:uFill>
                <a:latin typeface="Calibri"/>
                <a:cs typeface="Calibri"/>
              </a:rPr>
              <a:t>(</a:t>
            </a:r>
            <a:r>
              <a:rPr sz="1100" u="sng" spc="-10" dirty="0">
                <a:solidFill>
                  <a:srgbClr val="D8D8D8"/>
                </a:solidFill>
                <a:uFill>
                  <a:solidFill>
                    <a:srgbClr val="D8D8D8"/>
                  </a:solidFill>
                </a:uFill>
                <a:latin typeface="Lucida Sans Unicode"/>
                <a:cs typeface="Lucida Sans Unicode"/>
              </a:rPr>
              <a:t>C</a:t>
            </a:r>
            <a:r>
              <a:rPr sz="1100" spc="95" dirty="0">
                <a:solidFill>
                  <a:srgbClr val="D8D8D8"/>
                </a:solidFill>
                <a:latin typeface="Lucida Sans Unicode"/>
                <a:cs typeface="Lucida Sans Unicode"/>
              </a:rPr>
              <a:t> </a:t>
            </a:r>
            <a:r>
              <a:rPr sz="1100" u="sng" spc="85" dirty="0">
                <a:solidFill>
                  <a:srgbClr val="D8D8D8"/>
                </a:solidFill>
                <a:uFill>
                  <a:solidFill>
                    <a:srgbClr val="D8D8D8"/>
                  </a:solidFill>
                </a:uFill>
                <a:latin typeface="Calibri"/>
                <a:cs typeface="Calibri"/>
              </a:rPr>
              <a:t>)	</a:t>
            </a:r>
            <a:endParaRPr sz="1100">
              <a:latin typeface="Calibri"/>
              <a:cs typeface="Calibri"/>
            </a:endParaRPr>
          </a:p>
        </p:txBody>
      </p:sp>
      <p:sp>
        <p:nvSpPr>
          <p:cNvPr id="20" name="object 20"/>
          <p:cNvSpPr txBox="1"/>
          <p:nvPr/>
        </p:nvSpPr>
        <p:spPr>
          <a:xfrm>
            <a:off x="1523619" y="2582594"/>
            <a:ext cx="1747520" cy="191770"/>
          </a:xfrm>
          <a:prstGeom prst="rect">
            <a:avLst/>
          </a:prstGeom>
        </p:spPr>
        <p:txBody>
          <a:bodyPr vert="horz" wrap="square" lIns="0" tIns="11430" rIns="0" bIns="0" rtlCol="0">
            <a:spAutoFit/>
          </a:bodyPr>
          <a:lstStyle/>
          <a:p>
            <a:pPr marL="38100">
              <a:lnSpc>
                <a:spcPct val="100000"/>
              </a:lnSpc>
              <a:spcBef>
                <a:spcPts val="90"/>
              </a:spcBef>
            </a:pP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1</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1</a:t>
            </a:r>
            <a:r>
              <a:rPr sz="1100" spc="-5" dirty="0">
                <a:solidFill>
                  <a:srgbClr val="D8D8D8"/>
                </a:solidFill>
                <a:latin typeface="Calibri"/>
                <a:cs typeface="Calibri"/>
              </a:rPr>
              <a:t>)</a:t>
            </a:r>
            <a:r>
              <a:rPr sz="1100" spc="-30" dirty="0">
                <a:solidFill>
                  <a:srgbClr val="D8D8D8"/>
                </a:solidFill>
                <a:latin typeface="Calibri"/>
                <a:cs typeface="Calibri"/>
              </a:rPr>
              <a:t> </a:t>
            </a:r>
            <a:r>
              <a:rPr sz="1100" spc="295" dirty="0">
                <a:solidFill>
                  <a:srgbClr val="D8D8D8"/>
                </a:solidFill>
                <a:latin typeface="Calibri"/>
                <a:cs typeface="Calibri"/>
              </a:rPr>
              <a:t>+</a:t>
            </a:r>
            <a:r>
              <a:rPr sz="1100" spc="-25" dirty="0">
                <a:solidFill>
                  <a:srgbClr val="D8D8D8"/>
                </a:solidFill>
                <a:latin typeface="Calibri"/>
                <a:cs typeface="Calibri"/>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endParaRPr sz="1100">
              <a:latin typeface="Calibri"/>
              <a:cs typeface="Calibri"/>
            </a:endParaRPr>
          </a:p>
        </p:txBody>
      </p:sp>
      <p:sp>
        <p:nvSpPr>
          <p:cNvPr id="21" name="object 21"/>
          <p:cNvSpPr txBox="1"/>
          <p:nvPr/>
        </p:nvSpPr>
        <p:spPr>
          <a:xfrm>
            <a:off x="3269805" y="2487560"/>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D8D8D8"/>
                </a:solidFill>
                <a:latin typeface="Times New Roman"/>
                <a:cs typeface="Times New Roman"/>
              </a:rPr>
              <a:t>Product rule</a:t>
            </a:r>
            <a:endParaRPr sz="1100">
              <a:latin typeface="Times New Roman"/>
              <a:cs typeface="Times New Roman"/>
            </a:endParaRPr>
          </a:p>
        </p:txBody>
      </p:sp>
      <p:sp>
        <p:nvSpPr>
          <p:cNvPr id="22" name="object 22"/>
          <p:cNvSpPr txBox="1"/>
          <p:nvPr/>
        </p:nvSpPr>
        <p:spPr>
          <a:xfrm>
            <a:off x="453758" y="2951910"/>
            <a:ext cx="3749675" cy="363855"/>
          </a:xfrm>
          <a:prstGeom prst="rect">
            <a:avLst/>
          </a:prstGeom>
        </p:spPr>
        <p:txBody>
          <a:bodyPr vert="horz" wrap="square" lIns="0" tIns="6985" rIns="0" bIns="0" rtlCol="0">
            <a:spAutoFit/>
          </a:bodyPr>
          <a:lstStyle/>
          <a:p>
            <a:pPr marL="182880" marR="43180" indent="-132715">
              <a:lnSpc>
                <a:spcPct val="102600"/>
              </a:lnSpc>
              <a:spcBef>
                <a:spcPts val="55"/>
              </a:spcBef>
              <a:buSzPct val="90909"/>
              <a:buFont typeface="Lucida Sans Unicode"/>
              <a:buChar char="•"/>
              <a:tabLst>
                <a:tab pos="183515" algn="l"/>
              </a:tabLst>
            </a:pPr>
            <a:r>
              <a:rPr sz="1100" spc="-5" dirty="0">
                <a:solidFill>
                  <a:srgbClr val="D8D8D8"/>
                </a:solidFill>
                <a:latin typeface="Times New Roman"/>
                <a:cs typeface="Times New Roman"/>
              </a:rPr>
              <a:t>In </a:t>
            </a:r>
            <a:r>
              <a:rPr sz="1100" spc="-10" dirty="0">
                <a:solidFill>
                  <a:srgbClr val="D8D8FB"/>
                </a:solidFill>
                <a:latin typeface="Times New Roman"/>
                <a:cs typeface="Times New Roman"/>
              </a:rPr>
              <a:t>generative</a:t>
            </a:r>
            <a:r>
              <a:rPr sz="1100" dirty="0">
                <a:solidFill>
                  <a:srgbClr val="D8D8FB"/>
                </a:solidFill>
                <a:latin typeface="Times New Roman"/>
                <a:cs typeface="Times New Roman"/>
              </a:rPr>
              <a:t> </a:t>
            </a:r>
            <a:r>
              <a:rPr sz="1100" spc="-5" dirty="0">
                <a:solidFill>
                  <a:srgbClr val="D8D8FB"/>
                </a:solidFill>
                <a:latin typeface="Times New Roman"/>
                <a:cs typeface="Times New Roman"/>
              </a:rPr>
              <a:t>models</a:t>
            </a:r>
            <a:r>
              <a:rPr sz="1100" dirty="0">
                <a:solidFill>
                  <a:srgbClr val="D8D8FB"/>
                </a:solidFill>
                <a:latin typeface="Times New Roman"/>
                <a:cs typeface="Times New Roman"/>
              </a:rPr>
              <a:t> </a:t>
            </a:r>
            <a:r>
              <a:rPr sz="1100" spc="-10" dirty="0">
                <a:solidFill>
                  <a:srgbClr val="D8D8D8"/>
                </a:solidFill>
                <a:latin typeface="Times New Roman"/>
                <a:cs typeface="Times New Roman"/>
              </a:rPr>
              <a:t>we</a:t>
            </a:r>
            <a:r>
              <a:rPr sz="1100" dirty="0">
                <a:solidFill>
                  <a:srgbClr val="D8D8D8"/>
                </a:solidFill>
                <a:latin typeface="Times New Roman"/>
                <a:cs typeface="Times New Roman"/>
              </a:rPr>
              <a:t> </a:t>
            </a:r>
            <a:r>
              <a:rPr sz="1100" spc="-5" dirty="0">
                <a:solidFill>
                  <a:srgbClr val="D8D8D8"/>
                </a:solidFill>
                <a:latin typeface="Times New Roman"/>
                <a:cs typeface="Times New Roman"/>
              </a:rPr>
              <a:t>specify the</a:t>
            </a:r>
            <a:r>
              <a:rPr sz="1100" dirty="0">
                <a:solidFill>
                  <a:srgbClr val="D8D8D8"/>
                </a:solidFill>
                <a:latin typeface="Times New Roman"/>
                <a:cs typeface="Times New Roman"/>
              </a:rPr>
              <a:t> </a:t>
            </a:r>
            <a:r>
              <a:rPr sz="1100" spc="-10" dirty="0">
                <a:solidFill>
                  <a:srgbClr val="D8D8D8"/>
                </a:solidFill>
                <a:latin typeface="Times New Roman"/>
                <a:cs typeface="Times New Roman"/>
              </a:rPr>
              <a:t>distribution</a:t>
            </a:r>
            <a:r>
              <a:rPr sz="1100" dirty="0">
                <a:solidFill>
                  <a:srgbClr val="D8D8D8"/>
                </a:solidFill>
                <a:latin typeface="Times New Roman"/>
                <a:cs typeface="Times New Roman"/>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i="1" spc="-7" baseline="-13888" dirty="0">
                <a:solidFill>
                  <a:srgbClr val="D8D8D8"/>
                </a:solidFill>
                <a:latin typeface="Calibri"/>
                <a:cs typeface="Calibri"/>
              </a:rPr>
              <a:t>k</a:t>
            </a:r>
            <a:r>
              <a:rPr sz="1100" spc="-5" dirty="0">
                <a:solidFill>
                  <a:srgbClr val="D8D8D8"/>
                </a:solidFill>
                <a:latin typeface="Calibri"/>
                <a:cs typeface="Calibri"/>
              </a:rPr>
              <a:t>)</a:t>
            </a:r>
            <a:r>
              <a:rPr sz="1100" spc="30" dirty="0">
                <a:solidFill>
                  <a:srgbClr val="D8D8D8"/>
                </a:solidFill>
                <a:latin typeface="Calibri"/>
                <a:cs typeface="Calibri"/>
              </a:rPr>
              <a:t> </a:t>
            </a:r>
            <a:r>
              <a:rPr sz="1100" spc="-5" dirty="0">
                <a:solidFill>
                  <a:srgbClr val="D8D8D8"/>
                </a:solidFill>
                <a:latin typeface="Times New Roman"/>
                <a:cs typeface="Times New Roman"/>
              </a:rPr>
              <a:t>which </a:t>
            </a:r>
            <a:r>
              <a:rPr sz="1100" spc="-260" dirty="0">
                <a:solidFill>
                  <a:srgbClr val="D8D8D8"/>
                </a:solidFill>
                <a:latin typeface="Times New Roman"/>
                <a:cs typeface="Times New Roman"/>
              </a:rPr>
              <a:t> </a:t>
            </a:r>
            <a:r>
              <a:rPr sz="1100" spc="-5" dirty="0">
                <a:solidFill>
                  <a:srgbClr val="D8D8D8"/>
                </a:solidFill>
                <a:latin typeface="Times New Roman"/>
                <a:cs typeface="Times New Roman"/>
              </a:rPr>
              <a:t>generates</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the data for each</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class</a:t>
            </a:r>
            <a:endParaRPr sz="1100">
              <a:latin typeface="Times New Roman"/>
              <a:cs typeface="Times New Roman"/>
            </a:endParaRPr>
          </a:p>
        </p:txBody>
      </p:sp>
      <p:sp>
        <p:nvSpPr>
          <p:cNvPr id="23" name="object 23"/>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24" name="object 24"/>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5" name="object 25"/>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55</a:t>
            </a:r>
            <a:endParaRPr sz="600">
              <a:latin typeface="Times New Roman"/>
              <a:cs typeface="Times New Roman"/>
            </a:endParaRPr>
          </a:p>
        </p:txBody>
      </p:sp>
      <p:sp>
        <p:nvSpPr>
          <p:cNvPr id="26" name="Slide Number Placeholder 25"/>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55</a:t>
            </a:fld>
            <a:endParaRPr lang="en-US" spc="-5" dirty="0"/>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54425" cy="1111250"/>
          </a:xfrm>
          <a:prstGeom prst="rect">
            <a:avLst/>
          </a:prstGeom>
        </p:spPr>
        <p:txBody>
          <a:bodyPr vert="horz" wrap="square" lIns="0" tIns="17145" rIns="0" bIns="0" rtlCol="0">
            <a:spAutoFit/>
          </a:bodyPr>
          <a:lstStyle/>
          <a:p>
            <a:pPr marL="674370">
              <a:lnSpc>
                <a:spcPct val="100000"/>
              </a:lnSpc>
              <a:spcBef>
                <a:spcPts val="135"/>
              </a:spcBef>
            </a:pPr>
            <a:r>
              <a:rPr sz="1400" spc="10" dirty="0">
                <a:latin typeface="Times New Roman"/>
                <a:cs typeface="Times New Roman"/>
              </a:rPr>
              <a:t>Probabilistic</a:t>
            </a:r>
            <a:r>
              <a:rPr sz="1400" dirty="0">
                <a:latin typeface="Times New Roman"/>
                <a:cs typeface="Times New Roman"/>
              </a:rPr>
              <a:t> </a:t>
            </a:r>
            <a:r>
              <a:rPr sz="1400" spc="5" dirty="0">
                <a:latin typeface="Times New Roman"/>
                <a:cs typeface="Times New Roman"/>
              </a:rPr>
              <a:t>Generative </a:t>
            </a:r>
            <a:r>
              <a:rPr sz="1400" spc="15" dirty="0">
                <a:latin typeface="Times New Roman"/>
                <a:cs typeface="Times New Roman"/>
              </a:rPr>
              <a:t>Models</a:t>
            </a:r>
            <a:endParaRPr sz="1400">
              <a:latin typeface="Times New Roman"/>
              <a:cs typeface="Times New Roman"/>
            </a:endParaRPr>
          </a:p>
          <a:p>
            <a:pPr marL="182880" marR="17780" indent="-132715">
              <a:lnSpc>
                <a:spcPct val="102699"/>
              </a:lnSpc>
              <a:spcBef>
                <a:spcPts val="815"/>
              </a:spcBef>
              <a:buSzPct val="90909"/>
              <a:buFont typeface="Lucida Sans Unicode"/>
              <a:buChar char="•"/>
              <a:tabLst>
                <a:tab pos="183515" algn="l"/>
              </a:tabLst>
            </a:pPr>
            <a:r>
              <a:rPr sz="1100" spc="-10" dirty="0">
                <a:latin typeface="Times New Roman"/>
                <a:cs typeface="Times New Roman"/>
              </a:rPr>
              <a:t>Up</a:t>
            </a:r>
            <a:r>
              <a:rPr sz="1100" spc="-5" dirty="0">
                <a:latin typeface="Times New Roman"/>
                <a:cs typeface="Times New Roman"/>
              </a:rPr>
              <a:t> to </a:t>
            </a:r>
            <a:r>
              <a:rPr sz="1100" spc="-20" dirty="0">
                <a:latin typeface="Times New Roman"/>
                <a:cs typeface="Times New Roman"/>
              </a:rPr>
              <a:t>now</a:t>
            </a:r>
            <a:r>
              <a:rPr sz="1100" spc="-5" dirty="0">
                <a:latin typeface="Times New Roman"/>
                <a:cs typeface="Times New Roman"/>
              </a:rPr>
              <a:t> </a:t>
            </a:r>
            <a:r>
              <a:rPr sz="1100" spc="-20" dirty="0">
                <a:latin typeface="Times New Roman"/>
                <a:cs typeface="Times New Roman"/>
              </a:rPr>
              <a:t>we’ve</a:t>
            </a:r>
            <a:r>
              <a:rPr sz="1100" spc="-5" dirty="0">
                <a:latin typeface="Times New Roman"/>
                <a:cs typeface="Times New Roman"/>
              </a:rPr>
              <a:t> </a:t>
            </a:r>
            <a:r>
              <a:rPr sz="1100" spc="-10" dirty="0">
                <a:latin typeface="Times New Roman"/>
                <a:cs typeface="Times New Roman"/>
              </a:rPr>
              <a:t>looked</a:t>
            </a:r>
            <a:r>
              <a:rPr sz="1100" spc="-5" dirty="0">
                <a:latin typeface="Times New Roman"/>
                <a:cs typeface="Times New Roman"/>
              </a:rPr>
              <a:t> at learning </a:t>
            </a:r>
            <a:r>
              <a:rPr sz="1100" spc="-10" dirty="0">
                <a:latin typeface="Times New Roman"/>
                <a:cs typeface="Times New Roman"/>
              </a:rPr>
              <a:t>classification</a:t>
            </a:r>
            <a:r>
              <a:rPr sz="1100" dirty="0">
                <a:latin typeface="Times New Roman"/>
                <a:cs typeface="Times New Roman"/>
              </a:rPr>
              <a:t> </a:t>
            </a:r>
            <a:r>
              <a:rPr sz="1100" spc="-5" dirty="0">
                <a:latin typeface="Times New Roman"/>
                <a:cs typeface="Times New Roman"/>
              </a:rPr>
              <a:t>by choosing </a:t>
            </a:r>
            <a:r>
              <a:rPr sz="1100" spc="-260" dirty="0">
                <a:latin typeface="Times New Roman"/>
                <a:cs typeface="Times New Roman"/>
              </a:rPr>
              <a:t> </a:t>
            </a:r>
            <a:r>
              <a:rPr sz="1100" spc="-5" dirty="0">
                <a:latin typeface="Times New Roman"/>
                <a:cs typeface="Times New Roman"/>
              </a:rPr>
              <a:t>parameters</a:t>
            </a:r>
            <a:r>
              <a:rPr sz="1100" spc="-10" dirty="0">
                <a:latin typeface="Times New Roman"/>
                <a:cs typeface="Times New Roman"/>
              </a:rPr>
              <a:t> </a:t>
            </a:r>
            <a:r>
              <a:rPr sz="1100" spc="-5" dirty="0">
                <a:latin typeface="Times New Roman"/>
                <a:cs typeface="Times New Roman"/>
              </a:rPr>
              <a:t>to minimize an</a:t>
            </a:r>
            <a:r>
              <a:rPr sz="1100" spc="-10" dirty="0">
                <a:latin typeface="Times New Roman"/>
                <a:cs typeface="Times New Roman"/>
              </a:rPr>
              <a:t> </a:t>
            </a:r>
            <a:r>
              <a:rPr sz="1100" spc="-5" dirty="0">
                <a:latin typeface="Times New Roman"/>
                <a:cs typeface="Times New Roman"/>
              </a:rPr>
              <a:t>error function</a:t>
            </a:r>
            <a:endParaRPr sz="1100">
              <a:latin typeface="Times New Roman"/>
              <a:cs typeface="Times New Roman"/>
            </a:endParaRPr>
          </a:p>
          <a:p>
            <a:pPr marL="182880" indent="-132715">
              <a:lnSpc>
                <a:spcPct val="100000"/>
              </a:lnSpc>
              <a:spcBef>
                <a:spcPts val="335"/>
              </a:spcBef>
              <a:buSzPct val="90909"/>
              <a:buFont typeface="Lucida Sans Unicode"/>
              <a:buChar char="•"/>
              <a:tabLst>
                <a:tab pos="183515" algn="l"/>
              </a:tabLst>
            </a:pPr>
            <a:r>
              <a:rPr sz="1100" spc="-25" dirty="0">
                <a:latin typeface="Times New Roman"/>
                <a:cs typeface="Times New Roman"/>
              </a:rPr>
              <a:t>We’ll</a:t>
            </a:r>
            <a:r>
              <a:rPr sz="1100" spc="-10" dirty="0">
                <a:latin typeface="Times New Roman"/>
                <a:cs typeface="Times New Roman"/>
              </a:rPr>
              <a:t> </a:t>
            </a:r>
            <a:r>
              <a:rPr sz="1100" spc="-20" dirty="0">
                <a:latin typeface="Times New Roman"/>
                <a:cs typeface="Times New Roman"/>
              </a:rPr>
              <a:t>now</a:t>
            </a:r>
            <a:r>
              <a:rPr sz="1100" spc="-10" dirty="0">
                <a:latin typeface="Times New Roman"/>
                <a:cs typeface="Times New Roman"/>
              </a:rPr>
              <a:t> </a:t>
            </a:r>
            <a:r>
              <a:rPr sz="1100" spc="-15" dirty="0">
                <a:latin typeface="Times New Roman"/>
                <a:cs typeface="Times New Roman"/>
              </a:rPr>
              <a:t>develop</a:t>
            </a:r>
            <a:r>
              <a:rPr sz="1100" spc="-10" dirty="0">
                <a:latin typeface="Times New Roman"/>
                <a:cs typeface="Times New Roman"/>
              </a:rPr>
              <a:t> </a:t>
            </a:r>
            <a:r>
              <a:rPr sz="1100" spc="-5" dirty="0">
                <a:latin typeface="Times New Roman"/>
                <a:cs typeface="Times New Roman"/>
              </a:rPr>
              <a:t>a</a:t>
            </a:r>
            <a:r>
              <a:rPr sz="1100" spc="-10" dirty="0">
                <a:latin typeface="Times New Roman"/>
                <a:cs typeface="Times New Roman"/>
              </a:rPr>
              <a:t> </a:t>
            </a:r>
            <a:r>
              <a:rPr sz="1100" spc="-5" dirty="0">
                <a:latin typeface="Times New Roman"/>
                <a:cs typeface="Times New Roman"/>
              </a:rPr>
              <a:t>probabilistic</a:t>
            </a:r>
            <a:r>
              <a:rPr sz="1100" spc="-10" dirty="0">
                <a:latin typeface="Times New Roman"/>
                <a:cs typeface="Times New Roman"/>
              </a:rPr>
              <a:t> </a:t>
            </a:r>
            <a:r>
              <a:rPr sz="1100" spc="-5" dirty="0">
                <a:latin typeface="Times New Roman"/>
                <a:cs typeface="Times New Roman"/>
              </a:rPr>
              <a:t>approach</a:t>
            </a:r>
            <a:endParaRPr sz="1100">
              <a:latin typeface="Times New Roman"/>
              <a:cs typeface="Times New Roman"/>
            </a:endParaRPr>
          </a:p>
          <a:p>
            <a:pPr marL="182880" indent="-132715">
              <a:lnSpc>
                <a:spcPct val="100000"/>
              </a:lnSpc>
              <a:spcBef>
                <a:spcPts val="334"/>
              </a:spcBef>
              <a:buSzPct val="90909"/>
              <a:buFont typeface="Lucida Sans Unicode"/>
              <a:buChar char="•"/>
              <a:tabLst>
                <a:tab pos="183515" algn="l"/>
              </a:tabLst>
            </a:pPr>
            <a:r>
              <a:rPr sz="1100" spc="-20" dirty="0">
                <a:latin typeface="Times New Roman"/>
                <a:cs typeface="Times New Roman"/>
              </a:rPr>
              <a:t>With</a:t>
            </a:r>
            <a:r>
              <a:rPr sz="1100" spc="-15" dirty="0">
                <a:latin typeface="Times New Roman"/>
                <a:cs typeface="Times New Roman"/>
              </a:rPr>
              <a:t> </a:t>
            </a:r>
            <a:r>
              <a:rPr sz="1100" spc="-5" dirty="0">
                <a:latin typeface="Times New Roman"/>
                <a:cs typeface="Times New Roman"/>
              </a:rPr>
              <a:t>2</a:t>
            </a:r>
            <a:r>
              <a:rPr sz="1100" spc="-15" dirty="0">
                <a:latin typeface="Times New Roman"/>
                <a:cs typeface="Times New Roman"/>
              </a:rPr>
              <a:t> </a:t>
            </a:r>
            <a:r>
              <a:rPr sz="1100" spc="-5" dirty="0">
                <a:latin typeface="Times New Roman"/>
                <a:cs typeface="Times New Roman"/>
              </a:rPr>
              <a:t>classes,</a:t>
            </a:r>
            <a:r>
              <a:rPr sz="1100" spc="-1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1</a:t>
            </a:r>
            <a:r>
              <a:rPr sz="1200" spc="-82" baseline="-10416" dirty="0">
                <a:latin typeface="Calibri"/>
                <a:cs typeface="Calibri"/>
              </a:rPr>
              <a:t> </a:t>
            </a:r>
            <a:r>
              <a:rPr sz="1100" spc="-5" dirty="0">
                <a:latin typeface="Times New Roman"/>
                <a:cs typeface="Times New Roman"/>
              </a:rPr>
              <a:t>and</a:t>
            </a:r>
            <a:r>
              <a:rPr sz="1100" spc="-15" dirty="0">
                <a:latin typeface="Times New Roman"/>
                <a:cs typeface="Times New Roman"/>
              </a:rPr>
              <a:t> </a:t>
            </a:r>
            <a:r>
              <a:rPr sz="1100" spc="-45" dirty="0">
                <a:latin typeface="Lucida Sans Unicode"/>
                <a:cs typeface="Lucida Sans Unicode"/>
              </a:rPr>
              <a:t>C</a:t>
            </a:r>
            <a:r>
              <a:rPr sz="1200" spc="-67" baseline="-10416" dirty="0">
                <a:latin typeface="Calibri"/>
                <a:cs typeface="Calibri"/>
              </a:rPr>
              <a:t>2</a:t>
            </a:r>
            <a:r>
              <a:rPr sz="1100" spc="-45" dirty="0">
                <a:latin typeface="Times New Roman"/>
                <a:cs typeface="Times New Roman"/>
              </a:rPr>
              <a:t>:</a:t>
            </a:r>
            <a:endParaRPr sz="1100">
              <a:latin typeface="Times New Roman"/>
              <a:cs typeface="Times New Roman"/>
            </a:endParaRPr>
          </a:p>
        </p:txBody>
      </p:sp>
      <p:sp>
        <p:nvSpPr>
          <p:cNvPr id="6" name="object 6"/>
          <p:cNvSpPr txBox="1"/>
          <p:nvPr/>
        </p:nvSpPr>
        <p:spPr>
          <a:xfrm>
            <a:off x="1565414" y="1559520"/>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7" name="object 7"/>
          <p:cNvSpPr txBox="1"/>
          <p:nvPr/>
        </p:nvSpPr>
        <p:spPr>
          <a:xfrm>
            <a:off x="1368882" y="1501418"/>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335415" y="1465794"/>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uFill>
                  <a:solidFill>
                    <a:srgbClr val="000000"/>
                  </a:solidFill>
                </a:uFill>
                <a:latin typeface="Calibri"/>
                <a:cs typeface="Calibri"/>
              </a:rPr>
              <a:t>1</a:t>
            </a:r>
            <a:r>
              <a:rPr sz="800" spc="15" dirty="0">
                <a:latin typeface="Calibri"/>
                <a:cs typeface="Calibri"/>
              </a:rPr>
              <a:t>	</a:t>
            </a:r>
            <a:r>
              <a:rPr sz="800" u="sng" spc="65" dirty="0">
                <a:uFill>
                  <a:solidFill>
                    <a:srgbClr val="000000"/>
                  </a:solidFill>
                </a:uFill>
                <a:latin typeface="Calibri"/>
                <a:cs typeface="Calibri"/>
              </a:rPr>
              <a:t>1</a:t>
            </a:r>
            <a:endParaRPr sz="800">
              <a:latin typeface="Calibri"/>
              <a:cs typeface="Calibri"/>
            </a:endParaRPr>
          </a:p>
        </p:txBody>
      </p:sp>
      <p:sp>
        <p:nvSpPr>
          <p:cNvPr id="9" name="object 9"/>
          <p:cNvSpPr txBox="1"/>
          <p:nvPr/>
        </p:nvSpPr>
        <p:spPr>
          <a:xfrm>
            <a:off x="2009089" y="1407692"/>
            <a:ext cx="776605" cy="191770"/>
          </a:xfrm>
          <a:prstGeom prst="rect">
            <a:avLst/>
          </a:prstGeom>
        </p:spPr>
        <p:txBody>
          <a:bodyPr vert="horz" wrap="square" lIns="0" tIns="11430" rIns="0" bIns="0" rtlCol="0">
            <a:spAutoFit/>
          </a:bodyPr>
          <a:lstStyle/>
          <a:p>
            <a:pPr marL="12700">
              <a:lnSpc>
                <a:spcPct val="100000"/>
              </a:lnSpc>
              <a:spcBef>
                <a:spcPts val="90"/>
              </a:spcBef>
            </a:pPr>
            <a:r>
              <a:rPr sz="1100" i="1" u="sng" spc="-50" dirty="0">
                <a:uFill>
                  <a:solidFill>
                    <a:srgbClr val="000000"/>
                  </a:solidFill>
                </a:uFill>
                <a:latin typeface="Calibri"/>
                <a:cs typeface="Calibri"/>
              </a:rPr>
              <a:t>p</a:t>
            </a:r>
            <a:r>
              <a:rPr sz="1100" u="sng" spc="-50" dirty="0">
                <a:uFill>
                  <a:solidFill>
                    <a:srgbClr val="000000"/>
                  </a:solidFill>
                </a:uFill>
                <a:latin typeface="Calibri"/>
                <a:cs typeface="Calibri"/>
              </a:rPr>
              <a:t>(</a:t>
            </a:r>
            <a:r>
              <a:rPr sz="1100" b="1" i="1" u="sng" spc="-50" dirty="0">
                <a:uFill>
                  <a:solidFill>
                    <a:srgbClr val="000000"/>
                  </a:solidFill>
                </a:uFill>
                <a:latin typeface="Verdana"/>
                <a:cs typeface="Verdana"/>
              </a:rPr>
              <a:t>x</a:t>
            </a:r>
            <a:r>
              <a:rPr sz="1100" u="sng" spc="-50" dirty="0">
                <a:uFill>
                  <a:solidFill>
                    <a:srgbClr val="000000"/>
                  </a:solidFill>
                </a:uFill>
                <a:latin typeface="Lucida Sans Unicode"/>
                <a:cs typeface="Lucida Sans Unicode"/>
              </a:rPr>
              <a:t>|C</a:t>
            </a:r>
            <a:r>
              <a:rPr sz="1100" spc="85" dirty="0">
                <a:latin typeface="Lucida Sans Unicode"/>
                <a:cs typeface="Lucida Sans Unicode"/>
              </a:rPr>
              <a:t> </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u="sng" spc="-10" dirty="0">
                <a:uFill>
                  <a:solidFill>
                    <a:srgbClr val="000000"/>
                  </a:solidFill>
                </a:uFill>
                <a:latin typeface="Lucida Sans Unicode"/>
                <a:cs typeface="Lucida Sans Unicode"/>
              </a:rPr>
              <a:t>C</a:t>
            </a:r>
            <a:r>
              <a:rPr sz="1100" spc="95" dirty="0">
                <a:latin typeface="Lucida Sans Unicode"/>
                <a:cs typeface="Lucida Sans Unicode"/>
              </a:rPr>
              <a:t> </a:t>
            </a:r>
            <a:r>
              <a:rPr sz="1100" u="sng" spc="85" dirty="0">
                <a:uFill>
                  <a:solidFill>
                    <a:srgbClr val="000000"/>
                  </a:solidFill>
                </a:uFill>
                <a:latin typeface="Calibri"/>
                <a:cs typeface="Calibri"/>
              </a:rPr>
              <a:t>)</a:t>
            </a:r>
            <a:endParaRPr sz="1100">
              <a:latin typeface="Calibri"/>
              <a:cs typeface="Calibri"/>
            </a:endParaRPr>
          </a:p>
        </p:txBody>
      </p:sp>
      <p:sp>
        <p:nvSpPr>
          <p:cNvPr id="10" name="object 10"/>
          <p:cNvSpPr txBox="1"/>
          <p:nvPr/>
        </p:nvSpPr>
        <p:spPr>
          <a:xfrm>
            <a:off x="2250122" y="1596452"/>
            <a:ext cx="294640" cy="191770"/>
          </a:xfrm>
          <a:prstGeom prst="rect">
            <a:avLst/>
          </a:prstGeom>
        </p:spPr>
        <p:txBody>
          <a:bodyPr vert="horz" wrap="square" lIns="0" tIns="11430" rIns="0" bIns="0" rtlCol="0">
            <a:spAutoFit/>
          </a:bodyPr>
          <a:lstStyle/>
          <a:p>
            <a:pPr marL="12700">
              <a:lnSpc>
                <a:spcPct val="100000"/>
              </a:lnSpc>
              <a:spcBef>
                <a:spcPts val="90"/>
              </a:spcBef>
            </a:pP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spc="85" dirty="0">
                <a:latin typeface="Calibri"/>
                <a:cs typeface="Calibri"/>
              </a:rPr>
              <a:t>)</a:t>
            </a:r>
            <a:endParaRPr sz="1100">
              <a:latin typeface="Calibri"/>
              <a:cs typeface="Calibri"/>
            </a:endParaRPr>
          </a:p>
        </p:txBody>
      </p:sp>
      <p:sp>
        <p:nvSpPr>
          <p:cNvPr id="11" name="object 11"/>
          <p:cNvSpPr txBox="1"/>
          <p:nvPr/>
        </p:nvSpPr>
        <p:spPr>
          <a:xfrm>
            <a:off x="2809722" y="1501418"/>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Bayes’ Rule</a:t>
            </a:r>
            <a:endParaRPr sz="1100">
              <a:latin typeface="Times New Roman"/>
              <a:cs typeface="Times New Roman"/>
            </a:endParaRPr>
          </a:p>
        </p:txBody>
      </p:sp>
      <p:sp>
        <p:nvSpPr>
          <p:cNvPr id="12" name="object 12"/>
          <p:cNvSpPr txBox="1"/>
          <p:nvPr/>
        </p:nvSpPr>
        <p:spPr>
          <a:xfrm>
            <a:off x="1481226" y="208107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13" name="object 13"/>
          <p:cNvSpPr txBox="1"/>
          <p:nvPr/>
        </p:nvSpPr>
        <p:spPr>
          <a:xfrm>
            <a:off x="1284693" y="2022956"/>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14" name="object 14"/>
          <p:cNvSpPr txBox="1"/>
          <p:nvPr/>
        </p:nvSpPr>
        <p:spPr>
          <a:xfrm>
            <a:off x="1886800" y="1906725"/>
            <a:ext cx="1198245" cy="403225"/>
          </a:xfrm>
          <a:prstGeom prst="rect">
            <a:avLst/>
          </a:prstGeom>
        </p:spPr>
        <p:txBody>
          <a:bodyPr vert="horz" wrap="square" lIns="0" tIns="33655" rIns="0" bIns="0" rtlCol="0">
            <a:spAutoFit/>
          </a:bodyPr>
          <a:lstStyle/>
          <a:p>
            <a:pPr marL="50800">
              <a:lnSpc>
                <a:spcPct val="100000"/>
              </a:lnSpc>
              <a:spcBef>
                <a:spcPts val="265"/>
              </a:spcBef>
              <a:tabLst>
                <a:tab pos="222885" algn="l"/>
                <a:tab pos="1146810" algn="l"/>
              </a:tabLst>
            </a:pPr>
            <a:r>
              <a:rPr sz="1100" u="sng" spc="-5" dirty="0">
                <a:uFill>
                  <a:solidFill>
                    <a:srgbClr val="000000"/>
                  </a:solidFill>
                </a:uFill>
                <a:latin typeface="Times New Roman"/>
                <a:cs typeface="Times New Roman"/>
              </a:rPr>
              <a:t> 	</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	</a:t>
            </a:r>
            <a:endParaRPr sz="1100">
              <a:latin typeface="Calibri"/>
              <a:cs typeface="Calibri"/>
            </a:endParaRPr>
          </a:p>
          <a:p>
            <a:pPr marL="50800">
              <a:lnSpc>
                <a:spcPct val="100000"/>
              </a:lnSpc>
              <a:spcBef>
                <a:spcPts val="170"/>
              </a:spcBef>
            </a:pP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i="1" spc="25" dirty="0">
                <a:latin typeface="Calibri"/>
                <a:cs typeface="Calibri"/>
              </a:rPr>
              <a:t>,</a:t>
            </a:r>
            <a:r>
              <a:rPr sz="1100" i="1" spc="-70" dirty="0">
                <a:latin typeface="Calibri"/>
                <a:cs typeface="Calibri"/>
              </a:rPr>
              <a:t> </a:t>
            </a:r>
            <a:r>
              <a:rPr sz="1100" spc="-190" dirty="0">
                <a:latin typeface="Lucida Sans Unicode"/>
                <a:cs typeface="Lucida Sans Unicode"/>
              </a:rPr>
              <a:t>C</a:t>
            </a:r>
            <a:r>
              <a:rPr sz="1200" spc="97" baseline="-10416" dirty="0">
                <a:latin typeface="Calibri"/>
                <a:cs typeface="Calibri"/>
              </a:rPr>
              <a:t>1</a:t>
            </a:r>
            <a:r>
              <a:rPr sz="1100" spc="85" dirty="0">
                <a:latin typeface="Calibri"/>
                <a:cs typeface="Calibri"/>
              </a:rPr>
              <a:t>)</a:t>
            </a:r>
            <a:r>
              <a:rPr sz="1100" spc="-10" dirty="0">
                <a:latin typeface="Calibri"/>
                <a:cs typeface="Calibri"/>
              </a:rPr>
              <a:t> </a:t>
            </a:r>
            <a:r>
              <a:rPr sz="1100" spc="295" dirty="0">
                <a:latin typeface="Calibri"/>
                <a:cs typeface="Calibri"/>
              </a:rPr>
              <a:t>+</a:t>
            </a:r>
            <a:r>
              <a:rPr sz="1100" spc="-10" dirty="0">
                <a:latin typeface="Calibri"/>
                <a:cs typeface="Calibri"/>
              </a:rPr>
              <a:t> </a:t>
            </a: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i="1" spc="25" dirty="0">
                <a:latin typeface="Calibri"/>
                <a:cs typeface="Calibri"/>
              </a:rPr>
              <a:t>,</a:t>
            </a:r>
            <a:r>
              <a:rPr sz="1100" i="1" spc="-70" dirty="0">
                <a:latin typeface="Calibri"/>
                <a:cs typeface="Calibri"/>
              </a:rPr>
              <a:t> </a:t>
            </a:r>
            <a:r>
              <a:rPr sz="1100" spc="-190" dirty="0">
                <a:latin typeface="Lucida Sans Unicode"/>
                <a:cs typeface="Lucida Sans Unicode"/>
              </a:rPr>
              <a:t>C</a:t>
            </a:r>
            <a:r>
              <a:rPr sz="1200" spc="97" baseline="-10416" dirty="0">
                <a:latin typeface="Calibri"/>
                <a:cs typeface="Calibri"/>
              </a:rPr>
              <a:t>2</a:t>
            </a:r>
            <a:r>
              <a:rPr sz="1100" spc="85" dirty="0">
                <a:latin typeface="Calibri"/>
                <a:cs typeface="Calibri"/>
              </a:rPr>
              <a:t>)</a:t>
            </a:r>
            <a:endParaRPr sz="1100">
              <a:latin typeface="Calibri"/>
              <a:cs typeface="Calibri"/>
            </a:endParaRPr>
          </a:p>
        </p:txBody>
      </p:sp>
      <p:sp>
        <p:nvSpPr>
          <p:cNvPr id="15" name="object 15"/>
          <p:cNvSpPr txBox="1"/>
          <p:nvPr/>
        </p:nvSpPr>
        <p:spPr>
          <a:xfrm>
            <a:off x="3070834" y="2022956"/>
            <a:ext cx="52959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Times New Roman"/>
                <a:cs typeface="Times New Roman"/>
              </a:rPr>
              <a:t>Sum</a:t>
            </a:r>
            <a:r>
              <a:rPr sz="1100" spc="-5" dirty="0">
                <a:latin typeface="Times New Roman"/>
                <a:cs typeface="Times New Roman"/>
              </a:rPr>
              <a:t> rule</a:t>
            </a:r>
            <a:endParaRPr sz="1100">
              <a:latin typeface="Times New Roman"/>
              <a:cs typeface="Times New Roman"/>
            </a:endParaRPr>
          </a:p>
        </p:txBody>
      </p:sp>
      <p:sp>
        <p:nvSpPr>
          <p:cNvPr id="16" name="object 16"/>
          <p:cNvSpPr txBox="1"/>
          <p:nvPr/>
        </p:nvSpPr>
        <p:spPr>
          <a:xfrm>
            <a:off x="1105344" y="254567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17" name="object 17"/>
          <p:cNvSpPr txBox="1"/>
          <p:nvPr/>
        </p:nvSpPr>
        <p:spPr>
          <a:xfrm>
            <a:off x="908811" y="2487560"/>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18" name="object 18"/>
          <p:cNvSpPr txBox="1"/>
          <p:nvPr/>
        </p:nvSpPr>
        <p:spPr>
          <a:xfrm>
            <a:off x="2335415" y="2451949"/>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uFill>
                  <a:solidFill>
                    <a:srgbClr val="000000"/>
                  </a:solidFill>
                </a:uFill>
                <a:latin typeface="Calibri"/>
                <a:cs typeface="Calibri"/>
              </a:rPr>
              <a:t>1</a:t>
            </a:r>
            <a:r>
              <a:rPr sz="800" spc="15" dirty="0">
                <a:latin typeface="Calibri"/>
                <a:cs typeface="Calibri"/>
              </a:rPr>
              <a:t>	</a:t>
            </a:r>
            <a:r>
              <a:rPr sz="800" u="sng" spc="65" dirty="0">
                <a:uFill>
                  <a:solidFill>
                    <a:srgbClr val="000000"/>
                  </a:solidFill>
                </a:uFill>
                <a:latin typeface="Calibri"/>
                <a:cs typeface="Calibri"/>
              </a:rPr>
              <a:t>1</a:t>
            </a:r>
            <a:endParaRPr sz="800">
              <a:latin typeface="Calibri"/>
              <a:cs typeface="Calibri"/>
            </a:endParaRPr>
          </a:p>
        </p:txBody>
      </p:sp>
      <p:sp>
        <p:nvSpPr>
          <p:cNvPr id="19" name="object 19"/>
          <p:cNvSpPr txBox="1"/>
          <p:nvPr/>
        </p:nvSpPr>
        <p:spPr>
          <a:xfrm>
            <a:off x="1549019" y="2393834"/>
            <a:ext cx="1696720" cy="191770"/>
          </a:xfrm>
          <a:prstGeom prst="rect">
            <a:avLst/>
          </a:prstGeom>
        </p:spPr>
        <p:txBody>
          <a:bodyPr vert="horz" wrap="square" lIns="0" tIns="11430" rIns="0" bIns="0" rtlCol="0">
            <a:spAutoFit/>
          </a:bodyPr>
          <a:lstStyle/>
          <a:p>
            <a:pPr marL="12700">
              <a:lnSpc>
                <a:spcPct val="100000"/>
              </a:lnSpc>
              <a:spcBef>
                <a:spcPts val="90"/>
              </a:spcBef>
              <a:tabLst>
                <a:tab pos="472440" algn="l"/>
                <a:tab pos="1683385" algn="l"/>
              </a:tabLst>
            </a:pPr>
            <a:r>
              <a:rPr sz="1100" u="sng" spc="-5" dirty="0">
                <a:uFill>
                  <a:solidFill>
                    <a:srgbClr val="000000"/>
                  </a:solidFill>
                </a:uFill>
                <a:latin typeface="Times New Roman"/>
                <a:cs typeface="Times New Roman"/>
              </a:rPr>
              <a:t> 	</a:t>
            </a:r>
            <a:r>
              <a:rPr sz="1100" i="1" u="sng" spc="-50" dirty="0">
                <a:uFill>
                  <a:solidFill>
                    <a:srgbClr val="000000"/>
                  </a:solidFill>
                </a:uFill>
                <a:latin typeface="Calibri"/>
                <a:cs typeface="Calibri"/>
              </a:rPr>
              <a:t>p</a:t>
            </a:r>
            <a:r>
              <a:rPr sz="1100" u="sng" spc="-50" dirty="0">
                <a:uFill>
                  <a:solidFill>
                    <a:srgbClr val="000000"/>
                  </a:solidFill>
                </a:uFill>
                <a:latin typeface="Calibri"/>
                <a:cs typeface="Calibri"/>
              </a:rPr>
              <a:t>(</a:t>
            </a:r>
            <a:r>
              <a:rPr sz="1100" b="1" i="1" u="sng" spc="-50" dirty="0">
                <a:uFill>
                  <a:solidFill>
                    <a:srgbClr val="000000"/>
                  </a:solidFill>
                </a:uFill>
                <a:latin typeface="Verdana"/>
                <a:cs typeface="Verdana"/>
              </a:rPr>
              <a:t>x</a:t>
            </a:r>
            <a:r>
              <a:rPr sz="1100" u="sng" spc="-50" dirty="0">
                <a:uFill>
                  <a:solidFill>
                    <a:srgbClr val="000000"/>
                  </a:solidFill>
                </a:uFill>
                <a:latin typeface="Lucida Sans Unicode"/>
                <a:cs typeface="Lucida Sans Unicode"/>
              </a:rPr>
              <a:t>|C</a:t>
            </a:r>
            <a:r>
              <a:rPr sz="1100" spc="95" dirty="0">
                <a:latin typeface="Lucida Sans Unicode"/>
                <a:cs typeface="Lucida Sans Unicode"/>
              </a:rPr>
              <a:t> </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u="sng" spc="-10" dirty="0">
                <a:uFill>
                  <a:solidFill>
                    <a:srgbClr val="000000"/>
                  </a:solidFill>
                </a:uFill>
                <a:latin typeface="Lucida Sans Unicode"/>
                <a:cs typeface="Lucida Sans Unicode"/>
              </a:rPr>
              <a:t>C</a:t>
            </a:r>
            <a:r>
              <a:rPr sz="1100" spc="95" dirty="0">
                <a:latin typeface="Lucida Sans Unicode"/>
                <a:cs typeface="Lucida Sans Unicode"/>
              </a:rPr>
              <a:t> </a:t>
            </a:r>
            <a:r>
              <a:rPr sz="1100" u="sng" spc="85" dirty="0">
                <a:uFill>
                  <a:solidFill>
                    <a:srgbClr val="000000"/>
                  </a:solidFill>
                </a:uFill>
                <a:latin typeface="Calibri"/>
                <a:cs typeface="Calibri"/>
              </a:rPr>
              <a:t>)	</a:t>
            </a:r>
            <a:endParaRPr sz="1100">
              <a:latin typeface="Calibri"/>
              <a:cs typeface="Calibri"/>
            </a:endParaRPr>
          </a:p>
        </p:txBody>
      </p:sp>
      <p:sp>
        <p:nvSpPr>
          <p:cNvPr id="20" name="object 20"/>
          <p:cNvSpPr txBox="1"/>
          <p:nvPr/>
        </p:nvSpPr>
        <p:spPr>
          <a:xfrm>
            <a:off x="1523619" y="2582594"/>
            <a:ext cx="1747520"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spc="-30" dirty="0">
                <a:latin typeface="Calibri"/>
                <a:cs typeface="Calibri"/>
              </a:rPr>
              <a:t> </a:t>
            </a:r>
            <a:r>
              <a:rPr sz="1100" spc="295" dirty="0">
                <a:latin typeface="Calibri"/>
                <a:cs typeface="Calibri"/>
              </a:rPr>
              <a:t>+</a:t>
            </a:r>
            <a:r>
              <a:rPr sz="1100" spc="-25" dirty="0">
                <a:latin typeface="Calibri"/>
                <a:cs typeface="Calibri"/>
              </a:rPr>
              <a:t> </a:t>
            </a: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endParaRPr sz="1100">
              <a:latin typeface="Calibri"/>
              <a:cs typeface="Calibri"/>
            </a:endParaRPr>
          </a:p>
        </p:txBody>
      </p:sp>
      <p:sp>
        <p:nvSpPr>
          <p:cNvPr id="21" name="object 21"/>
          <p:cNvSpPr txBox="1"/>
          <p:nvPr/>
        </p:nvSpPr>
        <p:spPr>
          <a:xfrm>
            <a:off x="3269805" y="2487560"/>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Product rule</a:t>
            </a:r>
            <a:endParaRPr sz="1100">
              <a:latin typeface="Times New Roman"/>
              <a:cs typeface="Times New Roman"/>
            </a:endParaRPr>
          </a:p>
        </p:txBody>
      </p:sp>
      <p:sp>
        <p:nvSpPr>
          <p:cNvPr id="22" name="object 22"/>
          <p:cNvSpPr txBox="1"/>
          <p:nvPr/>
        </p:nvSpPr>
        <p:spPr>
          <a:xfrm>
            <a:off x="453758" y="2951910"/>
            <a:ext cx="3749675" cy="363855"/>
          </a:xfrm>
          <a:prstGeom prst="rect">
            <a:avLst/>
          </a:prstGeom>
        </p:spPr>
        <p:txBody>
          <a:bodyPr vert="horz" wrap="square" lIns="0" tIns="6985" rIns="0" bIns="0" rtlCol="0">
            <a:spAutoFit/>
          </a:bodyPr>
          <a:lstStyle/>
          <a:p>
            <a:pPr marL="182880" marR="43180" indent="-132715">
              <a:lnSpc>
                <a:spcPct val="102600"/>
              </a:lnSpc>
              <a:spcBef>
                <a:spcPts val="55"/>
              </a:spcBef>
              <a:buSzPct val="90909"/>
              <a:buFont typeface="Lucida Sans Unicode"/>
              <a:buChar char="•"/>
              <a:tabLst>
                <a:tab pos="183515" algn="l"/>
              </a:tabLst>
            </a:pPr>
            <a:r>
              <a:rPr sz="1100" spc="-5" dirty="0">
                <a:solidFill>
                  <a:srgbClr val="D8D8D8"/>
                </a:solidFill>
                <a:latin typeface="Times New Roman"/>
                <a:cs typeface="Times New Roman"/>
              </a:rPr>
              <a:t>In </a:t>
            </a:r>
            <a:r>
              <a:rPr sz="1100" spc="-10" dirty="0">
                <a:solidFill>
                  <a:srgbClr val="D8D8FB"/>
                </a:solidFill>
                <a:latin typeface="Times New Roman"/>
                <a:cs typeface="Times New Roman"/>
              </a:rPr>
              <a:t>generative</a:t>
            </a:r>
            <a:r>
              <a:rPr sz="1100" dirty="0">
                <a:solidFill>
                  <a:srgbClr val="D8D8FB"/>
                </a:solidFill>
                <a:latin typeface="Times New Roman"/>
                <a:cs typeface="Times New Roman"/>
              </a:rPr>
              <a:t> </a:t>
            </a:r>
            <a:r>
              <a:rPr sz="1100" spc="-5" dirty="0">
                <a:solidFill>
                  <a:srgbClr val="D8D8FB"/>
                </a:solidFill>
                <a:latin typeface="Times New Roman"/>
                <a:cs typeface="Times New Roman"/>
              </a:rPr>
              <a:t>models</a:t>
            </a:r>
            <a:r>
              <a:rPr sz="1100" dirty="0">
                <a:solidFill>
                  <a:srgbClr val="D8D8FB"/>
                </a:solidFill>
                <a:latin typeface="Times New Roman"/>
                <a:cs typeface="Times New Roman"/>
              </a:rPr>
              <a:t> </a:t>
            </a:r>
            <a:r>
              <a:rPr sz="1100" spc="-10" dirty="0">
                <a:solidFill>
                  <a:srgbClr val="D8D8D8"/>
                </a:solidFill>
                <a:latin typeface="Times New Roman"/>
                <a:cs typeface="Times New Roman"/>
              </a:rPr>
              <a:t>we</a:t>
            </a:r>
            <a:r>
              <a:rPr sz="1100" dirty="0">
                <a:solidFill>
                  <a:srgbClr val="D8D8D8"/>
                </a:solidFill>
                <a:latin typeface="Times New Roman"/>
                <a:cs typeface="Times New Roman"/>
              </a:rPr>
              <a:t> </a:t>
            </a:r>
            <a:r>
              <a:rPr sz="1100" spc="-5" dirty="0">
                <a:solidFill>
                  <a:srgbClr val="D8D8D8"/>
                </a:solidFill>
                <a:latin typeface="Times New Roman"/>
                <a:cs typeface="Times New Roman"/>
              </a:rPr>
              <a:t>specify the</a:t>
            </a:r>
            <a:r>
              <a:rPr sz="1100" dirty="0">
                <a:solidFill>
                  <a:srgbClr val="D8D8D8"/>
                </a:solidFill>
                <a:latin typeface="Times New Roman"/>
                <a:cs typeface="Times New Roman"/>
              </a:rPr>
              <a:t> </a:t>
            </a:r>
            <a:r>
              <a:rPr sz="1100" spc="-10" dirty="0">
                <a:solidFill>
                  <a:srgbClr val="D8D8D8"/>
                </a:solidFill>
                <a:latin typeface="Times New Roman"/>
                <a:cs typeface="Times New Roman"/>
              </a:rPr>
              <a:t>distribution</a:t>
            </a:r>
            <a:r>
              <a:rPr sz="1100" dirty="0">
                <a:solidFill>
                  <a:srgbClr val="D8D8D8"/>
                </a:solidFill>
                <a:latin typeface="Times New Roman"/>
                <a:cs typeface="Times New Roman"/>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100" spc="-5" dirty="0">
                <a:solidFill>
                  <a:srgbClr val="D8D8D8"/>
                </a:solidFill>
                <a:latin typeface="Lucida Sans Unicode"/>
                <a:cs typeface="Lucida Sans Unicode"/>
              </a:rPr>
              <a:t>|C</a:t>
            </a:r>
            <a:r>
              <a:rPr sz="1200" i="1" spc="-7" baseline="-13888" dirty="0">
                <a:solidFill>
                  <a:srgbClr val="D8D8D8"/>
                </a:solidFill>
                <a:latin typeface="Calibri"/>
                <a:cs typeface="Calibri"/>
              </a:rPr>
              <a:t>k</a:t>
            </a:r>
            <a:r>
              <a:rPr sz="1100" spc="-5" dirty="0">
                <a:solidFill>
                  <a:srgbClr val="D8D8D8"/>
                </a:solidFill>
                <a:latin typeface="Calibri"/>
                <a:cs typeface="Calibri"/>
              </a:rPr>
              <a:t>)</a:t>
            </a:r>
            <a:r>
              <a:rPr sz="1100" spc="30" dirty="0">
                <a:solidFill>
                  <a:srgbClr val="D8D8D8"/>
                </a:solidFill>
                <a:latin typeface="Calibri"/>
                <a:cs typeface="Calibri"/>
              </a:rPr>
              <a:t> </a:t>
            </a:r>
            <a:r>
              <a:rPr sz="1100" spc="-5" dirty="0">
                <a:solidFill>
                  <a:srgbClr val="D8D8D8"/>
                </a:solidFill>
                <a:latin typeface="Times New Roman"/>
                <a:cs typeface="Times New Roman"/>
              </a:rPr>
              <a:t>which </a:t>
            </a:r>
            <a:r>
              <a:rPr sz="1100" spc="-260" dirty="0">
                <a:solidFill>
                  <a:srgbClr val="D8D8D8"/>
                </a:solidFill>
                <a:latin typeface="Times New Roman"/>
                <a:cs typeface="Times New Roman"/>
              </a:rPr>
              <a:t> </a:t>
            </a:r>
            <a:r>
              <a:rPr sz="1100" spc="-5" dirty="0">
                <a:solidFill>
                  <a:srgbClr val="D8D8D8"/>
                </a:solidFill>
                <a:latin typeface="Times New Roman"/>
                <a:cs typeface="Times New Roman"/>
              </a:rPr>
              <a:t>generates</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the data for each</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class</a:t>
            </a:r>
            <a:endParaRPr sz="1100">
              <a:latin typeface="Times New Roman"/>
              <a:cs typeface="Times New Roman"/>
            </a:endParaRPr>
          </a:p>
        </p:txBody>
      </p:sp>
      <p:sp>
        <p:nvSpPr>
          <p:cNvPr id="23" name="object 23"/>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24" name="object 24"/>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5" name="object 25"/>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56</a:t>
            </a:r>
            <a:endParaRPr sz="600">
              <a:latin typeface="Times New Roman"/>
              <a:cs typeface="Times New Roman"/>
            </a:endParaRPr>
          </a:p>
        </p:txBody>
      </p:sp>
      <p:sp>
        <p:nvSpPr>
          <p:cNvPr id="26" name="Slide Number Placeholder 25"/>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56</a:t>
            </a:fld>
            <a:endParaRPr lang="en-US" spc="-5" dirty="0"/>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654425" cy="1111250"/>
          </a:xfrm>
          <a:prstGeom prst="rect">
            <a:avLst/>
          </a:prstGeom>
        </p:spPr>
        <p:txBody>
          <a:bodyPr vert="horz" wrap="square" lIns="0" tIns="17145" rIns="0" bIns="0" rtlCol="0">
            <a:spAutoFit/>
          </a:bodyPr>
          <a:lstStyle/>
          <a:p>
            <a:pPr marL="674370">
              <a:lnSpc>
                <a:spcPct val="100000"/>
              </a:lnSpc>
              <a:spcBef>
                <a:spcPts val="135"/>
              </a:spcBef>
            </a:pPr>
            <a:r>
              <a:rPr sz="1400" spc="10" dirty="0">
                <a:latin typeface="Times New Roman"/>
                <a:cs typeface="Times New Roman"/>
              </a:rPr>
              <a:t>Probabilistic</a:t>
            </a:r>
            <a:r>
              <a:rPr sz="1400" dirty="0">
                <a:latin typeface="Times New Roman"/>
                <a:cs typeface="Times New Roman"/>
              </a:rPr>
              <a:t> </a:t>
            </a:r>
            <a:r>
              <a:rPr sz="1400" spc="5" dirty="0">
                <a:latin typeface="Times New Roman"/>
                <a:cs typeface="Times New Roman"/>
              </a:rPr>
              <a:t>Generative </a:t>
            </a:r>
            <a:r>
              <a:rPr sz="1400" spc="15" dirty="0">
                <a:latin typeface="Times New Roman"/>
                <a:cs typeface="Times New Roman"/>
              </a:rPr>
              <a:t>Models</a:t>
            </a:r>
            <a:endParaRPr sz="1400">
              <a:latin typeface="Times New Roman"/>
              <a:cs typeface="Times New Roman"/>
            </a:endParaRPr>
          </a:p>
          <a:p>
            <a:pPr marL="182880" marR="17780" indent="-132715">
              <a:lnSpc>
                <a:spcPct val="102699"/>
              </a:lnSpc>
              <a:spcBef>
                <a:spcPts val="815"/>
              </a:spcBef>
              <a:buSzPct val="90909"/>
              <a:buFont typeface="Lucida Sans Unicode"/>
              <a:buChar char="•"/>
              <a:tabLst>
                <a:tab pos="183515" algn="l"/>
              </a:tabLst>
            </a:pPr>
            <a:r>
              <a:rPr sz="1100" spc="-10" dirty="0">
                <a:latin typeface="Times New Roman"/>
                <a:cs typeface="Times New Roman"/>
              </a:rPr>
              <a:t>Up</a:t>
            </a:r>
            <a:r>
              <a:rPr sz="1100" spc="-5" dirty="0">
                <a:latin typeface="Times New Roman"/>
                <a:cs typeface="Times New Roman"/>
              </a:rPr>
              <a:t> to </a:t>
            </a:r>
            <a:r>
              <a:rPr sz="1100" spc="-20" dirty="0">
                <a:latin typeface="Times New Roman"/>
                <a:cs typeface="Times New Roman"/>
              </a:rPr>
              <a:t>now</a:t>
            </a:r>
            <a:r>
              <a:rPr sz="1100" spc="-5" dirty="0">
                <a:latin typeface="Times New Roman"/>
                <a:cs typeface="Times New Roman"/>
              </a:rPr>
              <a:t> </a:t>
            </a:r>
            <a:r>
              <a:rPr sz="1100" spc="-20" dirty="0">
                <a:latin typeface="Times New Roman"/>
                <a:cs typeface="Times New Roman"/>
              </a:rPr>
              <a:t>we’ve</a:t>
            </a:r>
            <a:r>
              <a:rPr sz="1100" spc="-5" dirty="0">
                <a:latin typeface="Times New Roman"/>
                <a:cs typeface="Times New Roman"/>
              </a:rPr>
              <a:t> </a:t>
            </a:r>
            <a:r>
              <a:rPr sz="1100" spc="-10" dirty="0">
                <a:latin typeface="Times New Roman"/>
                <a:cs typeface="Times New Roman"/>
              </a:rPr>
              <a:t>looked</a:t>
            </a:r>
            <a:r>
              <a:rPr sz="1100" spc="-5" dirty="0">
                <a:latin typeface="Times New Roman"/>
                <a:cs typeface="Times New Roman"/>
              </a:rPr>
              <a:t> at learning </a:t>
            </a:r>
            <a:r>
              <a:rPr sz="1100" spc="-10" dirty="0">
                <a:latin typeface="Times New Roman"/>
                <a:cs typeface="Times New Roman"/>
              </a:rPr>
              <a:t>classification</a:t>
            </a:r>
            <a:r>
              <a:rPr sz="1100" dirty="0">
                <a:latin typeface="Times New Roman"/>
                <a:cs typeface="Times New Roman"/>
              </a:rPr>
              <a:t> </a:t>
            </a:r>
            <a:r>
              <a:rPr sz="1100" spc="-5" dirty="0">
                <a:latin typeface="Times New Roman"/>
                <a:cs typeface="Times New Roman"/>
              </a:rPr>
              <a:t>by choosing </a:t>
            </a:r>
            <a:r>
              <a:rPr sz="1100" spc="-260" dirty="0">
                <a:latin typeface="Times New Roman"/>
                <a:cs typeface="Times New Roman"/>
              </a:rPr>
              <a:t> </a:t>
            </a:r>
            <a:r>
              <a:rPr sz="1100" spc="-5" dirty="0">
                <a:latin typeface="Times New Roman"/>
                <a:cs typeface="Times New Roman"/>
              </a:rPr>
              <a:t>parameters</a:t>
            </a:r>
            <a:r>
              <a:rPr sz="1100" spc="-10" dirty="0">
                <a:latin typeface="Times New Roman"/>
                <a:cs typeface="Times New Roman"/>
              </a:rPr>
              <a:t> </a:t>
            </a:r>
            <a:r>
              <a:rPr sz="1100" spc="-5" dirty="0">
                <a:latin typeface="Times New Roman"/>
                <a:cs typeface="Times New Roman"/>
              </a:rPr>
              <a:t>to minimize an</a:t>
            </a:r>
            <a:r>
              <a:rPr sz="1100" spc="-10" dirty="0">
                <a:latin typeface="Times New Roman"/>
                <a:cs typeface="Times New Roman"/>
              </a:rPr>
              <a:t> </a:t>
            </a:r>
            <a:r>
              <a:rPr sz="1100" spc="-5" dirty="0">
                <a:latin typeface="Times New Roman"/>
                <a:cs typeface="Times New Roman"/>
              </a:rPr>
              <a:t>error function</a:t>
            </a:r>
            <a:endParaRPr sz="1100">
              <a:latin typeface="Times New Roman"/>
              <a:cs typeface="Times New Roman"/>
            </a:endParaRPr>
          </a:p>
          <a:p>
            <a:pPr marL="182880" indent="-132715">
              <a:lnSpc>
                <a:spcPct val="100000"/>
              </a:lnSpc>
              <a:spcBef>
                <a:spcPts val="335"/>
              </a:spcBef>
              <a:buSzPct val="90909"/>
              <a:buFont typeface="Lucida Sans Unicode"/>
              <a:buChar char="•"/>
              <a:tabLst>
                <a:tab pos="183515" algn="l"/>
              </a:tabLst>
            </a:pPr>
            <a:r>
              <a:rPr sz="1100" spc="-25" dirty="0">
                <a:latin typeface="Times New Roman"/>
                <a:cs typeface="Times New Roman"/>
              </a:rPr>
              <a:t>We’ll</a:t>
            </a:r>
            <a:r>
              <a:rPr sz="1100" spc="-10" dirty="0">
                <a:latin typeface="Times New Roman"/>
                <a:cs typeface="Times New Roman"/>
              </a:rPr>
              <a:t> </a:t>
            </a:r>
            <a:r>
              <a:rPr sz="1100" spc="-20" dirty="0">
                <a:latin typeface="Times New Roman"/>
                <a:cs typeface="Times New Roman"/>
              </a:rPr>
              <a:t>now</a:t>
            </a:r>
            <a:r>
              <a:rPr sz="1100" spc="-10" dirty="0">
                <a:latin typeface="Times New Roman"/>
                <a:cs typeface="Times New Roman"/>
              </a:rPr>
              <a:t> </a:t>
            </a:r>
            <a:r>
              <a:rPr sz="1100" spc="-15" dirty="0">
                <a:latin typeface="Times New Roman"/>
                <a:cs typeface="Times New Roman"/>
              </a:rPr>
              <a:t>develop</a:t>
            </a:r>
            <a:r>
              <a:rPr sz="1100" spc="-10" dirty="0">
                <a:latin typeface="Times New Roman"/>
                <a:cs typeface="Times New Roman"/>
              </a:rPr>
              <a:t> </a:t>
            </a:r>
            <a:r>
              <a:rPr sz="1100" spc="-5" dirty="0">
                <a:latin typeface="Times New Roman"/>
                <a:cs typeface="Times New Roman"/>
              </a:rPr>
              <a:t>a</a:t>
            </a:r>
            <a:r>
              <a:rPr sz="1100" spc="-10" dirty="0">
                <a:latin typeface="Times New Roman"/>
                <a:cs typeface="Times New Roman"/>
              </a:rPr>
              <a:t> </a:t>
            </a:r>
            <a:r>
              <a:rPr sz="1100" spc="-5" dirty="0">
                <a:latin typeface="Times New Roman"/>
                <a:cs typeface="Times New Roman"/>
              </a:rPr>
              <a:t>probabilistic</a:t>
            </a:r>
            <a:r>
              <a:rPr sz="1100" spc="-10" dirty="0">
                <a:latin typeface="Times New Roman"/>
                <a:cs typeface="Times New Roman"/>
              </a:rPr>
              <a:t> </a:t>
            </a:r>
            <a:r>
              <a:rPr sz="1100" spc="-5" dirty="0">
                <a:latin typeface="Times New Roman"/>
                <a:cs typeface="Times New Roman"/>
              </a:rPr>
              <a:t>approach</a:t>
            </a:r>
            <a:endParaRPr sz="1100">
              <a:latin typeface="Times New Roman"/>
              <a:cs typeface="Times New Roman"/>
            </a:endParaRPr>
          </a:p>
          <a:p>
            <a:pPr marL="182880" indent="-132715">
              <a:lnSpc>
                <a:spcPct val="100000"/>
              </a:lnSpc>
              <a:spcBef>
                <a:spcPts val="334"/>
              </a:spcBef>
              <a:buSzPct val="90909"/>
              <a:buFont typeface="Lucida Sans Unicode"/>
              <a:buChar char="•"/>
              <a:tabLst>
                <a:tab pos="183515" algn="l"/>
              </a:tabLst>
            </a:pPr>
            <a:r>
              <a:rPr sz="1100" spc="-20" dirty="0">
                <a:latin typeface="Times New Roman"/>
                <a:cs typeface="Times New Roman"/>
              </a:rPr>
              <a:t>With</a:t>
            </a:r>
            <a:r>
              <a:rPr sz="1100" spc="-15" dirty="0">
                <a:latin typeface="Times New Roman"/>
                <a:cs typeface="Times New Roman"/>
              </a:rPr>
              <a:t> </a:t>
            </a:r>
            <a:r>
              <a:rPr sz="1100" spc="-5" dirty="0">
                <a:latin typeface="Times New Roman"/>
                <a:cs typeface="Times New Roman"/>
              </a:rPr>
              <a:t>2</a:t>
            </a:r>
            <a:r>
              <a:rPr sz="1100" spc="-15" dirty="0">
                <a:latin typeface="Times New Roman"/>
                <a:cs typeface="Times New Roman"/>
              </a:rPr>
              <a:t> </a:t>
            </a:r>
            <a:r>
              <a:rPr sz="1100" spc="-5" dirty="0">
                <a:latin typeface="Times New Roman"/>
                <a:cs typeface="Times New Roman"/>
              </a:rPr>
              <a:t>classes,</a:t>
            </a:r>
            <a:r>
              <a:rPr sz="1100" spc="-1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1</a:t>
            </a:r>
            <a:r>
              <a:rPr sz="1200" spc="-82" baseline="-10416" dirty="0">
                <a:latin typeface="Calibri"/>
                <a:cs typeface="Calibri"/>
              </a:rPr>
              <a:t> </a:t>
            </a:r>
            <a:r>
              <a:rPr sz="1100" spc="-5" dirty="0">
                <a:latin typeface="Times New Roman"/>
                <a:cs typeface="Times New Roman"/>
              </a:rPr>
              <a:t>and</a:t>
            </a:r>
            <a:r>
              <a:rPr sz="1100" spc="-15" dirty="0">
                <a:latin typeface="Times New Roman"/>
                <a:cs typeface="Times New Roman"/>
              </a:rPr>
              <a:t> </a:t>
            </a:r>
            <a:r>
              <a:rPr sz="1100" spc="-45" dirty="0">
                <a:latin typeface="Lucida Sans Unicode"/>
                <a:cs typeface="Lucida Sans Unicode"/>
              </a:rPr>
              <a:t>C</a:t>
            </a:r>
            <a:r>
              <a:rPr sz="1200" spc="-67" baseline="-10416" dirty="0">
                <a:latin typeface="Calibri"/>
                <a:cs typeface="Calibri"/>
              </a:rPr>
              <a:t>2</a:t>
            </a:r>
            <a:r>
              <a:rPr sz="1100" spc="-45" dirty="0">
                <a:latin typeface="Times New Roman"/>
                <a:cs typeface="Times New Roman"/>
              </a:rPr>
              <a:t>:</a:t>
            </a:r>
            <a:endParaRPr sz="1100">
              <a:latin typeface="Times New Roman"/>
              <a:cs typeface="Times New Roman"/>
            </a:endParaRPr>
          </a:p>
        </p:txBody>
      </p:sp>
      <p:sp>
        <p:nvSpPr>
          <p:cNvPr id="6" name="object 6"/>
          <p:cNvSpPr txBox="1"/>
          <p:nvPr/>
        </p:nvSpPr>
        <p:spPr>
          <a:xfrm>
            <a:off x="1565414" y="1559520"/>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7" name="object 7"/>
          <p:cNvSpPr txBox="1"/>
          <p:nvPr/>
        </p:nvSpPr>
        <p:spPr>
          <a:xfrm>
            <a:off x="1368882" y="1501418"/>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335415" y="1465794"/>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uFill>
                  <a:solidFill>
                    <a:srgbClr val="000000"/>
                  </a:solidFill>
                </a:uFill>
                <a:latin typeface="Calibri"/>
                <a:cs typeface="Calibri"/>
              </a:rPr>
              <a:t>1</a:t>
            </a:r>
            <a:r>
              <a:rPr sz="800" spc="15" dirty="0">
                <a:latin typeface="Calibri"/>
                <a:cs typeface="Calibri"/>
              </a:rPr>
              <a:t>	</a:t>
            </a:r>
            <a:r>
              <a:rPr sz="800" u="sng" spc="65" dirty="0">
                <a:uFill>
                  <a:solidFill>
                    <a:srgbClr val="000000"/>
                  </a:solidFill>
                </a:uFill>
                <a:latin typeface="Calibri"/>
                <a:cs typeface="Calibri"/>
              </a:rPr>
              <a:t>1</a:t>
            </a:r>
            <a:endParaRPr sz="800">
              <a:latin typeface="Calibri"/>
              <a:cs typeface="Calibri"/>
            </a:endParaRPr>
          </a:p>
        </p:txBody>
      </p:sp>
      <p:sp>
        <p:nvSpPr>
          <p:cNvPr id="9" name="object 9"/>
          <p:cNvSpPr txBox="1"/>
          <p:nvPr/>
        </p:nvSpPr>
        <p:spPr>
          <a:xfrm>
            <a:off x="2009089" y="1407692"/>
            <a:ext cx="776605" cy="191770"/>
          </a:xfrm>
          <a:prstGeom prst="rect">
            <a:avLst/>
          </a:prstGeom>
        </p:spPr>
        <p:txBody>
          <a:bodyPr vert="horz" wrap="square" lIns="0" tIns="11430" rIns="0" bIns="0" rtlCol="0">
            <a:spAutoFit/>
          </a:bodyPr>
          <a:lstStyle/>
          <a:p>
            <a:pPr marL="12700">
              <a:lnSpc>
                <a:spcPct val="100000"/>
              </a:lnSpc>
              <a:spcBef>
                <a:spcPts val="90"/>
              </a:spcBef>
            </a:pPr>
            <a:r>
              <a:rPr sz="1100" i="1" u="sng" spc="-50" dirty="0">
                <a:uFill>
                  <a:solidFill>
                    <a:srgbClr val="000000"/>
                  </a:solidFill>
                </a:uFill>
                <a:latin typeface="Calibri"/>
                <a:cs typeface="Calibri"/>
              </a:rPr>
              <a:t>p</a:t>
            </a:r>
            <a:r>
              <a:rPr sz="1100" u="sng" spc="-50" dirty="0">
                <a:uFill>
                  <a:solidFill>
                    <a:srgbClr val="000000"/>
                  </a:solidFill>
                </a:uFill>
                <a:latin typeface="Calibri"/>
                <a:cs typeface="Calibri"/>
              </a:rPr>
              <a:t>(</a:t>
            </a:r>
            <a:r>
              <a:rPr sz="1100" b="1" i="1" u="sng" spc="-50" dirty="0">
                <a:uFill>
                  <a:solidFill>
                    <a:srgbClr val="000000"/>
                  </a:solidFill>
                </a:uFill>
                <a:latin typeface="Verdana"/>
                <a:cs typeface="Verdana"/>
              </a:rPr>
              <a:t>x</a:t>
            </a:r>
            <a:r>
              <a:rPr sz="1100" u="sng" spc="-50" dirty="0">
                <a:uFill>
                  <a:solidFill>
                    <a:srgbClr val="000000"/>
                  </a:solidFill>
                </a:uFill>
                <a:latin typeface="Lucida Sans Unicode"/>
                <a:cs typeface="Lucida Sans Unicode"/>
              </a:rPr>
              <a:t>|C</a:t>
            </a:r>
            <a:r>
              <a:rPr sz="1100" spc="85" dirty="0">
                <a:latin typeface="Lucida Sans Unicode"/>
                <a:cs typeface="Lucida Sans Unicode"/>
              </a:rPr>
              <a:t> </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u="sng" spc="-10" dirty="0">
                <a:uFill>
                  <a:solidFill>
                    <a:srgbClr val="000000"/>
                  </a:solidFill>
                </a:uFill>
                <a:latin typeface="Lucida Sans Unicode"/>
                <a:cs typeface="Lucida Sans Unicode"/>
              </a:rPr>
              <a:t>C</a:t>
            </a:r>
            <a:r>
              <a:rPr sz="1100" spc="95" dirty="0">
                <a:latin typeface="Lucida Sans Unicode"/>
                <a:cs typeface="Lucida Sans Unicode"/>
              </a:rPr>
              <a:t> </a:t>
            </a:r>
            <a:r>
              <a:rPr sz="1100" u="sng" spc="85" dirty="0">
                <a:uFill>
                  <a:solidFill>
                    <a:srgbClr val="000000"/>
                  </a:solidFill>
                </a:uFill>
                <a:latin typeface="Calibri"/>
                <a:cs typeface="Calibri"/>
              </a:rPr>
              <a:t>)</a:t>
            </a:r>
            <a:endParaRPr sz="1100">
              <a:latin typeface="Calibri"/>
              <a:cs typeface="Calibri"/>
            </a:endParaRPr>
          </a:p>
        </p:txBody>
      </p:sp>
      <p:sp>
        <p:nvSpPr>
          <p:cNvPr id="10" name="object 10"/>
          <p:cNvSpPr txBox="1"/>
          <p:nvPr/>
        </p:nvSpPr>
        <p:spPr>
          <a:xfrm>
            <a:off x="2250122" y="1596452"/>
            <a:ext cx="294640" cy="191770"/>
          </a:xfrm>
          <a:prstGeom prst="rect">
            <a:avLst/>
          </a:prstGeom>
        </p:spPr>
        <p:txBody>
          <a:bodyPr vert="horz" wrap="square" lIns="0" tIns="11430" rIns="0" bIns="0" rtlCol="0">
            <a:spAutoFit/>
          </a:bodyPr>
          <a:lstStyle/>
          <a:p>
            <a:pPr marL="12700">
              <a:lnSpc>
                <a:spcPct val="100000"/>
              </a:lnSpc>
              <a:spcBef>
                <a:spcPts val="90"/>
              </a:spcBef>
            </a:pP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spc="85" dirty="0">
                <a:latin typeface="Calibri"/>
                <a:cs typeface="Calibri"/>
              </a:rPr>
              <a:t>)</a:t>
            </a:r>
            <a:endParaRPr sz="1100">
              <a:latin typeface="Calibri"/>
              <a:cs typeface="Calibri"/>
            </a:endParaRPr>
          </a:p>
        </p:txBody>
      </p:sp>
      <p:sp>
        <p:nvSpPr>
          <p:cNvPr id="11" name="object 11"/>
          <p:cNvSpPr txBox="1"/>
          <p:nvPr/>
        </p:nvSpPr>
        <p:spPr>
          <a:xfrm>
            <a:off x="2809722" y="1501418"/>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Bayes’ Rule</a:t>
            </a:r>
            <a:endParaRPr sz="1100">
              <a:latin typeface="Times New Roman"/>
              <a:cs typeface="Times New Roman"/>
            </a:endParaRPr>
          </a:p>
        </p:txBody>
      </p:sp>
      <p:sp>
        <p:nvSpPr>
          <p:cNvPr id="12" name="object 12"/>
          <p:cNvSpPr txBox="1"/>
          <p:nvPr/>
        </p:nvSpPr>
        <p:spPr>
          <a:xfrm>
            <a:off x="1481226" y="208107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13" name="object 13"/>
          <p:cNvSpPr txBox="1"/>
          <p:nvPr/>
        </p:nvSpPr>
        <p:spPr>
          <a:xfrm>
            <a:off x="1284693" y="2022956"/>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14" name="object 14"/>
          <p:cNvSpPr txBox="1"/>
          <p:nvPr/>
        </p:nvSpPr>
        <p:spPr>
          <a:xfrm>
            <a:off x="1886800" y="1906725"/>
            <a:ext cx="1198245" cy="403225"/>
          </a:xfrm>
          <a:prstGeom prst="rect">
            <a:avLst/>
          </a:prstGeom>
        </p:spPr>
        <p:txBody>
          <a:bodyPr vert="horz" wrap="square" lIns="0" tIns="33655" rIns="0" bIns="0" rtlCol="0">
            <a:spAutoFit/>
          </a:bodyPr>
          <a:lstStyle/>
          <a:p>
            <a:pPr marL="50800">
              <a:lnSpc>
                <a:spcPct val="100000"/>
              </a:lnSpc>
              <a:spcBef>
                <a:spcPts val="265"/>
              </a:spcBef>
              <a:tabLst>
                <a:tab pos="222885" algn="l"/>
                <a:tab pos="1146810" algn="l"/>
              </a:tabLst>
            </a:pPr>
            <a:r>
              <a:rPr sz="1100" u="sng" spc="-5" dirty="0">
                <a:uFill>
                  <a:solidFill>
                    <a:srgbClr val="000000"/>
                  </a:solidFill>
                </a:uFill>
                <a:latin typeface="Times New Roman"/>
                <a:cs typeface="Times New Roman"/>
              </a:rPr>
              <a:t> 	</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	</a:t>
            </a:r>
            <a:endParaRPr sz="1100">
              <a:latin typeface="Calibri"/>
              <a:cs typeface="Calibri"/>
            </a:endParaRPr>
          </a:p>
          <a:p>
            <a:pPr marL="50800">
              <a:lnSpc>
                <a:spcPct val="100000"/>
              </a:lnSpc>
              <a:spcBef>
                <a:spcPts val="170"/>
              </a:spcBef>
            </a:pP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i="1" spc="25" dirty="0">
                <a:latin typeface="Calibri"/>
                <a:cs typeface="Calibri"/>
              </a:rPr>
              <a:t>,</a:t>
            </a:r>
            <a:r>
              <a:rPr sz="1100" i="1" spc="-70" dirty="0">
                <a:latin typeface="Calibri"/>
                <a:cs typeface="Calibri"/>
              </a:rPr>
              <a:t> </a:t>
            </a:r>
            <a:r>
              <a:rPr sz="1100" spc="-190" dirty="0">
                <a:latin typeface="Lucida Sans Unicode"/>
                <a:cs typeface="Lucida Sans Unicode"/>
              </a:rPr>
              <a:t>C</a:t>
            </a:r>
            <a:r>
              <a:rPr sz="1200" spc="97" baseline="-10416" dirty="0">
                <a:latin typeface="Calibri"/>
                <a:cs typeface="Calibri"/>
              </a:rPr>
              <a:t>1</a:t>
            </a:r>
            <a:r>
              <a:rPr sz="1100" spc="85" dirty="0">
                <a:latin typeface="Calibri"/>
                <a:cs typeface="Calibri"/>
              </a:rPr>
              <a:t>)</a:t>
            </a:r>
            <a:r>
              <a:rPr sz="1100" spc="-10" dirty="0">
                <a:latin typeface="Calibri"/>
                <a:cs typeface="Calibri"/>
              </a:rPr>
              <a:t> </a:t>
            </a:r>
            <a:r>
              <a:rPr sz="1100" spc="295" dirty="0">
                <a:latin typeface="Calibri"/>
                <a:cs typeface="Calibri"/>
              </a:rPr>
              <a:t>+</a:t>
            </a:r>
            <a:r>
              <a:rPr sz="1100" spc="-10" dirty="0">
                <a:latin typeface="Calibri"/>
                <a:cs typeface="Calibri"/>
              </a:rPr>
              <a:t> </a:t>
            </a: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i="1" spc="25" dirty="0">
                <a:latin typeface="Calibri"/>
                <a:cs typeface="Calibri"/>
              </a:rPr>
              <a:t>,</a:t>
            </a:r>
            <a:r>
              <a:rPr sz="1100" i="1" spc="-70" dirty="0">
                <a:latin typeface="Calibri"/>
                <a:cs typeface="Calibri"/>
              </a:rPr>
              <a:t> </a:t>
            </a:r>
            <a:r>
              <a:rPr sz="1100" spc="-190" dirty="0">
                <a:latin typeface="Lucida Sans Unicode"/>
                <a:cs typeface="Lucida Sans Unicode"/>
              </a:rPr>
              <a:t>C</a:t>
            </a:r>
            <a:r>
              <a:rPr sz="1200" spc="97" baseline="-10416" dirty="0">
                <a:latin typeface="Calibri"/>
                <a:cs typeface="Calibri"/>
              </a:rPr>
              <a:t>2</a:t>
            </a:r>
            <a:r>
              <a:rPr sz="1100" spc="85" dirty="0">
                <a:latin typeface="Calibri"/>
                <a:cs typeface="Calibri"/>
              </a:rPr>
              <a:t>)</a:t>
            </a:r>
            <a:endParaRPr sz="1100">
              <a:latin typeface="Calibri"/>
              <a:cs typeface="Calibri"/>
            </a:endParaRPr>
          </a:p>
        </p:txBody>
      </p:sp>
      <p:sp>
        <p:nvSpPr>
          <p:cNvPr id="15" name="object 15"/>
          <p:cNvSpPr txBox="1"/>
          <p:nvPr/>
        </p:nvSpPr>
        <p:spPr>
          <a:xfrm>
            <a:off x="3070834" y="2022956"/>
            <a:ext cx="52959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Times New Roman"/>
                <a:cs typeface="Times New Roman"/>
              </a:rPr>
              <a:t>Sum</a:t>
            </a:r>
            <a:r>
              <a:rPr sz="1100" spc="-5" dirty="0">
                <a:latin typeface="Times New Roman"/>
                <a:cs typeface="Times New Roman"/>
              </a:rPr>
              <a:t> rule</a:t>
            </a:r>
            <a:endParaRPr sz="1100">
              <a:latin typeface="Times New Roman"/>
              <a:cs typeface="Times New Roman"/>
            </a:endParaRPr>
          </a:p>
        </p:txBody>
      </p:sp>
      <p:sp>
        <p:nvSpPr>
          <p:cNvPr id="16" name="object 16"/>
          <p:cNvSpPr txBox="1"/>
          <p:nvPr/>
        </p:nvSpPr>
        <p:spPr>
          <a:xfrm>
            <a:off x="1105344" y="254567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17" name="object 17"/>
          <p:cNvSpPr txBox="1"/>
          <p:nvPr/>
        </p:nvSpPr>
        <p:spPr>
          <a:xfrm>
            <a:off x="908811" y="2487560"/>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18" name="object 18"/>
          <p:cNvSpPr txBox="1"/>
          <p:nvPr/>
        </p:nvSpPr>
        <p:spPr>
          <a:xfrm>
            <a:off x="2335415" y="2451949"/>
            <a:ext cx="396240" cy="147320"/>
          </a:xfrm>
          <a:prstGeom prst="rect">
            <a:avLst/>
          </a:prstGeom>
        </p:spPr>
        <p:txBody>
          <a:bodyPr vert="horz" wrap="square" lIns="0" tIns="12065" rIns="0" bIns="0" rtlCol="0">
            <a:spAutoFit/>
          </a:bodyPr>
          <a:lstStyle/>
          <a:p>
            <a:pPr marL="12700">
              <a:lnSpc>
                <a:spcPct val="100000"/>
              </a:lnSpc>
              <a:spcBef>
                <a:spcPts val="95"/>
              </a:spcBef>
              <a:tabLst>
                <a:tab pos="322580" algn="l"/>
              </a:tabLst>
            </a:pPr>
            <a:r>
              <a:rPr sz="800" u="sng" spc="15" dirty="0">
                <a:uFill>
                  <a:solidFill>
                    <a:srgbClr val="000000"/>
                  </a:solidFill>
                </a:uFill>
                <a:latin typeface="Calibri"/>
                <a:cs typeface="Calibri"/>
              </a:rPr>
              <a:t>1</a:t>
            </a:r>
            <a:r>
              <a:rPr sz="800" spc="15" dirty="0">
                <a:latin typeface="Calibri"/>
                <a:cs typeface="Calibri"/>
              </a:rPr>
              <a:t>	</a:t>
            </a:r>
            <a:r>
              <a:rPr sz="800" u="sng" spc="65" dirty="0">
                <a:uFill>
                  <a:solidFill>
                    <a:srgbClr val="000000"/>
                  </a:solidFill>
                </a:uFill>
                <a:latin typeface="Calibri"/>
                <a:cs typeface="Calibri"/>
              </a:rPr>
              <a:t>1</a:t>
            </a:r>
            <a:endParaRPr sz="800">
              <a:latin typeface="Calibri"/>
              <a:cs typeface="Calibri"/>
            </a:endParaRPr>
          </a:p>
        </p:txBody>
      </p:sp>
      <p:sp>
        <p:nvSpPr>
          <p:cNvPr id="19" name="object 19"/>
          <p:cNvSpPr txBox="1"/>
          <p:nvPr/>
        </p:nvSpPr>
        <p:spPr>
          <a:xfrm>
            <a:off x="1549019" y="2393834"/>
            <a:ext cx="1696720" cy="191770"/>
          </a:xfrm>
          <a:prstGeom prst="rect">
            <a:avLst/>
          </a:prstGeom>
        </p:spPr>
        <p:txBody>
          <a:bodyPr vert="horz" wrap="square" lIns="0" tIns="11430" rIns="0" bIns="0" rtlCol="0">
            <a:spAutoFit/>
          </a:bodyPr>
          <a:lstStyle/>
          <a:p>
            <a:pPr marL="12700">
              <a:lnSpc>
                <a:spcPct val="100000"/>
              </a:lnSpc>
              <a:spcBef>
                <a:spcPts val="90"/>
              </a:spcBef>
              <a:tabLst>
                <a:tab pos="472440" algn="l"/>
                <a:tab pos="1683385" algn="l"/>
              </a:tabLst>
            </a:pPr>
            <a:r>
              <a:rPr sz="1100" u="sng" spc="-5" dirty="0">
                <a:uFill>
                  <a:solidFill>
                    <a:srgbClr val="000000"/>
                  </a:solidFill>
                </a:uFill>
                <a:latin typeface="Times New Roman"/>
                <a:cs typeface="Times New Roman"/>
              </a:rPr>
              <a:t> 	</a:t>
            </a:r>
            <a:r>
              <a:rPr sz="1100" i="1" u="sng" spc="-50" dirty="0">
                <a:uFill>
                  <a:solidFill>
                    <a:srgbClr val="000000"/>
                  </a:solidFill>
                </a:uFill>
                <a:latin typeface="Calibri"/>
                <a:cs typeface="Calibri"/>
              </a:rPr>
              <a:t>p</a:t>
            </a:r>
            <a:r>
              <a:rPr sz="1100" u="sng" spc="-50" dirty="0">
                <a:uFill>
                  <a:solidFill>
                    <a:srgbClr val="000000"/>
                  </a:solidFill>
                </a:uFill>
                <a:latin typeface="Calibri"/>
                <a:cs typeface="Calibri"/>
              </a:rPr>
              <a:t>(</a:t>
            </a:r>
            <a:r>
              <a:rPr sz="1100" b="1" i="1" u="sng" spc="-50" dirty="0">
                <a:uFill>
                  <a:solidFill>
                    <a:srgbClr val="000000"/>
                  </a:solidFill>
                </a:uFill>
                <a:latin typeface="Verdana"/>
                <a:cs typeface="Verdana"/>
              </a:rPr>
              <a:t>x</a:t>
            </a:r>
            <a:r>
              <a:rPr sz="1100" u="sng" spc="-50" dirty="0">
                <a:uFill>
                  <a:solidFill>
                    <a:srgbClr val="000000"/>
                  </a:solidFill>
                </a:uFill>
                <a:latin typeface="Lucida Sans Unicode"/>
                <a:cs typeface="Lucida Sans Unicode"/>
              </a:rPr>
              <a:t>|C</a:t>
            </a:r>
            <a:r>
              <a:rPr sz="1100" spc="95" dirty="0">
                <a:latin typeface="Lucida Sans Unicode"/>
                <a:cs typeface="Lucida Sans Unicode"/>
              </a:rPr>
              <a:t> </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u="sng" spc="-10" dirty="0">
                <a:uFill>
                  <a:solidFill>
                    <a:srgbClr val="000000"/>
                  </a:solidFill>
                </a:uFill>
                <a:latin typeface="Lucida Sans Unicode"/>
                <a:cs typeface="Lucida Sans Unicode"/>
              </a:rPr>
              <a:t>C</a:t>
            </a:r>
            <a:r>
              <a:rPr sz="1100" spc="95" dirty="0">
                <a:latin typeface="Lucida Sans Unicode"/>
                <a:cs typeface="Lucida Sans Unicode"/>
              </a:rPr>
              <a:t> </a:t>
            </a:r>
            <a:r>
              <a:rPr sz="1100" u="sng" spc="85" dirty="0">
                <a:uFill>
                  <a:solidFill>
                    <a:srgbClr val="000000"/>
                  </a:solidFill>
                </a:uFill>
                <a:latin typeface="Calibri"/>
                <a:cs typeface="Calibri"/>
              </a:rPr>
              <a:t>)	</a:t>
            </a:r>
            <a:endParaRPr sz="1100">
              <a:latin typeface="Calibri"/>
              <a:cs typeface="Calibri"/>
            </a:endParaRPr>
          </a:p>
        </p:txBody>
      </p:sp>
      <p:sp>
        <p:nvSpPr>
          <p:cNvPr id="20" name="object 20"/>
          <p:cNvSpPr txBox="1"/>
          <p:nvPr/>
        </p:nvSpPr>
        <p:spPr>
          <a:xfrm>
            <a:off x="1523619" y="2582594"/>
            <a:ext cx="1747520"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spc="-30" dirty="0">
                <a:latin typeface="Calibri"/>
                <a:cs typeface="Calibri"/>
              </a:rPr>
              <a:t> </a:t>
            </a:r>
            <a:r>
              <a:rPr sz="1100" spc="295" dirty="0">
                <a:latin typeface="Calibri"/>
                <a:cs typeface="Calibri"/>
              </a:rPr>
              <a:t>+</a:t>
            </a:r>
            <a:r>
              <a:rPr sz="1100" spc="-25" dirty="0">
                <a:latin typeface="Calibri"/>
                <a:cs typeface="Calibri"/>
              </a:rPr>
              <a:t> </a:t>
            </a: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endParaRPr sz="1100">
              <a:latin typeface="Calibri"/>
              <a:cs typeface="Calibri"/>
            </a:endParaRPr>
          </a:p>
        </p:txBody>
      </p:sp>
      <p:sp>
        <p:nvSpPr>
          <p:cNvPr id="21" name="object 21"/>
          <p:cNvSpPr txBox="1"/>
          <p:nvPr/>
        </p:nvSpPr>
        <p:spPr>
          <a:xfrm>
            <a:off x="3269805" y="2487560"/>
            <a:ext cx="70675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Product rule</a:t>
            </a:r>
            <a:endParaRPr sz="1100">
              <a:latin typeface="Times New Roman"/>
              <a:cs typeface="Times New Roman"/>
            </a:endParaRPr>
          </a:p>
        </p:txBody>
      </p:sp>
      <p:sp>
        <p:nvSpPr>
          <p:cNvPr id="22" name="object 22"/>
          <p:cNvSpPr txBox="1"/>
          <p:nvPr/>
        </p:nvSpPr>
        <p:spPr>
          <a:xfrm>
            <a:off x="453758" y="2951910"/>
            <a:ext cx="3749675" cy="363855"/>
          </a:xfrm>
          <a:prstGeom prst="rect">
            <a:avLst/>
          </a:prstGeom>
        </p:spPr>
        <p:txBody>
          <a:bodyPr vert="horz" wrap="square" lIns="0" tIns="6985" rIns="0" bIns="0" rtlCol="0">
            <a:spAutoFit/>
          </a:bodyPr>
          <a:lstStyle/>
          <a:p>
            <a:pPr marL="182880" marR="43180" indent="-132715">
              <a:lnSpc>
                <a:spcPct val="102600"/>
              </a:lnSpc>
              <a:spcBef>
                <a:spcPts val="55"/>
              </a:spcBef>
              <a:buSzPct val="90909"/>
              <a:buFont typeface="Lucida Sans Unicode"/>
              <a:buChar char="•"/>
              <a:tabLst>
                <a:tab pos="183515" algn="l"/>
              </a:tabLst>
            </a:pPr>
            <a:r>
              <a:rPr sz="1100" spc="-5" dirty="0">
                <a:latin typeface="Times New Roman"/>
                <a:cs typeface="Times New Roman"/>
              </a:rPr>
              <a:t>In </a:t>
            </a:r>
            <a:r>
              <a:rPr sz="1100" spc="-10" dirty="0">
                <a:solidFill>
                  <a:srgbClr val="0000E5"/>
                </a:solidFill>
                <a:latin typeface="Times New Roman"/>
                <a:cs typeface="Times New Roman"/>
              </a:rPr>
              <a:t>generative</a:t>
            </a:r>
            <a:r>
              <a:rPr sz="1100" dirty="0">
                <a:solidFill>
                  <a:srgbClr val="0000E5"/>
                </a:solidFill>
                <a:latin typeface="Times New Roman"/>
                <a:cs typeface="Times New Roman"/>
              </a:rPr>
              <a:t> </a:t>
            </a:r>
            <a:r>
              <a:rPr sz="1100" spc="-5" dirty="0">
                <a:solidFill>
                  <a:srgbClr val="0000E5"/>
                </a:solidFill>
                <a:latin typeface="Times New Roman"/>
                <a:cs typeface="Times New Roman"/>
              </a:rPr>
              <a:t>models</a:t>
            </a:r>
            <a:r>
              <a:rPr sz="1100" dirty="0">
                <a:solidFill>
                  <a:srgbClr val="0000E5"/>
                </a:solidFill>
                <a:latin typeface="Times New Roman"/>
                <a:cs typeface="Times New Roman"/>
              </a:rPr>
              <a:t> </a:t>
            </a:r>
            <a:r>
              <a:rPr sz="1100" spc="-10" dirty="0">
                <a:latin typeface="Times New Roman"/>
                <a:cs typeface="Times New Roman"/>
              </a:rPr>
              <a:t>we</a:t>
            </a:r>
            <a:r>
              <a:rPr sz="1100" dirty="0">
                <a:latin typeface="Times New Roman"/>
                <a:cs typeface="Times New Roman"/>
              </a:rPr>
              <a:t> </a:t>
            </a:r>
            <a:r>
              <a:rPr sz="1100" spc="-5" dirty="0">
                <a:latin typeface="Times New Roman"/>
                <a:cs typeface="Times New Roman"/>
              </a:rPr>
              <a:t>specify the</a:t>
            </a:r>
            <a:r>
              <a:rPr sz="1100" dirty="0">
                <a:latin typeface="Times New Roman"/>
                <a:cs typeface="Times New Roman"/>
              </a:rPr>
              <a:t> </a:t>
            </a:r>
            <a:r>
              <a:rPr sz="1100" spc="-10" dirty="0">
                <a:latin typeface="Times New Roman"/>
                <a:cs typeface="Times New Roman"/>
              </a:rPr>
              <a:t>distribution</a:t>
            </a:r>
            <a:r>
              <a:rPr sz="1100" dirty="0">
                <a:latin typeface="Times New Roman"/>
                <a:cs typeface="Times New Roman"/>
              </a:rPr>
              <a:t> </a:t>
            </a: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i="1" spc="-7" baseline="-13888" dirty="0">
                <a:latin typeface="Calibri"/>
                <a:cs typeface="Calibri"/>
              </a:rPr>
              <a:t>k</a:t>
            </a:r>
            <a:r>
              <a:rPr sz="1100" spc="-5" dirty="0">
                <a:latin typeface="Calibri"/>
                <a:cs typeface="Calibri"/>
              </a:rPr>
              <a:t>)</a:t>
            </a:r>
            <a:r>
              <a:rPr sz="1100" spc="30" dirty="0">
                <a:latin typeface="Calibri"/>
                <a:cs typeface="Calibri"/>
              </a:rPr>
              <a:t> </a:t>
            </a:r>
            <a:r>
              <a:rPr sz="1100" spc="-5" dirty="0">
                <a:latin typeface="Times New Roman"/>
                <a:cs typeface="Times New Roman"/>
              </a:rPr>
              <a:t>which </a:t>
            </a:r>
            <a:r>
              <a:rPr sz="1100" spc="-260" dirty="0">
                <a:latin typeface="Times New Roman"/>
                <a:cs typeface="Times New Roman"/>
              </a:rPr>
              <a:t> </a:t>
            </a:r>
            <a:r>
              <a:rPr sz="1100" spc="-5" dirty="0">
                <a:latin typeface="Times New Roman"/>
                <a:cs typeface="Times New Roman"/>
              </a:rPr>
              <a:t>generates</a:t>
            </a:r>
            <a:r>
              <a:rPr sz="1100" spc="-10" dirty="0">
                <a:latin typeface="Times New Roman"/>
                <a:cs typeface="Times New Roman"/>
              </a:rPr>
              <a:t> </a:t>
            </a:r>
            <a:r>
              <a:rPr sz="1100" spc="-5" dirty="0">
                <a:latin typeface="Times New Roman"/>
                <a:cs typeface="Times New Roman"/>
              </a:rPr>
              <a:t>the data for each</a:t>
            </a:r>
            <a:r>
              <a:rPr sz="1100" spc="-10" dirty="0">
                <a:latin typeface="Times New Roman"/>
                <a:cs typeface="Times New Roman"/>
              </a:rPr>
              <a:t> </a:t>
            </a:r>
            <a:r>
              <a:rPr sz="1100" spc="-5" dirty="0">
                <a:latin typeface="Times New Roman"/>
                <a:cs typeface="Times New Roman"/>
              </a:rPr>
              <a:t>class</a:t>
            </a:r>
            <a:endParaRPr sz="1100">
              <a:latin typeface="Times New Roman"/>
              <a:cs typeface="Times New Roman"/>
            </a:endParaRPr>
          </a:p>
        </p:txBody>
      </p:sp>
      <p:sp>
        <p:nvSpPr>
          <p:cNvPr id="26" name="Slide Number Placeholder 25"/>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57</a:t>
            </a:fld>
            <a:endParaRPr lang="en-US" spc="-5" dirty="0"/>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4417695" cy="116839"/>
          </a:xfrm>
          <a:prstGeom prst="rect">
            <a:avLst/>
          </a:prstGeom>
        </p:spPr>
        <p:txBody>
          <a:bodyPr vert="horz" wrap="square" lIns="0" tIns="12065" rIns="0" bIns="0" rtlCol="0">
            <a:spAutoFit/>
          </a:bodyPr>
          <a:lstStyle/>
          <a:p>
            <a:pPr marL="12700">
              <a:lnSpc>
                <a:spcPct val="100000"/>
              </a:lnSpc>
              <a:spcBef>
                <a:spcPts val="95"/>
              </a:spcBef>
              <a:tabLst>
                <a:tab pos="1929764" algn="l"/>
                <a:tab pos="3709670" algn="l"/>
              </a:tabLst>
            </a:pPr>
            <a:r>
              <a:rPr sz="600" spc="-5" dirty="0">
                <a:solidFill>
                  <a:srgbClr val="7F7F7F"/>
                </a:solidFill>
                <a:latin typeface="Times New Roman"/>
                <a:cs typeface="Times New Roman"/>
                <a:hlinkClick r:id="rId2" action="ppaction://hlinksldjump"/>
              </a:rPr>
              <a:t>Discriminant</a:t>
            </a:r>
            <a:r>
              <a:rPr sz="600" spc="20"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r>
              <a:rPr sz="600" spc="-5" dirty="0">
                <a:solidFill>
                  <a:srgbClr val="7F7F7F"/>
                </a:solidFill>
                <a:latin typeface="Times New Roman"/>
                <a:cs typeface="Times New Roman"/>
              </a:rPr>
              <a:t>	</a:t>
            </a:r>
            <a:r>
              <a:rPr sz="600" spc="-5" dirty="0">
                <a:latin typeface="Times New Roman"/>
                <a:cs typeface="Times New Roman"/>
                <a:hlinkClick r:id="rId3" action="ppaction://hlinksldjump"/>
              </a:rPr>
              <a:t>Generative</a:t>
            </a:r>
            <a:r>
              <a:rPr sz="600" spc="5" dirty="0">
                <a:latin typeface="Times New Roman"/>
                <a:cs typeface="Times New Roman"/>
                <a:hlinkClick r:id="rId3" action="ppaction://hlinksldjump"/>
              </a:rPr>
              <a:t> </a:t>
            </a:r>
            <a:r>
              <a:rPr sz="600" spc="-5" dirty="0">
                <a:latin typeface="Times New Roman"/>
                <a:cs typeface="Times New Roman"/>
                <a:hlinkClick r:id="rId3" action="ppaction://hlinksldjump"/>
              </a:rPr>
              <a:t>Models</a:t>
            </a:r>
            <a:r>
              <a:rPr sz="600" spc="-5" dirty="0">
                <a:latin typeface="Times New Roman"/>
                <a:cs typeface="Times New Roman"/>
              </a:rPr>
              <a:t>	</a:t>
            </a:r>
            <a:r>
              <a:rPr sz="600" spc="-5" dirty="0">
                <a:solidFill>
                  <a:srgbClr val="7F7F7F"/>
                </a:solidFill>
                <a:latin typeface="Times New Roman"/>
                <a:cs typeface="Times New Roman"/>
                <a:hlinkClick r:id="rId4" action="ppaction://hlinksldjump"/>
              </a:rPr>
              <a:t>Discriminative</a:t>
            </a:r>
            <a:r>
              <a:rPr sz="600" spc="-30"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3" name="object 3"/>
          <p:cNvSpPr txBox="1">
            <a:spLocks noGrp="1"/>
          </p:cNvSpPr>
          <p:nvPr>
            <p:ph type="title"/>
          </p:nvPr>
        </p:nvSpPr>
        <p:spPr>
          <a:xfrm>
            <a:off x="716140" y="211795"/>
            <a:ext cx="3176270" cy="244475"/>
          </a:xfrm>
          <a:prstGeom prst="rect">
            <a:avLst/>
          </a:prstGeom>
        </p:spPr>
        <p:txBody>
          <a:bodyPr vert="horz" wrap="square" lIns="0" tIns="17145" rIns="0" bIns="0" rtlCol="0">
            <a:spAutoFit/>
          </a:bodyPr>
          <a:lstStyle/>
          <a:p>
            <a:pPr marL="12700">
              <a:lnSpc>
                <a:spcPct val="100000"/>
              </a:lnSpc>
              <a:spcBef>
                <a:spcPts val="135"/>
              </a:spcBef>
            </a:pPr>
            <a:r>
              <a:rPr spc="10" dirty="0"/>
              <a:t>Probabilistic</a:t>
            </a:r>
            <a:r>
              <a:rPr spc="5" dirty="0"/>
              <a:t> Generative</a:t>
            </a:r>
            <a:r>
              <a:rPr spc="10" dirty="0"/>
              <a:t> </a:t>
            </a:r>
            <a:r>
              <a:rPr spc="15" dirty="0"/>
              <a:t>Models</a:t>
            </a:r>
            <a:r>
              <a:rPr spc="10" dirty="0"/>
              <a:t> - </a:t>
            </a:r>
            <a:r>
              <a:rPr spc="15" dirty="0"/>
              <a:t>Example</a:t>
            </a:r>
          </a:p>
        </p:txBody>
      </p:sp>
      <p:sp>
        <p:nvSpPr>
          <p:cNvPr id="4" name="object 4"/>
          <p:cNvSpPr txBox="1"/>
          <p:nvPr/>
        </p:nvSpPr>
        <p:spPr>
          <a:xfrm>
            <a:off x="466458" y="675091"/>
            <a:ext cx="3308350" cy="655955"/>
          </a:xfrm>
          <a:prstGeom prst="rect">
            <a:avLst/>
          </a:prstGeom>
        </p:spPr>
        <p:txBody>
          <a:bodyPr vert="horz" wrap="square" lIns="0" tIns="55244" rIns="0" bIns="0" rtlCol="0">
            <a:spAutoFit/>
          </a:bodyPr>
          <a:lstStyle/>
          <a:p>
            <a:pPr marL="170180" indent="-132715">
              <a:lnSpc>
                <a:spcPct val="100000"/>
              </a:lnSpc>
              <a:spcBef>
                <a:spcPts val="434"/>
              </a:spcBef>
              <a:buSzPct val="90909"/>
              <a:buFont typeface="Lucida Sans Unicode"/>
              <a:buChar char="•"/>
              <a:tabLst>
                <a:tab pos="170815" algn="l"/>
              </a:tabLst>
            </a:pPr>
            <a:r>
              <a:rPr sz="1100" spc="-20" dirty="0">
                <a:latin typeface="Times New Roman"/>
                <a:cs typeface="Times New Roman"/>
              </a:rPr>
              <a:t>Let’s</a:t>
            </a:r>
            <a:r>
              <a:rPr sz="1100" spc="-10" dirty="0">
                <a:latin typeface="Times New Roman"/>
                <a:cs typeface="Times New Roman"/>
              </a:rPr>
              <a:t> </a:t>
            </a:r>
            <a:r>
              <a:rPr sz="1100" spc="-5" dirty="0">
                <a:latin typeface="Times New Roman"/>
                <a:cs typeface="Times New Roman"/>
              </a:rPr>
              <a:t>say </a:t>
            </a:r>
            <a:r>
              <a:rPr sz="1100" spc="-10" dirty="0">
                <a:latin typeface="Times New Roman"/>
                <a:cs typeface="Times New Roman"/>
              </a:rPr>
              <a:t>we</a:t>
            </a:r>
            <a:r>
              <a:rPr sz="1100" spc="-5" dirty="0">
                <a:latin typeface="Times New Roman"/>
                <a:cs typeface="Times New Roman"/>
              </a:rPr>
              <a:t> </a:t>
            </a:r>
            <a:r>
              <a:rPr sz="1100" spc="-10" dirty="0">
                <a:latin typeface="Times New Roman"/>
                <a:cs typeface="Times New Roman"/>
              </a:rPr>
              <a:t>observe</a:t>
            </a:r>
            <a:r>
              <a:rPr sz="1100" spc="-5" dirty="0">
                <a:latin typeface="Times New Roman"/>
                <a:cs typeface="Times New Roman"/>
              </a:rPr>
              <a:t> </a:t>
            </a:r>
            <a:r>
              <a:rPr sz="1100" i="1" spc="145" dirty="0">
                <a:latin typeface="Calibri"/>
                <a:cs typeface="Calibri"/>
              </a:rPr>
              <a:t>x</a:t>
            </a:r>
            <a:r>
              <a:rPr sz="1100" i="1" spc="20" dirty="0">
                <a:latin typeface="Calibri"/>
                <a:cs typeface="Calibri"/>
              </a:rPr>
              <a:t> </a:t>
            </a:r>
            <a:r>
              <a:rPr sz="1100" spc="-5" dirty="0">
                <a:latin typeface="Times New Roman"/>
                <a:cs typeface="Times New Roman"/>
              </a:rPr>
              <a:t>which</a:t>
            </a:r>
            <a:r>
              <a:rPr sz="1100" spc="-10" dirty="0">
                <a:latin typeface="Times New Roman"/>
                <a:cs typeface="Times New Roman"/>
              </a:rPr>
              <a:t> </a:t>
            </a:r>
            <a:r>
              <a:rPr sz="1100" spc="-5" dirty="0">
                <a:latin typeface="Times New Roman"/>
                <a:cs typeface="Times New Roman"/>
              </a:rPr>
              <a:t>is the current temperature</a:t>
            </a:r>
            <a:endParaRPr sz="1100">
              <a:latin typeface="Times New Roman"/>
              <a:cs typeface="Times New Roman"/>
            </a:endParaRPr>
          </a:p>
          <a:p>
            <a:pPr marL="170180" indent="-132715">
              <a:lnSpc>
                <a:spcPct val="100000"/>
              </a:lnSpc>
              <a:spcBef>
                <a:spcPts val="334"/>
              </a:spcBef>
              <a:buSzPct val="90909"/>
              <a:buFont typeface="Lucida Sans Unicode"/>
              <a:buChar char="•"/>
              <a:tabLst>
                <a:tab pos="170815" algn="l"/>
              </a:tabLst>
            </a:pPr>
            <a:r>
              <a:rPr sz="1100" spc="-5" dirty="0">
                <a:latin typeface="Times New Roman"/>
                <a:cs typeface="Times New Roman"/>
              </a:rPr>
              <a:t>Determine if </a:t>
            </a:r>
            <a:r>
              <a:rPr sz="1100" spc="-10" dirty="0">
                <a:latin typeface="Times New Roman"/>
                <a:cs typeface="Times New Roman"/>
              </a:rPr>
              <a:t>we</a:t>
            </a:r>
            <a:r>
              <a:rPr sz="1100" spc="-5" dirty="0">
                <a:latin typeface="Times New Roman"/>
                <a:cs typeface="Times New Roman"/>
              </a:rPr>
              <a:t> are in </a:t>
            </a:r>
            <a:r>
              <a:rPr sz="1100" spc="-25" dirty="0">
                <a:latin typeface="Times New Roman"/>
                <a:cs typeface="Times New Roman"/>
              </a:rPr>
              <a:t>Vancouver</a:t>
            </a:r>
            <a:r>
              <a:rPr sz="1100" spc="-5" dirty="0">
                <a:latin typeface="Times New Roman"/>
                <a:cs typeface="Times New Roman"/>
              </a:rPr>
              <a:t> </a:t>
            </a:r>
            <a:r>
              <a:rPr sz="1100" spc="-35" dirty="0">
                <a:latin typeface="Times New Roman"/>
                <a:cs typeface="Times New Roman"/>
              </a:rPr>
              <a:t>(</a:t>
            </a:r>
            <a:r>
              <a:rPr sz="1100" spc="-35" dirty="0">
                <a:latin typeface="Lucida Sans Unicode"/>
                <a:cs typeface="Lucida Sans Unicode"/>
              </a:rPr>
              <a:t>C</a:t>
            </a:r>
            <a:r>
              <a:rPr sz="1200" spc="-52" baseline="-10416" dirty="0">
                <a:latin typeface="Calibri"/>
                <a:cs typeface="Calibri"/>
              </a:rPr>
              <a:t>1</a:t>
            </a:r>
            <a:r>
              <a:rPr sz="1100" spc="-35" dirty="0">
                <a:latin typeface="Times New Roman"/>
                <a:cs typeface="Times New Roman"/>
              </a:rPr>
              <a:t>)</a:t>
            </a:r>
            <a:r>
              <a:rPr sz="1100" spc="-5" dirty="0">
                <a:latin typeface="Times New Roman"/>
                <a:cs typeface="Times New Roman"/>
              </a:rPr>
              <a:t> or Honolulu </a:t>
            </a:r>
            <a:r>
              <a:rPr sz="1100" spc="-35" dirty="0">
                <a:latin typeface="Times New Roman"/>
                <a:cs typeface="Times New Roman"/>
              </a:rPr>
              <a:t>(</a:t>
            </a:r>
            <a:r>
              <a:rPr sz="1100" spc="-35" dirty="0">
                <a:latin typeface="Lucida Sans Unicode"/>
                <a:cs typeface="Lucida Sans Unicode"/>
              </a:rPr>
              <a:t>C</a:t>
            </a:r>
            <a:r>
              <a:rPr sz="1200" spc="-52" baseline="-10416" dirty="0">
                <a:latin typeface="Calibri"/>
                <a:cs typeface="Calibri"/>
              </a:rPr>
              <a:t>2</a:t>
            </a:r>
            <a:r>
              <a:rPr sz="1100" spc="-35" dirty="0">
                <a:latin typeface="Times New Roman"/>
                <a:cs typeface="Times New Roman"/>
              </a:rPr>
              <a:t>)</a:t>
            </a:r>
            <a:endParaRPr sz="1100">
              <a:latin typeface="Times New Roman"/>
              <a:cs typeface="Times New Roman"/>
            </a:endParaRPr>
          </a:p>
          <a:p>
            <a:pPr marL="170180" indent="-132715">
              <a:lnSpc>
                <a:spcPct val="100000"/>
              </a:lnSpc>
              <a:spcBef>
                <a:spcPts val="330"/>
              </a:spcBef>
              <a:buSzPct val="90909"/>
              <a:buFont typeface="Lucida Sans Unicode"/>
              <a:buChar char="•"/>
              <a:tabLst>
                <a:tab pos="170815" algn="l"/>
              </a:tabLst>
            </a:pPr>
            <a:r>
              <a:rPr sz="1100" spc="-10" dirty="0">
                <a:latin typeface="Times New Roman"/>
                <a:cs typeface="Times New Roman"/>
              </a:rPr>
              <a:t>Generative</a:t>
            </a:r>
            <a:r>
              <a:rPr sz="1100" spc="-45" dirty="0">
                <a:latin typeface="Times New Roman"/>
                <a:cs typeface="Times New Roman"/>
              </a:rPr>
              <a:t> </a:t>
            </a:r>
            <a:r>
              <a:rPr sz="1100" spc="-5" dirty="0">
                <a:latin typeface="Times New Roman"/>
                <a:cs typeface="Times New Roman"/>
              </a:rPr>
              <a:t>model:</a:t>
            </a:r>
            <a:endParaRPr sz="1100">
              <a:latin typeface="Times New Roman"/>
              <a:cs typeface="Times New Roman"/>
            </a:endParaRPr>
          </a:p>
        </p:txBody>
      </p:sp>
      <p:sp>
        <p:nvSpPr>
          <p:cNvPr id="5" name="object 5"/>
          <p:cNvSpPr txBox="1"/>
          <p:nvPr/>
        </p:nvSpPr>
        <p:spPr>
          <a:xfrm>
            <a:off x="1481391" y="1547887"/>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6" name="object 6"/>
          <p:cNvSpPr txBox="1"/>
          <p:nvPr/>
        </p:nvSpPr>
        <p:spPr>
          <a:xfrm>
            <a:off x="1284858" y="1489785"/>
            <a:ext cx="600075"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40" dirty="0">
                <a:latin typeface="Lucida Sans Unicode"/>
                <a:cs typeface="Lucida Sans Unicode"/>
              </a:rPr>
              <a:t>|</a:t>
            </a:r>
            <a:r>
              <a:rPr sz="1100" i="1" spc="40" dirty="0">
                <a:latin typeface="Calibri"/>
                <a:cs typeface="Calibri"/>
              </a:rPr>
              <a:t>x</a:t>
            </a:r>
            <a:r>
              <a:rPr sz="1100" spc="40"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txBox="1"/>
          <p:nvPr/>
        </p:nvSpPr>
        <p:spPr>
          <a:xfrm>
            <a:off x="1874837" y="1373553"/>
            <a:ext cx="1748789" cy="403225"/>
          </a:xfrm>
          <a:prstGeom prst="rect">
            <a:avLst/>
          </a:prstGeom>
        </p:spPr>
        <p:txBody>
          <a:bodyPr vert="horz" wrap="square" lIns="0" tIns="33655" rIns="0" bIns="0" rtlCol="0">
            <a:spAutoFit/>
          </a:bodyPr>
          <a:lstStyle/>
          <a:p>
            <a:pPr marL="50800">
              <a:lnSpc>
                <a:spcPct val="100000"/>
              </a:lnSpc>
              <a:spcBef>
                <a:spcPts val="265"/>
              </a:spcBef>
              <a:tabLst>
                <a:tab pos="504190" algn="l"/>
                <a:tab pos="1697355" algn="l"/>
              </a:tabLst>
            </a:pPr>
            <a:r>
              <a:rPr sz="1100" u="sng" spc="-5" dirty="0">
                <a:uFill>
                  <a:solidFill>
                    <a:srgbClr val="000000"/>
                  </a:solidFill>
                </a:uFill>
                <a:latin typeface="Times New Roman"/>
                <a:cs typeface="Times New Roman"/>
              </a:rPr>
              <a:t> 	</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x</a:t>
            </a:r>
            <a:r>
              <a:rPr sz="1100" u="sng" spc="10" dirty="0">
                <a:uFill>
                  <a:solidFill>
                    <a:srgbClr val="000000"/>
                  </a:solidFill>
                </a:uFill>
                <a:latin typeface="Lucida Sans Unicode"/>
                <a:cs typeface="Lucida Sans Unicode"/>
              </a:rPr>
              <a:t>|C</a:t>
            </a:r>
            <a:r>
              <a:rPr sz="1200" u="sng" spc="15" baseline="-10416" dirty="0">
                <a:uFill>
                  <a:solidFill>
                    <a:srgbClr val="000000"/>
                  </a:solidFill>
                </a:uFill>
                <a:latin typeface="Calibri"/>
                <a:cs typeface="Calibri"/>
              </a:rPr>
              <a:t>1</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u="sng" spc="10" dirty="0">
                <a:uFill>
                  <a:solidFill>
                    <a:srgbClr val="000000"/>
                  </a:solidFill>
                </a:uFill>
                <a:latin typeface="Lucida Sans Unicode"/>
                <a:cs typeface="Lucida Sans Unicode"/>
              </a:rPr>
              <a:t>C</a:t>
            </a:r>
            <a:r>
              <a:rPr sz="1200" u="sng" spc="15" baseline="-10416" dirty="0">
                <a:uFill>
                  <a:solidFill>
                    <a:srgbClr val="000000"/>
                  </a:solidFill>
                </a:uFill>
                <a:latin typeface="Calibri"/>
                <a:cs typeface="Calibri"/>
              </a:rPr>
              <a:t>1</a:t>
            </a:r>
            <a:r>
              <a:rPr sz="1100" u="sng" spc="10" dirty="0">
                <a:uFill>
                  <a:solidFill>
                    <a:srgbClr val="000000"/>
                  </a:solidFill>
                </a:uFill>
                <a:latin typeface="Calibri"/>
                <a:cs typeface="Calibri"/>
              </a:rPr>
              <a:t>)	</a:t>
            </a:r>
            <a:endParaRPr sz="1100">
              <a:latin typeface="Calibri"/>
              <a:cs typeface="Calibri"/>
            </a:endParaRPr>
          </a:p>
          <a:p>
            <a:pPr marL="50800">
              <a:lnSpc>
                <a:spcPct val="100000"/>
              </a:lnSpc>
              <a:spcBef>
                <a:spcPts val="170"/>
              </a:spcBef>
            </a:pPr>
            <a:r>
              <a:rPr sz="1100" i="1" spc="10" dirty="0">
                <a:latin typeface="Calibri"/>
                <a:cs typeface="Calibri"/>
              </a:rPr>
              <a:t>p</a:t>
            </a:r>
            <a:r>
              <a:rPr sz="1100" spc="10" dirty="0">
                <a:latin typeface="Calibri"/>
                <a:cs typeface="Calibri"/>
              </a:rPr>
              <a:t>(</a:t>
            </a:r>
            <a:r>
              <a:rPr sz="1100" i="1" spc="10" dirty="0">
                <a:latin typeface="Calibri"/>
                <a:cs typeface="Calibri"/>
              </a:rPr>
              <a:t>x</a:t>
            </a:r>
            <a:r>
              <a:rPr sz="1100" spc="10" dirty="0">
                <a:latin typeface="Lucida Sans Unicode"/>
                <a:cs typeface="Lucida Sans Unicode"/>
              </a:rPr>
              <a:t>|C</a:t>
            </a:r>
            <a:r>
              <a:rPr sz="1200" spc="15" baseline="-10416" dirty="0">
                <a:latin typeface="Calibri"/>
                <a:cs typeface="Calibri"/>
              </a:rPr>
              <a:t>1</a:t>
            </a:r>
            <a:r>
              <a:rPr sz="1100" spc="10" dirty="0">
                <a:latin typeface="Calibri"/>
                <a:cs typeface="Calibri"/>
              </a:rPr>
              <a:t>)</a:t>
            </a:r>
            <a:r>
              <a:rPr sz="1100" i="1" spc="10" dirty="0">
                <a:latin typeface="Calibri"/>
                <a:cs typeface="Calibri"/>
              </a:rPr>
              <a:t>p</a:t>
            </a:r>
            <a:r>
              <a:rPr sz="1100" spc="10" dirty="0">
                <a:latin typeface="Calibri"/>
                <a:cs typeface="Calibri"/>
              </a:rPr>
              <a:t>(</a:t>
            </a:r>
            <a:r>
              <a:rPr sz="1100" spc="10" dirty="0">
                <a:latin typeface="Lucida Sans Unicode"/>
                <a:cs typeface="Lucida Sans Unicode"/>
              </a:rPr>
              <a:t>C</a:t>
            </a:r>
            <a:r>
              <a:rPr sz="1200" spc="15" baseline="-10416" dirty="0">
                <a:latin typeface="Calibri"/>
                <a:cs typeface="Calibri"/>
              </a:rPr>
              <a:t>1</a:t>
            </a:r>
            <a:r>
              <a:rPr sz="1100" spc="10"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10" dirty="0">
                <a:latin typeface="Calibri"/>
                <a:cs typeface="Calibri"/>
              </a:rPr>
              <a:t>p</a:t>
            </a:r>
            <a:r>
              <a:rPr sz="1100" spc="10" dirty="0">
                <a:latin typeface="Calibri"/>
                <a:cs typeface="Calibri"/>
              </a:rPr>
              <a:t>(</a:t>
            </a:r>
            <a:r>
              <a:rPr sz="1100" i="1" spc="10" dirty="0">
                <a:latin typeface="Calibri"/>
                <a:cs typeface="Calibri"/>
              </a:rPr>
              <a:t>x</a:t>
            </a:r>
            <a:r>
              <a:rPr sz="1100" spc="10" dirty="0">
                <a:latin typeface="Lucida Sans Unicode"/>
                <a:cs typeface="Lucida Sans Unicode"/>
              </a:rPr>
              <a:t>|C</a:t>
            </a:r>
            <a:r>
              <a:rPr sz="1200" spc="15" baseline="-10416" dirty="0">
                <a:latin typeface="Calibri"/>
                <a:cs typeface="Calibri"/>
              </a:rPr>
              <a:t>2</a:t>
            </a:r>
            <a:r>
              <a:rPr sz="1100" spc="10" dirty="0">
                <a:latin typeface="Calibri"/>
                <a:cs typeface="Calibri"/>
              </a:rPr>
              <a:t>)</a:t>
            </a:r>
            <a:r>
              <a:rPr sz="1100" i="1" spc="10" dirty="0">
                <a:latin typeface="Calibri"/>
                <a:cs typeface="Calibri"/>
              </a:rPr>
              <a:t>p</a:t>
            </a:r>
            <a:r>
              <a:rPr sz="1100" spc="10" dirty="0">
                <a:latin typeface="Calibri"/>
                <a:cs typeface="Calibri"/>
              </a:rPr>
              <a:t>(</a:t>
            </a:r>
            <a:r>
              <a:rPr sz="1100" spc="10" dirty="0">
                <a:latin typeface="Lucida Sans Unicode"/>
                <a:cs typeface="Lucida Sans Unicode"/>
              </a:rPr>
              <a:t>C</a:t>
            </a:r>
            <a:r>
              <a:rPr sz="1200" spc="15" baseline="-10416" dirty="0">
                <a:latin typeface="Calibri"/>
                <a:cs typeface="Calibri"/>
              </a:rPr>
              <a:t>2</a:t>
            </a:r>
            <a:r>
              <a:rPr sz="1100" spc="10" dirty="0">
                <a:latin typeface="Calibri"/>
                <a:cs typeface="Calibri"/>
              </a:rPr>
              <a:t>)</a:t>
            </a:r>
            <a:endParaRPr sz="1100">
              <a:latin typeface="Calibri"/>
              <a:cs typeface="Calibri"/>
            </a:endParaRPr>
          </a:p>
        </p:txBody>
      </p:sp>
      <p:sp>
        <p:nvSpPr>
          <p:cNvPr id="8" name="object 8"/>
          <p:cNvSpPr txBox="1"/>
          <p:nvPr/>
        </p:nvSpPr>
        <p:spPr>
          <a:xfrm>
            <a:off x="735596" y="1915138"/>
            <a:ext cx="3366135" cy="890269"/>
          </a:xfrm>
          <a:prstGeom prst="rect">
            <a:avLst/>
          </a:prstGeom>
        </p:spPr>
        <p:txBody>
          <a:bodyPr vert="horz" wrap="square" lIns="0" tIns="53975" rIns="0" bIns="0" rtlCol="0">
            <a:spAutoFit/>
          </a:bodyPr>
          <a:lstStyle/>
          <a:p>
            <a:pPr marL="178435" indent="-128270">
              <a:lnSpc>
                <a:spcPct val="100000"/>
              </a:lnSpc>
              <a:spcBef>
                <a:spcPts val="425"/>
              </a:spcBef>
              <a:buSzPct val="90000"/>
              <a:buFont typeface="Arial"/>
              <a:buChar char="•"/>
              <a:tabLst>
                <a:tab pos="179070" algn="l"/>
              </a:tabLst>
            </a:pPr>
            <a:r>
              <a:rPr sz="1000" i="1" spc="15" dirty="0">
                <a:latin typeface="Calibri"/>
                <a:cs typeface="Calibri"/>
              </a:rPr>
              <a:t>p</a:t>
            </a:r>
            <a:r>
              <a:rPr sz="1000" spc="15" dirty="0">
                <a:latin typeface="Calibri"/>
                <a:cs typeface="Calibri"/>
              </a:rPr>
              <a:t>(</a:t>
            </a:r>
            <a:r>
              <a:rPr sz="1000" i="1" spc="15" dirty="0">
                <a:latin typeface="Calibri"/>
                <a:cs typeface="Calibri"/>
              </a:rPr>
              <a:t>x</a:t>
            </a:r>
            <a:r>
              <a:rPr sz="1000" spc="15" dirty="0">
                <a:latin typeface="Lucida Sans Unicode"/>
                <a:cs typeface="Lucida Sans Unicode"/>
              </a:rPr>
              <a:t>|C</a:t>
            </a:r>
            <a:r>
              <a:rPr sz="1050" spc="22" baseline="-11904" dirty="0">
                <a:latin typeface="Calibri"/>
                <a:cs typeface="Calibri"/>
              </a:rPr>
              <a:t>1</a:t>
            </a:r>
            <a:r>
              <a:rPr sz="1000" spc="15" dirty="0">
                <a:latin typeface="Calibri"/>
                <a:cs typeface="Calibri"/>
              </a:rPr>
              <a:t>)</a:t>
            </a:r>
            <a:r>
              <a:rPr sz="1000" spc="25" dirty="0">
                <a:latin typeface="Calibri"/>
                <a:cs typeface="Calibri"/>
              </a:rPr>
              <a:t> </a:t>
            </a:r>
            <a:r>
              <a:rPr sz="1000" spc="-5" dirty="0">
                <a:latin typeface="Times New Roman"/>
                <a:cs typeface="Times New Roman"/>
              </a:rPr>
              <a:t>is</a:t>
            </a:r>
            <a:r>
              <a:rPr sz="1000" dirty="0">
                <a:latin typeface="Times New Roman"/>
                <a:cs typeface="Times New Roman"/>
              </a:rPr>
              <a:t> </a:t>
            </a:r>
            <a:r>
              <a:rPr sz="1000" spc="-5" dirty="0">
                <a:latin typeface="Times New Roman"/>
                <a:cs typeface="Times New Roman"/>
              </a:rPr>
              <a:t>distribution</a:t>
            </a:r>
            <a:r>
              <a:rPr sz="1000" dirty="0">
                <a:latin typeface="Times New Roman"/>
                <a:cs typeface="Times New Roman"/>
              </a:rPr>
              <a:t> </a:t>
            </a:r>
            <a:r>
              <a:rPr sz="1000" spc="-10" dirty="0">
                <a:latin typeface="Times New Roman"/>
                <a:cs typeface="Times New Roman"/>
              </a:rPr>
              <a:t>over</a:t>
            </a:r>
            <a:r>
              <a:rPr sz="1000" spc="5" dirty="0">
                <a:latin typeface="Times New Roman"/>
                <a:cs typeface="Times New Roman"/>
              </a:rPr>
              <a:t> </a:t>
            </a:r>
            <a:r>
              <a:rPr sz="1000" spc="-5" dirty="0">
                <a:latin typeface="Times New Roman"/>
                <a:cs typeface="Times New Roman"/>
              </a:rPr>
              <a:t>typical</a:t>
            </a:r>
            <a:r>
              <a:rPr sz="1000" dirty="0">
                <a:latin typeface="Times New Roman"/>
                <a:cs typeface="Times New Roman"/>
              </a:rPr>
              <a:t> </a:t>
            </a:r>
            <a:r>
              <a:rPr sz="1000" spc="-5" dirty="0">
                <a:latin typeface="Times New Roman"/>
                <a:cs typeface="Times New Roman"/>
              </a:rPr>
              <a:t>temperatures</a:t>
            </a:r>
            <a:r>
              <a:rPr sz="1000" dirty="0">
                <a:latin typeface="Times New Roman"/>
                <a:cs typeface="Times New Roman"/>
              </a:rPr>
              <a:t> </a:t>
            </a:r>
            <a:r>
              <a:rPr sz="1000" spc="-5" dirty="0">
                <a:latin typeface="Times New Roman"/>
                <a:cs typeface="Times New Roman"/>
              </a:rPr>
              <a:t>in</a:t>
            </a:r>
            <a:r>
              <a:rPr sz="1000" dirty="0">
                <a:latin typeface="Times New Roman"/>
                <a:cs typeface="Times New Roman"/>
              </a:rPr>
              <a:t> </a:t>
            </a:r>
            <a:r>
              <a:rPr sz="1000" spc="-20" dirty="0">
                <a:latin typeface="Times New Roman"/>
                <a:cs typeface="Times New Roman"/>
              </a:rPr>
              <a:t>Vancouver</a:t>
            </a:r>
            <a:endParaRPr sz="1000">
              <a:latin typeface="Times New Roman"/>
              <a:cs typeface="Times New Roman"/>
            </a:endParaRPr>
          </a:p>
          <a:p>
            <a:pPr marL="455295" lvl="1" indent="-128270">
              <a:lnSpc>
                <a:spcPct val="100000"/>
              </a:lnSpc>
              <a:spcBef>
                <a:spcPts val="295"/>
              </a:spcBef>
              <a:buFont typeface="Arial"/>
              <a:buChar char="•"/>
              <a:tabLst>
                <a:tab pos="455930" algn="l"/>
              </a:tabLst>
            </a:pPr>
            <a:r>
              <a:rPr sz="1350" spc="-7" baseline="6172" dirty="0">
                <a:latin typeface="Times New Roman"/>
                <a:cs typeface="Times New Roman"/>
              </a:rPr>
              <a:t>e.g.</a:t>
            </a:r>
            <a:r>
              <a:rPr sz="1350" spc="75" baseline="6172" dirty="0">
                <a:latin typeface="Times New Roman"/>
                <a:cs typeface="Times New Roman"/>
              </a:rPr>
              <a:t> </a:t>
            </a:r>
            <a:r>
              <a:rPr sz="1350" i="1" spc="-7" baseline="6172" dirty="0">
                <a:latin typeface="Calibri"/>
                <a:cs typeface="Calibri"/>
              </a:rPr>
              <a:t>p</a:t>
            </a:r>
            <a:r>
              <a:rPr sz="1350" spc="15" baseline="6172" dirty="0">
                <a:latin typeface="Tahoma"/>
                <a:cs typeface="Tahoma"/>
              </a:rPr>
              <a:t>(</a:t>
            </a:r>
            <a:r>
              <a:rPr sz="1350" i="1" spc="195" baseline="6172" dirty="0">
                <a:latin typeface="Calibri"/>
                <a:cs typeface="Calibri"/>
              </a:rPr>
              <a:t>x</a:t>
            </a:r>
            <a:r>
              <a:rPr sz="1350" i="1" spc="-112" baseline="6172" dirty="0">
                <a:latin typeface="Arial"/>
                <a:cs typeface="Arial"/>
              </a:rPr>
              <a:t>|C</a:t>
            </a:r>
            <a:r>
              <a:rPr sz="600" spc="45" dirty="0">
                <a:latin typeface="Lucida Console"/>
                <a:cs typeface="Lucida Console"/>
              </a:rPr>
              <a:t>1</a:t>
            </a:r>
            <a:r>
              <a:rPr sz="1350" spc="15" baseline="6172" dirty="0">
                <a:latin typeface="Tahoma"/>
                <a:cs typeface="Tahoma"/>
              </a:rPr>
              <a:t>)</a:t>
            </a:r>
            <a:r>
              <a:rPr sz="1350" spc="-44" baseline="6172" dirty="0">
                <a:latin typeface="Tahoma"/>
                <a:cs typeface="Tahoma"/>
              </a:rPr>
              <a:t> </a:t>
            </a:r>
            <a:r>
              <a:rPr sz="1350" spc="89" baseline="6172" dirty="0">
                <a:latin typeface="Tahoma"/>
                <a:cs typeface="Tahoma"/>
              </a:rPr>
              <a:t>=</a:t>
            </a:r>
            <a:r>
              <a:rPr sz="1350" spc="-37" baseline="6172" dirty="0">
                <a:latin typeface="Tahoma"/>
                <a:cs typeface="Tahoma"/>
              </a:rPr>
              <a:t> </a:t>
            </a:r>
            <a:r>
              <a:rPr sz="1350" i="1" spc="157" baseline="6172" dirty="0">
                <a:latin typeface="Arial"/>
                <a:cs typeface="Arial"/>
              </a:rPr>
              <a:t>N</a:t>
            </a:r>
            <a:r>
              <a:rPr sz="1350" i="1" spc="-179" baseline="6172" dirty="0">
                <a:latin typeface="Arial"/>
                <a:cs typeface="Arial"/>
              </a:rPr>
              <a:t> </a:t>
            </a:r>
            <a:r>
              <a:rPr sz="1350" spc="15" baseline="6172" dirty="0">
                <a:latin typeface="Tahoma"/>
                <a:cs typeface="Tahoma"/>
              </a:rPr>
              <a:t>(</a:t>
            </a:r>
            <a:r>
              <a:rPr sz="1350" i="1" spc="195" baseline="6172" dirty="0">
                <a:latin typeface="Calibri"/>
                <a:cs typeface="Calibri"/>
              </a:rPr>
              <a:t>x</a:t>
            </a:r>
            <a:r>
              <a:rPr sz="1350" spc="-97" baseline="6172" dirty="0">
                <a:latin typeface="Tahoma"/>
                <a:cs typeface="Tahoma"/>
              </a:rPr>
              <a:t>;</a:t>
            </a:r>
            <a:r>
              <a:rPr sz="1350" spc="-195" baseline="6172" dirty="0">
                <a:latin typeface="Tahoma"/>
                <a:cs typeface="Tahoma"/>
              </a:rPr>
              <a:t> </a:t>
            </a:r>
            <a:r>
              <a:rPr sz="1350" spc="-52" baseline="6172" dirty="0">
                <a:latin typeface="Tahoma"/>
                <a:cs typeface="Tahoma"/>
              </a:rPr>
              <a:t>10</a:t>
            </a:r>
            <a:r>
              <a:rPr sz="1350" i="1" spc="44" baseline="6172" dirty="0">
                <a:latin typeface="Calibri"/>
                <a:cs typeface="Calibri"/>
              </a:rPr>
              <a:t>,</a:t>
            </a:r>
            <a:r>
              <a:rPr sz="1350" i="1" spc="-75" baseline="6172" dirty="0">
                <a:latin typeface="Calibri"/>
                <a:cs typeface="Calibri"/>
              </a:rPr>
              <a:t> </a:t>
            </a:r>
            <a:r>
              <a:rPr sz="1350" spc="-15" baseline="6172" dirty="0">
                <a:latin typeface="Tahoma"/>
                <a:cs typeface="Tahoma"/>
              </a:rPr>
              <a:t>5)</a:t>
            </a:r>
            <a:endParaRPr sz="1350" baseline="6172">
              <a:latin typeface="Tahoma"/>
              <a:cs typeface="Tahoma"/>
            </a:endParaRPr>
          </a:p>
          <a:p>
            <a:pPr marL="178435" indent="-128270">
              <a:lnSpc>
                <a:spcPct val="100000"/>
              </a:lnSpc>
              <a:spcBef>
                <a:spcPts val="15"/>
              </a:spcBef>
              <a:buSzPct val="90000"/>
              <a:buFont typeface="Arial"/>
              <a:buChar char="•"/>
              <a:tabLst>
                <a:tab pos="179070" algn="l"/>
              </a:tabLst>
            </a:pPr>
            <a:r>
              <a:rPr sz="1000" i="1" spc="15" dirty="0">
                <a:latin typeface="Calibri"/>
                <a:cs typeface="Calibri"/>
              </a:rPr>
              <a:t>p</a:t>
            </a:r>
            <a:r>
              <a:rPr sz="1000" spc="15" dirty="0">
                <a:latin typeface="Calibri"/>
                <a:cs typeface="Calibri"/>
              </a:rPr>
              <a:t>(</a:t>
            </a:r>
            <a:r>
              <a:rPr sz="1000" i="1" spc="15" dirty="0">
                <a:latin typeface="Calibri"/>
                <a:cs typeface="Calibri"/>
              </a:rPr>
              <a:t>x</a:t>
            </a:r>
            <a:r>
              <a:rPr sz="1000" spc="15" dirty="0">
                <a:latin typeface="Lucida Sans Unicode"/>
                <a:cs typeface="Lucida Sans Unicode"/>
              </a:rPr>
              <a:t>|C</a:t>
            </a:r>
            <a:r>
              <a:rPr sz="1050" spc="22" baseline="-11904" dirty="0">
                <a:latin typeface="Calibri"/>
                <a:cs typeface="Calibri"/>
              </a:rPr>
              <a:t>2</a:t>
            </a:r>
            <a:r>
              <a:rPr sz="1000" spc="15" dirty="0">
                <a:latin typeface="Calibri"/>
                <a:cs typeface="Calibri"/>
              </a:rPr>
              <a:t>)</a:t>
            </a:r>
            <a:r>
              <a:rPr sz="1000" spc="25" dirty="0">
                <a:latin typeface="Calibri"/>
                <a:cs typeface="Calibri"/>
              </a:rPr>
              <a:t> </a:t>
            </a:r>
            <a:r>
              <a:rPr sz="1000" spc="-5" dirty="0">
                <a:latin typeface="Times New Roman"/>
                <a:cs typeface="Times New Roman"/>
              </a:rPr>
              <a:t>is</a:t>
            </a:r>
            <a:r>
              <a:rPr sz="1000" dirty="0">
                <a:latin typeface="Times New Roman"/>
                <a:cs typeface="Times New Roman"/>
              </a:rPr>
              <a:t> </a:t>
            </a:r>
            <a:r>
              <a:rPr sz="1000" spc="-5" dirty="0">
                <a:latin typeface="Times New Roman"/>
                <a:cs typeface="Times New Roman"/>
              </a:rPr>
              <a:t>distribution</a:t>
            </a:r>
            <a:r>
              <a:rPr sz="1000" dirty="0">
                <a:latin typeface="Times New Roman"/>
                <a:cs typeface="Times New Roman"/>
              </a:rPr>
              <a:t> </a:t>
            </a:r>
            <a:r>
              <a:rPr sz="1000" spc="-10" dirty="0">
                <a:latin typeface="Times New Roman"/>
                <a:cs typeface="Times New Roman"/>
              </a:rPr>
              <a:t>over</a:t>
            </a:r>
            <a:r>
              <a:rPr sz="1000" dirty="0">
                <a:latin typeface="Times New Roman"/>
                <a:cs typeface="Times New Roman"/>
              </a:rPr>
              <a:t> </a:t>
            </a:r>
            <a:r>
              <a:rPr sz="1000" spc="-5" dirty="0">
                <a:latin typeface="Times New Roman"/>
                <a:cs typeface="Times New Roman"/>
              </a:rPr>
              <a:t>typical</a:t>
            </a:r>
            <a:r>
              <a:rPr sz="1000" dirty="0">
                <a:latin typeface="Times New Roman"/>
                <a:cs typeface="Times New Roman"/>
              </a:rPr>
              <a:t> </a:t>
            </a:r>
            <a:r>
              <a:rPr sz="1000" spc="-5" dirty="0">
                <a:latin typeface="Times New Roman"/>
                <a:cs typeface="Times New Roman"/>
              </a:rPr>
              <a:t>temperatures</a:t>
            </a:r>
            <a:r>
              <a:rPr sz="1000" dirty="0">
                <a:latin typeface="Times New Roman"/>
                <a:cs typeface="Times New Roman"/>
              </a:rPr>
              <a:t> </a:t>
            </a:r>
            <a:r>
              <a:rPr sz="1000" spc="-5" dirty="0">
                <a:latin typeface="Times New Roman"/>
                <a:cs typeface="Times New Roman"/>
              </a:rPr>
              <a:t>in</a:t>
            </a:r>
            <a:r>
              <a:rPr sz="1000" dirty="0">
                <a:latin typeface="Times New Roman"/>
                <a:cs typeface="Times New Roman"/>
              </a:rPr>
              <a:t> </a:t>
            </a:r>
            <a:r>
              <a:rPr sz="1000" spc="-5" dirty="0">
                <a:latin typeface="Times New Roman"/>
                <a:cs typeface="Times New Roman"/>
              </a:rPr>
              <a:t>Honolulu</a:t>
            </a:r>
            <a:endParaRPr sz="1000">
              <a:latin typeface="Times New Roman"/>
              <a:cs typeface="Times New Roman"/>
            </a:endParaRPr>
          </a:p>
          <a:p>
            <a:pPr marL="455295" lvl="1" indent="-128270">
              <a:lnSpc>
                <a:spcPct val="100000"/>
              </a:lnSpc>
              <a:spcBef>
                <a:spcPts val="295"/>
              </a:spcBef>
              <a:buFont typeface="Arial"/>
              <a:buChar char="•"/>
              <a:tabLst>
                <a:tab pos="455930" algn="l"/>
              </a:tabLst>
            </a:pPr>
            <a:r>
              <a:rPr sz="1350" spc="-7" baseline="6172" dirty="0">
                <a:latin typeface="Times New Roman"/>
                <a:cs typeface="Times New Roman"/>
              </a:rPr>
              <a:t>e.g.</a:t>
            </a:r>
            <a:r>
              <a:rPr sz="1350" spc="75" baseline="6172" dirty="0">
                <a:latin typeface="Times New Roman"/>
                <a:cs typeface="Times New Roman"/>
              </a:rPr>
              <a:t> </a:t>
            </a:r>
            <a:r>
              <a:rPr sz="1350" i="1" spc="-7" baseline="6172" dirty="0">
                <a:latin typeface="Calibri"/>
                <a:cs typeface="Calibri"/>
              </a:rPr>
              <a:t>p</a:t>
            </a:r>
            <a:r>
              <a:rPr sz="1350" spc="15" baseline="6172" dirty="0">
                <a:latin typeface="Tahoma"/>
                <a:cs typeface="Tahoma"/>
              </a:rPr>
              <a:t>(</a:t>
            </a:r>
            <a:r>
              <a:rPr sz="1350" i="1" spc="195" baseline="6172" dirty="0">
                <a:latin typeface="Calibri"/>
                <a:cs typeface="Calibri"/>
              </a:rPr>
              <a:t>x</a:t>
            </a:r>
            <a:r>
              <a:rPr sz="1350" i="1" spc="-112" baseline="6172" dirty="0">
                <a:latin typeface="Arial"/>
                <a:cs typeface="Arial"/>
              </a:rPr>
              <a:t>|C</a:t>
            </a:r>
            <a:r>
              <a:rPr sz="600" spc="45" dirty="0">
                <a:latin typeface="Lucida Console"/>
                <a:cs typeface="Lucida Console"/>
              </a:rPr>
              <a:t>2</a:t>
            </a:r>
            <a:r>
              <a:rPr sz="1350" spc="15" baseline="6172" dirty="0">
                <a:latin typeface="Tahoma"/>
                <a:cs typeface="Tahoma"/>
              </a:rPr>
              <a:t>)</a:t>
            </a:r>
            <a:r>
              <a:rPr sz="1350" spc="-44" baseline="6172" dirty="0">
                <a:latin typeface="Tahoma"/>
                <a:cs typeface="Tahoma"/>
              </a:rPr>
              <a:t> </a:t>
            </a:r>
            <a:r>
              <a:rPr sz="1350" spc="89" baseline="6172" dirty="0">
                <a:latin typeface="Tahoma"/>
                <a:cs typeface="Tahoma"/>
              </a:rPr>
              <a:t>=</a:t>
            </a:r>
            <a:r>
              <a:rPr sz="1350" spc="-37" baseline="6172" dirty="0">
                <a:latin typeface="Tahoma"/>
                <a:cs typeface="Tahoma"/>
              </a:rPr>
              <a:t> </a:t>
            </a:r>
            <a:r>
              <a:rPr sz="1350" i="1" spc="157" baseline="6172" dirty="0">
                <a:latin typeface="Arial"/>
                <a:cs typeface="Arial"/>
              </a:rPr>
              <a:t>N</a:t>
            </a:r>
            <a:r>
              <a:rPr sz="1350" i="1" spc="-179" baseline="6172" dirty="0">
                <a:latin typeface="Arial"/>
                <a:cs typeface="Arial"/>
              </a:rPr>
              <a:t> </a:t>
            </a:r>
            <a:r>
              <a:rPr sz="1350" spc="15" baseline="6172" dirty="0">
                <a:latin typeface="Tahoma"/>
                <a:cs typeface="Tahoma"/>
              </a:rPr>
              <a:t>(</a:t>
            </a:r>
            <a:r>
              <a:rPr sz="1350" i="1" spc="195" baseline="6172" dirty="0">
                <a:latin typeface="Calibri"/>
                <a:cs typeface="Calibri"/>
              </a:rPr>
              <a:t>x</a:t>
            </a:r>
            <a:r>
              <a:rPr sz="1350" spc="-97" baseline="6172" dirty="0">
                <a:latin typeface="Tahoma"/>
                <a:cs typeface="Tahoma"/>
              </a:rPr>
              <a:t>;</a:t>
            </a:r>
            <a:r>
              <a:rPr sz="1350" spc="-195" baseline="6172" dirty="0">
                <a:latin typeface="Tahoma"/>
                <a:cs typeface="Tahoma"/>
              </a:rPr>
              <a:t> </a:t>
            </a:r>
            <a:r>
              <a:rPr sz="1350" spc="-52" baseline="6172" dirty="0">
                <a:latin typeface="Tahoma"/>
                <a:cs typeface="Tahoma"/>
              </a:rPr>
              <a:t>25</a:t>
            </a:r>
            <a:r>
              <a:rPr sz="1350" i="1" spc="44" baseline="6172" dirty="0">
                <a:latin typeface="Calibri"/>
                <a:cs typeface="Calibri"/>
              </a:rPr>
              <a:t>,</a:t>
            </a:r>
            <a:r>
              <a:rPr sz="1350" i="1" spc="-75" baseline="6172" dirty="0">
                <a:latin typeface="Calibri"/>
                <a:cs typeface="Calibri"/>
              </a:rPr>
              <a:t> </a:t>
            </a:r>
            <a:r>
              <a:rPr sz="1350" spc="-15" baseline="6172" dirty="0">
                <a:latin typeface="Tahoma"/>
                <a:cs typeface="Tahoma"/>
              </a:rPr>
              <a:t>5)</a:t>
            </a:r>
            <a:endParaRPr sz="1350" baseline="6172">
              <a:latin typeface="Tahoma"/>
              <a:cs typeface="Tahoma"/>
            </a:endParaRPr>
          </a:p>
          <a:p>
            <a:pPr marL="178435" indent="-128270">
              <a:lnSpc>
                <a:spcPct val="100000"/>
              </a:lnSpc>
              <a:spcBef>
                <a:spcPts val="114"/>
              </a:spcBef>
              <a:buSzPct val="90000"/>
              <a:buFont typeface="Arial"/>
              <a:buChar char="•"/>
              <a:tabLst>
                <a:tab pos="179070" algn="l"/>
              </a:tabLst>
            </a:pPr>
            <a:r>
              <a:rPr sz="1000" spc="-5" dirty="0">
                <a:latin typeface="Times New Roman"/>
                <a:cs typeface="Times New Roman"/>
              </a:rPr>
              <a:t>Class</a:t>
            </a:r>
            <a:r>
              <a:rPr sz="1000" spc="-15" dirty="0">
                <a:latin typeface="Times New Roman"/>
                <a:cs typeface="Times New Roman"/>
              </a:rPr>
              <a:t> </a:t>
            </a:r>
            <a:r>
              <a:rPr sz="1000" spc="-5" dirty="0">
                <a:latin typeface="Times New Roman"/>
                <a:cs typeface="Times New Roman"/>
              </a:rPr>
              <a:t>priors</a:t>
            </a:r>
            <a:r>
              <a:rPr sz="1000" spc="-10" dirty="0">
                <a:latin typeface="Times New Roman"/>
                <a:cs typeface="Times New Roman"/>
              </a:rPr>
              <a:t> </a:t>
            </a:r>
            <a:r>
              <a:rPr sz="1000" i="1" spc="15" dirty="0">
                <a:latin typeface="Calibri"/>
                <a:cs typeface="Calibri"/>
              </a:rPr>
              <a:t>p</a:t>
            </a:r>
            <a:r>
              <a:rPr sz="1000" spc="15" dirty="0">
                <a:latin typeface="Calibri"/>
                <a:cs typeface="Calibri"/>
              </a:rPr>
              <a:t>(</a:t>
            </a:r>
            <a:r>
              <a:rPr sz="1000" spc="15" dirty="0">
                <a:latin typeface="Lucida Sans Unicode"/>
                <a:cs typeface="Lucida Sans Unicode"/>
              </a:rPr>
              <a:t>C</a:t>
            </a:r>
            <a:r>
              <a:rPr sz="1050" spc="22" baseline="-11904" dirty="0">
                <a:latin typeface="Calibri"/>
                <a:cs typeface="Calibri"/>
              </a:rPr>
              <a:t>1</a:t>
            </a:r>
            <a:r>
              <a:rPr sz="1000" spc="15" dirty="0">
                <a:latin typeface="Calibri"/>
                <a:cs typeface="Calibri"/>
              </a:rPr>
              <a:t>)</a:t>
            </a:r>
            <a:r>
              <a:rPr sz="1000" spc="45" dirty="0">
                <a:latin typeface="Calibri"/>
                <a:cs typeface="Calibri"/>
              </a:rPr>
              <a:t> </a:t>
            </a:r>
            <a:r>
              <a:rPr sz="1000" spc="275" dirty="0">
                <a:latin typeface="Calibri"/>
                <a:cs typeface="Calibri"/>
              </a:rPr>
              <a:t>=</a:t>
            </a:r>
            <a:r>
              <a:rPr sz="1000" spc="40" dirty="0">
                <a:latin typeface="Calibri"/>
                <a:cs typeface="Calibri"/>
              </a:rPr>
              <a:t> </a:t>
            </a:r>
            <a:r>
              <a:rPr sz="1000" dirty="0">
                <a:latin typeface="Calibri"/>
                <a:cs typeface="Calibri"/>
              </a:rPr>
              <a:t>0</a:t>
            </a:r>
            <a:r>
              <a:rPr sz="1000" i="1" dirty="0">
                <a:latin typeface="Calibri"/>
                <a:cs typeface="Calibri"/>
              </a:rPr>
              <a:t>.</a:t>
            </a:r>
            <a:r>
              <a:rPr sz="1000" dirty="0">
                <a:latin typeface="Calibri"/>
                <a:cs typeface="Calibri"/>
              </a:rPr>
              <a:t>1</a:t>
            </a:r>
            <a:r>
              <a:rPr sz="1000" dirty="0">
                <a:latin typeface="Times New Roman"/>
                <a:cs typeface="Times New Roman"/>
              </a:rPr>
              <a:t>,</a:t>
            </a:r>
            <a:r>
              <a:rPr sz="1000" spc="-10" dirty="0">
                <a:latin typeface="Times New Roman"/>
                <a:cs typeface="Times New Roman"/>
              </a:rPr>
              <a:t> </a:t>
            </a:r>
            <a:r>
              <a:rPr sz="1000" i="1" spc="15" dirty="0">
                <a:latin typeface="Calibri"/>
                <a:cs typeface="Calibri"/>
              </a:rPr>
              <a:t>p</a:t>
            </a:r>
            <a:r>
              <a:rPr sz="1000" spc="15" dirty="0">
                <a:latin typeface="Calibri"/>
                <a:cs typeface="Calibri"/>
              </a:rPr>
              <a:t>(</a:t>
            </a:r>
            <a:r>
              <a:rPr sz="1000" spc="15" dirty="0">
                <a:latin typeface="Lucida Sans Unicode"/>
                <a:cs typeface="Lucida Sans Unicode"/>
              </a:rPr>
              <a:t>C</a:t>
            </a:r>
            <a:r>
              <a:rPr sz="1050" spc="22" baseline="-11904" dirty="0">
                <a:latin typeface="Calibri"/>
                <a:cs typeface="Calibri"/>
              </a:rPr>
              <a:t>2</a:t>
            </a:r>
            <a:r>
              <a:rPr sz="1000" spc="15" dirty="0">
                <a:latin typeface="Calibri"/>
                <a:cs typeface="Calibri"/>
              </a:rPr>
              <a:t>)</a:t>
            </a:r>
            <a:r>
              <a:rPr sz="1000" spc="45" dirty="0">
                <a:latin typeface="Calibri"/>
                <a:cs typeface="Calibri"/>
              </a:rPr>
              <a:t> </a:t>
            </a:r>
            <a:r>
              <a:rPr sz="1000" spc="275" dirty="0">
                <a:latin typeface="Calibri"/>
                <a:cs typeface="Calibri"/>
              </a:rPr>
              <a:t>=</a:t>
            </a:r>
            <a:r>
              <a:rPr sz="1000" spc="45" dirty="0">
                <a:latin typeface="Calibri"/>
                <a:cs typeface="Calibri"/>
              </a:rPr>
              <a:t> </a:t>
            </a:r>
            <a:r>
              <a:rPr sz="1000" dirty="0">
                <a:latin typeface="Calibri"/>
                <a:cs typeface="Calibri"/>
              </a:rPr>
              <a:t>0</a:t>
            </a:r>
            <a:r>
              <a:rPr sz="1000" i="1" dirty="0">
                <a:latin typeface="Calibri"/>
                <a:cs typeface="Calibri"/>
              </a:rPr>
              <a:t>.</a:t>
            </a:r>
            <a:r>
              <a:rPr sz="1000" dirty="0">
                <a:latin typeface="Calibri"/>
                <a:cs typeface="Calibri"/>
              </a:rPr>
              <a:t>9</a:t>
            </a:r>
            <a:endParaRPr sz="1000">
              <a:latin typeface="Calibri"/>
              <a:cs typeface="Calibri"/>
            </a:endParaRPr>
          </a:p>
        </p:txBody>
      </p:sp>
      <p:sp>
        <p:nvSpPr>
          <p:cNvPr id="9" name="object 9"/>
          <p:cNvSpPr txBox="1"/>
          <p:nvPr/>
        </p:nvSpPr>
        <p:spPr>
          <a:xfrm>
            <a:off x="820927" y="2884003"/>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10" name="object 10"/>
          <p:cNvSpPr txBox="1"/>
          <p:nvPr/>
        </p:nvSpPr>
        <p:spPr>
          <a:xfrm>
            <a:off x="491858" y="2825901"/>
            <a:ext cx="105600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10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i="1" spc="15" dirty="0">
                <a:solidFill>
                  <a:srgbClr val="D8D8D8"/>
                </a:solidFill>
                <a:latin typeface="Calibri"/>
                <a:cs typeface="Calibri"/>
              </a:rPr>
              <a:t>x</a:t>
            </a:r>
            <a:r>
              <a:rPr sz="1100" i="1" spc="35" dirty="0">
                <a:solidFill>
                  <a:srgbClr val="D8D8D8"/>
                </a:solidFill>
                <a:latin typeface="Calibri"/>
                <a:cs typeface="Calibri"/>
              </a:rPr>
              <a:t> </a:t>
            </a:r>
            <a:r>
              <a:rPr sz="1100" spc="295" dirty="0">
                <a:solidFill>
                  <a:srgbClr val="D8D8D8"/>
                </a:solidFill>
                <a:latin typeface="Calibri"/>
                <a:cs typeface="Calibri"/>
              </a:rPr>
              <a:t>=</a:t>
            </a:r>
            <a:r>
              <a:rPr sz="1100" spc="40" dirty="0">
                <a:solidFill>
                  <a:srgbClr val="D8D8D8"/>
                </a:solidFill>
                <a:latin typeface="Calibri"/>
                <a:cs typeface="Calibri"/>
              </a:rPr>
              <a:t> </a:t>
            </a:r>
            <a:r>
              <a:rPr sz="1100" spc="20" dirty="0">
                <a:solidFill>
                  <a:srgbClr val="D8D8D8"/>
                </a:solidFill>
                <a:latin typeface="Calibri"/>
                <a:cs typeface="Calibri"/>
              </a:rPr>
              <a:t>15)</a:t>
            </a:r>
            <a:r>
              <a:rPr sz="1100" spc="3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11" name="object 11"/>
          <p:cNvSpPr txBox="1"/>
          <p:nvPr/>
        </p:nvSpPr>
        <p:spPr>
          <a:xfrm>
            <a:off x="1575752" y="2808667"/>
            <a:ext cx="1041400" cy="249554"/>
          </a:xfrm>
          <a:prstGeom prst="rect">
            <a:avLst/>
          </a:prstGeom>
        </p:spPr>
        <p:txBody>
          <a:bodyPr vert="horz" wrap="square" lIns="0" tIns="31750" rIns="0" bIns="0" rtlCol="0">
            <a:spAutoFit/>
          </a:bodyPr>
          <a:lstStyle/>
          <a:p>
            <a:pPr marL="12700" marR="5080">
              <a:lnSpc>
                <a:spcPts val="810"/>
              </a:lnSpc>
              <a:spcBef>
                <a:spcPts val="250"/>
              </a:spcBef>
              <a:tabLst>
                <a:tab pos="287020" algn="l"/>
                <a:tab pos="1028065" algn="l"/>
              </a:tabLst>
            </a:pPr>
            <a:r>
              <a:rPr sz="800" u="sng" spc="-5" dirty="0">
                <a:solidFill>
                  <a:srgbClr val="D8D8D8"/>
                </a:solidFill>
                <a:uFill>
                  <a:solidFill>
                    <a:srgbClr val="D8D8D8"/>
                  </a:solidFill>
                </a:uFill>
                <a:latin typeface="Times New Roman"/>
                <a:cs typeface="Times New Roman"/>
              </a:rPr>
              <a:t> 	</a:t>
            </a:r>
            <a:r>
              <a:rPr sz="800" u="sng" spc="-10" dirty="0">
                <a:solidFill>
                  <a:srgbClr val="D8D8D8"/>
                </a:solidFill>
                <a:uFill>
                  <a:solidFill>
                    <a:srgbClr val="D8D8D8"/>
                  </a:solidFill>
                </a:uFill>
                <a:latin typeface="Calibri"/>
                <a:cs typeface="Calibri"/>
              </a:rPr>
              <a:t>0</a:t>
            </a:r>
            <a:r>
              <a:rPr sz="800" i="1" u="sng" spc="-10" dirty="0">
                <a:solidFill>
                  <a:srgbClr val="D8D8D8"/>
                </a:solidFill>
                <a:uFill>
                  <a:solidFill>
                    <a:srgbClr val="D8D8D8"/>
                  </a:solidFill>
                </a:uFill>
                <a:latin typeface="Calibri"/>
                <a:cs typeface="Calibri"/>
              </a:rPr>
              <a:t>.</a:t>
            </a:r>
            <a:r>
              <a:rPr sz="800" u="sng" spc="-10" dirty="0">
                <a:solidFill>
                  <a:srgbClr val="D8D8D8"/>
                </a:solidFill>
                <a:uFill>
                  <a:solidFill>
                    <a:srgbClr val="D8D8D8"/>
                  </a:solidFill>
                </a:uFill>
                <a:latin typeface="Calibri"/>
                <a:cs typeface="Calibri"/>
              </a:rPr>
              <a:t>0484</a:t>
            </a:r>
            <a:r>
              <a:rPr sz="800" u="sng" spc="-10" dirty="0">
                <a:solidFill>
                  <a:srgbClr val="D8D8D8"/>
                </a:solidFill>
                <a:uFill>
                  <a:solidFill>
                    <a:srgbClr val="D8D8D8"/>
                  </a:solidFill>
                </a:uFill>
                <a:latin typeface="Lucida Sans Unicode"/>
                <a:cs typeface="Lucida Sans Unicode"/>
              </a:rPr>
              <a:t>·</a:t>
            </a:r>
            <a:r>
              <a:rPr sz="800" u="sng" spc="-10" dirty="0">
                <a:solidFill>
                  <a:srgbClr val="D8D8D8"/>
                </a:solidFill>
                <a:uFill>
                  <a:solidFill>
                    <a:srgbClr val="D8D8D8"/>
                  </a:solidFill>
                </a:uFill>
                <a:latin typeface="Calibri"/>
                <a:cs typeface="Calibri"/>
              </a:rPr>
              <a:t>0</a:t>
            </a:r>
            <a:r>
              <a:rPr sz="800" i="1" u="sng" spc="-10" dirty="0">
                <a:solidFill>
                  <a:srgbClr val="D8D8D8"/>
                </a:solidFill>
                <a:uFill>
                  <a:solidFill>
                    <a:srgbClr val="D8D8D8"/>
                  </a:solidFill>
                </a:uFill>
                <a:latin typeface="Calibri"/>
                <a:cs typeface="Calibri"/>
              </a:rPr>
              <a:t>.</a:t>
            </a:r>
            <a:r>
              <a:rPr sz="800" u="sng" spc="-10" dirty="0">
                <a:solidFill>
                  <a:srgbClr val="D8D8D8"/>
                </a:solidFill>
                <a:uFill>
                  <a:solidFill>
                    <a:srgbClr val="D8D8D8"/>
                  </a:solidFill>
                </a:uFill>
                <a:latin typeface="Calibri"/>
                <a:cs typeface="Calibri"/>
              </a:rPr>
              <a:t>1 	</a:t>
            </a:r>
            <a:r>
              <a:rPr sz="800" dirty="0">
                <a:solidFill>
                  <a:srgbClr val="D8D8D8"/>
                </a:solidFill>
                <a:latin typeface="Calibri"/>
                <a:cs typeface="Calibri"/>
              </a:rPr>
              <a:t> 0</a:t>
            </a:r>
            <a:r>
              <a:rPr sz="800" i="1" dirty="0">
                <a:solidFill>
                  <a:srgbClr val="D8D8D8"/>
                </a:solidFill>
                <a:latin typeface="Calibri"/>
                <a:cs typeface="Calibri"/>
              </a:rPr>
              <a:t>.</a:t>
            </a:r>
            <a:r>
              <a:rPr sz="800" dirty="0">
                <a:solidFill>
                  <a:srgbClr val="D8D8D8"/>
                </a:solidFill>
                <a:latin typeface="Calibri"/>
                <a:cs typeface="Calibri"/>
              </a:rPr>
              <a:t>0484</a:t>
            </a:r>
            <a:r>
              <a:rPr sz="800" dirty="0">
                <a:solidFill>
                  <a:srgbClr val="D8D8D8"/>
                </a:solidFill>
                <a:latin typeface="Lucida Sans Unicode"/>
                <a:cs typeface="Lucida Sans Unicode"/>
              </a:rPr>
              <a:t>·</a:t>
            </a:r>
            <a:r>
              <a:rPr sz="800" dirty="0">
                <a:solidFill>
                  <a:srgbClr val="D8D8D8"/>
                </a:solidFill>
                <a:latin typeface="Calibri"/>
                <a:cs typeface="Calibri"/>
              </a:rPr>
              <a:t>0</a:t>
            </a:r>
            <a:r>
              <a:rPr sz="800" i="1" dirty="0">
                <a:solidFill>
                  <a:srgbClr val="D8D8D8"/>
                </a:solidFill>
                <a:latin typeface="Calibri"/>
                <a:cs typeface="Calibri"/>
              </a:rPr>
              <a:t>.</a:t>
            </a:r>
            <a:r>
              <a:rPr sz="800" dirty="0">
                <a:solidFill>
                  <a:srgbClr val="D8D8D8"/>
                </a:solidFill>
                <a:latin typeface="Calibri"/>
                <a:cs typeface="Calibri"/>
              </a:rPr>
              <a:t>1+0</a:t>
            </a:r>
            <a:r>
              <a:rPr sz="800" i="1" dirty="0">
                <a:solidFill>
                  <a:srgbClr val="D8D8D8"/>
                </a:solidFill>
                <a:latin typeface="Calibri"/>
                <a:cs typeface="Calibri"/>
              </a:rPr>
              <a:t>.</a:t>
            </a:r>
            <a:r>
              <a:rPr sz="800" dirty="0">
                <a:solidFill>
                  <a:srgbClr val="D8D8D8"/>
                </a:solidFill>
                <a:latin typeface="Calibri"/>
                <a:cs typeface="Calibri"/>
              </a:rPr>
              <a:t>0108</a:t>
            </a:r>
            <a:r>
              <a:rPr sz="800" dirty="0">
                <a:solidFill>
                  <a:srgbClr val="D8D8D8"/>
                </a:solidFill>
                <a:latin typeface="Lucida Sans Unicode"/>
                <a:cs typeface="Lucida Sans Unicode"/>
              </a:rPr>
              <a:t>·</a:t>
            </a:r>
            <a:r>
              <a:rPr sz="800" dirty="0">
                <a:solidFill>
                  <a:srgbClr val="D8D8D8"/>
                </a:solidFill>
                <a:latin typeface="Calibri"/>
                <a:cs typeface="Calibri"/>
              </a:rPr>
              <a:t>0</a:t>
            </a:r>
            <a:r>
              <a:rPr sz="800" i="1" dirty="0">
                <a:solidFill>
                  <a:srgbClr val="D8D8D8"/>
                </a:solidFill>
                <a:latin typeface="Calibri"/>
                <a:cs typeface="Calibri"/>
              </a:rPr>
              <a:t>.</a:t>
            </a:r>
            <a:r>
              <a:rPr sz="800" dirty="0">
                <a:solidFill>
                  <a:srgbClr val="D8D8D8"/>
                </a:solidFill>
                <a:latin typeface="Calibri"/>
                <a:cs typeface="Calibri"/>
              </a:rPr>
              <a:t>9</a:t>
            </a:r>
            <a:endParaRPr sz="800">
              <a:latin typeface="Calibri"/>
              <a:cs typeface="Calibri"/>
            </a:endParaRPr>
          </a:p>
        </p:txBody>
      </p:sp>
      <p:sp>
        <p:nvSpPr>
          <p:cNvPr id="12" name="object 12"/>
          <p:cNvSpPr txBox="1"/>
          <p:nvPr/>
        </p:nvSpPr>
        <p:spPr>
          <a:xfrm>
            <a:off x="2645155" y="2825901"/>
            <a:ext cx="418465" cy="191770"/>
          </a:xfrm>
          <a:prstGeom prst="rect">
            <a:avLst/>
          </a:prstGeom>
        </p:spPr>
        <p:txBody>
          <a:bodyPr vert="horz" wrap="square" lIns="0" tIns="11430" rIns="0" bIns="0" rtlCol="0">
            <a:spAutoFit/>
          </a:bodyPr>
          <a:lstStyle/>
          <a:p>
            <a:pPr marL="12700">
              <a:lnSpc>
                <a:spcPct val="100000"/>
              </a:lnSpc>
              <a:spcBef>
                <a:spcPts val="90"/>
              </a:spcBef>
            </a:pPr>
            <a:r>
              <a:rPr sz="1100" spc="-30" dirty="0">
                <a:solidFill>
                  <a:srgbClr val="D8D8D8"/>
                </a:solidFill>
                <a:latin typeface="Lucida Sans Unicode"/>
                <a:cs typeface="Lucida Sans Unicode"/>
              </a:rPr>
              <a:t>≈</a:t>
            </a:r>
            <a:r>
              <a:rPr sz="1100" spc="-45" dirty="0">
                <a:solidFill>
                  <a:srgbClr val="D8D8D8"/>
                </a:solidFill>
                <a:latin typeface="Lucida Sans Unicode"/>
                <a:cs typeface="Lucida Sans Unicode"/>
              </a:rPr>
              <a:t> </a:t>
            </a:r>
            <a:r>
              <a:rPr sz="1100" spc="-20" dirty="0">
                <a:solidFill>
                  <a:srgbClr val="D8D8D8"/>
                </a:solidFill>
                <a:latin typeface="Calibri"/>
                <a:cs typeface="Calibri"/>
              </a:rPr>
              <a:t>0</a:t>
            </a:r>
            <a:r>
              <a:rPr sz="1100" i="1" spc="20" dirty="0">
                <a:solidFill>
                  <a:srgbClr val="D8D8D8"/>
                </a:solidFill>
                <a:latin typeface="Calibri"/>
                <a:cs typeface="Calibri"/>
              </a:rPr>
              <a:t>.</a:t>
            </a:r>
            <a:r>
              <a:rPr sz="1100" spc="-15" dirty="0">
                <a:solidFill>
                  <a:srgbClr val="D8D8D8"/>
                </a:solidFill>
                <a:latin typeface="Calibri"/>
                <a:cs typeface="Calibri"/>
              </a:rPr>
              <a:t>33</a:t>
            </a:r>
            <a:endParaRPr sz="1100">
              <a:latin typeface="Calibri"/>
              <a:cs typeface="Calibri"/>
            </a:endParaRPr>
          </a:p>
        </p:txBody>
      </p:sp>
      <p:sp>
        <p:nvSpPr>
          <p:cNvPr id="16" name="Slide Number Placeholder 15"/>
          <p:cNvSpPr>
            <a:spLocks noGrp="1"/>
          </p:cNvSpPr>
          <p:nvPr>
            <p:ph type="sldNum" sz="quarter" idx="7"/>
          </p:nvPr>
        </p:nvSpPr>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58</a:t>
            </a:fld>
            <a:endParaRPr lang="en-US" spc="-5" dirty="0"/>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4417695" cy="116839"/>
          </a:xfrm>
          <a:prstGeom prst="rect">
            <a:avLst/>
          </a:prstGeom>
        </p:spPr>
        <p:txBody>
          <a:bodyPr vert="horz" wrap="square" lIns="0" tIns="12065" rIns="0" bIns="0" rtlCol="0">
            <a:spAutoFit/>
          </a:bodyPr>
          <a:lstStyle/>
          <a:p>
            <a:pPr marL="12700">
              <a:lnSpc>
                <a:spcPct val="100000"/>
              </a:lnSpc>
              <a:spcBef>
                <a:spcPts val="95"/>
              </a:spcBef>
              <a:tabLst>
                <a:tab pos="1929764" algn="l"/>
                <a:tab pos="3709670" algn="l"/>
              </a:tabLst>
            </a:pPr>
            <a:r>
              <a:rPr sz="600" spc="-5" dirty="0">
                <a:solidFill>
                  <a:srgbClr val="7F7F7F"/>
                </a:solidFill>
                <a:latin typeface="Times New Roman"/>
                <a:cs typeface="Times New Roman"/>
                <a:hlinkClick r:id="rId2" action="ppaction://hlinksldjump"/>
              </a:rPr>
              <a:t>Discriminant</a:t>
            </a:r>
            <a:r>
              <a:rPr sz="600" spc="20"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r>
              <a:rPr sz="600" spc="-5" dirty="0">
                <a:solidFill>
                  <a:srgbClr val="7F7F7F"/>
                </a:solidFill>
                <a:latin typeface="Times New Roman"/>
                <a:cs typeface="Times New Roman"/>
              </a:rPr>
              <a:t>	</a:t>
            </a:r>
            <a:r>
              <a:rPr sz="600" spc="-5" dirty="0">
                <a:latin typeface="Times New Roman"/>
                <a:cs typeface="Times New Roman"/>
                <a:hlinkClick r:id="rId3" action="ppaction://hlinksldjump"/>
              </a:rPr>
              <a:t>Generative</a:t>
            </a:r>
            <a:r>
              <a:rPr sz="600" spc="5" dirty="0">
                <a:latin typeface="Times New Roman"/>
                <a:cs typeface="Times New Roman"/>
                <a:hlinkClick r:id="rId3" action="ppaction://hlinksldjump"/>
              </a:rPr>
              <a:t> </a:t>
            </a:r>
            <a:r>
              <a:rPr sz="600" spc="-5" dirty="0">
                <a:latin typeface="Times New Roman"/>
                <a:cs typeface="Times New Roman"/>
                <a:hlinkClick r:id="rId3" action="ppaction://hlinksldjump"/>
              </a:rPr>
              <a:t>Models</a:t>
            </a:r>
            <a:r>
              <a:rPr sz="600" spc="-5" dirty="0">
                <a:latin typeface="Times New Roman"/>
                <a:cs typeface="Times New Roman"/>
              </a:rPr>
              <a:t>	</a:t>
            </a:r>
            <a:r>
              <a:rPr sz="600" spc="-5" dirty="0">
                <a:solidFill>
                  <a:srgbClr val="7F7F7F"/>
                </a:solidFill>
                <a:latin typeface="Times New Roman"/>
                <a:cs typeface="Times New Roman"/>
                <a:hlinkClick r:id="rId4" action="ppaction://hlinksldjump"/>
              </a:rPr>
              <a:t>Discriminative</a:t>
            </a:r>
            <a:r>
              <a:rPr sz="600" spc="-30"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3" name="object 3"/>
          <p:cNvSpPr txBox="1">
            <a:spLocks noGrp="1"/>
          </p:cNvSpPr>
          <p:nvPr>
            <p:ph type="title"/>
          </p:nvPr>
        </p:nvSpPr>
        <p:spPr>
          <a:xfrm>
            <a:off x="716140" y="211795"/>
            <a:ext cx="3176270" cy="244475"/>
          </a:xfrm>
          <a:prstGeom prst="rect">
            <a:avLst/>
          </a:prstGeom>
        </p:spPr>
        <p:txBody>
          <a:bodyPr vert="horz" wrap="square" lIns="0" tIns="17145" rIns="0" bIns="0" rtlCol="0">
            <a:spAutoFit/>
          </a:bodyPr>
          <a:lstStyle/>
          <a:p>
            <a:pPr marL="12700">
              <a:lnSpc>
                <a:spcPct val="100000"/>
              </a:lnSpc>
              <a:spcBef>
                <a:spcPts val="135"/>
              </a:spcBef>
            </a:pPr>
            <a:r>
              <a:rPr spc="10" dirty="0"/>
              <a:t>Probabilistic</a:t>
            </a:r>
            <a:r>
              <a:rPr spc="5" dirty="0"/>
              <a:t> Generative</a:t>
            </a:r>
            <a:r>
              <a:rPr spc="10" dirty="0"/>
              <a:t> </a:t>
            </a:r>
            <a:r>
              <a:rPr spc="15" dirty="0"/>
              <a:t>Models</a:t>
            </a:r>
            <a:r>
              <a:rPr spc="10" dirty="0"/>
              <a:t> - </a:t>
            </a:r>
            <a:r>
              <a:rPr spc="15" dirty="0"/>
              <a:t>Example</a:t>
            </a:r>
          </a:p>
        </p:txBody>
      </p:sp>
      <p:sp>
        <p:nvSpPr>
          <p:cNvPr id="4" name="object 4"/>
          <p:cNvSpPr txBox="1"/>
          <p:nvPr/>
        </p:nvSpPr>
        <p:spPr>
          <a:xfrm>
            <a:off x="466458" y="675091"/>
            <a:ext cx="3308350" cy="655955"/>
          </a:xfrm>
          <a:prstGeom prst="rect">
            <a:avLst/>
          </a:prstGeom>
        </p:spPr>
        <p:txBody>
          <a:bodyPr vert="horz" wrap="square" lIns="0" tIns="55244" rIns="0" bIns="0" rtlCol="0">
            <a:spAutoFit/>
          </a:bodyPr>
          <a:lstStyle/>
          <a:p>
            <a:pPr marL="170180" indent="-132715">
              <a:lnSpc>
                <a:spcPct val="100000"/>
              </a:lnSpc>
              <a:spcBef>
                <a:spcPts val="434"/>
              </a:spcBef>
              <a:buSzPct val="90909"/>
              <a:buFont typeface="Lucida Sans Unicode"/>
              <a:buChar char="•"/>
              <a:tabLst>
                <a:tab pos="170815" algn="l"/>
              </a:tabLst>
            </a:pPr>
            <a:r>
              <a:rPr sz="1100" spc="-20" dirty="0">
                <a:latin typeface="Times New Roman"/>
                <a:cs typeface="Times New Roman"/>
              </a:rPr>
              <a:t>Let’s</a:t>
            </a:r>
            <a:r>
              <a:rPr sz="1100" spc="-10" dirty="0">
                <a:latin typeface="Times New Roman"/>
                <a:cs typeface="Times New Roman"/>
              </a:rPr>
              <a:t> </a:t>
            </a:r>
            <a:r>
              <a:rPr sz="1100" spc="-5" dirty="0">
                <a:latin typeface="Times New Roman"/>
                <a:cs typeface="Times New Roman"/>
              </a:rPr>
              <a:t>say </a:t>
            </a:r>
            <a:r>
              <a:rPr sz="1100" spc="-10" dirty="0">
                <a:latin typeface="Times New Roman"/>
                <a:cs typeface="Times New Roman"/>
              </a:rPr>
              <a:t>we</a:t>
            </a:r>
            <a:r>
              <a:rPr sz="1100" spc="-5" dirty="0">
                <a:latin typeface="Times New Roman"/>
                <a:cs typeface="Times New Roman"/>
              </a:rPr>
              <a:t> </a:t>
            </a:r>
            <a:r>
              <a:rPr sz="1100" spc="-10" dirty="0">
                <a:latin typeface="Times New Roman"/>
                <a:cs typeface="Times New Roman"/>
              </a:rPr>
              <a:t>observe</a:t>
            </a:r>
            <a:r>
              <a:rPr sz="1100" spc="-5" dirty="0">
                <a:latin typeface="Times New Roman"/>
                <a:cs typeface="Times New Roman"/>
              </a:rPr>
              <a:t> </a:t>
            </a:r>
            <a:r>
              <a:rPr sz="1100" i="1" spc="145" dirty="0">
                <a:latin typeface="Calibri"/>
                <a:cs typeface="Calibri"/>
              </a:rPr>
              <a:t>x</a:t>
            </a:r>
            <a:r>
              <a:rPr sz="1100" i="1" spc="20" dirty="0">
                <a:latin typeface="Calibri"/>
                <a:cs typeface="Calibri"/>
              </a:rPr>
              <a:t> </a:t>
            </a:r>
            <a:r>
              <a:rPr sz="1100" spc="-5" dirty="0">
                <a:latin typeface="Times New Roman"/>
                <a:cs typeface="Times New Roman"/>
              </a:rPr>
              <a:t>which</a:t>
            </a:r>
            <a:r>
              <a:rPr sz="1100" spc="-10" dirty="0">
                <a:latin typeface="Times New Roman"/>
                <a:cs typeface="Times New Roman"/>
              </a:rPr>
              <a:t> </a:t>
            </a:r>
            <a:r>
              <a:rPr sz="1100" spc="-5" dirty="0">
                <a:latin typeface="Times New Roman"/>
                <a:cs typeface="Times New Roman"/>
              </a:rPr>
              <a:t>is the current temperature</a:t>
            </a:r>
            <a:endParaRPr sz="1100">
              <a:latin typeface="Times New Roman"/>
              <a:cs typeface="Times New Roman"/>
            </a:endParaRPr>
          </a:p>
          <a:p>
            <a:pPr marL="170180" indent="-132715">
              <a:lnSpc>
                <a:spcPct val="100000"/>
              </a:lnSpc>
              <a:spcBef>
                <a:spcPts val="334"/>
              </a:spcBef>
              <a:buSzPct val="90909"/>
              <a:buFont typeface="Lucida Sans Unicode"/>
              <a:buChar char="•"/>
              <a:tabLst>
                <a:tab pos="170815" algn="l"/>
              </a:tabLst>
            </a:pPr>
            <a:r>
              <a:rPr sz="1100" spc="-5" dirty="0">
                <a:latin typeface="Times New Roman"/>
                <a:cs typeface="Times New Roman"/>
              </a:rPr>
              <a:t>Determine if </a:t>
            </a:r>
            <a:r>
              <a:rPr sz="1100" spc="-10" dirty="0">
                <a:latin typeface="Times New Roman"/>
                <a:cs typeface="Times New Roman"/>
              </a:rPr>
              <a:t>we</a:t>
            </a:r>
            <a:r>
              <a:rPr sz="1100" spc="-5" dirty="0">
                <a:latin typeface="Times New Roman"/>
                <a:cs typeface="Times New Roman"/>
              </a:rPr>
              <a:t> are in </a:t>
            </a:r>
            <a:r>
              <a:rPr sz="1100" spc="-25" dirty="0">
                <a:latin typeface="Times New Roman"/>
                <a:cs typeface="Times New Roman"/>
              </a:rPr>
              <a:t>Vancouver</a:t>
            </a:r>
            <a:r>
              <a:rPr sz="1100" spc="-5" dirty="0">
                <a:latin typeface="Times New Roman"/>
                <a:cs typeface="Times New Roman"/>
              </a:rPr>
              <a:t> </a:t>
            </a:r>
            <a:r>
              <a:rPr sz="1100" spc="-35" dirty="0">
                <a:latin typeface="Times New Roman"/>
                <a:cs typeface="Times New Roman"/>
              </a:rPr>
              <a:t>(</a:t>
            </a:r>
            <a:r>
              <a:rPr sz="1100" spc="-35" dirty="0">
                <a:latin typeface="Lucida Sans Unicode"/>
                <a:cs typeface="Lucida Sans Unicode"/>
              </a:rPr>
              <a:t>C</a:t>
            </a:r>
            <a:r>
              <a:rPr sz="1200" spc="-52" baseline="-10416" dirty="0">
                <a:latin typeface="Calibri"/>
                <a:cs typeface="Calibri"/>
              </a:rPr>
              <a:t>1</a:t>
            </a:r>
            <a:r>
              <a:rPr sz="1100" spc="-35" dirty="0">
                <a:latin typeface="Times New Roman"/>
                <a:cs typeface="Times New Roman"/>
              </a:rPr>
              <a:t>)</a:t>
            </a:r>
            <a:r>
              <a:rPr sz="1100" spc="-5" dirty="0">
                <a:latin typeface="Times New Roman"/>
                <a:cs typeface="Times New Roman"/>
              </a:rPr>
              <a:t> or Honolulu </a:t>
            </a:r>
            <a:r>
              <a:rPr sz="1100" spc="-35" dirty="0">
                <a:latin typeface="Times New Roman"/>
                <a:cs typeface="Times New Roman"/>
              </a:rPr>
              <a:t>(</a:t>
            </a:r>
            <a:r>
              <a:rPr sz="1100" spc="-35" dirty="0">
                <a:latin typeface="Lucida Sans Unicode"/>
                <a:cs typeface="Lucida Sans Unicode"/>
              </a:rPr>
              <a:t>C</a:t>
            </a:r>
            <a:r>
              <a:rPr sz="1200" spc="-52" baseline="-10416" dirty="0">
                <a:latin typeface="Calibri"/>
                <a:cs typeface="Calibri"/>
              </a:rPr>
              <a:t>2</a:t>
            </a:r>
            <a:r>
              <a:rPr sz="1100" spc="-35" dirty="0">
                <a:latin typeface="Times New Roman"/>
                <a:cs typeface="Times New Roman"/>
              </a:rPr>
              <a:t>)</a:t>
            </a:r>
            <a:endParaRPr sz="1100">
              <a:latin typeface="Times New Roman"/>
              <a:cs typeface="Times New Roman"/>
            </a:endParaRPr>
          </a:p>
          <a:p>
            <a:pPr marL="170180" indent="-132715">
              <a:lnSpc>
                <a:spcPct val="100000"/>
              </a:lnSpc>
              <a:spcBef>
                <a:spcPts val="330"/>
              </a:spcBef>
              <a:buSzPct val="90909"/>
              <a:buFont typeface="Lucida Sans Unicode"/>
              <a:buChar char="•"/>
              <a:tabLst>
                <a:tab pos="170815" algn="l"/>
              </a:tabLst>
            </a:pPr>
            <a:r>
              <a:rPr sz="1100" spc="-10" dirty="0">
                <a:latin typeface="Times New Roman"/>
                <a:cs typeface="Times New Roman"/>
              </a:rPr>
              <a:t>Generative</a:t>
            </a:r>
            <a:r>
              <a:rPr sz="1100" spc="-45" dirty="0">
                <a:latin typeface="Times New Roman"/>
                <a:cs typeface="Times New Roman"/>
              </a:rPr>
              <a:t> </a:t>
            </a:r>
            <a:r>
              <a:rPr sz="1100" spc="-5" dirty="0">
                <a:latin typeface="Times New Roman"/>
                <a:cs typeface="Times New Roman"/>
              </a:rPr>
              <a:t>model:</a:t>
            </a:r>
            <a:endParaRPr sz="1100">
              <a:latin typeface="Times New Roman"/>
              <a:cs typeface="Times New Roman"/>
            </a:endParaRPr>
          </a:p>
        </p:txBody>
      </p:sp>
      <p:sp>
        <p:nvSpPr>
          <p:cNvPr id="5" name="object 5"/>
          <p:cNvSpPr txBox="1"/>
          <p:nvPr/>
        </p:nvSpPr>
        <p:spPr>
          <a:xfrm>
            <a:off x="1481391" y="1547887"/>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6" name="object 6"/>
          <p:cNvSpPr txBox="1"/>
          <p:nvPr/>
        </p:nvSpPr>
        <p:spPr>
          <a:xfrm>
            <a:off x="1284858" y="1489785"/>
            <a:ext cx="600075"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40" dirty="0">
                <a:latin typeface="Lucida Sans Unicode"/>
                <a:cs typeface="Lucida Sans Unicode"/>
              </a:rPr>
              <a:t>|</a:t>
            </a:r>
            <a:r>
              <a:rPr sz="1100" i="1" spc="40" dirty="0">
                <a:latin typeface="Calibri"/>
                <a:cs typeface="Calibri"/>
              </a:rPr>
              <a:t>x</a:t>
            </a:r>
            <a:r>
              <a:rPr sz="1100" spc="40"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txBox="1"/>
          <p:nvPr/>
        </p:nvSpPr>
        <p:spPr>
          <a:xfrm>
            <a:off x="1874837" y="1373553"/>
            <a:ext cx="1748789" cy="403225"/>
          </a:xfrm>
          <a:prstGeom prst="rect">
            <a:avLst/>
          </a:prstGeom>
        </p:spPr>
        <p:txBody>
          <a:bodyPr vert="horz" wrap="square" lIns="0" tIns="33655" rIns="0" bIns="0" rtlCol="0">
            <a:spAutoFit/>
          </a:bodyPr>
          <a:lstStyle/>
          <a:p>
            <a:pPr marL="50800">
              <a:lnSpc>
                <a:spcPct val="100000"/>
              </a:lnSpc>
              <a:spcBef>
                <a:spcPts val="265"/>
              </a:spcBef>
              <a:tabLst>
                <a:tab pos="504190" algn="l"/>
                <a:tab pos="1697355" algn="l"/>
              </a:tabLst>
            </a:pPr>
            <a:r>
              <a:rPr sz="1100" u="sng" spc="-5" dirty="0">
                <a:uFill>
                  <a:solidFill>
                    <a:srgbClr val="000000"/>
                  </a:solidFill>
                </a:uFill>
                <a:latin typeface="Times New Roman"/>
                <a:cs typeface="Times New Roman"/>
              </a:rPr>
              <a:t> 	</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x</a:t>
            </a:r>
            <a:r>
              <a:rPr sz="1100" u="sng" spc="10" dirty="0">
                <a:uFill>
                  <a:solidFill>
                    <a:srgbClr val="000000"/>
                  </a:solidFill>
                </a:uFill>
                <a:latin typeface="Lucida Sans Unicode"/>
                <a:cs typeface="Lucida Sans Unicode"/>
              </a:rPr>
              <a:t>|C</a:t>
            </a:r>
            <a:r>
              <a:rPr sz="1200" u="sng" spc="15" baseline="-10416" dirty="0">
                <a:uFill>
                  <a:solidFill>
                    <a:srgbClr val="000000"/>
                  </a:solidFill>
                </a:uFill>
                <a:latin typeface="Calibri"/>
                <a:cs typeface="Calibri"/>
              </a:rPr>
              <a:t>1</a:t>
            </a:r>
            <a:r>
              <a:rPr sz="1100" u="sng" spc="10" dirty="0">
                <a:uFill>
                  <a:solidFill>
                    <a:srgbClr val="000000"/>
                  </a:solidFill>
                </a:uFill>
                <a:latin typeface="Calibri"/>
                <a:cs typeface="Calibri"/>
              </a:rPr>
              <a:t>)</a:t>
            </a:r>
            <a:r>
              <a:rPr sz="1100" i="1" u="sng" spc="10" dirty="0">
                <a:uFill>
                  <a:solidFill>
                    <a:srgbClr val="000000"/>
                  </a:solidFill>
                </a:uFill>
                <a:latin typeface="Calibri"/>
                <a:cs typeface="Calibri"/>
              </a:rPr>
              <a:t>p</a:t>
            </a:r>
            <a:r>
              <a:rPr sz="1100" u="sng" spc="10" dirty="0">
                <a:uFill>
                  <a:solidFill>
                    <a:srgbClr val="000000"/>
                  </a:solidFill>
                </a:uFill>
                <a:latin typeface="Calibri"/>
                <a:cs typeface="Calibri"/>
              </a:rPr>
              <a:t>(</a:t>
            </a:r>
            <a:r>
              <a:rPr sz="1100" u="sng" spc="10" dirty="0">
                <a:uFill>
                  <a:solidFill>
                    <a:srgbClr val="000000"/>
                  </a:solidFill>
                </a:uFill>
                <a:latin typeface="Lucida Sans Unicode"/>
                <a:cs typeface="Lucida Sans Unicode"/>
              </a:rPr>
              <a:t>C</a:t>
            </a:r>
            <a:r>
              <a:rPr sz="1200" u="sng" spc="15" baseline="-10416" dirty="0">
                <a:uFill>
                  <a:solidFill>
                    <a:srgbClr val="000000"/>
                  </a:solidFill>
                </a:uFill>
                <a:latin typeface="Calibri"/>
                <a:cs typeface="Calibri"/>
              </a:rPr>
              <a:t>1</a:t>
            </a:r>
            <a:r>
              <a:rPr sz="1100" u="sng" spc="10" dirty="0">
                <a:uFill>
                  <a:solidFill>
                    <a:srgbClr val="000000"/>
                  </a:solidFill>
                </a:uFill>
                <a:latin typeface="Calibri"/>
                <a:cs typeface="Calibri"/>
              </a:rPr>
              <a:t>)	</a:t>
            </a:r>
            <a:endParaRPr sz="1100">
              <a:latin typeface="Calibri"/>
              <a:cs typeface="Calibri"/>
            </a:endParaRPr>
          </a:p>
          <a:p>
            <a:pPr marL="50800">
              <a:lnSpc>
                <a:spcPct val="100000"/>
              </a:lnSpc>
              <a:spcBef>
                <a:spcPts val="170"/>
              </a:spcBef>
            </a:pPr>
            <a:r>
              <a:rPr sz="1100" i="1" spc="10" dirty="0">
                <a:latin typeface="Calibri"/>
                <a:cs typeface="Calibri"/>
              </a:rPr>
              <a:t>p</a:t>
            </a:r>
            <a:r>
              <a:rPr sz="1100" spc="10" dirty="0">
                <a:latin typeface="Calibri"/>
                <a:cs typeface="Calibri"/>
              </a:rPr>
              <a:t>(</a:t>
            </a:r>
            <a:r>
              <a:rPr sz="1100" i="1" spc="10" dirty="0">
                <a:latin typeface="Calibri"/>
                <a:cs typeface="Calibri"/>
              </a:rPr>
              <a:t>x</a:t>
            </a:r>
            <a:r>
              <a:rPr sz="1100" spc="10" dirty="0">
                <a:latin typeface="Lucida Sans Unicode"/>
                <a:cs typeface="Lucida Sans Unicode"/>
              </a:rPr>
              <a:t>|C</a:t>
            </a:r>
            <a:r>
              <a:rPr sz="1200" spc="15" baseline="-10416" dirty="0">
                <a:latin typeface="Calibri"/>
                <a:cs typeface="Calibri"/>
              </a:rPr>
              <a:t>1</a:t>
            </a:r>
            <a:r>
              <a:rPr sz="1100" spc="10" dirty="0">
                <a:latin typeface="Calibri"/>
                <a:cs typeface="Calibri"/>
              </a:rPr>
              <a:t>)</a:t>
            </a:r>
            <a:r>
              <a:rPr sz="1100" i="1" spc="10" dirty="0">
                <a:latin typeface="Calibri"/>
                <a:cs typeface="Calibri"/>
              </a:rPr>
              <a:t>p</a:t>
            </a:r>
            <a:r>
              <a:rPr sz="1100" spc="10" dirty="0">
                <a:latin typeface="Calibri"/>
                <a:cs typeface="Calibri"/>
              </a:rPr>
              <a:t>(</a:t>
            </a:r>
            <a:r>
              <a:rPr sz="1100" spc="10" dirty="0">
                <a:latin typeface="Lucida Sans Unicode"/>
                <a:cs typeface="Lucida Sans Unicode"/>
              </a:rPr>
              <a:t>C</a:t>
            </a:r>
            <a:r>
              <a:rPr sz="1200" spc="15" baseline="-10416" dirty="0">
                <a:latin typeface="Calibri"/>
                <a:cs typeface="Calibri"/>
              </a:rPr>
              <a:t>1</a:t>
            </a:r>
            <a:r>
              <a:rPr sz="1100" spc="10"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10" dirty="0">
                <a:latin typeface="Calibri"/>
                <a:cs typeface="Calibri"/>
              </a:rPr>
              <a:t>p</a:t>
            </a:r>
            <a:r>
              <a:rPr sz="1100" spc="10" dirty="0">
                <a:latin typeface="Calibri"/>
                <a:cs typeface="Calibri"/>
              </a:rPr>
              <a:t>(</a:t>
            </a:r>
            <a:r>
              <a:rPr sz="1100" i="1" spc="10" dirty="0">
                <a:latin typeface="Calibri"/>
                <a:cs typeface="Calibri"/>
              </a:rPr>
              <a:t>x</a:t>
            </a:r>
            <a:r>
              <a:rPr sz="1100" spc="10" dirty="0">
                <a:latin typeface="Lucida Sans Unicode"/>
                <a:cs typeface="Lucida Sans Unicode"/>
              </a:rPr>
              <a:t>|C</a:t>
            </a:r>
            <a:r>
              <a:rPr sz="1200" spc="15" baseline="-10416" dirty="0">
                <a:latin typeface="Calibri"/>
                <a:cs typeface="Calibri"/>
              </a:rPr>
              <a:t>2</a:t>
            </a:r>
            <a:r>
              <a:rPr sz="1100" spc="10" dirty="0">
                <a:latin typeface="Calibri"/>
                <a:cs typeface="Calibri"/>
              </a:rPr>
              <a:t>)</a:t>
            </a:r>
            <a:r>
              <a:rPr sz="1100" i="1" spc="10" dirty="0">
                <a:latin typeface="Calibri"/>
                <a:cs typeface="Calibri"/>
              </a:rPr>
              <a:t>p</a:t>
            </a:r>
            <a:r>
              <a:rPr sz="1100" spc="10" dirty="0">
                <a:latin typeface="Calibri"/>
                <a:cs typeface="Calibri"/>
              </a:rPr>
              <a:t>(</a:t>
            </a:r>
            <a:r>
              <a:rPr sz="1100" spc="10" dirty="0">
                <a:latin typeface="Lucida Sans Unicode"/>
                <a:cs typeface="Lucida Sans Unicode"/>
              </a:rPr>
              <a:t>C</a:t>
            </a:r>
            <a:r>
              <a:rPr sz="1200" spc="15" baseline="-10416" dirty="0">
                <a:latin typeface="Calibri"/>
                <a:cs typeface="Calibri"/>
              </a:rPr>
              <a:t>2</a:t>
            </a:r>
            <a:r>
              <a:rPr sz="1100" spc="10" dirty="0">
                <a:latin typeface="Calibri"/>
                <a:cs typeface="Calibri"/>
              </a:rPr>
              <a:t>)</a:t>
            </a:r>
            <a:endParaRPr sz="1100">
              <a:latin typeface="Calibri"/>
              <a:cs typeface="Calibri"/>
            </a:endParaRPr>
          </a:p>
        </p:txBody>
      </p:sp>
      <p:sp>
        <p:nvSpPr>
          <p:cNvPr id="8" name="object 8"/>
          <p:cNvSpPr txBox="1"/>
          <p:nvPr/>
        </p:nvSpPr>
        <p:spPr>
          <a:xfrm>
            <a:off x="735596" y="1915138"/>
            <a:ext cx="3366135" cy="890269"/>
          </a:xfrm>
          <a:prstGeom prst="rect">
            <a:avLst/>
          </a:prstGeom>
        </p:spPr>
        <p:txBody>
          <a:bodyPr vert="horz" wrap="square" lIns="0" tIns="53975" rIns="0" bIns="0" rtlCol="0">
            <a:spAutoFit/>
          </a:bodyPr>
          <a:lstStyle/>
          <a:p>
            <a:pPr marL="178435" indent="-128270">
              <a:lnSpc>
                <a:spcPct val="100000"/>
              </a:lnSpc>
              <a:spcBef>
                <a:spcPts val="425"/>
              </a:spcBef>
              <a:buSzPct val="90000"/>
              <a:buFont typeface="Arial"/>
              <a:buChar char="•"/>
              <a:tabLst>
                <a:tab pos="179070" algn="l"/>
              </a:tabLst>
            </a:pPr>
            <a:r>
              <a:rPr sz="1000" i="1" spc="15" dirty="0">
                <a:latin typeface="Calibri"/>
                <a:cs typeface="Calibri"/>
              </a:rPr>
              <a:t>p</a:t>
            </a:r>
            <a:r>
              <a:rPr sz="1000" spc="15" dirty="0">
                <a:latin typeface="Calibri"/>
                <a:cs typeface="Calibri"/>
              </a:rPr>
              <a:t>(</a:t>
            </a:r>
            <a:r>
              <a:rPr sz="1000" i="1" spc="15" dirty="0">
                <a:latin typeface="Calibri"/>
                <a:cs typeface="Calibri"/>
              </a:rPr>
              <a:t>x</a:t>
            </a:r>
            <a:r>
              <a:rPr sz="1000" spc="15" dirty="0">
                <a:latin typeface="Lucida Sans Unicode"/>
                <a:cs typeface="Lucida Sans Unicode"/>
              </a:rPr>
              <a:t>|C</a:t>
            </a:r>
            <a:r>
              <a:rPr sz="1050" spc="22" baseline="-11904" dirty="0">
                <a:latin typeface="Calibri"/>
                <a:cs typeface="Calibri"/>
              </a:rPr>
              <a:t>1</a:t>
            </a:r>
            <a:r>
              <a:rPr sz="1000" spc="15" dirty="0">
                <a:latin typeface="Calibri"/>
                <a:cs typeface="Calibri"/>
              </a:rPr>
              <a:t>)</a:t>
            </a:r>
            <a:r>
              <a:rPr sz="1000" spc="25" dirty="0">
                <a:latin typeface="Calibri"/>
                <a:cs typeface="Calibri"/>
              </a:rPr>
              <a:t> </a:t>
            </a:r>
            <a:r>
              <a:rPr sz="1000" spc="-5" dirty="0">
                <a:latin typeface="Times New Roman"/>
                <a:cs typeface="Times New Roman"/>
              </a:rPr>
              <a:t>is</a:t>
            </a:r>
            <a:r>
              <a:rPr sz="1000" dirty="0">
                <a:latin typeface="Times New Roman"/>
                <a:cs typeface="Times New Roman"/>
              </a:rPr>
              <a:t> </a:t>
            </a:r>
            <a:r>
              <a:rPr sz="1000" spc="-5" dirty="0">
                <a:latin typeface="Times New Roman"/>
                <a:cs typeface="Times New Roman"/>
              </a:rPr>
              <a:t>distribution</a:t>
            </a:r>
            <a:r>
              <a:rPr sz="1000" dirty="0">
                <a:latin typeface="Times New Roman"/>
                <a:cs typeface="Times New Roman"/>
              </a:rPr>
              <a:t> </a:t>
            </a:r>
            <a:r>
              <a:rPr sz="1000" spc="-10" dirty="0">
                <a:latin typeface="Times New Roman"/>
                <a:cs typeface="Times New Roman"/>
              </a:rPr>
              <a:t>over</a:t>
            </a:r>
            <a:r>
              <a:rPr sz="1000" spc="5" dirty="0">
                <a:latin typeface="Times New Roman"/>
                <a:cs typeface="Times New Roman"/>
              </a:rPr>
              <a:t> </a:t>
            </a:r>
            <a:r>
              <a:rPr sz="1000" spc="-5" dirty="0">
                <a:latin typeface="Times New Roman"/>
                <a:cs typeface="Times New Roman"/>
              </a:rPr>
              <a:t>typical</a:t>
            </a:r>
            <a:r>
              <a:rPr sz="1000" dirty="0">
                <a:latin typeface="Times New Roman"/>
                <a:cs typeface="Times New Roman"/>
              </a:rPr>
              <a:t> </a:t>
            </a:r>
            <a:r>
              <a:rPr sz="1000" spc="-5" dirty="0">
                <a:latin typeface="Times New Roman"/>
                <a:cs typeface="Times New Roman"/>
              </a:rPr>
              <a:t>temperatures</a:t>
            </a:r>
            <a:r>
              <a:rPr sz="1000" dirty="0">
                <a:latin typeface="Times New Roman"/>
                <a:cs typeface="Times New Roman"/>
              </a:rPr>
              <a:t> </a:t>
            </a:r>
            <a:r>
              <a:rPr sz="1000" spc="-5" dirty="0">
                <a:latin typeface="Times New Roman"/>
                <a:cs typeface="Times New Roman"/>
              </a:rPr>
              <a:t>in</a:t>
            </a:r>
            <a:r>
              <a:rPr sz="1000" dirty="0">
                <a:latin typeface="Times New Roman"/>
                <a:cs typeface="Times New Roman"/>
              </a:rPr>
              <a:t> </a:t>
            </a:r>
            <a:r>
              <a:rPr sz="1000" spc="-20" dirty="0">
                <a:latin typeface="Times New Roman"/>
                <a:cs typeface="Times New Roman"/>
              </a:rPr>
              <a:t>Vancouver</a:t>
            </a:r>
            <a:endParaRPr sz="1000">
              <a:latin typeface="Times New Roman"/>
              <a:cs typeface="Times New Roman"/>
            </a:endParaRPr>
          </a:p>
          <a:p>
            <a:pPr marL="455295" lvl="1" indent="-128270">
              <a:lnSpc>
                <a:spcPct val="100000"/>
              </a:lnSpc>
              <a:spcBef>
                <a:spcPts val="295"/>
              </a:spcBef>
              <a:buFont typeface="Arial"/>
              <a:buChar char="•"/>
              <a:tabLst>
                <a:tab pos="455930" algn="l"/>
              </a:tabLst>
            </a:pPr>
            <a:r>
              <a:rPr sz="1350" spc="-7" baseline="6172" dirty="0">
                <a:latin typeface="Times New Roman"/>
                <a:cs typeface="Times New Roman"/>
              </a:rPr>
              <a:t>e.g.</a:t>
            </a:r>
            <a:r>
              <a:rPr sz="1350" spc="75" baseline="6172" dirty="0">
                <a:latin typeface="Times New Roman"/>
                <a:cs typeface="Times New Roman"/>
              </a:rPr>
              <a:t> </a:t>
            </a:r>
            <a:r>
              <a:rPr sz="1350" i="1" spc="-7" baseline="6172" dirty="0">
                <a:latin typeface="Calibri"/>
                <a:cs typeface="Calibri"/>
              </a:rPr>
              <a:t>p</a:t>
            </a:r>
            <a:r>
              <a:rPr sz="1350" spc="15" baseline="6172" dirty="0">
                <a:latin typeface="Tahoma"/>
                <a:cs typeface="Tahoma"/>
              </a:rPr>
              <a:t>(</a:t>
            </a:r>
            <a:r>
              <a:rPr sz="1350" i="1" spc="195" baseline="6172" dirty="0">
                <a:latin typeface="Calibri"/>
                <a:cs typeface="Calibri"/>
              </a:rPr>
              <a:t>x</a:t>
            </a:r>
            <a:r>
              <a:rPr sz="1350" i="1" spc="-112" baseline="6172" dirty="0">
                <a:latin typeface="Arial"/>
                <a:cs typeface="Arial"/>
              </a:rPr>
              <a:t>|C</a:t>
            </a:r>
            <a:r>
              <a:rPr sz="600" spc="45" dirty="0">
                <a:latin typeface="Lucida Console"/>
                <a:cs typeface="Lucida Console"/>
              </a:rPr>
              <a:t>1</a:t>
            </a:r>
            <a:r>
              <a:rPr sz="1350" spc="15" baseline="6172" dirty="0">
                <a:latin typeface="Tahoma"/>
                <a:cs typeface="Tahoma"/>
              </a:rPr>
              <a:t>)</a:t>
            </a:r>
            <a:r>
              <a:rPr sz="1350" spc="-44" baseline="6172" dirty="0">
                <a:latin typeface="Tahoma"/>
                <a:cs typeface="Tahoma"/>
              </a:rPr>
              <a:t> </a:t>
            </a:r>
            <a:r>
              <a:rPr sz="1350" spc="89" baseline="6172" dirty="0">
                <a:latin typeface="Tahoma"/>
                <a:cs typeface="Tahoma"/>
              </a:rPr>
              <a:t>=</a:t>
            </a:r>
            <a:r>
              <a:rPr sz="1350" spc="-37" baseline="6172" dirty="0">
                <a:latin typeface="Tahoma"/>
                <a:cs typeface="Tahoma"/>
              </a:rPr>
              <a:t> </a:t>
            </a:r>
            <a:r>
              <a:rPr sz="1350" i="1" spc="157" baseline="6172" dirty="0">
                <a:latin typeface="Arial"/>
                <a:cs typeface="Arial"/>
              </a:rPr>
              <a:t>N</a:t>
            </a:r>
            <a:r>
              <a:rPr sz="1350" i="1" spc="-179" baseline="6172" dirty="0">
                <a:latin typeface="Arial"/>
                <a:cs typeface="Arial"/>
              </a:rPr>
              <a:t> </a:t>
            </a:r>
            <a:r>
              <a:rPr sz="1350" spc="15" baseline="6172" dirty="0">
                <a:latin typeface="Tahoma"/>
                <a:cs typeface="Tahoma"/>
              </a:rPr>
              <a:t>(</a:t>
            </a:r>
            <a:r>
              <a:rPr sz="1350" i="1" spc="195" baseline="6172" dirty="0">
                <a:latin typeface="Calibri"/>
                <a:cs typeface="Calibri"/>
              </a:rPr>
              <a:t>x</a:t>
            </a:r>
            <a:r>
              <a:rPr sz="1350" spc="-97" baseline="6172" dirty="0">
                <a:latin typeface="Tahoma"/>
                <a:cs typeface="Tahoma"/>
              </a:rPr>
              <a:t>;</a:t>
            </a:r>
            <a:r>
              <a:rPr sz="1350" spc="-195" baseline="6172" dirty="0">
                <a:latin typeface="Tahoma"/>
                <a:cs typeface="Tahoma"/>
              </a:rPr>
              <a:t> </a:t>
            </a:r>
            <a:r>
              <a:rPr sz="1350" spc="-52" baseline="6172" dirty="0">
                <a:latin typeface="Tahoma"/>
                <a:cs typeface="Tahoma"/>
              </a:rPr>
              <a:t>10</a:t>
            </a:r>
            <a:r>
              <a:rPr sz="1350" i="1" spc="44" baseline="6172" dirty="0">
                <a:latin typeface="Calibri"/>
                <a:cs typeface="Calibri"/>
              </a:rPr>
              <a:t>,</a:t>
            </a:r>
            <a:r>
              <a:rPr sz="1350" i="1" spc="-75" baseline="6172" dirty="0">
                <a:latin typeface="Calibri"/>
                <a:cs typeface="Calibri"/>
              </a:rPr>
              <a:t> </a:t>
            </a:r>
            <a:r>
              <a:rPr sz="1350" spc="-15" baseline="6172" dirty="0">
                <a:latin typeface="Tahoma"/>
                <a:cs typeface="Tahoma"/>
              </a:rPr>
              <a:t>5)</a:t>
            </a:r>
            <a:endParaRPr sz="1350" baseline="6172">
              <a:latin typeface="Tahoma"/>
              <a:cs typeface="Tahoma"/>
            </a:endParaRPr>
          </a:p>
          <a:p>
            <a:pPr marL="178435" indent="-128270">
              <a:lnSpc>
                <a:spcPct val="100000"/>
              </a:lnSpc>
              <a:spcBef>
                <a:spcPts val="15"/>
              </a:spcBef>
              <a:buSzPct val="90000"/>
              <a:buFont typeface="Arial"/>
              <a:buChar char="•"/>
              <a:tabLst>
                <a:tab pos="179070" algn="l"/>
              </a:tabLst>
            </a:pPr>
            <a:r>
              <a:rPr sz="1000" i="1" spc="15" dirty="0">
                <a:latin typeface="Calibri"/>
                <a:cs typeface="Calibri"/>
              </a:rPr>
              <a:t>p</a:t>
            </a:r>
            <a:r>
              <a:rPr sz="1000" spc="15" dirty="0">
                <a:latin typeface="Calibri"/>
                <a:cs typeface="Calibri"/>
              </a:rPr>
              <a:t>(</a:t>
            </a:r>
            <a:r>
              <a:rPr sz="1000" i="1" spc="15" dirty="0">
                <a:latin typeface="Calibri"/>
                <a:cs typeface="Calibri"/>
              </a:rPr>
              <a:t>x</a:t>
            </a:r>
            <a:r>
              <a:rPr sz="1000" spc="15" dirty="0">
                <a:latin typeface="Lucida Sans Unicode"/>
                <a:cs typeface="Lucida Sans Unicode"/>
              </a:rPr>
              <a:t>|C</a:t>
            </a:r>
            <a:r>
              <a:rPr sz="1050" spc="22" baseline="-11904" dirty="0">
                <a:latin typeface="Calibri"/>
                <a:cs typeface="Calibri"/>
              </a:rPr>
              <a:t>2</a:t>
            </a:r>
            <a:r>
              <a:rPr sz="1000" spc="15" dirty="0">
                <a:latin typeface="Calibri"/>
                <a:cs typeface="Calibri"/>
              </a:rPr>
              <a:t>)</a:t>
            </a:r>
            <a:r>
              <a:rPr sz="1000" spc="25" dirty="0">
                <a:latin typeface="Calibri"/>
                <a:cs typeface="Calibri"/>
              </a:rPr>
              <a:t> </a:t>
            </a:r>
            <a:r>
              <a:rPr sz="1000" spc="-5" dirty="0">
                <a:latin typeface="Times New Roman"/>
                <a:cs typeface="Times New Roman"/>
              </a:rPr>
              <a:t>is</a:t>
            </a:r>
            <a:r>
              <a:rPr sz="1000" dirty="0">
                <a:latin typeface="Times New Roman"/>
                <a:cs typeface="Times New Roman"/>
              </a:rPr>
              <a:t> </a:t>
            </a:r>
            <a:r>
              <a:rPr sz="1000" spc="-5" dirty="0">
                <a:latin typeface="Times New Roman"/>
                <a:cs typeface="Times New Roman"/>
              </a:rPr>
              <a:t>distribution</a:t>
            </a:r>
            <a:r>
              <a:rPr sz="1000" dirty="0">
                <a:latin typeface="Times New Roman"/>
                <a:cs typeface="Times New Roman"/>
              </a:rPr>
              <a:t> </a:t>
            </a:r>
            <a:r>
              <a:rPr sz="1000" spc="-10" dirty="0">
                <a:latin typeface="Times New Roman"/>
                <a:cs typeface="Times New Roman"/>
              </a:rPr>
              <a:t>over</a:t>
            </a:r>
            <a:r>
              <a:rPr sz="1000" dirty="0">
                <a:latin typeface="Times New Roman"/>
                <a:cs typeface="Times New Roman"/>
              </a:rPr>
              <a:t> </a:t>
            </a:r>
            <a:r>
              <a:rPr sz="1000" spc="-5" dirty="0">
                <a:latin typeface="Times New Roman"/>
                <a:cs typeface="Times New Roman"/>
              </a:rPr>
              <a:t>typical</a:t>
            </a:r>
            <a:r>
              <a:rPr sz="1000" dirty="0">
                <a:latin typeface="Times New Roman"/>
                <a:cs typeface="Times New Roman"/>
              </a:rPr>
              <a:t> </a:t>
            </a:r>
            <a:r>
              <a:rPr sz="1000" spc="-5" dirty="0">
                <a:latin typeface="Times New Roman"/>
                <a:cs typeface="Times New Roman"/>
              </a:rPr>
              <a:t>temperatures</a:t>
            </a:r>
            <a:r>
              <a:rPr sz="1000" dirty="0">
                <a:latin typeface="Times New Roman"/>
                <a:cs typeface="Times New Roman"/>
              </a:rPr>
              <a:t> </a:t>
            </a:r>
            <a:r>
              <a:rPr sz="1000" spc="-5" dirty="0">
                <a:latin typeface="Times New Roman"/>
                <a:cs typeface="Times New Roman"/>
              </a:rPr>
              <a:t>in</a:t>
            </a:r>
            <a:r>
              <a:rPr sz="1000" dirty="0">
                <a:latin typeface="Times New Roman"/>
                <a:cs typeface="Times New Roman"/>
              </a:rPr>
              <a:t> </a:t>
            </a:r>
            <a:r>
              <a:rPr sz="1000" spc="-5" dirty="0">
                <a:latin typeface="Times New Roman"/>
                <a:cs typeface="Times New Roman"/>
              </a:rPr>
              <a:t>Honolulu</a:t>
            </a:r>
            <a:endParaRPr sz="1000">
              <a:latin typeface="Times New Roman"/>
              <a:cs typeface="Times New Roman"/>
            </a:endParaRPr>
          </a:p>
          <a:p>
            <a:pPr marL="455295" lvl="1" indent="-128270">
              <a:lnSpc>
                <a:spcPct val="100000"/>
              </a:lnSpc>
              <a:spcBef>
                <a:spcPts val="295"/>
              </a:spcBef>
              <a:buFont typeface="Arial"/>
              <a:buChar char="•"/>
              <a:tabLst>
                <a:tab pos="455930" algn="l"/>
              </a:tabLst>
            </a:pPr>
            <a:r>
              <a:rPr sz="1350" spc="-7" baseline="6172" dirty="0">
                <a:latin typeface="Times New Roman"/>
                <a:cs typeface="Times New Roman"/>
              </a:rPr>
              <a:t>e.g.</a:t>
            </a:r>
            <a:r>
              <a:rPr sz="1350" spc="75" baseline="6172" dirty="0">
                <a:latin typeface="Times New Roman"/>
                <a:cs typeface="Times New Roman"/>
              </a:rPr>
              <a:t> </a:t>
            </a:r>
            <a:r>
              <a:rPr sz="1350" i="1" spc="-7" baseline="6172" dirty="0">
                <a:latin typeface="Calibri"/>
                <a:cs typeface="Calibri"/>
              </a:rPr>
              <a:t>p</a:t>
            </a:r>
            <a:r>
              <a:rPr sz="1350" spc="15" baseline="6172" dirty="0">
                <a:latin typeface="Tahoma"/>
                <a:cs typeface="Tahoma"/>
              </a:rPr>
              <a:t>(</a:t>
            </a:r>
            <a:r>
              <a:rPr sz="1350" i="1" spc="195" baseline="6172" dirty="0">
                <a:latin typeface="Calibri"/>
                <a:cs typeface="Calibri"/>
              </a:rPr>
              <a:t>x</a:t>
            </a:r>
            <a:r>
              <a:rPr sz="1350" i="1" spc="-112" baseline="6172" dirty="0">
                <a:latin typeface="Arial"/>
                <a:cs typeface="Arial"/>
              </a:rPr>
              <a:t>|C</a:t>
            </a:r>
            <a:r>
              <a:rPr sz="600" spc="45" dirty="0">
                <a:latin typeface="Lucida Console"/>
                <a:cs typeface="Lucida Console"/>
              </a:rPr>
              <a:t>2</a:t>
            </a:r>
            <a:r>
              <a:rPr sz="1350" spc="15" baseline="6172" dirty="0">
                <a:latin typeface="Tahoma"/>
                <a:cs typeface="Tahoma"/>
              </a:rPr>
              <a:t>)</a:t>
            </a:r>
            <a:r>
              <a:rPr sz="1350" spc="-44" baseline="6172" dirty="0">
                <a:latin typeface="Tahoma"/>
                <a:cs typeface="Tahoma"/>
              </a:rPr>
              <a:t> </a:t>
            </a:r>
            <a:r>
              <a:rPr sz="1350" spc="89" baseline="6172" dirty="0">
                <a:latin typeface="Tahoma"/>
                <a:cs typeface="Tahoma"/>
              </a:rPr>
              <a:t>=</a:t>
            </a:r>
            <a:r>
              <a:rPr sz="1350" spc="-37" baseline="6172" dirty="0">
                <a:latin typeface="Tahoma"/>
                <a:cs typeface="Tahoma"/>
              </a:rPr>
              <a:t> </a:t>
            </a:r>
            <a:r>
              <a:rPr sz="1350" i="1" spc="157" baseline="6172" dirty="0">
                <a:latin typeface="Arial"/>
                <a:cs typeface="Arial"/>
              </a:rPr>
              <a:t>N</a:t>
            </a:r>
            <a:r>
              <a:rPr sz="1350" i="1" spc="-179" baseline="6172" dirty="0">
                <a:latin typeface="Arial"/>
                <a:cs typeface="Arial"/>
              </a:rPr>
              <a:t> </a:t>
            </a:r>
            <a:r>
              <a:rPr sz="1350" spc="15" baseline="6172" dirty="0">
                <a:latin typeface="Tahoma"/>
                <a:cs typeface="Tahoma"/>
              </a:rPr>
              <a:t>(</a:t>
            </a:r>
            <a:r>
              <a:rPr sz="1350" i="1" spc="195" baseline="6172" dirty="0">
                <a:latin typeface="Calibri"/>
                <a:cs typeface="Calibri"/>
              </a:rPr>
              <a:t>x</a:t>
            </a:r>
            <a:r>
              <a:rPr sz="1350" spc="-97" baseline="6172" dirty="0">
                <a:latin typeface="Tahoma"/>
                <a:cs typeface="Tahoma"/>
              </a:rPr>
              <a:t>;</a:t>
            </a:r>
            <a:r>
              <a:rPr sz="1350" spc="-195" baseline="6172" dirty="0">
                <a:latin typeface="Tahoma"/>
                <a:cs typeface="Tahoma"/>
              </a:rPr>
              <a:t> </a:t>
            </a:r>
            <a:r>
              <a:rPr sz="1350" spc="-52" baseline="6172" dirty="0">
                <a:latin typeface="Tahoma"/>
                <a:cs typeface="Tahoma"/>
              </a:rPr>
              <a:t>25</a:t>
            </a:r>
            <a:r>
              <a:rPr sz="1350" i="1" spc="44" baseline="6172" dirty="0">
                <a:latin typeface="Calibri"/>
                <a:cs typeface="Calibri"/>
              </a:rPr>
              <a:t>,</a:t>
            </a:r>
            <a:r>
              <a:rPr sz="1350" i="1" spc="-75" baseline="6172" dirty="0">
                <a:latin typeface="Calibri"/>
                <a:cs typeface="Calibri"/>
              </a:rPr>
              <a:t> </a:t>
            </a:r>
            <a:r>
              <a:rPr sz="1350" spc="-15" baseline="6172" dirty="0">
                <a:latin typeface="Tahoma"/>
                <a:cs typeface="Tahoma"/>
              </a:rPr>
              <a:t>5)</a:t>
            </a:r>
            <a:endParaRPr sz="1350" baseline="6172">
              <a:latin typeface="Tahoma"/>
              <a:cs typeface="Tahoma"/>
            </a:endParaRPr>
          </a:p>
          <a:p>
            <a:pPr marL="178435" indent="-128270">
              <a:lnSpc>
                <a:spcPct val="100000"/>
              </a:lnSpc>
              <a:spcBef>
                <a:spcPts val="114"/>
              </a:spcBef>
              <a:buSzPct val="90000"/>
              <a:buFont typeface="Arial"/>
              <a:buChar char="•"/>
              <a:tabLst>
                <a:tab pos="179070" algn="l"/>
              </a:tabLst>
            </a:pPr>
            <a:r>
              <a:rPr sz="1000" spc="-5" dirty="0">
                <a:latin typeface="Times New Roman"/>
                <a:cs typeface="Times New Roman"/>
              </a:rPr>
              <a:t>Class</a:t>
            </a:r>
            <a:r>
              <a:rPr sz="1000" spc="-15" dirty="0">
                <a:latin typeface="Times New Roman"/>
                <a:cs typeface="Times New Roman"/>
              </a:rPr>
              <a:t> </a:t>
            </a:r>
            <a:r>
              <a:rPr sz="1000" spc="-5" dirty="0">
                <a:latin typeface="Times New Roman"/>
                <a:cs typeface="Times New Roman"/>
              </a:rPr>
              <a:t>priors</a:t>
            </a:r>
            <a:r>
              <a:rPr sz="1000" spc="-10" dirty="0">
                <a:latin typeface="Times New Roman"/>
                <a:cs typeface="Times New Roman"/>
              </a:rPr>
              <a:t> </a:t>
            </a:r>
            <a:r>
              <a:rPr sz="1000" i="1" spc="15" dirty="0">
                <a:latin typeface="Calibri"/>
                <a:cs typeface="Calibri"/>
              </a:rPr>
              <a:t>p</a:t>
            </a:r>
            <a:r>
              <a:rPr sz="1000" spc="15" dirty="0">
                <a:latin typeface="Calibri"/>
                <a:cs typeface="Calibri"/>
              </a:rPr>
              <a:t>(</a:t>
            </a:r>
            <a:r>
              <a:rPr sz="1000" spc="15" dirty="0">
                <a:latin typeface="Lucida Sans Unicode"/>
                <a:cs typeface="Lucida Sans Unicode"/>
              </a:rPr>
              <a:t>C</a:t>
            </a:r>
            <a:r>
              <a:rPr sz="1050" spc="22" baseline="-11904" dirty="0">
                <a:latin typeface="Calibri"/>
                <a:cs typeface="Calibri"/>
              </a:rPr>
              <a:t>1</a:t>
            </a:r>
            <a:r>
              <a:rPr sz="1000" spc="15" dirty="0">
                <a:latin typeface="Calibri"/>
                <a:cs typeface="Calibri"/>
              </a:rPr>
              <a:t>)</a:t>
            </a:r>
            <a:r>
              <a:rPr sz="1000" spc="45" dirty="0">
                <a:latin typeface="Calibri"/>
                <a:cs typeface="Calibri"/>
              </a:rPr>
              <a:t> </a:t>
            </a:r>
            <a:r>
              <a:rPr sz="1000" spc="275" dirty="0">
                <a:latin typeface="Calibri"/>
                <a:cs typeface="Calibri"/>
              </a:rPr>
              <a:t>=</a:t>
            </a:r>
            <a:r>
              <a:rPr sz="1000" spc="40" dirty="0">
                <a:latin typeface="Calibri"/>
                <a:cs typeface="Calibri"/>
              </a:rPr>
              <a:t> </a:t>
            </a:r>
            <a:r>
              <a:rPr sz="1000" dirty="0">
                <a:latin typeface="Calibri"/>
                <a:cs typeface="Calibri"/>
              </a:rPr>
              <a:t>0</a:t>
            </a:r>
            <a:r>
              <a:rPr sz="1000" i="1" dirty="0">
                <a:latin typeface="Calibri"/>
                <a:cs typeface="Calibri"/>
              </a:rPr>
              <a:t>.</a:t>
            </a:r>
            <a:r>
              <a:rPr sz="1000" dirty="0">
                <a:latin typeface="Calibri"/>
                <a:cs typeface="Calibri"/>
              </a:rPr>
              <a:t>1</a:t>
            </a:r>
            <a:r>
              <a:rPr sz="1000" dirty="0">
                <a:latin typeface="Times New Roman"/>
                <a:cs typeface="Times New Roman"/>
              </a:rPr>
              <a:t>,</a:t>
            </a:r>
            <a:r>
              <a:rPr sz="1000" spc="-10" dirty="0">
                <a:latin typeface="Times New Roman"/>
                <a:cs typeface="Times New Roman"/>
              </a:rPr>
              <a:t> </a:t>
            </a:r>
            <a:r>
              <a:rPr sz="1000" i="1" spc="15" dirty="0">
                <a:latin typeface="Calibri"/>
                <a:cs typeface="Calibri"/>
              </a:rPr>
              <a:t>p</a:t>
            </a:r>
            <a:r>
              <a:rPr sz="1000" spc="15" dirty="0">
                <a:latin typeface="Calibri"/>
                <a:cs typeface="Calibri"/>
              </a:rPr>
              <a:t>(</a:t>
            </a:r>
            <a:r>
              <a:rPr sz="1000" spc="15" dirty="0">
                <a:latin typeface="Lucida Sans Unicode"/>
                <a:cs typeface="Lucida Sans Unicode"/>
              </a:rPr>
              <a:t>C</a:t>
            </a:r>
            <a:r>
              <a:rPr sz="1050" spc="22" baseline="-11904" dirty="0">
                <a:latin typeface="Calibri"/>
                <a:cs typeface="Calibri"/>
              </a:rPr>
              <a:t>2</a:t>
            </a:r>
            <a:r>
              <a:rPr sz="1000" spc="15" dirty="0">
                <a:latin typeface="Calibri"/>
                <a:cs typeface="Calibri"/>
              </a:rPr>
              <a:t>)</a:t>
            </a:r>
            <a:r>
              <a:rPr sz="1000" spc="45" dirty="0">
                <a:latin typeface="Calibri"/>
                <a:cs typeface="Calibri"/>
              </a:rPr>
              <a:t> </a:t>
            </a:r>
            <a:r>
              <a:rPr sz="1000" spc="275" dirty="0">
                <a:latin typeface="Calibri"/>
                <a:cs typeface="Calibri"/>
              </a:rPr>
              <a:t>=</a:t>
            </a:r>
            <a:r>
              <a:rPr sz="1000" spc="45" dirty="0">
                <a:latin typeface="Calibri"/>
                <a:cs typeface="Calibri"/>
              </a:rPr>
              <a:t> </a:t>
            </a:r>
            <a:r>
              <a:rPr sz="1000" dirty="0">
                <a:latin typeface="Calibri"/>
                <a:cs typeface="Calibri"/>
              </a:rPr>
              <a:t>0</a:t>
            </a:r>
            <a:r>
              <a:rPr sz="1000" i="1" dirty="0">
                <a:latin typeface="Calibri"/>
                <a:cs typeface="Calibri"/>
              </a:rPr>
              <a:t>.</a:t>
            </a:r>
            <a:r>
              <a:rPr sz="1000" dirty="0">
                <a:latin typeface="Calibri"/>
                <a:cs typeface="Calibri"/>
              </a:rPr>
              <a:t>9</a:t>
            </a:r>
            <a:endParaRPr sz="1000">
              <a:latin typeface="Calibri"/>
              <a:cs typeface="Calibri"/>
            </a:endParaRPr>
          </a:p>
        </p:txBody>
      </p:sp>
      <p:sp>
        <p:nvSpPr>
          <p:cNvPr id="9" name="object 9"/>
          <p:cNvSpPr txBox="1"/>
          <p:nvPr/>
        </p:nvSpPr>
        <p:spPr>
          <a:xfrm>
            <a:off x="820927" y="2884003"/>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10" name="object 10"/>
          <p:cNvSpPr txBox="1"/>
          <p:nvPr/>
        </p:nvSpPr>
        <p:spPr>
          <a:xfrm>
            <a:off x="491858" y="2825901"/>
            <a:ext cx="105600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100" dirty="0">
                <a:latin typeface="Lucida Sans Unicode"/>
                <a:cs typeface="Lucida Sans Unicode"/>
              </a:rPr>
              <a:t> </a:t>
            </a:r>
            <a:r>
              <a:rPr sz="1100" spc="15" dirty="0">
                <a:latin typeface="Lucida Sans Unicode"/>
                <a:cs typeface="Lucida Sans Unicode"/>
              </a:rPr>
              <a:t>|</a:t>
            </a:r>
            <a:r>
              <a:rPr sz="1100" i="1" spc="15" dirty="0">
                <a:latin typeface="Calibri"/>
                <a:cs typeface="Calibri"/>
              </a:rPr>
              <a:t>x</a:t>
            </a:r>
            <a:r>
              <a:rPr sz="1100" i="1" spc="35" dirty="0">
                <a:latin typeface="Calibri"/>
                <a:cs typeface="Calibri"/>
              </a:rPr>
              <a:t> </a:t>
            </a:r>
            <a:r>
              <a:rPr sz="1100" spc="295" dirty="0">
                <a:latin typeface="Calibri"/>
                <a:cs typeface="Calibri"/>
              </a:rPr>
              <a:t>=</a:t>
            </a:r>
            <a:r>
              <a:rPr sz="1100" spc="40" dirty="0">
                <a:latin typeface="Calibri"/>
                <a:cs typeface="Calibri"/>
              </a:rPr>
              <a:t> </a:t>
            </a:r>
            <a:r>
              <a:rPr sz="1100" spc="20" dirty="0">
                <a:latin typeface="Calibri"/>
                <a:cs typeface="Calibri"/>
              </a:rPr>
              <a:t>15)</a:t>
            </a:r>
            <a:r>
              <a:rPr sz="1100" spc="35" dirty="0">
                <a:latin typeface="Calibri"/>
                <a:cs typeface="Calibri"/>
              </a:rPr>
              <a:t> </a:t>
            </a:r>
            <a:r>
              <a:rPr sz="1100" spc="295" dirty="0">
                <a:latin typeface="Calibri"/>
                <a:cs typeface="Calibri"/>
              </a:rPr>
              <a:t>=</a:t>
            </a:r>
            <a:endParaRPr sz="1100">
              <a:latin typeface="Calibri"/>
              <a:cs typeface="Calibri"/>
            </a:endParaRPr>
          </a:p>
        </p:txBody>
      </p:sp>
      <p:sp>
        <p:nvSpPr>
          <p:cNvPr id="11" name="object 11"/>
          <p:cNvSpPr txBox="1"/>
          <p:nvPr/>
        </p:nvSpPr>
        <p:spPr>
          <a:xfrm>
            <a:off x="1575752" y="2808667"/>
            <a:ext cx="1041400" cy="249554"/>
          </a:xfrm>
          <a:prstGeom prst="rect">
            <a:avLst/>
          </a:prstGeom>
        </p:spPr>
        <p:txBody>
          <a:bodyPr vert="horz" wrap="square" lIns="0" tIns="31750" rIns="0" bIns="0" rtlCol="0">
            <a:spAutoFit/>
          </a:bodyPr>
          <a:lstStyle/>
          <a:p>
            <a:pPr marL="12700" marR="5080">
              <a:lnSpc>
                <a:spcPts val="810"/>
              </a:lnSpc>
              <a:spcBef>
                <a:spcPts val="250"/>
              </a:spcBef>
              <a:tabLst>
                <a:tab pos="287020" algn="l"/>
                <a:tab pos="1028065" algn="l"/>
              </a:tabLst>
            </a:pPr>
            <a:r>
              <a:rPr sz="800" u="sng" spc="-5" dirty="0">
                <a:uFill>
                  <a:solidFill>
                    <a:srgbClr val="000000"/>
                  </a:solidFill>
                </a:uFill>
                <a:latin typeface="Times New Roman"/>
                <a:cs typeface="Times New Roman"/>
              </a:rPr>
              <a:t> 	</a:t>
            </a:r>
            <a:r>
              <a:rPr sz="800" u="sng" spc="-10" dirty="0">
                <a:uFill>
                  <a:solidFill>
                    <a:srgbClr val="000000"/>
                  </a:solidFill>
                </a:uFill>
                <a:latin typeface="Calibri"/>
                <a:cs typeface="Calibri"/>
              </a:rPr>
              <a:t>0</a:t>
            </a:r>
            <a:r>
              <a:rPr sz="800" i="1" u="sng" spc="-10" dirty="0">
                <a:uFill>
                  <a:solidFill>
                    <a:srgbClr val="000000"/>
                  </a:solidFill>
                </a:uFill>
                <a:latin typeface="Calibri"/>
                <a:cs typeface="Calibri"/>
              </a:rPr>
              <a:t>.</a:t>
            </a:r>
            <a:r>
              <a:rPr sz="800" u="sng" spc="-10" dirty="0">
                <a:uFill>
                  <a:solidFill>
                    <a:srgbClr val="000000"/>
                  </a:solidFill>
                </a:uFill>
                <a:latin typeface="Calibri"/>
                <a:cs typeface="Calibri"/>
              </a:rPr>
              <a:t>0484</a:t>
            </a:r>
            <a:r>
              <a:rPr sz="800" u="sng" spc="-10" dirty="0">
                <a:uFill>
                  <a:solidFill>
                    <a:srgbClr val="000000"/>
                  </a:solidFill>
                </a:uFill>
                <a:latin typeface="Lucida Sans Unicode"/>
                <a:cs typeface="Lucida Sans Unicode"/>
              </a:rPr>
              <a:t>·</a:t>
            </a:r>
            <a:r>
              <a:rPr sz="800" u="sng" spc="-10" dirty="0">
                <a:uFill>
                  <a:solidFill>
                    <a:srgbClr val="000000"/>
                  </a:solidFill>
                </a:uFill>
                <a:latin typeface="Calibri"/>
                <a:cs typeface="Calibri"/>
              </a:rPr>
              <a:t>0</a:t>
            </a:r>
            <a:r>
              <a:rPr sz="800" i="1" u="sng" spc="-10" dirty="0">
                <a:uFill>
                  <a:solidFill>
                    <a:srgbClr val="000000"/>
                  </a:solidFill>
                </a:uFill>
                <a:latin typeface="Calibri"/>
                <a:cs typeface="Calibri"/>
              </a:rPr>
              <a:t>.</a:t>
            </a:r>
            <a:r>
              <a:rPr sz="800" u="sng" spc="-10" dirty="0">
                <a:uFill>
                  <a:solidFill>
                    <a:srgbClr val="000000"/>
                  </a:solidFill>
                </a:uFill>
                <a:latin typeface="Calibri"/>
                <a:cs typeface="Calibri"/>
              </a:rPr>
              <a:t>1 	</a:t>
            </a:r>
            <a:r>
              <a:rPr sz="800" dirty="0">
                <a:latin typeface="Calibri"/>
                <a:cs typeface="Calibri"/>
              </a:rPr>
              <a:t> 0</a:t>
            </a:r>
            <a:r>
              <a:rPr sz="800" i="1" dirty="0">
                <a:latin typeface="Calibri"/>
                <a:cs typeface="Calibri"/>
              </a:rPr>
              <a:t>.</a:t>
            </a:r>
            <a:r>
              <a:rPr sz="800" dirty="0">
                <a:latin typeface="Calibri"/>
                <a:cs typeface="Calibri"/>
              </a:rPr>
              <a:t>0484</a:t>
            </a:r>
            <a:r>
              <a:rPr sz="800" dirty="0">
                <a:latin typeface="Lucida Sans Unicode"/>
                <a:cs typeface="Lucida Sans Unicode"/>
              </a:rPr>
              <a:t>·</a:t>
            </a:r>
            <a:r>
              <a:rPr sz="800" dirty="0">
                <a:latin typeface="Calibri"/>
                <a:cs typeface="Calibri"/>
              </a:rPr>
              <a:t>0</a:t>
            </a:r>
            <a:r>
              <a:rPr sz="800" i="1" dirty="0">
                <a:latin typeface="Calibri"/>
                <a:cs typeface="Calibri"/>
              </a:rPr>
              <a:t>.</a:t>
            </a:r>
            <a:r>
              <a:rPr sz="800" dirty="0">
                <a:latin typeface="Calibri"/>
                <a:cs typeface="Calibri"/>
              </a:rPr>
              <a:t>1+0</a:t>
            </a:r>
            <a:r>
              <a:rPr sz="800" i="1" dirty="0">
                <a:latin typeface="Calibri"/>
                <a:cs typeface="Calibri"/>
              </a:rPr>
              <a:t>.</a:t>
            </a:r>
            <a:r>
              <a:rPr sz="800" dirty="0">
                <a:latin typeface="Calibri"/>
                <a:cs typeface="Calibri"/>
              </a:rPr>
              <a:t>0108</a:t>
            </a:r>
            <a:r>
              <a:rPr sz="800" dirty="0">
                <a:latin typeface="Lucida Sans Unicode"/>
                <a:cs typeface="Lucida Sans Unicode"/>
              </a:rPr>
              <a:t>·</a:t>
            </a:r>
            <a:r>
              <a:rPr sz="800" dirty="0">
                <a:latin typeface="Calibri"/>
                <a:cs typeface="Calibri"/>
              </a:rPr>
              <a:t>0</a:t>
            </a:r>
            <a:r>
              <a:rPr sz="800" i="1" dirty="0">
                <a:latin typeface="Calibri"/>
                <a:cs typeface="Calibri"/>
              </a:rPr>
              <a:t>.</a:t>
            </a:r>
            <a:r>
              <a:rPr sz="800" dirty="0">
                <a:latin typeface="Calibri"/>
                <a:cs typeface="Calibri"/>
              </a:rPr>
              <a:t>9</a:t>
            </a:r>
            <a:endParaRPr sz="800">
              <a:latin typeface="Calibri"/>
              <a:cs typeface="Calibri"/>
            </a:endParaRPr>
          </a:p>
        </p:txBody>
      </p:sp>
      <p:sp>
        <p:nvSpPr>
          <p:cNvPr id="12" name="object 12"/>
          <p:cNvSpPr txBox="1"/>
          <p:nvPr/>
        </p:nvSpPr>
        <p:spPr>
          <a:xfrm>
            <a:off x="2645155" y="2825901"/>
            <a:ext cx="418465" cy="191770"/>
          </a:xfrm>
          <a:prstGeom prst="rect">
            <a:avLst/>
          </a:prstGeom>
        </p:spPr>
        <p:txBody>
          <a:bodyPr vert="horz" wrap="square" lIns="0" tIns="11430" rIns="0" bIns="0" rtlCol="0">
            <a:spAutoFit/>
          </a:bodyPr>
          <a:lstStyle/>
          <a:p>
            <a:pPr marL="12700">
              <a:lnSpc>
                <a:spcPct val="100000"/>
              </a:lnSpc>
              <a:spcBef>
                <a:spcPts val="90"/>
              </a:spcBef>
            </a:pPr>
            <a:r>
              <a:rPr sz="1100" spc="-30" dirty="0">
                <a:latin typeface="Lucida Sans Unicode"/>
                <a:cs typeface="Lucida Sans Unicode"/>
              </a:rPr>
              <a:t>≈</a:t>
            </a:r>
            <a:r>
              <a:rPr sz="1100" spc="-45" dirty="0">
                <a:latin typeface="Lucida Sans Unicode"/>
                <a:cs typeface="Lucida Sans Unicode"/>
              </a:rPr>
              <a:t> </a:t>
            </a:r>
            <a:r>
              <a:rPr sz="1100" spc="-20" dirty="0">
                <a:latin typeface="Calibri"/>
                <a:cs typeface="Calibri"/>
              </a:rPr>
              <a:t>0</a:t>
            </a:r>
            <a:r>
              <a:rPr sz="1100" i="1" spc="20" dirty="0">
                <a:latin typeface="Calibri"/>
                <a:cs typeface="Calibri"/>
              </a:rPr>
              <a:t>.</a:t>
            </a:r>
            <a:r>
              <a:rPr sz="1100" spc="-15" dirty="0">
                <a:latin typeface="Calibri"/>
                <a:cs typeface="Calibri"/>
              </a:rPr>
              <a:t>33</a:t>
            </a:r>
            <a:endParaRPr sz="1100">
              <a:latin typeface="Calibri"/>
              <a:cs typeface="Calibri"/>
            </a:endParaRPr>
          </a:p>
        </p:txBody>
      </p:sp>
      <p:sp>
        <p:nvSpPr>
          <p:cNvPr id="16" name="Slide Number Placeholder 15"/>
          <p:cNvSpPr>
            <a:spLocks noGrp="1"/>
          </p:cNvSpPr>
          <p:nvPr>
            <p:ph type="sldNum" sz="quarter" idx="7"/>
          </p:nvPr>
        </p:nvSpPr>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59</a:t>
            </a:fld>
            <a:endParaRPr lang="en-US" spc="-5"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330045" y="211795"/>
            <a:ext cx="194818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Generalized</a:t>
            </a:r>
            <a:r>
              <a:rPr sz="1400" spc="-30" dirty="0">
                <a:latin typeface="Times New Roman"/>
                <a:cs typeface="Times New Roman"/>
              </a:rPr>
              <a:t> </a:t>
            </a:r>
            <a:r>
              <a:rPr sz="1400" spc="15" dirty="0">
                <a:latin typeface="Times New Roman"/>
                <a:cs typeface="Times New Roman"/>
              </a:rPr>
              <a:t>Linear</a:t>
            </a:r>
            <a:r>
              <a:rPr sz="1400" spc="-30" dirty="0">
                <a:latin typeface="Times New Roman"/>
                <a:cs typeface="Times New Roman"/>
              </a:rPr>
              <a:t> </a:t>
            </a:r>
            <a:r>
              <a:rPr sz="1400" spc="15" dirty="0">
                <a:latin typeface="Times New Roman"/>
                <a:cs typeface="Times New Roman"/>
              </a:rPr>
              <a:t>Model</a:t>
            </a:r>
            <a:endParaRPr sz="1400">
              <a:latin typeface="Times New Roman"/>
              <a:cs typeface="Times New Roman"/>
            </a:endParaRPr>
          </a:p>
        </p:txBody>
      </p:sp>
      <p:pic>
        <p:nvPicPr>
          <p:cNvPr id="6" name="object 6"/>
          <p:cNvPicPr/>
          <p:nvPr/>
        </p:nvPicPr>
        <p:blipFill>
          <a:blip r:embed="rId5" cstate="print"/>
          <a:stretch>
            <a:fillRect/>
          </a:stretch>
        </p:blipFill>
        <p:spPr>
          <a:xfrm>
            <a:off x="599763" y="552594"/>
            <a:ext cx="1614158" cy="1615588"/>
          </a:xfrm>
          <a:prstGeom prst="rect">
            <a:avLst/>
          </a:prstGeom>
        </p:spPr>
      </p:pic>
      <p:sp>
        <p:nvSpPr>
          <p:cNvPr id="7" name="object 7"/>
          <p:cNvSpPr txBox="1"/>
          <p:nvPr/>
        </p:nvSpPr>
        <p:spPr>
          <a:xfrm>
            <a:off x="796704" y="2166215"/>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−1</a:t>
            </a:r>
            <a:endParaRPr sz="600">
              <a:latin typeface="Times New Roman"/>
              <a:cs typeface="Times New Roman"/>
            </a:endParaRPr>
          </a:p>
        </p:txBody>
      </p:sp>
      <p:sp>
        <p:nvSpPr>
          <p:cNvPr id="8" name="object 8"/>
          <p:cNvSpPr txBox="1"/>
          <p:nvPr/>
        </p:nvSpPr>
        <p:spPr>
          <a:xfrm>
            <a:off x="1375543" y="2166215"/>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a:t>
            </a:r>
            <a:endParaRPr sz="600">
              <a:latin typeface="Times New Roman"/>
              <a:cs typeface="Times New Roman"/>
            </a:endParaRPr>
          </a:p>
        </p:txBody>
      </p:sp>
      <p:sp>
        <p:nvSpPr>
          <p:cNvPr id="9" name="object 9"/>
          <p:cNvSpPr txBox="1"/>
          <p:nvPr/>
        </p:nvSpPr>
        <p:spPr>
          <a:xfrm>
            <a:off x="1910732" y="2166215"/>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1</a:t>
            </a:r>
            <a:endParaRPr sz="600">
              <a:latin typeface="Times New Roman"/>
              <a:cs typeface="Times New Roman"/>
            </a:endParaRPr>
          </a:p>
        </p:txBody>
      </p:sp>
      <p:sp>
        <p:nvSpPr>
          <p:cNvPr id="10" name="object 10"/>
          <p:cNvSpPr txBox="1"/>
          <p:nvPr/>
        </p:nvSpPr>
        <p:spPr>
          <a:xfrm>
            <a:off x="485463" y="1832794"/>
            <a:ext cx="107950"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−1</a:t>
            </a:r>
            <a:endParaRPr sz="600">
              <a:latin typeface="Times New Roman"/>
              <a:cs typeface="Times New Roman"/>
            </a:endParaRPr>
          </a:p>
        </p:txBody>
      </p:sp>
      <p:sp>
        <p:nvSpPr>
          <p:cNvPr id="11" name="object 11"/>
          <p:cNvSpPr txBox="1"/>
          <p:nvPr/>
        </p:nvSpPr>
        <p:spPr>
          <a:xfrm>
            <a:off x="528392" y="1296884"/>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a:t>
            </a:r>
            <a:endParaRPr sz="600">
              <a:latin typeface="Times New Roman"/>
              <a:cs typeface="Times New Roman"/>
            </a:endParaRPr>
          </a:p>
        </p:txBody>
      </p:sp>
      <p:sp>
        <p:nvSpPr>
          <p:cNvPr id="12" name="object 12"/>
          <p:cNvSpPr txBox="1"/>
          <p:nvPr/>
        </p:nvSpPr>
        <p:spPr>
          <a:xfrm>
            <a:off x="528392" y="761695"/>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1</a:t>
            </a:r>
            <a:endParaRPr sz="600">
              <a:latin typeface="Times New Roman"/>
              <a:cs typeface="Times New Roman"/>
            </a:endParaRPr>
          </a:p>
        </p:txBody>
      </p:sp>
      <p:sp>
        <p:nvSpPr>
          <p:cNvPr id="13" name="object 13"/>
          <p:cNvSpPr/>
          <p:nvPr/>
        </p:nvSpPr>
        <p:spPr>
          <a:xfrm>
            <a:off x="3873296" y="1471294"/>
            <a:ext cx="196850" cy="421640"/>
          </a:xfrm>
          <a:custGeom>
            <a:avLst/>
            <a:gdLst/>
            <a:ahLst/>
            <a:cxnLst/>
            <a:rect l="l" t="t" r="r" b="b"/>
            <a:pathLst>
              <a:path w="196850" h="421639">
                <a:moveTo>
                  <a:pt x="28613" y="395643"/>
                </a:moveTo>
                <a:lnTo>
                  <a:pt x="22212" y="389229"/>
                </a:lnTo>
                <a:lnTo>
                  <a:pt x="6400" y="389229"/>
                </a:lnTo>
                <a:lnTo>
                  <a:pt x="0" y="395643"/>
                </a:lnTo>
                <a:lnTo>
                  <a:pt x="0" y="411441"/>
                </a:lnTo>
                <a:lnTo>
                  <a:pt x="6400" y="417855"/>
                </a:lnTo>
                <a:lnTo>
                  <a:pt x="22212" y="417855"/>
                </a:lnTo>
                <a:lnTo>
                  <a:pt x="28613" y="411441"/>
                </a:lnTo>
                <a:lnTo>
                  <a:pt x="28613" y="403542"/>
                </a:lnTo>
                <a:lnTo>
                  <a:pt x="28613" y="395643"/>
                </a:lnTo>
                <a:close/>
              </a:path>
              <a:path w="196850" h="421639">
                <a:moveTo>
                  <a:pt x="30759" y="178841"/>
                </a:moveTo>
                <a:lnTo>
                  <a:pt x="24358" y="172440"/>
                </a:lnTo>
                <a:lnTo>
                  <a:pt x="8547" y="172440"/>
                </a:lnTo>
                <a:lnTo>
                  <a:pt x="2146" y="178841"/>
                </a:lnTo>
                <a:lnTo>
                  <a:pt x="2146" y="194652"/>
                </a:lnTo>
                <a:lnTo>
                  <a:pt x="8547" y="201053"/>
                </a:lnTo>
                <a:lnTo>
                  <a:pt x="24358" y="201053"/>
                </a:lnTo>
                <a:lnTo>
                  <a:pt x="30759" y="194652"/>
                </a:lnTo>
                <a:lnTo>
                  <a:pt x="30759" y="186740"/>
                </a:lnTo>
                <a:lnTo>
                  <a:pt x="30759" y="178841"/>
                </a:lnTo>
                <a:close/>
              </a:path>
              <a:path w="196850" h="421639">
                <a:moveTo>
                  <a:pt x="47929" y="328383"/>
                </a:moveTo>
                <a:lnTo>
                  <a:pt x="41529" y="321970"/>
                </a:lnTo>
                <a:lnTo>
                  <a:pt x="25717" y="321970"/>
                </a:lnTo>
                <a:lnTo>
                  <a:pt x="19316" y="328383"/>
                </a:lnTo>
                <a:lnTo>
                  <a:pt x="19316" y="344182"/>
                </a:lnTo>
                <a:lnTo>
                  <a:pt x="25717" y="350596"/>
                </a:lnTo>
                <a:lnTo>
                  <a:pt x="41529" y="350596"/>
                </a:lnTo>
                <a:lnTo>
                  <a:pt x="47929" y="344182"/>
                </a:lnTo>
                <a:lnTo>
                  <a:pt x="47929" y="336283"/>
                </a:lnTo>
                <a:lnTo>
                  <a:pt x="47929" y="328383"/>
                </a:lnTo>
                <a:close/>
              </a:path>
              <a:path w="196850" h="421639">
                <a:moveTo>
                  <a:pt x="83705" y="369163"/>
                </a:moveTo>
                <a:lnTo>
                  <a:pt x="77292" y="362762"/>
                </a:lnTo>
                <a:lnTo>
                  <a:pt x="61493" y="362762"/>
                </a:lnTo>
                <a:lnTo>
                  <a:pt x="55079" y="369163"/>
                </a:lnTo>
                <a:lnTo>
                  <a:pt x="55079" y="384937"/>
                </a:lnTo>
                <a:lnTo>
                  <a:pt x="48615" y="384937"/>
                </a:lnTo>
                <a:lnTo>
                  <a:pt x="42202" y="391350"/>
                </a:lnTo>
                <a:lnTo>
                  <a:pt x="42202" y="392811"/>
                </a:lnTo>
                <a:lnTo>
                  <a:pt x="39306" y="392811"/>
                </a:lnTo>
                <a:lnTo>
                  <a:pt x="32905" y="399211"/>
                </a:lnTo>
                <a:lnTo>
                  <a:pt x="32905" y="415023"/>
                </a:lnTo>
                <a:lnTo>
                  <a:pt x="39306" y="421424"/>
                </a:lnTo>
                <a:lnTo>
                  <a:pt x="55118" y="421424"/>
                </a:lnTo>
                <a:lnTo>
                  <a:pt x="61518" y="415023"/>
                </a:lnTo>
                <a:lnTo>
                  <a:pt x="61518" y="413562"/>
                </a:lnTo>
                <a:lnTo>
                  <a:pt x="64414" y="413562"/>
                </a:lnTo>
                <a:lnTo>
                  <a:pt x="70827" y="407149"/>
                </a:lnTo>
                <a:lnTo>
                  <a:pt x="70827" y="399249"/>
                </a:lnTo>
                <a:lnTo>
                  <a:pt x="70827" y="391375"/>
                </a:lnTo>
                <a:lnTo>
                  <a:pt x="77292" y="391375"/>
                </a:lnTo>
                <a:lnTo>
                  <a:pt x="83705" y="384975"/>
                </a:lnTo>
                <a:lnTo>
                  <a:pt x="83705" y="377063"/>
                </a:lnTo>
                <a:lnTo>
                  <a:pt x="83705" y="369163"/>
                </a:lnTo>
                <a:close/>
              </a:path>
              <a:path w="196850" h="421639">
                <a:moveTo>
                  <a:pt x="94437" y="339115"/>
                </a:moveTo>
                <a:lnTo>
                  <a:pt x="88023" y="332701"/>
                </a:lnTo>
                <a:lnTo>
                  <a:pt x="72224" y="332701"/>
                </a:lnTo>
                <a:lnTo>
                  <a:pt x="65811" y="339115"/>
                </a:lnTo>
                <a:lnTo>
                  <a:pt x="65811" y="354914"/>
                </a:lnTo>
                <a:lnTo>
                  <a:pt x="72224" y="361327"/>
                </a:lnTo>
                <a:lnTo>
                  <a:pt x="88023" y="361327"/>
                </a:lnTo>
                <a:lnTo>
                  <a:pt x="94437" y="354914"/>
                </a:lnTo>
                <a:lnTo>
                  <a:pt x="94437" y="347014"/>
                </a:lnTo>
                <a:lnTo>
                  <a:pt x="94437" y="339115"/>
                </a:lnTo>
                <a:close/>
              </a:path>
              <a:path w="196850" h="421639">
                <a:moveTo>
                  <a:pt x="115900" y="174548"/>
                </a:moveTo>
                <a:lnTo>
                  <a:pt x="109486" y="168148"/>
                </a:lnTo>
                <a:lnTo>
                  <a:pt x="93687" y="168148"/>
                </a:lnTo>
                <a:lnTo>
                  <a:pt x="87274" y="174548"/>
                </a:lnTo>
                <a:lnTo>
                  <a:pt x="87274" y="190360"/>
                </a:lnTo>
                <a:lnTo>
                  <a:pt x="93687" y="196761"/>
                </a:lnTo>
                <a:lnTo>
                  <a:pt x="109486" y="196761"/>
                </a:lnTo>
                <a:lnTo>
                  <a:pt x="115900" y="190360"/>
                </a:lnTo>
                <a:lnTo>
                  <a:pt x="115900" y="182448"/>
                </a:lnTo>
                <a:lnTo>
                  <a:pt x="115900" y="174548"/>
                </a:lnTo>
                <a:close/>
              </a:path>
              <a:path w="196850" h="421639">
                <a:moveTo>
                  <a:pt x="117335" y="85115"/>
                </a:moveTo>
                <a:lnTo>
                  <a:pt x="110921" y="78701"/>
                </a:lnTo>
                <a:lnTo>
                  <a:pt x="95123" y="78701"/>
                </a:lnTo>
                <a:lnTo>
                  <a:pt x="88709" y="85115"/>
                </a:lnTo>
                <a:lnTo>
                  <a:pt x="88709" y="100914"/>
                </a:lnTo>
                <a:lnTo>
                  <a:pt x="91541" y="103746"/>
                </a:lnTo>
                <a:lnTo>
                  <a:pt x="83667" y="103746"/>
                </a:lnTo>
                <a:lnTo>
                  <a:pt x="78663" y="108750"/>
                </a:lnTo>
                <a:lnTo>
                  <a:pt x="73647" y="108750"/>
                </a:lnTo>
                <a:lnTo>
                  <a:pt x="67246" y="115163"/>
                </a:lnTo>
                <a:lnTo>
                  <a:pt x="67246" y="130975"/>
                </a:lnTo>
                <a:lnTo>
                  <a:pt x="73647" y="137375"/>
                </a:lnTo>
                <a:lnTo>
                  <a:pt x="89458" y="137375"/>
                </a:lnTo>
                <a:lnTo>
                  <a:pt x="94462" y="132372"/>
                </a:lnTo>
                <a:lnTo>
                  <a:pt x="99479" y="132372"/>
                </a:lnTo>
                <a:lnTo>
                  <a:pt x="105879" y="125958"/>
                </a:lnTo>
                <a:lnTo>
                  <a:pt x="105879" y="118059"/>
                </a:lnTo>
                <a:lnTo>
                  <a:pt x="105879" y="110159"/>
                </a:lnTo>
                <a:lnTo>
                  <a:pt x="103047" y="107327"/>
                </a:lnTo>
                <a:lnTo>
                  <a:pt x="110921" y="107327"/>
                </a:lnTo>
                <a:lnTo>
                  <a:pt x="117335" y="100914"/>
                </a:lnTo>
                <a:lnTo>
                  <a:pt x="117335" y="93014"/>
                </a:lnTo>
                <a:lnTo>
                  <a:pt x="117335" y="85115"/>
                </a:lnTo>
                <a:close/>
              </a:path>
              <a:path w="196850" h="421639">
                <a:moveTo>
                  <a:pt x="129501" y="226783"/>
                </a:moveTo>
                <a:lnTo>
                  <a:pt x="123088" y="220370"/>
                </a:lnTo>
                <a:lnTo>
                  <a:pt x="107289" y="220370"/>
                </a:lnTo>
                <a:lnTo>
                  <a:pt x="100876" y="226783"/>
                </a:lnTo>
                <a:lnTo>
                  <a:pt x="100876" y="242582"/>
                </a:lnTo>
                <a:lnTo>
                  <a:pt x="107289" y="248996"/>
                </a:lnTo>
                <a:lnTo>
                  <a:pt x="123088" y="248996"/>
                </a:lnTo>
                <a:lnTo>
                  <a:pt x="129501" y="242582"/>
                </a:lnTo>
                <a:lnTo>
                  <a:pt x="129501" y="234683"/>
                </a:lnTo>
                <a:lnTo>
                  <a:pt x="129501" y="226783"/>
                </a:lnTo>
                <a:close/>
              </a:path>
              <a:path w="196850" h="421639">
                <a:moveTo>
                  <a:pt x="181724" y="118745"/>
                </a:moveTo>
                <a:lnTo>
                  <a:pt x="178155" y="115176"/>
                </a:lnTo>
                <a:lnTo>
                  <a:pt x="178155" y="112369"/>
                </a:lnTo>
                <a:lnTo>
                  <a:pt x="179578" y="110934"/>
                </a:lnTo>
                <a:lnTo>
                  <a:pt x="179578" y="103035"/>
                </a:lnTo>
                <a:lnTo>
                  <a:pt x="179578" y="95123"/>
                </a:lnTo>
                <a:lnTo>
                  <a:pt x="173177" y="88722"/>
                </a:lnTo>
                <a:lnTo>
                  <a:pt x="165989" y="88722"/>
                </a:lnTo>
                <a:lnTo>
                  <a:pt x="165989" y="82969"/>
                </a:lnTo>
                <a:lnTo>
                  <a:pt x="160299" y="77279"/>
                </a:lnTo>
                <a:lnTo>
                  <a:pt x="163131" y="74447"/>
                </a:lnTo>
                <a:lnTo>
                  <a:pt x="163131" y="66548"/>
                </a:lnTo>
                <a:lnTo>
                  <a:pt x="163131" y="58635"/>
                </a:lnTo>
                <a:lnTo>
                  <a:pt x="156718" y="52235"/>
                </a:lnTo>
                <a:lnTo>
                  <a:pt x="144538" y="52235"/>
                </a:lnTo>
                <a:lnTo>
                  <a:pt x="145237" y="51549"/>
                </a:lnTo>
                <a:lnTo>
                  <a:pt x="145237" y="47967"/>
                </a:lnTo>
                <a:lnTo>
                  <a:pt x="147383" y="45821"/>
                </a:lnTo>
                <a:lnTo>
                  <a:pt x="147383" y="37922"/>
                </a:lnTo>
                <a:lnTo>
                  <a:pt x="147383" y="30022"/>
                </a:lnTo>
                <a:lnTo>
                  <a:pt x="140970" y="23609"/>
                </a:lnTo>
                <a:lnTo>
                  <a:pt x="129527" y="23609"/>
                </a:lnTo>
                <a:lnTo>
                  <a:pt x="130924" y="22212"/>
                </a:lnTo>
                <a:lnTo>
                  <a:pt x="130924" y="14312"/>
                </a:lnTo>
                <a:lnTo>
                  <a:pt x="130924" y="6413"/>
                </a:lnTo>
                <a:lnTo>
                  <a:pt x="124510" y="0"/>
                </a:lnTo>
                <a:lnTo>
                  <a:pt x="108724" y="0"/>
                </a:lnTo>
                <a:lnTo>
                  <a:pt x="102311" y="6413"/>
                </a:lnTo>
                <a:lnTo>
                  <a:pt x="102311" y="22212"/>
                </a:lnTo>
                <a:lnTo>
                  <a:pt x="108712" y="28625"/>
                </a:lnTo>
                <a:lnTo>
                  <a:pt x="103733" y="33591"/>
                </a:lnTo>
                <a:lnTo>
                  <a:pt x="103733" y="49403"/>
                </a:lnTo>
                <a:lnTo>
                  <a:pt x="110147" y="55803"/>
                </a:lnTo>
                <a:lnTo>
                  <a:pt x="120878" y="55803"/>
                </a:lnTo>
                <a:lnTo>
                  <a:pt x="123024" y="57950"/>
                </a:lnTo>
                <a:lnTo>
                  <a:pt x="135191" y="57950"/>
                </a:lnTo>
                <a:lnTo>
                  <a:pt x="134505" y="58635"/>
                </a:lnTo>
                <a:lnTo>
                  <a:pt x="134505" y="74447"/>
                </a:lnTo>
                <a:lnTo>
                  <a:pt x="140195" y="80137"/>
                </a:lnTo>
                <a:lnTo>
                  <a:pt x="137375" y="82969"/>
                </a:lnTo>
                <a:lnTo>
                  <a:pt x="137375" y="88011"/>
                </a:lnTo>
                <a:lnTo>
                  <a:pt x="133045" y="88011"/>
                </a:lnTo>
                <a:lnTo>
                  <a:pt x="126631" y="94411"/>
                </a:lnTo>
                <a:lnTo>
                  <a:pt x="126631" y="110223"/>
                </a:lnTo>
                <a:lnTo>
                  <a:pt x="133045" y="116624"/>
                </a:lnTo>
                <a:lnTo>
                  <a:pt x="148818" y="116624"/>
                </a:lnTo>
                <a:lnTo>
                  <a:pt x="148818" y="130975"/>
                </a:lnTo>
                <a:lnTo>
                  <a:pt x="155219" y="137375"/>
                </a:lnTo>
                <a:lnTo>
                  <a:pt x="147358" y="137375"/>
                </a:lnTo>
                <a:lnTo>
                  <a:pt x="140944" y="143789"/>
                </a:lnTo>
                <a:lnTo>
                  <a:pt x="140944" y="159588"/>
                </a:lnTo>
                <a:lnTo>
                  <a:pt x="147358" y="166001"/>
                </a:lnTo>
                <a:lnTo>
                  <a:pt x="163156" y="166001"/>
                </a:lnTo>
                <a:lnTo>
                  <a:pt x="169570" y="159588"/>
                </a:lnTo>
                <a:lnTo>
                  <a:pt x="169570" y="151688"/>
                </a:lnTo>
                <a:lnTo>
                  <a:pt x="169570" y="143789"/>
                </a:lnTo>
                <a:lnTo>
                  <a:pt x="166738" y="140957"/>
                </a:lnTo>
                <a:lnTo>
                  <a:pt x="175323" y="140957"/>
                </a:lnTo>
                <a:lnTo>
                  <a:pt x="181724" y="134543"/>
                </a:lnTo>
                <a:lnTo>
                  <a:pt x="181724" y="126644"/>
                </a:lnTo>
                <a:lnTo>
                  <a:pt x="181724" y="118745"/>
                </a:lnTo>
                <a:close/>
              </a:path>
              <a:path w="196850" h="421639">
                <a:moveTo>
                  <a:pt x="193890" y="232498"/>
                </a:moveTo>
                <a:lnTo>
                  <a:pt x="187490" y="226098"/>
                </a:lnTo>
                <a:lnTo>
                  <a:pt x="171678" y="226098"/>
                </a:lnTo>
                <a:lnTo>
                  <a:pt x="165277" y="232498"/>
                </a:lnTo>
                <a:lnTo>
                  <a:pt x="165277" y="248310"/>
                </a:lnTo>
                <a:lnTo>
                  <a:pt x="167030" y="250063"/>
                </a:lnTo>
                <a:lnTo>
                  <a:pt x="165239" y="251853"/>
                </a:lnTo>
                <a:lnTo>
                  <a:pt x="163804" y="251853"/>
                </a:lnTo>
                <a:lnTo>
                  <a:pt x="163118" y="252539"/>
                </a:lnTo>
                <a:lnTo>
                  <a:pt x="161010" y="250418"/>
                </a:lnTo>
                <a:lnTo>
                  <a:pt x="157429" y="250418"/>
                </a:lnTo>
                <a:lnTo>
                  <a:pt x="156006" y="248996"/>
                </a:lnTo>
                <a:lnTo>
                  <a:pt x="162407" y="242582"/>
                </a:lnTo>
                <a:lnTo>
                  <a:pt x="162407" y="234683"/>
                </a:lnTo>
                <a:lnTo>
                  <a:pt x="162407" y="226783"/>
                </a:lnTo>
                <a:lnTo>
                  <a:pt x="156006" y="220370"/>
                </a:lnTo>
                <a:lnTo>
                  <a:pt x="143776" y="220370"/>
                </a:lnTo>
                <a:lnTo>
                  <a:pt x="143776" y="280479"/>
                </a:lnTo>
                <a:lnTo>
                  <a:pt x="143116" y="280479"/>
                </a:lnTo>
                <a:lnTo>
                  <a:pt x="143446" y="280149"/>
                </a:lnTo>
                <a:lnTo>
                  <a:pt x="143776" y="280479"/>
                </a:lnTo>
                <a:lnTo>
                  <a:pt x="143776" y="220370"/>
                </a:lnTo>
                <a:lnTo>
                  <a:pt x="140195" y="220370"/>
                </a:lnTo>
                <a:lnTo>
                  <a:pt x="133794" y="226783"/>
                </a:lnTo>
                <a:lnTo>
                  <a:pt x="133794" y="242582"/>
                </a:lnTo>
                <a:lnTo>
                  <a:pt x="140195" y="248996"/>
                </a:lnTo>
                <a:lnTo>
                  <a:pt x="135902" y="253288"/>
                </a:lnTo>
                <a:lnTo>
                  <a:pt x="125895" y="253288"/>
                </a:lnTo>
                <a:lnTo>
                  <a:pt x="119481" y="259689"/>
                </a:lnTo>
                <a:lnTo>
                  <a:pt x="119481" y="275501"/>
                </a:lnTo>
                <a:lnTo>
                  <a:pt x="125895" y="281901"/>
                </a:lnTo>
                <a:lnTo>
                  <a:pt x="140919" y="281901"/>
                </a:lnTo>
                <a:lnTo>
                  <a:pt x="135940" y="286880"/>
                </a:lnTo>
                <a:lnTo>
                  <a:pt x="135940" y="301942"/>
                </a:lnTo>
                <a:lnTo>
                  <a:pt x="135191" y="301942"/>
                </a:lnTo>
                <a:lnTo>
                  <a:pt x="128778" y="308343"/>
                </a:lnTo>
                <a:lnTo>
                  <a:pt x="125920" y="308381"/>
                </a:lnTo>
                <a:lnTo>
                  <a:pt x="125920" y="307632"/>
                </a:lnTo>
                <a:lnTo>
                  <a:pt x="119507" y="301218"/>
                </a:lnTo>
                <a:lnTo>
                  <a:pt x="103708" y="301218"/>
                </a:lnTo>
                <a:lnTo>
                  <a:pt x="97294" y="307632"/>
                </a:lnTo>
                <a:lnTo>
                  <a:pt x="97294" y="323443"/>
                </a:lnTo>
                <a:lnTo>
                  <a:pt x="103708" y="329844"/>
                </a:lnTo>
                <a:lnTo>
                  <a:pt x="107315" y="329844"/>
                </a:lnTo>
                <a:lnTo>
                  <a:pt x="107315" y="330593"/>
                </a:lnTo>
                <a:lnTo>
                  <a:pt x="113728" y="336994"/>
                </a:lnTo>
                <a:lnTo>
                  <a:pt x="121627" y="336994"/>
                </a:lnTo>
                <a:lnTo>
                  <a:pt x="121627" y="346329"/>
                </a:lnTo>
                <a:lnTo>
                  <a:pt x="128041" y="352742"/>
                </a:lnTo>
                <a:lnTo>
                  <a:pt x="143840" y="352742"/>
                </a:lnTo>
                <a:lnTo>
                  <a:pt x="150253" y="346329"/>
                </a:lnTo>
                <a:lnTo>
                  <a:pt x="150253" y="342011"/>
                </a:lnTo>
                <a:lnTo>
                  <a:pt x="150990" y="342011"/>
                </a:lnTo>
                <a:lnTo>
                  <a:pt x="157403" y="335597"/>
                </a:lnTo>
                <a:lnTo>
                  <a:pt x="157403" y="327698"/>
                </a:lnTo>
                <a:lnTo>
                  <a:pt x="157403" y="324154"/>
                </a:lnTo>
                <a:lnTo>
                  <a:pt x="157403" y="319798"/>
                </a:lnTo>
                <a:lnTo>
                  <a:pt x="157403" y="316255"/>
                </a:lnTo>
                <a:lnTo>
                  <a:pt x="157403" y="309092"/>
                </a:lnTo>
                <a:lnTo>
                  <a:pt x="158153" y="309092"/>
                </a:lnTo>
                <a:lnTo>
                  <a:pt x="161010" y="306235"/>
                </a:lnTo>
                <a:lnTo>
                  <a:pt x="173177" y="306235"/>
                </a:lnTo>
                <a:lnTo>
                  <a:pt x="179578" y="299821"/>
                </a:lnTo>
                <a:lnTo>
                  <a:pt x="179578" y="294106"/>
                </a:lnTo>
                <a:lnTo>
                  <a:pt x="181013" y="292671"/>
                </a:lnTo>
                <a:lnTo>
                  <a:pt x="181013" y="284772"/>
                </a:lnTo>
                <a:lnTo>
                  <a:pt x="181013" y="279082"/>
                </a:lnTo>
                <a:lnTo>
                  <a:pt x="181749" y="278333"/>
                </a:lnTo>
                <a:lnTo>
                  <a:pt x="183197" y="278333"/>
                </a:lnTo>
                <a:lnTo>
                  <a:pt x="189598" y="271919"/>
                </a:lnTo>
                <a:lnTo>
                  <a:pt x="189598" y="264020"/>
                </a:lnTo>
                <a:lnTo>
                  <a:pt x="189598" y="256120"/>
                </a:lnTo>
                <a:lnTo>
                  <a:pt x="187833" y="254368"/>
                </a:lnTo>
                <a:lnTo>
                  <a:pt x="193890" y="248310"/>
                </a:lnTo>
                <a:lnTo>
                  <a:pt x="193890" y="240411"/>
                </a:lnTo>
                <a:lnTo>
                  <a:pt x="193890" y="232498"/>
                </a:lnTo>
                <a:close/>
              </a:path>
              <a:path w="196850" h="421639">
                <a:moveTo>
                  <a:pt x="196748" y="180987"/>
                </a:moveTo>
                <a:lnTo>
                  <a:pt x="196037" y="180276"/>
                </a:lnTo>
                <a:lnTo>
                  <a:pt x="196037" y="178879"/>
                </a:lnTo>
                <a:lnTo>
                  <a:pt x="196037" y="170967"/>
                </a:lnTo>
                <a:lnTo>
                  <a:pt x="189636" y="164566"/>
                </a:lnTo>
                <a:lnTo>
                  <a:pt x="173824" y="164566"/>
                </a:lnTo>
                <a:lnTo>
                  <a:pt x="167424" y="170967"/>
                </a:lnTo>
                <a:lnTo>
                  <a:pt x="167424" y="179552"/>
                </a:lnTo>
                <a:lnTo>
                  <a:pt x="166700" y="180276"/>
                </a:lnTo>
                <a:lnTo>
                  <a:pt x="166700" y="196075"/>
                </a:lnTo>
                <a:lnTo>
                  <a:pt x="167424" y="196799"/>
                </a:lnTo>
                <a:lnTo>
                  <a:pt x="167424" y="201091"/>
                </a:lnTo>
                <a:lnTo>
                  <a:pt x="168135" y="201803"/>
                </a:lnTo>
                <a:lnTo>
                  <a:pt x="168135" y="205384"/>
                </a:lnTo>
                <a:lnTo>
                  <a:pt x="174536" y="211785"/>
                </a:lnTo>
                <a:lnTo>
                  <a:pt x="190347" y="211785"/>
                </a:lnTo>
                <a:lnTo>
                  <a:pt x="196748" y="205384"/>
                </a:lnTo>
                <a:lnTo>
                  <a:pt x="196748" y="197472"/>
                </a:lnTo>
                <a:lnTo>
                  <a:pt x="196748" y="196799"/>
                </a:lnTo>
                <a:lnTo>
                  <a:pt x="196748" y="189572"/>
                </a:lnTo>
                <a:lnTo>
                  <a:pt x="196748" y="188887"/>
                </a:lnTo>
                <a:lnTo>
                  <a:pt x="196748" y="180987"/>
                </a:lnTo>
                <a:close/>
              </a:path>
            </a:pathLst>
          </a:custGeom>
          <a:solidFill>
            <a:srgbClr val="0000FF"/>
          </a:solidFill>
        </p:spPr>
        <p:txBody>
          <a:bodyPr wrap="square" lIns="0" tIns="0" rIns="0" bIns="0" rtlCol="0"/>
          <a:lstStyle/>
          <a:p>
            <a:endParaRPr/>
          </a:p>
        </p:txBody>
      </p:sp>
      <p:grpSp>
        <p:nvGrpSpPr>
          <p:cNvPr id="14" name="object 14"/>
          <p:cNvGrpSpPr/>
          <p:nvPr/>
        </p:nvGrpSpPr>
        <p:grpSpPr>
          <a:xfrm>
            <a:off x="2581107" y="555453"/>
            <a:ext cx="1615440" cy="1610360"/>
            <a:chOff x="2581107" y="555453"/>
            <a:chExt cx="1615440" cy="1610360"/>
          </a:xfrm>
        </p:grpSpPr>
        <p:sp>
          <p:nvSpPr>
            <p:cNvPr id="15" name="object 15"/>
            <p:cNvSpPr/>
            <p:nvPr/>
          </p:nvSpPr>
          <p:spPr>
            <a:xfrm>
              <a:off x="3899763" y="1335354"/>
              <a:ext cx="68580" cy="82550"/>
            </a:xfrm>
            <a:custGeom>
              <a:avLst/>
              <a:gdLst/>
              <a:ahLst/>
              <a:cxnLst/>
              <a:rect l="l" t="t" r="r" b="b"/>
              <a:pathLst>
                <a:path w="68579" h="82550">
                  <a:moveTo>
                    <a:pt x="41490" y="36461"/>
                  </a:moveTo>
                  <a:lnTo>
                    <a:pt x="35090" y="30048"/>
                  </a:lnTo>
                  <a:lnTo>
                    <a:pt x="26504" y="30048"/>
                  </a:lnTo>
                  <a:lnTo>
                    <a:pt x="31483" y="25069"/>
                  </a:lnTo>
                  <a:lnTo>
                    <a:pt x="31483" y="17170"/>
                  </a:lnTo>
                  <a:lnTo>
                    <a:pt x="31483" y="9271"/>
                  </a:lnTo>
                  <a:lnTo>
                    <a:pt x="28613" y="6413"/>
                  </a:lnTo>
                  <a:lnTo>
                    <a:pt x="25069" y="2857"/>
                  </a:lnTo>
                  <a:lnTo>
                    <a:pt x="22212" y="0"/>
                  </a:lnTo>
                  <a:lnTo>
                    <a:pt x="6400" y="0"/>
                  </a:lnTo>
                  <a:lnTo>
                    <a:pt x="0" y="6413"/>
                  </a:lnTo>
                  <a:lnTo>
                    <a:pt x="0" y="22212"/>
                  </a:lnTo>
                  <a:lnTo>
                    <a:pt x="6400" y="28625"/>
                  </a:lnTo>
                  <a:lnTo>
                    <a:pt x="9271" y="31483"/>
                  </a:lnTo>
                  <a:lnTo>
                    <a:pt x="17843" y="31483"/>
                  </a:lnTo>
                  <a:lnTo>
                    <a:pt x="12877" y="36461"/>
                  </a:lnTo>
                  <a:lnTo>
                    <a:pt x="12877" y="52260"/>
                  </a:lnTo>
                  <a:lnTo>
                    <a:pt x="19278" y="58674"/>
                  </a:lnTo>
                  <a:lnTo>
                    <a:pt x="35090" y="58674"/>
                  </a:lnTo>
                  <a:lnTo>
                    <a:pt x="41490" y="52260"/>
                  </a:lnTo>
                  <a:lnTo>
                    <a:pt x="41490" y="44361"/>
                  </a:lnTo>
                  <a:lnTo>
                    <a:pt x="41490" y="36461"/>
                  </a:lnTo>
                  <a:close/>
                </a:path>
                <a:path w="68579" h="82550">
                  <a:moveTo>
                    <a:pt x="67970" y="60071"/>
                  </a:moveTo>
                  <a:lnTo>
                    <a:pt x="61556" y="53657"/>
                  </a:lnTo>
                  <a:lnTo>
                    <a:pt x="45758" y="53657"/>
                  </a:lnTo>
                  <a:lnTo>
                    <a:pt x="39344" y="60071"/>
                  </a:lnTo>
                  <a:lnTo>
                    <a:pt x="39344" y="75869"/>
                  </a:lnTo>
                  <a:lnTo>
                    <a:pt x="45758" y="82283"/>
                  </a:lnTo>
                  <a:lnTo>
                    <a:pt x="61556" y="82283"/>
                  </a:lnTo>
                  <a:lnTo>
                    <a:pt x="67970" y="75869"/>
                  </a:lnTo>
                  <a:lnTo>
                    <a:pt x="67970" y="67970"/>
                  </a:lnTo>
                  <a:lnTo>
                    <a:pt x="67970" y="60071"/>
                  </a:lnTo>
                  <a:close/>
                </a:path>
              </a:pathLst>
            </a:custGeom>
            <a:solidFill>
              <a:srgbClr val="0000FF"/>
            </a:solidFill>
          </p:spPr>
          <p:txBody>
            <a:bodyPr wrap="square" lIns="0" tIns="0" rIns="0" bIns="0" rtlCol="0"/>
            <a:lstStyle/>
            <a:p>
              <a:endParaRPr/>
            </a:p>
          </p:txBody>
        </p:sp>
        <p:sp>
          <p:nvSpPr>
            <p:cNvPr id="16" name="object 16"/>
            <p:cNvSpPr/>
            <p:nvPr/>
          </p:nvSpPr>
          <p:spPr>
            <a:xfrm>
              <a:off x="2585400" y="1171496"/>
              <a:ext cx="1606550" cy="142875"/>
            </a:xfrm>
            <a:custGeom>
              <a:avLst/>
              <a:gdLst/>
              <a:ahLst/>
              <a:cxnLst/>
              <a:rect l="l" t="t" r="r" b="b"/>
              <a:pathLst>
                <a:path w="1606550" h="142875">
                  <a:moveTo>
                    <a:pt x="0" y="142381"/>
                  </a:moveTo>
                  <a:lnTo>
                    <a:pt x="1606290" y="0"/>
                  </a:lnTo>
                </a:path>
              </a:pathLst>
            </a:custGeom>
            <a:ln w="8585">
              <a:solidFill>
                <a:srgbClr val="000000"/>
              </a:solidFill>
            </a:ln>
          </p:spPr>
          <p:txBody>
            <a:bodyPr wrap="square" lIns="0" tIns="0" rIns="0" bIns="0" rtlCol="0"/>
            <a:lstStyle/>
            <a:p>
              <a:endParaRPr/>
            </a:p>
          </p:txBody>
        </p:sp>
        <p:sp>
          <p:nvSpPr>
            <p:cNvPr id="17" name="object 17"/>
            <p:cNvSpPr/>
            <p:nvPr/>
          </p:nvSpPr>
          <p:spPr>
            <a:xfrm>
              <a:off x="2585400" y="557599"/>
              <a:ext cx="1605915" cy="1605915"/>
            </a:xfrm>
            <a:custGeom>
              <a:avLst/>
              <a:gdLst/>
              <a:ahLst/>
              <a:cxnLst/>
              <a:rect l="l" t="t" r="r" b="b"/>
              <a:pathLst>
                <a:path w="1605914" h="1605914">
                  <a:moveTo>
                    <a:pt x="0" y="0"/>
                  </a:moveTo>
                  <a:lnTo>
                    <a:pt x="1605577" y="0"/>
                  </a:lnTo>
                </a:path>
                <a:path w="1605914" h="1605914">
                  <a:moveTo>
                    <a:pt x="0" y="1605574"/>
                  </a:moveTo>
                  <a:lnTo>
                    <a:pt x="1605577" y="1605574"/>
                  </a:lnTo>
                </a:path>
                <a:path w="1605914" h="1605914">
                  <a:moveTo>
                    <a:pt x="1605577" y="1605574"/>
                  </a:moveTo>
                  <a:lnTo>
                    <a:pt x="1605577" y="0"/>
                  </a:lnTo>
                </a:path>
                <a:path w="1605914" h="1605914">
                  <a:moveTo>
                    <a:pt x="0" y="1605574"/>
                  </a:moveTo>
                  <a:lnTo>
                    <a:pt x="0" y="0"/>
                  </a:lnTo>
                </a:path>
                <a:path w="1605914" h="1605914">
                  <a:moveTo>
                    <a:pt x="0" y="1605574"/>
                  </a:moveTo>
                  <a:lnTo>
                    <a:pt x="1605577" y="1605574"/>
                  </a:lnTo>
                </a:path>
                <a:path w="1605914" h="1605914">
                  <a:moveTo>
                    <a:pt x="0" y="1605574"/>
                  </a:moveTo>
                  <a:lnTo>
                    <a:pt x="0" y="0"/>
                  </a:lnTo>
                </a:path>
                <a:path w="1605914" h="1605914">
                  <a:moveTo>
                    <a:pt x="133797" y="1605574"/>
                  </a:moveTo>
                  <a:lnTo>
                    <a:pt x="133797" y="1589118"/>
                  </a:lnTo>
                </a:path>
                <a:path w="1605914" h="1605914">
                  <a:moveTo>
                    <a:pt x="133797" y="0"/>
                  </a:moveTo>
                  <a:lnTo>
                    <a:pt x="133797" y="15738"/>
                  </a:lnTo>
                </a:path>
                <a:path w="1605914" h="1605914">
                  <a:moveTo>
                    <a:pt x="802790" y="1605574"/>
                  </a:moveTo>
                  <a:lnTo>
                    <a:pt x="802790" y="1589118"/>
                  </a:lnTo>
                </a:path>
                <a:path w="1605914" h="1605914">
                  <a:moveTo>
                    <a:pt x="802790" y="0"/>
                  </a:moveTo>
                  <a:lnTo>
                    <a:pt x="802790" y="15738"/>
                  </a:lnTo>
                </a:path>
                <a:path w="1605914" h="1605914">
                  <a:moveTo>
                    <a:pt x="1471773" y="1605574"/>
                  </a:moveTo>
                  <a:lnTo>
                    <a:pt x="1471773" y="1589118"/>
                  </a:lnTo>
                </a:path>
                <a:path w="1605914" h="1605914">
                  <a:moveTo>
                    <a:pt x="1471773" y="0"/>
                  </a:moveTo>
                  <a:lnTo>
                    <a:pt x="1471773" y="15738"/>
                  </a:lnTo>
                </a:path>
                <a:path w="1605914" h="1605914">
                  <a:moveTo>
                    <a:pt x="0" y="1471777"/>
                  </a:moveTo>
                  <a:lnTo>
                    <a:pt x="15740" y="1471777"/>
                  </a:lnTo>
                </a:path>
                <a:path w="1605914" h="1605914">
                  <a:moveTo>
                    <a:pt x="1605577" y="1471777"/>
                  </a:moveTo>
                  <a:lnTo>
                    <a:pt x="1589118" y="1471777"/>
                  </a:lnTo>
                </a:path>
                <a:path w="1605914" h="1605914">
                  <a:moveTo>
                    <a:pt x="0" y="802787"/>
                  </a:moveTo>
                  <a:lnTo>
                    <a:pt x="15740" y="802787"/>
                  </a:lnTo>
                </a:path>
                <a:path w="1605914" h="1605914">
                  <a:moveTo>
                    <a:pt x="1605577" y="802787"/>
                  </a:moveTo>
                  <a:lnTo>
                    <a:pt x="1589118" y="802787"/>
                  </a:lnTo>
                </a:path>
                <a:path w="1605914" h="1605914">
                  <a:moveTo>
                    <a:pt x="0" y="133795"/>
                  </a:moveTo>
                  <a:lnTo>
                    <a:pt x="15740" y="133795"/>
                  </a:lnTo>
                </a:path>
                <a:path w="1605914" h="1605914">
                  <a:moveTo>
                    <a:pt x="1605577" y="133795"/>
                  </a:moveTo>
                  <a:lnTo>
                    <a:pt x="1589118" y="133795"/>
                  </a:lnTo>
                </a:path>
                <a:path w="1605914" h="1605914">
                  <a:moveTo>
                    <a:pt x="0" y="0"/>
                  </a:moveTo>
                  <a:lnTo>
                    <a:pt x="1605577" y="0"/>
                  </a:lnTo>
                </a:path>
                <a:path w="1605914" h="1605914">
                  <a:moveTo>
                    <a:pt x="0" y="1605574"/>
                  </a:moveTo>
                  <a:lnTo>
                    <a:pt x="1605577" y="1605574"/>
                  </a:lnTo>
                </a:path>
                <a:path w="1605914" h="1605914">
                  <a:moveTo>
                    <a:pt x="1605577" y="1605574"/>
                  </a:moveTo>
                  <a:lnTo>
                    <a:pt x="1605577" y="0"/>
                  </a:lnTo>
                </a:path>
                <a:path w="1605914" h="1605914">
                  <a:moveTo>
                    <a:pt x="0" y="1605574"/>
                  </a:moveTo>
                  <a:lnTo>
                    <a:pt x="0" y="0"/>
                  </a:lnTo>
                </a:path>
              </a:pathLst>
            </a:custGeom>
            <a:ln w="4292">
              <a:solidFill>
                <a:srgbClr val="000000"/>
              </a:solidFill>
            </a:ln>
          </p:spPr>
          <p:txBody>
            <a:bodyPr wrap="square" lIns="0" tIns="0" rIns="0" bIns="0" rtlCol="0"/>
            <a:lstStyle/>
            <a:p>
              <a:endParaRPr/>
            </a:p>
          </p:txBody>
        </p:sp>
      </p:grpSp>
      <p:sp>
        <p:nvSpPr>
          <p:cNvPr id="18" name="object 18"/>
          <p:cNvSpPr/>
          <p:nvPr/>
        </p:nvSpPr>
        <p:spPr>
          <a:xfrm>
            <a:off x="3815342" y="1756773"/>
            <a:ext cx="29209" cy="29209"/>
          </a:xfrm>
          <a:custGeom>
            <a:avLst/>
            <a:gdLst/>
            <a:ahLst/>
            <a:cxnLst/>
            <a:rect l="l" t="t" r="r" b="b"/>
            <a:pathLst>
              <a:path w="29210" h="29210">
                <a:moveTo>
                  <a:pt x="22211" y="0"/>
                </a:moveTo>
                <a:lnTo>
                  <a:pt x="6405" y="0"/>
                </a:lnTo>
                <a:lnTo>
                  <a:pt x="0" y="6406"/>
                </a:lnTo>
                <a:lnTo>
                  <a:pt x="0" y="22212"/>
                </a:lnTo>
                <a:lnTo>
                  <a:pt x="6405" y="28619"/>
                </a:lnTo>
                <a:lnTo>
                  <a:pt x="22211" y="28619"/>
                </a:lnTo>
                <a:lnTo>
                  <a:pt x="28617" y="22212"/>
                </a:lnTo>
                <a:lnTo>
                  <a:pt x="28617" y="14309"/>
                </a:lnTo>
                <a:lnTo>
                  <a:pt x="28617" y="6406"/>
                </a:lnTo>
                <a:lnTo>
                  <a:pt x="22211" y="0"/>
                </a:lnTo>
                <a:close/>
              </a:path>
            </a:pathLst>
          </a:custGeom>
          <a:solidFill>
            <a:srgbClr val="0000FF"/>
          </a:solidFill>
        </p:spPr>
        <p:txBody>
          <a:bodyPr wrap="square" lIns="0" tIns="0" rIns="0" bIns="0" rtlCol="0"/>
          <a:lstStyle/>
          <a:p>
            <a:endParaRPr/>
          </a:p>
        </p:txBody>
      </p:sp>
      <p:pic>
        <p:nvPicPr>
          <p:cNvPr id="19" name="object 19"/>
          <p:cNvPicPr/>
          <p:nvPr/>
        </p:nvPicPr>
        <p:blipFill>
          <a:blip r:embed="rId6" cstate="print"/>
          <a:stretch>
            <a:fillRect/>
          </a:stretch>
        </p:blipFill>
        <p:spPr>
          <a:xfrm>
            <a:off x="2705604" y="1448393"/>
            <a:ext cx="45791" cy="466503"/>
          </a:xfrm>
          <a:prstGeom prst="rect">
            <a:avLst/>
          </a:prstGeom>
        </p:spPr>
      </p:pic>
      <p:pic>
        <p:nvPicPr>
          <p:cNvPr id="20" name="object 20"/>
          <p:cNvPicPr/>
          <p:nvPr/>
        </p:nvPicPr>
        <p:blipFill>
          <a:blip r:embed="rId7" cstate="print"/>
          <a:stretch>
            <a:fillRect/>
          </a:stretch>
        </p:blipFill>
        <p:spPr>
          <a:xfrm>
            <a:off x="2805773" y="677090"/>
            <a:ext cx="583130" cy="281902"/>
          </a:xfrm>
          <a:prstGeom prst="rect">
            <a:avLst/>
          </a:prstGeom>
        </p:spPr>
      </p:pic>
      <p:sp>
        <p:nvSpPr>
          <p:cNvPr id="21" name="object 21"/>
          <p:cNvSpPr/>
          <p:nvPr/>
        </p:nvSpPr>
        <p:spPr>
          <a:xfrm>
            <a:off x="2781446" y="1025534"/>
            <a:ext cx="29209" cy="29209"/>
          </a:xfrm>
          <a:custGeom>
            <a:avLst/>
            <a:gdLst/>
            <a:ahLst/>
            <a:cxnLst/>
            <a:rect l="l" t="t" r="r" b="b"/>
            <a:pathLst>
              <a:path w="29210" h="29209">
                <a:moveTo>
                  <a:pt x="22212" y="0"/>
                </a:moveTo>
                <a:lnTo>
                  <a:pt x="6406" y="0"/>
                </a:lnTo>
                <a:lnTo>
                  <a:pt x="0" y="6405"/>
                </a:lnTo>
                <a:lnTo>
                  <a:pt x="0" y="22211"/>
                </a:lnTo>
                <a:lnTo>
                  <a:pt x="6406" y="28617"/>
                </a:lnTo>
                <a:lnTo>
                  <a:pt x="22212" y="28617"/>
                </a:lnTo>
                <a:lnTo>
                  <a:pt x="28619" y="22211"/>
                </a:lnTo>
                <a:lnTo>
                  <a:pt x="28619" y="14312"/>
                </a:lnTo>
                <a:lnTo>
                  <a:pt x="28619" y="6405"/>
                </a:lnTo>
                <a:lnTo>
                  <a:pt x="22212" y="0"/>
                </a:lnTo>
                <a:close/>
              </a:path>
            </a:pathLst>
          </a:custGeom>
          <a:solidFill>
            <a:srgbClr val="FF0000"/>
          </a:solidFill>
        </p:spPr>
        <p:txBody>
          <a:bodyPr wrap="square" lIns="0" tIns="0" rIns="0" bIns="0" rtlCol="0"/>
          <a:lstStyle/>
          <a:p>
            <a:endParaRPr/>
          </a:p>
        </p:txBody>
      </p:sp>
      <p:sp>
        <p:nvSpPr>
          <p:cNvPr id="22" name="object 22"/>
          <p:cNvSpPr/>
          <p:nvPr/>
        </p:nvSpPr>
        <p:spPr>
          <a:xfrm>
            <a:off x="3489788" y="1070611"/>
            <a:ext cx="29209" cy="29209"/>
          </a:xfrm>
          <a:custGeom>
            <a:avLst/>
            <a:gdLst/>
            <a:ahLst/>
            <a:cxnLst/>
            <a:rect l="l" t="t" r="r" b="b"/>
            <a:pathLst>
              <a:path w="29210" h="29209">
                <a:moveTo>
                  <a:pt x="22211" y="0"/>
                </a:moveTo>
                <a:lnTo>
                  <a:pt x="6405" y="0"/>
                </a:lnTo>
                <a:lnTo>
                  <a:pt x="0" y="6405"/>
                </a:lnTo>
                <a:lnTo>
                  <a:pt x="0" y="22211"/>
                </a:lnTo>
                <a:lnTo>
                  <a:pt x="6405" y="28617"/>
                </a:lnTo>
                <a:lnTo>
                  <a:pt x="22211" y="28617"/>
                </a:lnTo>
                <a:lnTo>
                  <a:pt x="28617" y="22211"/>
                </a:lnTo>
                <a:lnTo>
                  <a:pt x="28617" y="14312"/>
                </a:lnTo>
                <a:lnTo>
                  <a:pt x="28617" y="6405"/>
                </a:lnTo>
                <a:lnTo>
                  <a:pt x="22211" y="0"/>
                </a:lnTo>
                <a:close/>
              </a:path>
            </a:pathLst>
          </a:custGeom>
          <a:solidFill>
            <a:srgbClr val="FF0000"/>
          </a:solidFill>
        </p:spPr>
        <p:txBody>
          <a:bodyPr wrap="square" lIns="0" tIns="0" rIns="0" bIns="0" rtlCol="0"/>
          <a:lstStyle/>
          <a:p>
            <a:endParaRPr/>
          </a:p>
        </p:txBody>
      </p:sp>
      <p:sp>
        <p:nvSpPr>
          <p:cNvPr id="23" name="object 23"/>
          <p:cNvSpPr txBox="1"/>
          <p:nvPr/>
        </p:nvSpPr>
        <p:spPr>
          <a:xfrm>
            <a:off x="2687179" y="2166215"/>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a:t>
            </a:r>
            <a:endParaRPr sz="600">
              <a:latin typeface="Times New Roman"/>
              <a:cs typeface="Times New Roman"/>
            </a:endParaRPr>
          </a:p>
        </p:txBody>
      </p:sp>
      <p:sp>
        <p:nvSpPr>
          <p:cNvPr id="48" name="object 48"/>
          <p:cNvSpPr txBox="1"/>
          <p:nvPr/>
        </p:nvSpPr>
        <p:spPr>
          <a:xfrm>
            <a:off x="2363610" y="3321084"/>
            <a:ext cx="846455" cy="117475"/>
          </a:xfrm>
          <a:prstGeom prst="rect">
            <a:avLst/>
          </a:prstGeom>
        </p:spPr>
        <p:txBody>
          <a:bodyPr vert="horz" wrap="square" lIns="0" tIns="6350" rIns="0" bIns="0" rtlCol="0">
            <a:spAutoFit/>
          </a:bodyPr>
          <a:lstStyle/>
          <a:p>
            <a:pPr marL="12700">
              <a:lnSpc>
                <a:spcPct val="100000"/>
              </a:lnSpc>
              <a:spcBef>
                <a:spcPts val="50"/>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4" name="object 24"/>
          <p:cNvSpPr txBox="1"/>
          <p:nvPr/>
        </p:nvSpPr>
        <p:spPr>
          <a:xfrm>
            <a:off x="3327546" y="2166215"/>
            <a:ext cx="12255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0.5</a:t>
            </a:r>
            <a:endParaRPr sz="600">
              <a:latin typeface="Times New Roman"/>
              <a:cs typeface="Times New Roman"/>
            </a:endParaRPr>
          </a:p>
        </p:txBody>
      </p:sp>
      <p:sp>
        <p:nvSpPr>
          <p:cNvPr id="25" name="object 25"/>
          <p:cNvSpPr txBox="1"/>
          <p:nvPr/>
        </p:nvSpPr>
        <p:spPr>
          <a:xfrm>
            <a:off x="4025156" y="2166215"/>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1</a:t>
            </a:r>
            <a:endParaRPr sz="600">
              <a:latin typeface="Times New Roman"/>
              <a:cs typeface="Times New Roman"/>
            </a:endParaRPr>
          </a:p>
        </p:txBody>
      </p:sp>
      <p:sp>
        <p:nvSpPr>
          <p:cNvPr id="26" name="object 26"/>
          <p:cNvSpPr txBox="1"/>
          <p:nvPr/>
        </p:nvSpPr>
        <p:spPr>
          <a:xfrm>
            <a:off x="2509021" y="1966591"/>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a:t>
            </a:r>
            <a:endParaRPr sz="600">
              <a:latin typeface="Times New Roman"/>
              <a:cs typeface="Times New Roman"/>
            </a:endParaRPr>
          </a:p>
        </p:txBody>
      </p:sp>
      <p:sp>
        <p:nvSpPr>
          <p:cNvPr id="27" name="object 27"/>
          <p:cNvSpPr txBox="1"/>
          <p:nvPr/>
        </p:nvSpPr>
        <p:spPr>
          <a:xfrm>
            <a:off x="2451066" y="1297605"/>
            <a:ext cx="12255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0.5</a:t>
            </a:r>
            <a:endParaRPr sz="600">
              <a:latin typeface="Times New Roman"/>
              <a:cs typeface="Times New Roman"/>
            </a:endParaRPr>
          </a:p>
        </p:txBody>
      </p:sp>
      <p:sp>
        <p:nvSpPr>
          <p:cNvPr id="28" name="object 28"/>
          <p:cNvSpPr txBox="1"/>
          <p:nvPr/>
        </p:nvSpPr>
        <p:spPr>
          <a:xfrm>
            <a:off x="2509021" y="628613"/>
            <a:ext cx="64135" cy="118745"/>
          </a:xfrm>
          <a:prstGeom prst="rect">
            <a:avLst/>
          </a:prstGeom>
        </p:spPr>
        <p:txBody>
          <a:bodyPr vert="horz" wrap="square" lIns="0" tIns="13335" rIns="0" bIns="0" rtlCol="0">
            <a:spAutoFit/>
          </a:bodyPr>
          <a:lstStyle/>
          <a:p>
            <a:pPr marL="12700">
              <a:lnSpc>
                <a:spcPct val="100000"/>
              </a:lnSpc>
              <a:spcBef>
                <a:spcPts val="105"/>
              </a:spcBef>
            </a:pPr>
            <a:r>
              <a:rPr sz="600" dirty="0">
                <a:latin typeface="Times New Roman"/>
                <a:cs typeface="Times New Roman"/>
              </a:rPr>
              <a:t>1</a:t>
            </a:r>
            <a:endParaRPr sz="600">
              <a:latin typeface="Times New Roman"/>
              <a:cs typeface="Times New Roman"/>
            </a:endParaRPr>
          </a:p>
        </p:txBody>
      </p:sp>
      <p:sp>
        <p:nvSpPr>
          <p:cNvPr id="29" name="object 29"/>
          <p:cNvSpPr txBox="1"/>
          <p:nvPr/>
        </p:nvSpPr>
        <p:spPr>
          <a:xfrm>
            <a:off x="1533702" y="2524199"/>
            <a:ext cx="1540510" cy="191770"/>
          </a:xfrm>
          <a:prstGeom prst="rect">
            <a:avLst/>
          </a:prstGeom>
        </p:spPr>
        <p:txBody>
          <a:bodyPr vert="horz" wrap="square" lIns="0" tIns="11430" rIns="0" bIns="0" rtlCol="0">
            <a:spAutoFit/>
          </a:bodyPr>
          <a:lstStyle/>
          <a:p>
            <a:pPr marL="38100">
              <a:lnSpc>
                <a:spcPct val="100000"/>
              </a:lnSpc>
              <a:spcBef>
                <a:spcPts val="90"/>
              </a:spcBef>
            </a:pPr>
            <a:r>
              <a:rPr sz="1100" i="1" spc="75" dirty="0">
                <a:latin typeface="Calibri"/>
                <a:cs typeface="Calibri"/>
              </a:rPr>
              <a:t>y</a:t>
            </a:r>
            <a:r>
              <a:rPr sz="1100" spc="85" dirty="0">
                <a:latin typeface="Calibri"/>
                <a:cs typeface="Calibri"/>
              </a:rPr>
              <a:t>(</a:t>
            </a:r>
            <a:r>
              <a:rPr sz="1100" b="1" i="1" spc="-20" dirty="0">
                <a:latin typeface="Verdana"/>
                <a:cs typeface="Verdana"/>
              </a:rPr>
              <a:t>x</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195" dirty="0">
                <a:latin typeface="Calibri"/>
                <a:cs typeface="Calibri"/>
              </a:rPr>
              <a:t>f</a:t>
            </a:r>
            <a:r>
              <a:rPr sz="1100" i="1" spc="-135" dirty="0">
                <a:latin typeface="Calibri"/>
                <a:cs typeface="Calibri"/>
              </a:rPr>
              <a:t> </a:t>
            </a:r>
            <a:r>
              <a:rPr sz="1100" spc="85" dirty="0">
                <a:latin typeface="Calibri"/>
                <a:cs typeface="Calibri"/>
              </a:rPr>
              <a:t>(</a:t>
            </a:r>
            <a:r>
              <a:rPr sz="1100" b="1" i="1" spc="-145" dirty="0">
                <a:latin typeface="Verdana"/>
                <a:cs typeface="Verdana"/>
              </a:rPr>
              <a:t>w</a:t>
            </a:r>
            <a:r>
              <a:rPr sz="1200" i="1" spc="150" baseline="31250" dirty="0">
                <a:latin typeface="Calibri"/>
                <a:cs typeface="Calibri"/>
              </a:rPr>
              <a:t>T</a:t>
            </a:r>
            <a:r>
              <a:rPr sz="1200" i="1" spc="-22" baseline="31250" dirty="0">
                <a:latin typeface="Calibri"/>
                <a:cs typeface="Calibri"/>
              </a:rPr>
              <a:t> </a:t>
            </a:r>
            <a:r>
              <a:rPr sz="1100" b="1" i="1" spc="-229" dirty="0">
                <a:latin typeface="Verdana"/>
                <a:cs typeface="Verdana"/>
              </a:rPr>
              <a:t>φ</a:t>
            </a:r>
            <a:r>
              <a:rPr sz="1100" spc="85" dirty="0">
                <a:latin typeface="Calibri"/>
                <a:cs typeface="Calibri"/>
              </a:rPr>
              <a:t>(</a:t>
            </a:r>
            <a:r>
              <a:rPr sz="1100" i="1" spc="145" dirty="0">
                <a:latin typeface="Calibri"/>
                <a:cs typeface="Calibri"/>
              </a:rPr>
              <a:t>x</a:t>
            </a:r>
            <a:r>
              <a:rPr sz="1100" spc="85" dirty="0">
                <a:latin typeface="Calibri"/>
                <a:cs typeface="Calibri"/>
              </a:rPr>
              <a:t>)</a:t>
            </a:r>
            <a:r>
              <a:rPr sz="1100" spc="-10" dirty="0">
                <a:latin typeface="Calibri"/>
                <a:cs typeface="Calibri"/>
              </a:rPr>
              <a:t> </a:t>
            </a:r>
            <a:r>
              <a:rPr sz="1100" spc="295" dirty="0">
                <a:latin typeface="Calibri"/>
                <a:cs typeface="Calibri"/>
              </a:rPr>
              <a:t>+</a:t>
            </a:r>
            <a:r>
              <a:rPr sz="1100" spc="-10" dirty="0">
                <a:latin typeface="Calibri"/>
                <a:cs typeface="Calibri"/>
              </a:rPr>
              <a:t> </a:t>
            </a:r>
            <a:r>
              <a:rPr sz="1100" i="1" spc="-10" dirty="0">
                <a:latin typeface="Calibri"/>
                <a:cs typeface="Calibri"/>
              </a:rPr>
              <a:t>w</a:t>
            </a:r>
            <a:r>
              <a:rPr sz="1200" spc="97" baseline="-10416" dirty="0">
                <a:latin typeface="Calibri"/>
                <a:cs typeface="Calibri"/>
              </a:rPr>
              <a:t>0</a:t>
            </a:r>
            <a:r>
              <a:rPr sz="1100" spc="85" dirty="0">
                <a:latin typeface="Calibri"/>
                <a:cs typeface="Calibri"/>
              </a:rPr>
              <a:t>)</a:t>
            </a:r>
            <a:endParaRPr sz="1100">
              <a:latin typeface="Calibri"/>
              <a:cs typeface="Calibri"/>
            </a:endParaRPr>
          </a:p>
        </p:txBody>
      </p:sp>
      <p:sp>
        <p:nvSpPr>
          <p:cNvPr id="30" name="object 30"/>
          <p:cNvSpPr txBox="1"/>
          <p:nvPr/>
        </p:nvSpPr>
        <p:spPr>
          <a:xfrm>
            <a:off x="736980" y="2917379"/>
            <a:ext cx="93345"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y</a:t>
            </a:r>
            <a:endParaRPr sz="1100">
              <a:latin typeface="Calibri"/>
              <a:cs typeface="Calibri"/>
            </a:endParaRPr>
          </a:p>
        </p:txBody>
      </p:sp>
      <p:sp>
        <p:nvSpPr>
          <p:cNvPr id="31" name="object 31"/>
          <p:cNvSpPr txBox="1"/>
          <p:nvPr/>
        </p:nvSpPr>
        <p:spPr>
          <a:xfrm>
            <a:off x="1071333" y="2831120"/>
            <a:ext cx="104775" cy="191770"/>
          </a:xfrm>
          <a:prstGeom prst="rect">
            <a:avLst/>
          </a:prstGeom>
        </p:spPr>
        <p:txBody>
          <a:bodyPr vert="horz" wrap="square" lIns="0" tIns="11430" rIns="0" bIns="0" rtlCol="0">
            <a:spAutoFit/>
          </a:bodyPr>
          <a:lstStyle/>
          <a:p>
            <a:pPr marL="12700">
              <a:lnSpc>
                <a:spcPct val="100000"/>
              </a:lnSpc>
              <a:spcBef>
                <a:spcPts val="90"/>
              </a:spcBef>
            </a:pPr>
            <a:r>
              <a:rPr sz="1100" i="1" spc="145" dirty="0">
                <a:latin typeface="Calibri"/>
                <a:cs typeface="Calibri"/>
              </a:rPr>
              <a:t>x</a:t>
            </a:r>
            <a:endParaRPr sz="1100">
              <a:latin typeface="Calibri"/>
              <a:cs typeface="Calibri"/>
            </a:endParaRPr>
          </a:p>
        </p:txBody>
      </p:sp>
      <p:sp>
        <p:nvSpPr>
          <p:cNvPr id="32" name="object 32"/>
          <p:cNvSpPr txBox="1"/>
          <p:nvPr/>
        </p:nvSpPr>
        <p:spPr>
          <a:xfrm>
            <a:off x="1150518" y="2889223"/>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33" name="object 33"/>
          <p:cNvSpPr txBox="1"/>
          <p:nvPr/>
        </p:nvSpPr>
        <p:spPr>
          <a:xfrm>
            <a:off x="1045933" y="3003193"/>
            <a:ext cx="209550" cy="191770"/>
          </a:xfrm>
          <a:prstGeom prst="rect">
            <a:avLst/>
          </a:prstGeom>
        </p:spPr>
        <p:txBody>
          <a:bodyPr vert="horz" wrap="square" lIns="0" tIns="11430" rIns="0" bIns="0" rtlCol="0">
            <a:spAutoFit/>
          </a:bodyPr>
          <a:lstStyle/>
          <a:p>
            <a:pPr marL="38100">
              <a:lnSpc>
                <a:spcPct val="100000"/>
              </a:lnSpc>
              <a:spcBef>
                <a:spcPts val="90"/>
              </a:spcBef>
            </a:pPr>
            <a:r>
              <a:rPr sz="1100" i="1" spc="80" dirty="0">
                <a:latin typeface="Calibri"/>
                <a:cs typeface="Calibri"/>
              </a:rPr>
              <a:t>x</a:t>
            </a:r>
            <a:r>
              <a:rPr sz="1200" spc="120" baseline="-10416" dirty="0">
                <a:latin typeface="Calibri"/>
                <a:cs typeface="Calibri"/>
              </a:rPr>
              <a:t>2</a:t>
            </a:r>
            <a:endParaRPr sz="1200" baseline="-10416">
              <a:latin typeface="Calibri"/>
              <a:cs typeface="Calibri"/>
            </a:endParaRPr>
          </a:p>
        </p:txBody>
      </p:sp>
      <p:sp>
        <p:nvSpPr>
          <p:cNvPr id="34" name="object 34"/>
          <p:cNvSpPr txBox="1"/>
          <p:nvPr/>
        </p:nvSpPr>
        <p:spPr>
          <a:xfrm>
            <a:off x="1487474" y="2917379"/>
            <a:ext cx="600075" cy="191770"/>
          </a:xfrm>
          <a:prstGeom prst="rect">
            <a:avLst/>
          </a:prstGeom>
        </p:spPr>
        <p:txBody>
          <a:bodyPr vert="horz" wrap="square" lIns="0" tIns="11430" rIns="0" bIns="0" rtlCol="0">
            <a:spAutoFit/>
          </a:bodyPr>
          <a:lstStyle/>
          <a:p>
            <a:pPr marL="12700">
              <a:lnSpc>
                <a:spcPct val="100000"/>
              </a:lnSpc>
              <a:spcBef>
                <a:spcPts val="90"/>
              </a:spcBef>
              <a:tabLst>
                <a:tab pos="487680" algn="l"/>
              </a:tabLst>
            </a:pPr>
            <a:r>
              <a:rPr sz="1100" spc="295" dirty="0">
                <a:latin typeface="Calibri"/>
                <a:cs typeface="Calibri"/>
              </a:rPr>
              <a:t>=</a:t>
            </a:r>
            <a:r>
              <a:rPr sz="1100" spc="55" dirty="0">
                <a:latin typeface="Calibri"/>
                <a:cs typeface="Calibri"/>
              </a:rPr>
              <a:t> </a:t>
            </a:r>
            <a:r>
              <a:rPr sz="1100" i="1" spc="195" dirty="0">
                <a:latin typeface="Calibri"/>
                <a:cs typeface="Calibri"/>
              </a:rPr>
              <a:t>f</a:t>
            </a:r>
            <a:r>
              <a:rPr sz="1100" i="1" dirty="0">
                <a:latin typeface="Calibri"/>
                <a:cs typeface="Calibri"/>
              </a:rPr>
              <a:t>	</a:t>
            </a:r>
            <a:r>
              <a:rPr sz="1100" i="1" spc="-10" dirty="0">
                <a:latin typeface="Calibri"/>
                <a:cs typeface="Calibri"/>
              </a:rPr>
              <a:t>w</a:t>
            </a:r>
            <a:endParaRPr sz="1100">
              <a:latin typeface="Calibri"/>
              <a:cs typeface="Calibri"/>
            </a:endParaRPr>
          </a:p>
        </p:txBody>
      </p:sp>
      <p:sp>
        <p:nvSpPr>
          <p:cNvPr id="35" name="object 35"/>
          <p:cNvSpPr txBox="1"/>
          <p:nvPr/>
        </p:nvSpPr>
        <p:spPr>
          <a:xfrm>
            <a:off x="2061705" y="297526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36" name="object 36"/>
          <p:cNvSpPr txBox="1"/>
          <p:nvPr/>
        </p:nvSpPr>
        <p:spPr>
          <a:xfrm>
            <a:off x="2248331" y="2917163"/>
            <a:ext cx="124460" cy="191770"/>
          </a:xfrm>
          <a:prstGeom prst="rect">
            <a:avLst/>
          </a:prstGeom>
        </p:spPr>
        <p:txBody>
          <a:bodyPr vert="horz" wrap="square" lIns="0" tIns="11430" rIns="0" bIns="0" rtlCol="0">
            <a:spAutoFit/>
          </a:bodyPr>
          <a:lstStyle/>
          <a:p>
            <a:pPr marL="12700">
              <a:lnSpc>
                <a:spcPct val="100000"/>
              </a:lnSpc>
              <a:spcBef>
                <a:spcPts val="90"/>
              </a:spcBef>
            </a:pPr>
            <a:r>
              <a:rPr sz="1100" i="1" spc="-10" dirty="0">
                <a:latin typeface="Calibri"/>
                <a:cs typeface="Calibri"/>
              </a:rPr>
              <a:t>w</a:t>
            </a:r>
            <a:endParaRPr sz="1100">
              <a:latin typeface="Calibri"/>
              <a:cs typeface="Calibri"/>
            </a:endParaRPr>
          </a:p>
        </p:txBody>
      </p:sp>
      <p:sp>
        <p:nvSpPr>
          <p:cNvPr id="37" name="object 37"/>
          <p:cNvSpPr txBox="1"/>
          <p:nvPr/>
        </p:nvSpPr>
        <p:spPr>
          <a:xfrm>
            <a:off x="2347518" y="297526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2</a:t>
            </a:r>
            <a:endParaRPr sz="800">
              <a:latin typeface="Calibri"/>
              <a:cs typeface="Calibri"/>
            </a:endParaRPr>
          </a:p>
        </p:txBody>
      </p:sp>
      <p:sp>
        <p:nvSpPr>
          <p:cNvPr id="38" name="object 38"/>
          <p:cNvSpPr txBox="1"/>
          <p:nvPr/>
        </p:nvSpPr>
        <p:spPr>
          <a:xfrm>
            <a:off x="1841525" y="2805162"/>
            <a:ext cx="712470" cy="191770"/>
          </a:xfrm>
          <a:prstGeom prst="rect">
            <a:avLst/>
          </a:prstGeom>
        </p:spPr>
        <p:txBody>
          <a:bodyPr vert="horz" wrap="square" lIns="0" tIns="151130" rIns="0" bIns="0" rtlCol="0">
            <a:spAutoFit/>
          </a:bodyPr>
          <a:lstStyle/>
          <a:p>
            <a:pPr marL="12700">
              <a:lnSpc>
                <a:spcPct val="100000"/>
              </a:lnSpc>
              <a:spcBef>
                <a:spcPts val="1190"/>
              </a:spcBef>
              <a:tabLst>
                <a:tab pos="641985" algn="l"/>
              </a:tabLst>
            </a:pPr>
            <a:r>
              <a:rPr sz="1100" spc="120" dirty="0">
                <a:latin typeface="Trebuchet MS"/>
                <a:cs typeface="Trebuchet MS"/>
              </a:rPr>
              <a:t> 	 </a:t>
            </a:r>
            <a:endParaRPr sz="1100">
              <a:latin typeface="Trebuchet MS"/>
              <a:cs typeface="Trebuchet MS"/>
            </a:endParaRPr>
          </a:p>
        </p:txBody>
      </p:sp>
      <p:sp>
        <p:nvSpPr>
          <p:cNvPr id="39" name="object 39"/>
          <p:cNvSpPr txBox="1"/>
          <p:nvPr/>
        </p:nvSpPr>
        <p:spPr>
          <a:xfrm>
            <a:off x="832967" y="2722027"/>
            <a:ext cx="1817370" cy="191770"/>
          </a:xfrm>
          <a:prstGeom prst="rect">
            <a:avLst/>
          </a:prstGeom>
        </p:spPr>
        <p:txBody>
          <a:bodyPr vert="horz" wrap="square" lIns="0" tIns="11430" rIns="0" bIns="0" rtlCol="0">
            <a:spAutoFit/>
          </a:bodyPr>
          <a:lstStyle/>
          <a:p>
            <a:pPr marL="12700">
              <a:lnSpc>
                <a:spcPct val="100000"/>
              </a:lnSpc>
              <a:spcBef>
                <a:spcPts val="90"/>
              </a:spcBef>
              <a:tabLst>
                <a:tab pos="453390" algn="l"/>
                <a:tab pos="918844" algn="l"/>
                <a:tab pos="1731010" algn="l"/>
              </a:tabLst>
            </a:pPr>
            <a:r>
              <a:rPr sz="1100" spc="355" dirty="0">
                <a:latin typeface="Trebuchet MS"/>
                <a:cs typeface="Trebuchet MS"/>
              </a:rPr>
              <a:t>  	  	</a:t>
            </a:r>
            <a:r>
              <a:rPr sz="1100" spc="470" dirty="0">
                <a:latin typeface="Trebuchet MS"/>
                <a:cs typeface="Trebuchet MS"/>
              </a:rPr>
              <a:t> 	</a:t>
            </a:r>
            <a:r>
              <a:rPr sz="1100" spc="240" dirty="0">
                <a:latin typeface="Trebuchet MS"/>
                <a:cs typeface="Trebuchet MS"/>
              </a:rPr>
              <a:t> </a:t>
            </a:r>
            <a:endParaRPr sz="1100">
              <a:latin typeface="Trebuchet MS"/>
              <a:cs typeface="Trebuchet MS"/>
            </a:endParaRPr>
          </a:p>
        </p:txBody>
      </p:sp>
      <p:sp>
        <p:nvSpPr>
          <p:cNvPr id="40" name="object 40"/>
          <p:cNvSpPr txBox="1"/>
          <p:nvPr/>
        </p:nvSpPr>
        <p:spPr>
          <a:xfrm>
            <a:off x="2770632" y="2889223"/>
            <a:ext cx="473709" cy="147320"/>
          </a:xfrm>
          <a:prstGeom prst="rect">
            <a:avLst/>
          </a:prstGeom>
        </p:spPr>
        <p:txBody>
          <a:bodyPr vert="horz" wrap="square" lIns="0" tIns="12065" rIns="0" bIns="0" rtlCol="0">
            <a:spAutoFit/>
          </a:bodyPr>
          <a:lstStyle/>
          <a:p>
            <a:pPr marL="12700">
              <a:lnSpc>
                <a:spcPct val="100000"/>
              </a:lnSpc>
              <a:spcBef>
                <a:spcPts val="95"/>
              </a:spcBef>
              <a:tabLst>
                <a:tab pos="205740" algn="l"/>
                <a:tab pos="406400" algn="l"/>
              </a:tabLst>
            </a:pPr>
            <a:r>
              <a:rPr sz="800" spc="15" dirty="0">
                <a:latin typeface="Calibri"/>
                <a:cs typeface="Calibri"/>
              </a:rPr>
              <a:t>1	1	2</a:t>
            </a:r>
            <a:endParaRPr sz="800">
              <a:latin typeface="Calibri"/>
              <a:cs typeface="Calibri"/>
            </a:endParaRPr>
          </a:p>
        </p:txBody>
      </p:sp>
      <p:sp>
        <p:nvSpPr>
          <p:cNvPr id="41" name="object 41"/>
          <p:cNvSpPr txBox="1"/>
          <p:nvPr/>
        </p:nvSpPr>
        <p:spPr>
          <a:xfrm>
            <a:off x="2688082" y="2831120"/>
            <a:ext cx="615950" cy="191770"/>
          </a:xfrm>
          <a:prstGeom prst="rect">
            <a:avLst/>
          </a:prstGeom>
        </p:spPr>
        <p:txBody>
          <a:bodyPr vert="horz" wrap="square" lIns="0" tIns="11430" rIns="0" bIns="0" rtlCol="0">
            <a:spAutoFit/>
          </a:bodyPr>
          <a:lstStyle/>
          <a:p>
            <a:pPr marL="12700">
              <a:lnSpc>
                <a:spcPct val="100000"/>
              </a:lnSpc>
              <a:spcBef>
                <a:spcPts val="90"/>
              </a:spcBef>
            </a:pPr>
            <a:r>
              <a:rPr sz="1100" i="1" spc="-75" dirty="0">
                <a:latin typeface="Calibri"/>
                <a:cs typeface="Calibri"/>
              </a:rPr>
              <a:t>φ </a:t>
            </a:r>
            <a:r>
              <a:rPr sz="1100" i="1" spc="-25" dirty="0">
                <a:latin typeface="Calibri"/>
                <a:cs typeface="Calibri"/>
              </a:rPr>
              <a:t> </a:t>
            </a:r>
            <a:r>
              <a:rPr sz="1100" spc="85" dirty="0">
                <a:latin typeface="Calibri"/>
                <a:cs typeface="Calibri"/>
              </a:rPr>
              <a:t>(</a:t>
            </a:r>
            <a:r>
              <a:rPr sz="1100" i="1" spc="145" dirty="0">
                <a:latin typeface="Calibri"/>
                <a:cs typeface="Calibri"/>
              </a:rPr>
              <a:t>x</a:t>
            </a:r>
            <a:r>
              <a:rPr sz="1100" i="1" dirty="0">
                <a:latin typeface="Calibri"/>
                <a:cs typeface="Calibri"/>
              </a:rPr>
              <a:t> </a:t>
            </a:r>
            <a:r>
              <a:rPr sz="1100" i="1" spc="-25" dirty="0">
                <a:latin typeface="Calibri"/>
                <a:cs typeface="Calibri"/>
              </a:rPr>
              <a:t> </a:t>
            </a:r>
            <a:r>
              <a:rPr sz="1100" i="1" spc="25" dirty="0">
                <a:latin typeface="Calibri"/>
                <a:cs typeface="Calibri"/>
              </a:rPr>
              <a:t>,</a:t>
            </a:r>
            <a:r>
              <a:rPr sz="1100" i="1" spc="-70" dirty="0">
                <a:latin typeface="Calibri"/>
                <a:cs typeface="Calibri"/>
              </a:rPr>
              <a:t> </a:t>
            </a:r>
            <a:r>
              <a:rPr sz="1100" i="1" spc="145" dirty="0">
                <a:latin typeface="Calibri"/>
                <a:cs typeface="Calibri"/>
              </a:rPr>
              <a:t>x</a:t>
            </a:r>
            <a:r>
              <a:rPr sz="1100" i="1" dirty="0">
                <a:latin typeface="Calibri"/>
                <a:cs typeface="Calibri"/>
              </a:rPr>
              <a:t> </a:t>
            </a:r>
            <a:r>
              <a:rPr sz="1100" i="1" spc="-25" dirty="0">
                <a:latin typeface="Calibri"/>
                <a:cs typeface="Calibri"/>
              </a:rPr>
              <a:t> </a:t>
            </a:r>
            <a:r>
              <a:rPr sz="1100" spc="85" dirty="0">
                <a:latin typeface="Calibri"/>
                <a:cs typeface="Calibri"/>
              </a:rPr>
              <a:t>)</a:t>
            </a:r>
            <a:endParaRPr sz="1100">
              <a:latin typeface="Calibri"/>
              <a:cs typeface="Calibri"/>
            </a:endParaRPr>
          </a:p>
        </p:txBody>
      </p:sp>
      <p:sp>
        <p:nvSpPr>
          <p:cNvPr id="42" name="object 42"/>
          <p:cNvSpPr txBox="1"/>
          <p:nvPr/>
        </p:nvSpPr>
        <p:spPr>
          <a:xfrm>
            <a:off x="2662682" y="3003193"/>
            <a:ext cx="666750" cy="191770"/>
          </a:xfrm>
          <a:prstGeom prst="rect">
            <a:avLst/>
          </a:prstGeom>
        </p:spPr>
        <p:txBody>
          <a:bodyPr vert="horz" wrap="square" lIns="0" tIns="11430" rIns="0" bIns="0" rtlCol="0">
            <a:spAutoFit/>
          </a:bodyPr>
          <a:lstStyle/>
          <a:p>
            <a:pPr marL="38100">
              <a:lnSpc>
                <a:spcPct val="100000"/>
              </a:lnSpc>
              <a:spcBef>
                <a:spcPts val="90"/>
              </a:spcBef>
            </a:pPr>
            <a:r>
              <a:rPr sz="1100" i="1" spc="-75" dirty="0">
                <a:latin typeface="Calibri"/>
                <a:cs typeface="Calibri"/>
              </a:rPr>
              <a:t>φ</a:t>
            </a:r>
            <a:r>
              <a:rPr sz="1200" spc="97" baseline="-10416" dirty="0">
                <a:latin typeface="Calibri"/>
                <a:cs typeface="Calibri"/>
              </a:rPr>
              <a:t>2</a:t>
            </a:r>
            <a:r>
              <a:rPr sz="1100" spc="85" dirty="0">
                <a:latin typeface="Calibri"/>
                <a:cs typeface="Calibri"/>
              </a:rPr>
              <a:t>(</a:t>
            </a:r>
            <a:r>
              <a:rPr sz="1100" i="1" spc="145" dirty="0">
                <a:latin typeface="Calibri"/>
                <a:cs typeface="Calibri"/>
              </a:rPr>
              <a:t>x</a:t>
            </a:r>
            <a:r>
              <a:rPr sz="1200" spc="97" baseline="-10416" dirty="0">
                <a:latin typeface="Calibri"/>
                <a:cs typeface="Calibri"/>
              </a:rPr>
              <a:t>1</a:t>
            </a:r>
            <a:r>
              <a:rPr sz="1100" i="1" spc="25" dirty="0">
                <a:latin typeface="Calibri"/>
                <a:cs typeface="Calibri"/>
              </a:rPr>
              <a:t>,</a:t>
            </a:r>
            <a:r>
              <a:rPr sz="1100" i="1" spc="-70" dirty="0">
                <a:latin typeface="Calibri"/>
                <a:cs typeface="Calibri"/>
              </a:rPr>
              <a:t> </a:t>
            </a:r>
            <a:r>
              <a:rPr sz="1100" i="1" spc="145" dirty="0">
                <a:latin typeface="Calibri"/>
                <a:cs typeface="Calibri"/>
              </a:rPr>
              <a:t>x</a:t>
            </a:r>
            <a:r>
              <a:rPr sz="1200" spc="97" baseline="-10416" dirty="0">
                <a:latin typeface="Calibri"/>
                <a:cs typeface="Calibri"/>
              </a:rPr>
              <a:t>2</a:t>
            </a:r>
            <a:r>
              <a:rPr sz="1100" spc="85" dirty="0">
                <a:latin typeface="Calibri"/>
                <a:cs typeface="Calibri"/>
              </a:rPr>
              <a:t>)</a:t>
            </a:r>
            <a:endParaRPr sz="1100">
              <a:latin typeface="Calibri"/>
              <a:cs typeface="Calibri"/>
            </a:endParaRPr>
          </a:p>
        </p:txBody>
      </p:sp>
      <p:sp>
        <p:nvSpPr>
          <p:cNvPr id="43" name="object 43"/>
          <p:cNvSpPr txBox="1"/>
          <p:nvPr/>
        </p:nvSpPr>
        <p:spPr>
          <a:xfrm>
            <a:off x="3341890" y="2722027"/>
            <a:ext cx="98425" cy="191770"/>
          </a:xfrm>
          <a:prstGeom prst="rect">
            <a:avLst/>
          </a:prstGeom>
        </p:spPr>
        <p:txBody>
          <a:bodyPr vert="horz" wrap="square" lIns="0" tIns="11430" rIns="0" bIns="0" rtlCol="0">
            <a:spAutoFit/>
          </a:bodyPr>
          <a:lstStyle/>
          <a:p>
            <a:pPr marL="12700">
              <a:lnSpc>
                <a:spcPct val="100000"/>
              </a:lnSpc>
              <a:spcBef>
                <a:spcPts val="90"/>
              </a:spcBef>
            </a:pPr>
            <a:r>
              <a:rPr sz="1100" spc="240" dirty="0">
                <a:latin typeface="Trebuchet MS"/>
                <a:cs typeface="Trebuchet MS"/>
              </a:rPr>
              <a:t> </a:t>
            </a:r>
            <a:endParaRPr sz="1100">
              <a:latin typeface="Trebuchet MS"/>
              <a:cs typeface="Trebuchet MS"/>
            </a:endParaRPr>
          </a:p>
        </p:txBody>
      </p:sp>
      <p:sp>
        <p:nvSpPr>
          <p:cNvPr id="44" name="object 44"/>
          <p:cNvSpPr txBox="1"/>
          <p:nvPr/>
        </p:nvSpPr>
        <p:spPr>
          <a:xfrm>
            <a:off x="3445802" y="2917379"/>
            <a:ext cx="263525" cy="191770"/>
          </a:xfrm>
          <a:prstGeom prst="rect">
            <a:avLst/>
          </a:prstGeom>
        </p:spPr>
        <p:txBody>
          <a:bodyPr vert="horz" wrap="square" lIns="0" tIns="11430" rIns="0" bIns="0" rtlCol="0">
            <a:spAutoFit/>
          </a:bodyPr>
          <a:lstStyle/>
          <a:p>
            <a:pPr marL="12700">
              <a:lnSpc>
                <a:spcPct val="100000"/>
              </a:lnSpc>
              <a:spcBef>
                <a:spcPts val="90"/>
              </a:spcBef>
            </a:pPr>
            <a:r>
              <a:rPr sz="1100" spc="295" dirty="0">
                <a:latin typeface="Calibri"/>
                <a:cs typeface="Calibri"/>
              </a:rPr>
              <a:t>+</a:t>
            </a:r>
            <a:r>
              <a:rPr sz="1100" spc="-10" dirty="0">
                <a:latin typeface="Calibri"/>
                <a:cs typeface="Calibri"/>
              </a:rPr>
              <a:t> </a:t>
            </a:r>
            <a:r>
              <a:rPr sz="1100" i="1" spc="-10" dirty="0">
                <a:latin typeface="Calibri"/>
                <a:cs typeface="Calibri"/>
              </a:rPr>
              <a:t>w</a:t>
            </a:r>
            <a:endParaRPr sz="1100">
              <a:latin typeface="Calibri"/>
              <a:cs typeface="Calibri"/>
            </a:endParaRPr>
          </a:p>
        </p:txBody>
      </p:sp>
      <p:sp>
        <p:nvSpPr>
          <p:cNvPr id="45" name="object 45"/>
          <p:cNvSpPr txBox="1"/>
          <p:nvPr/>
        </p:nvSpPr>
        <p:spPr>
          <a:xfrm>
            <a:off x="3683533" y="297548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0</a:t>
            </a:r>
            <a:endParaRPr sz="800">
              <a:latin typeface="Calibri"/>
              <a:cs typeface="Calibri"/>
            </a:endParaRPr>
          </a:p>
        </p:txBody>
      </p:sp>
      <p:sp>
        <p:nvSpPr>
          <p:cNvPr id="46" name="object 46"/>
          <p:cNvSpPr txBox="1"/>
          <p:nvPr/>
        </p:nvSpPr>
        <p:spPr>
          <a:xfrm>
            <a:off x="3743642" y="2722027"/>
            <a:ext cx="127635" cy="191770"/>
          </a:xfrm>
          <a:prstGeom prst="rect">
            <a:avLst/>
          </a:prstGeom>
        </p:spPr>
        <p:txBody>
          <a:bodyPr vert="horz" wrap="square" lIns="0" tIns="11430" rIns="0" bIns="0" rtlCol="0">
            <a:spAutoFit/>
          </a:bodyPr>
          <a:lstStyle/>
          <a:p>
            <a:pPr marL="12700">
              <a:lnSpc>
                <a:spcPct val="100000"/>
              </a:lnSpc>
              <a:spcBef>
                <a:spcPts val="90"/>
              </a:spcBef>
            </a:pPr>
            <a:r>
              <a:rPr sz="1100" spc="470" dirty="0">
                <a:latin typeface="Trebuchet MS"/>
                <a:cs typeface="Trebuchet MS"/>
              </a:rPr>
              <a:t> </a:t>
            </a:r>
            <a:endParaRPr sz="1100">
              <a:latin typeface="Trebuchet MS"/>
              <a:cs typeface="Trebuchet MS"/>
            </a:endParaRPr>
          </a:p>
        </p:txBody>
      </p:sp>
      <p:sp>
        <p:nvSpPr>
          <p:cNvPr id="50" name="Slide Number Placeholder 4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a:t>
            </a:fld>
            <a:endParaRPr lang="en-US" spc="-5" dirty="0"/>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91858" y="211795"/>
            <a:ext cx="2821940" cy="664210"/>
          </a:xfrm>
          <a:prstGeom prst="rect">
            <a:avLst/>
          </a:prstGeom>
        </p:spPr>
        <p:txBody>
          <a:bodyPr vert="horz" wrap="square" lIns="0" tIns="17145" rIns="0" bIns="0" rtlCol="0">
            <a:spAutoFit/>
          </a:bodyPr>
          <a:lstStyle/>
          <a:p>
            <a:pPr marL="815340">
              <a:lnSpc>
                <a:spcPct val="100000"/>
              </a:lnSpc>
              <a:spcBef>
                <a:spcPts val="135"/>
              </a:spcBef>
            </a:pPr>
            <a:r>
              <a:rPr sz="1400" spc="15" dirty="0">
                <a:latin typeface="Times New Roman"/>
                <a:cs typeface="Times New Roman"/>
              </a:rPr>
              <a:t>Generalized</a:t>
            </a:r>
            <a:r>
              <a:rPr sz="1400" spc="-35" dirty="0">
                <a:latin typeface="Times New Roman"/>
                <a:cs typeface="Times New Roman"/>
              </a:rPr>
              <a:t> </a:t>
            </a:r>
            <a:r>
              <a:rPr sz="1400" spc="15" dirty="0">
                <a:latin typeface="Times New Roman"/>
                <a:cs typeface="Times New Roman"/>
              </a:rPr>
              <a:t>Linear</a:t>
            </a:r>
            <a:r>
              <a:rPr sz="1400" spc="-30" dirty="0">
                <a:latin typeface="Times New Roman"/>
                <a:cs typeface="Times New Roman"/>
              </a:rPr>
              <a:t> </a:t>
            </a:r>
            <a:r>
              <a:rPr sz="1400" spc="15" dirty="0">
                <a:latin typeface="Times New Roman"/>
                <a:cs typeface="Times New Roman"/>
              </a:rPr>
              <a:t>Models</a:t>
            </a:r>
            <a:endParaRPr sz="1400">
              <a:latin typeface="Times New Roman"/>
              <a:cs typeface="Times New Roman"/>
            </a:endParaRPr>
          </a:p>
          <a:p>
            <a:pPr>
              <a:lnSpc>
                <a:spcPct val="100000"/>
              </a:lnSpc>
              <a:spcBef>
                <a:spcPts val="35"/>
              </a:spcBef>
            </a:pPr>
            <a:endParaRPr sz="1700">
              <a:latin typeface="Times New Roman"/>
              <a:cs typeface="Times New Roman"/>
            </a:endParaRPr>
          </a:p>
          <a:p>
            <a:pPr marL="144780" indent="-132715">
              <a:lnSpc>
                <a:spcPct val="100000"/>
              </a:lnSpc>
              <a:buSzPct val="90909"/>
              <a:buFont typeface="Lucida Sans Unicode"/>
              <a:buChar char="•"/>
              <a:tabLst>
                <a:tab pos="145415" algn="l"/>
              </a:tabLst>
            </a:pPr>
            <a:r>
              <a:rPr sz="1100" spc="-55" dirty="0">
                <a:latin typeface="Times New Roman"/>
                <a:cs typeface="Times New Roman"/>
              </a:rPr>
              <a:t>We</a:t>
            </a:r>
            <a:r>
              <a:rPr sz="1100" spc="-15" dirty="0">
                <a:latin typeface="Times New Roman"/>
                <a:cs typeface="Times New Roman"/>
              </a:rPr>
              <a:t> </a:t>
            </a:r>
            <a:r>
              <a:rPr sz="1100" spc="-5" dirty="0">
                <a:latin typeface="Times New Roman"/>
                <a:cs typeface="Times New Roman"/>
              </a:rPr>
              <a:t>can</a:t>
            </a:r>
            <a:r>
              <a:rPr sz="1100" spc="-10" dirty="0">
                <a:latin typeface="Times New Roman"/>
                <a:cs typeface="Times New Roman"/>
              </a:rPr>
              <a:t> </a:t>
            </a:r>
            <a:r>
              <a:rPr sz="1100" spc="-5" dirty="0">
                <a:latin typeface="Times New Roman"/>
                <a:cs typeface="Times New Roman"/>
              </a:rPr>
              <a:t>write</a:t>
            </a:r>
            <a:r>
              <a:rPr sz="1100" spc="-15" dirty="0">
                <a:latin typeface="Times New Roman"/>
                <a:cs typeface="Times New Roman"/>
              </a:rPr>
              <a:t> </a:t>
            </a:r>
            <a:r>
              <a:rPr sz="1100" spc="-5" dirty="0">
                <a:latin typeface="Times New Roman"/>
                <a:cs typeface="Times New Roman"/>
              </a:rPr>
              <a:t>the</a:t>
            </a:r>
            <a:r>
              <a:rPr sz="1100" spc="-10" dirty="0">
                <a:latin typeface="Times New Roman"/>
                <a:cs typeface="Times New Roman"/>
              </a:rPr>
              <a:t> classifier </a:t>
            </a:r>
            <a:r>
              <a:rPr sz="1100" spc="-5" dirty="0">
                <a:latin typeface="Times New Roman"/>
                <a:cs typeface="Times New Roman"/>
              </a:rPr>
              <a:t>in</a:t>
            </a:r>
            <a:r>
              <a:rPr sz="1100" spc="-15" dirty="0">
                <a:latin typeface="Times New Roman"/>
                <a:cs typeface="Times New Roman"/>
              </a:rPr>
              <a:t> </a:t>
            </a:r>
            <a:r>
              <a:rPr sz="1100" spc="-5" dirty="0">
                <a:latin typeface="Times New Roman"/>
                <a:cs typeface="Times New Roman"/>
              </a:rPr>
              <a:t>another</a:t>
            </a:r>
            <a:r>
              <a:rPr sz="1100" spc="-10" dirty="0">
                <a:latin typeface="Times New Roman"/>
                <a:cs typeface="Times New Roman"/>
              </a:rPr>
              <a:t> </a:t>
            </a:r>
            <a:r>
              <a:rPr sz="1100" spc="-5" dirty="0">
                <a:latin typeface="Times New Roman"/>
                <a:cs typeface="Times New Roman"/>
              </a:rPr>
              <a:t>form</a:t>
            </a:r>
            <a:endParaRPr sz="1100">
              <a:latin typeface="Times New Roman"/>
              <a:cs typeface="Times New Roman"/>
            </a:endParaRPr>
          </a:p>
        </p:txBody>
      </p:sp>
      <p:sp>
        <p:nvSpPr>
          <p:cNvPr id="6" name="object 6"/>
          <p:cNvSpPr txBox="1"/>
          <p:nvPr/>
        </p:nvSpPr>
        <p:spPr>
          <a:xfrm>
            <a:off x="1153223" y="1034616"/>
            <a:ext cx="751205" cy="191770"/>
          </a:xfrm>
          <a:prstGeom prst="rect">
            <a:avLst/>
          </a:prstGeom>
        </p:spPr>
        <p:txBody>
          <a:bodyPr vert="horz" wrap="square" lIns="0" tIns="11430" rIns="0" bIns="0" rtlCol="0">
            <a:spAutoFit/>
          </a:bodyPr>
          <a:lstStyle/>
          <a:p>
            <a:pPr marL="38100">
              <a:lnSpc>
                <a:spcPct val="100000"/>
              </a:lnSpc>
              <a:spcBef>
                <a:spcPts val="90"/>
              </a:spcBef>
            </a:pPr>
            <a:r>
              <a:rPr sz="1100" i="1" spc="-15" dirty="0">
                <a:latin typeface="Calibri"/>
                <a:cs typeface="Calibri"/>
              </a:rPr>
              <a:t>p</a:t>
            </a:r>
            <a:r>
              <a:rPr sz="1100" spc="-15" dirty="0">
                <a:latin typeface="Calibri"/>
                <a:cs typeface="Calibri"/>
              </a:rPr>
              <a:t>(</a:t>
            </a:r>
            <a:r>
              <a:rPr sz="1100" spc="-15" dirty="0">
                <a:latin typeface="Lucida Sans Unicode"/>
                <a:cs typeface="Lucida Sans Unicode"/>
              </a:rPr>
              <a:t>C</a:t>
            </a:r>
            <a:r>
              <a:rPr sz="1200" spc="-22" baseline="-10416" dirty="0">
                <a:latin typeface="Calibri"/>
                <a:cs typeface="Calibri"/>
              </a:rPr>
              <a:t>1</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20"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txBox="1"/>
          <p:nvPr/>
        </p:nvSpPr>
        <p:spPr>
          <a:xfrm>
            <a:off x="1969516" y="940891"/>
            <a:ext cx="1747520" cy="191770"/>
          </a:xfrm>
          <a:prstGeom prst="rect">
            <a:avLst/>
          </a:prstGeom>
        </p:spPr>
        <p:txBody>
          <a:bodyPr vert="horz" wrap="square" lIns="0" tIns="11430" rIns="0" bIns="0" rtlCol="0">
            <a:spAutoFit/>
          </a:bodyPr>
          <a:lstStyle/>
          <a:p>
            <a:pPr marL="38100">
              <a:lnSpc>
                <a:spcPct val="100000"/>
              </a:lnSpc>
              <a:spcBef>
                <a:spcPts val="90"/>
              </a:spcBef>
              <a:tabLst>
                <a:tab pos="497840" algn="l"/>
                <a:tab pos="1708785" algn="l"/>
              </a:tabLst>
            </a:pPr>
            <a:r>
              <a:rPr sz="1100" u="sng" spc="-5" dirty="0">
                <a:uFill>
                  <a:solidFill>
                    <a:srgbClr val="000000"/>
                  </a:solidFill>
                </a:uFill>
                <a:latin typeface="Times New Roman"/>
                <a:cs typeface="Times New Roman"/>
              </a:rPr>
              <a:t> 	</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	</a:t>
            </a:r>
            <a:endParaRPr sz="1100">
              <a:latin typeface="Calibri"/>
              <a:cs typeface="Calibri"/>
            </a:endParaRPr>
          </a:p>
        </p:txBody>
      </p:sp>
      <p:sp>
        <p:nvSpPr>
          <p:cNvPr id="8" name="object 8"/>
          <p:cNvSpPr txBox="1"/>
          <p:nvPr/>
        </p:nvSpPr>
        <p:spPr>
          <a:xfrm>
            <a:off x="1969516" y="1129651"/>
            <a:ext cx="1747520"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spc="-30" dirty="0">
                <a:latin typeface="Calibri"/>
                <a:cs typeface="Calibri"/>
              </a:rPr>
              <a:t> </a:t>
            </a:r>
            <a:r>
              <a:rPr sz="1100" spc="295" dirty="0">
                <a:latin typeface="Calibri"/>
                <a:cs typeface="Calibri"/>
              </a:rPr>
              <a:t>+</a:t>
            </a:r>
            <a:r>
              <a:rPr sz="1100" spc="-25" dirty="0">
                <a:latin typeface="Calibri"/>
                <a:cs typeface="Calibri"/>
              </a:rPr>
              <a:t> </a:t>
            </a: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endParaRPr sz="1100">
              <a:latin typeface="Calibri"/>
              <a:cs typeface="Calibri"/>
            </a:endParaRPr>
          </a:p>
        </p:txBody>
      </p:sp>
      <p:sp>
        <p:nvSpPr>
          <p:cNvPr id="9" name="object 9"/>
          <p:cNvSpPr txBox="1"/>
          <p:nvPr/>
        </p:nvSpPr>
        <p:spPr>
          <a:xfrm>
            <a:off x="1745449" y="1397900"/>
            <a:ext cx="133350" cy="191770"/>
          </a:xfrm>
          <a:prstGeom prst="rect">
            <a:avLst/>
          </a:prstGeom>
        </p:spPr>
        <p:txBody>
          <a:bodyPr vert="horz" wrap="square" lIns="0" tIns="11430" rIns="0" bIns="0" rtlCol="0">
            <a:spAutoFit/>
          </a:bodyPr>
          <a:lstStyle/>
          <a:p>
            <a:pPr marL="12700">
              <a:lnSpc>
                <a:spcPct val="100000"/>
              </a:lnSpc>
              <a:spcBef>
                <a:spcPts val="90"/>
              </a:spcBef>
            </a:pPr>
            <a:r>
              <a:rPr sz="1100" spc="295" dirty="0">
                <a:latin typeface="Calibri"/>
                <a:cs typeface="Calibri"/>
              </a:rPr>
              <a:t>=</a:t>
            </a:r>
            <a:endParaRPr sz="1100">
              <a:latin typeface="Calibri"/>
              <a:cs typeface="Calibri"/>
            </a:endParaRPr>
          </a:p>
        </p:txBody>
      </p:sp>
      <p:sp>
        <p:nvSpPr>
          <p:cNvPr id="10" name="object 10"/>
          <p:cNvSpPr txBox="1"/>
          <p:nvPr/>
        </p:nvSpPr>
        <p:spPr>
          <a:xfrm>
            <a:off x="2329789" y="1304174"/>
            <a:ext cx="9525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Calibri"/>
                <a:cs typeface="Calibri"/>
              </a:rPr>
              <a:t>1</a:t>
            </a:r>
            <a:endParaRPr sz="1100">
              <a:latin typeface="Calibri"/>
              <a:cs typeface="Calibri"/>
            </a:endParaRPr>
          </a:p>
        </p:txBody>
      </p:sp>
      <p:sp>
        <p:nvSpPr>
          <p:cNvPr id="11" name="object 11"/>
          <p:cNvSpPr/>
          <p:nvPr/>
        </p:nvSpPr>
        <p:spPr>
          <a:xfrm>
            <a:off x="2007616" y="1514513"/>
            <a:ext cx="739140" cy="0"/>
          </a:xfrm>
          <a:custGeom>
            <a:avLst/>
            <a:gdLst/>
            <a:ahLst/>
            <a:cxnLst/>
            <a:rect l="l" t="t" r="r" b="b"/>
            <a:pathLst>
              <a:path w="739139">
                <a:moveTo>
                  <a:pt x="0" y="0"/>
                </a:moveTo>
                <a:lnTo>
                  <a:pt x="739025" y="0"/>
                </a:lnTo>
              </a:path>
            </a:pathLst>
          </a:custGeom>
          <a:ln w="5537">
            <a:solidFill>
              <a:srgbClr val="000000"/>
            </a:solidFill>
          </a:ln>
        </p:spPr>
        <p:txBody>
          <a:bodyPr wrap="square" lIns="0" tIns="0" rIns="0" bIns="0" rtlCol="0"/>
          <a:lstStyle/>
          <a:p>
            <a:endParaRPr/>
          </a:p>
        </p:txBody>
      </p:sp>
      <p:sp>
        <p:nvSpPr>
          <p:cNvPr id="12" name="object 12"/>
          <p:cNvSpPr txBox="1"/>
          <p:nvPr/>
        </p:nvSpPr>
        <p:spPr>
          <a:xfrm>
            <a:off x="1969516" y="1492934"/>
            <a:ext cx="1280160" cy="191770"/>
          </a:xfrm>
          <a:prstGeom prst="rect">
            <a:avLst/>
          </a:prstGeom>
        </p:spPr>
        <p:txBody>
          <a:bodyPr vert="horz" wrap="square" lIns="0" tIns="11430" rIns="0" bIns="0" rtlCol="0">
            <a:spAutoFit/>
          </a:bodyPr>
          <a:lstStyle/>
          <a:p>
            <a:pPr marL="38100">
              <a:lnSpc>
                <a:spcPct val="100000"/>
              </a:lnSpc>
              <a:spcBef>
                <a:spcPts val="90"/>
              </a:spcBef>
            </a:pPr>
            <a:r>
              <a:rPr sz="1100" spc="-15" dirty="0">
                <a:latin typeface="Calibri"/>
                <a:cs typeface="Calibri"/>
              </a:rPr>
              <a:t>1</a:t>
            </a:r>
            <a:r>
              <a:rPr sz="1100" spc="-10" dirty="0">
                <a:latin typeface="Calibri"/>
                <a:cs typeface="Calibri"/>
              </a:rPr>
              <a:t> </a:t>
            </a:r>
            <a:r>
              <a:rPr sz="1100" spc="295" dirty="0">
                <a:latin typeface="Calibri"/>
                <a:cs typeface="Calibri"/>
              </a:rPr>
              <a:t>+</a:t>
            </a:r>
            <a:r>
              <a:rPr sz="1100" spc="-10" dirty="0">
                <a:latin typeface="Calibri"/>
                <a:cs typeface="Calibri"/>
              </a:rPr>
              <a:t> </a:t>
            </a:r>
            <a:r>
              <a:rPr sz="1100" spc="35" dirty="0">
                <a:latin typeface="Calibri"/>
                <a:cs typeface="Calibri"/>
              </a:rPr>
              <a:t>exp(</a:t>
            </a:r>
            <a:r>
              <a:rPr sz="1100" spc="-204" dirty="0">
                <a:latin typeface="Lucida Sans Unicode"/>
                <a:cs typeface="Lucida Sans Unicode"/>
              </a:rPr>
              <a:t>−</a:t>
            </a:r>
            <a:r>
              <a:rPr sz="1100" i="1" spc="10" dirty="0">
                <a:latin typeface="Calibri"/>
                <a:cs typeface="Calibri"/>
              </a:rPr>
              <a:t>a</a:t>
            </a:r>
            <a:r>
              <a:rPr sz="1100" spc="85" dirty="0">
                <a:latin typeface="Calibri"/>
                <a:cs typeface="Calibri"/>
              </a:rPr>
              <a:t>)</a:t>
            </a:r>
            <a:r>
              <a:rPr sz="1100" dirty="0">
                <a:latin typeface="Calibri"/>
                <a:cs typeface="Calibri"/>
              </a:rPr>
              <a:t> </a:t>
            </a:r>
            <a:r>
              <a:rPr sz="1100" spc="-75" dirty="0">
                <a:latin typeface="Calibri"/>
                <a:cs typeface="Calibri"/>
              </a:rPr>
              <a:t> </a:t>
            </a:r>
            <a:r>
              <a:rPr sz="1650" spc="-44" baseline="37878" dirty="0">
                <a:latin typeface="Lucida Sans Unicode"/>
                <a:cs typeface="Lucida Sans Unicode"/>
              </a:rPr>
              <a:t>≡</a:t>
            </a:r>
            <a:r>
              <a:rPr sz="1650" spc="-67" baseline="37878" dirty="0">
                <a:latin typeface="Lucida Sans Unicode"/>
                <a:cs typeface="Lucida Sans Unicode"/>
              </a:rPr>
              <a:t> </a:t>
            </a:r>
            <a:r>
              <a:rPr sz="1650" i="1" spc="104" baseline="37878" dirty="0">
                <a:latin typeface="Calibri"/>
                <a:cs typeface="Calibri"/>
              </a:rPr>
              <a:t>σ</a:t>
            </a:r>
            <a:r>
              <a:rPr sz="1650" spc="127" baseline="37878" dirty="0">
                <a:latin typeface="Calibri"/>
                <a:cs typeface="Calibri"/>
              </a:rPr>
              <a:t>(</a:t>
            </a:r>
            <a:r>
              <a:rPr sz="1650" i="1" spc="15" baseline="37878" dirty="0">
                <a:latin typeface="Calibri"/>
                <a:cs typeface="Calibri"/>
              </a:rPr>
              <a:t>a</a:t>
            </a:r>
            <a:r>
              <a:rPr sz="1650" spc="127" baseline="37878" dirty="0">
                <a:latin typeface="Calibri"/>
                <a:cs typeface="Calibri"/>
              </a:rPr>
              <a:t>)</a:t>
            </a:r>
            <a:endParaRPr sz="1650" baseline="37878">
              <a:latin typeface="Calibri"/>
              <a:cs typeface="Calibri"/>
            </a:endParaRPr>
          </a:p>
        </p:txBody>
      </p:sp>
      <p:sp>
        <p:nvSpPr>
          <p:cNvPr id="13" name="object 13"/>
          <p:cNvSpPr txBox="1"/>
          <p:nvPr/>
        </p:nvSpPr>
        <p:spPr>
          <a:xfrm>
            <a:off x="1245831" y="1775827"/>
            <a:ext cx="36449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where</a:t>
            </a:r>
            <a:endParaRPr sz="1100">
              <a:latin typeface="Times New Roman"/>
              <a:cs typeface="Times New Roman"/>
            </a:endParaRPr>
          </a:p>
        </p:txBody>
      </p:sp>
      <p:sp>
        <p:nvSpPr>
          <p:cNvPr id="14" name="object 14"/>
          <p:cNvSpPr txBox="1"/>
          <p:nvPr/>
        </p:nvSpPr>
        <p:spPr>
          <a:xfrm>
            <a:off x="1737321" y="1682101"/>
            <a:ext cx="1356995" cy="285750"/>
          </a:xfrm>
          <a:prstGeom prst="rect">
            <a:avLst/>
          </a:prstGeom>
        </p:spPr>
        <p:txBody>
          <a:bodyPr vert="horz" wrap="square" lIns="0" tIns="11430" rIns="0" bIns="0" rtlCol="0">
            <a:spAutoFit/>
          </a:bodyPr>
          <a:lstStyle/>
          <a:p>
            <a:pPr marL="554990">
              <a:lnSpc>
                <a:spcPts val="1030"/>
              </a:lnSpc>
              <a:spcBef>
                <a:spcPts val="90"/>
              </a:spcBef>
            </a:pP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endParaRPr sz="1100">
              <a:latin typeface="Calibri"/>
              <a:cs typeface="Calibri"/>
            </a:endParaRPr>
          </a:p>
          <a:p>
            <a:pPr marL="38100">
              <a:lnSpc>
                <a:spcPts val="1030"/>
              </a:lnSpc>
              <a:tabLst>
                <a:tab pos="254635" algn="l"/>
              </a:tabLst>
            </a:pPr>
            <a:r>
              <a:rPr sz="1100" i="1" spc="10" dirty="0">
                <a:latin typeface="Calibri"/>
                <a:cs typeface="Calibri"/>
              </a:rPr>
              <a:t>a	</a:t>
            </a:r>
            <a:r>
              <a:rPr sz="1100" spc="295" dirty="0">
                <a:latin typeface="Calibri"/>
                <a:cs typeface="Calibri"/>
              </a:rPr>
              <a:t>=</a:t>
            </a:r>
            <a:r>
              <a:rPr sz="1100" spc="15" dirty="0">
                <a:latin typeface="Calibri"/>
                <a:cs typeface="Calibri"/>
              </a:rPr>
              <a:t> </a:t>
            </a:r>
            <a:r>
              <a:rPr sz="1100" spc="35" dirty="0">
                <a:latin typeface="Calibri"/>
                <a:cs typeface="Calibri"/>
              </a:rPr>
              <a:t>ln</a:t>
            </a:r>
            <a:endParaRPr sz="1100">
              <a:latin typeface="Calibri"/>
              <a:cs typeface="Calibri"/>
            </a:endParaRPr>
          </a:p>
        </p:txBody>
      </p:sp>
      <p:sp>
        <p:nvSpPr>
          <p:cNvPr id="15" name="object 15"/>
          <p:cNvSpPr txBox="1"/>
          <p:nvPr/>
        </p:nvSpPr>
        <p:spPr>
          <a:xfrm>
            <a:off x="2254313" y="1870861"/>
            <a:ext cx="827405"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endParaRPr sz="1100">
              <a:latin typeface="Calibri"/>
              <a:cs typeface="Calibri"/>
            </a:endParaRPr>
          </a:p>
        </p:txBody>
      </p:sp>
      <p:sp>
        <p:nvSpPr>
          <p:cNvPr id="16" name="object 16"/>
          <p:cNvSpPr txBox="1"/>
          <p:nvPr/>
        </p:nvSpPr>
        <p:spPr>
          <a:xfrm>
            <a:off x="466458" y="2276867"/>
            <a:ext cx="3820160" cy="822325"/>
          </a:xfrm>
          <a:prstGeom prst="rect">
            <a:avLst/>
          </a:prstGeom>
        </p:spPr>
        <p:txBody>
          <a:bodyPr vert="horz" wrap="square" lIns="0" tIns="29209" rIns="0" bIns="0" rtlCol="0">
            <a:spAutoFit/>
          </a:bodyPr>
          <a:lstStyle/>
          <a:p>
            <a:pPr marL="170180" marR="30480" indent="-132715">
              <a:lnSpc>
                <a:spcPts val="1200"/>
              </a:lnSpc>
              <a:spcBef>
                <a:spcPts val="229"/>
              </a:spcBef>
              <a:buSzPct val="90909"/>
              <a:buFont typeface="Lucida Sans Unicode"/>
              <a:buChar char="•"/>
              <a:tabLst>
                <a:tab pos="170815" algn="l"/>
              </a:tabLst>
            </a:pPr>
            <a:r>
              <a:rPr sz="1100" spc="-5" dirty="0">
                <a:solidFill>
                  <a:srgbClr val="D8D8D8"/>
                </a:solidFill>
                <a:latin typeface="Times New Roman"/>
                <a:cs typeface="Times New Roman"/>
              </a:rPr>
              <a:t>This</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looks </a:t>
            </a:r>
            <a:r>
              <a:rPr sz="1100" spc="-10" dirty="0">
                <a:solidFill>
                  <a:srgbClr val="D8D8D8"/>
                </a:solidFill>
                <a:latin typeface="Times New Roman"/>
                <a:cs typeface="Times New Roman"/>
              </a:rPr>
              <a:t>like</a:t>
            </a:r>
            <a:r>
              <a:rPr sz="1100" spc="-5" dirty="0">
                <a:solidFill>
                  <a:srgbClr val="D8D8D8"/>
                </a:solidFill>
                <a:latin typeface="Times New Roman"/>
                <a:cs typeface="Times New Roman"/>
              </a:rPr>
              <a:t> gratuitous math, </a:t>
            </a:r>
            <a:r>
              <a:rPr sz="1100" spc="-15" dirty="0">
                <a:solidFill>
                  <a:srgbClr val="D8D8D8"/>
                </a:solidFill>
                <a:latin typeface="Times New Roman"/>
                <a:cs typeface="Times New Roman"/>
              </a:rPr>
              <a:t>but</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if </a:t>
            </a:r>
            <a:r>
              <a:rPr sz="1100" i="1" spc="10" dirty="0">
                <a:solidFill>
                  <a:srgbClr val="D8D8D8"/>
                </a:solidFill>
                <a:latin typeface="Calibri"/>
                <a:cs typeface="Calibri"/>
              </a:rPr>
              <a:t>a</a:t>
            </a:r>
            <a:r>
              <a:rPr sz="1100" i="1" spc="20" dirty="0">
                <a:solidFill>
                  <a:srgbClr val="D8D8D8"/>
                </a:solidFill>
                <a:latin typeface="Calibri"/>
                <a:cs typeface="Calibri"/>
              </a:rPr>
              <a:t> </a:t>
            </a:r>
            <a:r>
              <a:rPr sz="1100" spc="-10" dirty="0">
                <a:solidFill>
                  <a:srgbClr val="D8D8D8"/>
                </a:solidFill>
                <a:latin typeface="Times New Roman"/>
                <a:cs typeface="Times New Roman"/>
              </a:rPr>
              <a:t>takes</a:t>
            </a:r>
            <a:r>
              <a:rPr sz="1100" spc="-5" dirty="0">
                <a:solidFill>
                  <a:srgbClr val="D8D8D8"/>
                </a:solidFill>
                <a:latin typeface="Times New Roman"/>
                <a:cs typeface="Times New Roman"/>
              </a:rPr>
              <a:t> a simple form</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this </a:t>
            </a:r>
            <a:r>
              <a:rPr sz="1100" dirty="0">
                <a:solidFill>
                  <a:srgbClr val="D8D8D8"/>
                </a:solidFill>
                <a:latin typeface="Times New Roman"/>
                <a:cs typeface="Times New Roman"/>
              </a:rPr>
              <a:t> </a:t>
            </a:r>
            <a:r>
              <a:rPr sz="1100" spc="-5" dirty="0">
                <a:solidFill>
                  <a:srgbClr val="D8D8D8"/>
                </a:solidFill>
                <a:latin typeface="Times New Roman"/>
                <a:cs typeface="Times New Roman"/>
              </a:rPr>
              <a:t>is</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another</a:t>
            </a:r>
            <a:r>
              <a:rPr sz="1100" spc="-10" dirty="0">
                <a:solidFill>
                  <a:srgbClr val="D8D8D8"/>
                </a:solidFill>
                <a:latin typeface="Times New Roman"/>
                <a:cs typeface="Times New Roman"/>
              </a:rPr>
              <a:t> </a:t>
            </a:r>
            <a:r>
              <a:rPr sz="1100" spc="-5" dirty="0">
                <a:solidFill>
                  <a:srgbClr val="D8D8FB"/>
                </a:solidFill>
                <a:latin typeface="Times New Roman"/>
                <a:cs typeface="Times New Roman"/>
              </a:rPr>
              <a:t>generalized</a:t>
            </a:r>
            <a:r>
              <a:rPr sz="1100" spc="-10" dirty="0">
                <a:solidFill>
                  <a:srgbClr val="D8D8FB"/>
                </a:solidFill>
                <a:latin typeface="Times New Roman"/>
                <a:cs typeface="Times New Roman"/>
              </a:rPr>
              <a:t> </a:t>
            </a:r>
            <a:r>
              <a:rPr sz="1100" spc="-5" dirty="0">
                <a:solidFill>
                  <a:srgbClr val="D8D8FB"/>
                </a:solidFill>
                <a:latin typeface="Times New Roman"/>
                <a:cs typeface="Times New Roman"/>
              </a:rPr>
              <a:t>linear</a:t>
            </a:r>
            <a:r>
              <a:rPr sz="1100" spc="-10" dirty="0">
                <a:solidFill>
                  <a:srgbClr val="D8D8FB"/>
                </a:solidFill>
                <a:latin typeface="Times New Roman"/>
                <a:cs typeface="Times New Roman"/>
              </a:rPr>
              <a:t> </a:t>
            </a:r>
            <a:r>
              <a:rPr sz="1100" spc="-5" dirty="0">
                <a:solidFill>
                  <a:srgbClr val="D8D8FB"/>
                </a:solidFill>
                <a:latin typeface="Times New Roman"/>
                <a:cs typeface="Times New Roman"/>
              </a:rPr>
              <a:t>model</a:t>
            </a:r>
            <a:r>
              <a:rPr sz="1100" spc="-10" dirty="0">
                <a:solidFill>
                  <a:srgbClr val="D8D8FB"/>
                </a:solidFill>
                <a:latin typeface="Times New Roman"/>
                <a:cs typeface="Times New Roman"/>
              </a:rPr>
              <a:t> </a:t>
            </a:r>
            <a:r>
              <a:rPr sz="1100" spc="-10" dirty="0">
                <a:solidFill>
                  <a:srgbClr val="D8D8D8"/>
                </a:solidFill>
                <a:latin typeface="Times New Roman"/>
                <a:cs typeface="Times New Roman"/>
              </a:rPr>
              <a:t>which we </a:t>
            </a:r>
            <a:r>
              <a:rPr sz="1100" spc="-20" dirty="0">
                <a:solidFill>
                  <a:srgbClr val="D8D8D8"/>
                </a:solidFill>
                <a:latin typeface="Times New Roman"/>
                <a:cs typeface="Times New Roman"/>
              </a:rPr>
              <a:t>have</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been</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studying</a:t>
            </a:r>
            <a:endParaRPr sz="1100">
              <a:latin typeface="Times New Roman"/>
              <a:cs typeface="Times New Roman"/>
            </a:endParaRPr>
          </a:p>
          <a:p>
            <a:pPr>
              <a:lnSpc>
                <a:spcPct val="100000"/>
              </a:lnSpc>
              <a:spcBef>
                <a:spcPts val="20"/>
              </a:spcBef>
              <a:buClr>
                <a:srgbClr val="D8D8D8"/>
              </a:buClr>
              <a:buFont typeface="Lucida Sans Unicode"/>
              <a:buChar char="•"/>
            </a:pPr>
            <a:endParaRPr sz="1150">
              <a:latin typeface="Times New Roman"/>
              <a:cs typeface="Times New Roman"/>
            </a:endParaRPr>
          </a:p>
          <a:p>
            <a:pPr marL="447675" lvl="1" indent="-128905">
              <a:lnSpc>
                <a:spcPts val="1200"/>
              </a:lnSpc>
              <a:spcBef>
                <a:spcPts val="5"/>
              </a:spcBef>
              <a:buSzPct val="90000"/>
              <a:buFont typeface="Arial"/>
              <a:buChar char="•"/>
              <a:tabLst>
                <a:tab pos="448309" algn="l"/>
              </a:tabLst>
            </a:pPr>
            <a:r>
              <a:rPr sz="1000" spc="-5" dirty="0">
                <a:solidFill>
                  <a:srgbClr val="D8D8D8"/>
                </a:solidFill>
                <a:latin typeface="Times New Roman"/>
                <a:cs typeface="Times New Roman"/>
              </a:rPr>
              <a:t>Of course,</a:t>
            </a:r>
            <a:r>
              <a:rPr sz="1000" dirty="0">
                <a:solidFill>
                  <a:srgbClr val="D8D8D8"/>
                </a:solidFill>
                <a:latin typeface="Times New Roman"/>
                <a:cs typeface="Times New Roman"/>
              </a:rPr>
              <a:t> </a:t>
            </a:r>
            <a:r>
              <a:rPr sz="1000" spc="-5" dirty="0">
                <a:solidFill>
                  <a:srgbClr val="D8D8D8"/>
                </a:solidFill>
                <a:latin typeface="Times New Roman"/>
                <a:cs typeface="Times New Roman"/>
              </a:rPr>
              <a:t>we will</a:t>
            </a:r>
            <a:r>
              <a:rPr sz="1000" dirty="0">
                <a:solidFill>
                  <a:srgbClr val="D8D8D8"/>
                </a:solidFill>
                <a:latin typeface="Times New Roman"/>
                <a:cs typeface="Times New Roman"/>
              </a:rPr>
              <a:t> </a:t>
            </a:r>
            <a:r>
              <a:rPr sz="1000" spc="-5" dirty="0">
                <a:solidFill>
                  <a:srgbClr val="D8D8D8"/>
                </a:solidFill>
                <a:latin typeface="Times New Roman"/>
                <a:cs typeface="Times New Roman"/>
              </a:rPr>
              <a:t>see </a:t>
            </a:r>
            <a:r>
              <a:rPr sz="1000" spc="-15" dirty="0">
                <a:solidFill>
                  <a:srgbClr val="D8D8D8"/>
                </a:solidFill>
                <a:latin typeface="Times New Roman"/>
                <a:cs typeface="Times New Roman"/>
              </a:rPr>
              <a:t>how</a:t>
            </a:r>
            <a:r>
              <a:rPr sz="1000" dirty="0">
                <a:solidFill>
                  <a:srgbClr val="D8D8D8"/>
                </a:solidFill>
                <a:latin typeface="Times New Roman"/>
                <a:cs typeface="Times New Roman"/>
              </a:rPr>
              <a:t> </a:t>
            </a:r>
            <a:r>
              <a:rPr sz="1000" spc="-5" dirty="0">
                <a:solidFill>
                  <a:srgbClr val="D8D8D8"/>
                </a:solidFill>
                <a:latin typeface="Times New Roman"/>
                <a:cs typeface="Times New Roman"/>
              </a:rPr>
              <a:t>such a</a:t>
            </a:r>
            <a:r>
              <a:rPr sz="1000" dirty="0">
                <a:solidFill>
                  <a:srgbClr val="D8D8D8"/>
                </a:solidFill>
                <a:latin typeface="Times New Roman"/>
                <a:cs typeface="Times New Roman"/>
              </a:rPr>
              <a:t> </a:t>
            </a:r>
            <a:r>
              <a:rPr sz="1000" spc="-5" dirty="0">
                <a:solidFill>
                  <a:srgbClr val="D8D8D8"/>
                </a:solidFill>
                <a:latin typeface="Times New Roman"/>
                <a:cs typeface="Times New Roman"/>
              </a:rPr>
              <a:t>simple form</a:t>
            </a:r>
            <a:r>
              <a:rPr sz="1000" dirty="0">
                <a:solidFill>
                  <a:srgbClr val="D8D8D8"/>
                </a:solidFill>
                <a:latin typeface="Times New Roman"/>
                <a:cs typeface="Times New Roman"/>
              </a:rPr>
              <a:t> </a:t>
            </a:r>
            <a:r>
              <a:rPr sz="1000" i="1" spc="10" dirty="0">
                <a:solidFill>
                  <a:srgbClr val="D8D8D8"/>
                </a:solidFill>
                <a:latin typeface="Calibri"/>
                <a:cs typeface="Calibri"/>
              </a:rPr>
              <a:t>a</a:t>
            </a:r>
            <a:r>
              <a:rPr sz="1000" i="1" spc="50" dirty="0">
                <a:solidFill>
                  <a:srgbClr val="D8D8D8"/>
                </a:solidFill>
                <a:latin typeface="Calibri"/>
                <a:cs typeface="Calibri"/>
              </a:rPr>
              <a:t> </a:t>
            </a:r>
            <a:r>
              <a:rPr sz="1000" spc="275" dirty="0">
                <a:solidFill>
                  <a:srgbClr val="D8D8D8"/>
                </a:solidFill>
                <a:latin typeface="Calibri"/>
                <a:cs typeface="Calibri"/>
              </a:rPr>
              <a:t>=</a:t>
            </a:r>
            <a:r>
              <a:rPr sz="1000" spc="55" dirty="0">
                <a:solidFill>
                  <a:srgbClr val="D8D8D8"/>
                </a:solidFill>
                <a:latin typeface="Calibri"/>
                <a:cs typeface="Calibri"/>
              </a:rPr>
              <a:t> </a:t>
            </a:r>
            <a:r>
              <a:rPr sz="1000" b="1" i="1" dirty="0">
                <a:solidFill>
                  <a:srgbClr val="D8D8D8"/>
                </a:solidFill>
                <a:latin typeface="Verdana"/>
                <a:cs typeface="Verdana"/>
              </a:rPr>
              <a:t>w</a:t>
            </a:r>
            <a:r>
              <a:rPr sz="1050" i="1" baseline="27777" dirty="0">
                <a:solidFill>
                  <a:srgbClr val="D8D8D8"/>
                </a:solidFill>
                <a:latin typeface="Calibri"/>
                <a:cs typeface="Calibri"/>
              </a:rPr>
              <a:t>T</a:t>
            </a:r>
            <a:r>
              <a:rPr sz="1050" i="1" spc="-7" baseline="27777" dirty="0">
                <a:solidFill>
                  <a:srgbClr val="D8D8D8"/>
                </a:solidFill>
                <a:latin typeface="Calibri"/>
                <a:cs typeface="Calibri"/>
              </a:rPr>
              <a:t> </a:t>
            </a:r>
            <a:r>
              <a:rPr sz="1000" b="1" i="1" spc="-15" dirty="0">
                <a:solidFill>
                  <a:srgbClr val="D8D8D8"/>
                </a:solidFill>
                <a:latin typeface="Verdana"/>
                <a:cs typeface="Verdana"/>
              </a:rPr>
              <a:t>x</a:t>
            </a:r>
            <a:r>
              <a:rPr sz="1000" b="1" i="1" spc="-120" dirty="0">
                <a:solidFill>
                  <a:srgbClr val="D8D8D8"/>
                </a:solidFill>
                <a:latin typeface="Verdana"/>
                <a:cs typeface="Verdana"/>
              </a:rPr>
              <a:t> </a:t>
            </a:r>
            <a:r>
              <a:rPr sz="1000" spc="275" dirty="0">
                <a:solidFill>
                  <a:srgbClr val="D8D8D8"/>
                </a:solidFill>
                <a:latin typeface="Calibri"/>
                <a:cs typeface="Calibri"/>
              </a:rPr>
              <a:t>+</a:t>
            </a:r>
            <a:r>
              <a:rPr sz="1000" spc="-5" dirty="0">
                <a:solidFill>
                  <a:srgbClr val="D8D8D8"/>
                </a:solidFill>
                <a:latin typeface="Calibri"/>
                <a:cs typeface="Calibri"/>
              </a:rPr>
              <a:t> </a:t>
            </a:r>
            <a:r>
              <a:rPr sz="1000" i="1" spc="15" dirty="0">
                <a:solidFill>
                  <a:srgbClr val="D8D8D8"/>
                </a:solidFill>
                <a:latin typeface="Calibri"/>
                <a:cs typeface="Calibri"/>
              </a:rPr>
              <a:t>w</a:t>
            </a:r>
            <a:r>
              <a:rPr sz="1050" spc="22" baseline="-11904" dirty="0">
                <a:solidFill>
                  <a:srgbClr val="D8D8D8"/>
                </a:solidFill>
                <a:latin typeface="Calibri"/>
                <a:cs typeface="Calibri"/>
              </a:rPr>
              <a:t>0</a:t>
            </a:r>
            <a:endParaRPr sz="1050" baseline="-11904">
              <a:latin typeface="Calibri"/>
              <a:cs typeface="Calibri"/>
            </a:endParaRPr>
          </a:p>
          <a:p>
            <a:pPr marL="447675">
              <a:lnSpc>
                <a:spcPts val="1200"/>
              </a:lnSpc>
            </a:pPr>
            <a:r>
              <a:rPr sz="1000" spc="-5" dirty="0">
                <a:solidFill>
                  <a:srgbClr val="D8D8D8"/>
                </a:solidFill>
                <a:latin typeface="Times New Roman"/>
                <a:cs typeface="Times New Roman"/>
              </a:rPr>
              <a:t>arises</a:t>
            </a:r>
            <a:r>
              <a:rPr sz="1000" spc="-25" dirty="0">
                <a:solidFill>
                  <a:srgbClr val="D8D8D8"/>
                </a:solidFill>
                <a:latin typeface="Times New Roman"/>
                <a:cs typeface="Times New Roman"/>
              </a:rPr>
              <a:t> </a:t>
            </a:r>
            <a:r>
              <a:rPr sz="1000" spc="-5" dirty="0">
                <a:solidFill>
                  <a:srgbClr val="D8D8D8"/>
                </a:solidFill>
                <a:latin typeface="Times New Roman"/>
                <a:cs typeface="Times New Roman"/>
              </a:rPr>
              <a:t>naturally</a:t>
            </a:r>
            <a:endParaRPr sz="1000">
              <a:latin typeface="Times New Roman"/>
              <a:cs typeface="Times New Roman"/>
            </a:endParaRPr>
          </a:p>
        </p:txBody>
      </p:sp>
      <p:sp>
        <p:nvSpPr>
          <p:cNvPr id="20" name="Slide Number Placeholder 1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60</a:t>
            </a:fld>
            <a:endParaRPr lang="en-US" spc="-5" dirty="0"/>
          </a:p>
        </p:txBody>
      </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91858" y="211795"/>
            <a:ext cx="2821940" cy="664210"/>
          </a:xfrm>
          <a:prstGeom prst="rect">
            <a:avLst/>
          </a:prstGeom>
        </p:spPr>
        <p:txBody>
          <a:bodyPr vert="horz" wrap="square" lIns="0" tIns="17145" rIns="0" bIns="0" rtlCol="0">
            <a:spAutoFit/>
          </a:bodyPr>
          <a:lstStyle/>
          <a:p>
            <a:pPr marL="815340">
              <a:lnSpc>
                <a:spcPct val="100000"/>
              </a:lnSpc>
              <a:spcBef>
                <a:spcPts val="135"/>
              </a:spcBef>
            </a:pPr>
            <a:r>
              <a:rPr sz="1400" spc="15" dirty="0">
                <a:latin typeface="Times New Roman"/>
                <a:cs typeface="Times New Roman"/>
              </a:rPr>
              <a:t>Generalized</a:t>
            </a:r>
            <a:r>
              <a:rPr sz="1400" spc="-35" dirty="0">
                <a:latin typeface="Times New Roman"/>
                <a:cs typeface="Times New Roman"/>
              </a:rPr>
              <a:t> </a:t>
            </a:r>
            <a:r>
              <a:rPr sz="1400" spc="15" dirty="0">
                <a:latin typeface="Times New Roman"/>
                <a:cs typeface="Times New Roman"/>
              </a:rPr>
              <a:t>Linear</a:t>
            </a:r>
            <a:r>
              <a:rPr sz="1400" spc="-30" dirty="0">
                <a:latin typeface="Times New Roman"/>
                <a:cs typeface="Times New Roman"/>
              </a:rPr>
              <a:t> </a:t>
            </a:r>
            <a:r>
              <a:rPr sz="1400" spc="15" dirty="0">
                <a:latin typeface="Times New Roman"/>
                <a:cs typeface="Times New Roman"/>
              </a:rPr>
              <a:t>Models</a:t>
            </a:r>
            <a:endParaRPr sz="1400">
              <a:latin typeface="Times New Roman"/>
              <a:cs typeface="Times New Roman"/>
            </a:endParaRPr>
          </a:p>
          <a:p>
            <a:pPr>
              <a:lnSpc>
                <a:spcPct val="100000"/>
              </a:lnSpc>
              <a:spcBef>
                <a:spcPts val="35"/>
              </a:spcBef>
            </a:pPr>
            <a:endParaRPr sz="1700">
              <a:latin typeface="Times New Roman"/>
              <a:cs typeface="Times New Roman"/>
            </a:endParaRPr>
          </a:p>
          <a:p>
            <a:pPr marL="144780" indent="-132715">
              <a:lnSpc>
                <a:spcPct val="100000"/>
              </a:lnSpc>
              <a:buSzPct val="90909"/>
              <a:buFont typeface="Lucida Sans Unicode"/>
              <a:buChar char="•"/>
              <a:tabLst>
                <a:tab pos="145415" algn="l"/>
              </a:tabLst>
            </a:pPr>
            <a:r>
              <a:rPr sz="1100" spc="-55" dirty="0">
                <a:latin typeface="Times New Roman"/>
                <a:cs typeface="Times New Roman"/>
              </a:rPr>
              <a:t>We</a:t>
            </a:r>
            <a:r>
              <a:rPr sz="1100" spc="-15" dirty="0">
                <a:latin typeface="Times New Roman"/>
                <a:cs typeface="Times New Roman"/>
              </a:rPr>
              <a:t> </a:t>
            </a:r>
            <a:r>
              <a:rPr sz="1100" spc="-5" dirty="0">
                <a:latin typeface="Times New Roman"/>
                <a:cs typeface="Times New Roman"/>
              </a:rPr>
              <a:t>can</a:t>
            </a:r>
            <a:r>
              <a:rPr sz="1100" spc="-10" dirty="0">
                <a:latin typeface="Times New Roman"/>
                <a:cs typeface="Times New Roman"/>
              </a:rPr>
              <a:t> </a:t>
            </a:r>
            <a:r>
              <a:rPr sz="1100" spc="-5" dirty="0">
                <a:latin typeface="Times New Roman"/>
                <a:cs typeface="Times New Roman"/>
              </a:rPr>
              <a:t>write</a:t>
            </a:r>
            <a:r>
              <a:rPr sz="1100" spc="-15" dirty="0">
                <a:latin typeface="Times New Roman"/>
                <a:cs typeface="Times New Roman"/>
              </a:rPr>
              <a:t> </a:t>
            </a:r>
            <a:r>
              <a:rPr sz="1100" spc="-5" dirty="0">
                <a:latin typeface="Times New Roman"/>
                <a:cs typeface="Times New Roman"/>
              </a:rPr>
              <a:t>the</a:t>
            </a:r>
            <a:r>
              <a:rPr sz="1100" spc="-10" dirty="0">
                <a:latin typeface="Times New Roman"/>
                <a:cs typeface="Times New Roman"/>
              </a:rPr>
              <a:t> classifier </a:t>
            </a:r>
            <a:r>
              <a:rPr sz="1100" spc="-5" dirty="0">
                <a:latin typeface="Times New Roman"/>
                <a:cs typeface="Times New Roman"/>
              </a:rPr>
              <a:t>in</a:t>
            </a:r>
            <a:r>
              <a:rPr sz="1100" spc="-15" dirty="0">
                <a:latin typeface="Times New Roman"/>
                <a:cs typeface="Times New Roman"/>
              </a:rPr>
              <a:t> </a:t>
            </a:r>
            <a:r>
              <a:rPr sz="1100" spc="-5" dirty="0">
                <a:latin typeface="Times New Roman"/>
                <a:cs typeface="Times New Roman"/>
              </a:rPr>
              <a:t>another</a:t>
            </a:r>
            <a:r>
              <a:rPr sz="1100" spc="-10" dirty="0">
                <a:latin typeface="Times New Roman"/>
                <a:cs typeface="Times New Roman"/>
              </a:rPr>
              <a:t> </a:t>
            </a:r>
            <a:r>
              <a:rPr sz="1100" spc="-5" dirty="0">
                <a:latin typeface="Times New Roman"/>
                <a:cs typeface="Times New Roman"/>
              </a:rPr>
              <a:t>form</a:t>
            </a:r>
            <a:endParaRPr sz="1100">
              <a:latin typeface="Times New Roman"/>
              <a:cs typeface="Times New Roman"/>
            </a:endParaRPr>
          </a:p>
        </p:txBody>
      </p:sp>
      <p:sp>
        <p:nvSpPr>
          <p:cNvPr id="6" name="object 6"/>
          <p:cNvSpPr txBox="1"/>
          <p:nvPr/>
        </p:nvSpPr>
        <p:spPr>
          <a:xfrm>
            <a:off x="1153223" y="1034616"/>
            <a:ext cx="751205" cy="191770"/>
          </a:xfrm>
          <a:prstGeom prst="rect">
            <a:avLst/>
          </a:prstGeom>
        </p:spPr>
        <p:txBody>
          <a:bodyPr vert="horz" wrap="square" lIns="0" tIns="11430" rIns="0" bIns="0" rtlCol="0">
            <a:spAutoFit/>
          </a:bodyPr>
          <a:lstStyle/>
          <a:p>
            <a:pPr marL="38100">
              <a:lnSpc>
                <a:spcPct val="100000"/>
              </a:lnSpc>
              <a:spcBef>
                <a:spcPts val="90"/>
              </a:spcBef>
            </a:pPr>
            <a:r>
              <a:rPr sz="1100" i="1" spc="-15" dirty="0">
                <a:latin typeface="Calibri"/>
                <a:cs typeface="Calibri"/>
              </a:rPr>
              <a:t>p</a:t>
            </a:r>
            <a:r>
              <a:rPr sz="1100" spc="-15" dirty="0">
                <a:latin typeface="Calibri"/>
                <a:cs typeface="Calibri"/>
              </a:rPr>
              <a:t>(</a:t>
            </a:r>
            <a:r>
              <a:rPr sz="1100" spc="-15" dirty="0">
                <a:latin typeface="Lucida Sans Unicode"/>
                <a:cs typeface="Lucida Sans Unicode"/>
              </a:rPr>
              <a:t>C</a:t>
            </a:r>
            <a:r>
              <a:rPr sz="1200" spc="-22" baseline="-10416" dirty="0">
                <a:latin typeface="Calibri"/>
                <a:cs typeface="Calibri"/>
              </a:rPr>
              <a:t>1</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20"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txBox="1"/>
          <p:nvPr/>
        </p:nvSpPr>
        <p:spPr>
          <a:xfrm>
            <a:off x="1969516" y="940891"/>
            <a:ext cx="1747520" cy="191770"/>
          </a:xfrm>
          <a:prstGeom prst="rect">
            <a:avLst/>
          </a:prstGeom>
        </p:spPr>
        <p:txBody>
          <a:bodyPr vert="horz" wrap="square" lIns="0" tIns="11430" rIns="0" bIns="0" rtlCol="0">
            <a:spAutoFit/>
          </a:bodyPr>
          <a:lstStyle/>
          <a:p>
            <a:pPr marL="38100">
              <a:lnSpc>
                <a:spcPct val="100000"/>
              </a:lnSpc>
              <a:spcBef>
                <a:spcPts val="90"/>
              </a:spcBef>
              <a:tabLst>
                <a:tab pos="497840" algn="l"/>
                <a:tab pos="1708785" algn="l"/>
              </a:tabLst>
            </a:pPr>
            <a:r>
              <a:rPr sz="1100" u="sng" spc="-5" dirty="0">
                <a:uFill>
                  <a:solidFill>
                    <a:srgbClr val="000000"/>
                  </a:solidFill>
                </a:uFill>
                <a:latin typeface="Times New Roman"/>
                <a:cs typeface="Times New Roman"/>
              </a:rPr>
              <a:t> 	</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	</a:t>
            </a:r>
            <a:endParaRPr sz="1100">
              <a:latin typeface="Calibri"/>
              <a:cs typeface="Calibri"/>
            </a:endParaRPr>
          </a:p>
        </p:txBody>
      </p:sp>
      <p:sp>
        <p:nvSpPr>
          <p:cNvPr id="8" name="object 8"/>
          <p:cNvSpPr txBox="1"/>
          <p:nvPr/>
        </p:nvSpPr>
        <p:spPr>
          <a:xfrm>
            <a:off x="1969516" y="1129651"/>
            <a:ext cx="1747520"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spc="-30" dirty="0">
                <a:latin typeface="Calibri"/>
                <a:cs typeface="Calibri"/>
              </a:rPr>
              <a:t> </a:t>
            </a:r>
            <a:r>
              <a:rPr sz="1100" spc="295" dirty="0">
                <a:latin typeface="Calibri"/>
                <a:cs typeface="Calibri"/>
              </a:rPr>
              <a:t>+</a:t>
            </a:r>
            <a:r>
              <a:rPr sz="1100" spc="-25" dirty="0">
                <a:latin typeface="Calibri"/>
                <a:cs typeface="Calibri"/>
              </a:rPr>
              <a:t> </a:t>
            </a: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endParaRPr sz="1100">
              <a:latin typeface="Calibri"/>
              <a:cs typeface="Calibri"/>
            </a:endParaRPr>
          </a:p>
        </p:txBody>
      </p:sp>
      <p:sp>
        <p:nvSpPr>
          <p:cNvPr id="9" name="object 9"/>
          <p:cNvSpPr txBox="1"/>
          <p:nvPr/>
        </p:nvSpPr>
        <p:spPr>
          <a:xfrm>
            <a:off x="1745449" y="1397900"/>
            <a:ext cx="133350" cy="191770"/>
          </a:xfrm>
          <a:prstGeom prst="rect">
            <a:avLst/>
          </a:prstGeom>
        </p:spPr>
        <p:txBody>
          <a:bodyPr vert="horz" wrap="square" lIns="0" tIns="11430" rIns="0" bIns="0" rtlCol="0">
            <a:spAutoFit/>
          </a:bodyPr>
          <a:lstStyle/>
          <a:p>
            <a:pPr marL="12700">
              <a:lnSpc>
                <a:spcPct val="100000"/>
              </a:lnSpc>
              <a:spcBef>
                <a:spcPts val="90"/>
              </a:spcBef>
            </a:pPr>
            <a:r>
              <a:rPr sz="1100" spc="295" dirty="0">
                <a:latin typeface="Calibri"/>
                <a:cs typeface="Calibri"/>
              </a:rPr>
              <a:t>=</a:t>
            </a:r>
            <a:endParaRPr sz="1100">
              <a:latin typeface="Calibri"/>
              <a:cs typeface="Calibri"/>
            </a:endParaRPr>
          </a:p>
        </p:txBody>
      </p:sp>
      <p:sp>
        <p:nvSpPr>
          <p:cNvPr id="10" name="object 10"/>
          <p:cNvSpPr txBox="1"/>
          <p:nvPr/>
        </p:nvSpPr>
        <p:spPr>
          <a:xfrm>
            <a:off x="2329789" y="1304174"/>
            <a:ext cx="9525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Calibri"/>
                <a:cs typeface="Calibri"/>
              </a:rPr>
              <a:t>1</a:t>
            </a:r>
            <a:endParaRPr sz="1100">
              <a:latin typeface="Calibri"/>
              <a:cs typeface="Calibri"/>
            </a:endParaRPr>
          </a:p>
        </p:txBody>
      </p:sp>
      <p:sp>
        <p:nvSpPr>
          <p:cNvPr id="11" name="object 11"/>
          <p:cNvSpPr/>
          <p:nvPr/>
        </p:nvSpPr>
        <p:spPr>
          <a:xfrm>
            <a:off x="2007616" y="1514513"/>
            <a:ext cx="739140" cy="0"/>
          </a:xfrm>
          <a:custGeom>
            <a:avLst/>
            <a:gdLst/>
            <a:ahLst/>
            <a:cxnLst/>
            <a:rect l="l" t="t" r="r" b="b"/>
            <a:pathLst>
              <a:path w="739139">
                <a:moveTo>
                  <a:pt x="0" y="0"/>
                </a:moveTo>
                <a:lnTo>
                  <a:pt x="739025" y="0"/>
                </a:lnTo>
              </a:path>
            </a:pathLst>
          </a:custGeom>
          <a:ln w="5537">
            <a:solidFill>
              <a:srgbClr val="000000"/>
            </a:solidFill>
          </a:ln>
        </p:spPr>
        <p:txBody>
          <a:bodyPr wrap="square" lIns="0" tIns="0" rIns="0" bIns="0" rtlCol="0"/>
          <a:lstStyle/>
          <a:p>
            <a:endParaRPr/>
          </a:p>
        </p:txBody>
      </p:sp>
      <p:sp>
        <p:nvSpPr>
          <p:cNvPr id="12" name="object 12"/>
          <p:cNvSpPr txBox="1"/>
          <p:nvPr/>
        </p:nvSpPr>
        <p:spPr>
          <a:xfrm>
            <a:off x="1969516" y="1492934"/>
            <a:ext cx="1280160" cy="191770"/>
          </a:xfrm>
          <a:prstGeom prst="rect">
            <a:avLst/>
          </a:prstGeom>
        </p:spPr>
        <p:txBody>
          <a:bodyPr vert="horz" wrap="square" lIns="0" tIns="11430" rIns="0" bIns="0" rtlCol="0">
            <a:spAutoFit/>
          </a:bodyPr>
          <a:lstStyle/>
          <a:p>
            <a:pPr marL="38100">
              <a:lnSpc>
                <a:spcPct val="100000"/>
              </a:lnSpc>
              <a:spcBef>
                <a:spcPts val="90"/>
              </a:spcBef>
            </a:pPr>
            <a:r>
              <a:rPr sz="1100" spc="-15" dirty="0">
                <a:latin typeface="Calibri"/>
                <a:cs typeface="Calibri"/>
              </a:rPr>
              <a:t>1</a:t>
            </a:r>
            <a:r>
              <a:rPr sz="1100" spc="-10" dirty="0">
                <a:latin typeface="Calibri"/>
                <a:cs typeface="Calibri"/>
              </a:rPr>
              <a:t> </a:t>
            </a:r>
            <a:r>
              <a:rPr sz="1100" spc="295" dirty="0">
                <a:latin typeface="Calibri"/>
                <a:cs typeface="Calibri"/>
              </a:rPr>
              <a:t>+</a:t>
            </a:r>
            <a:r>
              <a:rPr sz="1100" spc="-10" dirty="0">
                <a:latin typeface="Calibri"/>
                <a:cs typeface="Calibri"/>
              </a:rPr>
              <a:t> </a:t>
            </a:r>
            <a:r>
              <a:rPr sz="1100" spc="35" dirty="0">
                <a:latin typeface="Calibri"/>
                <a:cs typeface="Calibri"/>
              </a:rPr>
              <a:t>exp(</a:t>
            </a:r>
            <a:r>
              <a:rPr sz="1100" spc="-204" dirty="0">
                <a:latin typeface="Lucida Sans Unicode"/>
                <a:cs typeface="Lucida Sans Unicode"/>
              </a:rPr>
              <a:t>−</a:t>
            </a:r>
            <a:r>
              <a:rPr sz="1100" i="1" spc="10" dirty="0">
                <a:latin typeface="Calibri"/>
                <a:cs typeface="Calibri"/>
              </a:rPr>
              <a:t>a</a:t>
            </a:r>
            <a:r>
              <a:rPr sz="1100" spc="85" dirty="0">
                <a:latin typeface="Calibri"/>
                <a:cs typeface="Calibri"/>
              </a:rPr>
              <a:t>)</a:t>
            </a:r>
            <a:r>
              <a:rPr sz="1100" dirty="0">
                <a:latin typeface="Calibri"/>
                <a:cs typeface="Calibri"/>
              </a:rPr>
              <a:t> </a:t>
            </a:r>
            <a:r>
              <a:rPr sz="1100" spc="-75" dirty="0">
                <a:latin typeface="Calibri"/>
                <a:cs typeface="Calibri"/>
              </a:rPr>
              <a:t> </a:t>
            </a:r>
            <a:r>
              <a:rPr sz="1650" spc="-44" baseline="37878" dirty="0">
                <a:latin typeface="Lucida Sans Unicode"/>
                <a:cs typeface="Lucida Sans Unicode"/>
              </a:rPr>
              <a:t>≡</a:t>
            </a:r>
            <a:r>
              <a:rPr sz="1650" spc="-67" baseline="37878" dirty="0">
                <a:latin typeface="Lucida Sans Unicode"/>
                <a:cs typeface="Lucida Sans Unicode"/>
              </a:rPr>
              <a:t> </a:t>
            </a:r>
            <a:r>
              <a:rPr sz="1650" i="1" spc="104" baseline="37878" dirty="0">
                <a:latin typeface="Calibri"/>
                <a:cs typeface="Calibri"/>
              </a:rPr>
              <a:t>σ</a:t>
            </a:r>
            <a:r>
              <a:rPr sz="1650" spc="127" baseline="37878" dirty="0">
                <a:latin typeface="Calibri"/>
                <a:cs typeface="Calibri"/>
              </a:rPr>
              <a:t>(</a:t>
            </a:r>
            <a:r>
              <a:rPr sz="1650" i="1" spc="15" baseline="37878" dirty="0">
                <a:latin typeface="Calibri"/>
                <a:cs typeface="Calibri"/>
              </a:rPr>
              <a:t>a</a:t>
            </a:r>
            <a:r>
              <a:rPr sz="1650" spc="127" baseline="37878" dirty="0">
                <a:latin typeface="Calibri"/>
                <a:cs typeface="Calibri"/>
              </a:rPr>
              <a:t>)</a:t>
            </a:r>
            <a:endParaRPr sz="1650" baseline="37878">
              <a:latin typeface="Calibri"/>
              <a:cs typeface="Calibri"/>
            </a:endParaRPr>
          </a:p>
        </p:txBody>
      </p:sp>
      <p:sp>
        <p:nvSpPr>
          <p:cNvPr id="13" name="object 13"/>
          <p:cNvSpPr txBox="1"/>
          <p:nvPr/>
        </p:nvSpPr>
        <p:spPr>
          <a:xfrm>
            <a:off x="1245831" y="1775827"/>
            <a:ext cx="36449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where</a:t>
            </a:r>
            <a:endParaRPr sz="1100">
              <a:latin typeface="Times New Roman"/>
              <a:cs typeface="Times New Roman"/>
            </a:endParaRPr>
          </a:p>
        </p:txBody>
      </p:sp>
      <p:sp>
        <p:nvSpPr>
          <p:cNvPr id="14" name="object 14"/>
          <p:cNvSpPr txBox="1"/>
          <p:nvPr/>
        </p:nvSpPr>
        <p:spPr>
          <a:xfrm>
            <a:off x="1737321" y="1682101"/>
            <a:ext cx="1356995" cy="285750"/>
          </a:xfrm>
          <a:prstGeom prst="rect">
            <a:avLst/>
          </a:prstGeom>
        </p:spPr>
        <p:txBody>
          <a:bodyPr vert="horz" wrap="square" lIns="0" tIns="11430" rIns="0" bIns="0" rtlCol="0">
            <a:spAutoFit/>
          </a:bodyPr>
          <a:lstStyle/>
          <a:p>
            <a:pPr marL="554990">
              <a:lnSpc>
                <a:spcPts val="1030"/>
              </a:lnSpc>
              <a:spcBef>
                <a:spcPts val="90"/>
              </a:spcBef>
            </a:pP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endParaRPr sz="1100">
              <a:latin typeface="Calibri"/>
              <a:cs typeface="Calibri"/>
            </a:endParaRPr>
          </a:p>
          <a:p>
            <a:pPr marL="38100">
              <a:lnSpc>
                <a:spcPts val="1030"/>
              </a:lnSpc>
              <a:tabLst>
                <a:tab pos="254635" algn="l"/>
              </a:tabLst>
            </a:pPr>
            <a:r>
              <a:rPr sz="1100" i="1" spc="10" dirty="0">
                <a:latin typeface="Calibri"/>
                <a:cs typeface="Calibri"/>
              </a:rPr>
              <a:t>a	</a:t>
            </a:r>
            <a:r>
              <a:rPr sz="1100" spc="295" dirty="0">
                <a:latin typeface="Calibri"/>
                <a:cs typeface="Calibri"/>
              </a:rPr>
              <a:t>=</a:t>
            </a:r>
            <a:r>
              <a:rPr sz="1100" spc="15" dirty="0">
                <a:latin typeface="Calibri"/>
                <a:cs typeface="Calibri"/>
              </a:rPr>
              <a:t> </a:t>
            </a:r>
            <a:r>
              <a:rPr sz="1100" spc="35" dirty="0">
                <a:latin typeface="Calibri"/>
                <a:cs typeface="Calibri"/>
              </a:rPr>
              <a:t>ln</a:t>
            </a:r>
            <a:endParaRPr sz="1100">
              <a:latin typeface="Calibri"/>
              <a:cs typeface="Calibri"/>
            </a:endParaRPr>
          </a:p>
        </p:txBody>
      </p:sp>
      <p:sp>
        <p:nvSpPr>
          <p:cNvPr id="15" name="object 15"/>
          <p:cNvSpPr txBox="1"/>
          <p:nvPr/>
        </p:nvSpPr>
        <p:spPr>
          <a:xfrm>
            <a:off x="2254313" y="1870861"/>
            <a:ext cx="827405"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endParaRPr sz="1100">
              <a:latin typeface="Calibri"/>
              <a:cs typeface="Calibri"/>
            </a:endParaRPr>
          </a:p>
        </p:txBody>
      </p:sp>
      <p:sp>
        <p:nvSpPr>
          <p:cNvPr id="16" name="object 16"/>
          <p:cNvSpPr txBox="1"/>
          <p:nvPr/>
        </p:nvSpPr>
        <p:spPr>
          <a:xfrm>
            <a:off x="466458" y="2276867"/>
            <a:ext cx="3820160" cy="822325"/>
          </a:xfrm>
          <a:prstGeom prst="rect">
            <a:avLst/>
          </a:prstGeom>
        </p:spPr>
        <p:txBody>
          <a:bodyPr vert="horz" wrap="square" lIns="0" tIns="29209" rIns="0" bIns="0" rtlCol="0">
            <a:spAutoFit/>
          </a:bodyPr>
          <a:lstStyle/>
          <a:p>
            <a:pPr marL="170180" marR="30480" indent="-132715">
              <a:lnSpc>
                <a:spcPts val="1200"/>
              </a:lnSpc>
              <a:spcBef>
                <a:spcPts val="229"/>
              </a:spcBef>
              <a:buSzPct val="90909"/>
              <a:buFont typeface="Lucida Sans Unicode"/>
              <a:buChar char="•"/>
              <a:tabLst>
                <a:tab pos="170815" algn="l"/>
              </a:tabLst>
            </a:pPr>
            <a:r>
              <a:rPr sz="1100" spc="-5" dirty="0">
                <a:latin typeface="Times New Roman"/>
                <a:cs typeface="Times New Roman"/>
              </a:rPr>
              <a:t>This</a:t>
            </a:r>
            <a:r>
              <a:rPr sz="1100" spc="-10" dirty="0">
                <a:latin typeface="Times New Roman"/>
                <a:cs typeface="Times New Roman"/>
              </a:rPr>
              <a:t> </a:t>
            </a:r>
            <a:r>
              <a:rPr sz="1100" spc="-5" dirty="0">
                <a:latin typeface="Times New Roman"/>
                <a:cs typeface="Times New Roman"/>
              </a:rPr>
              <a:t>looks </a:t>
            </a:r>
            <a:r>
              <a:rPr sz="1100" spc="-10" dirty="0">
                <a:latin typeface="Times New Roman"/>
                <a:cs typeface="Times New Roman"/>
              </a:rPr>
              <a:t>like</a:t>
            </a:r>
            <a:r>
              <a:rPr sz="1100" spc="-5" dirty="0">
                <a:latin typeface="Times New Roman"/>
                <a:cs typeface="Times New Roman"/>
              </a:rPr>
              <a:t> gratuitous math, </a:t>
            </a:r>
            <a:r>
              <a:rPr sz="1100" spc="-15" dirty="0">
                <a:latin typeface="Times New Roman"/>
                <a:cs typeface="Times New Roman"/>
              </a:rPr>
              <a:t>but</a:t>
            </a:r>
            <a:r>
              <a:rPr sz="1100" spc="-10" dirty="0">
                <a:latin typeface="Times New Roman"/>
                <a:cs typeface="Times New Roman"/>
              </a:rPr>
              <a:t> </a:t>
            </a:r>
            <a:r>
              <a:rPr sz="1100" spc="-5" dirty="0">
                <a:latin typeface="Times New Roman"/>
                <a:cs typeface="Times New Roman"/>
              </a:rPr>
              <a:t>if </a:t>
            </a:r>
            <a:r>
              <a:rPr sz="1100" i="1" spc="10" dirty="0">
                <a:latin typeface="Calibri"/>
                <a:cs typeface="Calibri"/>
              </a:rPr>
              <a:t>a</a:t>
            </a:r>
            <a:r>
              <a:rPr sz="1100" i="1" spc="20" dirty="0">
                <a:latin typeface="Calibri"/>
                <a:cs typeface="Calibri"/>
              </a:rPr>
              <a:t> </a:t>
            </a:r>
            <a:r>
              <a:rPr sz="1100" spc="-10" dirty="0">
                <a:latin typeface="Times New Roman"/>
                <a:cs typeface="Times New Roman"/>
              </a:rPr>
              <a:t>takes</a:t>
            </a:r>
            <a:r>
              <a:rPr sz="1100" spc="-5" dirty="0">
                <a:latin typeface="Times New Roman"/>
                <a:cs typeface="Times New Roman"/>
              </a:rPr>
              <a:t> a simple form</a:t>
            </a:r>
            <a:r>
              <a:rPr sz="1100" spc="-10" dirty="0">
                <a:latin typeface="Times New Roman"/>
                <a:cs typeface="Times New Roman"/>
              </a:rPr>
              <a:t> </a:t>
            </a:r>
            <a:r>
              <a:rPr sz="1100" spc="-5" dirty="0">
                <a:latin typeface="Times New Roman"/>
                <a:cs typeface="Times New Roman"/>
              </a:rPr>
              <a:t>this </a:t>
            </a:r>
            <a:r>
              <a:rPr sz="1100" dirty="0">
                <a:latin typeface="Times New Roman"/>
                <a:cs typeface="Times New Roman"/>
              </a:rPr>
              <a:t> </a:t>
            </a:r>
            <a:r>
              <a:rPr sz="1100" spc="-5" dirty="0">
                <a:latin typeface="Times New Roman"/>
                <a:cs typeface="Times New Roman"/>
              </a:rPr>
              <a:t>is</a:t>
            </a:r>
            <a:r>
              <a:rPr sz="1100" spc="-10" dirty="0">
                <a:latin typeface="Times New Roman"/>
                <a:cs typeface="Times New Roman"/>
              </a:rPr>
              <a:t> </a:t>
            </a:r>
            <a:r>
              <a:rPr sz="1100" spc="-5" dirty="0">
                <a:latin typeface="Times New Roman"/>
                <a:cs typeface="Times New Roman"/>
              </a:rPr>
              <a:t>another</a:t>
            </a:r>
            <a:r>
              <a:rPr sz="1100" spc="-10" dirty="0">
                <a:latin typeface="Times New Roman"/>
                <a:cs typeface="Times New Roman"/>
              </a:rPr>
              <a:t> </a:t>
            </a:r>
            <a:r>
              <a:rPr sz="1100" spc="-5" dirty="0">
                <a:solidFill>
                  <a:srgbClr val="0000E5"/>
                </a:solidFill>
                <a:latin typeface="Times New Roman"/>
                <a:cs typeface="Times New Roman"/>
              </a:rPr>
              <a:t>generalized</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linear</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model</a:t>
            </a:r>
            <a:r>
              <a:rPr sz="1100" spc="-10" dirty="0">
                <a:solidFill>
                  <a:srgbClr val="0000E5"/>
                </a:solidFill>
                <a:latin typeface="Times New Roman"/>
                <a:cs typeface="Times New Roman"/>
              </a:rPr>
              <a:t> </a:t>
            </a:r>
            <a:r>
              <a:rPr sz="1100" spc="-10" dirty="0">
                <a:latin typeface="Times New Roman"/>
                <a:cs typeface="Times New Roman"/>
              </a:rPr>
              <a:t>which we </a:t>
            </a:r>
            <a:r>
              <a:rPr sz="1100" spc="-20" dirty="0">
                <a:latin typeface="Times New Roman"/>
                <a:cs typeface="Times New Roman"/>
              </a:rPr>
              <a:t>have</a:t>
            </a:r>
            <a:r>
              <a:rPr sz="1100" spc="-10" dirty="0">
                <a:latin typeface="Times New Roman"/>
                <a:cs typeface="Times New Roman"/>
              </a:rPr>
              <a:t> </a:t>
            </a:r>
            <a:r>
              <a:rPr sz="1100" spc="-5" dirty="0">
                <a:latin typeface="Times New Roman"/>
                <a:cs typeface="Times New Roman"/>
              </a:rPr>
              <a:t>been</a:t>
            </a:r>
            <a:r>
              <a:rPr sz="1100" spc="-10" dirty="0">
                <a:latin typeface="Times New Roman"/>
                <a:cs typeface="Times New Roman"/>
              </a:rPr>
              <a:t> </a:t>
            </a:r>
            <a:r>
              <a:rPr sz="1100" spc="-5" dirty="0">
                <a:latin typeface="Times New Roman"/>
                <a:cs typeface="Times New Roman"/>
              </a:rPr>
              <a:t>studying</a:t>
            </a:r>
            <a:endParaRPr sz="1100">
              <a:latin typeface="Times New Roman"/>
              <a:cs typeface="Times New Roman"/>
            </a:endParaRPr>
          </a:p>
          <a:p>
            <a:pPr>
              <a:lnSpc>
                <a:spcPct val="100000"/>
              </a:lnSpc>
              <a:spcBef>
                <a:spcPts val="20"/>
              </a:spcBef>
              <a:buFont typeface="Lucida Sans Unicode"/>
              <a:buChar char="•"/>
            </a:pPr>
            <a:endParaRPr sz="1150">
              <a:latin typeface="Times New Roman"/>
              <a:cs typeface="Times New Roman"/>
            </a:endParaRPr>
          </a:p>
          <a:p>
            <a:pPr marL="447675" lvl="1" indent="-128905">
              <a:lnSpc>
                <a:spcPts val="1200"/>
              </a:lnSpc>
              <a:spcBef>
                <a:spcPts val="5"/>
              </a:spcBef>
              <a:buSzPct val="90000"/>
              <a:buFont typeface="Arial"/>
              <a:buChar char="•"/>
              <a:tabLst>
                <a:tab pos="448309" algn="l"/>
              </a:tabLst>
            </a:pPr>
            <a:r>
              <a:rPr sz="1000" spc="-5" dirty="0">
                <a:solidFill>
                  <a:srgbClr val="D8D8D8"/>
                </a:solidFill>
                <a:latin typeface="Times New Roman"/>
                <a:cs typeface="Times New Roman"/>
              </a:rPr>
              <a:t>Of course,</a:t>
            </a:r>
            <a:r>
              <a:rPr sz="1000" dirty="0">
                <a:solidFill>
                  <a:srgbClr val="D8D8D8"/>
                </a:solidFill>
                <a:latin typeface="Times New Roman"/>
                <a:cs typeface="Times New Roman"/>
              </a:rPr>
              <a:t> </a:t>
            </a:r>
            <a:r>
              <a:rPr sz="1000" spc="-5" dirty="0">
                <a:solidFill>
                  <a:srgbClr val="D8D8D8"/>
                </a:solidFill>
                <a:latin typeface="Times New Roman"/>
                <a:cs typeface="Times New Roman"/>
              </a:rPr>
              <a:t>we will</a:t>
            </a:r>
            <a:r>
              <a:rPr sz="1000" dirty="0">
                <a:solidFill>
                  <a:srgbClr val="D8D8D8"/>
                </a:solidFill>
                <a:latin typeface="Times New Roman"/>
                <a:cs typeface="Times New Roman"/>
              </a:rPr>
              <a:t> </a:t>
            </a:r>
            <a:r>
              <a:rPr sz="1000" spc="-5" dirty="0">
                <a:solidFill>
                  <a:srgbClr val="D8D8D8"/>
                </a:solidFill>
                <a:latin typeface="Times New Roman"/>
                <a:cs typeface="Times New Roman"/>
              </a:rPr>
              <a:t>see </a:t>
            </a:r>
            <a:r>
              <a:rPr sz="1000" spc="-15" dirty="0">
                <a:solidFill>
                  <a:srgbClr val="D8D8D8"/>
                </a:solidFill>
                <a:latin typeface="Times New Roman"/>
                <a:cs typeface="Times New Roman"/>
              </a:rPr>
              <a:t>how</a:t>
            </a:r>
            <a:r>
              <a:rPr sz="1000" dirty="0">
                <a:solidFill>
                  <a:srgbClr val="D8D8D8"/>
                </a:solidFill>
                <a:latin typeface="Times New Roman"/>
                <a:cs typeface="Times New Roman"/>
              </a:rPr>
              <a:t> </a:t>
            </a:r>
            <a:r>
              <a:rPr sz="1000" spc="-5" dirty="0">
                <a:solidFill>
                  <a:srgbClr val="D8D8D8"/>
                </a:solidFill>
                <a:latin typeface="Times New Roman"/>
                <a:cs typeface="Times New Roman"/>
              </a:rPr>
              <a:t>such a</a:t>
            </a:r>
            <a:r>
              <a:rPr sz="1000" dirty="0">
                <a:solidFill>
                  <a:srgbClr val="D8D8D8"/>
                </a:solidFill>
                <a:latin typeface="Times New Roman"/>
                <a:cs typeface="Times New Roman"/>
              </a:rPr>
              <a:t> </a:t>
            </a:r>
            <a:r>
              <a:rPr sz="1000" spc="-5" dirty="0">
                <a:solidFill>
                  <a:srgbClr val="D8D8D8"/>
                </a:solidFill>
                <a:latin typeface="Times New Roman"/>
                <a:cs typeface="Times New Roman"/>
              </a:rPr>
              <a:t>simple form</a:t>
            </a:r>
            <a:r>
              <a:rPr sz="1000" dirty="0">
                <a:solidFill>
                  <a:srgbClr val="D8D8D8"/>
                </a:solidFill>
                <a:latin typeface="Times New Roman"/>
                <a:cs typeface="Times New Roman"/>
              </a:rPr>
              <a:t> </a:t>
            </a:r>
            <a:r>
              <a:rPr sz="1000" i="1" spc="10" dirty="0">
                <a:solidFill>
                  <a:srgbClr val="D8D8D8"/>
                </a:solidFill>
                <a:latin typeface="Calibri"/>
                <a:cs typeface="Calibri"/>
              </a:rPr>
              <a:t>a</a:t>
            </a:r>
            <a:r>
              <a:rPr sz="1000" i="1" spc="50" dirty="0">
                <a:solidFill>
                  <a:srgbClr val="D8D8D8"/>
                </a:solidFill>
                <a:latin typeface="Calibri"/>
                <a:cs typeface="Calibri"/>
              </a:rPr>
              <a:t> </a:t>
            </a:r>
            <a:r>
              <a:rPr sz="1000" spc="275" dirty="0">
                <a:solidFill>
                  <a:srgbClr val="D8D8D8"/>
                </a:solidFill>
                <a:latin typeface="Calibri"/>
                <a:cs typeface="Calibri"/>
              </a:rPr>
              <a:t>=</a:t>
            </a:r>
            <a:r>
              <a:rPr sz="1000" spc="55" dirty="0">
                <a:solidFill>
                  <a:srgbClr val="D8D8D8"/>
                </a:solidFill>
                <a:latin typeface="Calibri"/>
                <a:cs typeface="Calibri"/>
              </a:rPr>
              <a:t> </a:t>
            </a:r>
            <a:r>
              <a:rPr sz="1000" b="1" i="1" dirty="0">
                <a:solidFill>
                  <a:srgbClr val="D8D8D8"/>
                </a:solidFill>
                <a:latin typeface="Verdana"/>
                <a:cs typeface="Verdana"/>
              </a:rPr>
              <a:t>w</a:t>
            </a:r>
            <a:r>
              <a:rPr sz="1050" i="1" baseline="27777" dirty="0">
                <a:solidFill>
                  <a:srgbClr val="D8D8D8"/>
                </a:solidFill>
                <a:latin typeface="Calibri"/>
                <a:cs typeface="Calibri"/>
              </a:rPr>
              <a:t>T</a:t>
            </a:r>
            <a:r>
              <a:rPr sz="1050" i="1" spc="-7" baseline="27777" dirty="0">
                <a:solidFill>
                  <a:srgbClr val="D8D8D8"/>
                </a:solidFill>
                <a:latin typeface="Calibri"/>
                <a:cs typeface="Calibri"/>
              </a:rPr>
              <a:t> </a:t>
            </a:r>
            <a:r>
              <a:rPr sz="1000" b="1" i="1" spc="-15" dirty="0">
                <a:solidFill>
                  <a:srgbClr val="D8D8D8"/>
                </a:solidFill>
                <a:latin typeface="Verdana"/>
                <a:cs typeface="Verdana"/>
              </a:rPr>
              <a:t>x</a:t>
            </a:r>
            <a:r>
              <a:rPr sz="1000" b="1" i="1" spc="-120" dirty="0">
                <a:solidFill>
                  <a:srgbClr val="D8D8D8"/>
                </a:solidFill>
                <a:latin typeface="Verdana"/>
                <a:cs typeface="Verdana"/>
              </a:rPr>
              <a:t> </a:t>
            </a:r>
            <a:r>
              <a:rPr sz="1000" spc="275" dirty="0">
                <a:solidFill>
                  <a:srgbClr val="D8D8D8"/>
                </a:solidFill>
                <a:latin typeface="Calibri"/>
                <a:cs typeface="Calibri"/>
              </a:rPr>
              <a:t>+</a:t>
            </a:r>
            <a:r>
              <a:rPr sz="1000" spc="-5" dirty="0">
                <a:solidFill>
                  <a:srgbClr val="D8D8D8"/>
                </a:solidFill>
                <a:latin typeface="Calibri"/>
                <a:cs typeface="Calibri"/>
              </a:rPr>
              <a:t> </a:t>
            </a:r>
            <a:r>
              <a:rPr sz="1000" i="1" spc="15" dirty="0">
                <a:solidFill>
                  <a:srgbClr val="D8D8D8"/>
                </a:solidFill>
                <a:latin typeface="Calibri"/>
                <a:cs typeface="Calibri"/>
              </a:rPr>
              <a:t>w</a:t>
            </a:r>
            <a:r>
              <a:rPr sz="1050" spc="22" baseline="-11904" dirty="0">
                <a:solidFill>
                  <a:srgbClr val="D8D8D8"/>
                </a:solidFill>
                <a:latin typeface="Calibri"/>
                <a:cs typeface="Calibri"/>
              </a:rPr>
              <a:t>0</a:t>
            </a:r>
            <a:endParaRPr sz="1050" baseline="-11904">
              <a:latin typeface="Calibri"/>
              <a:cs typeface="Calibri"/>
            </a:endParaRPr>
          </a:p>
          <a:p>
            <a:pPr marL="447675">
              <a:lnSpc>
                <a:spcPts val="1200"/>
              </a:lnSpc>
            </a:pPr>
            <a:r>
              <a:rPr sz="1000" spc="-5" dirty="0">
                <a:solidFill>
                  <a:srgbClr val="D8D8D8"/>
                </a:solidFill>
                <a:latin typeface="Times New Roman"/>
                <a:cs typeface="Times New Roman"/>
              </a:rPr>
              <a:t>arises</a:t>
            </a:r>
            <a:r>
              <a:rPr sz="1000" spc="-25" dirty="0">
                <a:solidFill>
                  <a:srgbClr val="D8D8D8"/>
                </a:solidFill>
                <a:latin typeface="Times New Roman"/>
                <a:cs typeface="Times New Roman"/>
              </a:rPr>
              <a:t> </a:t>
            </a:r>
            <a:r>
              <a:rPr sz="1000" spc="-5" dirty="0">
                <a:solidFill>
                  <a:srgbClr val="D8D8D8"/>
                </a:solidFill>
                <a:latin typeface="Times New Roman"/>
                <a:cs typeface="Times New Roman"/>
              </a:rPr>
              <a:t>naturally</a:t>
            </a:r>
            <a:endParaRPr sz="1000">
              <a:latin typeface="Times New Roman"/>
              <a:cs typeface="Times New Roman"/>
            </a:endParaRPr>
          </a:p>
        </p:txBody>
      </p:sp>
      <p:sp>
        <p:nvSpPr>
          <p:cNvPr id="17" name="object 17"/>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18" name="object 18"/>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19" name="object 19"/>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61</a:t>
            </a:r>
            <a:endParaRPr sz="600">
              <a:latin typeface="Times New Roman"/>
              <a:cs typeface="Times New Roman"/>
            </a:endParaRPr>
          </a:p>
        </p:txBody>
      </p:sp>
      <p:sp>
        <p:nvSpPr>
          <p:cNvPr id="20" name="Slide Number Placeholder 1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61</a:t>
            </a:fld>
            <a:endParaRPr lang="en-US" spc="-5" dirty="0"/>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91858" y="211795"/>
            <a:ext cx="2821940" cy="664210"/>
          </a:xfrm>
          <a:prstGeom prst="rect">
            <a:avLst/>
          </a:prstGeom>
        </p:spPr>
        <p:txBody>
          <a:bodyPr vert="horz" wrap="square" lIns="0" tIns="17145" rIns="0" bIns="0" rtlCol="0">
            <a:spAutoFit/>
          </a:bodyPr>
          <a:lstStyle/>
          <a:p>
            <a:pPr marL="815340">
              <a:lnSpc>
                <a:spcPct val="100000"/>
              </a:lnSpc>
              <a:spcBef>
                <a:spcPts val="135"/>
              </a:spcBef>
            </a:pPr>
            <a:r>
              <a:rPr sz="1400" spc="15" dirty="0">
                <a:latin typeface="Times New Roman"/>
                <a:cs typeface="Times New Roman"/>
              </a:rPr>
              <a:t>Generalized</a:t>
            </a:r>
            <a:r>
              <a:rPr sz="1400" spc="-35" dirty="0">
                <a:latin typeface="Times New Roman"/>
                <a:cs typeface="Times New Roman"/>
              </a:rPr>
              <a:t> </a:t>
            </a:r>
            <a:r>
              <a:rPr sz="1400" spc="15" dirty="0">
                <a:latin typeface="Times New Roman"/>
                <a:cs typeface="Times New Roman"/>
              </a:rPr>
              <a:t>Linear</a:t>
            </a:r>
            <a:r>
              <a:rPr sz="1400" spc="-30" dirty="0">
                <a:latin typeface="Times New Roman"/>
                <a:cs typeface="Times New Roman"/>
              </a:rPr>
              <a:t> </a:t>
            </a:r>
            <a:r>
              <a:rPr sz="1400" spc="15" dirty="0">
                <a:latin typeface="Times New Roman"/>
                <a:cs typeface="Times New Roman"/>
              </a:rPr>
              <a:t>Models</a:t>
            </a:r>
            <a:endParaRPr sz="1400">
              <a:latin typeface="Times New Roman"/>
              <a:cs typeface="Times New Roman"/>
            </a:endParaRPr>
          </a:p>
          <a:p>
            <a:pPr>
              <a:lnSpc>
                <a:spcPct val="100000"/>
              </a:lnSpc>
              <a:spcBef>
                <a:spcPts val="35"/>
              </a:spcBef>
            </a:pPr>
            <a:endParaRPr sz="1700">
              <a:latin typeface="Times New Roman"/>
              <a:cs typeface="Times New Roman"/>
            </a:endParaRPr>
          </a:p>
          <a:p>
            <a:pPr marL="144780" indent="-132715">
              <a:lnSpc>
                <a:spcPct val="100000"/>
              </a:lnSpc>
              <a:buSzPct val="90909"/>
              <a:buFont typeface="Lucida Sans Unicode"/>
              <a:buChar char="•"/>
              <a:tabLst>
                <a:tab pos="145415" algn="l"/>
              </a:tabLst>
            </a:pPr>
            <a:r>
              <a:rPr sz="1100" spc="-55" dirty="0">
                <a:latin typeface="Times New Roman"/>
                <a:cs typeface="Times New Roman"/>
              </a:rPr>
              <a:t>We</a:t>
            </a:r>
            <a:r>
              <a:rPr sz="1100" spc="-15" dirty="0">
                <a:latin typeface="Times New Roman"/>
                <a:cs typeface="Times New Roman"/>
              </a:rPr>
              <a:t> </a:t>
            </a:r>
            <a:r>
              <a:rPr sz="1100" spc="-5" dirty="0">
                <a:latin typeface="Times New Roman"/>
                <a:cs typeface="Times New Roman"/>
              </a:rPr>
              <a:t>can</a:t>
            </a:r>
            <a:r>
              <a:rPr sz="1100" spc="-10" dirty="0">
                <a:latin typeface="Times New Roman"/>
                <a:cs typeface="Times New Roman"/>
              </a:rPr>
              <a:t> </a:t>
            </a:r>
            <a:r>
              <a:rPr sz="1100" spc="-5" dirty="0">
                <a:latin typeface="Times New Roman"/>
                <a:cs typeface="Times New Roman"/>
              </a:rPr>
              <a:t>write</a:t>
            </a:r>
            <a:r>
              <a:rPr sz="1100" spc="-15" dirty="0">
                <a:latin typeface="Times New Roman"/>
                <a:cs typeface="Times New Roman"/>
              </a:rPr>
              <a:t> </a:t>
            </a:r>
            <a:r>
              <a:rPr sz="1100" spc="-5" dirty="0">
                <a:latin typeface="Times New Roman"/>
                <a:cs typeface="Times New Roman"/>
              </a:rPr>
              <a:t>the</a:t>
            </a:r>
            <a:r>
              <a:rPr sz="1100" spc="-10" dirty="0">
                <a:latin typeface="Times New Roman"/>
                <a:cs typeface="Times New Roman"/>
              </a:rPr>
              <a:t> classifier </a:t>
            </a:r>
            <a:r>
              <a:rPr sz="1100" spc="-5" dirty="0">
                <a:latin typeface="Times New Roman"/>
                <a:cs typeface="Times New Roman"/>
              </a:rPr>
              <a:t>in</a:t>
            </a:r>
            <a:r>
              <a:rPr sz="1100" spc="-15" dirty="0">
                <a:latin typeface="Times New Roman"/>
                <a:cs typeface="Times New Roman"/>
              </a:rPr>
              <a:t> </a:t>
            </a:r>
            <a:r>
              <a:rPr sz="1100" spc="-5" dirty="0">
                <a:latin typeface="Times New Roman"/>
                <a:cs typeface="Times New Roman"/>
              </a:rPr>
              <a:t>another</a:t>
            </a:r>
            <a:r>
              <a:rPr sz="1100" spc="-10" dirty="0">
                <a:latin typeface="Times New Roman"/>
                <a:cs typeface="Times New Roman"/>
              </a:rPr>
              <a:t> </a:t>
            </a:r>
            <a:r>
              <a:rPr sz="1100" spc="-5" dirty="0">
                <a:latin typeface="Times New Roman"/>
                <a:cs typeface="Times New Roman"/>
              </a:rPr>
              <a:t>form</a:t>
            </a:r>
            <a:endParaRPr sz="1100">
              <a:latin typeface="Times New Roman"/>
              <a:cs typeface="Times New Roman"/>
            </a:endParaRPr>
          </a:p>
        </p:txBody>
      </p:sp>
      <p:sp>
        <p:nvSpPr>
          <p:cNvPr id="6" name="object 6"/>
          <p:cNvSpPr txBox="1"/>
          <p:nvPr/>
        </p:nvSpPr>
        <p:spPr>
          <a:xfrm>
            <a:off x="1153223" y="1034616"/>
            <a:ext cx="751205" cy="191770"/>
          </a:xfrm>
          <a:prstGeom prst="rect">
            <a:avLst/>
          </a:prstGeom>
        </p:spPr>
        <p:txBody>
          <a:bodyPr vert="horz" wrap="square" lIns="0" tIns="11430" rIns="0" bIns="0" rtlCol="0">
            <a:spAutoFit/>
          </a:bodyPr>
          <a:lstStyle/>
          <a:p>
            <a:pPr marL="38100">
              <a:lnSpc>
                <a:spcPct val="100000"/>
              </a:lnSpc>
              <a:spcBef>
                <a:spcPts val="90"/>
              </a:spcBef>
            </a:pPr>
            <a:r>
              <a:rPr sz="1100" i="1" spc="-15" dirty="0">
                <a:latin typeface="Calibri"/>
                <a:cs typeface="Calibri"/>
              </a:rPr>
              <a:t>p</a:t>
            </a:r>
            <a:r>
              <a:rPr sz="1100" spc="-15" dirty="0">
                <a:latin typeface="Calibri"/>
                <a:cs typeface="Calibri"/>
              </a:rPr>
              <a:t>(</a:t>
            </a:r>
            <a:r>
              <a:rPr sz="1100" spc="-15" dirty="0">
                <a:latin typeface="Lucida Sans Unicode"/>
                <a:cs typeface="Lucida Sans Unicode"/>
              </a:rPr>
              <a:t>C</a:t>
            </a:r>
            <a:r>
              <a:rPr sz="1200" spc="-22" baseline="-10416" dirty="0">
                <a:latin typeface="Calibri"/>
                <a:cs typeface="Calibri"/>
              </a:rPr>
              <a:t>1</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20"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txBox="1"/>
          <p:nvPr/>
        </p:nvSpPr>
        <p:spPr>
          <a:xfrm>
            <a:off x="1969516" y="940891"/>
            <a:ext cx="1747520" cy="191770"/>
          </a:xfrm>
          <a:prstGeom prst="rect">
            <a:avLst/>
          </a:prstGeom>
        </p:spPr>
        <p:txBody>
          <a:bodyPr vert="horz" wrap="square" lIns="0" tIns="11430" rIns="0" bIns="0" rtlCol="0">
            <a:spAutoFit/>
          </a:bodyPr>
          <a:lstStyle/>
          <a:p>
            <a:pPr marL="38100">
              <a:lnSpc>
                <a:spcPct val="100000"/>
              </a:lnSpc>
              <a:spcBef>
                <a:spcPts val="90"/>
              </a:spcBef>
              <a:tabLst>
                <a:tab pos="497840" algn="l"/>
                <a:tab pos="1708785" algn="l"/>
              </a:tabLst>
            </a:pPr>
            <a:r>
              <a:rPr sz="1100" u="sng" spc="-5" dirty="0">
                <a:uFill>
                  <a:solidFill>
                    <a:srgbClr val="000000"/>
                  </a:solidFill>
                </a:uFill>
                <a:latin typeface="Times New Roman"/>
                <a:cs typeface="Times New Roman"/>
              </a:rPr>
              <a:t> 	</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	</a:t>
            </a:r>
            <a:endParaRPr sz="1100">
              <a:latin typeface="Calibri"/>
              <a:cs typeface="Calibri"/>
            </a:endParaRPr>
          </a:p>
        </p:txBody>
      </p:sp>
      <p:sp>
        <p:nvSpPr>
          <p:cNvPr id="8" name="object 8"/>
          <p:cNvSpPr txBox="1"/>
          <p:nvPr/>
        </p:nvSpPr>
        <p:spPr>
          <a:xfrm>
            <a:off x="1969516" y="1129651"/>
            <a:ext cx="1747520"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1</a:t>
            </a:r>
            <a:r>
              <a:rPr sz="1100" spc="-5" dirty="0">
                <a:latin typeface="Calibri"/>
                <a:cs typeface="Calibri"/>
              </a:rPr>
              <a:t>)</a:t>
            </a:r>
            <a:r>
              <a:rPr sz="1100" spc="-30" dirty="0">
                <a:latin typeface="Calibri"/>
                <a:cs typeface="Calibri"/>
              </a:rPr>
              <a:t> </a:t>
            </a:r>
            <a:r>
              <a:rPr sz="1100" spc="295" dirty="0">
                <a:latin typeface="Calibri"/>
                <a:cs typeface="Calibri"/>
              </a:rPr>
              <a:t>+</a:t>
            </a:r>
            <a:r>
              <a:rPr sz="1100" spc="-25" dirty="0">
                <a:latin typeface="Calibri"/>
                <a:cs typeface="Calibri"/>
              </a:rPr>
              <a:t> </a:t>
            </a: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endParaRPr sz="1100">
              <a:latin typeface="Calibri"/>
              <a:cs typeface="Calibri"/>
            </a:endParaRPr>
          </a:p>
        </p:txBody>
      </p:sp>
      <p:sp>
        <p:nvSpPr>
          <p:cNvPr id="9" name="object 9"/>
          <p:cNvSpPr txBox="1"/>
          <p:nvPr/>
        </p:nvSpPr>
        <p:spPr>
          <a:xfrm>
            <a:off x="1745449" y="1397900"/>
            <a:ext cx="133350" cy="191770"/>
          </a:xfrm>
          <a:prstGeom prst="rect">
            <a:avLst/>
          </a:prstGeom>
        </p:spPr>
        <p:txBody>
          <a:bodyPr vert="horz" wrap="square" lIns="0" tIns="11430" rIns="0" bIns="0" rtlCol="0">
            <a:spAutoFit/>
          </a:bodyPr>
          <a:lstStyle/>
          <a:p>
            <a:pPr marL="12700">
              <a:lnSpc>
                <a:spcPct val="100000"/>
              </a:lnSpc>
              <a:spcBef>
                <a:spcPts val="90"/>
              </a:spcBef>
            </a:pPr>
            <a:r>
              <a:rPr sz="1100" spc="295" dirty="0">
                <a:latin typeface="Calibri"/>
                <a:cs typeface="Calibri"/>
              </a:rPr>
              <a:t>=</a:t>
            </a:r>
            <a:endParaRPr sz="1100">
              <a:latin typeface="Calibri"/>
              <a:cs typeface="Calibri"/>
            </a:endParaRPr>
          </a:p>
        </p:txBody>
      </p:sp>
      <p:sp>
        <p:nvSpPr>
          <p:cNvPr id="10" name="object 10"/>
          <p:cNvSpPr txBox="1"/>
          <p:nvPr/>
        </p:nvSpPr>
        <p:spPr>
          <a:xfrm>
            <a:off x="2329789" y="1304174"/>
            <a:ext cx="9525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Calibri"/>
                <a:cs typeface="Calibri"/>
              </a:rPr>
              <a:t>1</a:t>
            </a:r>
            <a:endParaRPr sz="1100">
              <a:latin typeface="Calibri"/>
              <a:cs typeface="Calibri"/>
            </a:endParaRPr>
          </a:p>
        </p:txBody>
      </p:sp>
      <p:sp>
        <p:nvSpPr>
          <p:cNvPr id="11" name="object 11"/>
          <p:cNvSpPr/>
          <p:nvPr/>
        </p:nvSpPr>
        <p:spPr>
          <a:xfrm>
            <a:off x="2007616" y="1514513"/>
            <a:ext cx="739140" cy="0"/>
          </a:xfrm>
          <a:custGeom>
            <a:avLst/>
            <a:gdLst/>
            <a:ahLst/>
            <a:cxnLst/>
            <a:rect l="l" t="t" r="r" b="b"/>
            <a:pathLst>
              <a:path w="739139">
                <a:moveTo>
                  <a:pt x="0" y="0"/>
                </a:moveTo>
                <a:lnTo>
                  <a:pt x="739025" y="0"/>
                </a:lnTo>
              </a:path>
            </a:pathLst>
          </a:custGeom>
          <a:ln w="5537">
            <a:solidFill>
              <a:srgbClr val="000000"/>
            </a:solidFill>
          </a:ln>
        </p:spPr>
        <p:txBody>
          <a:bodyPr wrap="square" lIns="0" tIns="0" rIns="0" bIns="0" rtlCol="0"/>
          <a:lstStyle/>
          <a:p>
            <a:endParaRPr/>
          </a:p>
        </p:txBody>
      </p:sp>
      <p:sp>
        <p:nvSpPr>
          <p:cNvPr id="12" name="object 12"/>
          <p:cNvSpPr txBox="1"/>
          <p:nvPr/>
        </p:nvSpPr>
        <p:spPr>
          <a:xfrm>
            <a:off x="1969516" y="1492934"/>
            <a:ext cx="1280160" cy="191770"/>
          </a:xfrm>
          <a:prstGeom prst="rect">
            <a:avLst/>
          </a:prstGeom>
        </p:spPr>
        <p:txBody>
          <a:bodyPr vert="horz" wrap="square" lIns="0" tIns="11430" rIns="0" bIns="0" rtlCol="0">
            <a:spAutoFit/>
          </a:bodyPr>
          <a:lstStyle/>
          <a:p>
            <a:pPr marL="38100">
              <a:lnSpc>
                <a:spcPct val="100000"/>
              </a:lnSpc>
              <a:spcBef>
                <a:spcPts val="90"/>
              </a:spcBef>
            </a:pPr>
            <a:r>
              <a:rPr sz="1100" spc="-15" dirty="0">
                <a:latin typeface="Calibri"/>
                <a:cs typeface="Calibri"/>
              </a:rPr>
              <a:t>1</a:t>
            </a:r>
            <a:r>
              <a:rPr sz="1100" spc="-10" dirty="0">
                <a:latin typeface="Calibri"/>
                <a:cs typeface="Calibri"/>
              </a:rPr>
              <a:t> </a:t>
            </a:r>
            <a:r>
              <a:rPr sz="1100" spc="295" dirty="0">
                <a:latin typeface="Calibri"/>
                <a:cs typeface="Calibri"/>
              </a:rPr>
              <a:t>+</a:t>
            </a:r>
            <a:r>
              <a:rPr sz="1100" spc="-10" dirty="0">
                <a:latin typeface="Calibri"/>
                <a:cs typeface="Calibri"/>
              </a:rPr>
              <a:t> </a:t>
            </a:r>
            <a:r>
              <a:rPr sz="1100" spc="35" dirty="0">
                <a:latin typeface="Calibri"/>
                <a:cs typeface="Calibri"/>
              </a:rPr>
              <a:t>exp(</a:t>
            </a:r>
            <a:r>
              <a:rPr sz="1100" spc="-204" dirty="0">
                <a:latin typeface="Lucida Sans Unicode"/>
                <a:cs typeface="Lucida Sans Unicode"/>
              </a:rPr>
              <a:t>−</a:t>
            </a:r>
            <a:r>
              <a:rPr sz="1100" i="1" spc="10" dirty="0">
                <a:latin typeface="Calibri"/>
                <a:cs typeface="Calibri"/>
              </a:rPr>
              <a:t>a</a:t>
            </a:r>
            <a:r>
              <a:rPr sz="1100" spc="85" dirty="0">
                <a:latin typeface="Calibri"/>
                <a:cs typeface="Calibri"/>
              </a:rPr>
              <a:t>)</a:t>
            </a:r>
            <a:r>
              <a:rPr sz="1100" dirty="0">
                <a:latin typeface="Calibri"/>
                <a:cs typeface="Calibri"/>
              </a:rPr>
              <a:t> </a:t>
            </a:r>
            <a:r>
              <a:rPr sz="1100" spc="-75" dirty="0">
                <a:latin typeface="Calibri"/>
                <a:cs typeface="Calibri"/>
              </a:rPr>
              <a:t> </a:t>
            </a:r>
            <a:r>
              <a:rPr sz="1650" spc="-44" baseline="37878" dirty="0">
                <a:latin typeface="Lucida Sans Unicode"/>
                <a:cs typeface="Lucida Sans Unicode"/>
              </a:rPr>
              <a:t>≡</a:t>
            </a:r>
            <a:r>
              <a:rPr sz="1650" spc="-67" baseline="37878" dirty="0">
                <a:latin typeface="Lucida Sans Unicode"/>
                <a:cs typeface="Lucida Sans Unicode"/>
              </a:rPr>
              <a:t> </a:t>
            </a:r>
            <a:r>
              <a:rPr sz="1650" i="1" spc="104" baseline="37878" dirty="0">
                <a:latin typeface="Calibri"/>
                <a:cs typeface="Calibri"/>
              </a:rPr>
              <a:t>σ</a:t>
            </a:r>
            <a:r>
              <a:rPr sz="1650" spc="127" baseline="37878" dirty="0">
                <a:latin typeface="Calibri"/>
                <a:cs typeface="Calibri"/>
              </a:rPr>
              <a:t>(</a:t>
            </a:r>
            <a:r>
              <a:rPr sz="1650" i="1" spc="15" baseline="37878" dirty="0">
                <a:latin typeface="Calibri"/>
                <a:cs typeface="Calibri"/>
              </a:rPr>
              <a:t>a</a:t>
            </a:r>
            <a:r>
              <a:rPr sz="1650" spc="127" baseline="37878" dirty="0">
                <a:latin typeface="Calibri"/>
                <a:cs typeface="Calibri"/>
              </a:rPr>
              <a:t>)</a:t>
            </a:r>
            <a:endParaRPr sz="1650" baseline="37878">
              <a:latin typeface="Calibri"/>
              <a:cs typeface="Calibri"/>
            </a:endParaRPr>
          </a:p>
        </p:txBody>
      </p:sp>
      <p:sp>
        <p:nvSpPr>
          <p:cNvPr id="13" name="object 13"/>
          <p:cNvSpPr txBox="1"/>
          <p:nvPr/>
        </p:nvSpPr>
        <p:spPr>
          <a:xfrm>
            <a:off x="1245831" y="1775827"/>
            <a:ext cx="36449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where</a:t>
            </a:r>
            <a:endParaRPr sz="1100">
              <a:latin typeface="Times New Roman"/>
              <a:cs typeface="Times New Roman"/>
            </a:endParaRPr>
          </a:p>
        </p:txBody>
      </p:sp>
      <p:sp>
        <p:nvSpPr>
          <p:cNvPr id="14" name="object 14"/>
          <p:cNvSpPr txBox="1"/>
          <p:nvPr/>
        </p:nvSpPr>
        <p:spPr>
          <a:xfrm>
            <a:off x="1737321" y="1682101"/>
            <a:ext cx="1356995" cy="285750"/>
          </a:xfrm>
          <a:prstGeom prst="rect">
            <a:avLst/>
          </a:prstGeom>
        </p:spPr>
        <p:txBody>
          <a:bodyPr vert="horz" wrap="square" lIns="0" tIns="11430" rIns="0" bIns="0" rtlCol="0">
            <a:spAutoFit/>
          </a:bodyPr>
          <a:lstStyle/>
          <a:p>
            <a:pPr marL="554990">
              <a:lnSpc>
                <a:spcPts val="1030"/>
              </a:lnSpc>
              <a:spcBef>
                <a:spcPts val="90"/>
              </a:spcBef>
            </a:pP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u="sng" spc="-7" baseline="-10416" dirty="0">
                <a:uFill>
                  <a:solidFill>
                    <a:srgbClr val="000000"/>
                  </a:solidFill>
                </a:uFill>
                <a:latin typeface="Calibri"/>
                <a:cs typeface="Calibri"/>
              </a:rPr>
              <a:t>1</a:t>
            </a:r>
            <a:r>
              <a:rPr sz="1100" u="sng" spc="-5" dirty="0">
                <a:uFill>
                  <a:solidFill>
                    <a:srgbClr val="000000"/>
                  </a:solidFill>
                </a:uFill>
                <a:latin typeface="Calibri"/>
                <a:cs typeface="Calibri"/>
              </a:rPr>
              <a:t>)</a:t>
            </a:r>
            <a:endParaRPr sz="1100">
              <a:latin typeface="Calibri"/>
              <a:cs typeface="Calibri"/>
            </a:endParaRPr>
          </a:p>
          <a:p>
            <a:pPr marL="38100">
              <a:lnSpc>
                <a:spcPts val="1030"/>
              </a:lnSpc>
              <a:tabLst>
                <a:tab pos="254635" algn="l"/>
              </a:tabLst>
            </a:pPr>
            <a:r>
              <a:rPr sz="1100" i="1" spc="10" dirty="0">
                <a:latin typeface="Calibri"/>
                <a:cs typeface="Calibri"/>
              </a:rPr>
              <a:t>a	</a:t>
            </a:r>
            <a:r>
              <a:rPr sz="1100" spc="295" dirty="0">
                <a:latin typeface="Calibri"/>
                <a:cs typeface="Calibri"/>
              </a:rPr>
              <a:t>=</a:t>
            </a:r>
            <a:r>
              <a:rPr sz="1100" spc="15" dirty="0">
                <a:latin typeface="Calibri"/>
                <a:cs typeface="Calibri"/>
              </a:rPr>
              <a:t> </a:t>
            </a:r>
            <a:r>
              <a:rPr sz="1100" spc="35" dirty="0">
                <a:latin typeface="Calibri"/>
                <a:cs typeface="Calibri"/>
              </a:rPr>
              <a:t>ln</a:t>
            </a:r>
            <a:endParaRPr sz="1100">
              <a:latin typeface="Calibri"/>
              <a:cs typeface="Calibri"/>
            </a:endParaRPr>
          </a:p>
        </p:txBody>
      </p:sp>
      <p:sp>
        <p:nvSpPr>
          <p:cNvPr id="15" name="object 15"/>
          <p:cNvSpPr txBox="1"/>
          <p:nvPr/>
        </p:nvSpPr>
        <p:spPr>
          <a:xfrm>
            <a:off x="2254313" y="1870861"/>
            <a:ext cx="827405"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Calibri"/>
                <a:cs typeface="Calibri"/>
              </a:rPr>
              <a:t>p</a:t>
            </a:r>
            <a:r>
              <a:rPr sz="1100" spc="-5" dirty="0">
                <a:latin typeface="Calibri"/>
                <a:cs typeface="Calibri"/>
              </a:rPr>
              <a:t>(</a:t>
            </a:r>
            <a:r>
              <a:rPr sz="1100" b="1" i="1" spc="-5" dirty="0">
                <a:latin typeface="Verdana"/>
                <a:cs typeface="Verdana"/>
              </a:rPr>
              <a:t>x</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endParaRPr sz="1100">
              <a:latin typeface="Calibri"/>
              <a:cs typeface="Calibri"/>
            </a:endParaRPr>
          </a:p>
        </p:txBody>
      </p:sp>
      <p:sp>
        <p:nvSpPr>
          <p:cNvPr id="16" name="object 16"/>
          <p:cNvSpPr txBox="1"/>
          <p:nvPr/>
        </p:nvSpPr>
        <p:spPr>
          <a:xfrm>
            <a:off x="466458" y="2276867"/>
            <a:ext cx="3820160" cy="822325"/>
          </a:xfrm>
          <a:prstGeom prst="rect">
            <a:avLst/>
          </a:prstGeom>
        </p:spPr>
        <p:txBody>
          <a:bodyPr vert="horz" wrap="square" lIns="0" tIns="29209" rIns="0" bIns="0" rtlCol="0">
            <a:spAutoFit/>
          </a:bodyPr>
          <a:lstStyle/>
          <a:p>
            <a:pPr marL="170180" marR="30480" indent="-132715">
              <a:lnSpc>
                <a:spcPts val="1200"/>
              </a:lnSpc>
              <a:spcBef>
                <a:spcPts val="229"/>
              </a:spcBef>
              <a:buSzPct val="90909"/>
              <a:buFont typeface="Lucida Sans Unicode"/>
              <a:buChar char="•"/>
              <a:tabLst>
                <a:tab pos="170815" algn="l"/>
              </a:tabLst>
            </a:pPr>
            <a:r>
              <a:rPr sz="1100" spc="-5" dirty="0">
                <a:latin typeface="Times New Roman"/>
                <a:cs typeface="Times New Roman"/>
              </a:rPr>
              <a:t>This</a:t>
            </a:r>
            <a:r>
              <a:rPr sz="1100" spc="-10" dirty="0">
                <a:latin typeface="Times New Roman"/>
                <a:cs typeface="Times New Roman"/>
              </a:rPr>
              <a:t> </a:t>
            </a:r>
            <a:r>
              <a:rPr sz="1100" spc="-5" dirty="0">
                <a:latin typeface="Times New Roman"/>
                <a:cs typeface="Times New Roman"/>
              </a:rPr>
              <a:t>looks </a:t>
            </a:r>
            <a:r>
              <a:rPr sz="1100" spc="-10" dirty="0">
                <a:latin typeface="Times New Roman"/>
                <a:cs typeface="Times New Roman"/>
              </a:rPr>
              <a:t>like</a:t>
            </a:r>
            <a:r>
              <a:rPr sz="1100" spc="-5" dirty="0">
                <a:latin typeface="Times New Roman"/>
                <a:cs typeface="Times New Roman"/>
              </a:rPr>
              <a:t> gratuitous math, </a:t>
            </a:r>
            <a:r>
              <a:rPr sz="1100" spc="-15" dirty="0">
                <a:latin typeface="Times New Roman"/>
                <a:cs typeface="Times New Roman"/>
              </a:rPr>
              <a:t>but</a:t>
            </a:r>
            <a:r>
              <a:rPr sz="1100" spc="-10" dirty="0">
                <a:latin typeface="Times New Roman"/>
                <a:cs typeface="Times New Roman"/>
              </a:rPr>
              <a:t> </a:t>
            </a:r>
            <a:r>
              <a:rPr sz="1100" spc="-5" dirty="0">
                <a:latin typeface="Times New Roman"/>
                <a:cs typeface="Times New Roman"/>
              </a:rPr>
              <a:t>if </a:t>
            </a:r>
            <a:r>
              <a:rPr sz="1100" i="1" spc="10" dirty="0">
                <a:latin typeface="Calibri"/>
                <a:cs typeface="Calibri"/>
              </a:rPr>
              <a:t>a</a:t>
            </a:r>
            <a:r>
              <a:rPr sz="1100" i="1" spc="20" dirty="0">
                <a:latin typeface="Calibri"/>
                <a:cs typeface="Calibri"/>
              </a:rPr>
              <a:t> </a:t>
            </a:r>
            <a:r>
              <a:rPr sz="1100" spc="-10" dirty="0">
                <a:latin typeface="Times New Roman"/>
                <a:cs typeface="Times New Roman"/>
              </a:rPr>
              <a:t>takes</a:t>
            </a:r>
            <a:r>
              <a:rPr sz="1100" spc="-5" dirty="0">
                <a:latin typeface="Times New Roman"/>
                <a:cs typeface="Times New Roman"/>
              </a:rPr>
              <a:t> a simple form</a:t>
            </a:r>
            <a:r>
              <a:rPr sz="1100" spc="-10" dirty="0">
                <a:latin typeface="Times New Roman"/>
                <a:cs typeface="Times New Roman"/>
              </a:rPr>
              <a:t> </a:t>
            </a:r>
            <a:r>
              <a:rPr sz="1100" spc="-5" dirty="0">
                <a:latin typeface="Times New Roman"/>
                <a:cs typeface="Times New Roman"/>
              </a:rPr>
              <a:t>this </a:t>
            </a:r>
            <a:r>
              <a:rPr sz="1100" dirty="0">
                <a:latin typeface="Times New Roman"/>
                <a:cs typeface="Times New Roman"/>
              </a:rPr>
              <a:t> </a:t>
            </a:r>
            <a:r>
              <a:rPr sz="1100" spc="-5" dirty="0">
                <a:latin typeface="Times New Roman"/>
                <a:cs typeface="Times New Roman"/>
              </a:rPr>
              <a:t>is</a:t>
            </a:r>
            <a:r>
              <a:rPr sz="1100" spc="-10" dirty="0">
                <a:latin typeface="Times New Roman"/>
                <a:cs typeface="Times New Roman"/>
              </a:rPr>
              <a:t> </a:t>
            </a:r>
            <a:r>
              <a:rPr sz="1100" spc="-5" dirty="0">
                <a:latin typeface="Times New Roman"/>
                <a:cs typeface="Times New Roman"/>
              </a:rPr>
              <a:t>another</a:t>
            </a:r>
            <a:r>
              <a:rPr sz="1100" spc="-10" dirty="0">
                <a:latin typeface="Times New Roman"/>
                <a:cs typeface="Times New Roman"/>
              </a:rPr>
              <a:t> </a:t>
            </a:r>
            <a:r>
              <a:rPr sz="1100" spc="-5" dirty="0">
                <a:solidFill>
                  <a:srgbClr val="0000E5"/>
                </a:solidFill>
                <a:latin typeface="Times New Roman"/>
                <a:cs typeface="Times New Roman"/>
              </a:rPr>
              <a:t>generalized</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linear</a:t>
            </a:r>
            <a:r>
              <a:rPr sz="1100" spc="-10" dirty="0">
                <a:solidFill>
                  <a:srgbClr val="0000E5"/>
                </a:solidFill>
                <a:latin typeface="Times New Roman"/>
                <a:cs typeface="Times New Roman"/>
              </a:rPr>
              <a:t> </a:t>
            </a:r>
            <a:r>
              <a:rPr sz="1100" spc="-5" dirty="0">
                <a:solidFill>
                  <a:srgbClr val="0000E5"/>
                </a:solidFill>
                <a:latin typeface="Times New Roman"/>
                <a:cs typeface="Times New Roman"/>
              </a:rPr>
              <a:t>model</a:t>
            </a:r>
            <a:r>
              <a:rPr sz="1100" spc="-10" dirty="0">
                <a:solidFill>
                  <a:srgbClr val="0000E5"/>
                </a:solidFill>
                <a:latin typeface="Times New Roman"/>
                <a:cs typeface="Times New Roman"/>
              </a:rPr>
              <a:t> </a:t>
            </a:r>
            <a:r>
              <a:rPr sz="1100" spc="-10" dirty="0">
                <a:latin typeface="Times New Roman"/>
                <a:cs typeface="Times New Roman"/>
              </a:rPr>
              <a:t>which we </a:t>
            </a:r>
            <a:r>
              <a:rPr sz="1100" spc="-20" dirty="0">
                <a:latin typeface="Times New Roman"/>
                <a:cs typeface="Times New Roman"/>
              </a:rPr>
              <a:t>have</a:t>
            </a:r>
            <a:r>
              <a:rPr sz="1100" spc="-10" dirty="0">
                <a:latin typeface="Times New Roman"/>
                <a:cs typeface="Times New Roman"/>
              </a:rPr>
              <a:t> </a:t>
            </a:r>
            <a:r>
              <a:rPr sz="1100" spc="-5" dirty="0">
                <a:latin typeface="Times New Roman"/>
                <a:cs typeface="Times New Roman"/>
              </a:rPr>
              <a:t>been</a:t>
            </a:r>
            <a:r>
              <a:rPr sz="1100" spc="-10" dirty="0">
                <a:latin typeface="Times New Roman"/>
                <a:cs typeface="Times New Roman"/>
              </a:rPr>
              <a:t> </a:t>
            </a:r>
            <a:r>
              <a:rPr sz="1100" spc="-5" dirty="0">
                <a:latin typeface="Times New Roman"/>
                <a:cs typeface="Times New Roman"/>
              </a:rPr>
              <a:t>studying</a:t>
            </a:r>
            <a:endParaRPr sz="1100">
              <a:latin typeface="Times New Roman"/>
              <a:cs typeface="Times New Roman"/>
            </a:endParaRPr>
          </a:p>
          <a:p>
            <a:pPr>
              <a:lnSpc>
                <a:spcPct val="100000"/>
              </a:lnSpc>
              <a:spcBef>
                <a:spcPts val="20"/>
              </a:spcBef>
              <a:buFont typeface="Lucida Sans Unicode"/>
              <a:buChar char="•"/>
            </a:pPr>
            <a:endParaRPr sz="1150">
              <a:latin typeface="Times New Roman"/>
              <a:cs typeface="Times New Roman"/>
            </a:endParaRPr>
          </a:p>
          <a:p>
            <a:pPr marL="447675" lvl="1" indent="-128905">
              <a:lnSpc>
                <a:spcPts val="1200"/>
              </a:lnSpc>
              <a:spcBef>
                <a:spcPts val="5"/>
              </a:spcBef>
              <a:buSzPct val="90000"/>
              <a:buFont typeface="Arial"/>
              <a:buChar char="•"/>
              <a:tabLst>
                <a:tab pos="448309" algn="l"/>
              </a:tabLst>
            </a:pPr>
            <a:r>
              <a:rPr sz="1000" spc="-5" dirty="0">
                <a:latin typeface="Times New Roman"/>
                <a:cs typeface="Times New Roman"/>
              </a:rPr>
              <a:t>Of course,</a:t>
            </a:r>
            <a:r>
              <a:rPr sz="1000" dirty="0">
                <a:latin typeface="Times New Roman"/>
                <a:cs typeface="Times New Roman"/>
              </a:rPr>
              <a:t> </a:t>
            </a:r>
            <a:r>
              <a:rPr sz="1000" spc="-5" dirty="0">
                <a:latin typeface="Times New Roman"/>
                <a:cs typeface="Times New Roman"/>
              </a:rPr>
              <a:t>we will</a:t>
            </a:r>
            <a:r>
              <a:rPr sz="1000" dirty="0">
                <a:latin typeface="Times New Roman"/>
                <a:cs typeface="Times New Roman"/>
              </a:rPr>
              <a:t> </a:t>
            </a:r>
            <a:r>
              <a:rPr sz="1000" spc="-5" dirty="0">
                <a:latin typeface="Times New Roman"/>
                <a:cs typeface="Times New Roman"/>
              </a:rPr>
              <a:t>see </a:t>
            </a:r>
            <a:r>
              <a:rPr sz="1000" spc="-15" dirty="0">
                <a:latin typeface="Times New Roman"/>
                <a:cs typeface="Times New Roman"/>
              </a:rPr>
              <a:t>how</a:t>
            </a:r>
            <a:r>
              <a:rPr sz="1000" dirty="0">
                <a:latin typeface="Times New Roman"/>
                <a:cs typeface="Times New Roman"/>
              </a:rPr>
              <a:t> </a:t>
            </a:r>
            <a:r>
              <a:rPr sz="1000" spc="-5" dirty="0">
                <a:latin typeface="Times New Roman"/>
                <a:cs typeface="Times New Roman"/>
              </a:rPr>
              <a:t>such a</a:t>
            </a:r>
            <a:r>
              <a:rPr sz="1000" dirty="0">
                <a:latin typeface="Times New Roman"/>
                <a:cs typeface="Times New Roman"/>
              </a:rPr>
              <a:t> </a:t>
            </a:r>
            <a:r>
              <a:rPr sz="1000" spc="-5" dirty="0">
                <a:latin typeface="Times New Roman"/>
                <a:cs typeface="Times New Roman"/>
              </a:rPr>
              <a:t>simple form</a:t>
            </a:r>
            <a:r>
              <a:rPr sz="1000" dirty="0">
                <a:latin typeface="Times New Roman"/>
                <a:cs typeface="Times New Roman"/>
              </a:rPr>
              <a:t> </a:t>
            </a:r>
            <a:r>
              <a:rPr sz="1000" i="1" spc="10" dirty="0">
                <a:latin typeface="Calibri"/>
                <a:cs typeface="Calibri"/>
              </a:rPr>
              <a:t>a</a:t>
            </a:r>
            <a:r>
              <a:rPr sz="1000" i="1" spc="50" dirty="0">
                <a:latin typeface="Calibri"/>
                <a:cs typeface="Calibri"/>
              </a:rPr>
              <a:t> </a:t>
            </a:r>
            <a:r>
              <a:rPr sz="1000" spc="275" dirty="0">
                <a:latin typeface="Calibri"/>
                <a:cs typeface="Calibri"/>
              </a:rPr>
              <a:t>=</a:t>
            </a:r>
            <a:r>
              <a:rPr sz="1000" spc="55" dirty="0">
                <a:latin typeface="Calibri"/>
                <a:cs typeface="Calibri"/>
              </a:rPr>
              <a:t> </a:t>
            </a:r>
            <a:r>
              <a:rPr sz="1000" b="1" i="1" dirty="0">
                <a:latin typeface="Verdana"/>
                <a:cs typeface="Verdana"/>
              </a:rPr>
              <a:t>w</a:t>
            </a:r>
            <a:r>
              <a:rPr sz="1050" i="1" baseline="27777" dirty="0">
                <a:latin typeface="Calibri"/>
                <a:cs typeface="Calibri"/>
              </a:rPr>
              <a:t>T</a:t>
            </a:r>
            <a:r>
              <a:rPr sz="1050" i="1" spc="-7" baseline="27777" dirty="0">
                <a:latin typeface="Calibri"/>
                <a:cs typeface="Calibri"/>
              </a:rPr>
              <a:t> </a:t>
            </a:r>
            <a:r>
              <a:rPr sz="1000" b="1" i="1" spc="-15" dirty="0">
                <a:latin typeface="Verdana"/>
                <a:cs typeface="Verdana"/>
              </a:rPr>
              <a:t>x</a:t>
            </a:r>
            <a:r>
              <a:rPr sz="1000" b="1" i="1" spc="-120" dirty="0">
                <a:latin typeface="Verdana"/>
                <a:cs typeface="Verdana"/>
              </a:rPr>
              <a:t> </a:t>
            </a:r>
            <a:r>
              <a:rPr sz="1000" spc="275" dirty="0">
                <a:latin typeface="Calibri"/>
                <a:cs typeface="Calibri"/>
              </a:rPr>
              <a:t>+</a:t>
            </a:r>
            <a:r>
              <a:rPr sz="1000" spc="-5" dirty="0">
                <a:latin typeface="Calibri"/>
                <a:cs typeface="Calibri"/>
              </a:rPr>
              <a:t> </a:t>
            </a:r>
            <a:r>
              <a:rPr sz="1000" i="1" spc="15" dirty="0">
                <a:latin typeface="Calibri"/>
                <a:cs typeface="Calibri"/>
              </a:rPr>
              <a:t>w</a:t>
            </a:r>
            <a:r>
              <a:rPr sz="1050" spc="22" baseline="-11904" dirty="0">
                <a:latin typeface="Calibri"/>
                <a:cs typeface="Calibri"/>
              </a:rPr>
              <a:t>0</a:t>
            </a:r>
            <a:endParaRPr sz="1050" baseline="-11904">
              <a:latin typeface="Calibri"/>
              <a:cs typeface="Calibri"/>
            </a:endParaRPr>
          </a:p>
          <a:p>
            <a:pPr marL="447675">
              <a:lnSpc>
                <a:spcPts val="1200"/>
              </a:lnSpc>
            </a:pPr>
            <a:r>
              <a:rPr sz="1000" spc="-5" dirty="0">
                <a:latin typeface="Times New Roman"/>
                <a:cs typeface="Times New Roman"/>
              </a:rPr>
              <a:t>arises</a:t>
            </a:r>
            <a:r>
              <a:rPr sz="1000" spc="-25" dirty="0">
                <a:latin typeface="Times New Roman"/>
                <a:cs typeface="Times New Roman"/>
              </a:rPr>
              <a:t> </a:t>
            </a:r>
            <a:r>
              <a:rPr sz="1000" spc="-5" dirty="0">
                <a:latin typeface="Times New Roman"/>
                <a:cs typeface="Times New Roman"/>
              </a:rPr>
              <a:t>naturally</a:t>
            </a:r>
            <a:endParaRPr sz="1000">
              <a:latin typeface="Times New Roman"/>
              <a:cs typeface="Times New Roman"/>
            </a:endParaRPr>
          </a:p>
        </p:txBody>
      </p:sp>
      <p:sp>
        <p:nvSpPr>
          <p:cNvPr id="20" name="Slide Number Placeholder 1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62</a:t>
            </a:fld>
            <a:endParaRPr lang="en-US" spc="-5" dirty="0"/>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661083" y="211795"/>
            <a:ext cx="1285875" cy="244475"/>
          </a:xfrm>
          <a:prstGeom prst="rect">
            <a:avLst/>
          </a:prstGeom>
        </p:spPr>
        <p:txBody>
          <a:bodyPr vert="horz" wrap="square" lIns="0" tIns="17145" rIns="0" bIns="0" rtlCol="0">
            <a:spAutoFit/>
          </a:bodyPr>
          <a:lstStyle/>
          <a:p>
            <a:pPr marL="12700">
              <a:lnSpc>
                <a:spcPct val="100000"/>
              </a:lnSpc>
              <a:spcBef>
                <a:spcPts val="135"/>
              </a:spcBef>
            </a:pPr>
            <a:r>
              <a:rPr sz="1400" spc="10" dirty="0">
                <a:latin typeface="Times New Roman"/>
                <a:cs typeface="Times New Roman"/>
              </a:rPr>
              <a:t>Logistic</a:t>
            </a:r>
            <a:r>
              <a:rPr sz="1400" spc="-40" dirty="0">
                <a:latin typeface="Times New Roman"/>
                <a:cs typeface="Times New Roman"/>
              </a:rPr>
              <a:t> </a:t>
            </a:r>
            <a:r>
              <a:rPr sz="1400" spc="15" dirty="0">
                <a:latin typeface="Times New Roman"/>
                <a:cs typeface="Times New Roman"/>
              </a:rPr>
              <a:t>Sigmoid</a:t>
            </a:r>
            <a:endParaRPr sz="1400">
              <a:latin typeface="Times New Roman"/>
              <a:cs typeface="Times New Roman"/>
            </a:endParaRPr>
          </a:p>
        </p:txBody>
      </p:sp>
      <p:graphicFrame>
        <p:nvGraphicFramePr>
          <p:cNvPr id="6" name="object 6"/>
          <p:cNvGraphicFramePr>
            <a:graphicFrameLocks noGrp="1"/>
          </p:cNvGraphicFramePr>
          <p:nvPr/>
        </p:nvGraphicFramePr>
        <p:xfrm>
          <a:off x="1755030" y="799895"/>
          <a:ext cx="1203325" cy="781296"/>
        </p:xfrm>
        <a:graphic>
          <a:graphicData uri="http://schemas.openxmlformats.org/drawingml/2006/table">
            <a:tbl>
              <a:tblPr firstRow="1" bandRow="1">
                <a:tableStyleId>{2D5ABB26-0587-4C30-8999-92F81FD0307C}</a:tableStyleId>
              </a:tblPr>
              <a:tblGrid>
                <a:gridCol w="601980">
                  <a:extLst>
                    <a:ext uri="{9D8B030D-6E8A-4147-A177-3AD203B41FA5}">
                      <a16:colId xmlns:a16="http://schemas.microsoft.com/office/drawing/2014/main" val="20000"/>
                    </a:ext>
                  </a:extLst>
                </a:gridCol>
                <a:gridCol w="601345">
                  <a:extLst>
                    <a:ext uri="{9D8B030D-6E8A-4147-A177-3AD203B41FA5}">
                      <a16:colId xmlns:a16="http://schemas.microsoft.com/office/drawing/2014/main" val="20001"/>
                    </a:ext>
                  </a:extLst>
                </a:gridCol>
              </a:tblGrid>
              <a:tr h="390647">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90649">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FF"/>
                      </a:solidFill>
                      <a:prstDash val="solid"/>
                    </a:lnB>
                  </a:tcPr>
                </a:tc>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pSp>
        <p:nvGrpSpPr>
          <p:cNvPr id="7" name="object 7"/>
          <p:cNvGrpSpPr/>
          <p:nvPr/>
        </p:nvGrpSpPr>
        <p:grpSpPr>
          <a:xfrm>
            <a:off x="1799832" y="798553"/>
            <a:ext cx="1129030" cy="787400"/>
            <a:chOff x="1799832" y="798553"/>
            <a:chExt cx="1129030" cy="787400"/>
          </a:xfrm>
        </p:grpSpPr>
        <p:sp>
          <p:nvSpPr>
            <p:cNvPr id="8" name="object 8"/>
            <p:cNvSpPr/>
            <p:nvPr/>
          </p:nvSpPr>
          <p:spPr>
            <a:xfrm>
              <a:off x="1803325" y="802046"/>
              <a:ext cx="1122045" cy="780415"/>
            </a:xfrm>
            <a:custGeom>
              <a:avLst/>
              <a:gdLst/>
              <a:ahLst/>
              <a:cxnLst/>
              <a:rect l="l" t="t" r="r" b="b"/>
              <a:pathLst>
                <a:path w="1122045" h="780415">
                  <a:moveTo>
                    <a:pt x="560751" y="374545"/>
                  </a:moveTo>
                  <a:lnTo>
                    <a:pt x="566656" y="358983"/>
                  </a:lnTo>
                  <a:lnTo>
                    <a:pt x="572020" y="343421"/>
                  </a:lnTo>
                  <a:lnTo>
                    <a:pt x="577925" y="328396"/>
                  </a:lnTo>
                  <a:lnTo>
                    <a:pt x="583289" y="312833"/>
                  </a:lnTo>
                  <a:lnTo>
                    <a:pt x="589194" y="298344"/>
                  </a:lnTo>
                  <a:lnTo>
                    <a:pt x="594558" y="283321"/>
                  </a:lnTo>
                  <a:lnTo>
                    <a:pt x="600462" y="269368"/>
                  </a:lnTo>
                  <a:lnTo>
                    <a:pt x="606367" y="255420"/>
                  </a:lnTo>
                  <a:lnTo>
                    <a:pt x="611731" y="242001"/>
                  </a:lnTo>
                  <a:lnTo>
                    <a:pt x="617636" y="228588"/>
                  </a:lnTo>
                  <a:lnTo>
                    <a:pt x="623000" y="215709"/>
                  </a:lnTo>
                  <a:lnTo>
                    <a:pt x="628905" y="203365"/>
                  </a:lnTo>
                  <a:lnTo>
                    <a:pt x="634269" y="191562"/>
                  </a:lnTo>
                  <a:lnTo>
                    <a:pt x="640167" y="180293"/>
                  </a:lnTo>
                  <a:lnTo>
                    <a:pt x="645537" y="169559"/>
                  </a:lnTo>
                  <a:lnTo>
                    <a:pt x="651436" y="159365"/>
                  </a:lnTo>
                  <a:lnTo>
                    <a:pt x="657341" y="149172"/>
                  </a:lnTo>
                  <a:lnTo>
                    <a:pt x="662705" y="140047"/>
                  </a:lnTo>
                  <a:lnTo>
                    <a:pt x="668609" y="130929"/>
                  </a:lnTo>
                  <a:lnTo>
                    <a:pt x="673973" y="122339"/>
                  </a:lnTo>
                  <a:lnTo>
                    <a:pt x="679878" y="114290"/>
                  </a:lnTo>
                  <a:lnTo>
                    <a:pt x="685242" y="106782"/>
                  </a:lnTo>
                  <a:lnTo>
                    <a:pt x="691147" y="99802"/>
                  </a:lnTo>
                  <a:lnTo>
                    <a:pt x="696511" y="92828"/>
                  </a:lnTo>
                  <a:lnTo>
                    <a:pt x="702416" y="86389"/>
                  </a:lnTo>
                  <a:lnTo>
                    <a:pt x="708320" y="80484"/>
                  </a:lnTo>
                  <a:lnTo>
                    <a:pt x="713684" y="74586"/>
                  </a:lnTo>
                  <a:lnTo>
                    <a:pt x="719589" y="69756"/>
                  </a:lnTo>
                  <a:lnTo>
                    <a:pt x="724953" y="64927"/>
                  </a:lnTo>
                  <a:lnTo>
                    <a:pt x="730858" y="60097"/>
                  </a:lnTo>
                  <a:lnTo>
                    <a:pt x="736222" y="55802"/>
                  </a:lnTo>
                  <a:lnTo>
                    <a:pt x="742127" y="51507"/>
                  </a:lnTo>
                  <a:lnTo>
                    <a:pt x="747491" y="47753"/>
                  </a:lnTo>
                  <a:lnTo>
                    <a:pt x="753395" y="44534"/>
                  </a:lnTo>
                  <a:lnTo>
                    <a:pt x="759294" y="41314"/>
                  </a:lnTo>
                  <a:lnTo>
                    <a:pt x="764664" y="38094"/>
                  </a:lnTo>
                  <a:lnTo>
                    <a:pt x="770563" y="35409"/>
                  </a:lnTo>
                  <a:lnTo>
                    <a:pt x="775933" y="32730"/>
                  </a:lnTo>
                  <a:lnTo>
                    <a:pt x="781831" y="30045"/>
                  </a:lnTo>
                  <a:lnTo>
                    <a:pt x="787195" y="27901"/>
                  </a:lnTo>
                  <a:lnTo>
                    <a:pt x="793100" y="25750"/>
                  </a:lnTo>
                  <a:lnTo>
                    <a:pt x="798464" y="24140"/>
                  </a:lnTo>
                  <a:lnTo>
                    <a:pt x="804369" y="21996"/>
                  </a:lnTo>
                  <a:lnTo>
                    <a:pt x="810274" y="20386"/>
                  </a:lnTo>
                  <a:lnTo>
                    <a:pt x="815637" y="18776"/>
                  </a:lnTo>
                  <a:lnTo>
                    <a:pt x="821542" y="17701"/>
                  </a:lnTo>
                  <a:lnTo>
                    <a:pt x="826906" y="16091"/>
                  </a:lnTo>
                  <a:lnTo>
                    <a:pt x="832811" y="15022"/>
                  </a:lnTo>
                  <a:lnTo>
                    <a:pt x="838175" y="13947"/>
                  </a:lnTo>
                  <a:lnTo>
                    <a:pt x="844080" y="12872"/>
                  </a:lnTo>
                  <a:lnTo>
                    <a:pt x="849444" y="11803"/>
                  </a:lnTo>
                  <a:lnTo>
                    <a:pt x="855349" y="10727"/>
                  </a:lnTo>
                  <a:lnTo>
                    <a:pt x="861247" y="10193"/>
                  </a:lnTo>
                  <a:lnTo>
                    <a:pt x="866617" y="9118"/>
                  </a:lnTo>
                  <a:lnTo>
                    <a:pt x="872516" y="8583"/>
                  </a:lnTo>
                  <a:lnTo>
                    <a:pt x="877886" y="8049"/>
                  </a:lnTo>
                  <a:lnTo>
                    <a:pt x="883784" y="6973"/>
                  </a:lnTo>
                  <a:lnTo>
                    <a:pt x="889155" y="6439"/>
                  </a:lnTo>
                  <a:lnTo>
                    <a:pt x="895053" y="5898"/>
                  </a:lnTo>
                  <a:lnTo>
                    <a:pt x="900423" y="5363"/>
                  </a:lnTo>
                  <a:lnTo>
                    <a:pt x="906322" y="5363"/>
                  </a:lnTo>
                  <a:lnTo>
                    <a:pt x="912227" y="4829"/>
                  </a:lnTo>
                  <a:lnTo>
                    <a:pt x="917591" y="4288"/>
                  </a:lnTo>
                  <a:lnTo>
                    <a:pt x="923495" y="3754"/>
                  </a:lnTo>
                  <a:lnTo>
                    <a:pt x="928859" y="3754"/>
                  </a:lnTo>
                  <a:lnTo>
                    <a:pt x="934764" y="3219"/>
                  </a:lnTo>
                  <a:lnTo>
                    <a:pt x="940128" y="3219"/>
                  </a:lnTo>
                  <a:lnTo>
                    <a:pt x="946033" y="2678"/>
                  </a:lnTo>
                  <a:lnTo>
                    <a:pt x="951397" y="2678"/>
                  </a:lnTo>
                  <a:lnTo>
                    <a:pt x="957302" y="2144"/>
                  </a:lnTo>
                  <a:lnTo>
                    <a:pt x="963200" y="2144"/>
                  </a:lnTo>
                  <a:lnTo>
                    <a:pt x="968570" y="2144"/>
                  </a:lnTo>
                  <a:lnTo>
                    <a:pt x="974469" y="1609"/>
                  </a:lnTo>
                  <a:lnTo>
                    <a:pt x="979839" y="1609"/>
                  </a:lnTo>
                  <a:lnTo>
                    <a:pt x="985738" y="1609"/>
                  </a:lnTo>
                  <a:lnTo>
                    <a:pt x="991108" y="1609"/>
                  </a:lnTo>
                  <a:lnTo>
                    <a:pt x="997006" y="1068"/>
                  </a:lnTo>
                  <a:lnTo>
                    <a:pt x="1002911" y="1068"/>
                  </a:lnTo>
                  <a:lnTo>
                    <a:pt x="1008275" y="1068"/>
                  </a:lnTo>
                  <a:lnTo>
                    <a:pt x="1014180" y="1068"/>
                  </a:lnTo>
                  <a:lnTo>
                    <a:pt x="1019544" y="1068"/>
                  </a:lnTo>
                  <a:lnTo>
                    <a:pt x="1025449" y="534"/>
                  </a:lnTo>
                  <a:lnTo>
                    <a:pt x="1070524" y="534"/>
                  </a:lnTo>
                  <a:lnTo>
                    <a:pt x="1076428" y="0"/>
                  </a:lnTo>
                  <a:lnTo>
                    <a:pt x="1116133" y="0"/>
                  </a:lnTo>
                  <a:lnTo>
                    <a:pt x="1121497" y="0"/>
                  </a:lnTo>
                </a:path>
                <a:path w="1122045" h="780415">
                  <a:moveTo>
                    <a:pt x="0" y="780219"/>
                  </a:moveTo>
                  <a:lnTo>
                    <a:pt x="0" y="780219"/>
                  </a:lnTo>
                  <a:lnTo>
                    <a:pt x="33805" y="780219"/>
                  </a:lnTo>
                  <a:lnTo>
                    <a:pt x="39708" y="779682"/>
                  </a:lnTo>
                  <a:lnTo>
                    <a:pt x="84782" y="779682"/>
                  </a:lnTo>
                  <a:lnTo>
                    <a:pt x="90685" y="779146"/>
                  </a:lnTo>
                  <a:lnTo>
                    <a:pt x="96051" y="779146"/>
                  </a:lnTo>
                  <a:lnTo>
                    <a:pt x="101953" y="779146"/>
                  </a:lnTo>
                  <a:lnTo>
                    <a:pt x="107319" y="779146"/>
                  </a:lnTo>
                  <a:lnTo>
                    <a:pt x="113222" y="779146"/>
                  </a:lnTo>
                  <a:lnTo>
                    <a:pt x="119124" y="778610"/>
                  </a:lnTo>
                  <a:lnTo>
                    <a:pt x="124491" y="778610"/>
                  </a:lnTo>
                  <a:lnTo>
                    <a:pt x="130393" y="778610"/>
                  </a:lnTo>
                  <a:lnTo>
                    <a:pt x="135759" y="778610"/>
                  </a:lnTo>
                  <a:lnTo>
                    <a:pt x="141662" y="778073"/>
                  </a:lnTo>
                  <a:lnTo>
                    <a:pt x="147028" y="778073"/>
                  </a:lnTo>
                  <a:lnTo>
                    <a:pt x="152930" y="778073"/>
                  </a:lnTo>
                  <a:lnTo>
                    <a:pt x="158833" y="777536"/>
                  </a:lnTo>
                  <a:lnTo>
                    <a:pt x="164199" y="777536"/>
                  </a:lnTo>
                  <a:lnTo>
                    <a:pt x="170101" y="777000"/>
                  </a:lnTo>
                  <a:lnTo>
                    <a:pt x="175467" y="777000"/>
                  </a:lnTo>
                  <a:lnTo>
                    <a:pt x="181370" y="776463"/>
                  </a:lnTo>
                  <a:lnTo>
                    <a:pt x="186736" y="776463"/>
                  </a:lnTo>
                  <a:lnTo>
                    <a:pt x="192638" y="775926"/>
                  </a:lnTo>
                  <a:lnTo>
                    <a:pt x="198005" y="775390"/>
                  </a:lnTo>
                  <a:lnTo>
                    <a:pt x="203907" y="774854"/>
                  </a:lnTo>
                  <a:lnTo>
                    <a:pt x="209810" y="774854"/>
                  </a:lnTo>
                  <a:lnTo>
                    <a:pt x="215176" y="774317"/>
                  </a:lnTo>
                  <a:lnTo>
                    <a:pt x="221078" y="773780"/>
                  </a:lnTo>
                  <a:lnTo>
                    <a:pt x="226445" y="773244"/>
                  </a:lnTo>
                  <a:lnTo>
                    <a:pt x="232347" y="772171"/>
                  </a:lnTo>
                  <a:lnTo>
                    <a:pt x="237713" y="771634"/>
                  </a:lnTo>
                  <a:lnTo>
                    <a:pt x="243616" y="771098"/>
                  </a:lnTo>
                  <a:lnTo>
                    <a:pt x="248981" y="770025"/>
                  </a:lnTo>
                  <a:lnTo>
                    <a:pt x="254884" y="769488"/>
                  </a:lnTo>
                  <a:lnTo>
                    <a:pt x="260787" y="768415"/>
                  </a:lnTo>
                  <a:lnTo>
                    <a:pt x="266152" y="767342"/>
                  </a:lnTo>
                  <a:lnTo>
                    <a:pt x="272055" y="766269"/>
                  </a:lnTo>
                  <a:lnTo>
                    <a:pt x="277421" y="765195"/>
                  </a:lnTo>
                  <a:lnTo>
                    <a:pt x="283324" y="764123"/>
                  </a:lnTo>
                  <a:lnTo>
                    <a:pt x="288690" y="762513"/>
                  </a:lnTo>
                  <a:lnTo>
                    <a:pt x="294592" y="761439"/>
                  </a:lnTo>
                  <a:lnTo>
                    <a:pt x="299959" y="759830"/>
                  </a:lnTo>
                  <a:lnTo>
                    <a:pt x="305861" y="758220"/>
                  </a:lnTo>
                  <a:lnTo>
                    <a:pt x="311764" y="756073"/>
                  </a:lnTo>
                  <a:lnTo>
                    <a:pt x="317130" y="754464"/>
                  </a:lnTo>
                  <a:lnTo>
                    <a:pt x="323032" y="752317"/>
                  </a:lnTo>
                  <a:lnTo>
                    <a:pt x="328398" y="750171"/>
                  </a:lnTo>
                  <a:lnTo>
                    <a:pt x="334301" y="747488"/>
                  </a:lnTo>
                  <a:lnTo>
                    <a:pt x="339666" y="744805"/>
                  </a:lnTo>
                  <a:lnTo>
                    <a:pt x="345569" y="742122"/>
                  </a:lnTo>
                  <a:lnTo>
                    <a:pt x="350935" y="738902"/>
                  </a:lnTo>
                  <a:lnTo>
                    <a:pt x="356838" y="735683"/>
                  </a:lnTo>
                  <a:lnTo>
                    <a:pt x="362740" y="732463"/>
                  </a:lnTo>
                  <a:lnTo>
                    <a:pt x="390644" y="710463"/>
                  </a:lnTo>
                  <a:lnTo>
                    <a:pt x="396546" y="705633"/>
                  </a:lnTo>
                  <a:lnTo>
                    <a:pt x="401912" y="699730"/>
                  </a:lnTo>
                  <a:lnTo>
                    <a:pt x="407815" y="693828"/>
                  </a:lnTo>
                  <a:lnTo>
                    <a:pt x="413718" y="687389"/>
                  </a:lnTo>
                  <a:lnTo>
                    <a:pt x="419083" y="680413"/>
                  </a:lnTo>
                  <a:lnTo>
                    <a:pt x="424986" y="673437"/>
                  </a:lnTo>
                  <a:lnTo>
                    <a:pt x="430352" y="665925"/>
                  </a:lnTo>
                  <a:lnTo>
                    <a:pt x="436254" y="657876"/>
                  </a:lnTo>
                  <a:lnTo>
                    <a:pt x="441620" y="649290"/>
                  </a:lnTo>
                  <a:lnTo>
                    <a:pt x="447523" y="640168"/>
                  </a:lnTo>
                  <a:lnTo>
                    <a:pt x="452889" y="631046"/>
                  </a:lnTo>
                  <a:lnTo>
                    <a:pt x="458792" y="620850"/>
                  </a:lnTo>
                  <a:lnTo>
                    <a:pt x="464697" y="610655"/>
                  </a:lnTo>
                  <a:lnTo>
                    <a:pt x="470061" y="599923"/>
                  </a:lnTo>
                  <a:lnTo>
                    <a:pt x="475965" y="588654"/>
                  </a:lnTo>
                  <a:lnTo>
                    <a:pt x="481329" y="576848"/>
                  </a:lnTo>
                  <a:lnTo>
                    <a:pt x="487234" y="564507"/>
                  </a:lnTo>
                  <a:lnTo>
                    <a:pt x="492598" y="551628"/>
                  </a:lnTo>
                  <a:lnTo>
                    <a:pt x="498503" y="538213"/>
                  </a:lnTo>
                  <a:lnTo>
                    <a:pt x="503867" y="524798"/>
                  </a:lnTo>
                  <a:lnTo>
                    <a:pt x="509772" y="510846"/>
                  </a:lnTo>
                  <a:lnTo>
                    <a:pt x="515670" y="496894"/>
                  </a:lnTo>
                  <a:lnTo>
                    <a:pt x="521040" y="481870"/>
                  </a:lnTo>
                  <a:lnTo>
                    <a:pt x="526939" y="467381"/>
                  </a:lnTo>
                  <a:lnTo>
                    <a:pt x="532303" y="451820"/>
                  </a:lnTo>
                  <a:lnTo>
                    <a:pt x="538207" y="436795"/>
                  </a:lnTo>
                  <a:lnTo>
                    <a:pt x="543571" y="421233"/>
                  </a:lnTo>
                  <a:lnTo>
                    <a:pt x="549476" y="405672"/>
                  </a:lnTo>
                  <a:lnTo>
                    <a:pt x="555381" y="390110"/>
                  </a:lnTo>
                  <a:lnTo>
                    <a:pt x="560745" y="374549"/>
                  </a:lnTo>
                </a:path>
              </a:pathLst>
            </a:custGeom>
            <a:ln w="6439">
              <a:solidFill>
                <a:srgbClr val="FF0000"/>
              </a:solidFill>
            </a:ln>
          </p:spPr>
          <p:txBody>
            <a:bodyPr wrap="square" lIns="0" tIns="0" rIns="0" bIns="0" rtlCol="0"/>
            <a:lstStyle/>
            <a:p>
              <a:endParaRPr/>
            </a:p>
          </p:txBody>
        </p:sp>
        <p:sp>
          <p:nvSpPr>
            <p:cNvPr id="9" name="object 9"/>
            <p:cNvSpPr/>
            <p:nvPr/>
          </p:nvSpPr>
          <p:spPr>
            <a:xfrm>
              <a:off x="1803325" y="802046"/>
              <a:ext cx="1122045" cy="780415"/>
            </a:xfrm>
            <a:custGeom>
              <a:avLst/>
              <a:gdLst/>
              <a:ahLst/>
              <a:cxnLst/>
              <a:rect l="l" t="t" r="r" b="b"/>
              <a:pathLst>
                <a:path w="1122045" h="780415">
                  <a:moveTo>
                    <a:pt x="560751" y="374545"/>
                  </a:moveTo>
                  <a:lnTo>
                    <a:pt x="566656" y="358983"/>
                  </a:lnTo>
                  <a:lnTo>
                    <a:pt x="572020" y="343421"/>
                  </a:lnTo>
                  <a:lnTo>
                    <a:pt x="577925" y="327860"/>
                  </a:lnTo>
                  <a:lnTo>
                    <a:pt x="583289" y="312833"/>
                  </a:lnTo>
                  <a:lnTo>
                    <a:pt x="589194" y="297810"/>
                  </a:lnTo>
                  <a:lnTo>
                    <a:pt x="594558" y="282787"/>
                  </a:lnTo>
                  <a:lnTo>
                    <a:pt x="600462" y="268299"/>
                  </a:lnTo>
                  <a:lnTo>
                    <a:pt x="606367" y="254345"/>
                  </a:lnTo>
                  <a:lnTo>
                    <a:pt x="611731" y="240391"/>
                  </a:lnTo>
                  <a:lnTo>
                    <a:pt x="617636" y="226443"/>
                  </a:lnTo>
                  <a:lnTo>
                    <a:pt x="623000" y="213565"/>
                  </a:lnTo>
                  <a:lnTo>
                    <a:pt x="628905" y="200686"/>
                  </a:lnTo>
                  <a:lnTo>
                    <a:pt x="634269" y="188342"/>
                  </a:lnTo>
                  <a:lnTo>
                    <a:pt x="640167" y="175998"/>
                  </a:lnTo>
                  <a:lnTo>
                    <a:pt x="645537" y="164729"/>
                  </a:lnTo>
                  <a:lnTo>
                    <a:pt x="651436" y="153460"/>
                  </a:lnTo>
                  <a:lnTo>
                    <a:pt x="657341" y="142733"/>
                  </a:lnTo>
                  <a:lnTo>
                    <a:pt x="662705" y="132533"/>
                  </a:lnTo>
                  <a:lnTo>
                    <a:pt x="668609" y="122874"/>
                  </a:lnTo>
                  <a:lnTo>
                    <a:pt x="673973" y="113756"/>
                  </a:lnTo>
                  <a:lnTo>
                    <a:pt x="679878" y="105172"/>
                  </a:lnTo>
                  <a:lnTo>
                    <a:pt x="685242" y="97123"/>
                  </a:lnTo>
                  <a:lnTo>
                    <a:pt x="691147" y="89074"/>
                  </a:lnTo>
                  <a:lnTo>
                    <a:pt x="696511" y="81559"/>
                  </a:lnTo>
                  <a:lnTo>
                    <a:pt x="702416" y="74586"/>
                  </a:lnTo>
                  <a:lnTo>
                    <a:pt x="708320" y="68146"/>
                  </a:lnTo>
                  <a:lnTo>
                    <a:pt x="713684" y="62242"/>
                  </a:lnTo>
                  <a:lnTo>
                    <a:pt x="719589" y="56878"/>
                  </a:lnTo>
                  <a:lnTo>
                    <a:pt x="724953" y="51507"/>
                  </a:lnTo>
                  <a:lnTo>
                    <a:pt x="730858" y="46678"/>
                  </a:lnTo>
                  <a:lnTo>
                    <a:pt x="764664" y="24681"/>
                  </a:lnTo>
                  <a:lnTo>
                    <a:pt x="770563" y="21996"/>
                  </a:lnTo>
                  <a:lnTo>
                    <a:pt x="775933" y="19311"/>
                  </a:lnTo>
                  <a:lnTo>
                    <a:pt x="781831" y="17167"/>
                  </a:lnTo>
                  <a:lnTo>
                    <a:pt x="787195" y="15022"/>
                  </a:lnTo>
                  <a:lnTo>
                    <a:pt x="793100" y="13413"/>
                  </a:lnTo>
                  <a:lnTo>
                    <a:pt x="798464" y="11803"/>
                  </a:lnTo>
                  <a:lnTo>
                    <a:pt x="804369" y="10193"/>
                  </a:lnTo>
                  <a:lnTo>
                    <a:pt x="810274" y="9118"/>
                  </a:lnTo>
                  <a:lnTo>
                    <a:pt x="815637" y="8042"/>
                  </a:lnTo>
                  <a:lnTo>
                    <a:pt x="821542" y="6973"/>
                  </a:lnTo>
                  <a:lnTo>
                    <a:pt x="826906" y="5898"/>
                  </a:lnTo>
                  <a:lnTo>
                    <a:pt x="832811" y="5363"/>
                  </a:lnTo>
                  <a:lnTo>
                    <a:pt x="838175" y="4288"/>
                  </a:lnTo>
                  <a:lnTo>
                    <a:pt x="844080" y="3754"/>
                  </a:lnTo>
                  <a:lnTo>
                    <a:pt x="849444" y="3213"/>
                  </a:lnTo>
                  <a:lnTo>
                    <a:pt x="855349" y="2678"/>
                  </a:lnTo>
                  <a:lnTo>
                    <a:pt x="861247" y="2144"/>
                  </a:lnTo>
                  <a:lnTo>
                    <a:pt x="866617" y="2144"/>
                  </a:lnTo>
                  <a:lnTo>
                    <a:pt x="872516" y="1603"/>
                  </a:lnTo>
                  <a:lnTo>
                    <a:pt x="877886" y="1603"/>
                  </a:lnTo>
                  <a:lnTo>
                    <a:pt x="883784" y="1068"/>
                  </a:lnTo>
                  <a:lnTo>
                    <a:pt x="889155" y="1068"/>
                  </a:lnTo>
                  <a:lnTo>
                    <a:pt x="895053" y="534"/>
                  </a:lnTo>
                  <a:lnTo>
                    <a:pt x="900423" y="534"/>
                  </a:lnTo>
                  <a:lnTo>
                    <a:pt x="906322" y="534"/>
                  </a:lnTo>
                  <a:lnTo>
                    <a:pt x="912227" y="534"/>
                  </a:lnTo>
                  <a:lnTo>
                    <a:pt x="917591" y="0"/>
                  </a:lnTo>
                  <a:lnTo>
                    <a:pt x="1116133" y="0"/>
                  </a:lnTo>
                  <a:lnTo>
                    <a:pt x="1121497" y="0"/>
                  </a:lnTo>
                </a:path>
                <a:path w="1122045" h="780415">
                  <a:moveTo>
                    <a:pt x="0" y="780219"/>
                  </a:moveTo>
                  <a:lnTo>
                    <a:pt x="0" y="780219"/>
                  </a:lnTo>
                  <a:lnTo>
                    <a:pt x="192638" y="780219"/>
                  </a:lnTo>
                  <a:lnTo>
                    <a:pt x="198005" y="779682"/>
                  </a:lnTo>
                  <a:lnTo>
                    <a:pt x="203907" y="779682"/>
                  </a:lnTo>
                  <a:lnTo>
                    <a:pt x="209810" y="779682"/>
                  </a:lnTo>
                  <a:lnTo>
                    <a:pt x="215176" y="779682"/>
                  </a:lnTo>
                  <a:lnTo>
                    <a:pt x="221078" y="779146"/>
                  </a:lnTo>
                  <a:lnTo>
                    <a:pt x="226445" y="779146"/>
                  </a:lnTo>
                  <a:lnTo>
                    <a:pt x="232347" y="778610"/>
                  </a:lnTo>
                  <a:lnTo>
                    <a:pt x="237713" y="778610"/>
                  </a:lnTo>
                  <a:lnTo>
                    <a:pt x="243616" y="778073"/>
                  </a:lnTo>
                  <a:lnTo>
                    <a:pt x="248981" y="778073"/>
                  </a:lnTo>
                  <a:lnTo>
                    <a:pt x="254884" y="777536"/>
                  </a:lnTo>
                  <a:lnTo>
                    <a:pt x="260787" y="777000"/>
                  </a:lnTo>
                  <a:lnTo>
                    <a:pt x="266152" y="776463"/>
                  </a:lnTo>
                  <a:lnTo>
                    <a:pt x="272055" y="775926"/>
                  </a:lnTo>
                  <a:lnTo>
                    <a:pt x="277421" y="774854"/>
                  </a:lnTo>
                  <a:lnTo>
                    <a:pt x="283324" y="774317"/>
                  </a:lnTo>
                  <a:lnTo>
                    <a:pt x="288690" y="773244"/>
                  </a:lnTo>
                  <a:lnTo>
                    <a:pt x="294592" y="772171"/>
                  </a:lnTo>
                  <a:lnTo>
                    <a:pt x="299959" y="771098"/>
                  </a:lnTo>
                  <a:lnTo>
                    <a:pt x="305861" y="770025"/>
                  </a:lnTo>
                  <a:lnTo>
                    <a:pt x="311764" y="768415"/>
                  </a:lnTo>
                  <a:lnTo>
                    <a:pt x="317130" y="766805"/>
                  </a:lnTo>
                  <a:lnTo>
                    <a:pt x="323032" y="765195"/>
                  </a:lnTo>
                  <a:lnTo>
                    <a:pt x="328398" y="763049"/>
                  </a:lnTo>
                  <a:lnTo>
                    <a:pt x="334301" y="760902"/>
                  </a:lnTo>
                  <a:lnTo>
                    <a:pt x="339666" y="758220"/>
                  </a:lnTo>
                  <a:lnTo>
                    <a:pt x="374009" y="737829"/>
                  </a:lnTo>
                  <a:lnTo>
                    <a:pt x="390644" y="723341"/>
                  </a:lnTo>
                  <a:lnTo>
                    <a:pt x="396546" y="717975"/>
                  </a:lnTo>
                  <a:lnTo>
                    <a:pt x="401912" y="712072"/>
                  </a:lnTo>
                  <a:lnTo>
                    <a:pt x="407815" y="705633"/>
                  </a:lnTo>
                  <a:lnTo>
                    <a:pt x="413718" y="698657"/>
                  </a:lnTo>
                  <a:lnTo>
                    <a:pt x="419083" y="691144"/>
                  </a:lnTo>
                  <a:lnTo>
                    <a:pt x="424986" y="683095"/>
                  </a:lnTo>
                  <a:lnTo>
                    <a:pt x="430352" y="675046"/>
                  </a:lnTo>
                  <a:lnTo>
                    <a:pt x="436254" y="666461"/>
                  </a:lnTo>
                  <a:lnTo>
                    <a:pt x="441620" y="657339"/>
                  </a:lnTo>
                  <a:lnTo>
                    <a:pt x="447523" y="647680"/>
                  </a:lnTo>
                  <a:lnTo>
                    <a:pt x="452889" y="637484"/>
                  </a:lnTo>
                  <a:lnTo>
                    <a:pt x="458792" y="626752"/>
                  </a:lnTo>
                  <a:lnTo>
                    <a:pt x="464697" y="615483"/>
                  </a:lnTo>
                  <a:lnTo>
                    <a:pt x="470061" y="604215"/>
                  </a:lnTo>
                  <a:lnTo>
                    <a:pt x="475965" y="591872"/>
                  </a:lnTo>
                  <a:lnTo>
                    <a:pt x="481329" y="579531"/>
                  </a:lnTo>
                  <a:lnTo>
                    <a:pt x="487234" y="566652"/>
                  </a:lnTo>
                  <a:lnTo>
                    <a:pt x="492598" y="553774"/>
                  </a:lnTo>
                  <a:lnTo>
                    <a:pt x="498503" y="539822"/>
                  </a:lnTo>
                  <a:lnTo>
                    <a:pt x="503867" y="525870"/>
                  </a:lnTo>
                  <a:lnTo>
                    <a:pt x="509772" y="511918"/>
                  </a:lnTo>
                  <a:lnTo>
                    <a:pt x="515670" y="497430"/>
                  </a:lnTo>
                  <a:lnTo>
                    <a:pt x="521040" y="482405"/>
                  </a:lnTo>
                  <a:lnTo>
                    <a:pt x="526939" y="467381"/>
                  </a:lnTo>
                  <a:lnTo>
                    <a:pt x="532303" y="452356"/>
                  </a:lnTo>
                  <a:lnTo>
                    <a:pt x="538207" y="436794"/>
                  </a:lnTo>
                  <a:lnTo>
                    <a:pt x="543571" y="421233"/>
                  </a:lnTo>
                  <a:lnTo>
                    <a:pt x="549476" y="405671"/>
                  </a:lnTo>
                  <a:lnTo>
                    <a:pt x="555381" y="390110"/>
                  </a:lnTo>
                  <a:lnTo>
                    <a:pt x="560745" y="374548"/>
                  </a:lnTo>
                </a:path>
              </a:pathLst>
            </a:custGeom>
            <a:ln w="6439">
              <a:solidFill>
                <a:srgbClr val="0000FF"/>
              </a:solidFill>
              <a:prstDash val="lgDash"/>
            </a:ln>
          </p:spPr>
          <p:txBody>
            <a:bodyPr wrap="square" lIns="0" tIns="0" rIns="0" bIns="0" rtlCol="0"/>
            <a:lstStyle/>
            <a:p>
              <a:endParaRPr/>
            </a:p>
          </p:txBody>
        </p:sp>
        <p:sp>
          <p:nvSpPr>
            <p:cNvPr id="10" name="object 10"/>
            <p:cNvSpPr/>
            <p:nvPr/>
          </p:nvSpPr>
          <p:spPr>
            <a:xfrm>
              <a:off x="2004552" y="801505"/>
              <a:ext cx="0" cy="781685"/>
            </a:xfrm>
            <a:custGeom>
              <a:avLst/>
              <a:gdLst/>
              <a:ahLst/>
              <a:cxnLst/>
              <a:rect l="l" t="t" r="r" b="b"/>
              <a:pathLst>
                <a:path h="781685">
                  <a:moveTo>
                    <a:pt x="0" y="781297"/>
                  </a:moveTo>
                  <a:lnTo>
                    <a:pt x="0" y="768955"/>
                  </a:lnTo>
                </a:path>
                <a:path h="781685">
                  <a:moveTo>
                    <a:pt x="0" y="0"/>
                  </a:moveTo>
                  <a:lnTo>
                    <a:pt x="0" y="12337"/>
                  </a:lnTo>
                </a:path>
              </a:pathLst>
            </a:custGeom>
            <a:ln w="3219">
              <a:solidFill>
                <a:srgbClr val="000000"/>
              </a:solidFill>
            </a:ln>
          </p:spPr>
          <p:txBody>
            <a:bodyPr wrap="square" lIns="0" tIns="0" rIns="0" bIns="0" rtlCol="0"/>
            <a:lstStyle/>
            <a:p>
              <a:endParaRPr/>
            </a:p>
          </p:txBody>
        </p:sp>
      </p:grpSp>
      <p:sp>
        <p:nvSpPr>
          <p:cNvPr id="11" name="object 11"/>
          <p:cNvSpPr txBox="1"/>
          <p:nvPr/>
        </p:nvSpPr>
        <p:spPr>
          <a:xfrm>
            <a:off x="1945167" y="1581907"/>
            <a:ext cx="87630" cy="95250"/>
          </a:xfrm>
          <a:prstGeom prst="rect">
            <a:avLst/>
          </a:prstGeom>
        </p:spPr>
        <p:txBody>
          <a:bodyPr vert="horz" wrap="square" lIns="0" tIns="13335" rIns="0" bIns="0" rtlCol="0">
            <a:spAutoFit/>
          </a:bodyPr>
          <a:lstStyle/>
          <a:p>
            <a:pPr marL="12700">
              <a:lnSpc>
                <a:spcPct val="100000"/>
              </a:lnSpc>
              <a:spcBef>
                <a:spcPts val="105"/>
              </a:spcBef>
            </a:pPr>
            <a:r>
              <a:rPr sz="450" dirty="0">
                <a:latin typeface="Times New Roman"/>
                <a:cs typeface="Times New Roman"/>
              </a:rPr>
              <a:t>−5</a:t>
            </a:r>
            <a:endParaRPr sz="450">
              <a:latin typeface="Times New Roman"/>
              <a:cs typeface="Times New Roman"/>
            </a:endParaRPr>
          </a:p>
        </p:txBody>
      </p:sp>
      <p:sp>
        <p:nvSpPr>
          <p:cNvPr id="12" name="object 12"/>
          <p:cNvSpPr txBox="1"/>
          <p:nvPr/>
        </p:nvSpPr>
        <p:spPr>
          <a:xfrm>
            <a:off x="2331524" y="1581907"/>
            <a:ext cx="54610" cy="95250"/>
          </a:xfrm>
          <a:prstGeom prst="rect">
            <a:avLst/>
          </a:prstGeom>
        </p:spPr>
        <p:txBody>
          <a:bodyPr vert="horz" wrap="square" lIns="0" tIns="13335" rIns="0" bIns="0" rtlCol="0">
            <a:spAutoFit/>
          </a:bodyPr>
          <a:lstStyle/>
          <a:p>
            <a:pPr marL="12700">
              <a:lnSpc>
                <a:spcPct val="100000"/>
              </a:lnSpc>
              <a:spcBef>
                <a:spcPts val="105"/>
              </a:spcBef>
            </a:pPr>
            <a:r>
              <a:rPr sz="450" dirty="0">
                <a:latin typeface="Times New Roman"/>
                <a:cs typeface="Times New Roman"/>
              </a:rPr>
              <a:t>0</a:t>
            </a:r>
            <a:endParaRPr sz="450">
              <a:latin typeface="Times New Roman"/>
              <a:cs typeface="Times New Roman"/>
            </a:endParaRPr>
          </a:p>
        </p:txBody>
      </p:sp>
      <p:sp>
        <p:nvSpPr>
          <p:cNvPr id="13" name="object 13"/>
          <p:cNvSpPr/>
          <p:nvPr/>
        </p:nvSpPr>
        <p:spPr>
          <a:xfrm>
            <a:off x="2712339" y="801505"/>
            <a:ext cx="0" cy="781685"/>
          </a:xfrm>
          <a:custGeom>
            <a:avLst/>
            <a:gdLst/>
            <a:ahLst/>
            <a:cxnLst/>
            <a:rect l="l" t="t" r="r" b="b"/>
            <a:pathLst>
              <a:path h="781685">
                <a:moveTo>
                  <a:pt x="0" y="781297"/>
                </a:moveTo>
                <a:lnTo>
                  <a:pt x="0" y="768955"/>
                </a:lnTo>
              </a:path>
              <a:path h="781685">
                <a:moveTo>
                  <a:pt x="0" y="0"/>
                </a:moveTo>
                <a:lnTo>
                  <a:pt x="0" y="12337"/>
                </a:lnTo>
              </a:path>
            </a:pathLst>
          </a:custGeom>
          <a:ln w="3219">
            <a:solidFill>
              <a:srgbClr val="000000"/>
            </a:solidFill>
          </a:ln>
        </p:spPr>
        <p:txBody>
          <a:bodyPr wrap="square" lIns="0" tIns="0" rIns="0" bIns="0" rtlCol="0"/>
          <a:lstStyle/>
          <a:p>
            <a:endParaRPr/>
          </a:p>
        </p:txBody>
      </p:sp>
      <p:sp>
        <p:nvSpPr>
          <p:cNvPr id="14" name="object 14"/>
          <p:cNvSpPr txBox="1"/>
          <p:nvPr/>
        </p:nvSpPr>
        <p:spPr>
          <a:xfrm>
            <a:off x="2685150" y="1581907"/>
            <a:ext cx="54610" cy="95250"/>
          </a:xfrm>
          <a:prstGeom prst="rect">
            <a:avLst/>
          </a:prstGeom>
        </p:spPr>
        <p:txBody>
          <a:bodyPr vert="horz" wrap="square" lIns="0" tIns="13335" rIns="0" bIns="0" rtlCol="0">
            <a:spAutoFit/>
          </a:bodyPr>
          <a:lstStyle/>
          <a:p>
            <a:pPr marL="12700">
              <a:lnSpc>
                <a:spcPct val="100000"/>
              </a:lnSpc>
              <a:spcBef>
                <a:spcPts val="105"/>
              </a:spcBef>
            </a:pPr>
            <a:r>
              <a:rPr sz="450" dirty="0">
                <a:latin typeface="Times New Roman"/>
                <a:cs typeface="Times New Roman"/>
              </a:rPr>
              <a:t>5</a:t>
            </a:r>
            <a:endParaRPr sz="450">
              <a:latin typeface="Times New Roman"/>
              <a:cs typeface="Times New Roman"/>
            </a:endParaRPr>
          </a:p>
        </p:txBody>
      </p:sp>
      <p:sp>
        <p:nvSpPr>
          <p:cNvPr id="15" name="object 15"/>
          <p:cNvSpPr txBox="1"/>
          <p:nvPr/>
        </p:nvSpPr>
        <p:spPr>
          <a:xfrm>
            <a:off x="1696182" y="1532540"/>
            <a:ext cx="54610" cy="95250"/>
          </a:xfrm>
          <a:prstGeom prst="rect">
            <a:avLst/>
          </a:prstGeom>
        </p:spPr>
        <p:txBody>
          <a:bodyPr vert="horz" wrap="square" lIns="0" tIns="13335" rIns="0" bIns="0" rtlCol="0">
            <a:spAutoFit/>
          </a:bodyPr>
          <a:lstStyle/>
          <a:p>
            <a:pPr marL="12700">
              <a:lnSpc>
                <a:spcPct val="100000"/>
              </a:lnSpc>
              <a:spcBef>
                <a:spcPts val="105"/>
              </a:spcBef>
            </a:pPr>
            <a:r>
              <a:rPr sz="450" dirty="0">
                <a:latin typeface="Times New Roman"/>
                <a:cs typeface="Times New Roman"/>
              </a:rPr>
              <a:t>0</a:t>
            </a:r>
            <a:endParaRPr sz="450">
              <a:latin typeface="Times New Roman"/>
              <a:cs typeface="Times New Roman"/>
            </a:endParaRPr>
          </a:p>
        </p:txBody>
      </p:sp>
      <p:sp>
        <p:nvSpPr>
          <p:cNvPr id="16" name="object 16"/>
          <p:cNvSpPr txBox="1"/>
          <p:nvPr/>
        </p:nvSpPr>
        <p:spPr>
          <a:xfrm>
            <a:off x="1652717" y="1141890"/>
            <a:ext cx="98425" cy="95250"/>
          </a:xfrm>
          <a:prstGeom prst="rect">
            <a:avLst/>
          </a:prstGeom>
        </p:spPr>
        <p:txBody>
          <a:bodyPr vert="horz" wrap="square" lIns="0" tIns="13335" rIns="0" bIns="0" rtlCol="0">
            <a:spAutoFit/>
          </a:bodyPr>
          <a:lstStyle/>
          <a:p>
            <a:pPr marL="12700">
              <a:lnSpc>
                <a:spcPct val="100000"/>
              </a:lnSpc>
              <a:spcBef>
                <a:spcPts val="105"/>
              </a:spcBef>
            </a:pPr>
            <a:r>
              <a:rPr sz="450" dirty="0">
                <a:latin typeface="Times New Roman"/>
                <a:cs typeface="Times New Roman"/>
              </a:rPr>
              <a:t>0.5</a:t>
            </a:r>
            <a:endParaRPr sz="450">
              <a:latin typeface="Times New Roman"/>
              <a:cs typeface="Times New Roman"/>
            </a:endParaRPr>
          </a:p>
        </p:txBody>
      </p:sp>
      <p:sp>
        <p:nvSpPr>
          <p:cNvPr id="17" name="object 17"/>
          <p:cNvSpPr txBox="1"/>
          <p:nvPr/>
        </p:nvSpPr>
        <p:spPr>
          <a:xfrm>
            <a:off x="1696182" y="751238"/>
            <a:ext cx="54610" cy="95250"/>
          </a:xfrm>
          <a:prstGeom prst="rect">
            <a:avLst/>
          </a:prstGeom>
        </p:spPr>
        <p:txBody>
          <a:bodyPr vert="horz" wrap="square" lIns="0" tIns="13335" rIns="0" bIns="0" rtlCol="0">
            <a:spAutoFit/>
          </a:bodyPr>
          <a:lstStyle/>
          <a:p>
            <a:pPr marL="12700">
              <a:lnSpc>
                <a:spcPct val="100000"/>
              </a:lnSpc>
              <a:spcBef>
                <a:spcPts val="105"/>
              </a:spcBef>
            </a:pPr>
            <a:r>
              <a:rPr sz="450" dirty="0">
                <a:latin typeface="Times New Roman"/>
                <a:cs typeface="Times New Roman"/>
              </a:rPr>
              <a:t>1</a:t>
            </a:r>
            <a:endParaRPr sz="450">
              <a:latin typeface="Times New Roman"/>
              <a:cs typeface="Times New Roman"/>
            </a:endParaRPr>
          </a:p>
        </p:txBody>
      </p:sp>
      <p:sp>
        <p:nvSpPr>
          <p:cNvPr id="18" name="object 18"/>
          <p:cNvSpPr txBox="1"/>
          <p:nvPr/>
        </p:nvSpPr>
        <p:spPr>
          <a:xfrm>
            <a:off x="491858" y="1866289"/>
            <a:ext cx="131572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latin typeface="Times New Roman"/>
                <a:cs typeface="Times New Roman"/>
              </a:rPr>
              <a:t>The</a:t>
            </a:r>
            <a:r>
              <a:rPr sz="1100" spc="-30" dirty="0">
                <a:latin typeface="Times New Roman"/>
                <a:cs typeface="Times New Roman"/>
              </a:rPr>
              <a:t> </a:t>
            </a:r>
            <a:r>
              <a:rPr sz="1100" spc="-5" dirty="0">
                <a:latin typeface="Times New Roman"/>
                <a:cs typeface="Times New Roman"/>
              </a:rPr>
              <a:t>function</a:t>
            </a:r>
            <a:r>
              <a:rPr sz="1100" spc="-30" dirty="0">
                <a:latin typeface="Times New Roman"/>
                <a:cs typeface="Times New Roman"/>
              </a:rPr>
              <a:t> </a:t>
            </a:r>
            <a:r>
              <a:rPr sz="1100" i="1" spc="65" dirty="0">
                <a:latin typeface="Calibri"/>
                <a:cs typeface="Calibri"/>
              </a:rPr>
              <a:t>σ</a:t>
            </a:r>
            <a:r>
              <a:rPr sz="1100" spc="65" dirty="0">
                <a:latin typeface="Calibri"/>
                <a:cs typeface="Calibri"/>
              </a:rPr>
              <a:t>(</a:t>
            </a:r>
            <a:r>
              <a:rPr sz="1100" i="1" spc="65" dirty="0">
                <a:latin typeface="Calibri"/>
                <a:cs typeface="Calibri"/>
              </a:rPr>
              <a:t>a</a:t>
            </a:r>
            <a:r>
              <a:rPr sz="1100" spc="65" dirty="0">
                <a:latin typeface="Calibri"/>
                <a:cs typeface="Calibri"/>
              </a:rPr>
              <a:t>)</a:t>
            </a:r>
            <a:r>
              <a:rPr sz="1100" spc="30" dirty="0">
                <a:latin typeface="Calibri"/>
                <a:cs typeface="Calibri"/>
              </a:rPr>
              <a:t> </a:t>
            </a:r>
            <a:r>
              <a:rPr sz="1100" spc="295" dirty="0">
                <a:latin typeface="Calibri"/>
                <a:cs typeface="Calibri"/>
              </a:rPr>
              <a:t>=</a:t>
            </a:r>
            <a:endParaRPr sz="1100">
              <a:latin typeface="Calibri"/>
              <a:cs typeface="Calibri"/>
            </a:endParaRPr>
          </a:p>
        </p:txBody>
      </p:sp>
      <p:sp>
        <p:nvSpPr>
          <p:cNvPr id="19" name="object 19"/>
          <p:cNvSpPr txBox="1"/>
          <p:nvPr/>
        </p:nvSpPr>
        <p:spPr>
          <a:xfrm>
            <a:off x="1835911" y="1849068"/>
            <a:ext cx="551815" cy="147320"/>
          </a:xfrm>
          <a:prstGeom prst="rect">
            <a:avLst/>
          </a:prstGeom>
        </p:spPr>
        <p:txBody>
          <a:bodyPr vert="horz" wrap="square" lIns="0" tIns="12065" rIns="0" bIns="0" rtlCol="0">
            <a:spAutoFit/>
          </a:bodyPr>
          <a:lstStyle/>
          <a:p>
            <a:pPr marL="12700">
              <a:lnSpc>
                <a:spcPct val="100000"/>
              </a:lnSpc>
              <a:spcBef>
                <a:spcPts val="95"/>
              </a:spcBef>
              <a:tabLst>
                <a:tab pos="248285" algn="l"/>
                <a:tab pos="538480" algn="l"/>
              </a:tabLst>
            </a:pPr>
            <a:r>
              <a:rPr sz="800" u="sng" spc="-5" dirty="0">
                <a:uFill>
                  <a:solidFill>
                    <a:srgbClr val="000000"/>
                  </a:solidFill>
                </a:uFill>
                <a:latin typeface="Times New Roman"/>
                <a:cs typeface="Times New Roman"/>
              </a:rPr>
              <a:t> 	</a:t>
            </a:r>
            <a:r>
              <a:rPr sz="800" u="sng" spc="15" dirty="0">
                <a:uFill>
                  <a:solidFill>
                    <a:srgbClr val="000000"/>
                  </a:solidFill>
                </a:uFill>
                <a:latin typeface="Calibri"/>
                <a:cs typeface="Calibri"/>
              </a:rPr>
              <a:t>1	</a:t>
            </a:r>
            <a:endParaRPr sz="800">
              <a:latin typeface="Calibri"/>
              <a:cs typeface="Calibri"/>
            </a:endParaRPr>
          </a:p>
        </p:txBody>
      </p:sp>
      <p:sp>
        <p:nvSpPr>
          <p:cNvPr id="20" name="object 20"/>
          <p:cNvSpPr txBox="1"/>
          <p:nvPr/>
        </p:nvSpPr>
        <p:spPr>
          <a:xfrm>
            <a:off x="1835911" y="1953208"/>
            <a:ext cx="551815" cy="147320"/>
          </a:xfrm>
          <a:prstGeom prst="rect">
            <a:avLst/>
          </a:prstGeom>
        </p:spPr>
        <p:txBody>
          <a:bodyPr vert="horz" wrap="square" lIns="0" tIns="12065" rIns="0" bIns="0" rtlCol="0">
            <a:spAutoFit/>
          </a:bodyPr>
          <a:lstStyle/>
          <a:p>
            <a:pPr marL="12700">
              <a:lnSpc>
                <a:spcPct val="100000"/>
              </a:lnSpc>
              <a:spcBef>
                <a:spcPts val="95"/>
              </a:spcBef>
            </a:pPr>
            <a:r>
              <a:rPr sz="800" spc="80" dirty="0">
                <a:latin typeface="Calibri"/>
                <a:cs typeface="Calibri"/>
              </a:rPr>
              <a:t>1+exp(</a:t>
            </a:r>
            <a:r>
              <a:rPr sz="800" spc="20" dirty="0">
                <a:latin typeface="Lucida Sans Unicode"/>
                <a:cs typeface="Lucida Sans Unicode"/>
              </a:rPr>
              <a:t>−</a:t>
            </a:r>
            <a:r>
              <a:rPr sz="800" i="1" spc="35" dirty="0">
                <a:latin typeface="Calibri"/>
                <a:cs typeface="Calibri"/>
              </a:rPr>
              <a:t>a</a:t>
            </a:r>
            <a:r>
              <a:rPr sz="800" spc="85" dirty="0">
                <a:latin typeface="Calibri"/>
                <a:cs typeface="Calibri"/>
              </a:rPr>
              <a:t>)</a:t>
            </a:r>
            <a:endParaRPr sz="800">
              <a:latin typeface="Calibri"/>
              <a:cs typeface="Calibri"/>
            </a:endParaRPr>
          </a:p>
        </p:txBody>
      </p:sp>
      <p:sp>
        <p:nvSpPr>
          <p:cNvPr id="21" name="object 21"/>
          <p:cNvSpPr txBox="1"/>
          <p:nvPr/>
        </p:nvSpPr>
        <p:spPr>
          <a:xfrm>
            <a:off x="2411882" y="1866289"/>
            <a:ext cx="180403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is</a:t>
            </a:r>
            <a:r>
              <a:rPr sz="1100" spc="-15" dirty="0">
                <a:latin typeface="Times New Roman"/>
                <a:cs typeface="Times New Roman"/>
              </a:rPr>
              <a:t> known </a:t>
            </a:r>
            <a:r>
              <a:rPr sz="1100" spc="-5" dirty="0">
                <a:latin typeface="Times New Roman"/>
                <a:cs typeface="Times New Roman"/>
              </a:rPr>
              <a:t>as</a:t>
            </a:r>
            <a:r>
              <a:rPr sz="1100" spc="-15" dirty="0">
                <a:latin typeface="Times New Roman"/>
                <a:cs typeface="Times New Roman"/>
              </a:rPr>
              <a:t> </a:t>
            </a:r>
            <a:r>
              <a:rPr sz="1100" spc="-5" dirty="0">
                <a:latin typeface="Times New Roman"/>
                <a:cs typeface="Times New Roman"/>
              </a:rPr>
              <a:t>the</a:t>
            </a:r>
            <a:r>
              <a:rPr sz="1100" spc="-15" dirty="0">
                <a:latin typeface="Times New Roman"/>
                <a:cs typeface="Times New Roman"/>
              </a:rPr>
              <a:t> </a:t>
            </a:r>
            <a:r>
              <a:rPr sz="1100" spc="-5" dirty="0">
                <a:latin typeface="Times New Roman"/>
                <a:cs typeface="Times New Roman"/>
              </a:rPr>
              <a:t>logistic</a:t>
            </a:r>
            <a:r>
              <a:rPr sz="1100" spc="-15" dirty="0">
                <a:latin typeface="Times New Roman"/>
                <a:cs typeface="Times New Roman"/>
              </a:rPr>
              <a:t> </a:t>
            </a:r>
            <a:r>
              <a:rPr sz="1100" spc="-5" dirty="0">
                <a:latin typeface="Times New Roman"/>
                <a:cs typeface="Times New Roman"/>
              </a:rPr>
              <a:t>sigmoid</a:t>
            </a:r>
            <a:endParaRPr sz="1100">
              <a:latin typeface="Times New Roman"/>
              <a:cs typeface="Times New Roman"/>
            </a:endParaRPr>
          </a:p>
        </p:txBody>
      </p:sp>
      <p:sp>
        <p:nvSpPr>
          <p:cNvPr id="22" name="object 22"/>
          <p:cNvSpPr txBox="1"/>
          <p:nvPr/>
        </p:nvSpPr>
        <p:spPr>
          <a:xfrm>
            <a:off x="491858" y="2051924"/>
            <a:ext cx="3225800" cy="828040"/>
          </a:xfrm>
          <a:prstGeom prst="rect">
            <a:avLst/>
          </a:prstGeom>
        </p:spPr>
        <p:txBody>
          <a:bodyPr vert="horz" wrap="square" lIns="0" tIns="55244" rIns="0" bIns="0" rtlCol="0">
            <a:spAutoFit/>
          </a:bodyPr>
          <a:lstStyle/>
          <a:p>
            <a:pPr marL="144780" indent="-132715">
              <a:lnSpc>
                <a:spcPct val="100000"/>
              </a:lnSpc>
              <a:spcBef>
                <a:spcPts val="434"/>
              </a:spcBef>
              <a:buSzPct val="90909"/>
              <a:buFont typeface="Lucida Sans Unicode"/>
              <a:buChar char="•"/>
              <a:tabLst>
                <a:tab pos="145415" algn="l"/>
              </a:tabLst>
            </a:pPr>
            <a:r>
              <a:rPr sz="1100" spc="-5" dirty="0">
                <a:latin typeface="Times New Roman"/>
                <a:cs typeface="Times New Roman"/>
              </a:rPr>
              <a:t>It squashes the real axis d</a:t>
            </a:r>
            <a:r>
              <a:rPr sz="1100" spc="-35" dirty="0">
                <a:latin typeface="Times New Roman"/>
                <a:cs typeface="Times New Roman"/>
              </a:rPr>
              <a:t>o</a:t>
            </a:r>
            <a:r>
              <a:rPr sz="1100" spc="-10" dirty="0">
                <a:latin typeface="Times New Roman"/>
                <a:cs typeface="Times New Roman"/>
              </a:rPr>
              <a:t>wn</a:t>
            </a:r>
            <a:r>
              <a:rPr sz="1100" spc="-5" dirty="0">
                <a:latin typeface="Times New Roman"/>
                <a:cs typeface="Times New Roman"/>
              </a:rPr>
              <a:t> to </a:t>
            </a:r>
            <a:r>
              <a:rPr sz="1100" spc="-25" dirty="0">
                <a:latin typeface="Calibri"/>
                <a:cs typeface="Calibri"/>
              </a:rPr>
              <a:t>[0</a:t>
            </a:r>
            <a:r>
              <a:rPr sz="1100" i="1" spc="25" dirty="0">
                <a:latin typeface="Calibri"/>
                <a:cs typeface="Calibri"/>
              </a:rPr>
              <a:t>,</a:t>
            </a:r>
            <a:r>
              <a:rPr sz="1100" i="1" spc="-70" dirty="0">
                <a:latin typeface="Calibri"/>
                <a:cs typeface="Calibri"/>
              </a:rPr>
              <a:t> </a:t>
            </a:r>
            <a:r>
              <a:rPr sz="1100" spc="-25" dirty="0">
                <a:latin typeface="Calibri"/>
                <a:cs typeface="Calibri"/>
              </a:rPr>
              <a:t>1]</a:t>
            </a:r>
            <a:endParaRPr sz="1100">
              <a:latin typeface="Calibri"/>
              <a:cs typeface="Calibri"/>
            </a:endParaRPr>
          </a:p>
          <a:p>
            <a:pPr marL="144780" indent="-132715">
              <a:lnSpc>
                <a:spcPct val="100000"/>
              </a:lnSpc>
              <a:spcBef>
                <a:spcPts val="334"/>
              </a:spcBef>
              <a:buSzPct val="90909"/>
              <a:buFont typeface="Lucida Sans Unicode"/>
              <a:buChar char="•"/>
              <a:tabLst>
                <a:tab pos="145415" algn="l"/>
              </a:tabLst>
            </a:pPr>
            <a:r>
              <a:rPr sz="1100" spc="-5" dirty="0">
                <a:latin typeface="Times New Roman"/>
                <a:cs typeface="Times New Roman"/>
              </a:rPr>
              <a:t>It</a:t>
            </a:r>
            <a:r>
              <a:rPr sz="1100" spc="-10" dirty="0">
                <a:latin typeface="Times New Roman"/>
                <a:cs typeface="Times New Roman"/>
              </a:rPr>
              <a:t> </a:t>
            </a:r>
            <a:r>
              <a:rPr sz="1100" spc="-5" dirty="0">
                <a:latin typeface="Times New Roman"/>
                <a:cs typeface="Times New Roman"/>
              </a:rPr>
              <a:t>is</a:t>
            </a:r>
            <a:r>
              <a:rPr sz="1100" spc="-10" dirty="0">
                <a:latin typeface="Times New Roman"/>
                <a:cs typeface="Times New Roman"/>
              </a:rPr>
              <a:t> </a:t>
            </a:r>
            <a:r>
              <a:rPr sz="1100" spc="-5" dirty="0">
                <a:latin typeface="Times New Roman"/>
                <a:cs typeface="Times New Roman"/>
              </a:rPr>
              <a:t>continuous and</a:t>
            </a:r>
            <a:r>
              <a:rPr sz="1100" spc="-10" dirty="0">
                <a:latin typeface="Times New Roman"/>
                <a:cs typeface="Times New Roman"/>
              </a:rPr>
              <a:t> differentiable</a:t>
            </a:r>
            <a:endParaRPr sz="1100">
              <a:latin typeface="Times New Roman"/>
              <a:cs typeface="Times New Roman"/>
            </a:endParaRPr>
          </a:p>
          <a:p>
            <a:pPr marL="144780" marR="5080" indent="-132715">
              <a:lnSpc>
                <a:spcPct val="102699"/>
              </a:lnSpc>
              <a:spcBef>
                <a:spcPts val="295"/>
              </a:spcBef>
              <a:buSzPct val="90909"/>
              <a:buFont typeface="Lucida Sans Unicode"/>
              <a:buChar char="•"/>
              <a:tabLst>
                <a:tab pos="145415" algn="l"/>
              </a:tabLst>
            </a:pPr>
            <a:r>
              <a:rPr sz="1100" spc="-5" dirty="0">
                <a:latin typeface="Times New Roman"/>
                <a:cs typeface="Times New Roman"/>
              </a:rPr>
              <a:t>It </a:t>
            </a:r>
            <a:r>
              <a:rPr sz="1100" spc="-15" dirty="0">
                <a:latin typeface="Times New Roman"/>
                <a:cs typeface="Times New Roman"/>
              </a:rPr>
              <a:t>avoids </a:t>
            </a:r>
            <a:r>
              <a:rPr sz="1100" spc="-5" dirty="0">
                <a:latin typeface="Times New Roman"/>
                <a:cs typeface="Times New Roman"/>
              </a:rPr>
              <a:t>the problems encountered with the </a:t>
            </a:r>
            <a:r>
              <a:rPr sz="1100" i="1" spc="-5" dirty="0">
                <a:latin typeface="Times New Roman"/>
                <a:cs typeface="Times New Roman"/>
              </a:rPr>
              <a:t>too </a:t>
            </a:r>
            <a:r>
              <a:rPr sz="1100" i="1" spc="-15" dirty="0">
                <a:latin typeface="Times New Roman"/>
                <a:cs typeface="Times New Roman"/>
              </a:rPr>
              <a:t>correct </a:t>
            </a:r>
            <a:r>
              <a:rPr sz="1100" i="1" spc="-260" dirty="0">
                <a:latin typeface="Times New Roman"/>
                <a:cs typeface="Times New Roman"/>
              </a:rPr>
              <a:t> </a:t>
            </a:r>
            <a:r>
              <a:rPr sz="1100" spc="-5" dirty="0">
                <a:latin typeface="Times New Roman"/>
                <a:cs typeface="Times New Roman"/>
              </a:rPr>
              <a:t>least-squares</a:t>
            </a:r>
            <a:r>
              <a:rPr sz="1100" spc="-10" dirty="0">
                <a:latin typeface="Times New Roman"/>
                <a:cs typeface="Times New Roman"/>
              </a:rPr>
              <a:t> </a:t>
            </a:r>
            <a:r>
              <a:rPr sz="1100" spc="-5" dirty="0">
                <a:latin typeface="Times New Roman"/>
                <a:cs typeface="Times New Roman"/>
              </a:rPr>
              <a:t>error </a:t>
            </a:r>
            <a:r>
              <a:rPr sz="1100" spc="-15" dirty="0">
                <a:latin typeface="Times New Roman"/>
                <a:cs typeface="Times New Roman"/>
              </a:rPr>
              <a:t>fitting</a:t>
            </a:r>
            <a:r>
              <a:rPr sz="1100" spc="-5" dirty="0">
                <a:latin typeface="Times New Roman"/>
                <a:cs typeface="Times New Roman"/>
              </a:rPr>
              <a:t> (later)</a:t>
            </a:r>
            <a:endParaRPr sz="1100">
              <a:latin typeface="Times New Roman"/>
              <a:cs typeface="Times New Roman"/>
            </a:endParaRPr>
          </a:p>
        </p:txBody>
      </p:sp>
      <p:sp>
        <p:nvSpPr>
          <p:cNvPr id="26" name="Slide Number Placeholder 25"/>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63</a:t>
            </a:fld>
            <a:endParaRPr lang="en-US" spc="-5" dirty="0"/>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21" name="object 21"/>
          <p:cNvSpPr txBox="1"/>
          <p:nvPr/>
        </p:nvSpPr>
        <p:spPr>
          <a:xfrm>
            <a:off x="901484" y="2741302"/>
            <a:ext cx="1847850" cy="264160"/>
          </a:xfrm>
          <a:prstGeom prst="rect">
            <a:avLst/>
          </a:prstGeom>
        </p:spPr>
        <p:txBody>
          <a:bodyPr vert="horz" wrap="square" lIns="0" tIns="2540" rIns="0" bIns="0" rtlCol="0">
            <a:spAutoFit/>
          </a:bodyPr>
          <a:lstStyle/>
          <a:p>
            <a:pPr marL="12700">
              <a:lnSpc>
                <a:spcPct val="100000"/>
              </a:lnSpc>
              <a:spcBef>
                <a:spcPts val="20"/>
              </a:spcBef>
            </a:pPr>
            <a:r>
              <a:rPr sz="1000" spc="-5" dirty="0">
                <a:solidFill>
                  <a:srgbClr val="D8D8D8"/>
                </a:solidFill>
                <a:latin typeface="Times New Roman"/>
                <a:cs typeface="Times New Roman"/>
              </a:rPr>
              <a:t>If some </a:t>
            </a:r>
            <a:r>
              <a:rPr sz="1000" i="1" spc="10" dirty="0">
                <a:solidFill>
                  <a:srgbClr val="D8D8D8"/>
                </a:solidFill>
                <a:latin typeface="Calibri"/>
                <a:cs typeface="Calibri"/>
              </a:rPr>
              <a:t>a</a:t>
            </a:r>
            <a:r>
              <a:rPr sz="1050" i="1" spc="157" baseline="-11904" dirty="0">
                <a:solidFill>
                  <a:srgbClr val="D8D8D8"/>
                </a:solidFill>
                <a:latin typeface="Calibri"/>
                <a:cs typeface="Calibri"/>
              </a:rPr>
              <a:t>k</a:t>
            </a:r>
            <a:r>
              <a:rPr sz="1050" i="1" baseline="-11904" dirty="0">
                <a:solidFill>
                  <a:srgbClr val="D8D8D8"/>
                </a:solidFill>
                <a:latin typeface="Calibri"/>
                <a:cs typeface="Calibri"/>
              </a:rPr>
              <a:t> </a:t>
            </a:r>
            <a:r>
              <a:rPr sz="1050" i="1" spc="37" baseline="-11904" dirty="0">
                <a:solidFill>
                  <a:srgbClr val="D8D8D8"/>
                </a:solidFill>
                <a:latin typeface="Calibri"/>
                <a:cs typeface="Calibri"/>
              </a:rPr>
              <a:t> </a:t>
            </a:r>
            <a:r>
              <a:rPr sz="1000" spc="675" dirty="0">
                <a:solidFill>
                  <a:srgbClr val="D8D8D8"/>
                </a:solidFill>
                <a:latin typeface="Lucida Sans Unicode"/>
                <a:cs typeface="Lucida Sans Unicode"/>
              </a:rPr>
              <a:t> </a:t>
            </a:r>
            <a:r>
              <a:rPr sz="1000" spc="-40" dirty="0">
                <a:solidFill>
                  <a:srgbClr val="D8D8D8"/>
                </a:solidFill>
                <a:latin typeface="Lucida Sans Unicode"/>
                <a:cs typeface="Lucida Sans Unicode"/>
              </a:rPr>
              <a:t> </a:t>
            </a:r>
            <a:r>
              <a:rPr sz="1000" i="1" spc="10" dirty="0">
                <a:solidFill>
                  <a:srgbClr val="D8D8D8"/>
                </a:solidFill>
                <a:latin typeface="Calibri"/>
                <a:cs typeface="Calibri"/>
              </a:rPr>
              <a:t>a</a:t>
            </a:r>
            <a:r>
              <a:rPr sz="1050" i="1" spc="240" baseline="-11904" dirty="0">
                <a:solidFill>
                  <a:srgbClr val="D8D8D8"/>
                </a:solidFill>
                <a:latin typeface="Calibri"/>
                <a:cs typeface="Calibri"/>
              </a:rPr>
              <a:t>j</a:t>
            </a:r>
            <a:r>
              <a:rPr sz="1050" i="1" spc="-104" baseline="-11904" dirty="0">
                <a:solidFill>
                  <a:srgbClr val="D8D8D8"/>
                </a:solidFill>
                <a:latin typeface="Calibri"/>
                <a:cs typeface="Calibri"/>
              </a:rPr>
              <a:t> </a:t>
            </a:r>
            <a:r>
              <a:rPr sz="1000" spc="-5" dirty="0">
                <a:solidFill>
                  <a:srgbClr val="D8D8D8"/>
                </a:solidFill>
                <a:latin typeface="Times New Roman"/>
                <a:cs typeface="Times New Roman"/>
              </a:rPr>
              <a:t>, </a:t>
            </a:r>
            <a:r>
              <a:rPr sz="1000" i="1" spc="-15" dirty="0">
                <a:solidFill>
                  <a:srgbClr val="D8D8D8"/>
                </a:solidFill>
                <a:latin typeface="Calibri"/>
                <a:cs typeface="Calibri"/>
              </a:rPr>
              <a:t>p</a:t>
            </a:r>
            <a:r>
              <a:rPr sz="1000" spc="80" dirty="0">
                <a:solidFill>
                  <a:srgbClr val="D8D8D8"/>
                </a:solidFill>
                <a:latin typeface="Calibri"/>
                <a:cs typeface="Calibri"/>
              </a:rPr>
              <a:t>(</a:t>
            </a:r>
            <a:r>
              <a:rPr sz="1000" spc="-170" dirty="0">
                <a:solidFill>
                  <a:srgbClr val="D8D8D8"/>
                </a:solidFill>
                <a:latin typeface="Lucida Sans Unicode"/>
                <a:cs typeface="Lucida Sans Unicode"/>
              </a:rPr>
              <a:t>C</a:t>
            </a:r>
            <a:r>
              <a:rPr sz="1050" i="1" spc="254" baseline="-11904" dirty="0">
                <a:solidFill>
                  <a:srgbClr val="D8D8D8"/>
                </a:solidFill>
                <a:latin typeface="Calibri"/>
                <a:cs typeface="Calibri"/>
              </a:rPr>
              <a:t>k</a:t>
            </a:r>
            <a:r>
              <a:rPr sz="1000" spc="-100" dirty="0">
                <a:solidFill>
                  <a:srgbClr val="D8D8D8"/>
                </a:solidFill>
                <a:latin typeface="Lucida Sans Unicode"/>
                <a:cs typeface="Lucida Sans Unicode"/>
              </a:rPr>
              <a:t>|</a:t>
            </a:r>
            <a:r>
              <a:rPr sz="1000" b="1" i="1" spc="-15" dirty="0">
                <a:solidFill>
                  <a:srgbClr val="D8D8D8"/>
                </a:solidFill>
                <a:latin typeface="Verdana"/>
                <a:cs typeface="Verdana"/>
              </a:rPr>
              <a:t>x</a:t>
            </a:r>
            <a:r>
              <a:rPr sz="1000" spc="80" dirty="0">
                <a:solidFill>
                  <a:srgbClr val="D8D8D8"/>
                </a:solidFill>
                <a:latin typeface="Calibri"/>
                <a:cs typeface="Calibri"/>
              </a:rPr>
              <a:t>)</a:t>
            </a:r>
            <a:r>
              <a:rPr sz="1000" spc="20" dirty="0">
                <a:solidFill>
                  <a:srgbClr val="D8D8D8"/>
                </a:solidFill>
                <a:latin typeface="Calibri"/>
                <a:cs typeface="Calibri"/>
              </a:rPr>
              <a:t> </a:t>
            </a:r>
            <a:r>
              <a:rPr sz="1000" spc="-5" dirty="0">
                <a:solidFill>
                  <a:srgbClr val="D8D8D8"/>
                </a:solidFill>
                <a:latin typeface="Times New Roman"/>
                <a:cs typeface="Times New Roman"/>
              </a:rPr>
              <a:t>goes to 1</a:t>
            </a:r>
            <a:endParaRPr sz="1000">
              <a:latin typeface="Times New Roman"/>
              <a:cs typeface="Times New Roman"/>
            </a:endParaRPr>
          </a:p>
        </p:txBody>
      </p:sp>
      <p:sp>
        <p:nvSpPr>
          <p:cNvPr id="22" name="object 22"/>
          <p:cNvSpPr txBox="1"/>
          <p:nvPr/>
        </p:nvSpPr>
        <p:spPr>
          <a:xfrm>
            <a:off x="773696" y="2763407"/>
            <a:ext cx="83820" cy="223520"/>
          </a:xfrm>
          <a:prstGeom prst="rect">
            <a:avLst/>
          </a:prstGeom>
        </p:spPr>
        <p:txBody>
          <a:bodyPr vert="horz" wrap="square" lIns="0" tIns="0" rIns="0" bIns="0" rtlCol="0">
            <a:spAutoFit/>
          </a:bodyPr>
          <a:lstStyle/>
          <a:p>
            <a:pPr marL="12700">
              <a:lnSpc>
                <a:spcPts val="975"/>
              </a:lnSpc>
            </a:pPr>
            <a:r>
              <a:rPr sz="900" i="1" spc="140" dirty="0">
                <a:solidFill>
                  <a:srgbClr val="D8D8D8"/>
                </a:solidFill>
                <a:latin typeface="Arial"/>
                <a:cs typeface="Arial"/>
              </a:rPr>
              <a:t>•</a:t>
            </a:r>
            <a:endParaRPr sz="900">
              <a:latin typeface="Arial"/>
              <a:cs typeface="Arial"/>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91858" y="211795"/>
            <a:ext cx="3360420" cy="956944"/>
          </a:xfrm>
          <a:prstGeom prst="rect">
            <a:avLst/>
          </a:prstGeom>
        </p:spPr>
        <p:txBody>
          <a:bodyPr vert="horz" wrap="square" lIns="0" tIns="17145" rIns="0" bIns="0" rtlCol="0">
            <a:spAutoFit/>
          </a:bodyPr>
          <a:lstStyle/>
          <a:p>
            <a:pPr marL="1014730">
              <a:lnSpc>
                <a:spcPct val="100000"/>
              </a:lnSpc>
              <a:spcBef>
                <a:spcPts val="135"/>
              </a:spcBef>
            </a:pPr>
            <a:r>
              <a:rPr sz="1400" spc="10" dirty="0">
                <a:latin typeface="Times New Roman"/>
                <a:cs typeface="Times New Roman"/>
              </a:rPr>
              <a:t>Multi-class</a:t>
            </a:r>
            <a:r>
              <a:rPr sz="1400" spc="-20" dirty="0">
                <a:latin typeface="Times New Roman"/>
                <a:cs typeface="Times New Roman"/>
              </a:rPr>
              <a:t> </a:t>
            </a:r>
            <a:r>
              <a:rPr sz="1400" spc="15" dirty="0">
                <a:latin typeface="Times New Roman"/>
                <a:cs typeface="Times New Roman"/>
              </a:rPr>
              <a:t>Extension</a:t>
            </a:r>
            <a:endParaRPr sz="1400">
              <a:latin typeface="Times New Roman"/>
              <a:cs typeface="Times New Roman"/>
            </a:endParaRPr>
          </a:p>
          <a:p>
            <a:pPr>
              <a:lnSpc>
                <a:spcPct val="100000"/>
              </a:lnSpc>
            </a:pPr>
            <a:endParaRPr sz="1700">
              <a:latin typeface="Times New Roman"/>
              <a:cs typeface="Times New Roman"/>
            </a:endParaRPr>
          </a:p>
          <a:p>
            <a:pPr marL="144780" indent="-132715">
              <a:lnSpc>
                <a:spcPct val="100000"/>
              </a:lnSpc>
              <a:spcBef>
                <a:spcPts val="985"/>
              </a:spcBef>
              <a:buSzPct val="90909"/>
              <a:buFont typeface="Lucida Sans Unicode"/>
              <a:buChar char="•"/>
              <a:tabLst>
                <a:tab pos="145415" algn="l"/>
              </a:tabLst>
            </a:pPr>
            <a:r>
              <a:rPr sz="1100" spc="-5" dirty="0">
                <a:latin typeface="Times New Roman"/>
                <a:cs typeface="Times New Roman"/>
              </a:rPr>
              <a:t>There</a:t>
            </a:r>
            <a:r>
              <a:rPr sz="1100" spc="-10" dirty="0">
                <a:latin typeface="Times New Roman"/>
                <a:cs typeface="Times New Roman"/>
              </a:rPr>
              <a:t> </a:t>
            </a:r>
            <a:r>
              <a:rPr sz="1100" spc="-5" dirty="0">
                <a:latin typeface="Times New Roman"/>
                <a:cs typeface="Times New Roman"/>
              </a:rPr>
              <a:t>is a</a:t>
            </a:r>
            <a:r>
              <a:rPr sz="1100" spc="-10" dirty="0">
                <a:latin typeface="Times New Roman"/>
                <a:cs typeface="Times New Roman"/>
              </a:rPr>
              <a:t> </a:t>
            </a:r>
            <a:r>
              <a:rPr sz="1100" spc="-5" dirty="0">
                <a:latin typeface="Times New Roman"/>
                <a:cs typeface="Times New Roman"/>
              </a:rPr>
              <a:t>generalization of</a:t>
            </a:r>
            <a:r>
              <a:rPr sz="1100" spc="-10" dirty="0">
                <a:latin typeface="Times New Roman"/>
                <a:cs typeface="Times New Roman"/>
              </a:rPr>
              <a:t> </a:t>
            </a:r>
            <a:r>
              <a:rPr sz="1100" spc="-5" dirty="0">
                <a:latin typeface="Times New Roman"/>
                <a:cs typeface="Times New Roman"/>
              </a:rPr>
              <a:t>the logistic</a:t>
            </a:r>
            <a:r>
              <a:rPr sz="1100" spc="-10" dirty="0">
                <a:latin typeface="Times New Roman"/>
                <a:cs typeface="Times New Roman"/>
              </a:rPr>
              <a:t> </a:t>
            </a:r>
            <a:r>
              <a:rPr sz="1100" spc="-5" dirty="0">
                <a:latin typeface="Times New Roman"/>
                <a:cs typeface="Times New Roman"/>
              </a:rPr>
              <a:t>sigmoid to</a:t>
            </a:r>
            <a:r>
              <a:rPr sz="1100" spc="-10" dirty="0">
                <a:latin typeface="Times New Roman"/>
                <a:cs typeface="Times New Roman"/>
              </a:rPr>
              <a:t> </a:t>
            </a:r>
            <a:r>
              <a:rPr sz="1100" i="1" spc="350" dirty="0">
                <a:latin typeface="Calibri"/>
                <a:cs typeface="Calibri"/>
              </a:rPr>
              <a:t>K</a:t>
            </a:r>
            <a:r>
              <a:rPr sz="1100" i="1" spc="125" dirty="0">
                <a:latin typeface="Calibri"/>
                <a:cs typeface="Calibri"/>
              </a:rPr>
              <a:t> </a:t>
            </a:r>
            <a:r>
              <a:rPr sz="1100" i="1" spc="295" dirty="0">
                <a:latin typeface="Calibri"/>
                <a:cs typeface="Calibri"/>
              </a:rPr>
              <a:t>&gt;</a:t>
            </a:r>
            <a:r>
              <a:rPr sz="1100" i="1" spc="55" dirty="0">
                <a:latin typeface="Calibri"/>
                <a:cs typeface="Calibri"/>
              </a:rPr>
              <a:t> </a:t>
            </a:r>
            <a:r>
              <a:rPr sz="1100" spc="-15" dirty="0">
                <a:latin typeface="Calibri"/>
                <a:cs typeface="Calibri"/>
              </a:rPr>
              <a:t>2</a:t>
            </a:r>
            <a:endParaRPr sz="1100">
              <a:latin typeface="Calibri"/>
              <a:cs typeface="Calibri"/>
            </a:endParaRPr>
          </a:p>
          <a:p>
            <a:pPr marL="144780">
              <a:lnSpc>
                <a:spcPct val="100000"/>
              </a:lnSpc>
              <a:spcBef>
                <a:spcPts val="35"/>
              </a:spcBef>
            </a:pPr>
            <a:r>
              <a:rPr sz="1100" spc="-5" dirty="0">
                <a:latin typeface="Times New Roman"/>
                <a:cs typeface="Times New Roman"/>
              </a:rPr>
              <a:t>classes:</a:t>
            </a:r>
            <a:endParaRPr sz="1100">
              <a:latin typeface="Times New Roman"/>
              <a:cs typeface="Times New Roman"/>
            </a:endParaRPr>
          </a:p>
        </p:txBody>
      </p:sp>
      <p:sp>
        <p:nvSpPr>
          <p:cNvPr id="6" name="object 6"/>
          <p:cNvSpPr txBox="1"/>
          <p:nvPr/>
        </p:nvSpPr>
        <p:spPr>
          <a:xfrm>
            <a:off x="1450759" y="1327364"/>
            <a:ext cx="783590" cy="191770"/>
          </a:xfrm>
          <a:prstGeom prst="rect">
            <a:avLst/>
          </a:prstGeom>
        </p:spPr>
        <p:txBody>
          <a:bodyPr vert="horz" wrap="square" lIns="0" tIns="11430" rIns="0" bIns="0" rtlCol="0">
            <a:spAutoFit/>
          </a:bodyPr>
          <a:lstStyle/>
          <a:p>
            <a:pPr marL="50800">
              <a:lnSpc>
                <a:spcPct val="100000"/>
              </a:lnSpc>
              <a:spcBef>
                <a:spcPts val="90"/>
              </a:spcBef>
              <a:tabLst>
                <a:tab pos="637540" algn="l"/>
              </a:tabLst>
            </a:pP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i="1" spc="-7" baseline="-13888" dirty="0">
                <a:latin typeface="Calibri"/>
                <a:cs typeface="Calibri"/>
              </a:rPr>
              <a:t>k</a:t>
            </a:r>
            <a:r>
              <a:rPr sz="1100" spc="-5" dirty="0">
                <a:latin typeface="Lucida Sans Unicode"/>
                <a:cs typeface="Lucida Sans Unicode"/>
              </a:rPr>
              <a:t>|</a:t>
            </a:r>
            <a:r>
              <a:rPr sz="1100" b="1" i="1" spc="-5" dirty="0">
                <a:latin typeface="Verdana"/>
                <a:cs typeface="Verdana"/>
              </a:rPr>
              <a:t>x</a:t>
            </a:r>
            <a:r>
              <a:rPr sz="1100" spc="-5"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txBox="1"/>
          <p:nvPr/>
        </p:nvSpPr>
        <p:spPr>
          <a:xfrm>
            <a:off x="2315171" y="1233638"/>
            <a:ext cx="1043305" cy="191770"/>
          </a:xfrm>
          <a:prstGeom prst="rect">
            <a:avLst/>
          </a:prstGeom>
        </p:spPr>
        <p:txBody>
          <a:bodyPr vert="horz" wrap="square" lIns="0" tIns="11430" rIns="0" bIns="0" rtlCol="0">
            <a:spAutoFit/>
          </a:bodyPr>
          <a:lstStyle/>
          <a:p>
            <a:pPr marL="38100">
              <a:lnSpc>
                <a:spcPct val="100000"/>
              </a:lnSpc>
              <a:spcBef>
                <a:spcPts val="90"/>
              </a:spcBef>
            </a:pPr>
            <a:r>
              <a:rPr sz="1100" u="sng" spc="-5" dirty="0">
                <a:uFill>
                  <a:solidFill>
                    <a:srgbClr val="000000"/>
                  </a:solidFill>
                </a:uFill>
                <a:latin typeface="Times New Roman"/>
                <a:cs typeface="Times New Roman"/>
              </a:rPr>
              <a:t>  </a:t>
            </a:r>
            <a:r>
              <a:rPr sz="1100" u="sng" spc="-15" dirty="0">
                <a:uFill>
                  <a:solidFill>
                    <a:srgbClr val="000000"/>
                  </a:solidFill>
                </a:uFill>
                <a:latin typeface="Times New Roman"/>
                <a:cs typeface="Times New Roman"/>
              </a:rPr>
              <a:t> </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i="1" u="sng" spc="7" baseline="-13888" dirty="0">
                <a:uFill>
                  <a:solidFill>
                    <a:srgbClr val="000000"/>
                  </a:solidFill>
                </a:uFill>
                <a:latin typeface="Calibri"/>
                <a:cs typeface="Calibri"/>
              </a:rPr>
              <a:t>k</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i="1" u="sng" spc="7" baseline="-13888" dirty="0">
                <a:uFill>
                  <a:solidFill>
                    <a:srgbClr val="000000"/>
                  </a:solidFill>
                </a:uFill>
                <a:latin typeface="Calibri"/>
                <a:cs typeface="Calibri"/>
              </a:rPr>
              <a:t>k</a:t>
            </a:r>
            <a:r>
              <a:rPr sz="1100" u="sng" spc="5" dirty="0">
                <a:uFill>
                  <a:solidFill>
                    <a:srgbClr val="000000"/>
                  </a:solidFill>
                </a:uFill>
                <a:latin typeface="Calibri"/>
                <a:cs typeface="Calibri"/>
              </a:rPr>
              <a:t>)</a:t>
            </a:r>
            <a:r>
              <a:rPr sz="1100" u="sng" spc="65" dirty="0">
                <a:uFill>
                  <a:solidFill>
                    <a:srgbClr val="000000"/>
                  </a:solidFill>
                </a:uFill>
                <a:latin typeface="Calibri"/>
                <a:cs typeface="Calibri"/>
              </a:rPr>
              <a:t> </a:t>
            </a:r>
            <a:endParaRPr sz="1100">
              <a:latin typeface="Calibri"/>
              <a:cs typeface="Calibri"/>
            </a:endParaRPr>
          </a:p>
        </p:txBody>
      </p:sp>
      <p:sp>
        <p:nvSpPr>
          <p:cNvPr id="8" name="object 8"/>
          <p:cNvSpPr txBox="1"/>
          <p:nvPr/>
        </p:nvSpPr>
        <p:spPr>
          <a:xfrm>
            <a:off x="2457450" y="1425575"/>
            <a:ext cx="172085" cy="191770"/>
          </a:xfrm>
          <a:prstGeom prst="rect">
            <a:avLst/>
          </a:prstGeom>
        </p:spPr>
        <p:txBody>
          <a:bodyPr vert="horz" wrap="square" lIns="0" tIns="11430" rIns="0" bIns="0" rtlCol="0">
            <a:spAutoFit/>
          </a:bodyPr>
          <a:lstStyle/>
          <a:p>
            <a:pPr marL="12700">
              <a:lnSpc>
                <a:spcPct val="100000"/>
              </a:lnSpc>
              <a:spcBef>
                <a:spcPts val="90"/>
              </a:spcBef>
            </a:pPr>
            <a:r>
              <a:rPr sz="1100" spc="550" dirty="0">
                <a:latin typeface="Trebuchet MS"/>
                <a:cs typeface="Trebuchet MS"/>
              </a:rPr>
              <a:t>Σ</a:t>
            </a:r>
            <a:endParaRPr sz="1100">
              <a:latin typeface="Trebuchet MS"/>
              <a:cs typeface="Trebuchet MS"/>
            </a:endParaRPr>
          </a:p>
        </p:txBody>
      </p:sp>
      <p:sp>
        <p:nvSpPr>
          <p:cNvPr id="9" name="object 9"/>
          <p:cNvSpPr txBox="1"/>
          <p:nvPr/>
        </p:nvSpPr>
        <p:spPr>
          <a:xfrm>
            <a:off x="2486812" y="1500694"/>
            <a:ext cx="69215" cy="147320"/>
          </a:xfrm>
          <a:prstGeom prst="rect">
            <a:avLst/>
          </a:prstGeom>
        </p:spPr>
        <p:txBody>
          <a:bodyPr vert="horz" wrap="square" lIns="0" tIns="12065" rIns="0" bIns="0" rtlCol="0">
            <a:spAutoFit/>
          </a:bodyPr>
          <a:lstStyle/>
          <a:p>
            <a:pPr marL="12700">
              <a:lnSpc>
                <a:spcPct val="100000"/>
              </a:lnSpc>
              <a:spcBef>
                <a:spcPts val="95"/>
              </a:spcBef>
            </a:pPr>
            <a:r>
              <a:rPr sz="800" i="1" spc="150" dirty="0">
                <a:latin typeface="Calibri"/>
                <a:cs typeface="Calibri"/>
              </a:rPr>
              <a:t>j</a:t>
            </a:r>
            <a:endParaRPr sz="800">
              <a:latin typeface="Calibri"/>
              <a:cs typeface="Calibri"/>
            </a:endParaRPr>
          </a:p>
        </p:txBody>
      </p:sp>
      <p:sp>
        <p:nvSpPr>
          <p:cNvPr id="10" name="object 10"/>
          <p:cNvSpPr txBox="1"/>
          <p:nvPr/>
        </p:nvSpPr>
        <p:spPr>
          <a:xfrm>
            <a:off x="2891878" y="1480501"/>
            <a:ext cx="375285" cy="147320"/>
          </a:xfrm>
          <a:prstGeom prst="rect">
            <a:avLst/>
          </a:prstGeom>
        </p:spPr>
        <p:txBody>
          <a:bodyPr vert="horz" wrap="square" lIns="0" tIns="12065" rIns="0" bIns="0" rtlCol="0">
            <a:spAutoFit/>
          </a:bodyPr>
          <a:lstStyle/>
          <a:p>
            <a:pPr marL="12700">
              <a:lnSpc>
                <a:spcPct val="100000"/>
              </a:lnSpc>
              <a:spcBef>
                <a:spcPts val="95"/>
              </a:spcBef>
              <a:tabLst>
                <a:tab pos="318135" algn="l"/>
              </a:tabLst>
            </a:pPr>
            <a:r>
              <a:rPr sz="800" i="1" spc="150" dirty="0">
                <a:latin typeface="Calibri"/>
                <a:cs typeface="Calibri"/>
              </a:rPr>
              <a:t>j	j</a:t>
            </a:r>
            <a:endParaRPr sz="800">
              <a:latin typeface="Calibri"/>
              <a:cs typeface="Calibri"/>
            </a:endParaRPr>
          </a:p>
        </p:txBody>
      </p:sp>
      <p:sp>
        <p:nvSpPr>
          <p:cNvPr id="11" name="object 11"/>
          <p:cNvSpPr txBox="1"/>
          <p:nvPr/>
        </p:nvSpPr>
        <p:spPr>
          <a:xfrm>
            <a:off x="2565565" y="1422398"/>
            <a:ext cx="767715" cy="191770"/>
          </a:xfrm>
          <a:prstGeom prst="rect">
            <a:avLst/>
          </a:prstGeom>
        </p:spPr>
        <p:txBody>
          <a:bodyPr vert="horz" wrap="square" lIns="0" tIns="11430" rIns="0" bIns="0" rtlCol="0">
            <a:spAutoFit/>
          </a:bodyPr>
          <a:lstStyle/>
          <a:p>
            <a:pPr marL="12700">
              <a:lnSpc>
                <a:spcPct val="100000"/>
              </a:lnSpc>
              <a:spcBef>
                <a:spcPts val="90"/>
              </a:spcBef>
            </a:pPr>
            <a:r>
              <a:rPr sz="1100" i="1" spc="-50" dirty="0">
                <a:latin typeface="Calibri"/>
                <a:cs typeface="Calibri"/>
              </a:rPr>
              <a:t>p</a:t>
            </a:r>
            <a:r>
              <a:rPr sz="1100" spc="-50" dirty="0">
                <a:latin typeface="Calibri"/>
                <a:cs typeface="Calibri"/>
              </a:rPr>
              <a:t>(</a:t>
            </a:r>
            <a:r>
              <a:rPr sz="1100" b="1" i="1" spc="-50" dirty="0">
                <a:latin typeface="Verdana"/>
                <a:cs typeface="Verdana"/>
              </a:rPr>
              <a:t>x</a:t>
            </a:r>
            <a:r>
              <a:rPr sz="1100" spc="-50" dirty="0">
                <a:latin typeface="Lucida Sans Unicode"/>
                <a:cs typeface="Lucida Sans Unicode"/>
              </a:rPr>
              <a:t>|C</a:t>
            </a:r>
            <a:r>
              <a:rPr sz="1100" spc="55" dirty="0">
                <a:latin typeface="Lucida Sans Unicode"/>
                <a:cs typeface="Lucida Sans Unicode"/>
              </a:rPr>
              <a:t> </a:t>
            </a:r>
            <a:r>
              <a:rPr sz="1100" spc="-10" dirty="0">
                <a:latin typeface="Calibri"/>
                <a:cs typeface="Calibri"/>
              </a:rPr>
              <a:t>)</a:t>
            </a:r>
            <a:r>
              <a:rPr sz="1100" i="1" spc="-10" dirty="0">
                <a:latin typeface="Calibri"/>
                <a:cs typeface="Calibri"/>
              </a:rPr>
              <a:t>p</a:t>
            </a:r>
            <a:r>
              <a:rPr sz="1100" spc="-10" dirty="0">
                <a:latin typeface="Calibri"/>
                <a:cs typeface="Calibri"/>
              </a:rPr>
              <a:t>(</a:t>
            </a:r>
            <a:r>
              <a:rPr sz="1100" spc="-10" dirty="0">
                <a:latin typeface="Lucida Sans Unicode"/>
                <a:cs typeface="Lucida Sans Unicode"/>
              </a:rPr>
              <a:t>C</a:t>
            </a:r>
            <a:r>
              <a:rPr sz="1100" spc="60" dirty="0">
                <a:latin typeface="Lucida Sans Unicode"/>
                <a:cs typeface="Lucida Sans Unicode"/>
              </a:rPr>
              <a:t> </a:t>
            </a:r>
            <a:r>
              <a:rPr sz="1100" spc="85" dirty="0">
                <a:latin typeface="Calibri"/>
                <a:cs typeface="Calibri"/>
              </a:rPr>
              <a:t>)</a:t>
            </a:r>
            <a:endParaRPr sz="1100">
              <a:latin typeface="Calibri"/>
              <a:cs typeface="Calibri"/>
            </a:endParaRPr>
          </a:p>
        </p:txBody>
      </p:sp>
      <p:sp>
        <p:nvSpPr>
          <p:cNvPr id="12" name="object 12"/>
          <p:cNvSpPr txBox="1"/>
          <p:nvPr/>
        </p:nvSpPr>
        <p:spPr>
          <a:xfrm>
            <a:off x="2075853" y="1731288"/>
            <a:ext cx="133350" cy="191770"/>
          </a:xfrm>
          <a:prstGeom prst="rect">
            <a:avLst/>
          </a:prstGeom>
        </p:spPr>
        <p:txBody>
          <a:bodyPr vert="horz" wrap="square" lIns="0" tIns="11430" rIns="0" bIns="0" rtlCol="0">
            <a:spAutoFit/>
          </a:bodyPr>
          <a:lstStyle/>
          <a:p>
            <a:pPr marL="12700">
              <a:lnSpc>
                <a:spcPct val="100000"/>
              </a:lnSpc>
              <a:spcBef>
                <a:spcPts val="90"/>
              </a:spcBef>
            </a:pPr>
            <a:r>
              <a:rPr sz="1100" spc="295" dirty="0">
                <a:latin typeface="Calibri"/>
                <a:cs typeface="Calibri"/>
              </a:rPr>
              <a:t>=</a:t>
            </a:r>
            <a:endParaRPr sz="1100">
              <a:latin typeface="Calibri"/>
              <a:cs typeface="Calibri"/>
            </a:endParaRPr>
          </a:p>
        </p:txBody>
      </p:sp>
      <p:sp>
        <p:nvSpPr>
          <p:cNvPr id="13" name="object 13"/>
          <p:cNvSpPr txBox="1"/>
          <p:nvPr/>
        </p:nvSpPr>
        <p:spPr>
          <a:xfrm>
            <a:off x="2315171" y="1637562"/>
            <a:ext cx="749935" cy="191770"/>
          </a:xfrm>
          <a:prstGeom prst="rect">
            <a:avLst/>
          </a:prstGeom>
        </p:spPr>
        <p:txBody>
          <a:bodyPr vert="horz" wrap="square" lIns="0" tIns="11430" rIns="0" bIns="0" rtlCol="0">
            <a:spAutoFit/>
          </a:bodyPr>
          <a:lstStyle/>
          <a:p>
            <a:pPr marL="38100">
              <a:lnSpc>
                <a:spcPct val="100000"/>
              </a:lnSpc>
              <a:spcBef>
                <a:spcPts val="90"/>
              </a:spcBef>
            </a:pPr>
            <a:r>
              <a:rPr sz="1100" u="sng" spc="-5" dirty="0">
                <a:uFill>
                  <a:solidFill>
                    <a:srgbClr val="000000"/>
                  </a:solidFill>
                </a:uFill>
                <a:latin typeface="Times New Roman"/>
                <a:cs typeface="Times New Roman"/>
              </a:rPr>
              <a:t>  </a:t>
            </a:r>
            <a:r>
              <a:rPr sz="1100" u="sng" spc="25" dirty="0">
                <a:uFill>
                  <a:solidFill>
                    <a:srgbClr val="000000"/>
                  </a:solidFill>
                </a:uFill>
                <a:latin typeface="Times New Roman"/>
                <a:cs typeface="Times New Roman"/>
              </a:rPr>
              <a:t> </a:t>
            </a:r>
            <a:r>
              <a:rPr sz="1100" u="sng" spc="55" dirty="0">
                <a:uFill>
                  <a:solidFill>
                    <a:srgbClr val="000000"/>
                  </a:solidFill>
                </a:uFill>
                <a:latin typeface="Calibri"/>
                <a:cs typeface="Calibri"/>
              </a:rPr>
              <a:t>exp(</a:t>
            </a:r>
            <a:r>
              <a:rPr sz="1100" i="1" u="sng" spc="55" dirty="0">
                <a:uFill>
                  <a:solidFill>
                    <a:srgbClr val="000000"/>
                  </a:solidFill>
                </a:uFill>
                <a:latin typeface="Calibri"/>
                <a:cs typeface="Calibri"/>
              </a:rPr>
              <a:t>a</a:t>
            </a:r>
            <a:r>
              <a:rPr sz="1200" i="1" u="sng" spc="82" baseline="-13888" dirty="0">
                <a:uFill>
                  <a:solidFill>
                    <a:srgbClr val="000000"/>
                  </a:solidFill>
                </a:uFill>
                <a:latin typeface="Calibri"/>
                <a:cs typeface="Calibri"/>
              </a:rPr>
              <a:t>k</a:t>
            </a:r>
            <a:r>
              <a:rPr sz="1100" u="sng" spc="55" dirty="0">
                <a:uFill>
                  <a:solidFill>
                    <a:srgbClr val="000000"/>
                  </a:solidFill>
                </a:uFill>
                <a:latin typeface="Calibri"/>
                <a:cs typeface="Calibri"/>
              </a:rPr>
              <a:t>)</a:t>
            </a:r>
            <a:r>
              <a:rPr sz="1100" u="sng" spc="100" dirty="0">
                <a:uFill>
                  <a:solidFill>
                    <a:srgbClr val="000000"/>
                  </a:solidFill>
                </a:uFill>
                <a:latin typeface="Calibri"/>
                <a:cs typeface="Calibri"/>
              </a:rPr>
              <a:t> </a:t>
            </a:r>
            <a:endParaRPr sz="1100">
              <a:latin typeface="Calibri"/>
              <a:cs typeface="Calibri"/>
            </a:endParaRPr>
          </a:p>
        </p:txBody>
      </p:sp>
      <p:sp>
        <p:nvSpPr>
          <p:cNvPr id="14" name="object 14"/>
          <p:cNvSpPr txBox="1"/>
          <p:nvPr/>
        </p:nvSpPr>
        <p:spPr>
          <a:xfrm>
            <a:off x="2457450" y="1806575"/>
            <a:ext cx="172085" cy="191770"/>
          </a:xfrm>
          <a:prstGeom prst="rect">
            <a:avLst/>
          </a:prstGeom>
        </p:spPr>
        <p:txBody>
          <a:bodyPr vert="horz" wrap="square" lIns="0" tIns="11430" rIns="0" bIns="0" rtlCol="0">
            <a:spAutoFit/>
          </a:bodyPr>
          <a:lstStyle/>
          <a:p>
            <a:pPr marL="12700">
              <a:lnSpc>
                <a:spcPct val="100000"/>
              </a:lnSpc>
              <a:spcBef>
                <a:spcPts val="90"/>
              </a:spcBef>
            </a:pPr>
            <a:r>
              <a:rPr sz="1100" spc="550" dirty="0">
                <a:latin typeface="Trebuchet MS"/>
                <a:cs typeface="Trebuchet MS"/>
              </a:rPr>
              <a:t>Σ</a:t>
            </a:r>
            <a:endParaRPr sz="1100">
              <a:latin typeface="Trebuchet MS"/>
              <a:cs typeface="Trebuchet MS"/>
            </a:endParaRPr>
          </a:p>
        </p:txBody>
      </p:sp>
      <p:sp>
        <p:nvSpPr>
          <p:cNvPr id="15" name="object 15"/>
          <p:cNvSpPr txBox="1"/>
          <p:nvPr/>
        </p:nvSpPr>
        <p:spPr>
          <a:xfrm>
            <a:off x="2486812" y="1904617"/>
            <a:ext cx="69215" cy="147320"/>
          </a:xfrm>
          <a:prstGeom prst="rect">
            <a:avLst/>
          </a:prstGeom>
        </p:spPr>
        <p:txBody>
          <a:bodyPr vert="horz" wrap="square" lIns="0" tIns="12065" rIns="0" bIns="0" rtlCol="0">
            <a:spAutoFit/>
          </a:bodyPr>
          <a:lstStyle/>
          <a:p>
            <a:pPr marL="12700">
              <a:lnSpc>
                <a:spcPct val="100000"/>
              </a:lnSpc>
              <a:spcBef>
                <a:spcPts val="95"/>
              </a:spcBef>
            </a:pPr>
            <a:r>
              <a:rPr sz="800" i="1" spc="150" dirty="0">
                <a:latin typeface="Calibri"/>
                <a:cs typeface="Calibri"/>
              </a:rPr>
              <a:t>j</a:t>
            </a:r>
            <a:endParaRPr sz="800">
              <a:latin typeface="Calibri"/>
              <a:cs typeface="Calibri"/>
            </a:endParaRPr>
          </a:p>
        </p:txBody>
      </p:sp>
      <p:sp>
        <p:nvSpPr>
          <p:cNvPr id="16" name="object 16"/>
          <p:cNvSpPr txBox="1"/>
          <p:nvPr/>
        </p:nvSpPr>
        <p:spPr>
          <a:xfrm>
            <a:off x="2904337" y="1884437"/>
            <a:ext cx="69215" cy="147320"/>
          </a:xfrm>
          <a:prstGeom prst="rect">
            <a:avLst/>
          </a:prstGeom>
        </p:spPr>
        <p:txBody>
          <a:bodyPr vert="horz" wrap="square" lIns="0" tIns="12065" rIns="0" bIns="0" rtlCol="0">
            <a:spAutoFit/>
          </a:bodyPr>
          <a:lstStyle/>
          <a:p>
            <a:pPr marL="12700">
              <a:lnSpc>
                <a:spcPct val="100000"/>
              </a:lnSpc>
              <a:spcBef>
                <a:spcPts val="95"/>
              </a:spcBef>
            </a:pPr>
            <a:r>
              <a:rPr sz="800" i="1" spc="150" dirty="0">
                <a:latin typeface="Calibri"/>
                <a:cs typeface="Calibri"/>
              </a:rPr>
              <a:t>j</a:t>
            </a:r>
            <a:endParaRPr sz="800">
              <a:latin typeface="Calibri"/>
              <a:cs typeface="Calibri"/>
            </a:endParaRPr>
          </a:p>
        </p:txBody>
      </p:sp>
      <p:sp>
        <p:nvSpPr>
          <p:cNvPr id="17" name="object 17"/>
          <p:cNvSpPr txBox="1"/>
          <p:nvPr/>
        </p:nvSpPr>
        <p:spPr>
          <a:xfrm>
            <a:off x="2565565" y="1826322"/>
            <a:ext cx="473709" cy="191770"/>
          </a:xfrm>
          <a:prstGeom prst="rect">
            <a:avLst/>
          </a:prstGeom>
        </p:spPr>
        <p:txBody>
          <a:bodyPr vert="horz" wrap="square" lIns="0" tIns="11430" rIns="0" bIns="0" rtlCol="0">
            <a:spAutoFit/>
          </a:bodyPr>
          <a:lstStyle/>
          <a:p>
            <a:pPr marL="12700">
              <a:lnSpc>
                <a:spcPct val="100000"/>
              </a:lnSpc>
              <a:spcBef>
                <a:spcPts val="90"/>
              </a:spcBef>
            </a:pPr>
            <a:r>
              <a:rPr sz="1100" spc="30" dirty="0">
                <a:latin typeface="Calibri"/>
                <a:cs typeface="Calibri"/>
              </a:rPr>
              <a:t>exp(</a:t>
            </a:r>
            <a:r>
              <a:rPr sz="1100" i="1" spc="30" dirty="0">
                <a:latin typeface="Calibri"/>
                <a:cs typeface="Calibri"/>
              </a:rPr>
              <a:t>a</a:t>
            </a:r>
            <a:r>
              <a:rPr sz="1100" i="1" spc="120" dirty="0">
                <a:latin typeface="Calibri"/>
                <a:cs typeface="Calibri"/>
              </a:rPr>
              <a:t> </a:t>
            </a:r>
            <a:r>
              <a:rPr sz="1100" spc="85" dirty="0">
                <a:latin typeface="Calibri"/>
                <a:cs typeface="Calibri"/>
              </a:rPr>
              <a:t>)</a:t>
            </a:r>
            <a:endParaRPr sz="1100">
              <a:latin typeface="Calibri"/>
              <a:cs typeface="Calibri"/>
            </a:endParaRPr>
          </a:p>
        </p:txBody>
      </p:sp>
      <p:sp>
        <p:nvSpPr>
          <p:cNvPr id="18" name="object 18"/>
          <p:cNvSpPr txBox="1"/>
          <p:nvPr/>
        </p:nvSpPr>
        <p:spPr>
          <a:xfrm>
            <a:off x="1560982" y="2041485"/>
            <a:ext cx="36449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where</a:t>
            </a:r>
            <a:endParaRPr sz="1100">
              <a:latin typeface="Times New Roman"/>
              <a:cs typeface="Times New Roman"/>
            </a:endParaRPr>
          </a:p>
        </p:txBody>
      </p:sp>
      <p:sp>
        <p:nvSpPr>
          <p:cNvPr id="19" name="object 19"/>
          <p:cNvSpPr txBox="1"/>
          <p:nvPr/>
        </p:nvSpPr>
        <p:spPr>
          <a:xfrm>
            <a:off x="2022513" y="2041485"/>
            <a:ext cx="1412240" cy="191770"/>
          </a:xfrm>
          <a:prstGeom prst="rect">
            <a:avLst/>
          </a:prstGeom>
        </p:spPr>
        <p:txBody>
          <a:bodyPr vert="horz" wrap="square" lIns="0" tIns="11430" rIns="0" bIns="0" rtlCol="0">
            <a:spAutoFit/>
          </a:bodyPr>
          <a:lstStyle/>
          <a:p>
            <a:pPr marL="50800">
              <a:lnSpc>
                <a:spcPct val="100000"/>
              </a:lnSpc>
              <a:spcBef>
                <a:spcPts val="90"/>
              </a:spcBef>
              <a:tabLst>
                <a:tab pos="314960" algn="l"/>
              </a:tabLst>
            </a:pPr>
            <a:r>
              <a:rPr sz="1100" i="1" spc="10" dirty="0">
                <a:latin typeface="Calibri"/>
                <a:cs typeface="Calibri"/>
              </a:rPr>
              <a:t>a</a:t>
            </a:r>
            <a:r>
              <a:rPr sz="1200" i="1" spc="112" baseline="-13888" dirty="0">
                <a:latin typeface="Calibri"/>
                <a:cs typeface="Calibri"/>
              </a:rPr>
              <a:t>k	</a:t>
            </a:r>
            <a:r>
              <a:rPr sz="1100" spc="295" dirty="0">
                <a:latin typeface="Calibri"/>
                <a:cs typeface="Calibri"/>
              </a:rPr>
              <a:t>=</a:t>
            </a:r>
            <a:r>
              <a:rPr sz="1100" spc="55" dirty="0">
                <a:latin typeface="Calibri"/>
                <a:cs typeface="Calibri"/>
              </a:rPr>
              <a:t> </a:t>
            </a:r>
            <a:r>
              <a:rPr sz="1100" spc="35" dirty="0">
                <a:latin typeface="Calibri"/>
                <a:cs typeface="Calibri"/>
              </a:rPr>
              <a:t>ln</a:t>
            </a:r>
            <a:r>
              <a:rPr sz="1100" spc="-70" dirty="0">
                <a:latin typeface="Calibri"/>
                <a:cs typeface="Calibri"/>
              </a:rPr>
              <a:t> </a:t>
            </a: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spc="-150" dirty="0">
                <a:latin typeface="Lucida Sans Unicode"/>
                <a:cs typeface="Lucida Sans Unicode"/>
              </a:rPr>
              <a:t>|C</a:t>
            </a:r>
            <a:r>
              <a:rPr sz="1200" i="1" spc="217" baseline="-13888" dirty="0">
                <a:latin typeface="Calibri"/>
                <a:cs typeface="Calibri"/>
              </a:rPr>
              <a:t>k</a:t>
            </a:r>
            <a:r>
              <a:rPr sz="1100" spc="85" dirty="0">
                <a:latin typeface="Calibri"/>
                <a:cs typeface="Calibri"/>
              </a:rPr>
              <a:t>)</a:t>
            </a:r>
            <a:r>
              <a:rPr sz="1100" i="1" spc="-20" dirty="0">
                <a:latin typeface="Calibri"/>
                <a:cs typeface="Calibri"/>
              </a:rPr>
              <a:t>p</a:t>
            </a:r>
            <a:r>
              <a:rPr sz="1100" spc="85" dirty="0">
                <a:latin typeface="Calibri"/>
                <a:cs typeface="Calibri"/>
              </a:rPr>
              <a:t>(</a:t>
            </a:r>
            <a:r>
              <a:rPr sz="1100" spc="-190" dirty="0">
                <a:latin typeface="Lucida Sans Unicode"/>
                <a:cs typeface="Lucida Sans Unicode"/>
              </a:rPr>
              <a:t>C</a:t>
            </a:r>
            <a:r>
              <a:rPr sz="1200" i="1" spc="217" baseline="-13888" dirty="0">
                <a:latin typeface="Calibri"/>
                <a:cs typeface="Calibri"/>
              </a:rPr>
              <a:t>k</a:t>
            </a:r>
            <a:r>
              <a:rPr sz="1100" spc="85" dirty="0">
                <a:latin typeface="Calibri"/>
                <a:cs typeface="Calibri"/>
              </a:rPr>
              <a:t>)</a:t>
            </a:r>
            <a:endParaRPr sz="1100">
              <a:latin typeface="Calibri"/>
              <a:cs typeface="Calibri"/>
            </a:endParaRPr>
          </a:p>
        </p:txBody>
      </p:sp>
      <p:sp>
        <p:nvSpPr>
          <p:cNvPr id="20" name="object 20"/>
          <p:cNvSpPr txBox="1"/>
          <p:nvPr/>
        </p:nvSpPr>
        <p:spPr>
          <a:xfrm>
            <a:off x="491858" y="2542526"/>
            <a:ext cx="150114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solidFill>
                  <a:srgbClr val="D8D8D8"/>
                </a:solidFill>
                <a:latin typeface="Times New Roman"/>
                <a:cs typeface="Times New Roman"/>
              </a:rPr>
              <a:t>a.</a:t>
            </a:r>
            <a:r>
              <a:rPr sz="1100" spc="-25" dirty="0">
                <a:solidFill>
                  <a:srgbClr val="D8D8D8"/>
                </a:solidFill>
                <a:latin typeface="Times New Roman"/>
                <a:cs typeface="Times New Roman"/>
              </a:rPr>
              <a:t> </a:t>
            </a:r>
            <a:r>
              <a:rPr sz="1100" spc="-5" dirty="0">
                <a:solidFill>
                  <a:srgbClr val="D8D8D8"/>
                </a:solidFill>
                <a:latin typeface="Times New Roman"/>
                <a:cs typeface="Times New Roman"/>
              </a:rPr>
              <a:t>k.</a:t>
            </a:r>
            <a:r>
              <a:rPr sz="1100" spc="-20" dirty="0">
                <a:solidFill>
                  <a:srgbClr val="D8D8D8"/>
                </a:solidFill>
                <a:latin typeface="Times New Roman"/>
                <a:cs typeface="Times New Roman"/>
              </a:rPr>
              <a:t> </a:t>
            </a:r>
            <a:r>
              <a:rPr sz="1100" spc="-5" dirty="0">
                <a:solidFill>
                  <a:srgbClr val="D8D8D8"/>
                </a:solidFill>
                <a:latin typeface="Times New Roman"/>
                <a:cs typeface="Times New Roman"/>
              </a:rPr>
              <a:t>a.</a:t>
            </a:r>
            <a:r>
              <a:rPr sz="1100" spc="-20" dirty="0">
                <a:solidFill>
                  <a:srgbClr val="D8D8D8"/>
                </a:solidFill>
                <a:latin typeface="Times New Roman"/>
                <a:cs typeface="Times New Roman"/>
              </a:rPr>
              <a:t> </a:t>
            </a:r>
            <a:r>
              <a:rPr sz="1100" spc="-5" dirty="0">
                <a:solidFill>
                  <a:srgbClr val="D8D8FB"/>
                </a:solidFill>
                <a:latin typeface="Times New Roman"/>
                <a:cs typeface="Times New Roman"/>
              </a:rPr>
              <a:t>softmax</a:t>
            </a:r>
            <a:r>
              <a:rPr sz="1100" spc="-25" dirty="0">
                <a:solidFill>
                  <a:srgbClr val="D8D8FB"/>
                </a:solidFill>
                <a:latin typeface="Times New Roman"/>
                <a:cs typeface="Times New Roman"/>
              </a:rPr>
              <a:t> </a:t>
            </a:r>
            <a:r>
              <a:rPr sz="1100" spc="-5" dirty="0">
                <a:solidFill>
                  <a:srgbClr val="D8D8FB"/>
                </a:solidFill>
                <a:latin typeface="Times New Roman"/>
                <a:cs typeface="Times New Roman"/>
              </a:rPr>
              <a:t>function</a:t>
            </a:r>
            <a:endParaRPr sz="1100">
              <a:latin typeface="Times New Roman"/>
              <a:cs typeface="Times New Roman"/>
            </a:endParaRPr>
          </a:p>
        </p:txBody>
      </p:sp>
      <p:sp>
        <p:nvSpPr>
          <p:cNvPr id="26" name="Slide Number Placeholder 25"/>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64</a:t>
            </a:fld>
            <a:endParaRPr lang="en-US" spc="-5" dirty="0"/>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91858" y="211795"/>
            <a:ext cx="3360420" cy="956944"/>
          </a:xfrm>
          <a:prstGeom prst="rect">
            <a:avLst/>
          </a:prstGeom>
        </p:spPr>
        <p:txBody>
          <a:bodyPr vert="horz" wrap="square" lIns="0" tIns="17145" rIns="0" bIns="0" rtlCol="0">
            <a:spAutoFit/>
          </a:bodyPr>
          <a:lstStyle/>
          <a:p>
            <a:pPr marL="1014730">
              <a:lnSpc>
                <a:spcPct val="100000"/>
              </a:lnSpc>
              <a:spcBef>
                <a:spcPts val="135"/>
              </a:spcBef>
            </a:pPr>
            <a:r>
              <a:rPr sz="1400" spc="10" dirty="0">
                <a:latin typeface="Times New Roman"/>
                <a:cs typeface="Times New Roman"/>
              </a:rPr>
              <a:t>Multi-class</a:t>
            </a:r>
            <a:r>
              <a:rPr sz="1400" spc="-20" dirty="0">
                <a:latin typeface="Times New Roman"/>
                <a:cs typeface="Times New Roman"/>
              </a:rPr>
              <a:t> </a:t>
            </a:r>
            <a:r>
              <a:rPr sz="1400" spc="15" dirty="0">
                <a:latin typeface="Times New Roman"/>
                <a:cs typeface="Times New Roman"/>
              </a:rPr>
              <a:t>Extension</a:t>
            </a:r>
            <a:endParaRPr sz="1400">
              <a:latin typeface="Times New Roman"/>
              <a:cs typeface="Times New Roman"/>
            </a:endParaRPr>
          </a:p>
          <a:p>
            <a:pPr>
              <a:lnSpc>
                <a:spcPct val="100000"/>
              </a:lnSpc>
            </a:pPr>
            <a:endParaRPr sz="1700">
              <a:latin typeface="Times New Roman"/>
              <a:cs typeface="Times New Roman"/>
            </a:endParaRPr>
          </a:p>
          <a:p>
            <a:pPr marL="144780" indent="-132715">
              <a:lnSpc>
                <a:spcPct val="100000"/>
              </a:lnSpc>
              <a:spcBef>
                <a:spcPts val="985"/>
              </a:spcBef>
              <a:buSzPct val="90909"/>
              <a:buFont typeface="Lucida Sans Unicode"/>
              <a:buChar char="•"/>
              <a:tabLst>
                <a:tab pos="145415" algn="l"/>
              </a:tabLst>
            </a:pPr>
            <a:r>
              <a:rPr sz="1100" spc="-5" dirty="0">
                <a:latin typeface="Times New Roman"/>
                <a:cs typeface="Times New Roman"/>
              </a:rPr>
              <a:t>There</a:t>
            </a:r>
            <a:r>
              <a:rPr sz="1100" spc="-10" dirty="0">
                <a:latin typeface="Times New Roman"/>
                <a:cs typeface="Times New Roman"/>
              </a:rPr>
              <a:t> </a:t>
            </a:r>
            <a:r>
              <a:rPr sz="1100" spc="-5" dirty="0">
                <a:latin typeface="Times New Roman"/>
                <a:cs typeface="Times New Roman"/>
              </a:rPr>
              <a:t>is a</a:t>
            </a:r>
            <a:r>
              <a:rPr sz="1100" spc="-10" dirty="0">
                <a:latin typeface="Times New Roman"/>
                <a:cs typeface="Times New Roman"/>
              </a:rPr>
              <a:t> </a:t>
            </a:r>
            <a:r>
              <a:rPr sz="1100" spc="-5" dirty="0">
                <a:latin typeface="Times New Roman"/>
                <a:cs typeface="Times New Roman"/>
              </a:rPr>
              <a:t>generalization of</a:t>
            </a:r>
            <a:r>
              <a:rPr sz="1100" spc="-10" dirty="0">
                <a:latin typeface="Times New Roman"/>
                <a:cs typeface="Times New Roman"/>
              </a:rPr>
              <a:t> </a:t>
            </a:r>
            <a:r>
              <a:rPr sz="1100" spc="-5" dirty="0">
                <a:latin typeface="Times New Roman"/>
                <a:cs typeface="Times New Roman"/>
              </a:rPr>
              <a:t>the logistic</a:t>
            </a:r>
            <a:r>
              <a:rPr sz="1100" spc="-10" dirty="0">
                <a:latin typeface="Times New Roman"/>
                <a:cs typeface="Times New Roman"/>
              </a:rPr>
              <a:t> </a:t>
            </a:r>
            <a:r>
              <a:rPr sz="1100" spc="-5" dirty="0">
                <a:latin typeface="Times New Roman"/>
                <a:cs typeface="Times New Roman"/>
              </a:rPr>
              <a:t>sigmoid to</a:t>
            </a:r>
            <a:r>
              <a:rPr sz="1100" spc="-10" dirty="0">
                <a:latin typeface="Times New Roman"/>
                <a:cs typeface="Times New Roman"/>
              </a:rPr>
              <a:t> </a:t>
            </a:r>
            <a:r>
              <a:rPr sz="1100" i="1" spc="350" dirty="0">
                <a:latin typeface="Calibri"/>
                <a:cs typeface="Calibri"/>
              </a:rPr>
              <a:t>K</a:t>
            </a:r>
            <a:r>
              <a:rPr sz="1100" i="1" spc="125" dirty="0">
                <a:latin typeface="Calibri"/>
                <a:cs typeface="Calibri"/>
              </a:rPr>
              <a:t> </a:t>
            </a:r>
            <a:r>
              <a:rPr sz="1100" i="1" spc="295" dirty="0">
                <a:latin typeface="Calibri"/>
                <a:cs typeface="Calibri"/>
              </a:rPr>
              <a:t>&gt;</a:t>
            </a:r>
            <a:r>
              <a:rPr sz="1100" i="1" spc="55" dirty="0">
                <a:latin typeface="Calibri"/>
                <a:cs typeface="Calibri"/>
              </a:rPr>
              <a:t> </a:t>
            </a:r>
            <a:r>
              <a:rPr sz="1100" spc="-15" dirty="0">
                <a:latin typeface="Calibri"/>
                <a:cs typeface="Calibri"/>
              </a:rPr>
              <a:t>2</a:t>
            </a:r>
            <a:endParaRPr sz="1100">
              <a:latin typeface="Calibri"/>
              <a:cs typeface="Calibri"/>
            </a:endParaRPr>
          </a:p>
          <a:p>
            <a:pPr marL="144780">
              <a:lnSpc>
                <a:spcPct val="100000"/>
              </a:lnSpc>
              <a:spcBef>
                <a:spcPts val="35"/>
              </a:spcBef>
            </a:pPr>
            <a:r>
              <a:rPr sz="1100" spc="-5" dirty="0">
                <a:latin typeface="Times New Roman"/>
                <a:cs typeface="Times New Roman"/>
              </a:rPr>
              <a:t>classes:</a:t>
            </a:r>
            <a:endParaRPr sz="1100">
              <a:latin typeface="Times New Roman"/>
              <a:cs typeface="Times New Roman"/>
            </a:endParaRPr>
          </a:p>
        </p:txBody>
      </p:sp>
      <p:sp>
        <p:nvSpPr>
          <p:cNvPr id="6" name="object 6"/>
          <p:cNvSpPr txBox="1"/>
          <p:nvPr/>
        </p:nvSpPr>
        <p:spPr>
          <a:xfrm>
            <a:off x="1450759" y="1327364"/>
            <a:ext cx="783590" cy="191770"/>
          </a:xfrm>
          <a:prstGeom prst="rect">
            <a:avLst/>
          </a:prstGeom>
        </p:spPr>
        <p:txBody>
          <a:bodyPr vert="horz" wrap="square" lIns="0" tIns="11430" rIns="0" bIns="0" rtlCol="0">
            <a:spAutoFit/>
          </a:bodyPr>
          <a:lstStyle/>
          <a:p>
            <a:pPr marL="50800">
              <a:lnSpc>
                <a:spcPct val="100000"/>
              </a:lnSpc>
              <a:spcBef>
                <a:spcPts val="90"/>
              </a:spcBef>
              <a:tabLst>
                <a:tab pos="637540" algn="l"/>
              </a:tabLst>
            </a:pP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i="1" spc="-7" baseline="-13888" dirty="0">
                <a:latin typeface="Calibri"/>
                <a:cs typeface="Calibri"/>
              </a:rPr>
              <a:t>k</a:t>
            </a:r>
            <a:r>
              <a:rPr sz="1100" spc="-5" dirty="0">
                <a:latin typeface="Lucida Sans Unicode"/>
                <a:cs typeface="Lucida Sans Unicode"/>
              </a:rPr>
              <a:t>|</a:t>
            </a:r>
            <a:r>
              <a:rPr sz="1100" b="1" i="1" spc="-5" dirty="0">
                <a:latin typeface="Verdana"/>
                <a:cs typeface="Verdana"/>
              </a:rPr>
              <a:t>x</a:t>
            </a:r>
            <a:r>
              <a:rPr sz="1100" spc="-5" dirty="0">
                <a:latin typeface="Calibri"/>
                <a:cs typeface="Calibri"/>
              </a:rPr>
              <a:t>)	</a:t>
            </a:r>
            <a:r>
              <a:rPr sz="1100" spc="295" dirty="0">
                <a:latin typeface="Calibri"/>
                <a:cs typeface="Calibri"/>
              </a:rPr>
              <a:t>=</a:t>
            </a:r>
            <a:endParaRPr sz="1100">
              <a:latin typeface="Calibri"/>
              <a:cs typeface="Calibri"/>
            </a:endParaRPr>
          </a:p>
        </p:txBody>
      </p:sp>
      <p:sp>
        <p:nvSpPr>
          <p:cNvPr id="7" name="object 7"/>
          <p:cNvSpPr txBox="1"/>
          <p:nvPr/>
        </p:nvSpPr>
        <p:spPr>
          <a:xfrm>
            <a:off x="2315171" y="1233638"/>
            <a:ext cx="1043305" cy="191770"/>
          </a:xfrm>
          <a:prstGeom prst="rect">
            <a:avLst/>
          </a:prstGeom>
        </p:spPr>
        <p:txBody>
          <a:bodyPr vert="horz" wrap="square" lIns="0" tIns="11430" rIns="0" bIns="0" rtlCol="0">
            <a:spAutoFit/>
          </a:bodyPr>
          <a:lstStyle/>
          <a:p>
            <a:pPr marL="38100">
              <a:lnSpc>
                <a:spcPct val="100000"/>
              </a:lnSpc>
              <a:spcBef>
                <a:spcPts val="90"/>
              </a:spcBef>
            </a:pPr>
            <a:r>
              <a:rPr sz="1100" u="sng" spc="-5" dirty="0">
                <a:uFill>
                  <a:solidFill>
                    <a:srgbClr val="000000"/>
                  </a:solidFill>
                </a:uFill>
                <a:latin typeface="Times New Roman"/>
                <a:cs typeface="Times New Roman"/>
              </a:rPr>
              <a:t>  </a:t>
            </a:r>
            <a:r>
              <a:rPr sz="1100" u="sng" spc="-15" dirty="0">
                <a:uFill>
                  <a:solidFill>
                    <a:srgbClr val="000000"/>
                  </a:solidFill>
                </a:uFill>
                <a:latin typeface="Times New Roman"/>
                <a:cs typeface="Times New Roman"/>
              </a:rPr>
              <a:t> </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b="1" i="1" u="sng" spc="5" dirty="0">
                <a:uFill>
                  <a:solidFill>
                    <a:srgbClr val="000000"/>
                  </a:solidFill>
                </a:uFill>
                <a:latin typeface="Verdana"/>
                <a:cs typeface="Verdana"/>
              </a:rPr>
              <a:t>x</a:t>
            </a:r>
            <a:r>
              <a:rPr sz="1100" u="sng" spc="5" dirty="0">
                <a:uFill>
                  <a:solidFill>
                    <a:srgbClr val="000000"/>
                  </a:solidFill>
                </a:uFill>
                <a:latin typeface="Lucida Sans Unicode"/>
                <a:cs typeface="Lucida Sans Unicode"/>
              </a:rPr>
              <a:t>|C</a:t>
            </a:r>
            <a:r>
              <a:rPr sz="1200" i="1" u="sng" spc="7" baseline="-13888" dirty="0">
                <a:uFill>
                  <a:solidFill>
                    <a:srgbClr val="000000"/>
                  </a:solidFill>
                </a:uFill>
                <a:latin typeface="Calibri"/>
                <a:cs typeface="Calibri"/>
              </a:rPr>
              <a:t>k</a:t>
            </a:r>
            <a:r>
              <a:rPr sz="1100" u="sng" spc="5" dirty="0">
                <a:uFill>
                  <a:solidFill>
                    <a:srgbClr val="000000"/>
                  </a:solidFill>
                </a:uFill>
                <a:latin typeface="Calibri"/>
                <a:cs typeface="Calibri"/>
              </a:rPr>
              <a:t>)</a:t>
            </a:r>
            <a:r>
              <a:rPr sz="1100" i="1" u="sng" spc="5" dirty="0">
                <a:uFill>
                  <a:solidFill>
                    <a:srgbClr val="000000"/>
                  </a:solidFill>
                </a:uFill>
                <a:latin typeface="Calibri"/>
                <a:cs typeface="Calibri"/>
              </a:rPr>
              <a:t>p</a:t>
            </a:r>
            <a:r>
              <a:rPr sz="1100" u="sng" spc="5" dirty="0">
                <a:uFill>
                  <a:solidFill>
                    <a:srgbClr val="000000"/>
                  </a:solidFill>
                </a:uFill>
                <a:latin typeface="Calibri"/>
                <a:cs typeface="Calibri"/>
              </a:rPr>
              <a:t>(</a:t>
            </a:r>
            <a:r>
              <a:rPr sz="1100" u="sng" spc="5" dirty="0">
                <a:uFill>
                  <a:solidFill>
                    <a:srgbClr val="000000"/>
                  </a:solidFill>
                </a:uFill>
                <a:latin typeface="Lucida Sans Unicode"/>
                <a:cs typeface="Lucida Sans Unicode"/>
              </a:rPr>
              <a:t>C</a:t>
            </a:r>
            <a:r>
              <a:rPr sz="1200" i="1" u="sng" spc="7" baseline="-13888" dirty="0">
                <a:uFill>
                  <a:solidFill>
                    <a:srgbClr val="000000"/>
                  </a:solidFill>
                </a:uFill>
                <a:latin typeface="Calibri"/>
                <a:cs typeface="Calibri"/>
              </a:rPr>
              <a:t>k</a:t>
            </a:r>
            <a:r>
              <a:rPr sz="1100" u="sng" spc="5" dirty="0">
                <a:uFill>
                  <a:solidFill>
                    <a:srgbClr val="000000"/>
                  </a:solidFill>
                </a:uFill>
                <a:latin typeface="Calibri"/>
                <a:cs typeface="Calibri"/>
              </a:rPr>
              <a:t>)</a:t>
            </a:r>
            <a:r>
              <a:rPr sz="1100" u="sng" spc="65" dirty="0">
                <a:uFill>
                  <a:solidFill>
                    <a:srgbClr val="000000"/>
                  </a:solidFill>
                </a:uFill>
                <a:latin typeface="Calibri"/>
                <a:cs typeface="Calibri"/>
              </a:rPr>
              <a:t> </a:t>
            </a:r>
            <a:endParaRPr sz="1100">
              <a:latin typeface="Calibri"/>
              <a:cs typeface="Calibri"/>
            </a:endParaRPr>
          </a:p>
        </p:txBody>
      </p:sp>
      <p:sp>
        <p:nvSpPr>
          <p:cNvPr id="8" name="object 8"/>
          <p:cNvSpPr txBox="1"/>
          <p:nvPr/>
        </p:nvSpPr>
        <p:spPr>
          <a:xfrm>
            <a:off x="2340571" y="1318487"/>
            <a:ext cx="172085" cy="191770"/>
          </a:xfrm>
          <a:prstGeom prst="rect">
            <a:avLst/>
          </a:prstGeom>
        </p:spPr>
        <p:txBody>
          <a:bodyPr vert="horz" wrap="square" lIns="0" tIns="11430" rIns="0" bIns="0" rtlCol="0">
            <a:spAutoFit/>
          </a:bodyPr>
          <a:lstStyle/>
          <a:p>
            <a:pPr marL="12700">
              <a:lnSpc>
                <a:spcPct val="100000"/>
              </a:lnSpc>
              <a:spcBef>
                <a:spcPts val="90"/>
              </a:spcBef>
            </a:pPr>
            <a:r>
              <a:rPr sz="1100" spc="550" dirty="0">
                <a:latin typeface="Trebuchet MS"/>
                <a:cs typeface="Trebuchet MS"/>
              </a:rPr>
              <a:t>Σ</a:t>
            </a:r>
            <a:endParaRPr sz="1100">
              <a:latin typeface="Trebuchet MS"/>
              <a:cs typeface="Trebuchet MS"/>
            </a:endParaRPr>
          </a:p>
        </p:txBody>
      </p:sp>
      <p:sp>
        <p:nvSpPr>
          <p:cNvPr id="9" name="object 9"/>
          <p:cNvSpPr txBox="1"/>
          <p:nvPr/>
        </p:nvSpPr>
        <p:spPr>
          <a:xfrm>
            <a:off x="2486812" y="1500694"/>
            <a:ext cx="69215" cy="147320"/>
          </a:xfrm>
          <a:prstGeom prst="rect">
            <a:avLst/>
          </a:prstGeom>
        </p:spPr>
        <p:txBody>
          <a:bodyPr vert="horz" wrap="square" lIns="0" tIns="12065" rIns="0" bIns="0" rtlCol="0">
            <a:spAutoFit/>
          </a:bodyPr>
          <a:lstStyle/>
          <a:p>
            <a:pPr marL="12700">
              <a:lnSpc>
                <a:spcPct val="100000"/>
              </a:lnSpc>
              <a:spcBef>
                <a:spcPts val="95"/>
              </a:spcBef>
            </a:pPr>
            <a:r>
              <a:rPr sz="800" i="1" spc="150" dirty="0">
                <a:latin typeface="Calibri"/>
                <a:cs typeface="Calibri"/>
              </a:rPr>
              <a:t>j</a:t>
            </a:r>
            <a:endParaRPr sz="800">
              <a:latin typeface="Calibri"/>
              <a:cs typeface="Calibri"/>
            </a:endParaRPr>
          </a:p>
        </p:txBody>
      </p:sp>
      <p:sp>
        <p:nvSpPr>
          <p:cNvPr id="10" name="object 10"/>
          <p:cNvSpPr txBox="1"/>
          <p:nvPr/>
        </p:nvSpPr>
        <p:spPr>
          <a:xfrm>
            <a:off x="2891878" y="1480501"/>
            <a:ext cx="375285" cy="147320"/>
          </a:xfrm>
          <a:prstGeom prst="rect">
            <a:avLst/>
          </a:prstGeom>
        </p:spPr>
        <p:txBody>
          <a:bodyPr vert="horz" wrap="square" lIns="0" tIns="12065" rIns="0" bIns="0" rtlCol="0">
            <a:spAutoFit/>
          </a:bodyPr>
          <a:lstStyle/>
          <a:p>
            <a:pPr marL="12700">
              <a:lnSpc>
                <a:spcPct val="100000"/>
              </a:lnSpc>
              <a:spcBef>
                <a:spcPts val="95"/>
              </a:spcBef>
              <a:tabLst>
                <a:tab pos="318135" algn="l"/>
              </a:tabLst>
            </a:pPr>
            <a:r>
              <a:rPr sz="800" i="1" spc="150" dirty="0">
                <a:latin typeface="Calibri"/>
                <a:cs typeface="Calibri"/>
              </a:rPr>
              <a:t>j	j</a:t>
            </a:r>
            <a:endParaRPr sz="800">
              <a:latin typeface="Calibri"/>
              <a:cs typeface="Calibri"/>
            </a:endParaRPr>
          </a:p>
        </p:txBody>
      </p:sp>
      <p:sp>
        <p:nvSpPr>
          <p:cNvPr id="11" name="object 11"/>
          <p:cNvSpPr txBox="1"/>
          <p:nvPr/>
        </p:nvSpPr>
        <p:spPr>
          <a:xfrm>
            <a:off x="2565565" y="1422398"/>
            <a:ext cx="767715" cy="191770"/>
          </a:xfrm>
          <a:prstGeom prst="rect">
            <a:avLst/>
          </a:prstGeom>
        </p:spPr>
        <p:txBody>
          <a:bodyPr vert="horz" wrap="square" lIns="0" tIns="11430" rIns="0" bIns="0" rtlCol="0">
            <a:spAutoFit/>
          </a:bodyPr>
          <a:lstStyle/>
          <a:p>
            <a:pPr marL="12700">
              <a:lnSpc>
                <a:spcPct val="100000"/>
              </a:lnSpc>
              <a:spcBef>
                <a:spcPts val="90"/>
              </a:spcBef>
            </a:pPr>
            <a:r>
              <a:rPr sz="1100" i="1" spc="-50" dirty="0">
                <a:latin typeface="Calibri"/>
                <a:cs typeface="Calibri"/>
              </a:rPr>
              <a:t>p</a:t>
            </a:r>
            <a:r>
              <a:rPr sz="1100" spc="-50" dirty="0">
                <a:latin typeface="Calibri"/>
                <a:cs typeface="Calibri"/>
              </a:rPr>
              <a:t>(</a:t>
            </a:r>
            <a:r>
              <a:rPr sz="1100" b="1" i="1" spc="-50" dirty="0">
                <a:latin typeface="Verdana"/>
                <a:cs typeface="Verdana"/>
              </a:rPr>
              <a:t>x</a:t>
            </a:r>
            <a:r>
              <a:rPr sz="1100" spc="-50" dirty="0">
                <a:latin typeface="Lucida Sans Unicode"/>
                <a:cs typeface="Lucida Sans Unicode"/>
              </a:rPr>
              <a:t>|C</a:t>
            </a:r>
            <a:r>
              <a:rPr sz="1100" spc="55" dirty="0">
                <a:latin typeface="Lucida Sans Unicode"/>
                <a:cs typeface="Lucida Sans Unicode"/>
              </a:rPr>
              <a:t> </a:t>
            </a:r>
            <a:r>
              <a:rPr sz="1100" spc="-10" dirty="0">
                <a:latin typeface="Calibri"/>
                <a:cs typeface="Calibri"/>
              </a:rPr>
              <a:t>)</a:t>
            </a:r>
            <a:r>
              <a:rPr sz="1100" i="1" spc="-10" dirty="0">
                <a:latin typeface="Calibri"/>
                <a:cs typeface="Calibri"/>
              </a:rPr>
              <a:t>p</a:t>
            </a:r>
            <a:r>
              <a:rPr sz="1100" spc="-10" dirty="0">
                <a:latin typeface="Calibri"/>
                <a:cs typeface="Calibri"/>
              </a:rPr>
              <a:t>(</a:t>
            </a:r>
            <a:r>
              <a:rPr sz="1100" spc="-10" dirty="0">
                <a:latin typeface="Lucida Sans Unicode"/>
                <a:cs typeface="Lucida Sans Unicode"/>
              </a:rPr>
              <a:t>C</a:t>
            </a:r>
            <a:r>
              <a:rPr sz="1100" spc="60" dirty="0">
                <a:latin typeface="Lucida Sans Unicode"/>
                <a:cs typeface="Lucida Sans Unicode"/>
              </a:rPr>
              <a:t> </a:t>
            </a:r>
            <a:r>
              <a:rPr sz="1100" spc="85" dirty="0">
                <a:latin typeface="Calibri"/>
                <a:cs typeface="Calibri"/>
              </a:rPr>
              <a:t>)</a:t>
            </a:r>
            <a:endParaRPr sz="1100">
              <a:latin typeface="Calibri"/>
              <a:cs typeface="Calibri"/>
            </a:endParaRPr>
          </a:p>
        </p:txBody>
      </p:sp>
      <p:sp>
        <p:nvSpPr>
          <p:cNvPr id="12" name="object 12"/>
          <p:cNvSpPr txBox="1"/>
          <p:nvPr/>
        </p:nvSpPr>
        <p:spPr>
          <a:xfrm>
            <a:off x="2075853" y="1731288"/>
            <a:ext cx="133350" cy="191770"/>
          </a:xfrm>
          <a:prstGeom prst="rect">
            <a:avLst/>
          </a:prstGeom>
        </p:spPr>
        <p:txBody>
          <a:bodyPr vert="horz" wrap="square" lIns="0" tIns="11430" rIns="0" bIns="0" rtlCol="0">
            <a:spAutoFit/>
          </a:bodyPr>
          <a:lstStyle/>
          <a:p>
            <a:pPr marL="12700">
              <a:lnSpc>
                <a:spcPct val="100000"/>
              </a:lnSpc>
              <a:spcBef>
                <a:spcPts val="90"/>
              </a:spcBef>
            </a:pPr>
            <a:r>
              <a:rPr sz="1100" spc="295" dirty="0">
                <a:latin typeface="Calibri"/>
                <a:cs typeface="Calibri"/>
              </a:rPr>
              <a:t>=</a:t>
            </a:r>
            <a:endParaRPr sz="1100">
              <a:latin typeface="Calibri"/>
              <a:cs typeface="Calibri"/>
            </a:endParaRPr>
          </a:p>
        </p:txBody>
      </p:sp>
      <p:sp>
        <p:nvSpPr>
          <p:cNvPr id="13" name="object 13"/>
          <p:cNvSpPr txBox="1"/>
          <p:nvPr/>
        </p:nvSpPr>
        <p:spPr>
          <a:xfrm>
            <a:off x="2315171" y="1637562"/>
            <a:ext cx="749935" cy="191770"/>
          </a:xfrm>
          <a:prstGeom prst="rect">
            <a:avLst/>
          </a:prstGeom>
        </p:spPr>
        <p:txBody>
          <a:bodyPr vert="horz" wrap="square" lIns="0" tIns="11430" rIns="0" bIns="0" rtlCol="0">
            <a:spAutoFit/>
          </a:bodyPr>
          <a:lstStyle/>
          <a:p>
            <a:pPr marL="38100">
              <a:lnSpc>
                <a:spcPct val="100000"/>
              </a:lnSpc>
              <a:spcBef>
                <a:spcPts val="90"/>
              </a:spcBef>
            </a:pPr>
            <a:r>
              <a:rPr sz="1100" u="sng" spc="-5" dirty="0">
                <a:uFill>
                  <a:solidFill>
                    <a:srgbClr val="000000"/>
                  </a:solidFill>
                </a:uFill>
                <a:latin typeface="Times New Roman"/>
                <a:cs typeface="Times New Roman"/>
              </a:rPr>
              <a:t>  </a:t>
            </a:r>
            <a:r>
              <a:rPr sz="1100" u="sng" spc="25" dirty="0">
                <a:uFill>
                  <a:solidFill>
                    <a:srgbClr val="000000"/>
                  </a:solidFill>
                </a:uFill>
                <a:latin typeface="Times New Roman"/>
                <a:cs typeface="Times New Roman"/>
              </a:rPr>
              <a:t> </a:t>
            </a:r>
            <a:r>
              <a:rPr sz="1100" u="sng" spc="55" dirty="0">
                <a:uFill>
                  <a:solidFill>
                    <a:srgbClr val="000000"/>
                  </a:solidFill>
                </a:uFill>
                <a:latin typeface="Calibri"/>
                <a:cs typeface="Calibri"/>
              </a:rPr>
              <a:t>exp(</a:t>
            </a:r>
            <a:r>
              <a:rPr sz="1100" i="1" u="sng" spc="55" dirty="0">
                <a:uFill>
                  <a:solidFill>
                    <a:srgbClr val="000000"/>
                  </a:solidFill>
                </a:uFill>
                <a:latin typeface="Calibri"/>
                <a:cs typeface="Calibri"/>
              </a:rPr>
              <a:t>a</a:t>
            </a:r>
            <a:r>
              <a:rPr sz="1200" i="1" u="sng" spc="82" baseline="-13888" dirty="0">
                <a:uFill>
                  <a:solidFill>
                    <a:srgbClr val="000000"/>
                  </a:solidFill>
                </a:uFill>
                <a:latin typeface="Calibri"/>
                <a:cs typeface="Calibri"/>
              </a:rPr>
              <a:t>k</a:t>
            </a:r>
            <a:r>
              <a:rPr sz="1100" u="sng" spc="55" dirty="0">
                <a:uFill>
                  <a:solidFill>
                    <a:srgbClr val="000000"/>
                  </a:solidFill>
                </a:uFill>
                <a:latin typeface="Calibri"/>
                <a:cs typeface="Calibri"/>
              </a:rPr>
              <a:t>)</a:t>
            </a:r>
            <a:r>
              <a:rPr sz="1100" u="sng" spc="100" dirty="0">
                <a:uFill>
                  <a:solidFill>
                    <a:srgbClr val="000000"/>
                  </a:solidFill>
                </a:uFill>
                <a:latin typeface="Calibri"/>
                <a:cs typeface="Calibri"/>
              </a:rPr>
              <a:t> </a:t>
            </a:r>
            <a:endParaRPr sz="1100">
              <a:latin typeface="Calibri"/>
              <a:cs typeface="Calibri"/>
            </a:endParaRPr>
          </a:p>
        </p:txBody>
      </p:sp>
      <p:sp>
        <p:nvSpPr>
          <p:cNvPr id="14" name="object 14"/>
          <p:cNvSpPr txBox="1"/>
          <p:nvPr/>
        </p:nvSpPr>
        <p:spPr>
          <a:xfrm>
            <a:off x="2340571" y="1722410"/>
            <a:ext cx="172085" cy="191770"/>
          </a:xfrm>
          <a:prstGeom prst="rect">
            <a:avLst/>
          </a:prstGeom>
        </p:spPr>
        <p:txBody>
          <a:bodyPr vert="horz" wrap="square" lIns="0" tIns="11430" rIns="0" bIns="0" rtlCol="0">
            <a:spAutoFit/>
          </a:bodyPr>
          <a:lstStyle/>
          <a:p>
            <a:pPr marL="12700">
              <a:lnSpc>
                <a:spcPct val="100000"/>
              </a:lnSpc>
              <a:spcBef>
                <a:spcPts val="90"/>
              </a:spcBef>
            </a:pPr>
            <a:r>
              <a:rPr sz="1100" spc="550" dirty="0">
                <a:latin typeface="Trebuchet MS"/>
                <a:cs typeface="Trebuchet MS"/>
              </a:rPr>
              <a:t>Σ</a:t>
            </a:r>
            <a:endParaRPr sz="1100">
              <a:latin typeface="Trebuchet MS"/>
              <a:cs typeface="Trebuchet MS"/>
            </a:endParaRPr>
          </a:p>
        </p:txBody>
      </p:sp>
      <p:sp>
        <p:nvSpPr>
          <p:cNvPr id="15" name="object 15"/>
          <p:cNvSpPr txBox="1"/>
          <p:nvPr/>
        </p:nvSpPr>
        <p:spPr>
          <a:xfrm>
            <a:off x="2486812" y="1904617"/>
            <a:ext cx="69215" cy="147320"/>
          </a:xfrm>
          <a:prstGeom prst="rect">
            <a:avLst/>
          </a:prstGeom>
        </p:spPr>
        <p:txBody>
          <a:bodyPr vert="horz" wrap="square" lIns="0" tIns="12065" rIns="0" bIns="0" rtlCol="0">
            <a:spAutoFit/>
          </a:bodyPr>
          <a:lstStyle/>
          <a:p>
            <a:pPr marL="12700">
              <a:lnSpc>
                <a:spcPct val="100000"/>
              </a:lnSpc>
              <a:spcBef>
                <a:spcPts val="95"/>
              </a:spcBef>
            </a:pPr>
            <a:r>
              <a:rPr sz="800" i="1" spc="150" dirty="0">
                <a:latin typeface="Calibri"/>
                <a:cs typeface="Calibri"/>
              </a:rPr>
              <a:t>j</a:t>
            </a:r>
            <a:endParaRPr sz="800">
              <a:latin typeface="Calibri"/>
              <a:cs typeface="Calibri"/>
            </a:endParaRPr>
          </a:p>
        </p:txBody>
      </p:sp>
      <p:sp>
        <p:nvSpPr>
          <p:cNvPr id="16" name="object 16"/>
          <p:cNvSpPr txBox="1"/>
          <p:nvPr/>
        </p:nvSpPr>
        <p:spPr>
          <a:xfrm>
            <a:off x="2904337" y="1884437"/>
            <a:ext cx="69215" cy="147320"/>
          </a:xfrm>
          <a:prstGeom prst="rect">
            <a:avLst/>
          </a:prstGeom>
        </p:spPr>
        <p:txBody>
          <a:bodyPr vert="horz" wrap="square" lIns="0" tIns="12065" rIns="0" bIns="0" rtlCol="0">
            <a:spAutoFit/>
          </a:bodyPr>
          <a:lstStyle/>
          <a:p>
            <a:pPr marL="12700">
              <a:lnSpc>
                <a:spcPct val="100000"/>
              </a:lnSpc>
              <a:spcBef>
                <a:spcPts val="95"/>
              </a:spcBef>
            </a:pPr>
            <a:r>
              <a:rPr sz="800" i="1" spc="150" dirty="0">
                <a:latin typeface="Calibri"/>
                <a:cs typeface="Calibri"/>
              </a:rPr>
              <a:t>j</a:t>
            </a:r>
            <a:endParaRPr sz="800">
              <a:latin typeface="Calibri"/>
              <a:cs typeface="Calibri"/>
            </a:endParaRPr>
          </a:p>
        </p:txBody>
      </p:sp>
      <p:sp>
        <p:nvSpPr>
          <p:cNvPr id="17" name="object 17"/>
          <p:cNvSpPr txBox="1"/>
          <p:nvPr/>
        </p:nvSpPr>
        <p:spPr>
          <a:xfrm>
            <a:off x="2565565" y="1826322"/>
            <a:ext cx="473709" cy="191770"/>
          </a:xfrm>
          <a:prstGeom prst="rect">
            <a:avLst/>
          </a:prstGeom>
        </p:spPr>
        <p:txBody>
          <a:bodyPr vert="horz" wrap="square" lIns="0" tIns="11430" rIns="0" bIns="0" rtlCol="0">
            <a:spAutoFit/>
          </a:bodyPr>
          <a:lstStyle/>
          <a:p>
            <a:pPr marL="12700">
              <a:lnSpc>
                <a:spcPct val="100000"/>
              </a:lnSpc>
              <a:spcBef>
                <a:spcPts val="90"/>
              </a:spcBef>
            </a:pPr>
            <a:r>
              <a:rPr sz="1100" spc="30" dirty="0">
                <a:latin typeface="Calibri"/>
                <a:cs typeface="Calibri"/>
              </a:rPr>
              <a:t>exp(</a:t>
            </a:r>
            <a:r>
              <a:rPr sz="1100" i="1" spc="30" dirty="0">
                <a:latin typeface="Calibri"/>
                <a:cs typeface="Calibri"/>
              </a:rPr>
              <a:t>a</a:t>
            </a:r>
            <a:r>
              <a:rPr sz="1100" i="1" spc="120" dirty="0">
                <a:latin typeface="Calibri"/>
                <a:cs typeface="Calibri"/>
              </a:rPr>
              <a:t> </a:t>
            </a:r>
            <a:r>
              <a:rPr sz="1100" spc="85" dirty="0">
                <a:latin typeface="Calibri"/>
                <a:cs typeface="Calibri"/>
              </a:rPr>
              <a:t>)</a:t>
            </a:r>
            <a:endParaRPr sz="1100">
              <a:latin typeface="Calibri"/>
              <a:cs typeface="Calibri"/>
            </a:endParaRPr>
          </a:p>
        </p:txBody>
      </p:sp>
      <p:sp>
        <p:nvSpPr>
          <p:cNvPr id="18" name="object 18"/>
          <p:cNvSpPr txBox="1"/>
          <p:nvPr/>
        </p:nvSpPr>
        <p:spPr>
          <a:xfrm>
            <a:off x="1560982" y="2041485"/>
            <a:ext cx="364490"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rPr>
              <a:t>where</a:t>
            </a:r>
            <a:endParaRPr sz="1100">
              <a:latin typeface="Times New Roman"/>
              <a:cs typeface="Times New Roman"/>
            </a:endParaRPr>
          </a:p>
        </p:txBody>
      </p:sp>
      <p:sp>
        <p:nvSpPr>
          <p:cNvPr id="19" name="object 19"/>
          <p:cNvSpPr txBox="1"/>
          <p:nvPr/>
        </p:nvSpPr>
        <p:spPr>
          <a:xfrm>
            <a:off x="2022513" y="2041485"/>
            <a:ext cx="1412240" cy="191770"/>
          </a:xfrm>
          <a:prstGeom prst="rect">
            <a:avLst/>
          </a:prstGeom>
        </p:spPr>
        <p:txBody>
          <a:bodyPr vert="horz" wrap="square" lIns="0" tIns="11430" rIns="0" bIns="0" rtlCol="0">
            <a:spAutoFit/>
          </a:bodyPr>
          <a:lstStyle/>
          <a:p>
            <a:pPr marL="50800">
              <a:lnSpc>
                <a:spcPct val="100000"/>
              </a:lnSpc>
              <a:spcBef>
                <a:spcPts val="90"/>
              </a:spcBef>
              <a:tabLst>
                <a:tab pos="314960" algn="l"/>
              </a:tabLst>
            </a:pPr>
            <a:r>
              <a:rPr sz="1100" i="1" spc="10" dirty="0">
                <a:latin typeface="Calibri"/>
                <a:cs typeface="Calibri"/>
              </a:rPr>
              <a:t>a</a:t>
            </a:r>
            <a:r>
              <a:rPr sz="1200" i="1" spc="112" baseline="-13888" dirty="0">
                <a:latin typeface="Calibri"/>
                <a:cs typeface="Calibri"/>
              </a:rPr>
              <a:t>k	</a:t>
            </a:r>
            <a:r>
              <a:rPr sz="1100" spc="295" dirty="0">
                <a:latin typeface="Calibri"/>
                <a:cs typeface="Calibri"/>
              </a:rPr>
              <a:t>=</a:t>
            </a:r>
            <a:r>
              <a:rPr sz="1100" spc="55" dirty="0">
                <a:latin typeface="Calibri"/>
                <a:cs typeface="Calibri"/>
              </a:rPr>
              <a:t> </a:t>
            </a:r>
            <a:r>
              <a:rPr sz="1100" spc="35" dirty="0">
                <a:latin typeface="Calibri"/>
                <a:cs typeface="Calibri"/>
              </a:rPr>
              <a:t>ln</a:t>
            </a:r>
            <a:r>
              <a:rPr sz="1100" spc="-70" dirty="0">
                <a:latin typeface="Calibri"/>
                <a:cs typeface="Calibri"/>
              </a:rPr>
              <a:t> </a:t>
            </a:r>
            <a:r>
              <a:rPr sz="1100" i="1" spc="-20" dirty="0">
                <a:latin typeface="Calibri"/>
                <a:cs typeface="Calibri"/>
              </a:rPr>
              <a:t>p</a:t>
            </a:r>
            <a:r>
              <a:rPr sz="1100" spc="85" dirty="0">
                <a:latin typeface="Calibri"/>
                <a:cs typeface="Calibri"/>
              </a:rPr>
              <a:t>(</a:t>
            </a:r>
            <a:r>
              <a:rPr sz="1100" b="1" i="1" spc="-20" dirty="0">
                <a:latin typeface="Verdana"/>
                <a:cs typeface="Verdana"/>
              </a:rPr>
              <a:t>x</a:t>
            </a:r>
            <a:r>
              <a:rPr sz="1100" spc="-150" dirty="0">
                <a:latin typeface="Lucida Sans Unicode"/>
                <a:cs typeface="Lucida Sans Unicode"/>
              </a:rPr>
              <a:t>|C</a:t>
            </a:r>
            <a:r>
              <a:rPr sz="1200" i="1" spc="217" baseline="-13888" dirty="0">
                <a:latin typeface="Calibri"/>
                <a:cs typeface="Calibri"/>
              </a:rPr>
              <a:t>k</a:t>
            </a:r>
            <a:r>
              <a:rPr sz="1100" spc="85" dirty="0">
                <a:latin typeface="Calibri"/>
                <a:cs typeface="Calibri"/>
              </a:rPr>
              <a:t>)</a:t>
            </a:r>
            <a:r>
              <a:rPr sz="1100" i="1" spc="-20" dirty="0">
                <a:latin typeface="Calibri"/>
                <a:cs typeface="Calibri"/>
              </a:rPr>
              <a:t>p</a:t>
            </a:r>
            <a:r>
              <a:rPr sz="1100" spc="85" dirty="0">
                <a:latin typeface="Calibri"/>
                <a:cs typeface="Calibri"/>
              </a:rPr>
              <a:t>(</a:t>
            </a:r>
            <a:r>
              <a:rPr sz="1100" spc="-190" dirty="0">
                <a:latin typeface="Lucida Sans Unicode"/>
                <a:cs typeface="Lucida Sans Unicode"/>
              </a:rPr>
              <a:t>C</a:t>
            </a:r>
            <a:r>
              <a:rPr sz="1200" i="1" spc="217" baseline="-13888" dirty="0">
                <a:latin typeface="Calibri"/>
                <a:cs typeface="Calibri"/>
              </a:rPr>
              <a:t>k</a:t>
            </a:r>
            <a:r>
              <a:rPr sz="1100" spc="85" dirty="0">
                <a:latin typeface="Calibri"/>
                <a:cs typeface="Calibri"/>
              </a:rPr>
              <a:t>)</a:t>
            </a:r>
            <a:endParaRPr sz="1100">
              <a:latin typeface="Calibri"/>
              <a:cs typeface="Calibri"/>
            </a:endParaRPr>
          </a:p>
        </p:txBody>
      </p:sp>
      <p:sp>
        <p:nvSpPr>
          <p:cNvPr id="20" name="object 20"/>
          <p:cNvSpPr txBox="1"/>
          <p:nvPr/>
        </p:nvSpPr>
        <p:spPr>
          <a:xfrm>
            <a:off x="466458" y="2517444"/>
            <a:ext cx="2308225" cy="539250"/>
          </a:xfrm>
          <a:prstGeom prst="rect">
            <a:avLst/>
          </a:prstGeom>
        </p:spPr>
        <p:txBody>
          <a:bodyPr vert="horz" wrap="square" lIns="0" tIns="36195" rIns="0" bIns="0" rtlCol="0">
            <a:spAutoFit/>
          </a:bodyPr>
          <a:lstStyle/>
          <a:p>
            <a:pPr marL="170180" indent="-132715">
              <a:lnSpc>
                <a:spcPct val="100000"/>
              </a:lnSpc>
              <a:spcBef>
                <a:spcPts val="285"/>
              </a:spcBef>
              <a:buSzPct val="90909"/>
              <a:buFont typeface="Lucida Sans Unicode"/>
              <a:buChar char="•"/>
              <a:tabLst>
                <a:tab pos="170815" algn="l"/>
              </a:tabLst>
            </a:pPr>
            <a:r>
              <a:rPr sz="1100" spc="-5" dirty="0">
                <a:latin typeface="Times New Roman"/>
                <a:cs typeface="Times New Roman"/>
              </a:rPr>
              <a:t>a.</a:t>
            </a:r>
            <a:r>
              <a:rPr sz="1100" spc="-20" dirty="0">
                <a:latin typeface="Times New Roman"/>
                <a:cs typeface="Times New Roman"/>
              </a:rPr>
              <a:t> </a:t>
            </a:r>
            <a:r>
              <a:rPr sz="1100" spc="-5" dirty="0">
                <a:latin typeface="Times New Roman"/>
                <a:cs typeface="Times New Roman"/>
              </a:rPr>
              <a:t>k.</a:t>
            </a:r>
            <a:r>
              <a:rPr sz="1100" spc="-20" dirty="0">
                <a:latin typeface="Times New Roman"/>
                <a:cs typeface="Times New Roman"/>
              </a:rPr>
              <a:t> </a:t>
            </a:r>
            <a:r>
              <a:rPr sz="1100" spc="-5" dirty="0">
                <a:latin typeface="Times New Roman"/>
                <a:cs typeface="Times New Roman"/>
              </a:rPr>
              <a:t>a.</a:t>
            </a:r>
            <a:r>
              <a:rPr sz="1100" spc="-20" dirty="0">
                <a:latin typeface="Times New Roman"/>
                <a:cs typeface="Times New Roman"/>
              </a:rPr>
              <a:t> </a:t>
            </a:r>
            <a:r>
              <a:rPr sz="1100" spc="-5" dirty="0">
                <a:solidFill>
                  <a:srgbClr val="0000E5"/>
                </a:solidFill>
                <a:latin typeface="Times New Roman"/>
                <a:cs typeface="Times New Roman"/>
              </a:rPr>
              <a:t>softmax</a:t>
            </a:r>
            <a:r>
              <a:rPr sz="1100" spc="-15" dirty="0">
                <a:solidFill>
                  <a:srgbClr val="0000E5"/>
                </a:solidFill>
                <a:latin typeface="Times New Roman"/>
                <a:cs typeface="Times New Roman"/>
              </a:rPr>
              <a:t> </a:t>
            </a:r>
            <a:r>
              <a:rPr sz="1100" spc="-5" dirty="0">
                <a:solidFill>
                  <a:srgbClr val="0000E5"/>
                </a:solidFill>
                <a:latin typeface="Times New Roman"/>
                <a:cs typeface="Times New Roman"/>
              </a:rPr>
              <a:t>function</a:t>
            </a:r>
            <a:endParaRPr sz="1100">
              <a:latin typeface="Times New Roman"/>
              <a:cs typeface="Times New Roman"/>
            </a:endParaRPr>
          </a:p>
          <a:p>
            <a:pPr marL="447675" lvl="1" indent="-128905">
              <a:lnSpc>
                <a:spcPct val="100000"/>
              </a:lnSpc>
              <a:spcBef>
                <a:spcPts val="175"/>
              </a:spcBef>
              <a:buSzPct val="90000"/>
              <a:buFont typeface="Arial"/>
              <a:buChar char="•"/>
              <a:tabLst>
                <a:tab pos="448309" algn="l"/>
              </a:tabLst>
            </a:pPr>
            <a:r>
              <a:rPr sz="1000" spc="-5" dirty="0">
                <a:latin typeface="Times New Roman"/>
                <a:cs typeface="Times New Roman"/>
              </a:rPr>
              <a:t>If some </a:t>
            </a:r>
            <a:r>
              <a:rPr sz="1000" i="1" spc="10">
                <a:latin typeface="Calibri"/>
                <a:cs typeface="Calibri"/>
              </a:rPr>
              <a:t>a</a:t>
            </a:r>
            <a:r>
              <a:rPr sz="1050" i="1" spc="157" baseline="-11904">
                <a:latin typeface="Calibri"/>
                <a:cs typeface="Calibri"/>
              </a:rPr>
              <a:t>k</a:t>
            </a:r>
            <a:r>
              <a:rPr sz="1050" i="1" baseline="-11904">
                <a:latin typeface="Calibri"/>
                <a:cs typeface="Calibri"/>
              </a:rPr>
              <a:t> </a:t>
            </a:r>
            <a:r>
              <a:rPr sz="1050" i="1" spc="37" baseline="-11904">
                <a:latin typeface="Calibri"/>
                <a:cs typeface="Calibri"/>
              </a:rPr>
              <a:t> </a:t>
            </a:r>
            <a:r>
              <a:rPr lang="en-US" sz="1050" i="1" spc="37" baseline="-11904" dirty="0">
                <a:latin typeface="Calibri"/>
                <a:cs typeface="Calibri"/>
              </a:rPr>
              <a:t>&gt;&gt;</a:t>
            </a:r>
            <a:r>
              <a:rPr sz="1000" spc="-40">
                <a:latin typeface="Lucida Sans Unicode"/>
                <a:cs typeface="Lucida Sans Unicode"/>
              </a:rPr>
              <a:t> </a:t>
            </a:r>
            <a:r>
              <a:rPr sz="1000" i="1" spc="10" dirty="0">
                <a:latin typeface="Calibri"/>
                <a:cs typeface="Calibri"/>
              </a:rPr>
              <a:t>a</a:t>
            </a:r>
            <a:r>
              <a:rPr sz="1050" i="1" spc="240" baseline="-11904" dirty="0">
                <a:latin typeface="Calibri"/>
                <a:cs typeface="Calibri"/>
              </a:rPr>
              <a:t>j</a:t>
            </a:r>
            <a:r>
              <a:rPr sz="1050" i="1" spc="-104" baseline="-11904" dirty="0">
                <a:latin typeface="Calibri"/>
                <a:cs typeface="Calibri"/>
              </a:rPr>
              <a:t> </a:t>
            </a:r>
            <a:r>
              <a:rPr sz="1000" spc="-5" dirty="0">
                <a:latin typeface="Times New Roman"/>
                <a:cs typeface="Times New Roman"/>
              </a:rPr>
              <a:t>, </a:t>
            </a:r>
            <a:r>
              <a:rPr sz="1000" i="1" spc="-15" dirty="0">
                <a:latin typeface="Calibri"/>
                <a:cs typeface="Calibri"/>
              </a:rPr>
              <a:t>p</a:t>
            </a:r>
            <a:r>
              <a:rPr sz="1000" spc="80" dirty="0">
                <a:latin typeface="Calibri"/>
                <a:cs typeface="Calibri"/>
              </a:rPr>
              <a:t>(</a:t>
            </a:r>
            <a:r>
              <a:rPr sz="1000" spc="-170" dirty="0">
                <a:latin typeface="Lucida Sans Unicode"/>
                <a:cs typeface="Lucida Sans Unicode"/>
              </a:rPr>
              <a:t>C</a:t>
            </a:r>
            <a:r>
              <a:rPr sz="1050" i="1" spc="254" baseline="-11904" dirty="0">
                <a:latin typeface="Calibri"/>
                <a:cs typeface="Calibri"/>
              </a:rPr>
              <a:t>k</a:t>
            </a:r>
            <a:r>
              <a:rPr sz="1000" spc="-100" dirty="0">
                <a:latin typeface="Lucida Sans Unicode"/>
                <a:cs typeface="Lucida Sans Unicode"/>
              </a:rPr>
              <a:t>|</a:t>
            </a:r>
            <a:r>
              <a:rPr sz="1000" b="1" i="1" spc="-15" dirty="0">
                <a:latin typeface="Verdana"/>
                <a:cs typeface="Verdana"/>
              </a:rPr>
              <a:t>x</a:t>
            </a:r>
            <a:r>
              <a:rPr sz="1000" spc="80" dirty="0">
                <a:latin typeface="Calibri"/>
                <a:cs typeface="Calibri"/>
              </a:rPr>
              <a:t>)</a:t>
            </a:r>
            <a:r>
              <a:rPr sz="1000" spc="20" dirty="0">
                <a:latin typeface="Calibri"/>
                <a:cs typeface="Calibri"/>
              </a:rPr>
              <a:t> </a:t>
            </a:r>
            <a:r>
              <a:rPr sz="1000" spc="-5" dirty="0">
                <a:latin typeface="Times New Roman"/>
                <a:cs typeface="Times New Roman"/>
              </a:rPr>
              <a:t>goes </a:t>
            </a:r>
            <a:r>
              <a:rPr sz="1000" spc="-5">
                <a:latin typeface="Times New Roman"/>
                <a:cs typeface="Times New Roman"/>
              </a:rPr>
              <a:t>to 1</a:t>
            </a:r>
            <a:r>
              <a:rPr lang="en-US" sz="1000" spc="-5" dirty="0">
                <a:latin typeface="Times New Roman"/>
                <a:cs typeface="Times New Roman"/>
              </a:rPr>
              <a:t>, </a:t>
            </a:r>
            <a:r>
              <a:rPr lang="en-US" sz="1000" i="1" spc="-15" dirty="0">
                <a:cs typeface="Calibri"/>
              </a:rPr>
              <a:t>p</a:t>
            </a:r>
            <a:r>
              <a:rPr lang="en-US" sz="1000" spc="80" dirty="0">
                <a:cs typeface="Calibri"/>
              </a:rPr>
              <a:t>(</a:t>
            </a:r>
            <a:r>
              <a:rPr lang="en-US" sz="1000" spc="-170" dirty="0" err="1">
                <a:latin typeface="Lucida Sans Unicode"/>
                <a:cs typeface="Lucida Sans Unicode"/>
              </a:rPr>
              <a:t>C</a:t>
            </a:r>
            <a:r>
              <a:rPr lang="en-US" sz="1050" i="1" spc="254" baseline="-11904" dirty="0" err="1">
                <a:latin typeface="Lucida Sans Unicode"/>
                <a:cs typeface="Calibri"/>
              </a:rPr>
              <a:t>j</a:t>
            </a:r>
            <a:r>
              <a:rPr lang="en-US" sz="1000" spc="-100" dirty="0" err="1">
                <a:latin typeface="Lucida Sans Unicode"/>
                <a:cs typeface="Lucida Sans Unicode"/>
              </a:rPr>
              <a:t>|</a:t>
            </a:r>
            <a:r>
              <a:rPr lang="en-US" sz="1000" b="1" i="1" spc="-15" dirty="0" err="1">
                <a:latin typeface="Verdana"/>
                <a:cs typeface="Verdana"/>
              </a:rPr>
              <a:t>x</a:t>
            </a:r>
            <a:r>
              <a:rPr lang="en-US" sz="1000" spc="80" dirty="0">
                <a:cs typeface="Calibri"/>
              </a:rPr>
              <a:t>) close to 0</a:t>
            </a:r>
            <a:endParaRPr sz="1000">
              <a:latin typeface="Times New Roman"/>
              <a:cs typeface="Times New Roman"/>
            </a:endParaRPr>
          </a:p>
        </p:txBody>
      </p:sp>
      <p:sp>
        <p:nvSpPr>
          <p:cNvPr id="24" name="Slide Number Placeholder 2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65</a:t>
            </a:fld>
            <a:endParaRPr lang="en-US" spc="-5" dirty="0"/>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914730" y="211795"/>
            <a:ext cx="277876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Gaussian </a:t>
            </a:r>
            <a:r>
              <a:rPr sz="1400" spc="10" dirty="0">
                <a:latin typeface="Times New Roman"/>
                <a:cs typeface="Times New Roman"/>
              </a:rPr>
              <a:t>Class-Conditional</a:t>
            </a:r>
            <a:r>
              <a:rPr sz="1400" spc="15" dirty="0">
                <a:latin typeface="Times New Roman"/>
                <a:cs typeface="Times New Roman"/>
              </a:rPr>
              <a:t> </a:t>
            </a:r>
            <a:r>
              <a:rPr sz="1400" spc="10" dirty="0">
                <a:latin typeface="Times New Roman"/>
                <a:cs typeface="Times New Roman"/>
              </a:rPr>
              <a:t>Densities</a:t>
            </a:r>
            <a:endParaRPr sz="1400">
              <a:latin typeface="Times New Roman"/>
              <a:cs typeface="Times New Roman"/>
            </a:endParaRPr>
          </a:p>
        </p:txBody>
      </p:sp>
      <p:sp>
        <p:nvSpPr>
          <p:cNvPr id="6" name="object 6"/>
          <p:cNvSpPr txBox="1"/>
          <p:nvPr/>
        </p:nvSpPr>
        <p:spPr>
          <a:xfrm>
            <a:off x="422403" y="1413028"/>
            <a:ext cx="3492500" cy="470534"/>
          </a:xfrm>
          <a:prstGeom prst="rect">
            <a:avLst/>
          </a:prstGeom>
        </p:spPr>
        <p:txBody>
          <a:bodyPr vert="horz" wrap="square" lIns="0" tIns="12700" rIns="0" bIns="0" rtlCol="0">
            <a:spAutoFit/>
          </a:bodyPr>
          <a:lstStyle/>
          <a:p>
            <a:pPr marL="178435" indent="-116205">
              <a:lnSpc>
                <a:spcPct val="100000"/>
              </a:lnSpc>
              <a:spcBef>
                <a:spcPts val="100"/>
              </a:spcBef>
              <a:buSzPct val="89473"/>
              <a:buFont typeface="Lucida Sans Unicode"/>
              <a:buChar char="•"/>
              <a:tabLst>
                <a:tab pos="179070" algn="l"/>
              </a:tabLst>
            </a:pPr>
            <a:r>
              <a:rPr sz="950" dirty="0">
                <a:latin typeface="Times New Roman"/>
                <a:cs typeface="Times New Roman"/>
              </a:rPr>
              <a:t>Back</a:t>
            </a:r>
            <a:r>
              <a:rPr sz="950" spc="-10" dirty="0">
                <a:latin typeface="Times New Roman"/>
                <a:cs typeface="Times New Roman"/>
              </a:rPr>
              <a:t> </a:t>
            </a:r>
            <a:r>
              <a:rPr sz="950" dirty="0">
                <a:latin typeface="Times New Roman"/>
                <a:cs typeface="Times New Roman"/>
              </a:rPr>
              <a:t>to</a:t>
            </a:r>
            <a:r>
              <a:rPr sz="950" spc="-10" dirty="0">
                <a:latin typeface="Times New Roman"/>
                <a:cs typeface="Times New Roman"/>
              </a:rPr>
              <a:t> </a:t>
            </a:r>
            <a:r>
              <a:rPr sz="950" dirty="0">
                <a:latin typeface="Times New Roman"/>
                <a:cs typeface="Times New Roman"/>
              </a:rPr>
              <a:t>that</a:t>
            </a:r>
            <a:r>
              <a:rPr sz="950" spc="-5" dirty="0">
                <a:latin typeface="Times New Roman"/>
                <a:cs typeface="Times New Roman"/>
              </a:rPr>
              <a:t> </a:t>
            </a:r>
            <a:r>
              <a:rPr sz="950" i="1" spc="10" dirty="0">
                <a:latin typeface="Calibri"/>
                <a:cs typeface="Calibri"/>
              </a:rPr>
              <a:t>a </a:t>
            </a:r>
            <a:r>
              <a:rPr sz="950" dirty="0">
                <a:latin typeface="Times New Roman"/>
                <a:cs typeface="Times New Roman"/>
              </a:rPr>
              <a:t>in</a:t>
            </a:r>
            <a:r>
              <a:rPr sz="950" spc="-10" dirty="0">
                <a:latin typeface="Times New Roman"/>
                <a:cs typeface="Times New Roman"/>
              </a:rPr>
              <a:t> </a:t>
            </a:r>
            <a:r>
              <a:rPr sz="950" dirty="0">
                <a:latin typeface="Times New Roman"/>
                <a:cs typeface="Times New Roman"/>
              </a:rPr>
              <a:t>the</a:t>
            </a:r>
            <a:r>
              <a:rPr sz="950" spc="-5" dirty="0">
                <a:latin typeface="Times New Roman"/>
                <a:cs typeface="Times New Roman"/>
              </a:rPr>
              <a:t> </a:t>
            </a:r>
            <a:r>
              <a:rPr sz="950" dirty="0">
                <a:latin typeface="Times New Roman"/>
                <a:cs typeface="Times New Roman"/>
              </a:rPr>
              <a:t>logistic</a:t>
            </a:r>
            <a:r>
              <a:rPr sz="950" spc="-10" dirty="0">
                <a:latin typeface="Times New Roman"/>
                <a:cs typeface="Times New Roman"/>
              </a:rPr>
              <a:t> </a:t>
            </a:r>
            <a:r>
              <a:rPr sz="950" dirty="0">
                <a:latin typeface="Times New Roman"/>
                <a:cs typeface="Times New Roman"/>
              </a:rPr>
              <a:t>sigmoid</a:t>
            </a:r>
            <a:r>
              <a:rPr sz="950" spc="-10" dirty="0">
                <a:latin typeface="Times New Roman"/>
                <a:cs typeface="Times New Roman"/>
              </a:rPr>
              <a:t> </a:t>
            </a:r>
            <a:r>
              <a:rPr sz="950" dirty="0">
                <a:latin typeface="Times New Roman"/>
                <a:cs typeface="Times New Roman"/>
              </a:rPr>
              <a:t>for</a:t>
            </a:r>
            <a:r>
              <a:rPr sz="950" spc="-5" dirty="0">
                <a:latin typeface="Times New Roman"/>
                <a:cs typeface="Times New Roman"/>
              </a:rPr>
              <a:t> </a:t>
            </a:r>
            <a:r>
              <a:rPr sz="950" dirty="0">
                <a:latin typeface="Times New Roman"/>
                <a:cs typeface="Times New Roman"/>
              </a:rPr>
              <a:t>2</a:t>
            </a:r>
            <a:r>
              <a:rPr sz="950" spc="-10" dirty="0">
                <a:latin typeface="Times New Roman"/>
                <a:cs typeface="Times New Roman"/>
              </a:rPr>
              <a:t> </a:t>
            </a:r>
            <a:r>
              <a:rPr sz="950" dirty="0">
                <a:latin typeface="Times New Roman"/>
                <a:cs typeface="Times New Roman"/>
              </a:rPr>
              <a:t>classes</a:t>
            </a:r>
            <a:endParaRPr sz="950">
              <a:latin typeface="Times New Roman"/>
              <a:cs typeface="Times New Roman"/>
            </a:endParaRPr>
          </a:p>
          <a:p>
            <a:pPr marL="178435" marR="55880" indent="-115570">
              <a:lnSpc>
                <a:spcPct val="103499"/>
              </a:lnSpc>
              <a:buSzPct val="89473"/>
              <a:buFont typeface="Lucida Sans Unicode"/>
              <a:buChar char="•"/>
              <a:tabLst>
                <a:tab pos="179070" algn="l"/>
              </a:tabLst>
            </a:pPr>
            <a:r>
              <a:rPr sz="950" spc="-15" dirty="0">
                <a:solidFill>
                  <a:srgbClr val="D8D8D8"/>
                </a:solidFill>
                <a:latin typeface="Times New Roman"/>
                <a:cs typeface="Times New Roman"/>
              </a:rPr>
              <a:t>Let’s</a:t>
            </a:r>
            <a:r>
              <a:rPr sz="950" spc="-10" dirty="0">
                <a:solidFill>
                  <a:srgbClr val="D8D8D8"/>
                </a:solidFill>
                <a:latin typeface="Times New Roman"/>
                <a:cs typeface="Times New Roman"/>
              </a:rPr>
              <a:t> </a:t>
            </a:r>
            <a:r>
              <a:rPr sz="950" dirty="0">
                <a:solidFill>
                  <a:srgbClr val="D8D8D8"/>
                </a:solidFill>
                <a:latin typeface="Times New Roman"/>
                <a:cs typeface="Times New Roman"/>
              </a:rPr>
              <a:t>assume</a:t>
            </a:r>
            <a:r>
              <a:rPr sz="950" spc="-10" dirty="0">
                <a:solidFill>
                  <a:srgbClr val="D8D8D8"/>
                </a:solidFill>
                <a:latin typeface="Times New Roman"/>
                <a:cs typeface="Times New Roman"/>
              </a:rPr>
              <a:t> </a:t>
            </a:r>
            <a:r>
              <a:rPr sz="950" dirty="0">
                <a:solidFill>
                  <a:srgbClr val="D8D8D8"/>
                </a:solidFill>
                <a:latin typeface="Times New Roman"/>
                <a:cs typeface="Times New Roman"/>
              </a:rPr>
              <a:t>the</a:t>
            </a:r>
            <a:r>
              <a:rPr sz="950" spc="-10" dirty="0">
                <a:solidFill>
                  <a:srgbClr val="D8D8D8"/>
                </a:solidFill>
                <a:latin typeface="Times New Roman"/>
                <a:cs typeface="Times New Roman"/>
              </a:rPr>
              <a:t> </a:t>
            </a:r>
            <a:r>
              <a:rPr sz="950" dirty="0">
                <a:solidFill>
                  <a:srgbClr val="D8D8D8"/>
                </a:solidFill>
                <a:latin typeface="Times New Roman"/>
                <a:cs typeface="Times New Roman"/>
              </a:rPr>
              <a:t>class-conditional</a:t>
            </a:r>
            <a:r>
              <a:rPr sz="950" spc="-5" dirty="0">
                <a:solidFill>
                  <a:srgbClr val="D8D8D8"/>
                </a:solidFill>
                <a:latin typeface="Times New Roman"/>
                <a:cs typeface="Times New Roman"/>
              </a:rPr>
              <a:t> </a:t>
            </a:r>
            <a:r>
              <a:rPr sz="950" dirty="0">
                <a:solidFill>
                  <a:srgbClr val="D8D8D8"/>
                </a:solidFill>
                <a:latin typeface="Times New Roman"/>
                <a:cs typeface="Times New Roman"/>
              </a:rPr>
              <a:t>densities</a:t>
            </a:r>
            <a:r>
              <a:rPr sz="950" spc="-15" dirty="0">
                <a:solidFill>
                  <a:srgbClr val="D8D8D8"/>
                </a:solidFill>
                <a:latin typeface="Times New Roman"/>
                <a:cs typeface="Times New Roman"/>
              </a:rPr>
              <a:t> </a:t>
            </a:r>
            <a:r>
              <a:rPr sz="950" i="1" dirty="0">
                <a:solidFill>
                  <a:srgbClr val="D8D8D8"/>
                </a:solidFill>
                <a:latin typeface="Calibri"/>
                <a:cs typeface="Calibri"/>
              </a:rPr>
              <a:t>p</a:t>
            </a:r>
            <a:r>
              <a:rPr sz="950" dirty="0">
                <a:solidFill>
                  <a:srgbClr val="D8D8D8"/>
                </a:solidFill>
                <a:latin typeface="Calibri"/>
                <a:cs typeface="Calibri"/>
              </a:rPr>
              <a:t>(</a:t>
            </a:r>
            <a:r>
              <a:rPr sz="950" b="1" i="1" dirty="0">
                <a:solidFill>
                  <a:srgbClr val="D8D8D8"/>
                </a:solidFill>
                <a:latin typeface="Verdana"/>
                <a:cs typeface="Verdana"/>
              </a:rPr>
              <a:t>x</a:t>
            </a:r>
            <a:r>
              <a:rPr sz="950" dirty="0">
                <a:solidFill>
                  <a:srgbClr val="D8D8D8"/>
                </a:solidFill>
                <a:latin typeface="Lucida Sans Unicode"/>
                <a:cs typeface="Lucida Sans Unicode"/>
              </a:rPr>
              <a:t>|C</a:t>
            </a:r>
            <a:r>
              <a:rPr sz="1050" i="1" baseline="-11904" dirty="0">
                <a:solidFill>
                  <a:srgbClr val="D8D8D8"/>
                </a:solidFill>
                <a:latin typeface="Calibri"/>
                <a:cs typeface="Calibri"/>
              </a:rPr>
              <a:t>k</a:t>
            </a:r>
            <a:r>
              <a:rPr sz="950" dirty="0">
                <a:solidFill>
                  <a:srgbClr val="D8D8D8"/>
                </a:solidFill>
                <a:latin typeface="Calibri"/>
                <a:cs typeface="Calibri"/>
              </a:rPr>
              <a:t>)</a:t>
            </a:r>
            <a:r>
              <a:rPr sz="950" spc="10" dirty="0">
                <a:solidFill>
                  <a:srgbClr val="D8D8D8"/>
                </a:solidFill>
                <a:latin typeface="Calibri"/>
                <a:cs typeface="Calibri"/>
              </a:rPr>
              <a:t> </a:t>
            </a:r>
            <a:r>
              <a:rPr sz="950" dirty="0">
                <a:solidFill>
                  <a:srgbClr val="D8D8D8"/>
                </a:solidFill>
                <a:latin typeface="Times New Roman"/>
                <a:cs typeface="Times New Roman"/>
              </a:rPr>
              <a:t>are</a:t>
            </a:r>
            <a:r>
              <a:rPr sz="950" spc="-5" dirty="0">
                <a:solidFill>
                  <a:srgbClr val="D8D8D8"/>
                </a:solidFill>
                <a:latin typeface="Times New Roman"/>
                <a:cs typeface="Times New Roman"/>
              </a:rPr>
              <a:t> </a:t>
            </a:r>
            <a:r>
              <a:rPr sz="950" dirty="0">
                <a:solidFill>
                  <a:srgbClr val="D8D8D8"/>
                </a:solidFill>
                <a:latin typeface="Times New Roman"/>
                <a:cs typeface="Times New Roman"/>
              </a:rPr>
              <a:t>Gaussians, </a:t>
            </a:r>
            <a:r>
              <a:rPr sz="950" spc="-225" dirty="0">
                <a:solidFill>
                  <a:srgbClr val="D8D8D8"/>
                </a:solidFill>
                <a:latin typeface="Times New Roman"/>
                <a:cs typeface="Times New Roman"/>
              </a:rPr>
              <a:t> </a:t>
            </a:r>
            <a:r>
              <a:rPr sz="950" dirty="0">
                <a:solidFill>
                  <a:srgbClr val="D8D8D8"/>
                </a:solidFill>
                <a:latin typeface="Times New Roman"/>
                <a:cs typeface="Times New Roman"/>
              </a:rPr>
              <a:t>and</a:t>
            </a:r>
            <a:r>
              <a:rPr sz="950" spc="-5" dirty="0">
                <a:solidFill>
                  <a:srgbClr val="D8D8D8"/>
                </a:solidFill>
                <a:latin typeface="Times New Roman"/>
                <a:cs typeface="Times New Roman"/>
              </a:rPr>
              <a:t> </a:t>
            </a:r>
            <a:r>
              <a:rPr sz="950" spc="-10" dirty="0">
                <a:solidFill>
                  <a:srgbClr val="D8D8D8"/>
                </a:solidFill>
                <a:latin typeface="Times New Roman"/>
                <a:cs typeface="Times New Roman"/>
              </a:rPr>
              <a:t>have</a:t>
            </a:r>
            <a:r>
              <a:rPr sz="950" dirty="0">
                <a:solidFill>
                  <a:srgbClr val="D8D8D8"/>
                </a:solidFill>
                <a:latin typeface="Times New Roman"/>
                <a:cs typeface="Times New Roman"/>
              </a:rPr>
              <a:t> the same</a:t>
            </a:r>
            <a:r>
              <a:rPr sz="950" spc="-5" dirty="0">
                <a:solidFill>
                  <a:srgbClr val="D8D8D8"/>
                </a:solidFill>
                <a:latin typeface="Times New Roman"/>
                <a:cs typeface="Times New Roman"/>
              </a:rPr>
              <a:t> covariance</a:t>
            </a:r>
            <a:r>
              <a:rPr sz="950" dirty="0">
                <a:solidFill>
                  <a:srgbClr val="D8D8D8"/>
                </a:solidFill>
                <a:latin typeface="Times New Roman"/>
                <a:cs typeface="Times New Roman"/>
              </a:rPr>
              <a:t> matrix</a:t>
            </a:r>
            <a:r>
              <a:rPr sz="950" spc="-5" dirty="0">
                <a:solidFill>
                  <a:srgbClr val="D8D8D8"/>
                </a:solidFill>
                <a:latin typeface="Times New Roman"/>
                <a:cs typeface="Times New Roman"/>
              </a:rPr>
              <a:t> </a:t>
            </a:r>
            <a:r>
              <a:rPr sz="950" b="1" spc="105" dirty="0">
                <a:solidFill>
                  <a:srgbClr val="D8D8D8"/>
                </a:solidFill>
                <a:latin typeface="Arial"/>
                <a:cs typeface="Arial"/>
              </a:rPr>
              <a:t>Σ</a:t>
            </a:r>
            <a:r>
              <a:rPr sz="950" spc="105" dirty="0">
                <a:solidFill>
                  <a:srgbClr val="D8D8D8"/>
                </a:solidFill>
                <a:latin typeface="Times New Roman"/>
                <a:cs typeface="Times New Roman"/>
              </a:rPr>
              <a:t>:</a:t>
            </a:r>
            <a:endParaRPr sz="950">
              <a:latin typeface="Times New Roman"/>
              <a:cs typeface="Times New Roman"/>
            </a:endParaRPr>
          </a:p>
        </p:txBody>
      </p:sp>
      <p:sp>
        <p:nvSpPr>
          <p:cNvPr id="7" name="object 7"/>
          <p:cNvSpPr txBox="1"/>
          <p:nvPr/>
        </p:nvSpPr>
        <p:spPr>
          <a:xfrm>
            <a:off x="983500" y="2073348"/>
            <a:ext cx="74295" cy="131445"/>
          </a:xfrm>
          <a:prstGeom prst="rect">
            <a:avLst/>
          </a:prstGeom>
        </p:spPr>
        <p:txBody>
          <a:bodyPr vert="horz" wrap="square" lIns="0" tIns="12065" rIns="0" bIns="0" rtlCol="0">
            <a:spAutoFit/>
          </a:bodyPr>
          <a:lstStyle/>
          <a:p>
            <a:pPr marL="12700">
              <a:lnSpc>
                <a:spcPct val="100000"/>
              </a:lnSpc>
              <a:spcBef>
                <a:spcPts val="95"/>
              </a:spcBef>
            </a:pPr>
            <a:r>
              <a:rPr sz="700" i="1" spc="65" dirty="0">
                <a:solidFill>
                  <a:srgbClr val="D8D8D8"/>
                </a:solidFill>
                <a:latin typeface="Calibri"/>
                <a:cs typeface="Calibri"/>
              </a:rPr>
              <a:t>k</a:t>
            </a:r>
            <a:endParaRPr sz="700">
              <a:latin typeface="Calibri"/>
              <a:cs typeface="Calibri"/>
            </a:endParaRPr>
          </a:p>
        </p:txBody>
      </p:sp>
      <p:sp>
        <p:nvSpPr>
          <p:cNvPr id="8" name="object 8"/>
          <p:cNvSpPr txBox="1"/>
          <p:nvPr/>
        </p:nvSpPr>
        <p:spPr>
          <a:xfrm>
            <a:off x="699294" y="2021184"/>
            <a:ext cx="541020" cy="170815"/>
          </a:xfrm>
          <a:prstGeom prst="rect">
            <a:avLst/>
          </a:prstGeom>
        </p:spPr>
        <p:txBody>
          <a:bodyPr vert="horz" wrap="square" lIns="0" tIns="12700" rIns="0" bIns="0" rtlCol="0">
            <a:spAutoFit/>
          </a:bodyPr>
          <a:lstStyle/>
          <a:p>
            <a:pPr marL="12700">
              <a:lnSpc>
                <a:spcPct val="100000"/>
              </a:lnSpc>
              <a:spcBef>
                <a:spcPts val="100"/>
              </a:spcBef>
            </a:pPr>
            <a:r>
              <a:rPr sz="950" i="1" spc="-40" dirty="0">
                <a:solidFill>
                  <a:srgbClr val="D8D8D8"/>
                </a:solidFill>
                <a:latin typeface="Calibri"/>
                <a:cs typeface="Calibri"/>
              </a:rPr>
              <a:t>p</a:t>
            </a:r>
            <a:r>
              <a:rPr sz="950" spc="-40" dirty="0">
                <a:solidFill>
                  <a:srgbClr val="D8D8D8"/>
                </a:solidFill>
                <a:latin typeface="Calibri"/>
                <a:cs typeface="Calibri"/>
              </a:rPr>
              <a:t>(</a:t>
            </a:r>
            <a:r>
              <a:rPr sz="950" b="1" i="1" spc="-40" dirty="0">
                <a:solidFill>
                  <a:srgbClr val="D8D8D8"/>
                </a:solidFill>
                <a:latin typeface="Verdana"/>
                <a:cs typeface="Verdana"/>
              </a:rPr>
              <a:t>x</a:t>
            </a:r>
            <a:r>
              <a:rPr sz="950" spc="-40" dirty="0">
                <a:solidFill>
                  <a:srgbClr val="D8D8D8"/>
                </a:solidFill>
                <a:latin typeface="Lucida Sans Unicode"/>
                <a:cs typeface="Lucida Sans Unicode"/>
              </a:rPr>
              <a:t>|C</a:t>
            </a:r>
            <a:r>
              <a:rPr sz="950" spc="95" dirty="0">
                <a:solidFill>
                  <a:srgbClr val="D8D8D8"/>
                </a:solidFill>
                <a:latin typeface="Lucida Sans Unicode"/>
                <a:cs typeface="Lucida Sans Unicode"/>
              </a:rPr>
              <a:t> </a:t>
            </a:r>
            <a:r>
              <a:rPr sz="950" spc="80" dirty="0">
                <a:solidFill>
                  <a:srgbClr val="D8D8D8"/>
                </a:solidFill>
                <a:latin typeface="Calibri"/>
                <a:cs typeface="Calibri"/>
              </a:rPr>
              <a:t>)</a:t>
            </a:r>
            <a:r>
              <a:rPr sz="950" spc="20" dirty="0">
                <a:solidFill>
                  <a:srgbClr val="D8D8D8"/>
                </a:solidFill>
                <a:latin typeface="Calibri"/>
                <a:cs typeface="Calibri"/>
              </a:rPr>
              <a:t> </a:t>
            </a:r>
            <a:r>
              <a:rPr sz="950" spc="265" dirty="0">
                <a:solidFill>
                  <a:srgbClr val="D8D8D8"/>
                </a:solidFill>
                <a:latin typeface="Calibri"/>
                <a:cs typeface="Calibri"/>
              </a:rPr>
              <a:t>=</a:t>
            </a:r>
            <a:endParaRPr sz="950">
              <a:latin typeface="Calibri"/>
              <a:cs typeface="Calibri"/>
            </a:endParaRPr>
          </a:p>
        </p:txBody>
      </p:sp>
      <p:sp>
        <p:nvSpPr>
          <p:cNvPr id="9" name="object 9"/>
          <p:cNvSpPr txBox="1"/>
          <p:nvPr/>
        </p:nvSpPr>
        <p:spPr>
          <a:xfrm>
            <a:off x="1223069" y="1914852"/>
            <a:ext cx="815340" cy="364490"/>
          </a:xfrm>
          <a:prstGeom prst="rect">
            <a:avLst/>
          </a:prstGeom>
        </p:spPr>
        <p:txBody>
          <a:bodyPr vert="horz" wrap="square" lIns="0" tIns="12700" rIns="0" bIns="0" rtlCol="0">
            <a:spAutoFit/>
          </a:bodyPr>
          <a:lstStyle/>
          <a:p>
            <a:pPr marL="50800" marR="37465">
              <a:lnSpc>
                <a:spcPct val="117100"/>
              </a:lnSpc>
              <a:spcBef>
                <a:spcPts val="100"/>
              </a:spcBef>
              <a:tabLst>
                <a:tab pos="379730" algn="l"/>
                <a:tab pos="769620" algn="l"/>
              </a:tabLst>
            </a:pPr>
            <a:r>
              <a:rPr sz="950" u="sng" dirty="0">
                <a:solidFill>
                  <a:srgbClr val="D8D8D8"/>
                </a:solidFill>
                <a:uFill>
                  <a:solidFill>
                    <a:srgbClr val="D8D8D8"/>
                  </a:solidFill>
                </a:uFill>
                <a:latin typeface="Times New Roman"/>
                <a:cs typeface="Times New Roman"/>
              </a:rPr>
              <a:t> 	</a:t>
            </a:r>
            <a:r>
              <a:rPr sz="950" u="sng" spc="-10" dirty="0">
                <a:solidFill>
                  <a:srgbClr val="D8D8D8"/>
                </a:solidFill>
                <a:uFill>
                  <a:solidFill>
                    <a:srgbClr val="D8D8D8"/>
                  </a:solidFill>
                </a:uFill>
                <a:latin typeface="Calibri"/>
                <a:cs typeface="Calibri"/>
              </a:rPr>
              <a:t>1 	</a:t>
            </a:r>
            <a:r>
              <a:rPr sz="950" dirty="0">
                <a:solidFill>
                  <a:srgbClr val="D8D8D8"/>
                </a:solidFill>
                <a:latin typeface="Calibri"/>
                <a:cs typeface="Calibri"/>
              </a:rPr>
              <a:t> </a:t>
            </a:r>
            <a:r>
              <a:rPr sz="950" spc="50" dirty="0">
                <a:solidFill>
                  <a:srgbClr val="D8D8D8"/>
                </a:solidFill>
                <a:latin typeface="Calibri"/>
                <a:cs typeface="Calibri"/>
              </a:rPr>
              <a:t>(2</a:t>
            </a:r>
            <a:r>
              <a:rPr sz="950" i="1" spc="50" dirty="0">
                <a:solidFill>
                  <a:srgbClr val="D8D8D8"/>
                </a:solidFill>
                <a:latin typeface="Calibri"/>
                <a:cs typeface="Calibri"/>
              </a:rPr>
              <a:t>π</a:t>
            </a:r>
            <a:r>
              <a:rPr sz="950" spc="50" dirty="0">
                <a:solidFill>
                  <a:srgbClr val="D8D8D8"/>
                </a:solidFill>
                <a:latin typeface="Calibri"/>
                <a:cs typeface="Calibri"/>
              </a:rPr>
              <a:t>)</a:t>
            </a:r>
            <a:r>
              <a:rPr sz="1050" i="1" spc="75" baseline="23809" dirty="0">
                <a:solidFill>
                  <a:srgbClr val="D8D8D8"/>
                </a:solidFill>
                <a:latin typeface="Calibri"/>
                <a:cs typeface="Calibri"/>
              </a:rPr>
              <a:t>D/</a:t>
            </a:r>
            <a:r>
              <a:rPr sz="1050" spc="75" baseline="23809" dirty="0">
                <a:solidFill>
                  <a:srgbClr val="D8D8D8"/>
                </a:solidFill>
                <a:latin typeface="Calibri"/>
                <a:cs typeface="Calibri"/>
              </a:rPr>
              <a:t>2</a:t>
            </a:r>
            <a:r>
              <a:rPr sz="950" spc="50" dirty="0">
                <a:solidFill>
                  <a:srgbClr val="D8D8D8"/>
                </a:solidFill>
                <a:latin typeface="Lucida Sans Unicode"/>
                <a:cs typeface="Lucida Sans Unicode"/>
              </a:rPr>
              <a:t>|</a:t>
            </a:r>
            <a:r>
              <a:rPr sz="950" b="1" spc="50" dirty="0">
                <a:solidFill>
                  <a:srgbClr val="D8D8D8"/>
                </a:solidFill>
                <a:latin typeface="Arial"/>
                <a:cs typeface="Arial"/>
              </a:rPr>
              <a:t>Σ</a:t>
            </a:r>
            <a:r>
              <a:rPr sz="950" spc="50" dirty="0">
                <a:solidFill>
                  <a:srgbClr val="D8D8D8"/>
                </a:solidFill>
                <a:latin typeface="Lucida Sans Unicode"/>
                <a:cs typeface="Lucida Sans Unicode"/>
              </a:rPr>
              <a:t>|</a:t>
            </a:r>
            <a:r>
              <a:rPr sz="1050" spc="75" baseline="23809" dirty="0">
                <a:solidFill>
                  <a:srgbClr val="D8D8D8"/>
                </a:solidFill>
                <a:latin typeface="Calibri"/>
                <a:cs typeface="Calibri"/>
              </a:rPr>
              <a:t>1</a:t>
            </a:r>
            <a:r>
              <a:rPr sz="1050" i="1" spc="75" baseline="23809" dirty="0">
                <a:solidFill>
                  <a:srgbClr val="D8D8D8"/>
                </a:solidFill>
                <a:latin typeface="Calibri"/>
                <a:cs typeface="Calibri"/>
              </a:rPr>
              <a:t>/</a:t>
            </a:r>
            <a:r>
              <a:rPr sz="1050" spc="75" baseline="23809" dirty="0">
                <a:solidFill>
                  <a:srgbClr val="D8D8D8"/>
                </a:solidFill>
                <a:latin typeface="Calibri"/>
                <a:cs typeface="Calibri"/>
              </a:rPr>
              <a:t>2</a:t>
            </a:r>
            <a:endParaRPr sz="1050" baseline="23809">
              <a:latin typeface="Calibri"/>
              <a:cs typeface="Calibri"/>
            </a:endParaRPr>
          </a:p>
        </p:txBody>
      </p:sp>
      <p:sp>
        <p:nvSpPr>
          <p:cNvPr id="10" name="object 10"/>
          <p:cNvSpPr txBox="1"/>
          <p:nvPr/>
        </p:nvSpPr>
        <p:spPr>
          <a:xfrm>
            <a:off x="2415748" y="1939552"/>
            <a:ext cx="86360" cy="170815"/>
          </a:xfrm>
          <a:prstGeom prst="rect">
            <a:avLst/>
          </a:prstGeom>
        </p:spPr>
        <p:txBody>
          <a:bodyPr vert="horz" wrap="square" lIns="0" tIns="12700" rIns="0" bIns="0" rtlCol="0">
            <a:spAutoFit/>
          </a:bodyPr>
          <a:lstStyle/>
          <a:p>
            <a:pPr marL="12700">
              <a:lnSpc>
                <a:spcPct val="100000"/>
              </a:lnSpc>
              <a:spcBef>
                <a:spcPts val="100"/>
              </a:spcBef>
            </a:pPr>
            <a:r>
              <a:rPr sz="950" u="sng" spc="-10" dirty="0">
                <a:solidFill>
                  <a:srgbClr val="D8D8D8"/>
                </a:solidFill>
                <a:uFill>
                  <a:solidFill>
                    <a:srgbClr val="D8D8D8"/>
                  </a:solidFill>
                </a:uFill>
                <a:latin typeface="Calibri"/>
                <a:cs typeface="Calibri"/>
              </a:rPr>
              <a:t>1</a:t>
            </a:r>
            <a:endParaRPr sz="950">
              <a:latin typeface="Calibri"/>
              <a:cs typeface="Calibri"/>
            </a:endParaRPr>
          </a:p>
        </p:txBody>
      </p:sp>
      <p:sp>
        <p:nvSpPr>
          <p:cNvPr id="11" name="object 11"/>
          <p:cNvSpPr txBox="1"/>
          <p:nvPr/>
        </p:nvSpPr>
        <p:spPr>
          <a:xfrm>
            <a:off x="2415748" y="2103955"/>
            <a:ext cx="86360" cy="170815"/>
          </a:xfrm>
          <a:prstGeom prst="rect">
            <a:avLst/>
          </a:prstGeom>
        </p:spPr>
        <p:txBody>
          <a:bodyPr vert="horz" wrap="square" lIns="0" tIns="12700" rIns="0" bIns="0" rtlCol="0">
            <a:spAutoFit/>
          </a:bodyPr>
          <a:lstStyle/>
          <a:p>
            <a:pPr marL="12700">
              <a:lnSpc>
                <a:spcPct val="100000"/>
              </a:lnSpc>
              <a:spcBef>
                <a:spcPts val="100"/>
              </a:spcBef>
            </a:pPr>
            <a:r>
              <a:rPr sz="950" spc="-10" dirty="0">
                <a:solidFill>
                  <a:srgbClr val="D8D8D8"/>
                </a:solidFill>
                <a:latin typeface="Calibri"/>
                <a:cs typeface="Calibri"/>
              </a:rPr>
              <a:t>2</a:t>
            </a:r>
            <a:endParaRPr sz="950">
              <a:latin typeface="Calibri"/>
              <a:cs typeface="Calibri"/>
            </a:endParaRPr>
          </a:p>
        </p:txBody>
      </p:sp>
      <p:sp>
        <p:nvSpPr>
          <p:cNvPr id="12" name="object 12"/>
          <p:cNvSpPr txBox="1"/>
          <p:nvPr/>
        </p:nvSpPr>
        <p:spPr>
          <a:xfrm>
            <a:off x="2952215" y="2003873"/>
            <a:ext cx="318770" cy="131445"/>
          </a:xfrm>
          <a:prstGeom prst="rect">
            <a:avLst/>
          </a:prstGeom>
        </p:spPr>
        <p:txBody>
          <a:bodyPr vert="horz" wrap="square" lIns="0" tIns="12065" rIns="0" bIns="0" rtlCol="0">
            <a:spAutoFit/>
          </a:bodyPr>
          <a:lstStyle/>
          <a:p>
            <a:pPr marL="12700">
              <a:lnSpc>
                <a:spcPct val="100000"/>
              </a:lnSpc>
              <a:spcBef>
                <a:spcPts val="95"/>
              </a:spcBef>
            </a:pPr>
            <a:r>
              <a:rPr sz="700" i="1" spc="85" dirty="0">
                <a:solidFill>
                  <a:srgbClr val="D8D8D8"/>
                </a:solidFill>
                <a:latin typeface="Calibri"/>
                <a:cs typeface="Calibri"/>
              </a:rPr>
              <a:t>T     </a:t>
            </a:r>
            <a:r>
              <a:rPr sz="700" i="1" spc="-15" dirty="0">
                <a:solidFill>
                  <a:srgbClr val="D8D8D8"/>
                </a:solidFill>
                <a:latin typeface="Calibri"/>
                <a:cs typeface="Calibri"/>
              </a:rPr>
              <a:t> </a:t>
            </a:r>
            <a:r>
              <a:rPr sz="700" spc="15" dirty="0">
                <a:solidFill>
                  <a:srgbClr val="D8D8D8"/>
                </a:solidFill>
                <a:latin typeface="Lucida Sans Unicode"/>
                <a:cs typeface="Lucida Sans Unicode"/>
              </a:rPr>
              <a:t>−</a:t>
            </a:r>
            <a:r>
              <a:rPr sz="700" spc="10" dirty="0">
                <a:solidFill>
                  <a:srgbClr val="D8D8D8"/>
                </a:solidFill>
                <a:latin typeface="Calibri"/>
                <a:cs typeface="Calibri"/>
              </a:rPr>
              <a:t>1</a:t>
            </a:r>
            <a:endParaRPr sz="700">
              <a:latin typeface="Calibri"/>
              <a:cs typeface="Calibri"/>
            </a:endParaRPr>
          </a:p>
        </p:txBody>
      </p:sp>
      <p:sp>
        <p:nvSpPr>
          <p:cNvPr id="13" name="object 13"/>
          <p:cNvSpPr txBox="1"/>
          <p:nvPr/>
        </p:nvSpPr>
        <p:spPr>
          <a:xfrm>
            <a:off x="2848661" y="2082662"/>
            <a:ext cx="835660" cy="131445"/>
          </a:xfrm>
          <a:prstGeom prst="rect">
            <a:avLst/>
          </a:prstGeom>
        </p:spPr>
        <p:txBody>
          <a:bodyPr vert="horz" wrap="square" lIns="0" tIns="12065" rIns="0" bIns="0" rtlCol="0">
            <a:spAutoFit/>
          </a:bodyPr>
          <a:lstStyle/>
          <a:p>
            <a:pPr marL="12700">
              <a:lnSpc>
                <a:spcPct val="100000"/>
              </a:lnSpc>
              <a:spcBef>
                <a:spcPts val="95"/>
              </a:spcBef>
              <a:tabLst>
                <a:tab pos="773430" algn="l"/>
              </a:tabLst>
            </a:pPr>
            <a:r>
              <a:rPr sz="700" i="1" spc="65" dirty="0">
                <a:solidFill>
                  <a:srgbClr val="D8D8D8"/>
                </a:solidFill>
                <a:latin typeface="Calibri"/>
                <a:cs typeface="Calibri"/>
              </a:rPr>
              <a:t>k	k</a:t>
            </a:r>
            <a:endParaRPr sz="700">
              <a:latin typeface="Calibri"/>
              <a:cs typeface="Calibri"/>
            </a:endParaRPr>
          </a:p>
        </p:txBody>
      </p:sp>
      <p:sp>
        <p:nvSpPr>
          <p:cNvPr id="14" name="object 14"/>
          <p:cNvSpPr txBox="1"/>
          <p:nvPr/>
        </p:nvSpPr>
        <p:spPr>
          <a:xfrm>
            <a:off x="2013706" y="2021184"/>
            <a:ext cx="1725295" cy="170815"/>
          </a:xfrm>
          <a:prstGeom prst="rect">
            <a:avLst/>
          </a:prstGeom>
        </p:spPr>
        <p:txBody>
          <a:bodyPr vert="horz" wrap="square" lIns="0" tIns="12700" rIns="0" bIns="0" rtlCol="0">
            <a:spAutoFit/>
          </a:bodyPr>
          <a:lstStyle/>
          <a:p>
            <a:pPr marL="12700">
              <a:lnSpc>
                <a:spcPct val="100000"/>
              </a:lnSpc>
              <a:spcBef>
                <a:spcPts val="100"/>
              </a:spcBef>
            </a:pPr>
            <a:r>
              <a:rPr sz="950" spc="20" dirty="0">
                <a:solidFill>
                  <a:srgbClr val="D8D8D8"/>
                </a:solidFill>
                <a:latin typeface="Calibri"/>
                <a:cs typeface="Calibri"/>
              </a:rPr>
              <a:t>exp   </a:t>
            </a:r>
            <a:r>
              <a:rPr sz="950" spc="10" dirty="0">
                <a:solidFill>
                  <a:srgbClr val="D8D8D8"/>
                </a:solidFill>
                <a:latin typeface="Calibri"/>
                <a:cs typeface="Calibri"/>
              </a:rPr>
              <a:t> </a:t>
            </a:r>
            <a:r>
              <a:rPr sz="950" spc="-170" dirty="0">
                <a:solidFill>
                  <a:srgbClr val="D8D8D8"/>
                </a:solidFill>
                <a:latin typeface="Lucida Sans Unicode"/>
                <a:cs typeface="Lucida Sans Unicode"/>
              </a:rPr>
              <a:t>−</a:t>
            </a:r>
            <a:r>
              <a:rPr sz="950" dirty="0">
                <a:solidFill>
                  <a:srgbClr val="D8D8D8"/>
                </a:solidFill>
                <a:latin typeface="Lucida Sans Unicode"/>
                <a:cs typeface="Lucida Sans Unicode"/>
              </a:rPr>
              <a:t> </a:t>
            </a:r>
            <a:r>
              <a:rPr sz="950" spc="80" dirty="0">
                <a:solidFill>
                  <a:srgbClr val="D8D8D8"/>
                </a:solidFill>
                <a:latin typeface="Lucida Sans Unicode"/>
                <a:cs typeface="Lucida Sans Unicode"/>
              </a:rPr>
              <a:t> </a:t>
            </a:r>
            <a:r>
              <a:rPr sz="950" spc="80" dirty="0">
                <a:solidFill>
                  <a:srgbClr val="D8D8D8"/>
                </a:solidFill>
                <a:latin typeface="Calibri"/>
                <a:cs typeface="Calibri"/>
              </a:rPr>
              <a:t>(</a:t>
            </a:r>
            <a:r>
              <a:rPr sz="950" b="1" i="1" spc="-10" dirty="0">
                <a:solidFill>
                  <a:srgbClr val="D8D8D8"/>
                </a:solidFill>
                <a:latin typeface="Verdana"/>
                <a:cs typeface="Verdana"/>
              </a:rPr>
              <a:t>x</a:t>
            </a:r>
            <a:r>
              <a:rPr sz="950" b="1" i="1" spc="-114" dirty="0">
                <a:solidFill>
                  <a:srgbClr val="D8D8D8"/>
                </a:solidFill>
                <a:latin typeface="Verdana"/>
                <a:cs typeface="Verdana"/>
              </a:rPr>
              <a:t> </a:t>
            </a:r>
            <a:r>
              <a:rPr sz="950" spc="-170" dirty="0">
                <a:solidFill>
                  <a:srgbClr val="D8D8D8"/>
                </a:solidFill>
                <a:latin typeface="Lucida Sans Unicode"/>
                <a:cs typeface="Lucida Sans Unicode"/>
              </a:rPr>
              <a:t>−</a:t>
            </a:r>
            <a:r>
              <a:rPr sz="950" spc="-90" dirty="0">
                <a:solidFill>
                  <a:srgbClr val="D8D8D8"/>
                </a:solidFill>
                <a:latin typeface="Lucida Sans Unicode"/>
                <a:cs typeface="Lucida Sans Unicode"/>
              </a:rPr>
              <a:t> </a:t>
            </a:r>
            <a:r>
              <a:rPr sz="950" b="1" i="1" spc="-15" dirty="0">
                <a:solidFill>
                  <a:srgbClr val="D8D8D8"/>
                </a:solidFill>
                <a:latin typeface="Verdana"/>
                <a:cs typeface="Verdana"/>
              </a:rPr>
              <a:t>µ</a:t>
            </a:r>
            <a:r>
              <a:rPr sz="950" b="1" i="1" spc="120" dirty="0">
                <a:solidFill>
                  <a:srgbClr val="D8D8D8"/>
                </a:solidFill>
                <a:latin typeface="Verdana"/>
                <a:cs typeface="Verdana"/>
              </a:rPr>
              <a:t> </a:t>
            </a:r>
            <a:r>
              <a:rPr sz="950" spc="80" dirty="0">
                <a:solidFill>
                  <a:srgbClr val="D8D8D8"/>
                </a:solidFill>
                <a:latin typeface="Calibri"/>
                <a:cs typeface="Calibri"/>
              </a:rPr>
              <a:t>)</a:t>
            </a:r>
            <a:r>
              <a:rPr sz="950" dirty="0">
                <a:solidFill>
                  <a:srgbClr val="D8D8D8"/>
                </a:solidFill>
                <a:latin typeface="Calibri"/>
                <a:cs typeface="Calibri"/>
              </a:rPr>
              <a:t>  </a:t>
            </a:r>
            <a:r>
              <a:rPr sz="950" spc="-70" dirty="0">
                <a:solidFill>
                  <a:srgbClr val="D8D8D8"/>
                </a:solidFill>
                <a:latin typeface="Calibri"/>
                <a:cs typeface="Calibri"/>
              </a:rPr>
              <a:t> </a:t>
            </a:r>
            <a:r>
              <a:rPr sz="950" b="1" spc="215" dirty="0">
                <a:solidFill>
                  <a:srgbClr val="D8D8D8"/>
                </a:solidFill>
                <a:latin typeface="Arial"/>
                <a:cs typeface="Arial"/>
              </a:rPr>
              <a:t>Σ</a:t>
            </a:r>
            <a:r>
              <a:rPr sz="950" b="1" dirty="0">
                <a:solidFill>
                  <a:srgbClr val="D8D8D8"/>
                </a:solidFill>
                <a:latin typeface="Arial"/>
                <a:cs typeface="Arial"/>
              </a:rPr>
              <a:t>   </a:t>
            </a:r>
            <a:r>
              <a:rPr sz="950" b="1" spc="-70" dirty="0">
                <a:solidFill>
                  <a:srgbClr val="D8D8D8"/>
                </a:solidFill>
                <a:latin typeface="Arial"/>
                <a:cs typeface="Arial"/>
              </a:rPr>
              <a:t> </a:t>
            </a:r>
            <a:r>
              <a:rPr sz="950" spc="80" dirty="0">
                <a:solidFill>
                  <a:srgbClr val="D8D8D8"/>
                </a:solidFill>
                <a:latin typeface="Calibri"/>
                <a:cs typeface="Calibri"/>
              </a:rPr>
              <a:t>(</a:t>
            </a:r>
            <a:r>
              <a:rPr sz="950" b="1" i="1" spc="-10" dirty="0">
                <a:solidFill>
                  <a:srgbClr val="D8D8D8"/>
                </a:solidFill>
                <a:latin typeface="Verdana"/>
                <a:cs typeface="Verdana"/>
              </a:rPr>
              <a:t>x</a:t>
            </a:r>
            <a:r>
              <a:rPr sz="950" b="1" i="1" spc="-114" dirty="0">
                <a:solidFill>
                  <a:srgbClr val="D8D8D8"/>
                </a:solidFill>
                <a:latin typeface="Verdana"/>
                <a:cs typeface="Verdana"/>
              </a:rPr>
              <a:t> </a:t>
            </a:r>
            <a:r>
              <a:rPr sz="950" spc="-170" dirty="0">
                <a:solidFill>
                  <a:srgbClr val="D8D8D8"/>
                </a:solidFill>
                <a:latin typeface="Lucida Sans Unicode"/>
                <a:cs typeface="Lucida Sans Unicode"/>
              </a:rPr>
              <a:t>−</a:t>
            </a:r>
            <a:r>
              <a:rPr sz="950" spc="-90" dirty="0">
                <a:solidFill>
                  <a:srgbClr val="D8D8D8"/>
                </a:solidFill>
                <a:latin typeface="Lucida Sans Unicode"/>
                <a:cs typeface="Lucida Sans Unicode"/>
              </a:rPr>
              <a:t> </a:t>
            </a:r>
            <a:r>
              <a:rPr sz="950" b="1" i="1" spc="-15" dirty="0">
                <a:solidFill>
                  <a:srgbClr val="D8D8D8"/>
                </a:solidFill>
                <a:latin typeface="Verdana"/>
                <a:cs typeface="Verdana"/>
              </a:rPr>
              <a:t>µ</a:t>
            </a:r>
            <a:r>
              <a:rPr sz="950" b="1" i="1" spc="120" dirty="0">
                <a:solidFill>
                  <a:srgbClr val="D8D8D8"/>
                </a:solidFill>
                <a:latin typeface="Verdana"/>
                <a:cs typeface="Verdana"/>
              </a:rPr>
              <a:t> </a:t>
            </a:r>
            <a:r>
              <a:rPr sz="950" spc="80" dirty="0">
                <a:solidFill>
                  <a:srgbClr val="D8D8D8"/>
                </a:solidFill>
                <a:latin typeface="Calibri"/>
                <a:cs typeface="Calibri"/>
              </a:rPr>
              <a:t>)</a:t>
            </a:r>
            <a:endParaRPr sz="950">
              <a:latin typeface="Calibri"/>
              <a:cs typeface="Calibri"/>
            </a:endParaRPr>
          </a:p>
        </p:txBody>
      </p:sp>
      <p:sp>
        <p:nvSpPr>
          <p:cNvPr id="15" name="object 15"/>
          <p:cNvSpPr txBox="1"/>
          <p:nvPr/>
        </p:nvSpPr>
        <p:spPr>
          <a:xfrm>
            <a:off x="2218173" y="1851040"/>
            <a:ext cx="1611630" cy="170815"/>
          </a:xfrm>
          <a:prstGeom prst="rect">
            <a:avLst/>
          </a:prstGeom>
        </p:spPr>
        <p:txBody>
          <a:bodyPr vert="horz" wrap="square" lIns="0" tIns="133350" rIns="0" bIns="0" rtlCol="0">
            <a:spAutoFit/>
          </a:bodyPr>
          <a:lstStyle/>
          <a:p>
            <a:pPr marL="12700">
              <a:lnSpc>
                <a:spcPct val="100000"/>
              </a:lnSpc>
              <a:spcBef>
                <a:spcPts val="1050"/>
              </a:spcBef>
              <a:tabLst>
                <a:tab pos="1507490" algn="l"/>
              </a:tabLst>
            </a:pPr>
            <a:r>
              <a:rPr sz="950" spc="425" dirty="0">
                <a:solidFill>
                  <a:srgbClr val="D8D8D8"/>
                </a:solidFill>
                <a:latin typeface="Trebuchet MS"/>
                <a:cs typeface="Trebuchet MS"/>
              </a:rPr>
              <a:t> 	 </a:t>
            </a:r>
            <a:endParaRPr sz="950">
              <a:latin typeface="Trebuchet MS"/>
              <a:cs typeface="Trebuchet MS"/>
            </a:endParaRPr>
          </a:p>
        </p:txBody>
      </p:sp>
      <p:sp>
        <p:nvSpPr>
          <p:cNvPr id="16" name="object 16"/>
          <p:cNvSpPr txBox="1"/>
          <p:nvPr/>
        </p:nvSpPr>
        <p:spPr>
          <a:xfrm>
            <a:off x="473203" y="2442139"/>
            <a:ext cx="1216025" cy="501015"/>
          </a:xfrm>
          <a:prstGeom prst="rect">
            <a:avLst/>
          </a:prstGeom>
        </p:spPr>
        <p:txBody>
          <a:bodyPr vert="horz" wrap="square" lIns="0" tIns="12700" rIns="0" bIns="0" rtlCol="0">
            <a:spAutoFit/>
          </a:bodyPr>
          <a:lstStyle/>
          <a:p>
            <a:pPr marL="127635" indent="-115570">
              <a:lnSpc>
                <a:spcPct val="100000"/>
              </a:lnSpc>
              <a:spcBef>
                <a:spcPts val="100"/>
              </a:spcBef>
              <a:buSzPct val="89473"/>
              <a:buFont typeface="Lucida Sans Unicode"/>
              <a:buChar char="•"/>
              <a:tabLst>
                <a:tab pos="128270" algn="l"/>
              </a:tabLst>
            </a:pPr>
            <a:r>
              <a:rPr sz="950" i="1" spc="10" dirty="0">
                <a:solidFill>
                  <a:srgbClr val="D8D8D8"/>
                </a:solidFill>
                <a:latin typeface="Calibri"/>
                <a:cs typeface="Calibri"/>
              </a:rPr>
              <a:t>a</a:t>
            </a:r>
            <a:r>
              <a:rPr sz="950" i="1" dirty="0">
                <a:solidFill>
                  <a:srgbClr val="D8D8D8"/>
                </a:solidFill>
                <a:latin typeface="Calibri"/>
                <a:cs typeface="Calibri"/>
              </a:rPr>
              <a:t> </a:t>
            </a:r>
            <a:r>
              <a:rPr sz="950" spc="-5" dirty="0">
                <a:solidFill>
                  <a:srgbClr val="D8D8D8"/>
                </a:solidFill>
                <a:latin typeface="Times New Roman"/>
                <a:cs typeface="Times New Roman"/>
              </a:rPr>
              <a:t>takes</a:t>
            </a:r>
            <a:r>
              <a:rPr sz="950" spc="-20" dirty="0">
                <a:solidFill>
                  <a:srgbClr val="D8D8D8"/>
                </a:solidFill>
                <a:latin typeface="Times New Roman"/>
                <a:cs typeface="Times New Roman"/>
              </a:rPr>
              <a:t> </a:t>
            </a:r>
            <a:r>
              <a:rPr sz="950" dirty="0">
                <a:solidFill>
                  <a:srgbClr val="D8D8D8"/>
                </a:solidFill>
                <a:latin typeface="Times New Roman"/>
                <a:cs typeface="Times New Roman"/>
              </a:rPr>
              <a:t>a</a:t>
            </a:r>
            <a:r>
              <a:rPr sz="950" spc="-15" dirty="0">
                <a:solidFill>
                  <a:srgbClr val="D8D8D8"/>
                </a:solidFill>
                <a:latin typeface="Times New Roman"/>
                <a:cs typeface="Times New Roman"/>
              </a:rPr>
              <a:t> </a:t>
            </a:r>
            <a:r>
              <a:rPr sz="950" dirty="0">
                <a:solidFill>
                  <a:srgbClr val="D8D8D8"/>
                </a:solidFill>
                <a:latin typeface="Times New Roman"/>
                <a:cs typeface="Times New Roman"/>
              </a:rPr>
              <a:t>simple</a:t>
            </a:r>
            <a:r>
              <a:rPr sz="950" spc="-20" dirty="0">
                <a:solidFill>
                  <a:srgbClr val="D8D8D8"/>
                </a:solidFill>
                <a:latin typeface="Times New Roman"/>
                <a:cs typeface="Times New Roman"/>
              </a:rPr>
              <a:t> </a:t>
            </a:r>
            <a:r>
              <a:rPr sz="950" dirty="0">
                <a:solidFill>
                  <a:srgbClr val="D8D8D8"/>
                </a:solidFill>
                <a:latin typeface="Times New Roman"/>
                <a:cs typeface="Times New Roman"/>
              </a:rPr>
              <a:t>form:</a:t>
            </a:r>
            <a:endParaRPr sz="950">
              <a:latin typeface="Times New Roman"/>
              <a:cs typeface="Times New Roman"/>
            </a:endParaRPr>
          </a:p>
          <a:p>
            <a:pPr>
              <a:lnSpc>
                <a:spcPct val="100000"/>
              </a:lnSpc>
              <a:spcBef>
                <a:spcPts val="25"/>
              </a:spcBef>
            </a:pPr>
            <a:endParaRPr sz="1250">
              <a:latin typeface="Times New Roman"/>
              <a:cs typeface="Times New Roman"/>
            </a:endParaRPr>
          </a:p>
          <a:p>
            <a:pPr marR="90170" algn="r">
              <a:lnSpc>
                <a:spcPct val="100000"/>
              </a:lnSpc>
            </a:pPr>
            <a:r>
              <a:rPr sz="950" i="1" spc="10" dirty="0">
                <a:solidFill>
                  <a:srgbClr val="D8D8D8"/>
                </a:solidFill>
                <a:latin typeface="Calibri"/>
                <a:cs typeface="Calibri"/>
              </a:rPr>
              <a:t>a </a:t>
            </a:r>
            <a:r>
              <a:rPr sz="950" i="1" spc="130" dirty="0">
                <a:solidFill>
                  <a:srgbClr val="D8D8D8"/>
                </a:solidFill>
                <a:latin typeface="Calibri"/>
                <a:cs typeface="Calibri"/>
              </a:rPr>
              <a:t> </a:t>
            </a:r>
            <a:r>
              <a:rPr sz="950" spc="265" dirty="0">
                <a:solidFill>
                  <a:srgbClr val="D8D8D8"/>
                </a:solidFill>
                <a:latin typeface="Calibri"/>
                <a:cs typeface="Calibri"/>
              </a:rPr>
              <a:t>=</a:t>
            </a:r>
            <a:endParaRPr sz="950">
              <a:latin typeface="Calibri"/>
              <a:cs typeface="Calibri"/>
            </a:endParaRPr>
          </a:p>
        </p:txBody>
      </p:sp>
      <p:sp>
        <p:nvSpPr>
          <p:cNvPr id="17" name="object 17"/>
          <p:cNvSpPr txBox="1"/>
          <p:nvPr/>
        </p:nvSpPr>
        <p:spPr>
          <a:xfrm>
            <a:off x="1663076" y="2691005"/>
            <a:ext cx="1528445" cy="334645"/>
          </a:xfrm>
          <a:prstGeom prst="rect">
            <a:avLst/>
          </a:prstGeom>
        </p:spPr>
        <p:txBody>
          <a:bodyPr vert="horz" wrap="square" lIns="0" tIns="12700" rIns="0" bIns="0" rtlCol="0">
            <a:spAutoFit/>
          </a:bodyPr>
          <a:lstStyle/>
          <a:p>
            <a:pPr marL="171450">
              <a:lnSpc>
                <a:spcPts val="890"/>
              </a:lnSpc>
              <a:spcBef>
                <a:spcPts val="100"/>
              </a:spcBef>
            </a:pPr>
            <a:r>
              <a:rPr sz="950" i="1" u="sng" spc="-5" dirty="0">
                <a:solidFill>
                  <a:srgbClr val="D8D8D8"/>
                </a:solidFill>
                <a:uFill>
                  <a:solidFill>
                    <a:srgbClr val="D8D8D8"/>
                  </a:solidFill>
                </a:uFill>
                <a:latin typeface="Calibri"/>
                <a:cs typeface="Calibri"/>
              </a:rPr>
              <a:t>p</a:t>
            </a:r>
            <a:r>
              <a:rPr sz="950" u="sng" spc="-5" dirty="0">
                <a:solidFill>
                  <a:srgbClr val="D8D8D8"/>
                </a:solidFill>
                <a:uFill>
                  <a:solidFill>
                    <a:srgbClr val="D8D8D8"/>
                  </a:solidFill>
                </a:uFill>
                <a:latin typeface="Calibri"/>
                <a:cs typeface="Calibri"/>
              </a:rPr>
              <a:t>(</a:t>
            </a:r>
            <a:r>
              <a:rPr sz="950" b="1" i="1" u="sng" spc="-5" dirty="0">
                <a:solidFill>
                  <a:srgbClr val="D8D8D8"/>
                </a:solidFill>
                <a:uFill>
                  <a:solidFill>
                    <a:srgbClr val="D8D8D8"/>
                  </a:solidFill>
                </a:uFill>
                <a:latin typeface="Verdana"/>
                <a:cs typeface="Verdana"/>
              </a:rPr>
              <a:t>x</a:t>
            </a:r>
            <a:r>
              <a:rPr sz="950" u="sng" spc="-5" dirty="0">
                <a:solidFill>
                  <a:srgbClr val="D8D8D8"/>
                </a:solidFill>
                <a:uFill>
                  <a:solidFill>
                    <a:srgbClr val="D8D8D8"/>
                  </a:solidFill>
                </a:uFill>
                <a:latin typeface="Lucida Sans Unicode"/>
                <a:cs typeface="Lucida Sans Unicode"/>
              </a:rPr>
              <a:t>|C</a:t>
            </a:r>
            <a:r>
              <a:rPr sz="1050" u="sng" spc="-7" baseline="-11904" dirty="0">
                <a:solidFill>
                  <a:srgbClr val="D8D8D8"/>
                </a:solidFill>
                <a:uFill>
                  <a:solidFill>
                    <a:srgbClr val="D8D8D8"/>
                  </a:solidFill>
                </a:uFill>
                <a:latin typeface="Calibri"/>
                <a:cs typeface="Calibri"/>
              </a:rPr>
              <a:t>1</a:t>
            </a:r>
            <a:r>
              <a:rPr sz="950" u="sng" spc="-5" dirty="0">
                <a:solidFill>
                  <a:srgbClr val="D8D8D8"/>
                </a:solidFill>
                <a:uFill>
                  <a:solidFill>
                    <a:srgbClr val="D8D8D8"/>
                  </a:solidFill>
                </a:uFill>
                <a:latin typeface="Calibri"/>
                <a:cs typeface="Calibri"/>
              </a:rPr>
              <a:t>)</a:t>
            </a:r>
            <a:r>
              <a:rPr sz="950" i="1" u="sng" spc="-5" dirty="0">
                <a:solidFill>
                  <a:srgbClr val="D8D8D8"/>
                </a:solidFill>
                <a:uFill>
                  <a:solidFill>
                    <a:srgbClr val="D8D8D8"/>
                  </a:solidFill>
                </a:uFill>
                <a:latin typeface="Calibri"/>
                <a:cs typeface="Calibri"/>
              </a:rPr>
              <a:t>p</a:t>
            </a:r>
            <a:r>
              <a:rPr sz="950" u="sng" spc="-5" dirty="0">
                <a:solidFill>
                  <a:srgbClr val="D8D8D8"/>
                </a:solidFill>
                <a:uFill>
                  <a:solidFill>
                    <a:srgbClr val="D8D8D8"/>
                  </a:solidFill>
                </a:uFill>
                <a:latin typeface="Calibri"/>
                <a:cs typeface="Calibri"/>
              </a:rPr>
              <a:t>(</a:t>
            </a:r>
            <a:r>
              <a:rPr sz="950" u="sng" spc="-5" dirty="0">
                <a:solidFill>
                  <a:srgbClr val="D8D8D8"/>
                </a:solidFill>
                <a:uFill>
                  <a:solidFill>
                    <a:srgbClr val="D8D8D8"/>
                  </a:solidFill>
                </a:uFill>
                <a:latin typeface="Lucida Sans Unicode"/>
                <a:cs typeface="Lucida Sans Unicode"/>
              </a:rPr>
              <a:t>C</a:t>
            </a:r>
            <a:r>
              <a:rPr sz="1050" u="sng" spc="-7" baseline="-11904" dirty="0">
                <a:solidFill>
                  <a:srgbClr val="D8D8D8"/>
                </a:solidFill>
                <a:uFill>
                  <a:solidFill>
                    <a:srgbClr val="D8D8D8"/>
                  </a:solidFill>
                </a:uFill>
                <a:latin typeface="Calibri"/>
                <a:cs typeface="Calibri"/>
              </a:rPr>
              <a:t>1</a:t>
            </a:r>
            <a:r>
              <a:rPr sz="950" u="sng" spc="-5" dirty="0">
                <a:solidFill>
                  <a:srgbClr val="D8D8D8"/>
                </a:solidFill>
                <a:uFill>
                  <a:solidFill>
                    <a:srgbClr val="D8D8D8"/>
                  </a:solidFill>
                </a:uFill>
                <a:latin typeface="Calibri"/>
                <a:cs typeface="Calibri"/>
              </a:rPr>
              <a:t>)</a:t>
            </a:r>
            <a:endParaRPr sz="950">
              <a:latin typeface="Calibri"/>
              <a:cs typeface="Calibri"/>
            </a:endParaRPr>
          </a:p>
          <a:p>
            <a:pPr marL="38100">
              <a:lnSpc>
                <a:spcPts val="645"/>
              </a:lnSpc>
              <a:tabLst>
                <a:tab pos="872490" algn="l"/>
              </a:tabLst>
            </a:pPr>
            <a:r>
              <a:rPr sz="950" spc="35" dirty="0">
                <a:solidFill>
                  <a:srgbClr val="D8D8D8"/>
                </a:solidFill>
                <a:latin typeface="Calibri"/>
                <a:cs typeface="Calibri"/>
              </a:rPr>
              <a:t>ln	</a:t>
            </a:r>
            <a:r>
              <a:rPr sz="950" spc="265" dirty="0">
                <a:solidFill>
                  <a:srgbClr val="D8D8D8"/>
                </a:solidFill>
                <a:latin typeface="Calibri"/>
                <a:cs typeface="Calibri"/>
              </a:rPr>
              <a:t>=</a:t>
            </a:r>
            <a:r>
              <a:rPr sz="950" spc="45" dirty="0">
                <a:solidFill>
                  <a:srgbClr val="D8D8D8"/>
                </a:solidFill>
                <a:latin typeface="Calibri"/>
                <a:cs typeface="Calibri"/>
              </a:rPr>
              <a:t> </a:t>
            </a:r>
            <a:r>
              <a:rPr sz="950" b="1" i="1" spc="-120" dirty="0">
                <a:solidFill>
                  <a:srgbClr val="D8D8D8"/>
                </a:solidFill>
                <a:latin typeface="Verdana"/>
                <a:cs typeface="Verdana"/>
              </a:rPr>
              <a:t>w</a:t>
            </a:r>
            <a:r>
              <a:rPr sz="1050" i="1" spc="127" baseline="31746" dirty="0">
                <a:solidFill>
                  <a:srgbClr val="D8D8D8"/>
                </a:solidFill>
                <a:latin typeface="Calibri"/>
                <a:cs typeface="Calibri"/>
              </a:rPr>
              <a:t>T</a:t>
            </a:r>
            <a:r>
              <a:rPr sz="1050" i="1" spc="-22" baseline="31746" dirty="0">
                <a:solidFill>
                  <a:srgbClr val="D8D8D8"/>
                </a:solidFill>
                <a:latin typeface="Calibri"/>
                <a:cs typeface="Calibri"/>
              </a:rPr>
              <a:t> </a:t>
            </a:r>
            <a:r>
              <a:rPr sz="950" b="1" i="1" spc="-10" dirty="0">
                <a:solidFill>
                  <a:srgbClr val="D8D8D8"/>
                </a:solidFill>
                <a:latin typeface="Verdana"/>
                <a:cs typeface="Verdana"/>
              </a:rPr>
              <a:t>x</a:t>
            </a:r>
            <a:r>
              <a:rPr sz="950" b="1" i="1" spc="-114" dirty="0">
                <a:solidFill>
                  <a:srgbClr val="D8D8D8"/>
                </a:solidFill>
                <a:latin typeface="Verdana"/>
                <a:cs typeface="Verdana"/>
              </a:rPr>
              <a:t> </a:t>
            </a:r>
            <a:r>
              <a:rPr sz="950" spc="265" dirty="0">
                <a:solidFill>
                  <a:srgbClr val="D8D8D8"/>
                </a:solidFill>
                <a:latin typeface="Calibri"/>
                <a:cs typeface="Calibri"/>
              </a:rPr>
              <a:t>+</a:t>
            </a:r>
            <a:r>
              <a:rPr sz="950" spc="-5" dirty="0">
                <a:solidFill>
                  <a:srgbClr val="D8D8D8"/>
                </a:solidFill>
                <a:latin typeface="Calibri"/>
                <a:cs typeface="Calibri"/>
              </a:rPr>
              <a:t> </a:t>
            </a:r>
            <a:r>
              <a:rPr sz="950" i="1" dirty="0">
                <a:solidFill>
                  <a:srgbClr val="D8D8D8"/>
                </a:solidFill>
                <a:latin typeface="Calibri"/>
                <a:cs typeface="Calibri"/>
              </a:rPr>
              <a:t>w</a:t>
            </a:r>
            <a:endParaRPr sz="950">
              <a:latin typeface="Calibri"/>
              <a:cs typeface="Calibri"/>
            </a:endParaRPr>
          </a:p>
          <a:p>
            <a:pPr marL="171450">
              <a:lnSpc>
                <a:spcPts val="894"/>
              </a:lnSpc>
            </a:pPr>
            <a:r>
              <a:rPr sz="950" i="1" spc="-5" dirty="0">
                <a:solidFill>
                  <a:srgbClr val="D8D8D8"/>
                </a:solidFill>
                <a:latin typeface="Calibri"/>
                <a:cs typeface="Calibri"/>
              </a:rPr>
              <a:t>p</a:t>
            </a:r>
            <a:r>
              <a:rPr sz="950" spc="-5" dirty="0">
                <a:solidFill>
                  <a:srgbClr val="D8D8D8"/>
                </a:solidFill>
                <a:latin typeface="Calibri"/>
                <a:cs typeface="Calibri"/>
              </a:rPr>
              <a:t>(</a:t>
            </a:r>
            <a:r>
              <a:rPr sz="950" b="1" i="1" spc="-5" dirty="0">
                <a:solidFill>
                  <a:srgbClr val="D8D8D8"/>
                </a:solidFill>
                <a:latin typeface="Verdana"/>
                <a:cs typeface="Verdana"/>
              </a:rPr>
              <a:t>x</a:t>
            </a:r>
            <a:r>
              <a:rPr sz="950" spc="-5" dirty="0">
                <a:solidFill>
                  <a:srgbClr val="D8D8D8"/>
                </a:solidFill>
                <a:latin typeface="Lucida Sans Unicode"/>
                <a:cs typeface="Lucida Sans Unicode"/>
              </a:rPr>
              <a:t>|C</a:t>
            </a:r>
            <a:r>
              <a:rPr sz="1050" spc="-7" baseline="-11904" dirty="0">
                <a:solidFill>
                  <a:srgbClr val="D8D8D8"/>
                </a:solidFill>
                <a:latin typeface="Calibri"/>
                <a:cs typeface="Calibri"/>
              </a:rPr>
              <a:t>2</a:t>
            </a:r>
            <a:r>
              <a:rPr sz="950" spc="-5" dirty="0">
                <a:solidFill>
                  <a:srgbClr val="D8D8D8"/>
                </a:solidFill>
                <a:latin typeface="Calibri"/>
                <a:cs typeface="Calibri"/>
              </a:rPr>
              <a:t>)</a:t>
            </a:r>
            <a:r>
              <a:rPr sz="950" i="1" spc="-5" dirty="0">
                <a:solidFill>
                  <a:srgbClr val="D8D8D8"/>
                </a:solidFill>
                <a:latin typeface="Calibri"/>
                <a:cs typeface="Calibri"/>
              </a:rPr>
              <a:t>p</a:t>
            </a:r>
            <a:r>
              <a:rPr sz="950" spc="-5" dirty="0">
                <a:solidFill>
                  <a:srgbClr val="D8D8D8"/>
                </a:solidFill>
                <a:latin typeface="Calibri"/>
                <a:cs typeface="Calibri"/>
              </a:rPr>
              <a:t>(</a:t>
            </a:r>
            <a:r>
              <a:rPr sz="950" spc="-5" dirty="0">
                <a:solidFill>
                  <a:srgbClr val="D8D8D8"/>
                </a:solidFill>
                <a:latin typeface="Lucida Sans Unicode"/>
                <a:cs typeface="Lucida Sans Unicode"/>
              </a:rPr>
              <a:t>C</a:t>
            </a:r>
            <a:r>
              <a:rPr sz="1050" spc="-7" baseline="-11904" dirty="0">
                <a:solidFill>
                  <a:srgbClr val="D8D8D8"/>
                </a:solidFill>
                <a:latin typeface="Calibri"/>
                <a:cs typeface="Calibri"/>
              </a:rPr>
              <a:t>2</a:t>
            </a:r>
            <a:r>
              <a:rPr sz="950" spc="-5" dirty="0">
                <a:solidFill>
                  <a:srgbClr val="D8D8D8"/>
                </a:solidFill>
                <a:latin typeface="Calibri"/>
                <a:cs typeface="Calibri"/>
              </a:rPr>
              <a:t>)</a:t>
            </a:r>
            <a:endParaRPr sz="950">
              <a:latin typeface="Calibri"/>
              <a:cs typeface="Calibri"/>
            </a:endParaRPr>
          </a:p>
        </p:txBody>
      </p:sp>
      <p:sp>
        <p:nvSpPr>
          <p:cNvPr id="18" name="object 18"/>
          <p:cNvSpPr txBox="1"/>
          <p:nvPr/>
        </p:nvSpPr>
        <p:spPr>
          <a:xfrm>
            <a:off x="3140565" y="2823242"/>
            <a:ext cx="72390" cy="131445"/>
          </a:xfrm>
          <a:prstGeom prst="rect">
            <a:avLst/>
          </a:prstGeom>
        </p:spPr>
        <p:txBody>
          <a:bodyPr vert="horz" wrap="square" lIns="0" tIns="12065" rIns="0" bIns="0" rtlCol="0">
            <a:spAutoFit/>
          </a:bodyPr>
          <a:lstStyle/>
          <a:p>
            <a:pPr marL="12700">
              <a:lnSpc>
                <a:spcPct val="100000"/>
              </a:lnSpc>
              <a:spcBef>
                <a:spcPts val="95"/>
              </a:spcBef>
            </a:pPr>
            <a:r>
              <a:rPr sz="700" spc="10" dirty="0">
                <a:solidFill>
                  <a:srgbClr val="D8D8D8"/>
                </a:solidFill>
                <a:latin typeface="Calibri"/>
                <a:cs typeface="Calibri"/>
              </a:rPr>
              <a:t>0</a:t>
            </a:r>
            <a:endParaRPr sz="700">
              <a:latin typeface="Calibri"/>
              <a:cs typeface="Calibri"/>
            </a:endParaRPr>
          </a:p>
        </p:txBody>
      </p:sp>
      <p:sp>
        <p:nvSpPr>
          <p:cNvPr id="19" name="object 19"/>
          <p:cNvSpPr txBox="1"/>
          <p:nvPr/>
        </p:nvSpPr>
        <p:spPr>
          <a:xfrm>
            <a:off x="693273" y="3190844"/>
            <a:ext cx="2065655" cy="158115"/>
          </a:xfrm>
          <a:prstGeom prst="rect">
            <a:avLst/>
          </a:prstGeom>
        </p:spPr>
        <p:txBody>
          <a:bodyPr vert="horz" wrap="square" lIns="0" tIns="14604" rIns="0" bIns="0" rtlCol="0">
            <a:spAutoFit/>
          </a:bodyPr>
          <a:lstStyle/>
          <a:p>
            <a:pPr marL="149225" indent="-111760">
              <a:lnSpc>
                <a:spcPct val="100000"/>
              </a:lnSpc>
              <a:spcBef>
                <a:spcPts val="114"/>
              </a:spcBef>
              <a:buSzPct val="88235"/>
              <a:buFont typeface="Arial"/>
              <a:buChar char="•"/>
              <a:tabLst>
                <a:tab pos="149860" algn="l"/>
              </a:tabLst>
            </a:pPr>
            <a:r>
              <a:rPr sz="850" spc="5" dirty="0">
                <a:solidFill>
                  <a:srgbClr val="D8D8D8"/>
                </a:solidFill>
                <a:latin typeface="Times New Roman"/>
                <a:cs typeface="Times New Roman"/>
              </a:rPr>
              <a:t>Note</a:t>
            </a:r>
            <a:r>
              <a:rPr sz="850" dirty="0">
                <a:solidFill>
                  <a:srgbClr val="D8D8D8"/>
                </a:solidFill>
                <a:latin typeface="Times New Roman"/>
                <a:cs typeface="Times New Roman"/>
              </a:rPr>
              <a:t> </a:t>
            </a:r>
            <a:r>
              <a:rPr sz="850" spc="5" dirty="0">
                <a:solidFill>
                  <a:srgbClr val="D8D8D8"/>
                </a:solidFill>
                <a:latin typeface="Times New Roman"/>
                <a:cs typeface="Times New Roman"/>
              </a:rPr>
              <a:t>that</a:t>
            </a:r>
            <a:r>
              <a:rPr sz="850" dirty="0">
                <a:solidFill>
                  <a:srgbClr val="D8D8D8"/>
                </a:solidFill>
                <a:latin typeface="Times New Roman"/>
                <a:cs typeface="Times New Roman"/>
              </a:rPr>
              <a:t> </a:t>
            </a:r>
            <a:r>
              <a:rPr sz="850" spc="5" dirty="0">
                <a:solidFill>
                  <a:srgbClr val="D8D8D8"/>
                </a:solidFill>
                <a:latin typeface="Times New Roman"/>
                <a:cs typeface="Times New Roman"/>
              </a:rPr>
              <a:t>quadratic</a:t>
            </a:r>
            <a:r>
              <a:rPr sz="850" dirty="0">
                <a:solidFill>
                  <a:srgbClr val="D8D8D8"/>
                </a:solidFill>
                <a:latin typeface="Times New Roman"/>
                <a:cs typeface="Times New Roman"/>
              </a:rPr>
              <a:t> </a:t>
            </a:r>
            <a:r>
              <a:rPr sz="850" spc="5" dirty="0">
                <a:solidFill>
                  <a:srgbClr val="D8D8D8"/>
                </a:solidFill>
                <a:latin typeface="Times New Roman"/>
                <a:cs typeface="Times New Roman"/>
              </a:rPr>
              <a:t>terms</a:t>
            </a:r>
            <a:r>
              <a:rPr sz="850" dirty="0">
                <a:solidFill>
                  <a:srgbClr val="D8D8D8"/>
                </a:solidFill>
                <a:latin typeface="Times New Roman"/>
                <a:cs typeface="Times New Roman"/>
              </a:rPr>
              <a:t> </a:t>
            </a:r>
            <a:r>
              <a:rPr sz="850" b="1" i="1" dirty="0">
                <a:solidFill>
                  <a:srgbClr val="D8D8D8"/>
                </a:solidFill>
                <a:latin typeface="Verdana"/>
                <a:cs typeface="Verdana"/>
              </a:rPr>
              <a:t>x</a:t>
            </a:r>
            <a:r>
              <a:rPr sz="900" i="1" spc="172" baseline="27777" dirty="0">
                <a:solidFill>
                  <a:srgbClr val="D8D8D8"/>
                </a:solidFill>
                <a:latin typeface="Calibri"/>
                <a:cs typeface="Calibri"/>
              </a:rPr>
              <a:t>T</a:t>
            </a:r>
            <a:r>
              <a:rPr sz="900" i="1" baseline="27777" dirty="0">
                <a:solidFill>
                  <a:srgbClr val="D8D8D8"/>
                </a:solidFill>
                <a:latin typeface="Calibri"/>
                <a:cs typeface="Calibri"/>
              </a:rPr>
              <a:t> </a:t>
            </a:r>
            <a:r>
              <a:rPr sz="850" b="1" spc="210" dirty="0">
                <a:solidFill>
                  <a:srgbClr val="D8D8D8"/>
                </a:solidFill>
                <a:latin typeface="Arial"/>
                <a:cs typeface="Arial"/>
              </a:rPr>
              <a:t>Σ</a:t>
            </a:r>
            <a:r>
              <a:rPr sz="900" spc="89" baseline="37037" dirty="0">
                <a:solidFill>
                  <a:srgbClr val="D8D8D8"/>
                </a:solidFill>
                <a:latin typeface="Lucida Sans Unicode"/>
                <a:cs typeface="Lucida Sans Unicode"/>
              </a:rPr>
              <a:t>−</a:t>
            </a:r>
            <a:r>
              <a:rPr sz="900" spc="120" baseline="37037" dirty="0">
                <a:solidFill>
                  <a:srgbClr val="D8D8D8"/>
                </a:solidFill>
                <a:latin typeface="Calibri"/>
                <a:cs typeface="Calibri"/>
              </a:rPr>
              <a:t>1</a:t>
            </a:r>
            <a:r>
              <a:rPr sz="850" b="1" i="1" dirty="0">
                <a:solidFill>
                  <a:srgbClr val="D8D8D8"/>
                </a:solidFill>
                <a:latin typeface="Verdana"/>
                <a:cs typeface="Verdana"/>
              </a:rPr>
              <a:t>x</a:t>
            </a:r>
            <a:r>
              <a:rPr sz="850" b="1" i="1" spc="-75" dirty="0">
                <a:solidFill>
                  <a:srgbClr val="D8D8D8"/>
                </a:solidFill>
                <a:latin typeface="Verdana"/>
                <a:cs typeface="Verdana"/>
              </a:rPr>
              <a:t> </a:t>
            </a:r>
            <a:r>
              <a:rPr sz="850" spc="5" dirty="0">
                <a:solidFill>
                  <a:srgbClr val="D8D8D8"/>
                </a:solidFill>
                <a:latin typeface="Times New Roman"/>
                <a:cs typeface="Times New Roman"/>
              </a:rPr>
              <a:t>cancel</a:t>
            </a:r>
            <a:endParaRPr sz="850">
              <a:latin typeface="Times New Roman"/>
              <a:cs typeface="Times New Roman"/>
            </a:endParaRPr>
          </a:p>
        </p:txBody>
      </p:sp>
      <p:sp>
        <p:nvSpPr>
          <p:cNvPr id="23" name="Slide Number Placeholder 22"/>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66</a:t>
            </a:fld>
            <a:endParaRPr lang="en-US" spc="-5" dirty="0"/>
          </a:p>
        </p:txBody>
      </p:sp>
    </p:spTree>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914730" y="211795"/>
            <a:ext cx="277876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Gaussian </a:t>
            </a:r>
            <a:r>
              <a:rPr sz="1400" spc="10" dirty="0">
                <a:latin typeface="Times New Roman"/>
                <a:cs typeface="Times New Roman"/>
              </a:rPr>
              <a:t>Class-Conditional</a:t>
            </a:r>
            <a:r>
              <a:rPr sz="1400" spc="15" dirty="0">
                <a:latin typeface="Times New Roman"/>
                <a:cs typeface="Times New Roman"/>
              </a:rPr>
              <a:t> </a:t>
            </a:r>
            <a:r>
              <a:rPr sz="1400" spc="10" dirty="0">
                <a:latin typeface="Times New Roman"/>
                <a:cs typeface="Times New Roman"/>
              </a:rPr>
              <a:t>Densities</a:t>
            </a:r>
            <a:endParaRPr sz="1400">
              <a:latin typeface="Times New Roman"/>
              <a:cs typeface="Times New Roman"/>
            </a:endParaRPr>
          </a:p>
        </p:txBody>
      </p:sp>
      <p:pic>
        <p:nvPicPr>
          <p:cNvPr id="6" name="object 6"/>
          <p:cNvPicPr/>
          <p:nvPr/>
        </p:nvPicPr>
        <p:blipFill>
          <a:blip r:embed="rId5" cstate="print"/>
          <a:stretch>
            <a:fillRect/>
          </a:stretch>
        </p:blipFill>
        <p:spPr>
          <a:xfrm>
            <a:off x="949113" y="438675"/>
            <a:ext cx="1194579" cy="891728"/>
          </a:xfrm>
          <a:prstGeom prst="rect">
            <a:avLst/>
          </a:prstGeom>
        </p:spPr>
      </p:pic>
      <p:sp>
        <p:nvSpPr>
          <p:cNvPr id="7" name="object 7"/>
          <p:cNvSpPr txBox="1"/>
          <p:nvPr/>
        </p:nvSpPr>
        <p:spPr>
          <a:xfrm>
            <a:off x="422403" y="1413028"/>
            <a:ext cx="3492500" cy="470534"/>
          </a:xfrm>
          <a:prstGeom prst="rect">
            <a:avLst/>
          </a:prstGeom>
        </p:spPr>
        <p:txBody>
          <a:bodyPr vert="horz" wrap="square" lIns="0" tIns="12700" rIns="0" bIns="0" rtlCol="0">
            <a:spAutoFit/>
          </a:bodyPr>
          <a:lstStyle/>
          <a:p>
            <a:pPr marL="178435" indent="-115570">
              <a:lnSpc>
                <a:spcPct val="100000"/>
              </a:lnSpc>
              <a:spcBef>
                <a:spcPts val="100"/>
              </a:spcBef>
              <a:buSzPct val="89473"/>
              <a:buFont typeface="Lucida Sans Unicode"/>
              <a:buChar char="•"/>
              <a:tabLst>
                <a:tab pos="179070" algn="l"/>
              </a:tabLst>
            </a:pPr>
            <a:r>
              <a:rPr sz="950" dirty="0">
                <a:latin typeface="Times New Roman"/>
                <a:cs typeface="Times New Roman"/>
              </a:rPr>
              <a:t>Back</a:t>
            </a:r>
            <a:r>
              <a:rPr sz="950" spc="-10" dirty="0">
                <a:latin typeface="Times New Roman"/>
                <a:cs typeface="Times New Roman"/>
              </a:rPr>
              <a:t> </a:t>
            </a:r>
            <a:r>
              <a:rPr sz="950" dirty="0">
                <a:latin typeface="Times New Roman"/>
                <a:cs typeface="Times New Roman"/>
              </a:rPr>
              <a:t>to</a:t>
            </a:r>
            <a:r>
              <a:rPr sz="950" spc="-10" dirty="0">
                <a:latin typeface="Times New Roman"/>
                <a:cs typeface="Times New Roman"/>
              </a:rPr>
              <a:t> </a:t>
            </a:r>
            <a:r>
              <a:rPr sz="950" dirty="0">
                <a:latin typeface="Times New Roman"/>
                <a:cs typeface="Times New Roman"/>
              </a:rPr>
              <a:t>that</a:t>
            </a:r>
            <a:r>
              <a:rPr sz="950" spc="-5" dirty="0">
                <a:latin typeface="Times New Roman"/>
                <a:cs typeface="Times New Roman"/>
              </a:rPr>
              <a:t> </a:t>
            </a:r>
            <a:r>
              <a:rPr sz="950" i="1" spc="10" dirty="0">
                <a:latin typeface="Calibri"/>
                <a:cs typeface="Calibri"/>
              </a:rPr>
              <a:t>a </a:t>
            </a:r>
            <a:r>
              <a:rPr sz="950" dirty="0">
                <a:latin typeface="Times New Roman"/>
                <a:cs typeface="Times New Roman"/>
              </a:rPr>
              <a:t>in</a:t>
            </a:r>
            <a:r>
              <a:rPr sz="950" spc="-10" dirty="0">
                <a:latin typeface="Times New Roman"/>
                <a:cs typeface="Times New Roman"/>
              </a:rPr>
              <a:t> </a:t>
            </a:r>
            <a:r>
              <a:rPr sz="950" dirty="0">
                <a:latin typeface="Times New Roman"/>
                <a:cs typeface="Times New Roman"/>
              </a:rPr>
              <a:t>the</a:t>
            </a:r>
            <a:r>
              <a:rPr sz="950" spc="-5" dirty="0">
                <a:latin typeface="Times New Roman"/>
                <a:cs typeface="Times New Roman"/>
              </a:rPr>
              <a:t> </a:t>
            </a:r>
            <a:r>
              <a:rPr sz="950" dirty="0">
                <a:latin typeface="Times New Roman"/>
                <a:cs typeface="Times New Roman"/>
              </a:rPr>
              <a:t>logistic</a:t>
            </a:r>
            <a:r>
              <a:rPr sz="950" spc="-10" dirty="0">
                <a:latin typeface="Times New Roman"/>
                <a:cs typeface="Times New Roman"/>
              </a:rPr>
              <a:t> </a:t>
            </a:r>
            <a:r>
              <a:rPr sz="950" dirty="0">
                <a:latin typeface="Times New Roman"/>
                <a:cs typeface="Times New Roman"/>
              </a:rPr>
              <a:t>sigmoid</a:t>
            </a:r>
            <a:r>
              <a:rPr sz="950" spc="-10" dirty="0">
                <a:latin typeface="Times New Roman"/>
                <a:cs typeface="Times New Roman"/>
              </a:rPr>
              <a:t> </a:t>
            </a:r>
            <a:r>
              <a:rPr sz="950" dirty="0">
                <a:latin typeface="Times New Roman"/>
                <a:cs typeface="Times New Roman"/>
              </a:rPr>
              <a:t>for</a:t>
            </a:r>
            <a:r>
              <a:rPr sz="950" spc="-5" dirty="0">
                <a:latin typeface="Times New Roman"/>
                <a:cs typeface="Times New Roman"/>
              </a:rPr>
              <a:t> </a:t>
            </a:r>
            <a:r>
              <a:rPr sz="950" dirty="0">
                <a:latin typeface="Times New Roman"/>
                <a:cs typeface="Times New Roman"/>
              </a:rPr>
              <a:t>2</a:t>
            </a:r>
            <a:r>
              <a:rPr sz="950" spc="-10" dirty="0">
                <a:latin typeface="Times New Roman"/>
                <a:cs typeface="Times New Roman"/>
              </a:rPr>
              <a:t> </a:t>
            </a:r>
            <a:r>
              <a:rPr sz="950" dirty="0">
                <a:latin typeface="Times New Roman"/>
                <a:cs typeface="Times New Roman"/>
              </a:rPr>
              <a:t>classes</a:t>
            </a:r>
            <a:endParaRPr sz="950">
              <a:latin typeface="Times New Roman"/>
              <a:cs typeface="Times New Roman"/>
            </a:endParaRPr>
          </a:p>
          <a:p>
            <a:pPr marL="178435" marR="55880" indent="-115570">
              <a:lnSpc>
                <a:spcPct val="103499"/>
              </a:lnSpc>
              <a:buSzPct val="89473"/>
              <a:buFont typeface="Lucida Sans Unicode"/>
              <a:buChar char="•"/>
              <a:tabLst>
                <a:tab pos="179070" algn="l"/>
              </a:tabLst>
            </a:pPr>
            <a:r>
              <a:rPr sz="950" spc="-15" dirty="0">
                <a:latin typeface="Times New Roman"/>
                <a:cs typeface="Times New Roman"/>
              </a:rPr>
              <a:t>Let’s</a:t>
            </a:r>
            <a:r>
              <a:rPr sz="950" spc="-10" dirty="0">
                <a:latin typeface="Times New Roman"/>
                <a:cs typeface="Times New Roman"/>
              </a:rPr>
              <a:t> </a:t>
            </a:r>
            <a:r>
              <a:rPr sz="950" dirty="0">
                <a:latin typeface="Times New Roman"/>
                <a:cs typeface="Times New Roman"/>
              </a:rPr>
              <a:t>assume</a:t>
            </a:r>
            <a:r>
              <a:rPr sz="950" spc="-10" dirty="0">
                <a:latin typeface="Times New Roman"/>
                <a:cs typeface="Times New Roman"/>
              </a:rPr>
              <a:t> </a:t>
            </a:r>
            <a:r>
              <a:rPr sz="950" dirty="0">
                <a:latin typeface="Times New Roman"/>
                <a:cs typeface="Times New Roman"/>
              </a:rPr>
              <a:t>the</a:t>
            </a:r>
            <a:r>
              <a:rPr sz="950" spc="-10" dirty="0">
                <a:latin typeface="Times New Roman"/>
                <a:cs typeface="Times New Roman"/>
              </a:rPr>
              <a:t> </a:t>
            </a:r>
            <a:r>
              <a:rPr sz="950" dirty="0">
                <a:latin typeface="Times New Roman"/>
                <a:cs typeface="Times New Roman"/>
              </a:rPr>
              <a:t>class-conditional</a:t>
            </a:r>
            <a:r>
              <a:rPr sz="950" spc="-5" dirty="0">
                <a:latin typeface="Times New Roman"/>
                <a:cs typeface="Times New Roman"/>
              </a:rPr>
              <a:t> </a:t>
            </a:r>
            <a:r>
              <a:rPr sz="950" dirty="0">
                <a:latin typeface="Times New Roman"/>
                <a:cs typeface="Times New Roman"/>
              </a:rPr>
              <a:t>densities</a:t>
            </a:r>
            <a:r>
              <a:rPr sz="950" spc="-15" dirty="0">
                <a:latin typeface="Times New Roman"/>
                <a:cs typeface="Times New Roman"/>
              </a:rPr>
              <a:t> </a:t>
            </a:r>
            <a:r>
              <a:rPr sz="950" i="1" dirty="0">
                <a:latin typeface="Calibri"/>
                <a:cs typeface="Calibri"/>
              </a:rPr>
              <a:t>p</a:t>
            </a:r>
            <a:r>
              <a:rPr sz="950" dirty="0">
                <a:latin typeface="Calibri"/>
                <a:cs typeface="Calibri"/>
              </a:rPr>
              <a:t>(</a:t>
            </a:r>
            <a:r>
              <a:rPr sz="950" b="1" i="1" dirty="0">
                <a:latin typeface="Verdana"/>
                <a:cs typeface="Verdana"/>
              </a:rPr>
              <a:t>x</a:t>
            </a:r>
            <a:r>
              <a:rPr sz="950" dirty="0">
                <a:latin typeface="Lucida Sans Unicode"/>
                <a:cs typeface="Lucida Sans Unicode"/>
              </a:rPr>
              <a:t>|C</a:t>
            </a:r>
            <a:r>
              <a:rPr sz="1050" i="1" baseline="-11904" dirty="0">
                <a:latin typeface="Calibri"/>
                <a:cs typeface="Calibri"/>
              </a:rPr>
              <a:t>k</a:t>
            </a:r>
            <a:r>
              <a:rPr sz="950" dirty="0">
                <a:latin typeface="Calibri"/>
                <a:cs typeface="Calibri"/>
              </a:rPr>
              <a:t>)</a:t>
            </a:r>
            <a:r>
              <a:rPr sz="950" spc="10" dirty="0">
                <a:latin typeface="Calibri"/>
                <a:cs typeface="Calibri"/>
              </a:rPr>
              <a:t> </a:t>
            </a:r>
            <a:r>
              <a:rPr sz="950" dirty="0">
                <a:latin typeface="Times New Roman"/>
                <a:cs typeface="Times New Roman"/>
              </a:rPr>
              <a:t>are</a:t>
            </a:r>
            <a:r>
              <a:rPr sz="950" spc="-5" dirty="0">
                <a:latin typeface="Times New Roman"/>
                <a:cs typeface="Times New Roman"/>
              </a:rPr>
              <a:t> </a:t>
            </a:r>
            <a:r>
              <a:rPr sz="950" dirty="0">
                <a:latin typeface="Times New Roman"/>
                <a:cs typeface="Times New Roman"/>
              </a:rPr>
              <a:t>Gaussians, </a:t>
            </a:r>
            <a:r>
              <a:rPr sz="950" spc="-225" dirty="0">
                <a:latin typeface="Times New Roman"/>
                <a:cs typeface="Times New Roman"/>
              </a:rPr>
              <a:t> </a:t>
            </a:r>
            <a:r>
              <a:rPr sz="950" dirty="0">
                <a:latin typeface="Times New Roman"/>
                <a:cs typeface="Times New Roman"/>
              </a:rPr>
              <a:t>and</a:t>
            </a:r>
            <a:r>
              <a:rPr sz="950" spc="-5" dirty="0">
                <a:latin typeface="Times New Roman"/>
                <a:cs typeface="Times New Roman"/>
              </a:rPr>
              <a:t> </a:t>
            </a:r>
            <a:r>
              <a:rPr sz="950" spc="-10" dirty="0">
                <a:latin typeface="Times New Roman"/>
                <a:cs typeface="Times New Roman"/>
              </a:rPr>
              <a:t>have</a:t>
            </a:r>
            <a:r>
              <a:rPr sz="950" dirty="0">
                <a:latin typeface="Times New Roman"/>
                <a:cs typeface="Times New Roman"/>
              </a:rPr>
              <a:t> the same</a:t>
            </a:r>
            <a:r>
              <a:rPr sz="950" spc="-5" dirty="0">
                <a:latin typeface="Times New Roman"/>
                <a:cs typeface="Times New Roman"/>
              </a:rPr>
              <a:t> covariance</a:t>
            </a:r>
            <a:r>
              <a:rPr sz="950" dirty="0">
                <a:latin typeface="Times New Roman"/>
                <a:cs typeface="Times New Roman"/>
              </a:rPr>
              <a:t> matrix</a:t>
            </a:r>
            <a:r>
              <a:rPr sz="950" spc="-5" dirty="0">
                <a:latin typeface="Times New Roman"/>
                <a:cs typeface="Times New Roman"/>
              </a:rPr>
              <a:t> </a:t>
            </a:r>
            <a:r>
              <a:rPr sz="950" b="1" spc="105" dirty="0">
                <a:latin typeface="Arial"/>
                <a:cs typeface="Arial"/>
              </a:rPr>
              <a:t>Σ</a:t>
            </a:r>
            <a:r>
              <a:rPr sz="950" spc="105" dirty="0">
                <a:latin typeface="Times New Roman"/>
                <a:cs typeface="Times New Roman"/>
              </a:rPr>
              <a:t>:</a:t>
            </a:r>
            <a:endParaRPr sz="950">
              <a:latin typeface="Times New Roman"/>
              <a:cs typeface="Times New Roman"/>
            </a:endParaRPr>
          </a:p>
        </p:txBody>
      </p:sp>
      <p:sp>
        <p:nvSpPr>
          <p:cNvPr id="8" name="object 8"/>
          <p:cNvSpPr txBox="1"/>
          <p:nvPr/>
        </p:nvSpPr>
        <p:spPr>
          <a:xfrm>
            <a:off x="983500" y="2073348"/>
            <a:ext cx="74295" cy="131445"/>
          </a:xfrm>
          <a:prstGeom prst="rect">
            <a:avLst/>
          </a:prstGeom>
        </p:spPr>
        <p:txBody>
          <a:bodyPr vert="horz" wrap="square" lIns="0" tIns="12065" rIns="0" bIns="0" rtlCol="0">
            <a:spAutoFit/>
          </a:bodyPr>
          <a:lstStyle/>
          <a:p>
            <a:pPr marL="12700">
              <a:lnSpc>
                <a:spcPct val="100000"/>
              </a:lnSpc>
              <a:spcBef>
                <a:spcPts val="95"/>
              </a:spcBef>
            </a:pPr>
            <a:r>
              <a:rPr sz="700" i="1" spc="65" dirty="0">
                <a:latin typeface="Calibri"/>
                <a:cs typeface="Calibri"/>
              </a:rPr>
              <a:t>k</a:t>
            </a:r>
            <a:endParaRPr sz="700">
              <a:latin typeface="Calibri"/>
              <a:cs typeface="Calibri"/>
            </a:endParaRPr>
          </a:p>
        </p:txBody>
      </p:sp>
      <p:sp>
        <p:nvSpPr>
          <p:cNvPr id="9" name="object 9"/>
          <p:cNvSpPr txBox="1"/>
          <p:nvPr/>
        </p:nvSpPr>
        <p:spPr>
          <a:xfrm>
            <a:off x="699294" y="2021184"/>
            <a:ext cx="541020" cy="170815"/>
          </a:xfrm>
          <a:prstGeom prst="rect">
            <a:avLst/>
          </a:prstGeom>
        </p:spPr>
        <p:txBody>
          <a:bodyPr vert="horz" wrap="square" lIns="0" tIns="12700" rIns="0" bIns="0" rtlCol="0">
            <a:spAutoFit/>
          </a:bodyPr>
          <a:lstStyle/>
          <a:p>
            <a:pPr marL="12700">
              <a:lnSpc>
                <a:spcPct val="100000"/>
              </a:lnSpc>
              <a:spcBef>
                <a:spcPts val="100"/>
              </a:spcBef>
            </a:pPr>
            <a:r>
              <a:rPr sz="950" i="1" spc="-40" dirty="0">
                <a:latin typeface="Calibri"/>
                <a:cs typeface="Calibri"/>
              </a:rPr>
              <a:t>p</a:t>
            </a:r>
            <a:r>
              <a:rPr sz="950" spc="-40" dirty="0">
                <a:latin typeface="Calibri"/>
                <a:cs typeface="Calibri"/>
              </a:rPr>
              <a:t>(</a:t>
            </a:r>
            <a:r>
              <a:rPr sz="950" b="1" i="1" spc="-40" dirty="0">
                <a:latin typeface="Verdana"/>
                <a:cs typeface="Verdana"/>
              </a:rPr>
              <a:t>x</a:t>
            </a:r>
            <a:r>
              <a:rPr sz="950" spc="-40" dirty="0">
                <a:latin typeface="Lucida Sans Unicode"/>
                <a:cs typeface="Lucida Sans Unicode"/>
              </a:rPr>
              <a:t>|C</a:t>
            </a:r>
            <a:r>
              <a:rPr sz="950" spc="95" dirty="0">
                <a:latin typeface="Lucida Sans Unicode"/>
                <a:cs typeface="Lucida Sans Unicode"/>
              </a:rPr>
              <a:t> </a:t>
            </a:r>
            <a:r>
              <a:rPr sz="950" spc="80" dirty="0">
                <a:latin typeface="Calibri"/>
                <a:cs typeface="Calibri"/>
              </a:rPr>
              <a:t>)</a:t>
            </a:r>
            <a:r>
              <a:rPr sz="950" spc="20" dirty="0">
                <a:latin typeface="Calibri"/>
                <a:cs typeface="Calibri"/>
              </a:rPr>
              <a:t> </a:t>
            </a:r>
            <a:r>
              <a:rPr sz="950" spc="265" dirty="0">
                <a:latin typeface="Calibri"/>
                <a:cs typeface="Calibri"/>
              </a:rPr>
              <a:t>=</a:t>
            </a:r>
            <a:endParaRPr sz="950">
              <a:latin typeface="Calibri"/>
              <a:cs typeface="Calibri"/>
            </a:endParaRPr>
          </a:p>
        </p:txBody>
      </p:sp>
      <p:sp>
        <p:nvSpPr>
          <p:cNvPr id="10" name="object 10"/>
          <p:cNvSpPr txBox="1"/>
          <p:nvPr/>
        </p:nvSpPr>
        <p:spPr>
          <a:xfrm>
            <a:off x="1235769" y="1914852"/>
            <a:ext cx="795655" cy="364490"/>
          </a:xfrm>
          <a:prstGeom prst="rect">
            <a:avLst/>
          </a:prstGeom>
        </p:spPr>
        <p:txBody>
          <a:bodyPr vert="horz" wrap="square" lIns="0" tIns="12700" rIns="0" bIns="0" rtlCol="0">
            <a:spAutoFit/>
          </a:bodyPr>
          <a:lstStyle/>
          <a:p>
            <a:pPr marL="38100" marR="30480">
              <a:lnSpc>
                <a:spcPct val="117100"/>
              </a:lnSpc>
              <a:spcBef>
                <a:spcPts val="100"/>
              </a:spcBef>
              <a:tabLst>
                <a:tab pos="367030" algn="l"/>
                <a:tab pos="756920" algn="l"/>
              </a:tabLst>
            </a:pPr>
            <a:r>
              <a:rPr sz="950" u="sng" dirty="0">
                <a:uFill>
                  <a:solidFill>
                    <a:srgbClr val="000000"/>
                  </a:solidFill>
                </a:uFill>
                <a:latin typeface="Times New Roman"/>
                <a:cs typeface="Times New Roman"/>
              </a:rPr>
              <a:t> 	</a:t>
            </a:r>
            <a:r>
              <a:rPr sz="950" u="sng" spc="-10" dirty="0">
                <a:uFill>
                  <a:solidFill>
                    <a:srgbClr val="000000"/>
                  </a:solidFill>
                </a:uFill>
                <a:latin typeface="Calibri"/>
                <a:cs typeface="Calibri"/>
              </a:rPr>
              <a:t>1 	</a:t>
            </a:r>
            <a:r>
              <a:rPr sz="950" dirty="0">
                <a:latin typeface="Calibri"/>
                <a:cs typeface="Calibri"/>
              </a:rPr>
              <a:t> </a:t>
            </a:r>
            <a:r>
              <a:rPr sz="950" spc="50" dirty="0">
                <a:latin typeface="Calibri"/>
                <a:cs typeface="Calibri"/>
              </a:rPr>
              <a:t>(2</a:t>
            </a:r>
            <a:r>
              <a:rPr sz="950" i="1" spc="50" dirty="0">
                <a:latin typeface="Calibri"/>
                <a:cs typeface="Calibri"/>
              </a:rPr>
              <a:t>π</a:t>
            </a:r>
            <a:r>
              <a:rPr sz="950" spc="50" dirty="0">
                <a:latin typeface="Calibri"/>
                <a:cs typeface="Calibri"/>
              </a:rPr>
              <a:t>)</a:t>
            </a:r>
            <a:r>
              <a:rPr sz="1050" i="1" spc="75" baseline="23809" dirty="0">
                <a:latin typeface="Calibri"/>
                <a:cs typeface="Calibri"/>
              </a:rPr>
              <a:t>D/</a:t>
            </a:r>
            <a:r>
              <a:rPr sz="1050" spc="75" baseline="23809" dirty="0">
                <a:latin typeface="Calibri"/>
                <a:cs typeface="Calibri"/>
              </a:rPr>
              <a:t>2</a:t>
            </a:r>
            <a:r>
              <a:rPr sz="950" spc="50" dirty="0">
                <a:latin typeface="Lucida Sans Unicode"/>
                <a:cs typeface="Lucida Sans Unicode"/>
              </a:rPr>
              <a:t>|</a:t>
            </a:r>
            <a:r>
              <a:rPr sz="950" b="1" spc="50" dirty="0">
                <a:latin typeface="Arial"/>
                <a:cs typeface="Arial"/>
              </a:rPr>
              <a:t>Σ</a:t>
            </a:r>
            <a:r>
              <a:rPr sz="950" spc="50" dirty="0">
                <a:latin typeface="Lucida Sans Unicode"/>
                <a:cs typeface="Lucida Sans Unicode"/>
              </a:rPr>
              <a:t>|</a:t>
            </a:r>
            <a:r>
              <a:rPr sz="1050" spc="75" baseline="23809" dirty="0">
                <a:latin typeface="Calibri"/>
                <a:cs typeface="Calibri"/>
              </a:rPr>
              <a:t>1</a:t>
            </a:r>
            <a:r>
              <a:rPr sz="1050" i="1" spc="75" baseline="23809" dirty="0">
                <a:latin typeface="Calibri"/>
                <a:cs typeface="Calibri"/>
              </a:rPr>
              <a:t>/</a:t>
            </a:r>
            <a:r>
              <a:rPr sz="1050" spc="75" baseline="23809" dirty="0">
                <a:latin typeface="Calibri"/>
                <a:cs typeface="Calibri"/>
              </a:rPr>
              <a:t>2</a:t>
            </a:r>
            <a:endParaRPr sz="1050" baseline="23809">
              <a:latin typeface="Calibri"/>
              <a:cs typeface="Calibri"/>
            </a:endParaRPr>
          </a:p>
        </p:txBody>
      </p:sp>
      <p:sp>
        <p:nvSpPr>
          <p:cNvPr id="11" name="object 11"/>
          <p:cNvSpPr txBox="1"/>
          <p:nvPr/>
        </p:nvSpPr>
        <p:spPr>
          <a:xfrm>
            <a:off x="2415748" y="1939552"/>
            <a:ext cx="86360" cy="170815"/>
          </a:xfrm>
          <a:prstGeom prst="rect">
            <a:avLst/>
          </a:prstGeom>
        </p:spPr>
        <p:txBody>
          <a:bodyPr vert="horz" wrap="square" lIns="0" tIns="12700" rIns="0" bIns="0" rtlCol="0">
            <a:spAutoFit/>
          </a:bodyPr>
          <a:lstStyle/>
          <a:p>
            <a:pPr marL="12700">
              <a:lnSpc>
                <a:spcPct val="100000"/>
              </a:lnSpc>
              <a:spcBef>
                <a:spcPts val="100"/>
              </a:spcBef>
            </a:pPr>
            <a:r>
              <a:rPr sz="950" u="sng" spc="-10" dirty="0">
                <a:uFill>
                  <a:solidFill>
                    <a:srgbClr val="000000"/>
                  </a:solidFill>
                </a:uFill>
                <a:latin typeface="Calibri"/>
                <a:cs typeface="Calibri"/>
              </a:rPr>
              <a:t>1</a:t>
            </a:r>
            <a:endParaRPr sz="950">
              <a:latin typeface="Calibri"/>
              <a:cs typeface="Calibri"/>
            </a:endParaRPr>
          </a:p>
        </p:txBody>
      </p:sp>
      <p:sp>
        <p:nvSpPr>
          <p:cNvPr id="12" name="object 12"/>
          <p:cNvSpPr txBox="1"/>
          <p:nvPr/>
        </p:nvSpPr>
        <p:spPr>
          <a:xfrm>
            <a:off x="2415748" y="2103955"/>
            <a:ext cx="86360" cy="170815"/>
          </a:xfrm>
          <a:prstGeom prst="rect">
            <a:avLst/>
          </a:prstGeom>
        </p:spPr>
        <p:txBody>
          <a:bodyPr vert="horz" wrap="square" lIns="0" tIns="12700" rIns="0" bIns="0" rtlCol="0">
            <a:spAutoFit/>
          </a:bodyPr>
          <a:lstStyle/>
          <a:p>
            <a:pPr marL="12700">
              <a:lnSpc>
                <a:spcPct val="100000"/>
              </a:lnSpc>
              <a:spcBef>
                <a:spcPts val="100"/>
              </a:spcBef>
            </a:pPr>
            <a:r>
              <a:rPr sz="950" spc="-10" dirty="0">
                <a:latin typeface="Calibri"/>
                <a:cs typeface="Calibri"/>
              </a:rPr>
              <a:t>2</a:t>
            </a:r>
            <a:endParaRPr sz="950">
              <a:latin typeface="Calibri"/>
              <a:cs typeface="Calibri"/>
            </a:endParaRPr>
          </a:p>
        </p:txBody>
      </p:sp>
      <p:sp>
        <p:nvSpPr>
          <p:cNvPr id="13" name="object 13"/>
          <p:cNvSpPr txBox="1"/>
          <p:nvPr/>
        </p:nvSpPr>
        <p:spPr>
          <a:xfrm>
            <a:off x="2952215" y="2003873"/>
            <a:ext cx="318770" cy="131445"/>
          </a:xfrm>
          <a:prstGeom prst="rect">
            <a:avLst/>
          </a:prstGeom>
        </p:spPr>
        <p:txBody>
          <a:bodyPr vert="horz" wrap="square" lIns="0" tIns="12065" rIns="0" bIns="0" rtlCol="0">
            <a:spAutoFit/>
          </a:bodyPr>
          <a:lstStyle/>
          <a:p>
            <a:pPr marL="12700">
              <a:lnSpc>
                <a:spcPct val="100000"/>
              </a:lnSpc>
              <a:spcBef>
                <a:spcPts val="95"/>
              </a:spcBef>
            </a:pPr>
            <a:r>
              <a:rPr sz="700" i="1" spc="85" dirty="0">
                <a:latin typeface="Calibri"/>
                <a:cs typeface="Calibri"/>
              </a:rPr>
              <a:t>T     </a:t>
            </a:r>
            <a:r>
              <a:rPr sz="700" i="1" spc="-15" dirty="0">
                <a:latin typeface="Calibri"/>
                <a:cs typeface="Calibri"/>
              </a:rPr>
              <a:t> </a:t>
            </a:r>
            <a:r>
              <a:rPr sz="700" spc="15" dirty="0">
                <a:latin typeface="Lucida Sans Unicode"/>
                <a:cs typeface="Lucida Sans Unicode"/>
              </a:rPr>
              <a:t>−</a:t>
            </a:r>
            <a:r>
              <a:rPr sz="700" spc="10" dirty="0">
                <a:latin typeface="Calibri"/>
                <a:cs typeface="Calibri"/>
              </a:rPr>
              <a:t>1</a:t>
            </a:r>
            <a:endParaRPr sz="700">
              <a:latin typeface="Calibri"/>
              <a:cs typeface="Calibri"/>
            </a:endParaRPr>
          </a:p>
        </p:txBody>
      </p:sp>
      <p:sp>
        <p:nvSpPr>
          <p:cNvPr id="14" name="object 14"/>
          <p:cNvSpPr txBox="1"/>
          <p:nvPr/>
        </p:nvSpPr>
        <p:spPr>
          <a:xfrm>
            <a:off x="2848661" y="2082662"/>
            <a:ext cx="835660" cy="131445"/>
          </a:xfrm>
          <a:prstGeom prst="rect">
            <a:avLst/>
          </a:prstGeom>
        </p:spPr>
        <p:txBody>
          <a:bodyPr vert="horz" wrap="square" lIns="0" tIns="12065" rIns="0" bIns="0" rtlCol="0">
            <a:spAutoFit/>
          </a:bodyPr>
          <a:lstStyle/>
          <a:p>
            <a:pPr marL="12700">
              <a:lnSpc>
                <a:spcPct val="100000"/>
              </a:lnSpc>
              <a:spcBef>
                <a:spcPts val="95"/>
              </a:spcBef>
              <a:tabLst>
                <a:tab pos="773430" algn="l"/>
              </a:tabLst>
            </a:pPr>
            <a:r>
              <a:rPr sz="700" i="1" spc="65" dirty="0">
                <a:latin typeface="Calibri"/>
                <a:cs typeface="Calibri"/>
              </a:rPr>
              <a:t>k	k</a:t>
            </a:r>
            <a:endParaRPr sz="700">
              <a:latin typeface="Calibri"/>
              <a:cs typeface="Calibri"/>
            </a:endParaRPr>
          </a:p>
        </p:txBody>
      </p:sp>
      <p:sp>
        <p:nvSpPr>
          <p:cNvPr id="15" name="object 15"/>
          <p:cNvSpPr txBox="1"/>
          <p:nvPr/>
        </p:nvSpPr>
        <p:spPr>
          <a:xfrm>
            <a:off x="2013706" y="2021184"/>
            <a:ext cx="1725295" cy="170815"/>
          </a:xfrm>
          <a:prstGeom prst="rect">
            <a:avLst/>
          </a:prstGeom>
        </p:spPr>
        <p:txBody>
          <a:bodyPr vert="horz" wrap="square" lIns="0" tIns="12700" rIns="0" bIns="0" rtlCol="0">
            <a:spAutoFit/>
          </a:bodyPr>
          <a:lstStyle/>
          <a:p>
            <a:pPr marL="12700">
              <a:lnSpc>
                <a:spcPct val="100000"/>
              </a:lnSpc>
              <a:spcBef>
                <a:spcPts val="100"/>
              </a:spcBef>
            </a:pPr>
            <a:r>
              <a:rPr sz="950" spc="20" dirty="0">
                <a:latin typeface="Calibri"/>
                <a:cs typeface="Calibri"/>
              </a:rPr>
              <a:t>exp   </a:t>
            </a:r>
            <a:r>
              <a:rPr sz="950" spc="10" dirty="0">
                <a:latin typeface="Calibri"/>
                <a:cs typeface="Calibri"/>
              </a:rPr>
              <a:t> </a:t>
            </a:r>
            <a:r>
              <a:rPr sz="950" spc="-170" dirty="0">
                <a:latin typeface="Lucida Sans Unicode"/>
                <a:cs typeface="Lucida Sans Unicode"/>
              </a:rPr>
              <a:t>−</a:t>
            </a:r>
            <a:r>
              <a:rPr sz="950" dirty="0">
                <a:latin typeface="Lucida Sans Unicode"/>
                <a:cs typeface="Lucida Sans Unicode"/>
              </a:rPr>
              <a:t> </a:t>
            </a:r>
            <a:r>
              <a:rPr sz="950" spc="80" dirty="0">
                <a:latin typeface="Lucida Sans Unicode"/>
                <a:cs typeface="Lucida Sans Unicode"/>
              </a:rPr>
              <a:t> </a:t>
            </a:r>
            <a:r>
              <a:rPr sz="950" spc="80" dirty="0">
                <a:latin typeface="Calibri"/>
                <a:cs typeface="Calibri"/>
              </a:rPr>
              <a:t>(</a:t>
            </a:r>
            <a:r>
              <a:rPr sz="950" b="1" i="1" spc="-10" dirty="0">
                <a:latin typeface="Verdana"/>
                <a:cs typeface="Verdana"/>
              </a:rPr>
              <a:t>x</a:t>
            </a:r>
            <a:r>
              <a:rPr sz="950" b="1" i="1" spc="-114" dirty="0">
                <a:latin typeface="Verdana"/>
                <a:cs typeface="Verdana"/>
              </a:rPr>
              <a:t> </a:t>
            </a:r>
            <a:r>
              <a:rPr sz="950" spc="-170" dirty="0">
                <a:latin typeface="Lucida Sans Unicode"/>
                <a:cs typeface="Lucida Sans Unicode"/>
              </a:rPr>
              <a:t>−</a:t>
            </a:r>
            <a:r>
              <a:rPr sz="950" spc="-90" dirty="0">
                <a:latin typeface="Lucida Sans Unicode"/>
                <a:cs typeface="Lucida Sans Unicode"/>
              </a:rPr>
              <a:t> </a:t>
            </a:r>
            <a:r>
              <a:rPr sz="950" b="1" i="1" spc="-15" dirty="0">
                <a:latin typeface="Verdana"/>
                <a:cs typeface="Verdana"/>
              </a:rPr>
              <a:t>µ</a:t>
            </a:r>
            <a:r>
              <a:rPr sz="950" b="1" i="1" spc="120" dirty="0">
                <a:latin typeface="Verdana"/>
                <a:cs typeface="Verdana"/>
              </a:rPr>
              <a:t> </a:t>
            </a:r>
            <a:r>
              <a:rPr sz="950" spc="80" dirty="0">
                <a:latin typeface="Calibri"/>
                <a:cs typeface="Calibri"/>
              </a:rPr>
              <a:t>)</a:t>
            </a:r>
            <a:r>
              <a:rPr sz="950" dirty="0">
                <a:latin typeface="Calibri"/>
                <a:cs typeface="Calibri"/>
              </a:rPr>
              <a:t>  </a:t>
            </a:r>
            <a:r>
              <a:rPr sz="950" spc="-70" dirty="0">
                <a:latin typeface="Calibri"/>
                <a:cs typeface="Calibri"/>
              </a:rPr>
              <a:t> </a:t>
            </a:r>
            <a:r>
              <a:rPr sz="950" b="1" spc="215" dirty="0">
                <a:latin typeface="Arial"/>
                <a:cs typeface="Arial"/>
              </a:rPr>
              <a:t>Σ</a:t>
            </a:r>
            <a:r>
              <a:rPr sz="950" b="1" dirty="0">
                <a:latin typeface="Arial"/>
                <a:cs typeface="Arial"/>
              </a:rPr>
              <a:t>   </a:t>
            </a:r>
            <a:r>
              <a:rPr sz="950" b="1" spc="-70" dirty="0">
                <a:latin typeface="Arial"/>
                <a:cs typeface="Arial"/>
              </a:rPr>
              <a:t> </a:t>
            </a:r>
            <a:r>
              <a:rPr sz="950" spc="80" dirty="0">
                <a:latin typeface="Calibri"/>
                <a:cs typeface="Calibri"/>
              </a:rPr>
              <a:t>(</a:t>
            </a:r>
            <a:r>
              <a:rPr sz="950" b="1" i="1" spc="-10" dirty="0">
                <a:latin typeface="Verdana"/>
                <a:cs typeface="Verdana"/>
              </a:rPr>
              <a:t>x</a:t>
            </a:r>
            <a:r>
              <a:rPr sz="950" b="1" i="1" spc="-114" dirty="0">
                <a:latin typeface="Verdana"/>
                <a:cs typeface="Verdana"/>
              </a:rPr>
              <a:t> </a:t>
            </a:r>
            <a:r>
              <a:rPr sz="950" spc="-170" dirty="0">
                <a:latin typeface="Lucida Sans Unicode"/>
                <a:cs typeface="Lucida Sans Unicode"/>
              </a:rPr>
              <a:t>−</a:t>
            </a:r>
            <a:r>
              <a:rPr sz="950" spc="-90" dirty="0">
                <a:latin typeface="Lucida Sans Unicode"/>
                <a:cs typeface="Lucida Sans Unicode"/>
              </a:rPr>
              <a:t> </a:t>
            </a:r>
            <a:r>
              <a:rPr sz="950" b="1" i="1" spc="-15" dirty="0">
                <a:latin typeface="Verdana"/>
                <a:cs typeface="Verdana"/>
              </a:rPr>
              <a:t>µ</a:t>
            </a:r>
            <a:r>
              <a:rPr sz="950" b="1" i="1" spc="120" dirty="0">
                <a:latin typeface="Verdana"/>
                <a:cs typeface="Verdana"/>
              </a:rPr>
              <a:t> </a:t>
            </a:r>
            <a:r>
              <a:rPr sz="950" spc="80" dirty="0">
                <a:latin typeface="Calibri"/>
                <a:cs typeface="Calibri"/>
              </a:rPr>
              <a:t>)</a:t>
            </a:r>
            <a:endParaRPr sz="950">
              <a:latin typeface="Calibri"/>
              <a:cs typeface="Calibri"/>
            </a:endParaRPr>
          </a:p>
        </p:txBody>
      </p:sp>
      <p:sp>
        <p:nvSpPr>
          <p:cNvPr id="16" name="object 16"/>
          <p:cNvSpPr txBox="1"/>
          <p:nvPr/>
        </p:nvSpPr>
        <p:spPr>
          <a:xfrm>
            <a:off x="2218173" y="1851040"/>
            <a:ext cx="1611630" cy="170815"/>
          </a:xfrm>
          <a:prstGeom prst="rect">
            <a:avLst/>
          </a:prstGeom>
        </p:spPr>
        <p:txBody>
          <a:bodyPr vert="horz" wrap="square" lIns="0" tIns="133350" rIns="0" bIns="0" rtlCol="0">
            <a:spAutoFit/>
          </a:bodyPr>
          <a:lstStyle/>
          <a:p>
            <a:pPr marL="12700">
              <a:lnSpc>
                <a:spcPct val="100000"/>
              </a:lnSpc>
              <a:spcBef>
                <a:spcPts val="1050"/>
              </a:spcBef>
              <a:tabLst>
                <a:tab pos="1507490" algn="l"/>
              </a:tabLst>
            </a:pPr>
            <a:r>
              <a:rPr sz="950" spc="425" dirty="0">
                <a:latin typeface="Trebuchet MS"/>
                <a:cs typeface="Trebuchet MS"/>
              </a:rPr>
              <a:t> 	 </a:t>
            </a:r>
            <a:endParaRPr sz="950">
              <a:latin typeface="Trebuchet MS"/>
              <a:cs typeface="Trebuchet MS"/>
            </a:endParaRPr>
          </a:p>
        </p:txBody>
      </p:sp>
      <p:sp>
        <p:nvSpPr>
          <p:cNvPr id="17" name="object 17"/>
          <p:cNvSpPr txBox="1"/>
          <p:nvPr/>
        </p:nvSpPr>
        <p:spPr>
          <a:xfrm>
            <a:off x="473203" y="2442139"/>
            <a:ext cx="1216025" cy="501015"/>
          </a:xfrm>
          <a:prstGeom prst="rect">
            <a:avLst/>
          </a:prstGeom>
        </p:spPr>
        <p:txBody>
          <a:bodyPr vert="horz" wrap="square" lIns="0" tIns="12700" rIns="0" bIns="0" rtlCol="0">
            <a:spAutoFit/>
          </a:bodyPr>
          <a:lstStyle/>
          <a:p>
            <a:pPr marL="127635" indent="-115570">
              <a:lnSpc>
                <a:spcPct val="100000"/>
              </a:lnSpc>
              <a:spcBef>
                <a:spcPts val="100"/>
              </a:spcBef>
              <a:buSzPct val="89473"/>
              <a:buFont typeface="Lucida Sans Unicode"/>
              <a:buChar char="•"/>
              <a:tabLst>
                <a:tab pos="128270" algn="l"/>
              </a:tabLst>
            </a:pPr>
            <a:r>
              <a:rPr sz="950" i="1" spc="10" dirty="0">
                <a:solidFill>
                  <a:srgbClr val="D8D8D8"/>
                </a:solidFill>
                <a:latin typeface="Calibri"/>
                <a:cs typeface="Calibri"/>
              </a:rPr>
              <a:t>a</a:t>
            </a:r>
            <a:r>
              <a:rPr sz="950" i="1" dirty="0">
                <a:solidFill>
                  <a:srgbClr val="D8D8D8"/>
                </a:solidFill>
                <a:latin typeface="Calibri"/>
                <a:cs typeface="Calibri"/>
              </a:rPr>
              <a:t> </a:t>
            </a:r>
            <a:r>
              <a:rPr sz="950" spc="-5" dirty="0">
                <a:solidFill>
                  <a:srgbClr val="D8D8D8"/>
                </a:solidFill>
                <a:latin typeface="Times New Roman"/>
                <a:cs typeface="Times New Roman"/>
              </a:rPr>
              <a:t>takes</a:t>
            </a:r>
            <a:r>
              <a:rPr sz="950" spc="-20" dirty="0">
                <a:solidFill>
                  <a:srgbClr val="D8D8D8"/>
                </a:solidFill>
                <a:latin typeface="Times New Roman"/>
                <a:cs typeface="Times New Roman"/>
              </a:rPr>
              <a:t> </a:t>
            </a:r>
            <a:r>
              <a:rPr sz="950" dirty="0">
                <a:solidFill>
                  <a:srgbClr val="D8D8D8"/>
                </a:solidFill>
                <a:latin typeface="Times New Roman"/>
                <a:cs typeface="Times New Roman"/>
              </a:rPr>
              <a:t>a</a:t>
            </a:r>
            <a:r>
              <a:rPr sz="950" spc="-15" dirty="0">
                <a:solidFill>
                  <a:srgbClr val="D8D8D8"/>
                </a:solidFill>
                <a:latin typeface="Times New Roman"/>
                <a:cs typeface="Times New Roman"/>
              </a:rPr>
              <a:t> </a:t>
            </a:r>
            <a:r>
              <a:rPr sz="950" dirty="0">
                <a:solidFill>
                  <a:srgbClr val="D8D8D8"/>
                </a:solidFill>
                <a:latin typeface="Times New Roman"/>
                <a:cs typeface="Times New Roman"/>
              </a:rPr>
              <a:t>simple</a:t>
            </a:r>
            <a:r>
              <a:rPr sz="950" spc="-20" dirty="0">
                <a:solidFill>
                  <a:srgbClr val="D8D8D8"/>
                </a:solidFill>
                <a:latin typeface="Times New Roman"/>
                <a:cs typeface="Times New Roman"/>
              </a:rPr>
              <a:t> </a:t>
            </a:r>
            <a:r>
              <a:rPr sz="950" dirty="0">
                <a:solidFill>
                  <a:srgbClr val="D8D8D8"/>
                </a:solidFill>
                <a:latin typeface="Times New Roman"/>
                <a:cs typeface="Times New Roman"/>
              </a:rPr>
              <a:t>form:</a:t>
            </a:r>
            <a:endParaRPr sz="950">
              <a:latin typeface="Times New Roman"/>
              <a:cs typeface="Times New Roman"/>
            </a:endParaRPr>
          </a:p>
          <a:p>
            <a:pPr>
              <a:lnSpc>
                <a:spcPct val="100000"/>
              </a:lnSpc>
              <a:spcBef>
                <a:spcPts val="25"/>
              </a:spcBef>
            </a:pPr>
            <a:endParaRPr sz="1250">
              <a:latin typeface="Times New Roman"/>
              <a:cs typeface="Times New Roman"/>
            </a:endParaRPr>
          </a:p>
          <a:p>
            <a:pPr marR="90170" algn="r">
              <a:lnSpc>
                <a:spcPct val="100000"/>
              </a:lnSpc>
            </a:pPr>
            <a:r>
              <a:rPr sz="950" i="1" spc="10" dirty="0">
                <a:solidFill>
                  <a:srgbClr val="D8D8D8"/>
                </a:solidFill>
                <a:latin typeface="Calibri"/>
                <a:cs typeface="Calibri"/>
              </a:rPr>
              <a:t>a </a:t>
            </a:r>
            <a:r>
              <a:rPr sz="950" i="1" spc="130" dirty="0">
                <a:solidFill>
                  <a:srgbClr val="D8D8D8"/>
                </a:solidFill>
                <a:latin typeface="Calibri"/>
                <a:cs typeface="Calibri"/>
              </a:rPr>
              <a:t> </a:t>
            </a:r>
            <a:r>
              <a:rPr sz="950" spc="265" dirty="0">
                <a:solidFill>
                  <a:srgbClr val="D8D8D8"/>
                </a:solidFill>
                <a:latin typeface="Calibri"/>
                <a:cs typeface="Calibri"/>
              </a:rPr>
              <a:t>=</a:t>
            </a:r>
            <a:endParaRPr sz="950">
              <a:latin typeface="Calibri"/>
              <a:cs typeface="Calibri"/>
            </a:endParaRPr>
          </a:p>
        </p:txBody>
      </p:sp>
      <p:sp>
        <p:nvSpPr>
          <p:cNvPr id="18" name="object 18"/>
          <p:cNvSpPr txBox="1"/>
          <p:nvPr/>
        </p:nvSpPr>
        <p:spPr>
          <a:xfrm>
            <a:off x="1663076" y="2691005"/>
            <a:ext cx="1528445" cy="334645"/>
          </a:xfrm>
          <a:prstGeom prst="rect">
            <a:avLst/>
          </a:prstGeom>
        </p:spPr>
        <p:txBody>
          <a:bodyPr vert="horz" wrap="square" lIns="0" tIns="12700" rIns="0" bIns="0" rtlCol="0">
            <a:spAutoFit/>
          </a:bodyPr>
          <a:lstStyle/>
          <a:p>
            <a:pPr marL="171450">
              <a:lnSpc>
                <a:spcPts val="890"/>
              </a:lnSpc>
              <a:spcBef>
                <a:spcPts val="100"/>
              </a:spcBef>
            </a:pPr>
            <a:r>
              <a:rPr sz="950" i="1" u="sng" spc="-5" dirty="0">
                <a:solidFill>
                  <a:srgbClr val="D8D8D8"/>
                </a:solidFill>
                <a:uFill>
                  <a:solidFill>
                    <a:srgbClr val="D8D8D8"/>
                  </a:solidFill>
                </a:uFill>
                <a:latin typeface="Calibri"/>
                <a:cs typeface="Calibri"/>
              </a:rPr>
              <a:t>p</a:t>
            </a:r>
            <a:r>
              <a:rPr sz="950" u="sng" spc="-5" dirty="0">
                <a:solidFill>
                  <a:srgbClr val="D8D8D8"/>
                </a:solidFill>
                <a:uFill>
                  <a:solidFill>
                    <a:srgbClr val="D8D8D8"/>
                  </a:solidFill>
                </a:uFill>
                <a:latin typeface="Calibri"/>
                <a:cs typeface="Calibri"/>
              </a:rPr>
              <a:t>(</a:t>
            </a:r>
            <a:r>
              <a:rPr sz="950" b="1" i="1" u="sng" spc="-5" dirty="0">
                <a:solidFill>
                  <a:srgbClr val="D8D8D8"/>
                </a:solidFill>
                <a:uFill>
                  <a:solidFill>
                    <a:srgbClr val="D8D8D8"/>
                  </a:solidFill>
                </a:uFill>
                <a:latin typeface="Verdana"/>
                <a:cs typeface="Verdana"/>
              </a:rPr>
              <a:t>x</a:t>
            </a:r>
            <a:r>
              <a:rPr sz="950" u="sng" spc="-5" dirty="0">
                <a:solidFill>
                  <a:srgbClr val="D8D8D8"/>
                </a:solidFill>
                <a:uFill>
                  <a:solidFill>
                    <a:srgbClr val="D8D8D8"/>
                  </a:solidFill>
                </a:uFill>
                <a:latin typeface="Lucida Sans Unicode"/>
                <a:cs typeface="Lucida Sans Unicode"/>
              </a:rPr>
              <a:t>|C</a:t>
            </a:r>
            <a:r>
              <a:rPr sz="1050" u="sng" spc="-7" baseline="-11904" dirty="0">
                <a:solidFill>
                  <a:srgbClr val="D8D8D8"/>
                </a:solidFill>
                <a:uFill>
                  <a:solidFill>
                    <a:srgbClr val="D8D8D8"/>
                  </a:solidFill>
                </a:uFill>
                <a:latin typeface="Calibri"/>
                <a:cs typeface="Calibri"/>
              </a:rPr>
              <a:t>1</a:t>
            </a:r>
            <a:r>
              <a:rPr sz="950" u="sng" spc="-5" dirty="0">
                <a:solidFill>
                  <a:srgbClr val="D8D8D8"/>
                </a:solidFill>
                <a:uFill>
                  <a:solidFill>
                    <a:srgbClr val="D8D8D8"/>
                  </a:solidFill>
                </a:uFill>
                <a:latin typeface="Calibri"/>
                <a:cs typeface="Calibri"/>
              </a:rPr>
              <a:t>)</a:t>
            </a:r>
            <a:r>
              <a:rPr sz="950" i="1" u="sng" spc="-5" dirty="0">
                <a:solidFill>
                  <a:srgbClr val="D8D8D8"/>
                </a:solidFill>
                <a:uFill>
                  <a:solidFill>
                    <a:srgbClr val="D8D8D8"/>
                  </a:solidFill>
                </a:uFill>
                <a:latin typeface="Calibri"/>
                <a:cs typeface="Calibri"/>
              </a:rPr>
              <a:t>p</a:t>
            </a:r>
            <a:r>
              <a:rPr sz="950" u="sng" spc="-5" dirty="0">
                <a:solidFill>
                  <a:srgbClr val="D8D8D8"/>
                </a:solidFill>
                <a:uFill>
                  <a:solidFill>
                    <a:srgbClr val="D8D8D8"/>
                  </a:solidFill>
                </a:uFill>
                <a:latin typeface="Calibri"/>
                <a:cs typeface="Calibri"/>
              </a:rPr>
              <a:t>(</a:t>
            </a:r>
            <a:r>
              <a:rPr sz="950" u="sng" spc="-5" dirty="0">
                <a:solidFill>
                  <a:srgbClr val="D8D8D8"/>
                </a:solidFill>
                <a:uFill>
                  <a:solidFill>
                    <a:srgbClr val="D8D8D8"/>
                  </a:solidFill>
                </a:uFill>
                <a:latin typeface="Lucida Sans Unicode"/>
                <a:cs typeface="Lucida Sans Unicode"/>
              </a:rPr>
              <a:t>C</a:t>
            </a:r>
            <a:r>
              <a:rPr sz="1050" u="sng" spc="-7" baseline="-11904" dirty="0">
                <a:solidFill>
                  <a:srgbClr val="D8D8D8"/>
                </a:solidFill>
                <a:uFill>
                  <a:solidFill>
                    <a:srgbClr val="D8D8D8"/>
                  </a:solidFill>
                </a:uFill>
                <a:latin typeface="Calibri"/>
                <a:cs typeface="Calibri"/>
              </a:rPr>
              <a:t>1</a:t>
            </a:r>
            <a:r>
              <a:rPr sz="950" u="sng" spc="-5" dirty="0">
                <a:solidFill>
                  <a:srgbClr val="D8D8D8"/>
                </a:solidFill>
                <a:uFill>
                  <a:solidFill>
                    <a:srgbClr val="D8D8D8"/>
                  </a:solidFill>
                </a:uFill>
                <a:latin typeface="Calibri"/>
                <a:cs typeface="Calibri"/>
              </a:rPr>
              <a:t>)</a:t>
            </a:r>
            <a:endParaRPr sz="950">
              <a:latin typeface="Calibri"/>
              <a:cs typeface="Calibri"/>
            </a:endParaRPr>
          </a:p>
          <a:p>
            <a:pPr marL="38100">
              <a:lnSpc>
                <a:spcPts val="645"/>
              </a:lnSpc>
              <a:tabLst>
                <a:tab pos="872490" algn="l"/>
              </a:tabLst>
            </a:pPr>
            <a:r>
              <a:rPr sz="950" spc="35" dirty="0">
                <a:solidFill>
                  <a:srgbClr val="D8D8D8"/>
                </a:solidFill>
                <a:latin typeface="Calibri"/>
                <a:cs typeface="Calibri"/>
              </a:rPr>
              <a:t>ln	</a:t>
            </a:r>
            <a:r>
              <a:rPr sz="950" spc="265" dirty="0">
                <a:solidFill>
                  <a:srgbClr val="D8D8D8"/>
                </a:solidFill>
                <a:latin typeface="Calibri"/>
                <a:cs typeface="Calibri"/>
              </a:rPr>
              <a:t>=</a:t>
            </a:r>
            <a:r>
              <a:rPr sz="950" spc="45" dirty="0">
                <a:solidFill>
                  <a:srgbClr val="D8D8D8"/>
                </a:solidFill>
                <a:latin typeface="Calibri"/>
                <a:cs typeface="Calibri"/>
              </a:rPr>
              <a:t> </a:t>
            </a:r>
            <a:r>
              <a:rPr sz="950" b="1" i="1" spc="-120" dirty="0">
                <a:solidFill>
                  <a:srgbClr val="D8D8D8"/>
                </a:solidFill>
                <a:latin typeface="Verdana"/>
                <a:cs typeface="Verdana"/>
              </a:rPr>
              <a:t>w</a:t>
            </a:r>
            <a:r>
              <a:rPr sz="1050" i="1" spc="127" baseline="31746" dirty="0">
                <a:solidFill>
                  <a:srgbClr val="D8D8D8"/>
                </a:solidFill>
                <a:latin typeface="Calibri"/>
                <a:cs typeface="Calibri"/>
              </a:rPr>
              <a:t>T</a:t>
            </a:r>
            <a:r>
              <a:rPr sz="1050" i="1" spc="-22" baseline="31746" dirty="0">
                <a:solidFill>
                  <a:srgbClr val="D8D8D8"/>
                </a:solidFill>
                <a:latin typeface="Calibri"/>
                <a:cs typeface="Calibri"/>
              </a:rPr>
              <a:t> </a:t>
            </a:r>
            <a:r>
              <a:rPr sz="950" b="1" i="1" spc="-10" dirty="0">
                <a:solidFill>
                  <a:srgbClr val="D8D8D8"/>
                </a:solidFill>
                <a:latin typeface="Verdana"/>
                <a:cs typeface="Verdana"/>
              </a:rPr>
              <a:t>x</a:t>
            </a:r>
            <a:r>
              <a:rPr sz="950" b="1" i="1" spc="-114" dirty="0">
                <a:solidFill>
                  <a:srgbClr val="D8D8D8"/>
                </a:solidFill>
                <a:latin typeface="Verdana"/>
                <a:cs typeface="Verdana"/>
              </a:rPr>
              <a:t> </a:t>
            </a:r>
            <a:r>
              <a:rPr sz="950" spc="265" dirty="0">
                <a:solidFill>
                  <a:srgbClr val="D8D8D8"/>
                </a:solidFill>
                <a:latin typeface="Calibri"/>
                <a:cs typeface="Calibri"/>
              </a:rPr>
              <a:t>+</a:t>
            </a:r>
            <a:r>
              <a:rPr sz="950" spc="-5" dirty="0">
                <a:solidFill>
                  <a:srgbClr val="D8D8D8"/>
                </a:solidFill>
                <a:latin typeface="Calibri"/>
                <a:cs typeface="Calibri"/>
              </a:rPr>
              <a:t> </a:t>
            </a:r>
            <a:r>
              <a:rPr sz="950" i="1" dirty="0">
                <a:solidFill>
                  <a:srgbClr val="D8D8D8"/>
                </a:solidFill>
                <a:latin typeface="Calibri"/>
                <a:cs typeface="Calibri"/>
              </a:rPr>
              <a:t>w</a:t>
            </a:r>
            <a:endParaRPr sz="950">
              <a:latin typeface="Calibri"/>
              <a:cs typeface="Calibri"/>
            </a:endParaRPr>
          </a:p>
          <a:p>
            <a:pPr marL="171450">
              <a:lnSpc>
                <a:spcPts val="894"/>
              </a:lnSpc>
            </a:pPr>
            <a:r>
              <a:rPr sz="950" i="1" spc="-5" dirty="0">
                <a:solidFill>
                  <a:srgbClr val="D8D8D8"/>
                </a:solidFill>
                <a:latin typeface="Calibri"/>
                <a:cs typeface="Calibri"/>
              </a:rPr>
              <a:t>p</a:t>
            </a:r>
            <a:r>
              <a:rPr sz="950" spc="-5" dirty="0">
                <a:solidFill>
                  <a:srgbClr val="D8D8D8"/>
                </a:solidFill>
                <a:latin typeface="Calibri"/>
                <a:cs typeface="Calibri"/>
              </a:rPr>
              <a:t>(</a:t>
            </a:r>
            <a:r>
              <a:rPr sz="950" b="1" i="1" spc="-5" dirty="0">
                <a:solidFill>
                  <a:srgbClr val="D8D8D8"/>
                </a:solidFill>
                <a:latin typeface="Verdana"/>
                <a:cs typeface="Verdana"/>
              </a:rPr>
              <a:t>x</a:t>
            </a:r>
            <a:r>
              <a:rPr sz="950" spc="-5" dirty="0">
                <a:solidFill>
                  <a:srgbClr val="D8D8D8"/>
                </a:solidFill>
                <a:latin typeface="Lucida Sans Unicode"/>
                <a:cs typeface="Lucida Sans Unicode"/>
              </a:rPr>
              <a:t>|C</a:t>
            </a:r>
            <a:r>
              <a:rPr sz="1050" spc="-7" baseline="-11904" dirty="0">
                <a:solidFill>
                  <a:srgbClr val="D8D8D8"/>
                </a:solidFill>
                <a:latin typeface="Calibri"/>
                <a:cs typeface="Calibri"/>
              </a:rPr>
              <a:t>2</a:t>
            </a:r>
            <a:r>
              <a:rPr sz="950" spc="-5" dirty="0">
                <a:solidFill>
                  <a:srgbClr val="D8D8D8"/>
                </a:solidFill>
                <a:latin typeface="Calibri"/>
                <a:cs typeface="Calibri"/>
              </a:rPr>
              <a:t>)</a:t>
            </a:r>
            <a:r>
              <a:rPr sz="950" i="1" spc="-5" dirty="0">
                <a:solidFill>
                  <a:srgbClr val="D8D8D8"/>
                </a:solidFill>
                <a:latin typeface="Calibri"/>
                <a:cs typeface="Calibri"/>
              </a:rPr>
              <a:t>p</a:t>
            </a:r>
            <a:r>
              <a:rPr sz="950" spc="-5" dirty="0">
                <a:solidFill>
                  <a:srgbClr val="D8D8D8"/>
                </a:solidFill>
                <a:latin typeface="Calibri"/>
                <a:cs typeface="Calibri"/>
              </a:rPr>
              <a:t>(</a:t>
            </a:r>
            <a:r>
              <a:rPr sz="950" spc="-5" dirty="0">
                <a:solidFill>
                  <a:srgbClr val="D8D8D8"/>
                </a:solidFill>
                <a:latin typeface="Lucida Sans Unicode"/>
                <a:cs typeface="Lucida Sans Unicode"/>
              </a:rPr>
              <a:t>C</a:t>
            </a:r>
            <a:r>
              <a:rPr sz="1050" spc="-7" baseline="-11904" dirty="0">
                <a:solidFill>
                  <a:srgbClr val="D8D8D8"/>
                </a:solidFill>
                <a:latin typeface="Calibri"/>
                <a:cs typeface="Calibri"/>
              </a:rPr>
              <a:t>2</a:t>
            </a:r>
            <a:r>
              <a:rPr sz="950" spc="-5" dirty="0">
                <a:solidFill>
                  <a:srgbClr val="D8D8D8"/>
                </a:solidFill>
                <a:latin typeface="Calibri"/>
                <a:cs typeface="Calibri"/>
              </a:rPr>
              <a:t>)</a:t>
            </a:r>
            <a:endParaRPr sz="950">
              <a:latin typeface="Calibri"/>
              <a:cs typeface="Calibri"/>
            </a:endParaRPr>
          </a:p>
        </p:txBody>
      </p:sp>
      <p:sp>
        <p:nvSpPr>
          <p:cNvPr id="19" name="object 19"/>
          <p:cNvSpPr txBox="1"/>
          <p:nvPr/>
        </p:nvSpPr>
        <p:spPr>
          <a:xfrm>
            <a:off x="3140565" y="2823242"/>
            <a:ext cx="72390" cy="131445"/>
          </a:xfrm>
          <a:prstGeom prst="rect">
            <a:avLst/>
          </a:prstGeom>
        </p:spPr>
        <p:txBody>
          <a:bodyPr vert="horz" wrap="square" lIns="0" tIns="12065" rIns="0" bIns="0" rtlCol="0">
            <a:spAutoFit/>
          </a:bodyPr>
          <a:lstStyle/>
          <a:p>
            <a:pPr marL="12700">
              <a:lnSpc>
                <a:spcPct val="100000"/>
              </a:lnSpc>
              <a:spcBef>
                <a:spcPts val="95"/>
              </a:spcBef>
            </a:pPr>
            <a:r>
              <a:rPr sz="700" spc="10" dirty="0">
                <a:solidFill>
                  <a:srgbClr val="D8D8D8"/>
                </a:solidFill>
                <a:latin typeface="Calibri"/>
                <a:cs typeface="Calibri"/>
              </a:rPr>
              <a:t>0</a:t>
            </a:r>
            <a:endParaRPr sz="700">
              <a:latin typeface="Calibri"/>
              <a:cs typeface="Calibri"/>
            </a:endParaRPr>
          </a:p>
        </p:txBody>
      </p:sp>
      <p:sp>
        <p:nvSpPr>
          <p:cNvPr id="20" name="object 20"/>
          <p:cNvSpPr txBox="1"/>
          <p:nvPr/>
        </p:nvSpPr>
        <p:spPr>
          <a:xfrm>
            <a:off x="2021811" y="3183906"/>
            <a:ext cx="350520" cy="118110"/>
          </a:xfrm>
          <a:prstGeom prst="rect">
            <a:avLst/>
          </a:prstGeom>
        </p:spPr>
        <p:txBody>
          <a:bodyPr vert="horz" wrap="square" lIns="0" tIns="13335" rIns="0" bIns="0" rtlCol="0">
            <a:spAutoFit/>
          </a:bodyPr>
          <a:lstStyle/>
          <a:p>
            <a:pPr marL="38100">
              <a:lnSpc>
                <a:spcPct val="100000"/>
              </a:lnSpc>
              <a:spcBef>
                <a:spcPts val="105"/>
              </a:spcBef>
            </a:pPr>
            <a:r>
              <a:rPr sz="600" i="1" spc="114" dirty="0">
                <a:solidFill>
                  <a:srgbClr val="D8D8D8"/>
                </a:solidFill>
                <a:latin typeface="Calibri"/>
                <a:cs typeface="Calibri"/>
              </a:rPr>
              <a:t>T  </a:t>
            </a:r>
            <a:r>
              <a:rPr sz="600" i="1" spc="215" dirty="0">
                <a:solidFill>
                  <a:srgbClr val="D8D8D8"/>
                </a:solidFill>
                <a:latin typeface="Calibri"/>
                <a:cs typeface="Calibri"/>
              </a:rPr>
              <a:t> </a:t>
            </a:r>
            <a:r>
              <a:rPr sz="900" spc="75" baseline="4629" dirty="0">
                <a:solidFill>
                  <a:srgbClr val="D8D8D8"/>
                </a:solidFill>
                <a:latin typeface="Lucida Sans Unicode"/>
                <a:cs typeface="Lucida Sans Unicode"/>
              </a:rPr>
              <a:t>−</a:t>
            </a:r>
            <a:r>
              <a:rPr sz="900" spc="75" baseline="4629" dirty="0">
                <a:solidFill>
                  <a:srgbClr val="D8D8D8"/>
                </a:solidFill>
                <a:latin typeface="Calibri"/>
                <a:cs typeface="Calibri"/>
              </a:rPr>
              <a:t>1</a:t>
            </a:r>
            <a:endParaRPr sz="900" baseline="4629">
              <a:latin typeface="Calibri"/>
              <a:cs typeface="Calibri"/>
            </a:endParaRPr>
          </a:p>
        </p:txBody>
      </p:sp>
      <p:sp>
        <p:nvSpPr>
          <p:cNvPr id="21" name="object 21"/>
          <p:cNvSpPr txBox="1"/>
          <p:nvPr/>
        </p:nvSpPr>
        <p:spPr>
          <a:xfrm>
            <a:off x="718673" y="3190844"/>
            <a:ext cx="2014855" cy="158115"/>
          </a:xfrm>
          <a:prstGeom prst="rect">
            <a:avLst/>
          </a:prstGeom>
        </p:spPr>
        <p:txBody>
          <a:bodyPr vert="horz" wrap="square" lIns="0" tIns="14604" rIns="0" bIns="0" rtlCol="0">
            <a:spAutoFit/>
          </a:bodyPr>
          <a:lstStyle/>
          <a:p>
            <a:pPr marL="123825" indent="-111760">
              <a:lnSpc>
                <a:spcPct val="100000"/>
              </a:lnSpc>
              <a:spcBef>
                <a:spcPts val="114"/>
              </a:spcBef>
              <a:buSzPct val="88235"/>
              <a:buFont typeface="Arial"/>
              <a:buChar char="•"/>
              <a:tabLst>
                <a:tab pos="124460" algn="l"/>
              </a:tabLst>
            </a:pPr>
            <a:r>
              <a:rPr sz="850" spc="5" dirty="0">
                <a:solidFill>
                  <a:srgbClr val="D8D8D8"/>
                </a:solidFill>
                <a:latin typeface="Times New Roman"/>
                <a:cs typeface="Times New Roman"/>
              </a:rPr>
              <a:t>Note</a:t>
            </a:r>
            <a:r>
              <a:rPr sz="850" dirty="0">
                <a:solidFill>
                  <a:srgbClr val="D8D8D8"/>
                </a:solidFill>
                <a:latin typeface="Times New Roman"/>
                <a:cs typeface="Times New Roman"/>
              </a:rPr>
              <a:t> </a:t>
            </a:r>
            <a:r>
              <a:rPr sz="850" spc="5" dirty="0">
                <a:solidFill>
                  <a:srgbClr val="D8D8D8"/>
                </a:solidFill>
                <a:latin typeface="Times New Roman"/>
                <a:cs typeface="Times New Roman"/>
              </a:rPr>
              <a:t>that</a:t>
            </a:r>
            <a:r>
              <a:rPr sz="850" dirty="0">
                <a:solidFill>
                  <a:srgbClr val="D8D8D8"/>
                </a:solidFill>
                <a:latin typeface="Times New Roman"/>
                <a:cs typeface="Times New Roman"/>
              </a:rPr>
              <a:t> </a:t>
            </a:r>
            <a:r>
              <a:rPr sz="850" spc="5" dirty="0">
                <a:solidFill>
                  <a:srgbClr val="D8D8D8"/>
                </a:solidFill>
                <a:latin typeface="Times New Roman"/>
                <a:cs typeface="Times New Roman"/>
              </a:rPr>
              <a:t>quadratic</a:t>
            </a:r>
            <a:r>
              <a:rPr sz="850" dirty="0">
                <a:solidFill>
                  <a:srgbClr val="D8D8D8"/>
                </a:solidFill>
                <a:latin typeface="Times New Roman"/>
                <a:cs typeface="Times New Roman"/>
              </a:rPr>
              <a:t> </a:t>
            </a:r>
            <a:r>
              <a:rPr sz="850" spc="5" dirty="0">
                <a:solidFill>
                  <a:srgbClr val="D8D8D8"/>
                </a:solidFill>
                <a:latin typeface="Times New Roman"/>
                <a:cs typeface="Times New Roman"/>
              </a:rPr>
              <a:t>terms</a:t>
            </a:r>
            <a:r>
              <a:rPr sz="850" dirty="0">
                <a:solidFill>
                  <a:srgbClr val="D8D8D8"/>
                </a:solidFill>
                <a:latin typeface="Times New Roman"/>
                <a:cs typeface="Times New Roman"/>
              </a:rPr>
              <a:t> </a:t>
            </a:r>
            <a:r>
              <a:rPr sz="850" b="1" i="1" dirty="0">
                <a:solidFill>
                  <a:srgbClr val="D8D8D8"/>
                </a:solidFill>
                <a:latin typeface="Verdana"/>
                <a:cs typeface="Verdana"/>
              </a:rPr>
              <a:t>x </a:t>
            </a:r>
            <a:r>
              <a:rPr sz="850" b="1" i="1" spc="-35" dirty="0">
                <a:solidFill>
                  <a:srgbClr val="D8D8D8"/>
                </a:solidFill>
                <a:latin typeface="Verdana"/>
                <a:cs typeface="Verdana"/>
              </a:rPr>
              <a:t> </a:t>
            </a:r>
            <a:r>
              <a:rPr sz="850" b="1" spc="210" dirty="0">
                <a:solidFill>
                  <a:srgbClr val="D8D8D8"/>
                </a:solidFill>
                <a:latin typeface="Arial"/>
                <a:cs typeface="Arial"/>
              </a:rPr>
              <a:t>Σ</a:t>
            </a:r>
            <a:r>
              <a:rPr sz="850" b="1" dirty="0">
                <a:solidFill>
                  <a:srgbClr val="D8D8D8"/>
                </a:solidFill>
                <a:latin typeface="Arial"/>
                <a:cs typeface="Arial"/>
              </a:rPr>
              <a:t>   </a:t>
            </a:r>
            <a:r>
              <a:rPr sz="850" b="1" spc="-15" dirty="0">
                <a:solidFill>
                  <a:srgbClr val="D8D8D8"/>
                </a:solidFill>
                <a:latin typeface="Arial"/>
                <a:cs typeface="Arial"/>
              </a:rPr>
              <a:t> </a:t>
            </a:r>
            <a:r>
              <a:rPr sz="850" b="1" i="1" dirty="0">
                <a:solidFill>
                  <a:srgbClr val="D8D8D8"/>
                </a:solidFill>
                <a:latin typeface="Verdana"/>
                <a:cs typeface="Verdana"/>
              </a:rPr>
              <a:t>x</a:t>
            </a:r>
            <a:r>
              <a:rPr sz="850" b="1" i="1" spc="-75" dirty="0">
                <a:solidFill>
                  <a:srgbClr val="D8D8D8"/>
                </a:solidFill>
                <a:latin typeface="Verdana"/>
                <a:cs typeface="Verdana"/>
              </a:rPr>
              <a:t> </a:t>
            </a:r>
            <a:r>
              <a:rPr sz="850" spc="5" dirty="0">
                <a:solidFill>
                  <a:srgbClr val="D8D8D8"/>
                </a:solidFill>
                <a:latin typeface="Times New Roman"/>
                <a:cs typeface="Times New Roman"/>
              </a:rPr>
              <a:t>cancel</a:t>
            </a:r>
            <a:endParaRPr sz="850">
              <a:latin typeface="Times New Roman"/>
              <a:cs typeface="Times New Roman"/>
            </a:endParaRPr>
          </a:p>
        </p:txBody>
      </p:sp>
      <p:sp>
        <p:nvSpPr>
          <p:cNvPr id="22" name="object 22"/>
          <p:cNvSpPr txBox="1"/>
          <p:nvPr/>
        </p:nvSpPr>
        <p:spPr>
          <a:xfrm>
            <a:off x="347294" y="3315314"/>
            <a:ext cx="2844165" cy="116839"/>
          </a:xfrm>
          <a:prstGeom prst="rect">
            <a:avLst/>
          </a:prstGeom>
        </p:spPr>
        <p:txBody>
          <a:bodyPr vert="horz" wrap="square" lIns="0" tIns="12065" rIns="0" bIns="0" rtlCol="0">
            <a:spAutoFit/>
          </a:bodyPr>
          <a:lstStyle/>
          <a:p>
            <a:pPr marL="12700">
              <a:lnSpc>
                <a:spcPct val="100000"/>
              </a:lnSpc>
              <a:spcBef>
                <a:spcPts val="95"/>
              </a:spcBef>
              <a:tabLst>
                <a:tab pos="2009775" algn="l"/>
              </a:tabLst>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	Alireza</a:t>
            </a:r>
            <a:r>
              <a:rPr sz="600" spc="-10"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3" name="object 23"/>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67</a:t>
            </a:r>
            <a:endParaRPr sz="600">
              <a:latin typeface="Times New Roman"/>
              <a:cs typeface="Times New Roman"/>
            </a:endParaRPr>
          </a:p>
        </p:txBody>
      </p:sp>
      <p:sp>
        <p:nvSpPr>
          <p:cNvPr id="24" name="Slide Number Placeholder 2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67</a:t>
            </a:fld>
            <a:endParaRPr lang="en-US" spc="-5" dirty="0"/>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914730" y="211795"/>
            <a:ext cx="277876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Gaussian </a:t>
            </a:r>
            <a:r>
              <a:rPr sz="1400" spc="10" dirty="0">
                <a:latin typeface="Times New Roman"/>
                <a:cs typeface="Times New Roman"/>
              </a:rPr>
              <a:t>Class-Conditional</a:t>
            </a:r>
            <a:r>
              <a:rPr sz="1400" spc="15" dirty="0">
                <a:latin typeface="Times New Roman"/>
                <a:cs typeface="Times New Roman"/>
              </a:rPr>
              <a:t> </a:t>
            </a:r>
            <a:r>
              <a:rPr sz="1400" spc="10" dirty="0">
                <a:latin typeface="Times New Roman"/>
                <a:cs typeface="Times New Roman"/>
              </a:rPr>
              <a:t>Densities</a:t>
            </a:r>
            <a:endParaRPr sz="1400">
              <a:latin typeface="Times New Roman"/>
              <a:cs typeface="Times New Roman"/>
            </a:endParaRPr>
          </a:p>
        </p:txBody>
      </p:sp>
      <p:pic>
        <p:nvPicPr>
          <p:cNvPr id="6" name="object 6"/>
          <p:cNvPicPr/>
          <p:nvPr/>
        </p:nvPicPr>
        <p:blipFill>
          <a:blip r:embed="rId5" cstate="print"/>
          <a:stretch>
            <a:fillRect/>
          </a:stretch>
        </p:blipFill>
        <p:spPr>
          <a:xfrm>
            <a:off x="949113" y="438675"/>
            <a:ext cx="1194579" cy="891728"/>
          </a:xfrm>
          <a:prstGeom prst="rect">
            <a:avLst/>
          </a:prstGeom>
        </p:spPr>
      </p:pic>
      <p:sp>
        <p:nvSpPr>
          <p:cNvPr id="7" name="object 7"/>
          <p:cNvSpPr txBox="1"/>
          <p:nvPr/>
        </p:nvSpPr>
        <p:spPr>
          <a:xfrm>
            <a:off x="422403" y="1413028"/>
            <a:ext cx="3492500" cy="470534"/>
          </a:xfrm>
          <a:prstGeom prst="rect">
            <a:avLst/>
          </a:prstGeom>
        </p:spPr>
        <p:txBody>
          <a:bodyPr vert="horz" wrap="square" lIns="0" tIns="12700" rIns="0" bIns="0" rtlCol="0">
            <a:spAutoFit/>
          </a:bodyPr>
          <a:lstStyle/>
          <a:p>
            <a:pPr marL="178435" indent="-115570">
              <a:lnSpc>
                <a:spcPct val="100000"/>
              </a:lnSpc>
              <a:spcBef>
                <a:spcPts val="100"/>
              </a:spcBef>
              <a:buSzPct val="89473"/>
              <a:buFont typeface="Lucida Sans Unicode"/>
              <a:buChar char="•"/>
              <a:tabLst>
                <a:tab pos="179070" algn="l"/>
              </a:tabLst>
            </a:pPr>
            <a:r>
              <a:rPr sz="950" dirty="0">
                <a:latin typeface="Times New Roman"/>
                <a:cs typeface="Times New Roman"/>
              </a:rPr>
              <a:t>Back</a:t>
            </a:r>
            <a:r>
              <a:rPr sz="950" spc="-10" dirty="0">
                <a:latin typeface="Times New Roman"/>
                <a:cs typeface="Times New Roman"/>
              </a:rPr>
              <a:t> </a:t>
            </a:r>
            <a:r>
              <a:rPr sz="950" dirty="0">
                <a:latin typeface="Times New Roman"/>
                <a:cs typeface="Times New Roman"/>
              </a:rPr>
              <a:t>to</a:t>
            </a:r>
            <a:r>
              <a:rPr sz="950" spc="-10" dirty="0">
                <a:latin typeface="Times New Roman"/>
                <a:cs typeface="Times New Roman"/>
              </a:rPr>
              <a:t> </a:t>
            </a:r>
            <a:r>
              <a:rPr sz="950" dirty="0">
                <a:latin typeface="Times New Roman"/>
                <a:cs typeface="Times New Roman"/>
              </a:rPr>
              <a:t>that</a:t>
            </a:r>
            <a:r>
              <a:rPr sz="950" spc="-5" dirty="0">
                <a:latin typeface="Times New Roman"/>
                <a:cs typeface="Times New Roman"/>
              </a:rPr>
              <a:t> </a:t>
            </a:r>
            <a:r>
              <a:rPr sz="950" i="1" spc="10" dirty="0">
                <a:latin typeface="Calibri"/>
                <a:cs typeface="Calibri"/>
              </a:rPr>
              <a:t>a </a:t>
            </a:r>
            <a:r>
              <a:rPr sz="950" dirty="0">
                <a:latin typeface="Times New Roman"/>
                <a:cs typeface="Times New Roman"/>
              </a:rPr>
              <a:t>in</a:t>
            </a:r>
            <a:r>
              <a:rPr sz="950" spc="-10" dirty="0">
                <a:latin typeface="Times New Roman"/>
                <a:cs typeface="Times New Roman"/>
              </a:rPr>
              <a:t> </a:t>
            </a:r>
            <a:r>
              <a:rPr sz="950" dirty="0">
                <a:latin typeface="Times New Roman"/>
                <a:cs typeface="Times New Roman"/>
              </a:rPr>
              <a:t>the</a:t>
            </a:r>
            <a:r>
              <a:rPr sz="950" spc="-5" dirty="0">
                <a:latin typeface="Times New Roman"/>
                <a:cs typeface="Times New Roman"/>
              </a:rPr>
              <a:t> </a:t>
            </a:r>
            <a:r>
              <a:rPr sz="950" dirty="0">
                <a:latin typeface="Times New Roman"/>
                <a:cs typeface="Times New Roman"/>
              </a:rPr>
              <a:t>logistic</a:t>
            </a:r>
            <a:r>
              <a:rPr sz="950" spc="-10" dirty="0">
                <a:latin typeface="Times New Roman"/>
                <a:cs typeface="Times New Roman"/>
              </a:rPr>
              <a:t> </a:t>
            </a:r>
            <a:r>
              <a:rPr sz="950" dirty="0">
                <a:latin typeface="Times New Roman"/>
                <a:cs typeface="Times New Roman"/>
              </a:rPr>
              <a:t>sigmoid</a:t>
            </a:r>
            <a:r>
              <a:rPr sz="950" spc="-10" dirty="0">
                <a:latin typeface="Times New Roman"/>
                <a:cs typeface="Times New Roman"/>
              </a:rPr>
              <a:t> </a:t>
            </a:r>
            <a:r>
              <a:rPr sz="950" dirty="0">
                <a:latin typeface="Times New Roman"/>
                <a:cs typeface="Times New Roman"/>
              </a:rPr>
              <a:t>for</a:t>
            </a:r>
            <a:r>
              <a:rPr sz="950" spc="-5" dirty="0">
                <a:latin typeface="Times New Roman"/>
                <a:cs typeface="Times New Roman"/>
              </a:rPr>
              <a:t> </a:t>
            </a:r>
            <a:r>
              <a:rPr sz="950" dirty="0">
                <a:latin typeface="Times New Roman"/>
                <a:cs typeface="Times New Roman"/>
              </a:rPr>
              <a:t>2</a:t>
            </a:r>
            <a:r>
              <a:rPr sz="950" spc="-10" dirty="0">
                <a:latin typeface="Times New Roman"/>
                <a:cs typeface="Times New Roman"/>
              </a:rPr>
              <a:t> </a:t>
            </a:r>
            <a:r>
              <a:rPr sz="950" dirty="0">
                <a:latin typeface="Times New Roman"/>
                <a:cs typeface="Times New Roman"/>
              </a:rPr>
              <a:t>classes</a:t>
            </a:r>
            <a:endParaRPr sz="950">
              <a:latin typeface="Times New Roman"/>
              <a:cs typeface="Times New Roman"/>
            </a:endParaRPr>
          </a:p>
          <a:p>
            <a:pPr marL="178435" marR="55880" indent="-115570">
              <a:lnSpc>
                <a:spcPct val="103499"/>
              </a:lnSpc>
              <a:buSzPct val="89473"/>
              <a:buFont typeface="Lucida Sans Unicode"/>
              <a:buChar char="•"/>
              <a:tabLst>
                <a:tab pos="179070" algn="l"/>
              </a:tabLst>
            </a:pPr>
            <a:r>
              <a:rPr sz="950" spc="-15" dirty="0">
                <a:latin typeface="Times New Roman"/>
                <a:cs typeface="Times New Roman"/>
              </a:rPr>
              <a:t>Let’s</a:t>
            </a:r>
            <a:r>
              <a:rPr sz="950" spc="-10" dirty="0">
                <a:latin typeface="Times New Roman"/>
                <a:cs typeface="Times New Roman"/>
              </a:rPr>
              <a:t> </a:t>
            </a:r>
            <a:r>
              <a:rPr sz="950" dirty="0">
                <a:latin typeface="Times New Roman"/>
                <a:cs typeface="Times New Roman"/>
              </a:rPr>
              <a:t>assume</a:t>
            </a:r>
            <a:r>
              <a:rPr sz="950" spc="-10" dirty="0">
                <a:latin typeface="Times New Roman"/>
                <a:cs typeface="Times New Roman"/>
              </a:rPr>
              <a:t> </a:t>
            </a:r>
            <a:r>
              <a:rPr sz="950" dirty="0">
                <a:latin typeface="Times New Roman"/>
                <a:cs typeface="Times New Roman"/>
              </a:rPr>
              <a:t>the</a:t>
            </a:r>
            <a:r>
              <a:rPr sz="950" spc="-10" dirty="0">
                <a:latin typeface="Times New Roman"/>
                <a:cs typeface="Times New Roman"/>
              </a:rPr>
              <a:t> </a:t>
            </a:r>
            <a:r>
              <a:rPr sz="950" dirty="0">
                <a:latin typeface="Times New Roman"/>
                <a:cs typeface="Times New Roman"/>
              </a:rPr>
              <a:t>class-conditional</a:t>
            </a:r>
            <a:r>
              <a:rPr sz="950" spc="-5" dirty="0">
                <a:latin typeface="Times New Roman"/>
                <a:cs typeface="Times New Roman"/>
              </a:rPr>
              <a:t> </a:t>
            </a:r>
            <a:r>
              <a:rPr sz="950" dirty="0">
                <a:latin typeface="Times New Roman"/>
                <a:cs typeface="Times New Roman"/>
              </a:rPr>
              <a:t>densities</a:t>
            </a:r>
            <a:r>
              <a:rPr sz="950" spc="-15" dirty="0">
                <a:latin typeface="Times New Roman"/>
                <a:cs typeface="Times New Roman"/>
              </a:rPr>
              <a:t> </a:t>
            </a:r>
            <a:r>
              <a:rPr sz="950" i="1" dirty="0">
                <a:latin typeface="Calibri"/>
                <a:cs typeface="Calibri"/>
              </a:rPr>
              <a:t>p</a:t>
            </a:r>
            <a:r>
              <a:rPr sz="950" dirty="0">
                <a:latin typeface="Calibri"/>
                <a:cs typeface="Calibri"/>
              </a:rPr>
              <a:t>(</a:t>
            </a:r>
            <a:r>
              <a:rPr sz="950" b="1" i="1" dirty="0">
                <a:latin typeface="Verdana"/>
                <a:cs typeface="Verdana"/>
              </a:rPr>
              <a:t>x</a:t>
            </a:r>
            <a:r>
              <a:rPr sz="950" dirty="0">
                <a:latin typeface="Lucida Sans Unicode"/>
                <a:cs typeface="Lucida Sans Unicode"/>
              </a:rPr>
              <a:t>|C</a:t>
            </a:r>
            <a:r>
              <a:rPr sz="1050" i="1" baseline="-11904" dirty="0">
                <a:latin typeface="Calibri"/>
                <a:cs typeface="Calibri"/>
              </a:rPr>
              <a:t>k</a:t>
            </a:r>
            <a:r>
              <a:rPr sz="950" dirty="0">
                <a:latin typeface="Calibri"/>
                <a:cs typeface="Calibri"/>
              </a:rPr>
              <a:t>)</a:t>
            </a:r>
            <a:r>
              <a:rPr sz="950" spc="10" dirty="0">
                <a:latin typeface="Calibri"/>
                <a:cs typeface="Calibri"/>
              </a:rPr>
              <a:t> </a:t>
            </a:r>
            <a:r>
              <a:rPr sz="950" dirty="0">
                <a:latin typeface="Times New Roman"/>
                <a:cs typeface="Times New Roman"/>
              </a:rPr>
              <a:t>are</a:t>
            </a:r>
            <a:r>
              <a:rPr sz="950" spc="-5" dirty="0">
                <a:latin typeface="Times New Roman"/>
                <a:cs typeface="Times New Roman"/>
              </a:rPr>
              <a:t> </a:t>
            </a:r>
            <a:r>
              <a:rPr sz="950" dirty="0">
                <a:latin typeface="Times New Roman"/>
                <a:cs typeface="Times New Roman"/>
              </a:rPr>
              <a:t>Gaussians, </a:t>
            </a:r>
            <a:r>
              <a:rPr sz="950" spc="-225" dirty="0">
                <a:latin typeface="Times New Roman"/>
                <a:cs typeface="Times New Roman"/>
              </a:rPr>
              <a:t> </a:t>
            </a:r>
            <a:r>
              <a:rPr sz="950" dirty="0">
                <a:latin typeface="Times New Roman"/>
                <a:cs typeface="Times New Roman"/>
              </a:rPr>
              <a:t>and</a:t>
            </a:r>
            <a:r>
              <a:rPr sz="950" spc="-5" dirty="0">
                <a:latin typeface="Times New Roman"/>
                <a:cs typeface="Times New Roman"/>
              </a:rPr>
              <a:t> </a:t>
            </a:r>
            <a:r>
              <a:rPr sz="950" spc="-10" dirty="0">
                <a:latin typeface="Times New Roman"/>
                <a:cs typeface="Times New Roman"/>
              </a:rPr>
              <a:t>have</a:t>
            </a:r>
            <a:r>
              <a:rPr sz="950" dirty="0">
                <a:latin typeface="Times New Roman"/>
                <a:cs typeface="Times New Roman"/>
              </a:rPr>
              <a:t> the same</a:t>
            </a:r>
            <a:r>
              <a:rPr sz="950" spc="-5" dirty="0">
                <a:latin typeface="Times New Roman"/>
                <a:cs typeface="Times New Roman"/>
              </a:rPr>
              <a:t> covariance</a:t>
            </a:r>
            <a:r>
              <a:rPr sz="950" dirty="0">
                <a:latin typeface="Times New Roman"/>
                <a:cs typeface="Times New Roman"/>
              </a:rPr>
              <a:t> matrix</a:t>
            </a:r>
            <a:r>
              <a:rPr sz="950" spc="-5" dirty="0">
                <a:latin typeface="Times New Roman"/>
                <a:cs typeface="Times New Roman"/>
              </a:rPr>
              <a:t> </a:t>
            </a:r>
            <a:r>
              <a:rPr sz="950" b="1" spc="105" dirty="0">
                <a:latin typeface="Arial"/>
                <a:cs typeface="Arial"/>
              </a:rPr>
              <a:t>Σ</a:t>
            </a:r>
            <a:r>
              <a:rPr sz="950" spc="105" dirty="0">
                <a:latin typeface="Times New Roman"/>
                <a:cs typeface="Times New Roman"/>
              </a:rPr>
              <a:t>:</a:t>
            </a:r>
            <a:endParaRPr sz="950">
              <a:latin typeface="Times New Roman"/>
              <a:cs typeface="Times New Roman"/>
            </a:endParaRPr>
          </a:p>
        </p:txBody>
      </p:sp>
      <p:sp>
        <p:nvSpPr>
          <p:cNvPr id="8" name="object 8"/>
          <p:cNvSpPr txBox="1"/>
          <p:nvPr/>
        </p:nvSpPr>
        <p:spPr>
          <a:xfrm>
            <a:off x="983500" y="2073348"/>
            <a:ext cx="74295" cy="131445"/>
          </a:xfrm>
          <a:prstGeom prst="rect">
            <a:avLst/>
          </a:prstGeom>
        </p:spPr>
        <p:txBody>
          <a:bodyPr vert="horz" wrap="square" lIns="0" tIns="12065" rIns="0" bIns="0" rtlCol="0">
            <a:spAutoFit/>
          </a:bodyPr>
          <a:lstStyle/>
          <a:p>
            <a:pPr marL="12700">
              <a:lnSpc>
                <a:spcPct val="100000"/>
              </a:lnSpc>
              <a:spcBef>
                <a:spcPts val="95"/>
              </a:spcBef>
            </a:pPr>
            <a:r>
              <a:rPr sz="700" i="1" spc="65" dirty="0">
                <a:latin typeface="Calibri"/>
                <a:cs typeface="Calibri"/>
              </a:rPr>
              <a:t>k</a:t>
            </a:r>
            <a:endParaRPr sz="700">
              <a:latin typeface="Calibri"/>
              <a:cs typeface="Calibri"/>
            </a:endParaRPr>
          </a:p>
        </p:txBody>
      </p:sp>
      <p:sp>
        <p:nvSpPr>
          <p:cNvPr id="9" name="object 9"/>
          <p:cNvSpPr txBox="1"/>
          <p:nvPr/>
        </p:nvSpPr>
        <p:spPr>
          <a:xfrm>
            <a:off x="699294" y="2021184"/>
            <a:ext cx="541020" cy="170815"/>
          </a:xfrm>
          <a:prstGeom prst="rect">
            <a:avLst/>
          </a:prstGeom>
        </p:spPr>
        <p:txBody>
          <a:bodyPr vert="horz" wrap="square" lIns="0" tIns="12700" rIns="0" bIns="0" rtlCol="0">
            <a:spAutoFit/>
          </a:bodyPr>
          <a:lstStyle/>
          <a:p>
            <a:pPr marL="12700">
              <a:lnSpc>
                <a:spcPct val="100000"/>
              </a:lnSpc>
              <a:spcBef>
                <a:spcPts val="100"/>
              </a:spcBef>
            </a:pPr>
            <a:r>
              <a:rPr sz="950" i="1" spc="-40" dirty="0">
                <a:latin typeface="Calibri"/>
                <a:cs typeface="Calibri"/>
              </a:rPr>
              <a:t>p</a:t>
            </a:r>
            <a:r>
              <a:rPr sz="950" spc="-40" dirty="0">
                <a:latin typeface="Calibri"/>
                <a:cs typeface="Calibri"/>
              </a:rPr>
              <a:t>(</a:t>
            </a:r>
            <a:r>
              <a:rPr sz="950" b="1" i="1" spc="-40" dirty="0">
                <a:latin typeface="Verdana"/>
                <a:cs typeface="Verdana"/>
              </a:rPr>
              <a:t>x</a:t>
            </a:r>
            <a:r>
              <a:rPr sz="950" spc="-40" dirty="0">
                <a:latin typeface="Lucida Sans Unicode"/>
                <a:cs typeface="Lucida Sans Unicode"/>
              </a:rPr>
              <a:t>|C</a:t>
            </a:r>
            <a:r>
              <a:rPr sz="950" spc="95" dirty="0">
                <a:latin typeface="Lucida Sans Unicode"/>
                <a:cs typeface="Lucida Sans Unicode"/>
              </a:rPr>
              <a:t> </a:t>
            </a:r>
            <a:r>
              <a:rPr sz="950" spc="80" dirty="0">
                <a:latin typeface="Calibri"/>
                <a:cs typeface="Calibri"/>
              </a:rPr>
              <a:t>)</a:t>
            </a:r>
            <a:r>
              <a:rPr sz="950" spc="20" dirty="0">
                <a:latin typeface="Calibri"/>
                <a:cs typeface="Calibri"/>
              </a:rPr>
              <a:t> </a:t>
            </a:r>
            <a:r>
              <a:rPr sz="950" spc="265" dirty="0">
                <a:latin typeface="Calibri"/>
                <a:cs typeface="Calibri"/>
              </a:rPr>
              <a:t>=</a:t>
            </a:r>
            <a:endParaRPr sz="950">
              <a:latin typeface="Calibri"/>
              <a:cs typeface="Calibri"/>
            </a:endParaRPr>
          </a:p>
        </p:txBody>
      </p:sp>
      <p:sp>
        <p:nvSpPr>
          <p:cNvPr id="10" name="object 10"/>
          <p:cNvSpPr txBox="1"/>
          <p:nvPr/>
        </p:nvSpPr>
        <p:spPr>
          <a:xfrm>
            <a:off x="1235769" y="1914852"/>
            <a:ext cx="795655" cy="364490"/>
          </a:xfrm>
          <a:prstGeom prst="rect">
            <a:avLst/>
          </a:prstGeom>
        </p:spPr>
        <p:txBody>
          <a:bodyPr vert="horz" wrap="square" lIns="0" tIns="12700" rIns="0" bIns="0" rtlCol="0">
            <a:spAutoFit/>
          </a:bodyPr>
          <a:lstStyle/>
          <a:p>
            <a:pPr marL="38100" marR="30480">
              <a:lnSpc>
                <a:spcPct val="117100"/>
              </a:lnSpc>
              <a:spcBef>
                <a:spcPts val="100"/>
              </a:spcBef>
              <a:tabLst>
                <a:tab pos="367030" algn="l"/>
                <a:tab pos="756920" algn="l"/>
              </a:tabLst>
            </a:pPr>
            <a:r>
              <a:rPr sz="950" u="sng" dirty="0">
                <a:uFill>
                  <a:solidFill>
                    <a:srgbClr val="000000"/>
                  </a:solidFill>
                </a:uFill>
                <a:latin typeface="Times New Roman"/>
                <a:cs typeface="Times New Roman"/>
              </a:rPr>
              <a:t> 	</a:t>
            </a:r>
            <a:r>
              <a:rPr sz="950" u="sng" spc="-10" dirty="0">
                <a:uFill>
                  <a:solidFill>
                    <a:srgbClr val="000000"/>
                  </a:solidFill>
                </a:uFill>
                <a:latin typeface="Calibri"/>
                <a:cs typeface="Calibri"/>
              </a:rPr>
              <a:t>1 	</a:t>
            </a:r>
            <a:r>
              <a:rPr sz="950" dirty="0">
                <a:latin typeface="Calibri"/>
                <a:cs typeface="Calibri"/>
              </a:rPr>
              <a:t> </a:t>
            </a:r>
            <a:r>
              <a:rPr sz="950" spc="50" dirty="0">
                <a:latin typeface="Calibri"/>
                <a:cs typeface="Calibri"/>
              </a:rPr>
              <a:t>(2</a:t>
            </a:r>
            <a:r>
              <a:rPr sz="950" i="1" spc="50" dirty="0">
                <a:latin typeface="Calibri"/>
                <a:cs typeface="Calibri"/>
              </a:rPr>
              <a:t>π</a:t>
            </a:r>
            <a:r>
              <a:rPr sz="950" spc="50" dirty="0">
                <a:latin typeface="Calibri"/>
                <a:cs typeface="Calibri"/>
              </a:rPr>
              <a:t>)</a:t>
            </a:r>
            <a:r>
              <a:rPr sz="1050" i="1" spc="75" baseline="23809" dirty="0">
                <a:latin typeface="Calibri"/>
                <a:cs typeface="Calibri"/>
              </a:rPr>
              <a:t>D/</a:t>
            </a:r>
            <a:r>
              <a:rPr sz="1050" spc="75" baseline="23809" dirty="0">
                <a:latin typeface="Calibri"/>
                <a:cs typeface="Calibri"/>
              </a:rPr>
              <a:t>2</a:t>
            </a:r>
            <a:r>
              <a:rPr sz="950" spc="50" dirty="0">
                <a:latin typeface="Lucida Sans Unicode"/>
                <a:cs typeface="Lucida Sans Unicode"/>
              </a:rPr>
              <a:t>|</a:t>
            </a:r>
            <a:r>
              <a:rPr sz="950" b="1" spc="50" dirty="0">
                <a:latin typeface="Arial"/>
                <a:cs typeface="Arial"/>
              </a:rPr>
              <a:t>Σ</a:t>
            </a:r>
            <a:r>
              <a:rPr sz="950" spc="50" dirty="0">
                <a:latin typeface="Lucida Sans Unicode"/>
                <a:cs typeface="Lucida Sans Unicode"/>
              </a:rPr>
              <a:t>|</a:t>
            </a:r>
            <a:r>
              <a:rPr sz="1050" spc="75" baseline="23809" dirty="0">
                <a:latin typeface="Calibri"/>
                <a:cs typeface="Calibri"/>
              </a:rPr>
              <a:t>1</a:t>
            </a:r>
            <a:r>
              <a:rPr sz="1050" i="1" spc="75" baseline="23809" dirty="0">
                <a:latin typeface="Calibri"/>
                <a:cs typeface="Calibri"/>
              </a:rPr>
              <a:t>/</a:t>
            </a:r>
            <a:r>
              <a:rPr sz="1050" spc="75" baseline="23809" dirty="0">
                <a:latin typeface="Calibri"/>
                <a:cs typeface="Calibri"/>
              </a:rPr>
              <a:t>2</a:t>
            </a:r>
            <a:endParaRPr sz="1050" baseline="23809">
              <a:latin typeface="Calibri"/>
              <a:cs typeface="Calibri"/>
            </a:endParaRPr>
          </a:p>
        </p:txBody>
      </p:sp>
      <p:sp>
        <p:nvSpPr>
          <p:cNvPr id="11" name="object 11"/>
          <p:cNvSpPr txBox="1"/>
          <p:nvPr/>
        </p:nvSpPr>
        <p:spPr>
          <a:xfrm>
            <a:off x="2415748" y="1939552"/>
            <a:ext cx="86360" cy="170815"/>
          </a:xfrm>
          <a:prstGeom prst="rect">
            <a:avLst/>
          </a:prstGeom>
        </p:spPr>
        <p:txBody>
          <a:bodyPr vert="horz" wrap="square" lIns="0" tIns="12700" rIns="0" bIns="0" rtlCol="0">
            <a:spAutoFit/>
          </a:bodyPr>
          <a:lstStyle/>
          <a:p>
            <a:pPr marL="12700">
              <a:lnSpc>
                <a:spcPct val="100000"/>
              </a:lnSpc>
              <a:spcBef>
                <a:spcPts val="100"/>
              </a:spcBef>
            </a:pPr>
            <a:r>
              <a:rPr sz="950" u="sng" spc="-10" dirty="0">
                <a:uFill>
                  <a:solidFill>
                    <a:srgbClr val="000000"/>
                  </a:solidFill>
                </a:uFill>
                <a:latin typeface="Calibri"/>
                <a:cs typeface="Calibri"/>
              </a:rPr>
              <a:t>1</a:t>
            </a:r>
            <a:endParaRPr sz="950">
              <a:latin typeface="Calibri"/>
              <a:cs typeface="Calibri"/>
            </a:endParaRPr>
          </a:p>
        </p:txBody>
      </p:sp>
      <p:sp>
        <p:nvSpPr>
          <p:cNvPr id="12" name="object 12"/>
          <p:cNvSpPr txBox="1"/>
          <p:nvPr/>
        </p:nvSpPr>
        <p:spPr>
          <a:xfrm>
            <a:off x="2415748" y="2103955"/>
            <a:ext cx="86360" cy="170815"/>
          </a:xfrm>
          <a:prstGeom prst="rect">
            <a:avLst/>
          </a:prstGeom>
        </p:spPr>
        <p:txBody>
          <a:bodyPr vert="horz" wrap="square" lIns="0" tIns="12700" rIns="0" bIns="0" rtlCol="0">
            <a:spAutoFit/>
          </a:bodyPr>
          <a:lstStyle/>
          <a:p>
            <a:pPr marL="12700">
              <a:lnSpc>
                <a:spcPct val="100000"/>
              </a:lnSpc>
              <a:spcBef>
                <a:spcPts val="100"/>
              </a:spcBef>
            </a:pPr>
            <a:r>
              <a:rPr sz="950" spc="-10" dirty="0">
                <a:latin typeface="Calibri"/>
                <a:cs typeface="Calibri"/>
              </a:rPr>
              <a:t>2</a:t>
            </a:r>
            <a:endParaRPr sz="950">
              <a:latin typeface="Calibri"/>
              <a:cs typeface="Calibri"/>
            </a:endParaRPr>
          </a:p>
        </p:txBody>
      </p:sp>
      <p:sp>
        <p:nvSpPr>
          <p:cNvPr id="13" name="object 13"/>
          <p:cNvSpPr txBox="1"/>
          <p:nvPr/>
        </p:nvSpPr>
        <p:spPr>
          <a:xfrm>
            <a:off x="2952215" y="2003873"/>
            <a:ext cx="318770" cy="131445"/>
          </a:xfrm>
          <a:prstGeom prst="rect">
            <a:avLst/>
          </a:prstGeom>
        </p:spPr>
        <p:txBody>
          <a:bodyPr vert="horz" wrap="square" lIns="0" tIns="12065" rIns="0" bIns="0" rtlCol="0">
            <a:spAutoFit/>
          </a:bodyPr>
          <a:lstStyle/>
          <a:p>
            <a:pPr marL="12700">
              <a:lnSpc>
                <a:spcPct val="100000"/>
              </a:lnSpc>
              <a:spcBef>
                <a:spcPts val="95"/>
              </a:spcBef>
            </a:pPr>
            <a:r>
              <a:rPr sz="700" i="1" spc="85" dirty="0">
                <a:latin typeface="Calibri"/>
                <a:cs typeface="Calibri"/>
              </a:rPr>
              <a:t>T     </a:t>
            </a:r>
            <a:r>
              <a:rPr sz="700" i="1" spc="-15" dirty="0">
                <a:latin typeface="Calibri"/>
                <a:cs typeface="Calibri"/>
              </a:rPr>
              <a:t> </a:t>
            </a:r>
            <a:r>
              <a:rPr sz="700" spc="15" dirty="0">
                <a:latin typeface="Lucida Sans Unicode"/>
                <a:cs typeface="Lucida Sans Unicode"/>
              </a:rPr>
              <a:t>−</a:t>
            </a:r>
            <a:r>
              <a:rPr sz="700" spc="10" dirty="0">
                <a:latin typeface="Calibri"/>
                <a:cs typeface="Calibri"/>
              </a:rPr>
              <a:t>1</a:t>
            </a:r>
            <a:endParaRPr sz="700">
              <a:latin typeface="Calibri"/>
              <a:cs typeface="Calibri"/>
            </a:endParaRPr>
          </a:p>
        </p:txBody>
      </p:sp>
      <p:sp>
        <p:nvSpPr>
          <p:cNvPr id="14" name="object 14"/>
          <p:cNvSpPr txBox="1"/>
          <p:nvPr/>
        </p:nvSpPr>
        <p:spPr>
          <a:xfrm>
            <a:off x="2848661" y="2082662"/>
            <a:ext cx="835660" cy="131445"/>
          </a:xfrm>
          <a:prstGeom prst="rect">
            <a:avLst/>
          </a:prstGeom>
        </p:spPr>
        <p:txBody>
          <a:bodyPr vert="horz" wrap="square" lIns="0" tIns="12065" rIns="0" bIns="0" rtlCol="0">
            <a:spAutoFit/>
          </a:bodyPr>
          <a:lstStyle/>
          <a:p>
            <a:pPr marL="12700">
              <a:lnSpc>
                <a:spcPct val="100000"/>
              </a:lnSpc>
              <a:spcBef>
                <a:spcPts val="95"/>
              </a:spcBef>
              <a:tabLst>
                <a:tab pos="773430" algn="l"/>
              </a:tabLst>
            </a:pPr>
            <a:r>
              <a:rPr sz="700" i="1" spc="65" dirty="0">
                <a:latin typeface="Calibri"/>
                <a:cs typeface="Calibri"/>
              </a:rPr>
              <a:t>k	k</a:t>
            </a:r>
            <a:endParaRPr sz="700">
              <a:latin typeface="Calibri"/>
              <a:cs typeface="Calibri"/>
            </a:endParaRPr>
          </a:p>
        </p:txBody>
      </p:sp>
      <p:sp>
        <p:nvSpPr>
          <p:cNvPr id="15" name="object 15"/>
          <p:cNvSpPr txBox="1"/>
          <p:nvPr/>
        </p:nvSpPr>
        <p:spPr>
          <a:xfrm>
            <a:off x="2013706" y="2021184"/>
            <a:ext cx="1725295" cy="170815"/>
          </a:xfrm>
          <a:prstGeom prst="rect">
            <a:avLst/>
          </a:prstGeom>
        </p:spPr>
        <p:txBody>
          <a:bodyPr vert="horz" wrap="square" lIns="0" tIns="12700" rIns="0" bIns="0" rtlCol="0">
            <a:spAutoFit/>
          </a:bodyPr>
          <a:lstStyle/>
          <a:p>
            <a:pPr marL="12700">
              <a:lnSpc>
                <a:spcPct val="100000"/>
              </a:lnSpc>
              <a:spcBef>
                <a:spcPts val="100"/>
              </a:spcBef>
            </a:pPr>
            <a:r>
              <a:rPr sz="950" spc="20" dirty="0">
                <a:latin typeface="Calibri"/>
                <a:cs typeface="Calibri"/>
              </a:rPr>
              <a:t>exp   </a:t>
            </a:r>
            <a:r>
              <a:rPr sz="950" spc="10" dirty="0">
                <a:latin typeface="Calibri"/>
                <a:cs typeface="Calibri"/>
              </a:rPr>
              <a:t> </a:t>
            </a:r>
            <a:r>
              <a:rPr sz="950" spc="-170" dirty="0">
                <a:latin typeface="Lucida Sans Unicode"/>
                <a:cs typeface="Lucida Sans Unicode"/>
              </a:rPr>
              <a:t>−</a:t>
            </a:r>
            <a:r>
              <a:rPr sz="950" dirty="0">
                <a:latin typeface="Lucida Sans Unicode"/>
                <a:cs typeface="Lucida Sans Unicode"/>
              </a:rPr>
              <a:t> </a:t>
            </a:r>
            <a:r>
              <a:rPr sz="950" spc="80" dirty="0">
                <a:latin typeface="Lucida Sans Unicode"/>
                <a:cs typeface="Lucida Sans Unicode"/>
              </a:rPr>
              <a:t> </a:t>
            </a:r>
            <a:r>
              <a:rPr sz="950" spc="80" dirty="0">
                <a:latin typeface="Calibri"/>
                <a:cs typeface="Calibri"/>
              </a:rPr>
              <a:t>(</a:t>
            </a:r>
            <a:r>
              <a:rPr sz="950" b="1" i="1" spc="-10" dirty="0">
                <a:latin typeface="Verdana"/>
                <a:cs typeface="Verdana"/>
              </a:rPr>
              <a:t>x</a:t>
            </a:r>
            <a:r>
              <a:rPr sz="950" b="1" i="1" spc="-114" dirty="0">
                <a:latin typeface="Verdana"/>
                <a:cs typeface="Verdana"/>
              </a:rPr>
              <a:t> </a:t>
            </a:r>
            <a:r>
              <a:rPr sz="950" spc="-170" dirty="0">
                <a:latin typeface="Lucida Sans Unicode"/>
                <a:cs typeface="Lucida Sans Unicode"/>
              </a:rPr>
              <a:t>−</a:t>
            </a:r>
            <a:r>
              <a:rPr sz="950" spc="-90" dirty="0">
                <a:latin typeface="Lucida Sans Unicode"/>
                <a:cs typeface="Lucida Sans Unicode"/>
              </a:rPr>
              <a:t> </a:t>
            </a:r>
            <a:r>
              <a:rPr sz="950" b="1" i="1" spc="-15" dirty="0">
                <a:latin typeface="Verdana"/>
                <a:cs typeface="Verdana"/>
              </a:rPr>
              <a:t>µ</a:t>
            </a:r>
            <a:r>
              <a:rPr sz="950" b="1" i="1" spc="120" dirty="0">
                <a:latin typeface="Verdana"/>
                <a:cs typeface="Verdana"/>
              </a:rPr>
              <a:t> </a:t>
            </a:r>
            <a:r>
              <a:rPr sz="950" spc="80" dirty="0">
                <a:latin typeface="Calibri"/>
                <a:cs typeface="Calibri"/>
              </a:rPr>
              <a:t>)</a:t>
            </a:r>
            <a:r>
              <a:rPr sz="950" dirty="0">
                <a:latin typeface="Calibri"/>
                <a:cs typeface="Calibri"/>
              </a:rPr>
              <a:t>  </a:t>
            </a:r>
            <a:r>
              <a:rPr sz="950" spc="-70" dirty="0">
                <a:latin typeface="Calibri"/>
                <a:cs typeface="Calibri"/>
              </a:rPr>
              <a:t> </a:t>
            </a:r>
            <a:r>
              <a:rPr sz="950" b="1" spc="215" dirty="0">
                <a:latin typeface="Arial"/>
                <a:cs typeface="Arial"/>
              </a:rPr>
              <a:t>Σ</a:t>
            </a:r>
            <a:r>
              <a:rPr sz="950" b="1" dirty="0">
                <a:latin typeface="Arial"/>
                <a:cs typeface="Arial"/>
              </a:rPr>
              <a:t>   </a:t>
            </a:r>
            <a:r>
              <a:rPr sz="950" b="1" spc="-70" dirty="0">
                <a:latin typeface="Arial"/>
                <a:cs typeface="Arial"/>
              </a:rPr>
              <a:t> </a:t>
            </a:r>
            <a:r>
              <a:rPr sz="950" spc="80" dirty="0">
                <a:latin typeface="Calibri"/>
                <a:cs typeface="Calibri"/>
              </a:rPr>
              <a:t>(</a:t>
            </a:r>
            <a:r>
              <a:rPr sz="950" b="1" i="1" spc="-10" dirty="0">
                <a:latin typeface="Verdana"/>
                <a:cs typeface="Verdana"/>
              </a:rPr>
              <a:t>x</a:t>
            </a:r>
            <a:r>
              <a:rPr sz="950" b="1" i="1" spc="-114" dirty="0">
                <a:latin typeface="Verdana"/>
                <a:cs typeface="Verdana"/>
              </a:rPr>
              <a:t> </a:t>
            </a:r>
            <a:r>
              <a:rPr sz="950" spc="-170" dirty="0">
                <a:latin typeface="Lucida Sans Unicode"/>
                <a:cs typeface="Lucida Sans Unicode"/>
              </a:rPr>
              <a:t>−</a:t>
            </a:r>
            <a:r>
              <a:rPr sz="950" spc="-90" dirty="0">
                <a:latin typeface="Lucida Sans Unicode"/>
                <a:cs typeface="Lucida Sans Unicode"/>
              </a:rPr>
              <a:t> </a:t>
            </a:r>
            <a:r>
              <a:rPr sz="950" b="1" i="1" spc="-15" dirty="0">
                <a:latin typeface="Verdana"/>
                <a:cs typeface="Verdana"/>
              </a:rPr>
              <a:t>µ</a:t>
            </a:r>
            <a:r>
              <a:rPr sz="950" b="1" i="1" spc="120" dirty="0">
                <a:latin typeface="Verdana"/>
                <a:cs typeface="Verdana"/>
              </a:rPr>
              <a:t> </a:t>
            </a:r>
            <a:r>
              <a:rPr sz="950" spc="80" dirty="0">
                <a:latin typeface="Calibri"/>
                <a:cs typeface="Calibri"/>
              </a:rPr>
              <a:t>)</a:t>
            </a:r>
            <a:endParaRPr sz="950">
              <a:latin typeface="Calibri"/>
              <a:cs typeface="Calibri"/>
            </a:endParaRPr>
          </a:p>
        </p:txBody>
      </p:sp>
      <p:sp>
        <p:nvSpPr>
          <p:cNvPr id="16" name="object 16"/>
          <p:cNvSpPr txBox="1"/>
          <p:nvPr/>
        </p:nvSpPr>
        <p:spPr>
          <a:xfrm>
            <a:off x="2218173" y="1851040"/>
            <a:ext cx="1611630" cy="170815"/>
          </a:xfrm>
          <a:prstGeom prst="rect">
            <a:avLst/>
          </a:prstGeom>
        </p:spPr>
        <p:txBody>
          <a:bodyPr vert="horz" wrap="square" lIns="0" tIns="133350" rIns="0" bIns="0" rtlCol="0">
            <a:spAutoFit/>
          </a:bodyPr>
          <a:lstStyle/>
          <a:p>
            <a:pPr marL="12700">
              <a:lnSpc>
                <a:spcPct val="100000"/>
              </a:lnSpc>
              <a:spcBef>
                <a:spcPts val="1050"/>
              </a:spcBef>
              <a:tabLst>
                <a:tab pos="1507490" algn="l"/>
              </a:tabLst>
            </a:pPr>
            <a:r>
              <a:rPr sz="950" spc="425" dirty="0">
                <a:latin typeface="Trebuchet MS"/>
                <a:cs typeface="Trebuchet MS"/>
              </a:rPr>
              <a:t> 	 </a:t>
            </a:r>
            <a:endParaRPr sz="950">
              <a:latin typeface="Trebuchet MS"/>
              <a:cs typeface="Trebuchet MS"/>
            </a:endParaRPr>
          </a:p>
        </p:txBody>
      </p:sp>
      <p:sp>
        <p:nvSpPr>
          <p:cNvPr id="17" name="object 17"/>
          <p:cNvSpPr txBox="1"/>
          <p:nvPr/>
        </p:nvSpPr>
        <p:spPr>
          <a:xfrm>
            <a:off x="473203" y="2442139"/>
            <a:ext cx="1216025" cy="501015"/>
          </a:xfrm>
          <a:prstGeom prst="rect">
            <a:avLst/>
          </a:prstGeom>
        </p:spPr>
        <p:txBody>
          <a:bodyPr vert="horz" wrap="square" lIns="0" tIns="12700" rIns="0" bIns="0" rtlCol="0">
            <a:spAutoFit/>
          </a:bodyPr>
          <a:lstStyle/>
          <a:p>
            <a:pPr marL="127635" indent="-115570">
              <a:lnSpc>
                <a:spcPct val="100000"/>
              </a:lnSpc>
              <a:spcBef>
                <a:spcPts val="100"/>
              </a:spcBef>
              <a:buSzPct val="89473"/>
              <a:buFont typeface="Lucida Sans Unicode"/>
              <a:buChar char="•"/>
              <a:tabLst>
                <a:tab pos="128270" algn="l"/>
              </a:tabLst>
            </a:pPr>
            <a:r>
              <a:rPr sz="950" i="1" spc="10" dirty="0">
                <a:latin typeface="Calibri"/>
                <a:cs typeface="Calibri"/>
              </a:rPr>
              <a:t>a</a:t>
            </a:r>
            <a:r>
              <a:rPr sz="950" i="1" dirty="0">
                <a:latin typeface="Calibri"/>
                <a:cs typeface="Calibri"/>
              </a:rPr>
              <a:t> </a:t>
            </a:r>
            <a:r>
              <a:rPr sz="950" spc="-5" dirty="0">
                <a:latin typeface="Times New Roman"/>
                <a:cs typeface="Times New Roman"/>
              </a:rPr>
              <a:t>takes</a:t>
            </a:r>
            <a:r>
              <a:rPr sz="950" spc="-20" dirty="0">
                <a:latin typeface="Times New Roman"/>
                <a:cs typeface="Times New Roman"/>
              </a:rPr>
              <a:t> </a:t>
            </a:r>
            <a:r>
              <a:rPr sz="950" dirty="0">
                <a:latin typeface="Times New Roman"/>
                <a:cs typeface="Times New Roman"/>
              </a:rPr>
              <a:t>a</a:t>
            </a:r>
            <a:r>
              <a:rPr sz="950" spc="-15" dirty="0">
                <a:latin typeface="Times New Roman"/>
                <a:cs typeface="Times New Roman"/>
              </a:rPr>
              <a:t> </a:t>
            </a:r>
            <a:r>
              <a:rPr sz="950" dirty="0">
                <a:latin typeface="Times New Roman"/>
                <a:cs typeface="Times New Roman"/>
              </a:rPr>
              <a:t>simple</a:t>
            </a:r>
            <a:r>
              <a:rPr sz="950" spc="-20" dirty="0">
                <a:latin typeface="Times New Roman"/>
                <a:cs typeface="Times New Roman"/>
              </a:rPr>
              <a:t> </a:t>
            </a:r>
            <a:r>
              <a:rPr sz="950" dirty="0">
                <a:latin typeface="Times New Roman"/>
                <a:cs typeface="Times New Roman"/>
              </a:rPr>
              <a:t>form:</a:t>
            </a:r>
            <a:endParaRPr sz="950">
              <a:latin typeface="Times New Roman"/>
              <a:cs typeface="Times New Roman"/>
            </a:endParaRPr>
          </a:p>
          <a:p>
            <a:pPr>
              <a:lnSpc>
                <a:spcPct val="100000"/>
              </a:lnSpc>
              <a:spcBef>
                <a:spcPts val="25"/>
              </a:spcBef>
            </a:pPr>
            <a:endParaRPr sz="1250">
              <a:latin typeface="Times New Roman"/>
              <a:cs typeface="Times New Roman"/>
            </a:endParaRPr>
          </a:p>
          <a:p>
            <a:pPr marR="90170" algn="r">
              <a:lnSpc>
                <a:spcPct val="100000"/>
              </a:lnSpc>
            </a:pPr>
            <a:r>
              <a:rPr sz="950" i="1" spc="10" dirty="0">
                <a:latin typeface="Calibri"/>
                <a:cs typeface="Calibri"/>
              </a:rPr>
              <a:t>a </a:t>
            </a:r>
            <a:r>
              <a:rPr sz="950" i="1" spc="130" dirty="0">
                <a:latin typeface="Calibri"/>
                <a:cs typeface="Calibri"/>
              </a:rPr>
              <a:t> </a:t>
            </a:r>
            <a:r>
              <a:rPr sz="950" spc="265" dirty="0">
                <a:latin typeface="Calibri"/>
                <a:cs typeface="Calibri"/>
              </a:rPr>
              <a:t>=</a:t>
            </a:r>
            <a:endParaRPr sz="950">
              <a:latin typeface="Calibri"/>
              <a:cs typeface="Calibri"/>
            </a:endParaRPr>
          </a:p>
        </p:txBody>
      </p:sp>
      <p:sp>
        <p:nvSpPr>
          <p:cNvPr id="18" name="object 18"/>
          <p:cNvSpPr txBox="1"/>
          <p:nvPr/>
        </p:nvSpPr>
        <p:spPr>
          <a:xfrm>
            <a:off x="1663076" y="2691005"/>
            <a:ext cx="1528445" cy="334645"/>
          </a:xfrm>
          <a:prstGeom prst="rect">
            <a:avLst/>
          </a:prstGeom>
        </p:spPr>
        <p:txBody>
          <a:bodyPr vert="horz" wrap="square" lIns="0" tIns="12700" rIns="0" bIns="0" rtlCol="0">
            <a:spAutoFit/>
          </a:bodyPr>
          <a:lstStyle/>
          <a:p>
            <a:pPr marL="171450">
              <a:lnSpc>
                <a:spcPts val="890"/>
              </a:lnSpc>
              <a:spcBef>
                <a:spcPts val="100"/>
              </a:spcBef>
            </a:pPr>
            <a:r>
              <a:rPr sz="950" i="1" u="sng" spc="-5" dirty="0">
                <a:uFill>
                  <a:solidFill>
                    <a:srgbClr val="000000"/>
                  </a:solidFill>
                </a:uFill>
                <a:latin typeface="Calibri"/>
                <a:cs typeface="Calibri"/>
              </a:rPr>
              <a:t>p</a:t>
            </a:r>
            <a:r>
              <a:rPr sz="950" u="sng" spc="-5" dirty="0">
                <a:uFill>
                  <a:solidFill>
                    <a:srgbClr val="000000"/>
                  </a:solidFill>
                </a:uFill>
                <a:latin typeface="Calibri"/>
                <a:cs typeface="Calibri"/>
              </a:rPr>
              <a:t>(</a:t>
            </a:r>
            <a:r>
              <a:rPr sz="950" b="1" i="1" u="sng" spc="-5" dirty="0">
                <a:uFill>
                  <a:solidFill>
                    <a:srgbClr val="000000"/>
                  </a:solidFill>
                </a:uFill>
                <a:latin typeface="Verdana"/>
                <a:cs typeface="Verdana"/>
              </a:rPr>
              <a:t>x</a:t>
            </a:r>
            <a:r>
              <a:rPr sz="950" u="sng" spc="-5" dirty="0">
                <a:uFill>
                  <a:solidFill>
                    <a:srgbClr val="000000"/>
                  </a:solidFill>
                </a:uFill>
                <a:latin typeface="Lucida Sans Unicode"/>
                <a:cs typeface="Lucida Sans Unicode"/>
              </a:rPr>
              <a:t>|C</a:t>
            </a:r>
            <a:r>
              <a:rPr sz="1050" u="sng" spc="-7" baseline="-11904" dirty="0">
                <a:uFill>
                  <a:solidFill>
                    <a:srgbClr val="000000"/>
                  </a:solidFill>
                </a:uFill>
                <a:latin typeface="Calibri"/>
                <a:cs typeface="Calibri"/>
              </a:rPr>
              <a:t>1</a:t>
            </a:r>
            <a:r>
              <a:rPr sz="950" u="sng" spc="-5" dirty="0">
                <a:uFill>
                  <a:solidFill>
                    <a:srgbClr val="000000"/>
                  </a:solidFill>
                </a:uFill>
                <a:latin typeface="Calibri"/>
                <a:cs typeface="Calibri"/>
              </a:rPr>
              <a:t>)</a:t>
            </a:r>
            <a:r>
              <a:rPr sz="950" i="1" u="sng" spc="-5" dirty="0">
                <a:uFill>
                  <a:solidFill>
                    <a:srgbClr val="000000"/>
                  </a:solidFill>
                </a:uFill>
                <a:latin typeface="Calibri"/>
                <a:cs typeface="Calibri"/>
              </a:rPr>
              <a:t>p</a:t>
            </a:r>
            <a:r>
              <a:rPr sz="950" u="sng" spc="-5" dirty="0">
                <a:uFill>
                  <a:solidFill>
                    <a:srgbClr val="000000"/>
                  </a:solidFill>
                </a:uFill>
                <a:latin typeface="Calibri"/>
                <a:cs typeface="Calibri"/>
              </a:rPr>
              <a:t>(</a:t>
            </a:r>
            <a:r>
              <a:rPr sz="950" u="sng" spc="-5" dirty="0">
                <a:uFill>
                  <a:solidFill>
                    <a:srgbClr val="000000"/>
                  </a:solidFill>
                </a:uFill>
                <a:latin typeface="Lucida Sans Unicode"/>
                <a:cs typeface="Lucida Sans Unicode"/>
              </a:rPr>
              <a:t>C</a:t>
            </a:r>
            <a:r>
              <a:rPr sz="1050" u="sng" spc="-7" baseline="-11904" dirty="0">
                <a:uFill>
                  <a:solidFill>
                    <a:srgbClr val="000000"/>
                  </a:solidFill>
                </a:uFill>
                <a:latin typeface="Calibri"/>
                <a:cs typeface="Calibri"/>
              </a:rPr>
              <a:t>1</a:t>
            </a:r>
            <a:r>
              <a:rPr sz="950" u="sng" spc="-5" dirty="0">
                <a:uFill>
                  <a:solidFill>
                    <a:srgbClr val="000000"/>
                  </a:solidFill>
                </a:uFill>
                <a:latin typeface="Calibri"/>
                <a:cs typeface="Calibri"/>
              </a:rPr>
              <a:t>)</a:t>
            </a:r>
            <a:endParaRPr sz="950">
              <a:latin typeface="Calibri"/>
              <a:cs typeface="Calibri"/>
            </a:endParaRPr>
          </a:p>
          <a:p>
            <a:pPr marL="38100">
              <a:lnSpc>
                <a:spcPts val="645"/>
              </a:lnSpc>
              <a:tabLst>
                <a:tab pos="872490" algn="l"/>
              </a:tabLst>
            </a:pPr>
            <a:r>
              <a:rPr sz="950" spc="35" dirty="0">
                <a:latin typeface="Calibri"/>
                <a:cs typeface="Calibri"/>
              </a:rPr>
              <a:t>ln	</a:t>
            </a:r>
            <a:r>
              <a:rPr sz="950" spc="265" dirty="0">
                <a:latin typeface="Calibri"/>
                <a:cs typeface="Calibri"/>
              </a:rPr>
              <a:t>=</a:t>
            </a:r>
            <a:r>
              <a:rPr sz="950" spc="45" dirty="0">
                <a:latin typeface="Calibri"/>
                <a:cs typeface="Calibri"/>
              </a:rPr>
              <a:t> </a:t>
            </a:r>
            <a:r>
              <a:rPr sz="950" b="1" i="1" spc="-120" dirty="0">
                <a:latin typeface="Verdana"/>
                <a:cs typeface="Verdana"/>
              </a:rPr>
              <a:t>w</a:t>
            </a:r>
            <a:r>
              <a:rPr sz="1050" i="1" spc="127" baseline="31746" dirty="0">
                <a:latin typeface="Calibri"/>
                <a:cs typeface="Calibri"/>
              </a:rPr>
              <a:t>T</a:t>
            </a:r>
            <a:r>
              <a:rPr sz="1050" i="1" spc="-22" baseline="31746" dirty="0">
                <a:latin typeface="Calibri"/>
                <a:cs typeface="Calibri"/>
              </a:rPr>
              <a:t> </a:t>
            </a:r>
            <a:r>
              <a:rPr sz="950" b="1" i="1" spc="-10" dirty="0">
                <a:latin typeface="Verdana"/>
                <a:cs typeface="Verdana"/>
              </a:rPr>
              <a:t>x</a:t>
            </a:r>
            <a:r>
              <a:rPr sz="950" b="1" i="1" spc="-114" dirty="0">
                <a:latin typeface="Verdana"/>
                <a:cs typeface="Verdana"/>
              </a:rPr>
              <a:t> </a:t>
            </a:r>
            <a:r>
              <a:rPr sz="950" spc="265" dirty="0">
                <a:latin typeface="Calibri"/>
                <a:cs typeface="Calibri"/>
              </a:rPr>
              <a:t>+</a:t>
            </a:r>
            <a:r>
              <a:rPr sz="950" spc="-5" dirty="0">
                <a:latin typeface="Calibri"/>
                <a:cs typeface="Calibri"/>
              </a:rPr>
              <a:t> </a:t>
            </a:r>
            <a:r>
              <a:rPr sz="950" i="1" dirty="0">
                <a:latin typeface="Calibri"/>
                <a:cs typeface="Calibri"/>
              </a:rPr>
              <a:t>w</a:t>
            </a:r>
            <a:endParaRPr sz="950">
              <a:latin typeface="Calibri"/>
              <a:cs typeface="Calibri"/>
            </a:endParaRPr>
          </a:p>
          <a:p>
            <a:pPr marL="171450">
              <a:lnSpc>
                <a:spcPts val="894"/>
              </a:lnSpc>
            </a:pPr>
            <a:r>
              <a:rPr sz="950" i="1" spc="-5" dirty="0">
                <a:latin typeface="Calibri"/>
                <a:cs typeface="Calibri"/>
              </a:rPr>
              <a:t>p</a:t>
            </a:r>
            <a:r>
              <a:rPr sz="950" spc="-5" dirty="0">
                <a:latin typeface="Calibri"/>
                <a:cs typeface="Calibri"/>
              </a:rPr>
              <a:t>(</a:t>
            </a:r>
            <a:r>
              <a:rPr sz="950" b="1" i="1" spc="-5" dirty="0">
                <a:latin typeface="Verdana"/>
                <a:cs typeface="Verdana"/>
              </a:rPr>
              <a:t>x</a:t>
            </a:r>
            <a:r>
              <a:rPr sz="950" spc="-5" dirty="0">
                <a:latin typeface="Lucida Sans Unicode"/>
                <a:cs typeface="Lucida Sans Unicode"/>
              </a:rPr>
              <a:t>|C</a:t>
            </a:r>
            <a:r>
              <a:rPr sz="1050" spc="-7" baseline="-11904" dirty="0">
                <a:latin typeface="Calibri"/>
                <a:cs typeface="Calibri"/>
              </a:rPr>
              <a:t>2</a:t>
            </a:r>
            <a:r>
              <a:rPr sz="950" spc="-5" dirty="0">
                <a:latin typeface="Calibri"/>
                <a:cs typeface="Calibri"/>
              </a:rPr>
              <a:t>)</a:t>
            </a:r>
            <a:r>
              <a:rPr sz="950" i="1" spc="-5" dirty="0">
                <a:latin typeface="Calibri"/>
                <a:cs typeface="Calibri"/>
              </a:rPr>
              <a:t>p</a:t>
            </a:r>
            <a:r>
              <a:rPr sz="950" spc="-5" dirty="0">
                <a:latin typeface="Calibri"/>
                <a:cs typeface="Calibri"/>
              </a:rPr>
              <a:t>(</a:t>
            </a:r>
            <a:r>
              <a:rPr sz="950" spc="-5" dirty="0">
                <a:latin typeface="Lucida Sans Unicode"/>
                <a:cs typeface="Lucida Sans Unicode"/>
              </a:rPr>
              <a:t>C</a:t>
            </a:r>
            <a:r>
              <a:rPr sz="1050" spc="-7" baseline="-11904" dirty="0">
                <a:latin typeface="Calibri"/>
                <a:cs typeface="Calibri"/>
              </a:rPr>
              <a:t>2</a:t>
            </a:r>
            <a:r>
              <a:rPr sz="950" spc="-5" dirty="0">
                <a:latin typeface="Calibri"/>
                <a:cs typeface="Calibri"/>
              </a:rPr>
              <a:t>)</a:t>
            </a:r>
            <a:endParaRPr sz="950">
              <a:latin typeface="Calibri"/>
              <a:cs typeface="Calibri"/>
            </a:endParaRPr>
          </a:p>
        </p:txBody>
      </p:sp>
      <p:sp>
        <p:nvSpPr>
          <p:cNvPr id="19" name="object 19"/>
          <p:cNvSpPr txBox="1"/>
          <p:nvPr/>
        </p:nvSpPr>
        <p:spPr>
          <a:xfrm>
            <a:off x="3140565" y="2823242"/>
            <a:ext cx="72390" cy="131445"/>
          </a:xfrm>
          <a:prstGeom prst="rect">
            <a:avLst/>
          </a:prstGeom>
        </p:spPr>
        <p:txBody>
          <a:bodyPr vert="horz" wrap="square" lIns="0" tIns="12065" rIns="0" bIns="0" rtlCol="0">
            <a:spAutoFit/>
          </a:bodyPr>
          <a:lstStyle/>
          <a:p>
            <a:pPr marL="12700">
              <a:lnSpc>
                <a:spcPct val="100000"/>
              </a:lnSpc>
              <a:spcBef>
                <a:spcPts val="95"/>
              </a:spcBef>
            </a:pPr>
            <a:r>
              <a:rPr sz="700" spc="10" dirty="0">
                <a:latin typeface="Calibri"/>
                <a:cs typeface="Calibri"/>
              </a:rPr>
              <a:t>0</a:t>
            </a:r>
            <a:endParaRPr sz="700">
              <a:latin typeface="Calibri"/>
              <a:cs typeface="Calibri"/>
            </a:endParaRPr>
          </a:p>
        </p:txBody>
      </p:sp>
      <p:sp>
        <p:nvSpPr>
          <p:cNvPr id="20" name="object 20"/>
          <p:cNvSpPr txBox="1"/>
          <p:nvPr/>
        </p:nvSpPr>
        <p:spPr>
          <a:xfrm>
            <a:off x="2021811" y="3183906"/>
            <a:ext cx="350520" cy="118110"/>
          </a:xfrm>
          <a:prstGeom prst="rect">
            <a:avLst/>
          </a:prstGeom>
        </p:spPr>
        <p:txBody>
          <a:bodyPr vert="horz" wrap="square" lIns="0" tIns="13335" rIns="0" bIns="0" rtlCol="0">
            <a:spAutoFit/>
          </a:bodyPr>
          <a:lstStyle/>
          <a:p>
            <a:pPr marL="38100">
              <a:lnSpc>
                <a:spcPct val="100000"/>
              </a:lnSpc>
              <a:spcBef>
                <a:spcPts val="105"/>
              </a:spcBef>
            </a:pPr>
            <a:r>
              <a:rPr sz="600" i="1" spc="114" dirty="0">
                <a:latin typeface="Calibri"/>
                <a:cs typeface="Calibri"/>
              </a:rPr>
              <a:t>T  </a:t>
            </a:r>
            <a:r>
              <a:rPr sz="600" i="1" spc="215" dirty="0">
                <a:latin typeface="Calibri"/>
                <a:cs typeface="Calibri"/>
              </a:rPr>
              <a:t> </a:t>
            </a:r>
            <a:r>
              <a:rPr sz="900" spc="75" baseline="4629" dirty="0">
                <a:latin typeface="Lucida Sans Unicode"/>
                <a:cs typeface="Lucida Sans Unicode"/>
              </a:rPr>
              <a:t>−</a:t>
            </a:r>
            <a:r>
              <a:rPr sz="900" spc="75" baseline="4629" dirty="0">
                <a:latin typeface="Calibri"/>
                <a:cs typeface="Calibri"/>
              </a:rPr>
              <a:t>1</a:t>
            </a:r>
            <a:endParaRPr sz="900" baseline="4629">
              <a:latin typeface="Calibri"/>
              <a:cs typeface="Calibri"/>
            </a:endParaRPr>
          </a:p>
        </p:txBody>
      </p:sp>
      <p:sp>
        <p:nvSpPr>
          <p:cNvPr id="21" name="object 21"/>
          <p:cNvSpPr txBox="1"/>
          <p:nvPr/>
        </p:nvSpPr>
        <p:spPr>
          <a:xfrm>
            <a:off x="718673" y="3190844"/>
            <a:ext cx="2014855" cy="158115"/>
          </a:xfrm>
          <a:prstGeom prst="rect">
            <a:avLst/>
          </a:prstGeom>
        </p:spPr>
        <p:txBody>
          <a:bodyPr vert="horz" wrap="square" lIns="0" tIns="14604" rIns="0" bIns="0" rtlCol="0">
            <a:spAutoFit/>
          </a:bodyPr>
          <a:lstStyle/>
          <a:p>
            <a:pPr marL="123825" indent="-111760">
              <a:lnSpc>
                <a:spcPct val="100000"/>
              </a:lnSpc>
              <a:spcBef>
                <a:spcPts val="114"/>
              </a:spcBef>
              <a:buSzPct val="88235"/>
              <a:buFont typeface="Arial"/>
              <a:buChar char="•"/>
              <a:tabLst>
                <a:tab pos="124460" algn="l"/>
              </a:tabLst>
            </a:pPr>
            <a:r>
              <a:rPr sz="850" spc="5" dirty="0">
                <a:latin typeface="Times New Roman"/>
                <a:cs typeface="Times New Roman"/>
              </a:rPr>
              <a:t>Note</a:t>
            </a:r>
            <a:r>
              <a:rPr sz="850" dirty="0">
                <a:latin typeface="Times New Roman"/>
                <a:cs typeface="Times New Roman"/>
              </a:rPr>
              <a:t> </a:t>
            </a:r>
            <a:r>
              <a:rPr sz="850" spc="5" dirty="0">
                <a:latin typeface="Times New Roman"/>
                <a:cs typeface="Times New Roman"/>
              </a:rPr>
              <a:t>that</a:t>
            </a:r>
            <a:r>
              <a:rPr sz="850" dirty="0">
                <a:latin typeface="Times New Roman"/>
                <a:cs typeface="Times New Roman"/>
              </a:rPr>
              <a:t> </a:t>
            </a:r>
            <a:r>
              <a:rPr sz="850" spc="5" dirty="0">
                <a:latin typeface="Times New Roman"/>
                <a:cs typeface="Times New Roman"/>
              </a:rPr>
              <a:t>quadratic</a:t>
            </a:r>
            <a:r>
              <a:rPr sz="850" dirty="0">
                <a:latin typeface="Times New Roman"/>
                <a:cs typeface="Times New Roman"/>
              </a:rPr>
              <a:t> </a:t>
            </a:r>
            <a:r>
              <a:rPr sz="850" spc="5" dirty="0">
                <a:latin typeface="Times New Roman"/>
                <a:cs typeface="Times New Roman"/>
              </a:rPr>
              <a:t>terms</a:t>
            </a:r>
            <a:r>
              <a:rPr sz="850" dirty="0">
                <a:latin typeface="Times New Roman"/>
                <a:cs typeface="Times New Roman"/>
              </a:rPr>
              <a:t> </a:t>
            </a:r>
            <a:r>
              <a:rPr sz="850" b="1" i="1" dirty="0">
                <a:latin typeface="Verdana"/>
                <a:cs typeface="Verdana"/>
              </a:rPr>
              <a:t>x </a:t>
            </a:r>
            <a:r>
              <a:rPr sz="850" b="1" i="1" spc="-35" dirty="0">
                <a:latin typeface="Verdana"/>
                <a:cs typeface="Verdana"/>
              </a:rPr>
              <a:t> </a:t>
            </a:r>
            <a:r>
              <a:rPr sz="850" b="1" spc="210" dirty="0">
                <a:latin typeface="Arial"/>
                <a:cs typeface="Arial"/>
              </a:rPr>
              <a:t>Σ</a:t>
            </a:r>
            <a:r>
              <a:rPr sz="850" b="1" dirty="0">
                <a:latin typeface="Arial"/>
                <a:cs typeface="Arial"/>
              </a:rPr>
              <a:t>   </a:t>
            </a:r>
            <a:r>
              <a:rPr sz="850" b="1" spc="-15" dirty="0">
                <a:latin typeface="Arial"/>
                <a:cs typeface="Arial"/>
              </a:rPr>
              <a:t> </a:t>
            </a:r>
            <a:r>
              <a:rPr sz="850" b="1" i="1" dirty="0">
                <a:latin typeface="Verdana"/>
                <a:cs typeface="Verdana"/>
              </a:rPr>
              <a:t>x</a:t>
            </a:r>
            <a:r>
              <a:rPr sz="850" b="1" i="1" spc="-75" dirty="0">
                <a:latin typeface="Verdana"/>
                <a:cs typeface="Verdana"/>
              </a:rPr>
              <a:t> </a:t>
            </a:r>
            <a:r>
              <a:rPr sz="850" spc="5" dirty="0">
                <a:latin typeface="Times New Roman"/>
                <a:cs typeface="Times New Roman"/>
              </a:rPr>
              <a:t>cancel</a:t>
            </a:r>
            <a:endParaRPr sz="850">
              <a:latin typeface="Times New Roman"/>
              <a:cs typeface="Times New Roman"/>
            </a:endParaRPr>
          </a:p>
        </p:txBody>
      </p:sp>
      <p:sp>
        <p:nvSpPr>
          <p:cNvPr id="22" name="object 22"/>
          <p:cNvSpPr txBox="1"/>
          <p:nvPr/>
        </p:nvSpPr>
        <p:spPr>
          <a:xfrm>
            <a:off x="347294" y="3315314"/>
            <a:ext cx="2844165" cy="116839"/>
          </a:xfrm>
          <a:prstGeom prst="rect">
            <a:avLst/>
          </a:prstGeom>
        </p:spPr>
        <p:txBody>
          <a:bodyPr vert="horz" wrap="square" lIns="0" tIns="12065" rIns="0" bIns="0" rtlCol="0">
            <a:spAutoFit/>
          </a:bodyPr>
          <a:lstStyle/>
          <a:p>
            <a:pPr marL="12700">
              <a:lnSpc>
                <a:spcPct val="100000"/>
              </a:lnSpc>
              <a:spcBef>
                <a:spcPts val="95"/>
              </a:spcBef>
              <a:tabLst>
                <a:tab pos="2009775" algn="l"/>
              </a:tabLst>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	Alireza</a:t>
            </a:r>
            <a:r>
              <a:rPr sz="600" spc="-10"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23" name="object 23"/>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68</a:t>
            </a:r>
            <a:endParaRPr sz="600">
              <a:latin typeface="Times New Roman"/>
              <a:cs typeface="Times New Roman"/>
            </a:endParaRPr>
          </a:p>
        </p:txBody>
      </p:sp>
      <p:sp>
        <p:nvSpPr>
          <p:cNvPr id="24" name="Slide Number Placeholder 2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68</a:t>
            </a:fld>
            <a:endParaRPr lang="en-US" spc="-5" dirty="0"/>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914730" y="211795"/>
            <a:ext cx="277876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Gaussian </a:t>
            </a:r>
            <a:r>
              <a:rPr sz="1400" spc="10" dirty="0">
                <a:latin typeface="Times New Roman"/>
                <a:cs typeface="Times New Roman"/>
              </a:rPr>
              <a:t>Class-Conditional</a:t>
            </a:r>
            <a:r>
              <a:rPr sz="1400" spc="15" dirty="0">
                <a:latin typeface="Times New Roman"/>
                <a:cs typeface="Times New Roman"/>
              </a:rPr>
              <a:t> </a:t>
            </a:r>
            <a:r>
              <a:rPr sz="1400" spc="10" dirty="0">
                <a:latin typeface="Times New Roman"/>
                <a:cs typeface="Times New Roman"/>
              </a:rPr>
              <a:t>Densities</a:t>
            </a:r>
            <a:endParaRPr sz="1400">
              <a:latin typeface="Times New Roman"/>
              <a:cs typeface="Times New Roman"/>
            </a:endParaRPr>
          </a:p>
        </p:txBody>
      </p:sp>
      <p:pic>
        <p:nvPicPr>
          <p:cNvPr id="6" name="object 6"/>
          <p:cNvPicPr/>
          <p:nvPr/>
        </p:nvPicPr>
        <p:blipFill>
          <a:blip r:embed="rId5" cstate="print"/>
          <a:stretch>
            <a:fillRect/>
          </a:stretch>
        </p:blipFill>
        <p:spPr>
          <a:xfrm>
            <a:off x="949113" y="438675"/>
            <a:ext cx="2389188" cy="891728"/>
          </a:xfrm>
          <a:prstGeom prst="rect">
            <a:avLst/>
          </a:prstGeom>
        </p:spPr>
      </p:pic>
      <p:sp>
        <p:nvSpPr>
          <p:cNvPr id="7" name="object 7"/>
          <p:cNvSpPr txBox="1"/>
          <p:nvPr/>
        </p:nvSpPr>
        <p:spPr>
          <a:xfrm>
            <a:off x="422403" y="1413028"/>
            <a:ext cx="3492500" cy="470534"/>
          </a:xfrm>
          <a:prstGeom prst="rect">
            <a:avLst/>
          </a:prstGeom>
        </p:spPr>
        <p:txBody>
          <a:bodyPr vert="horz" wrap="square" lIns="0" tIns="12700" rIns="0" bIns="0" rtlCol="0">
            <a:spAutoFit/>
          </a:bodyPr>
          <a:lstStyle/>
          <a:p>
            <a:pPr marL="178435" indent="-115570">
              <a:lnSpc>
                <a:spcPct val="100000"/>
              </a:lnSpc>
              <a:spcBef>
                <a:spcPts val="100"/>
              </a:spcBef>
              <a:buSzPct val="89473"/>
              <a:buFont typeface="Lucida Sans Unicode"/>
              <a:buChar char="•"/>
              <a:tabLst>
                <a:tab pos="179070" algn="l"/>
              </a:tabLst>
            </a:pPr>
            <a:r>
              <a:rPr sz="950" dirty="0">
                <a:latin typeface="Times New Roman"/>
                <a:cs typeface="Times New Roman"/>
              </a:rPr>
              <a:t>Back</a:t>
            </a:r>
            <a:r>
              <a:rPr sz="950" spc="-10" dirty="0">
                <a:latin typeface="Times New Roman"/>
                <a:cs typeface="Times New Roman"/>
              </a:rPr>
              <a:t> </a:t>
            </a:r>
            <a:r>
              <a:rPr sz="950" dirty="0">
                <a:latin typeface="Times New Roman"/>
                <a:cs typeface="Times New Roman"/>
              </a:rPr>
              <a:t>to</a:t>
            </a:r>
            <a:r>
              <a:rPr sz="950" spc="-10" dirty="0">
                <a:latin typeface="Times New Roman"/>
                <a:cs typeface="Times New Roman"/>
              </a:rPr>
              <a:t> </a:t>
            </a:r>
            <a:r>
              <a:rPr sz="950" dirty="0">
                <a:latin typeface="Times New Roman"/>
                <a:cs typeface="Times New Roman"/>
              </a:rPr>
              <a:t>that</a:t>
            </a:r>
            <a:r>
              <a:rPr sz="950" spc="-5" dirty="0">
                <a:latin typeface="Times New Roman"/>
                <a:cs typeface="Times New Roman"/>
              </a:rPr>
              <a:t> </a:t>
            </a:r>
            <a:r>
              <a:rPr sz="950" i="1" spc="10" dirty="0">
                <a:latin typeface="Calibri"/>
                <a:cs typeface="Calibri"/>
              </a:rPr>
              <a:t>a </a:t>
            </a:r>
            <a:r>
              <a:rPr sz="950" dirty="0">
                <a:latin typeface="Times New Roman"/>
                <a:cs typeface="Times New Roman"/>
              </a:rPr>
              <a:t>in</a:t>
            </a:r>
            <a:r>
              <a:rPr sz="950" spc="-10" dirty="0">
                <a:latin typeface="Times New Roman"/>
                <a:cs typeface="Times New Roman"/>
              </a:rPr>
              <a:t> </a:t>
            </a:r>
            <a:r>
              <a:rPr sz="950" dirty="0">
                <a:latin typeface="Times New Roman"/>
                <a:cs typeface="Times New Roman"/>
              </a:rPr>
              <a:t>the</a:t>
            </a:r>
            <a:r>
              <a:rPr sz="950" spc="-5" dirty="0">
                <a:latin typeface="Times New Roman"/>
                <a:cs typeface="Times New Roman"/>
              </a:rPr>
              <a:t> </a:t>
            </a:r>
            <a:r>
              <a:rPr sz="950" dirty="0">
                <a:latin typeface="Times New Roman"/>
                <a:cs typeface="Times New Roman"/>
              </a:rPr>
              <a:t>logistic</a:t>
            </a:r>
            <a:r>
              <a:rPr sz="950" spc="-10" dirty="0">
                <a:latin typeface="Times New Roman"/>
                <a:cs typeface="Times New Roman"/>
              </a:rPr>
              <a:t> </a:t>
            </a:r>
            <a:r>
              <a:rPr sz="950" dirty="0">
                <a:latin typeface="Times New Roman"/>
                <a:cs typeface="Times New Roman"/>
              </a:rPr>
              <a:t>sigmoid</a:t>
            </a:r>
            <a:r>
              <a:rPr sz="950" spc="-10" dirty="0">
                <a:latin typeface="Times New Roman"/>
                <a:cs typeface="Times New Roman"/>
              </a:rPr>
              <a:t> </a:t>
            </a:r>
            <a:r>
              <a:rPr sz="950" dirty="0">
                <a:latin typeface="Times New Roman"/>
                <a:cs typeface="Times New Roman"/>
              </a:rPr>
              <a:t>for</a:t>
            </a:r>
            <a:r>
              <a:rPr sz="950" spc="-5" dirty="0">
                <a:latin typeface="Times New Roman"/>
                <a:cs typeface="Times New Roman"/>
              </a:rPr>
              <a:t> </a:t>
            </a:r>
            <a:r>
              <a:rPr sz="950" dirty="0">
                <a:latin typeface="Times New Roman"/>
                <a:cs typeface="Times New Roman"/>
              </a:rPr>
              <a:t>2</a:t>
            </a:r>
            <a:r>
              <a:rPr sz="950" spc="-10" dirty="0">
                <a:latin typeface="Times New Roman"/>
                <a:cs typeface="Times New Roman"/>
              </a:rPr>
              <a:t> </a:t>
            </a:r>
            <a:r>
              <a:rPr sz="950" dirty="0">
                <a:latin typeface="Times New Roman"/>
                <a:cs typeface="Times New Roman"/>
              </a:rPr>
              <a:t>classes</a:t>
            </a:r>
            <a:endParaRPr sz="950">
              <a:latin typeface="Times New Roman"/>
              <a:cs typeface="Times New Roman"/>
            </a:endParaRPr>
          </a:p>
          <a:p>
            <a:pPr marL="178435" marR="55880" indent="-115570">
              <a:lnSpc>
                <a:spcPct val="103499"/>
              </a:lnSpc>
              <a:buSzPct val="89473"/>
              <a:buFont typeface="Lucida Sans Unicode"/>
              <a:buChar char="•"/>
              <a:tabLst>
                <a:tab pos="179070" algn="l"/>
              </a:tabLst>
            </a:pPr>
            <a:r>
              <a:rPr sz="950" spc="-15" dirty="0">
                <a:latin typeface="Times New Roman"/>
                <a:cs typeface="Times New Roman"/>
              </a:rPr>
              <a:t>Let’s</a:t>
            </a:r>
            <a:r>
              <a:rPr sz="950" spc="-10" dirty="0">
                <a:latin typeface="Times New Roman"/>
                <a:cs typeface="Times New Roman"/>
              </a:rPr>
              <a:t> </a:t>
            </a:r>
            <a:r>
              <a:rPr sz="950" dirty="0">
                <a:latin typeface="Times New Roman"/>
                <a:cs typeface="Times New Roman"/>
              </a:rPr>
              <a:t>assume</a:t>
            </a:r>
            <a:r>
              <a:rPr sz="950" spc="-10" dirty="0">
                <a:latin typeface="Times New Roman"/>
                <a:cs typeface="Times New Roman"/>
              </a:rPr>
              <a:t> </a:t>
            </a:r>
            <a:r>
              <a:rPr sz="950" dirty="0">
                <a:latin typeface="Times New Roman"/>
                <a:cs typeface="Times New Roman"/>
              </a:rPr>
              <a:t>the</a:t>
            </a:r>
            <a:r>
              <a:rPr sz="950" spc="-10" dirty="0">
                <a:latin typeface="Times New Roman"/>
                <a:cs typeface="Times New Roman"/>
              </a:rPr>
              <a:t> </a:t>
            </a:r>
            <a:r>
              <a:rPr sz="950" dirty="0">
                <a:latin typeface="Times New Roman"/>
                <a:cs typeface="Times New Roman"/>
              </a:rPr>
              <a:t>class-conditional</a:t>
            </a:r>
            <a:r>
              <a:rPr sz="950" spc="-5" dirty="0">
                <a:latin typeface="Times New Roman"/>
                <a:cs typeface="Times New Roman"/>
              </a:rPr>
              <a:t> </a:t>
            </a:r>
            <a:r>
              <a:rPr sz="950" dirty="0">
                <a:latin typeface="Times New Roman"/>
                <a:cs typeface="Times New Roman"/>
              </a:rPr>
              <a:t>densities</a:t>
            </a:r>
            <a:r>
              <a:rPr sz="950" spc="-15" dirty="0">
                <a:latin typeface="Times New Roman"/>
                <a:cs typeface="Times New Roman"/>
              </a:rPr>
              <a:t> </a:t>
            </a:r>
            <a:r>
              <a:rPr sz="950" i="1" dirty="0">
                <a:latin typeface="Calibri"/>
                <a:cs typeface="Calibri"/>
              </a:rPr>
              <a:t>p</a:t>
            </a:r>
            <a:r>
              <a:rPr sz="950" dirty="0">
                <a:latin typeface="Calibri"/>
                <a:cs typeface="Calibri"/>
              </a:rPr>
              <a:t>(</a:t>
            </a:r>
            <a:r>
              <a:rPr sz="950" b="1" i="1" dirty="0">
                <a:latin typeface="Verdana"/>
                <a:cs typeface="Verdana"/>
              </a:rPr>
              <a:t>x</a:t>
            </a:r>
            <a:r>
              <a:rPr sz="950" dirty="0">
                <a:latin typeface="Lucida Sans Unicode"/>
                <a:cs typeface="Lucida Sans Unicode"/>
              </a:rPr>
              <a:t>|C</a:t>
            </a:r>
            <a:r>
              <a:rPr sz="1050" i="1" baseline="-11904" dirty="0">
                <a:latin typeface="Calibri"/>
                <a:cs typeface="Calibri"/>
              </a:rPr>
              <a:t>k</a:t>
            </a:r>
            <a:r>
              <a:rPr sz="950" dirty="0">
                <a:latin typeface="Calibri"/>
                <a:cs typeface="Calibri"/>
              </a:rPr>
              <a:t>)</a:t>
            </a:r>
            <a:r>
              <a:rPr sz="950" spc="10" dirty="0">
                <a:latin typeface="Calibri"/>
                <a:cs typeface="Calibri"/>
              </a:rPr>
              <a:t> </a:t>
            </a:r>
            <a:r>
              <a:rPr sz="950" dirty="0">
                <a:latin typeface="Times New Roman"/>
                <a:cs typeface="Times New Roman"/>
              </a:rPr>
              <a:t>are</a:t>
            </a:r>
            <a:r>
              <a:rPr sz="950" spc="-5" dirty="0">
                <a:latin typeface="Times New Roman"/>
                <a:cs typeface="Times New Roman"/>
              </a:rPr>
              <a:t> </a:t>
            </a:r>
            <a:r>
              <a:rPr sz="950" dirty="0">
                <a:latin typeface="Times New Roman"/>
                <a:cs typeface="Times New Roman"/>
              </a:rPr>
              <a:t>Gaussians, </a:t>
            </a:r>
            <a:r>
              <a:rPr sz="950" spc="-225" dirty="0">
                <a:latin typeface="Times New Roman"/>
                <a:cs typeface="Times New Roman"/>
              </a:rPr>
              <a:t> </a:t>
            </a:r>
            <a:r>
              <a:rPr sz="950" dirty="0">
                <a:latin typeface="Times New Roman"/>
                <a:cs typeface="Times New Roman"/>
              </a:rPr>
              <a:t>and</a:t>
            </a:r>
            <a:r>
              <a:rPr sz="950" spc="-5" dirty="0">
                <a:latin typeface="Times New Roman"/>
                <a:cs typeface="Times New Roman"/>
              </a:rPr>
              <a:t> </a:t>
            </a:r>
            <a:r>
              <a:rPr sz="950" spc="-10" dirty="0">
                <a:latin typeface="Times New Roman"/>
                <a:cs typeface="Times New Roman"/>
              </a:rPr>
              <a:t>have</a:t>
            </a:r>
            <a:r>
              <a:rPr sz="950" dirty="0">
                <a:latin typeface="Times New Roman"/>
                <a:cs typeface="Times New Roman"/>
              </a:rPr>
              <a:t> the same</a:t>
            </a:r>
            <a:r>
              <a:rPr sz="950" spc="-5" dirty="0">
                <a:latin typeface="Times New Roman"/>
                <a:cs typeface="Times New Roman"/>
              </a:rPr>
              <a:t> covariance</a:t>
            </a:r>
            <a:r>
              <a:rPr sz="950" dirty="0">
                <a:latin typeface="Times New Roman"/>
                <a:cs typeface="Times New Roman"/>
              </a:rPr>
              <a:t> matrix</a:t>
            </a:r>
            <a:r>
              <a:rPr sz="950" spc="-5" dirty="0">
                <a:latin typeface="Times New Roman"/>
                <a:cs typeface="Times New Roman"/>
              </a:rPr>
              <a:t> </a:t>
            </a:r>
            <a:r>
              <a:rPr sz="950" b="1" spc="105" dirty="0">
                <a:latin typeface="Arial"/>
                <a:cs typeface="Arial"/>
              </a:rPr>
              <a:t>Σ</a:t>
            </a:r>
            <a:r>
              <a:rPr sz="950" spc="105" dirty="0">
                <a:latin typeface="Times New Roman"/>
                <a:cs typeface="Times New Roman"/>
              </a:rPr>
              <a:t>:</a:t>
            </a:r>
            <a:endParaRPr sz="950">
              <a:latin typeface="Times New Roman"/>
              <a:cs typeface="Times New Roman"/>
            </a:endParaRPr>
          </a:p>
        </p:txBody>
      </p:sp>
      <p:sp>
        <p:nvSpPr>
          <p:cNvPr id="8" name="object 8"/>
          <p:cNvSpPr txBox="1"/>
          <p:nvPr/>
        </p:nvSpPr>
        <p:spPr>
          <a:xfrm>
            <a:off x="983500" y="2073348"/>
            <a:ext cx="74295" cy="131445"/>
          </a:xfrm>
          <a:prstGeom prst="rect">
            <a:avLst/>
          </a:prstGeom>
        </p:spPr>
        <p:txBody>
          <a:bodyPr vert="horz" wrap="square" lIns="0" tIns="12065" rIns="0" bIns="0" rtlCol="0">
            <a:spAutoFit/>
          </a:bodyPr>
          <a:lstStyle/>
          <a:p>
            <a:pPr marL="12700">
              <a:lnSpc>
                <a:spcPct val="100000"/>
              </a:lnSpc>
              <a:spcBef>
                <a:spcPts val="95"/>
              </a:spcBef>
            </a:pPr>
            <a:r>
              <a:rPr sz="700" i="1" spc="65" dirty="0">
                <a:latin typeface="Calibri"/>
                <a:cs typeface="Calibri"/>
              </a:rPr>
              <a:t>k</a:t>
            </a:r>
            <a:endParaRPr sz="700">
              <a:latin typeface="Calibri"/>
              <a:cs typeface="Calibri"/>
            </a:endParaRPr>
          </a:p>
        </p:txBody>
      </p:sp>
      <p:sp>
        <p:nvSpPr>
          <p:cNvPr id="9" name="object 9"/>
          <p:cNvSpPr txBox="1"/>
          <p:nvPr/>
        </p:nvSpPr>
        <p:spPr>
          <a:xfrm>
            <a:off x="699294" y="2021184"/>
            <a:ext cx="541020" cy="170815"/>
          </a:xfrm>
          <a:prstGeom prst="rect">
            <a:avLst/>
          </a:prstGeom>
        </p:spPr>
        <p:txBody>
          <a:bodyPr vert="horz" wrap="square" lIns="0" tIns="12700" rIns="0" bIns="0" rtlCol="0">
            <a:spAutoFit/>
          </a:bodyPr>
          <a:lstStyle/>
          <a:p>
            <a:pPr marL="12700">
              <a:lnSpc>
                <a:spcPct val="100000"/>
              </a:lnSpc>
              <a:spcBef>
                <a:spcPts val="100"/>
              </a:spcBef>
            </a:pPr>
            <a:r>
              <a:rPr sz="950" i="1" spc="-40" dirty="0">
                <a:latin typeface="Calibri"/>
                <a:cs typeface="Calibri"/>
              </a:rPr>
              <a:t>p</a:t>
            </a:r>
            <a:r>
              <a:rPr sz="950" spc="-40" dirty="0">
                <a:latin typeface="Calibri"/>
                <a:cs typeface="Calibri"/>
              </a:rPr>
              <a:t>(</a:t>
            </a:r>
            <a:r>
              <a:rPr sz="950" b="1" i="1" spc="-40" dirty="0">
                <a:latin typeface="Verdana"/>
                <a:cs typeface="Verdana"/>
              </a:rPr>
              <a:t>x</a:t>
            </a:r>
            <a:r>
              <a:rPr sz="950" spc="-40" dirty="0">
                <a:latin typeface="Lucida Sans Unicode"/>
                <a:cs typeface="Lucida Sans Unicode"/>
              </a:rPr>
              <a:t>|C</a:t>
            </a:r>
            <a:r>
              <a:rPr sz="950" spc="95" dirty="0">
                <a:latin typeface="Lucida Sans Unicode"/>
                <a:cs typeface="Lucida Sans Unicode"/>
              </a:rPr>
              <a:t> </a:t>
            </a:r>
            <a:r>
              <a:rPr sz="950" spc="80" dirty="0">
                <a:latin typeface="Calibri"/>
                <a:cs typeface="Calibri"/>
              </a:rPr>
              <a:t>)</a:t>
            </a:r>
            <a:r>
              <a:rPr sz="950" spc="20" dirty="0">
                <a:latin typeface="Calibri"/>
                <a:cs typeface="Calibri"/>
              </a:rPr>
              <a:t> </a:t>
            </a:r>
            <a:r>
              <a:rPr sz="950" spc="265" dirty="0">
                <a:latin typeface="Calibri"/>
                <a:cs typeface="Calibri"/>
              </a:rPr>
              <a:t>=</a:t>
            </a:r>
            <a:endParaRPr sz="950">
              <a:latin typeface="Calibri"/>
              <a:cs typeface="Calibri"/>
            </a:endParaRPr>
          </a:p>
        </p:txBody>
      </p:sp>
      <p:sp>
        <p:nvSpPr>
          <p:cNvPr id="10" name="object 10"/>
          <p:cNvSpPr txBox="1"/>
          <p:nvPr/>
        </p:nvSpPr>
        <p:spPr>
          <a:xfrm>
            <a:off x="1235769" y="1914852"/>
            <a:ext cx="795655" cy="364490"/>
          </a:xfrm>
          <a:prstGeom prst="rect">
            <a:avLst/>
          </a:prstGeom>
        </p:spPr>
        <p:txBody>
          <a:bodyPr vert="horz" wrap="square" lIns="0" tIns="12700" rIns="0" bIns="0" rtlCol="0">
            <a:spAutoFit/>
          </a:bodyPr>
          <a:lstStyle/>
          <a:p>
            <a:pPr marL="38100" marR="30480">
              <a:lnSpc>
                <a:spcPct val="117100"/>
              </a:lnSpc>
              <a:spcBef>
                <a:spcPts val="100"/>
              </a:spcBef>
              <a:tabLst>
                <a:tab pos="367030" algn="l"/>
                <a:tab pos="756920" algn="l"/>
              </a:tabLst>
            </a:pPr>
            <a:r>
              <a:rPr sz="950" u="sng" dirty="0">
                <a:uFill>
                  <a:solidFill>
                    <a:srgbClr val="000000"/>
                  </a:solidFill>
                </a:uFill>
                <a:latin typeface="Times New Roman"/>
                <a:cs typeface="Times New Roman"/>
              </a:rPr>
              <a:t> 	</a:t>
            </a:r>
            <a:r>
              <a:rPr sz="950" u="sng" spc="-10" dirty="0">
                <a:uFill>
                  <a:solidFill>
                    <a:srgbClr val="000000"/>
                  </a:solidFill>
                </a:uFill>
                <a:latin typeface="Calibri"/>
                <a:cs typeface="Calibri"/>
              </a:rPr>
              <a:t>1 	</a:t>
            </a:r>
            <a:r>
              <a:rPr sz="950" dirty="0">
                <a:latin typeface="Calibri"/>
                <a:cs typeface="Calibri"/>
              </a:rPr>
              <a:t> </a:t>
            </a:r>
            <a:r>
              <a:rPr sz="950" spc="50" dirty="0">
                <a:latin typeface="Calibri"/>
                <a:cs typeface="Calibri"/>
              </a:rPr>
              <a:t>(2</a:t>
            </a:r>
            <a:r>
              <a:rPr sz="950" i="1" spc="50" dirty="0">
                <a:latin typeface="Calibri"/>
                <a:cs typeface="Calibri"/>
              </a:rPr>
              <a:t>π</a:t>
            </a:r>
            <a:r>
              <a:rPr sz="950" spc="50" dirty="0">
                <a:latin typeface="Calibri"/>
                <a:cs typeface="Calibri"/>
              </a:rPr>
              <a:t>)</a:t>
            </a:r>
            <a:r>
              <a:rPr sz="1050" i="1" spc="75" baseline="23809" dirty="0">
                <a:latin typeface="Calibri"/>
                <a:cs typeface="Calibri"/>
              </a:rPr>
              <a:t>D/</a:t>
            </a:r>
            <a:r>
              <a:rPr sz="1050" spc="75" baseline="23809" dirty="0">
                <a:latin typeface="Calibri"/>
                <a:cs typeface="Calibri"/>
              </a:rPr>
              <a:t>2</a:t>
            </a:r>
            <a:r>
              <a:rPr sz="950" spc="50" dirty="0">
                <a:latin typeface="Lucida Sans Unicode"/>
                <a:cs typeface="Lucida Sans Unicode"/>
              </a:rPr>
              <a:t>|</a:t>
            </a:r>
            <a:r>
              <a:rPr sz="950" b="1" spc="50" dirty="0">
                <a:latin typeface="Arial"/>
                <a:cs typeface="Arial"/>
              </a:rPr>
              <a:t>Σ</a:t>
            </a:r>
            <a:r>
              <a:rPr sz="950" spc="50" dirty="0">
                <a:latin typeface="Lucida Sans Unicode"/>
                <a:cs typeface="Lucida Sans Unicode"/>
              </a:rPr>
              <a:t>|</a:t>
            </a:r>
            <a:r>
              <a:rPr sz="1050" spc="75" baseline="23809" dirty="0">
                <a:latin typeface="Calibri"/>
                <a:cs typeface="Calibri"/>
              </a:rPr>
              <a:t>1</a:t>
            </a:r>
            <a:r>
              <a:rPr sz="1050" i="1" spc="75" baseline="23809" dirty="0">
                <a:latin typeface="Calibri"/>
                <a:cs typeface="Calibri"/>
              </a:rPr>
              <a:t>/</a:t>
            </a:r>
            <a:r>
              <a:rPr sz="1050" spc="75" baseline="23809" dirty="0">
                <a:latin typeface="Calibri"/>
                <a:cs typeface="Calibri"/>
              </a:rPr>
              <a:t>2</a:t>
            </a:r>
            <a:endParaRPr sz="1050" baseline="23809">
              <a:latin typeface="Calibri"/>
              <a:cs typeface="Calibri"/>
            </a:endParaRPr>
          </a:p>
        </p:txBody>
      </p:sp>
      <p:sp>
        <p:nvSpPr>
          <p:cNvPr id="11" name="object 11"/>
          <p:cNvSpPr txBox="1"/>
          <p:nvPr/>
        </p:nvSpPr>
        <p:spPr>
          <a:xfrm>
            <a:off x="2415748" y="1939552"/>
            <a:ext cx="86360" cy="170815"/>
          </a:xfrm>
          <a:prstGeom prst="rect">
            <a:avLst/>
          </a:prstGeom>
        </p:spPr>
        <p:txBody>
          <a:bodyPr vert="horz" wrap="square" lIns="0" tIns="12700" rIns="0" bIns="0" rtlCol="0">
            <a:spAutoFit/>
          </a:bodyPr>
          <a:lstStyle/>
          <a:p>
            <a:pPr marL="12700">
              <a:lnSpc>
                <a:spcPct val="100000"/>
              </a:lnSpc>
              <a:spcBef>
                <a:spcPts val="100"/>
              </a:spcBef>
            </a:pPr>
            <a:r>
              <a:rPr sz="950" u="sng" spc="-10" dirty="0">
                <a:uFill>
                  <a:solidFill>
                    <a:srgbClr val="000000"/>
                  </a:solidFill>
                </a:uFill>
                <a:latin typeface="Calibri"/>
                <a:cs typeface="Calibri"/>
              </a:rPr>
              <a:t>1</a:t>
            </a:r>
            <a:endParaRPr sz="950">
              <a:latin typeface="Calibri"/>
              <a:cs typeface="Calibri"/>
            </a:endParaRPr>
          </a:p>
        </p:txBody>
      </p:sp>
      <p:sp>
        <p:nvSpPr>
          <p:cNvPr id="12" name="object 12"/>
          <p:cNvSpPr txBox="1"/>
          <p:nvPr/>
        </p:nvSpPr>
        <p:spPr>
          <a:xfrm>
            <a:off x="2415748" y="2103955"/>
            <a:ext cx="86360" cy="170815"/>
          </a:xfrm>
          <a:prstGeom prst="rect">
            <a:avLst/>
          </a:prstGeom>
        </p:spPr>
        <p:txBody>
          <a:bodyPr vert="horz" wrap="square" lIns="0" tIns="12700" rIns="0" bIns="0" rtlCol="0">
            <a:spAutoFit/>
          </a:bodyPr>
          <a:lstStyle/>
          <a:p>
            <a:pPr marL="12700">
              <a:lnSpc>
                <a:spcPct val="100000"/>
              </a:lnSpc>
              <a:spcBef>
                <a:spcPts val="100"/>
              </a:spcBef>
            </a:pPr>
            <a:r>
              <a:rPr sz="950" spc="-10" dirty="0">
                <a:latin typeface="Calibri"/>
                <a:cs typeface="Calibri"/>
              </a:rPr>
              <a:t>2</a:t>
            </a:r>
            <a:endParaRPr sz="950">
              <a:latin typeface="Calibri"/>
              <a:cs typeface="Calibri"/>
            </a:endParaRPr>
          </a:p>
        </p:txBody>
      </p:sp>
      <p:sp>
        <p:nvSpPr>
          <p:cNvPr id="13" name="object 13"/>
          <p:cNvSpPr txBox="1"/>
          <p:nvPr/>
        </p:nvSpPr>
        <p:spPr>
          <a:xfrm>
            <a:off x="2952215" y="2003873"/>
            <a:ext cx="318770" cy="131445"/>
          </a:xfrm>
          <a:prstGeom prst="rect">
            <a:avLst/>
          </a:prstGeom>
        </p:spPr>
        <p:txBody>
          <a:bodyPr vert="horz" wrap="square" lIns="0" tIns="12065" rIns="0" bIns="0" rtlCol="0">
            <a:spAutoFit/>
          </a:bodyPr>
          <a:lstStyle/>
          <a:p>
            <a:pPr marL="12700">
              <a:lnSpc>
                <a:spcPct val="100000"/>
              </a:lnSpc>
              <a:spcBef>
                <a:spcPts val="95"/>
              </a:spcBef>
            </a:pPr>
            <a:r>
              <a:rPr sz="700" i="1" spc="85" dirty="0">
                <a:latin typeface="Calibri"/>
                <a:cs typeface="Calibri"/>
              </a:rPr>
              <a:t>T     </a:t>
            </a:r>
            <a:r>
              <a:rPr sz="700" i="1" spc="-15" dirty="0">
                <a:latin typeface="Calibri"/>
                <a:cs typeface="Calibri"/>
              </a:rPr>
              <a:t> </a:t>
            </a:r>
            <a:r>
              <a:rPr sz="700" spc="15" dirty="0">
                <a:latin typeface="Lucida Sans Unicode"/>
                <a:cs typeface="Lucida Sans Unicode"/>
              </a:rPr>
              <a:t>−</a:t>
            </a:r>
            <a:r>
              <a:rPr sz="700" spc="10" dirty="0">
                <a:latin typeface="Calibri"/>
                <a:cs typeface="Calibri"/>
              </a:rPr>
              <a:t>1</a:t>
            </a:r>
            <a:endParaRPr sz="700">
              <a:latin typeface="Calibri"/>
              <a:cs typeface="Calibri"/>
            </a:endParaRPr>
          </a:p>
        </p:txBody>
      </p:sp>
      <p:sp>
        <p:nvSpPr>
          <p:cNvPr id="14" name="object 14"/>
          <p:cNvSpPr txBox="1"/>
          <p:nvPr/>
        </p:nvSpPr>
        <p:spPr>
          <a:xfrm>
            <a:off x="2848661" y="2082662"/>
            <a:ext cx="835660" cy="131445"/>
          </a:xfrm>
          <a:prstGeom prst="rect">
            <a:avLst/>
          </a:prstGeom>
        </p:spPr>
        <p:txBody>
          <a:bodyPr vert="horz" wrap="square" lIns="0" tIns="12065" rIns="0" bIns="0" rtlCol="0">
            <a:spAutoFit/>
          </a:bodyPr>
          <a:lstStyle/>
          <a:p>
            <a:pPr marL="12700">
              <a:lnSpc>
                <a:spcPct val="100000"/>
              </a:lnSpc>
              <a:spcBef>
                <a:spcPts val="95"/>
              </a:spcBef>
              <a:tabLst>
                <a:tab pos="773430" algn="l"/>
              </a:tabLst>
            </a:pPr>
            <a:r>
              <a:rPr sz="700" i="1" spc="65" dirty="0">
                <a:latin typeface="Calibri"/>
                <a:cs typeface="Calibri"/>
              </a:rPr>
              <a:t>k	k</a:t>
            </a:r>
            <a:endParaRPr sz="700">
              <a:latin typeface="Calibri"/>
              <a:cs typeface="Calibri"/>
            </a:endParaRPr>
          </a:p>
        </p:txBody>
      </p:sp>
      <p:sp>
        <p:nvSpPr>
          <p:cNvPr id="15" name="object 15"/>
          <p:cNvSpPr txBox="1"/>
          <p:nvPr/>
        </p:nvSpPr>
        <p:spPr>
          <a:xfrm>
            <a:off x="2013706" y="2021184"/>
            <a:ext cx="1725295" cy="170815"/>
          </a:xfrm>
          <a:prstGeom prst="rect">
            <a:avLst/>
          </a:prstGeom>
        </p:spPr>
        <p:txBody>
          <a:bodyPr vert="horz" wrap="square" lIns="0" tIns="12700" rIns="0" bIns="0" rtlCol="0">
            <a:spAutoFit/>
          </a:bodyPr>
          <a:lstStyle/>
          <a:p>
            <a:pPr marL="12700">
              <a:lnSpc>
                <a:spcPct val="100000"/>
              </a:lnSpc>
              <a:spcBef>
                <a:spcPts val="100"/>
              </a:spcBef>
            </a:pPr>
            <a:r>
              <a:rPr sz="950" spc="20" dirty="0">
                <a:latin typeface="Calibri"/>
                <a:cs typeface="Calibri"/>
              </a:rPr>
              <a:t>exp   </a:t>
            </a:r>
            <a:r>
              <a:rPr sz="950" spc="10" dirty="0">
                <a:latin typeface="Calibri"/>
                <a:cs typeface="Calibri"/>
              </a:rPr>
              <a:t> </a:t>
            </a:r>
            <a:r>
              <a:rPr sz="950" spc="-170" dirty="0">
                <a:latin typeface="Lucida Sans Unicode"/>
                <a:cs typeface="Lucida Sans Unicode"/>
              </a:rPr>
              <a:t>−</a:t>
            </a:r>
            <a:r>
              <a:rPr sz="950" dirty="0">
                <a:latin typeface="Lucida Sans Unicode"/>
                <a:cs typeface="Lucida Sans Unicode"/>
              </a:rPr>
              <a:t> </a:t>
            </a:r>
            <a:r>
              <a:rPr sz="950" spc="80" dirty="0">
                <a:latin typeface="Lucida Sans Unicode"/>
                <a:cs typeface="Lucida Sans Unicode"/>
              </a:rPr>
              <a:t> </a:t>
            </a:r>
            <a:r>
              <a:rPr sz="950" spc="80" dirty="0">
                <a:latin typeface="Calibri"/>
                <a:cs typeface="Calibri"/>
              </a:rPr>
              <a:t>(</a:t>
            </a:r>
            <a:r>
              <a:rPr sz="950" b="1" i="1" spc="-10" dirty="0">
                <a:latin typeface="Verdana"/>
                <a:cs typeface="Verdana"/>
              </a:rPr>
              <a:t>x</a:t>
            </a:r>
            <a:r>
              <a:rPr sz="950" b="1" i="1" spc="-114" dirty="0">
                <a:latin typeface="Verdana"/>
                <a:cs typeface="Verdana"/>
              </a:rPr>
              <a:t> </a:t>
            </a:r>
            <a:r>
              <a:rPr sz="950" spc="-170" dirty="0">
                <a:latin typeface="Lucida Sans Unicode"/>
                <a:cs typeface="Lucida Sans Unicode"/>
              </a:rPr>
              <a:t>−</a:t>
            </a:r>
            <a:r>
              <a:rPr sz="950" spc="-90" dirty="0">
                <a:latin typeface="Lucida Sans Unicode"/>
                <a:cs typeface="Lucida Sans Unicode"/>
              </a:rPr>
              <a:t> </a:t>
            </a:r>
            <a:r>
              <a:rPr sz="950" b="1" i="1" spc="-15" dirty="0">
                <a:latin typeface="Verdana"/>
                <a:cs typeface="Verdana"/>
              </a:rPr>
              <a:t>µ</a:t>
            </a:r>
            <a:r>
              <a:rPr sz="950" b="1" i="1" spc="120" dirty="0">
                <a:latin typeface="Verdana"/>
                <a:cs typeface="Verdana"/>
              </a:rPr>
              <a:t> </a:t>
            </a:r>
            <a:r>
              <a:rPr sz="950" spc="80">
                <a:latin typeface="Calibri"/>
                <a:cs typeface="Calibri"/>
              </a:rPr>
              <a:t>)</a:t>
            </a:r>
            <a:r>
              <a:rPr sz="950">
                <a:latin typeface="Calibri"/>
                <a:cs typeface="Calibri"/>
              </a:rPr>
              <a:t>  </a:t>
            </a:r>
            <a:r>
              <a:rPr sz="950" spc="-70">
                <a:latin typeface="Calibri"/>
                <a:cs typeface="Calibri"/>
              </a:rPr>
              <a:t> </a:t>
            </a:r>
            <a:r>
              <a:rPr sz="950" b="1" spc="215">
                <a:latin typeface="Arial"/>
                <a:cs typeface="Arial"/>
              </a:rPr>
              <a:t>Σ</a:t>
            </a:r>
            <a:r>
              <a:rPr sz="950" b="1">
                <a:latin typeface="Arial"/>
                <a:cs typeface="Arial"/>
              </a:rPr>
              <a:t>   </a:t>
            </a:r>
            <a:r>
              <a:rPr sz="950" b="1" spc="-70">
                <a:latin typeface="Arial"/>
                <a:cs typeface="Arial"/>
              </a:rPr>
              <a:t> </a:t>
            </a:r>
            <a:r>
              <a:rPr sz="950" spc="80" dirty="0">
                <a:latin typeface="Calibri"/>
                <a:cs typeface="Calibri"/>
              </a:rPr>
              <a:t>(</a:t>
            </a:r>
            <a:r>
              <a:rPr sz="950" b="1" i="1" spc="-10" dirty="0">
                <a:latin typeface="Verdana"/>
                <a:cs typeface="Verdana"/>
              </a:rPr>
              <a:t>x</a:t>
            </a:r>
            <a:r>
              <a:rPr sz="950" b="1" i="1" spc="-114" dirty="0">
                <a:latin typeface="Verdana"/>
                <a:cs typeface="Verdana"/>
              </a:rPr>
              <a:t> </a:t>
            </a:r>
            <a:r>
              <a:rPr sz="950" spc="-170" dirty="0">
                <a:latin typeface="Lucida Sans Unicode"/>
                <a:cs typeface="Lucida Sans Unicode"/>
              </a:rPr>
              <a:t>−</a:t>
            </a:r>
            <a:r>
              <a:rPr sz="950" spc="-90" dirty="0">
                <a:latin typeface="Lucida Sans Unicode"/>
                <a:cs typeface="Lucida Sans Unicode"/>
              </a:rPr>
              <a:t> </a:t>
            </a:r>
            <a:r>
              <a:rPr sz="950" b="1" i="1" spc="-15" dirty="0">
                <a:latin typeface="Verdana"/>
                <a:cs typeface="Verdana"/>
              </a:rPr>
              <a:t>µ</a:t>
            </a:r>
            <a:r>
              <a:rPr sz="950" b="1" i="1" spc="120" dirty="0">
                <a:latin typeface="Verdana"/>
                <a:cs typeface="Verdana"/>
              </a:rPr>
              <a:t> </a:t>
            </a:r>
            <a:r>
              <a:rPr sz="950" spc="80" dirty="0">
                <a:latin typeface="Calibri"/>
                <a:cs typeface="Calibri"/>
              </a:rPr>
              <a:t>)</a:t>
            </a:r>
            <a:endParaRPr sz="950">
              <a:latin typeface="Calibri"/>
              <a:cs typeface="Calibri"/>
            </a:endParaRPr>
          </a:p>
        </p:txBody>
      </p:sp>
      <p:sp>
        <p:nvSpPr>
          <p:cNvPr id="16" name="object 16"/>
          <p:cNvSpPr txBox="1"/>
          <p:nvPr/>
        </p:nvSpPr>
        <p:spPr>
          <a:xfrm>
            <a:off x="2218173" y="1851040"/>
            <a:ext cx="1611630" cy="170815"/>
          </a:xfrm>
          <a:prstGeom prst="rect">
            <a:avLst/>
          </a:prstGeom>
        </p:spPr>
        <p:txBody>
          <a:bodyPr vert="horz" wrap="square" lIns="0" tIns="133350" rIns="0" bIns="0" rtlCol="0">
            <a:spAutoFit/>
          </a:bodyPr>
          <a:lstStyle/>
          <a:p>
            <a:pPr marL="12700">
              <a:lnSpc>
                <a:spcPct val="100000"/>
              </a:lnSpc>
              <a:spcBef>
                <a:spcPts val="1050"/>
              </a:spcBef>
              <a:tabLst>
                <a:tab pos="1507490" algn="l"/>
              </a:tabLst>
            </a:pPr>
            <a:r>
              <a:rPr sz="950" spc="425" dirty="0">
                <a:latin typeface="Trebuchet MS"/>
                <a:cs typeface="Trebuchet MS"/>
              </a:rPr>
              <a:t> 	 </a:t>
            </a:r>
            <a:endParaRPr sz="950">
              <a:latin typeface="Trebuchet MS"/>
              <a:cs typeface="Trebuchet MS"/>
            </a:endParaRPr>
          </a:p>
        </p:txBody>
      </p:sp>
      <p:sp>
        <p:nvSpPr>
          <p:cNvPr id="17" name="object 17"/>
          <p:cNvSpPr txBox="1"/>
          <p:nvPr/>
        </p:nvSpPr>
        <p:spPr>
          <a:xfrm>
            <a:off x="473203" y="2442139"/>
            <a:ext cx="1216025" cy="501015"/>
          </a:xfrm>
          <a:prstGeom prst="rect">
            <a:avLst/>
          </a:prstGeom>
        </p:spPr>
        <p:txBody>
          <a:bodyPr vert="horz" wrap="square" lIns="0" tIns="12700" rIns="0" bIns="0" rtlCol="0">
            <a:spAutoFit/>
          </a:bodyPr>
          <a:lstStyle/>
          <a:p>
            <a:pPr marL="127635" indent="-115570">
              <a:lnSpc>
                <a:spcPct val="100000"/>
              </a:lnSpc>
              <a:spcBef>
                <a:spcPts val="100"/>
              </a:spcBef>
              <a:buSzPct val="89473"/>
              <a:buFont typeface="Lucida Sans Unicode"/>
              <a:buChar char="•"/>
              <a:tabLst>
                <a:tab pos="128270" algn="l"/>
              </a:tabLst>
            </a:pPr>
            <a:r>
              <a:rPr sz="950" i="1" spc="10" dirty="0">
                <a:latin typeface="Calibri"/>
                <a:cs typeface="Calibri"/>
              </a:rPr>
              <a:t>a</a:t>
            </a:r>
            <a:r>
              <a:rPr sz="950" i="1" dirty="0">
                <a:latin typeface="Calibri"/>
                <a:cs typeface="Calibri"/>
              </a:rPr>
              <a:t> </a:t>
            </a:r>
            <a:r>
              <a:rPr sz="950" spc="-5" dirty="0">
                <a:latin typeface="Times New Roman"/>
                <a:cs typeface="Times New Roman"/>
              </a:rPr>
              <a:t>takes</a:t>
            </a:r>
            <a:r>
              <a:rPr sz="950" spc="-20" dirty="0">
                <a:latin typeface="Times New Roman"/>
                <a:cs typeface="Times New Roman"/>
              </a:rPr>
              <a:t> </a:t>
            </a:r>
            <a:r>
              <a:rPr sz="950" dirty="0">
                <a:latin typeface="Times New Roman"/>
                <a:cs typeface="Times New Roman"/>
              </a:rPr>
              <a:t>a</a:t>
            </a:r>
            <a:r>
              <a:rPr sz="950" spc="-15" dirty="0">
                <a:latin typeface="Times New Roman"/>
                <a:cs typeface="Times New Roman"/>
              </a:rPr>
              <a:t> </a:t>
            </a:r>
            <a:r>
              <a:rPr sz="950" dirty="0">
                <a:latin typeface="Times New Roman"/>
                <a:cs typeface="Times New Roman"/>
              </a:rPr>
              <a:t>simple</a:t>
            </a:r>
            <a:r>
              <a:rPr sz="950" spc="-20" dirty="0">
                <a:latin typeface="Times New Roman"/>
                <a:cs typeface="Times New Roman"/>
              </a:rPr>
              <a:t> </a:t>
            </a:r>
            <a:r>
              <a:rPr sz="950" dirty="0">
                <a:latin typeface="Times New Roman"/>
                <a:cs typeface="Times New Roman"/>
              </a:rPr>
              <a:t>form:</a:t>
            </a:r>
            <a:endParaRPr sz="950">
              <a:latin typeface="Times New Roman"/>
              <a:cs typeface="Times New Roman"/>
            </a:endParaRPr>
          </a:p>
          <a:p>
            <a:pPr>
              <a:lnSpc>
                <a:spcPct val="100000"/>
              </a:lnSpc>
              <a:spcBef>
                <a:spcPts val="25"/>
              </a:spcBef>
            </a:pPr>
            <a:endParaRPr sz="1250">
              <a:latin typeface="Times New Roman"/>
              <a:cs typeface="Times New Roman"/>
            </a:endParaRPr>
          </a:p>
          <a:p>
            <a:pPr marR="90170" algn="r">
              <a:lnSpc>
                <a:spcPct val="100000"/>
              </a:lnSpc>
            </a:pPr>
            <a:r>
              <a:rPr sz="950" i="1" spc="10" dirty="0">
                <a:latin typeface="Calibri"/>
                <a:cs typeface="Calibri"/>
              </a:rPr>
              <a:t>a </a:t>
            </a:r>
            <a:r>
              <a:rPr sz="950" i="1" spc="130" dirty="0">
                <a:latin typeface="Calibri"/>
                <a:cs typeface="Calibri"/>
              </a:rPr>
              <a:t> </a:t>
            </a:r>
            <a:r>
              <a:rPr sz="950" spc="265" dirty="0">
                <a:latin typeface="Calibri"/>
                <a:cs typeface="Calibri"/>
              </a:rPr>
              <a:t>=</a:t>
            </a:r>
            <a:endParaRPr sz="950">
              <a:latin typeface="Calibri"/>
              <a:cs typeface="Calibri"/>
            </a:endParaRPr>
          </a:p>
        </p:txBody>
      </p:sp>
      <p:sp>
        <p:nvSpPr>
          <p:cNvPr id="18" name="object 18"/>
          <p:cNvSpPr txBox="1"/>
          <p:nvPr/>
        </p:nvSpPr>
        <p:spPr>
          <a:xfrm>
            <a:off x="1663076" y="2691005"/>
            <a:ext cx="1528445" cy="334645"/>
          </a:xfrm>
          <a:prstGeom prst="rect">
            <a:avLst/>
          </a:prstGeom>
        </p:spPr>
        <p:txBody>
          <a:bodyPr vert="horz" wrap="square" lIns="0" tIns="12700" rIns="0" bIns="0" rtlCol="0">
            <a:spAutoFit/>
          </a:bodyPr>
          <a:lstStyle/>
          <a:p>
            <a:pPr marL="171450">
              <a:lnSpc>
                <a:spcPts val="890"/>
              </a:lnSpc>
              <a:spcBef>
                <a:spcPts val="100"/>
              </a:spcBef>
            </a:pPr>
            <a:r>
              <a:rPr sz="950" i="1" u="sng" spc="-5" dirty="0">
                <a:uFill>
                  <a:solidFill>
                    <a:srgbClr val="000000"/>
                  </a:solidFill>
                </a:uFill>
                <a:latin typeface="Calibri"/>
                <a:cs typeface="Calibri"/>
              </a:rPr>
              <a:t>p</a:t>
            </a:r>
            <a:r>
              <a:rPr sz="950" u="sng" spc="-5" dirty="0">
                <a:uFill>
                  <a:solidFill>
                    <a:srgbClr val="000000"/>
                  </a:solidFill>
                </a:uFill>
                <a:latin typeface="Calibri"/>
                <a:cs typeface="Calibri"/>
              </a:rPr>
              <a:t>(</a:t>
            </a:r>
            <a:r>
              <a:rPr sz="950" b="1" i="1" u="sng" spc="-5" dirty="0">
                <a:uFill>
                  <a:solidFill>
                    <a:srgbClr val="000000"/>
                  </a:solidFill>
                </a:uFill>
                <a:latin typeface="Verdana"/>
                <a:cs typeface="Verdana"/>
              </a:rPr>
              <a:t>x</a:t>
            </a:r>
            <a:r>
              <a:rPr sz="950" u="sng" spc="-5" dirty="0">
                <a:uFill>
                  <a:solidFill>
                    <a:srgbClr val="000000"/>
                  </a:solidFill>
                </a:uFill>
                <a:latin typeface="Lucida Sans Unicode"/>
                <a:cs typeface="Lucida Sans Unicode"/>
              </a:rPr>
              <a:t>|C</a:t>
            </a:r>
            <a:r>
              <a:rPr sz="1050" u="sng" spc="-7" baseline="-11904" dirty="0">
                <a:uFill>
                  <a:solidFill>
                    <a:srgbClr val="000000"/>
                  </a:solidFill>
                </a:uFill>
                <a:latin typeface="Calibri"/>
                <a:cs typeface="Calibri"/>
              </a:rPr>
              <a:t>1</a:t>
            </a:r>
            <a:r>
              <a:rPr sz="950" u="sng" spc="-5" dirty="0">
                <a:uFill>
                  <a:solidFill>
                    <a:srgbClr val="000000"/>
                  </a:solidFill>
                </a:uFill>
                <a:latin typeface="Calibri"/>
                <a:cs typeface="Calibri"/>
              </a:rPr>
              <a:t>)</a:t>
            </a:r>
            <a:r>
              <a:rPr sz="950" i="1" u="sng" spc="-5" dirty="0">
                <a:uFill>
                  <a:solidFill>
                    <a:srgbClr val="000000"/>
                  </a:solidFill>
                </a:uFill>
                <a:latin typeface="Calibri"/>
                <a:cs typeface="Calibri"/>
              </a:rPr>
              <a:t>p</a:t>
            </a:r>
            <a:r>
              <a:rPr sz="950" u="sng" spc="-5" dirty="0">
                <a:uFill>
                  <a:solidFill>
                    <a:srgbClr val="000000"/>
                  </a:solidFill>
                </a:uFill>
                <a:latin typeface="Calibri"/>
                <a:cs typeface="Calibri"/>
              </a:rPr>
              <a:t>(</a:t>
            </a:r>
            <a:r>
              <a:rPr sz="950" u="sng" spc="-5" dirty="0">
                <a:uFill>
                  <a:solidFill>
                    <a:srgbClr val="000000"/>
                  </a:solidFill>
                </a:uFill>
                <a:latin typeface="Lucida Sans Unicode"/>
                <a:cs typeface="Lucida Sans Unicode"/>
              </a:rPr>
              <a:t>C</a:t>
            </a:r>
            <a:r>
              <a:rPr sz="1050" u="sng" spc="-7" baseline="-11904" dirty="0">
                <a:uFill>
                  <a:solidFill>
                    <a:srgbClr val="000000"/>
                  </a:solidFill>
                </a:uFill>
                <a:latin typeface="Calibri"/>
                <a:cs typeface="Calibri"/>
              </a:rPr>
              <a:t>1</a:t>
            </a:r>
            <a:r>
              <a:rPr sz="950" u="sng" spc="-5" dirty="0">
                <a:uFill>
                  <a:solidFill>
                    <a:srgbClr val="000000"/>
                  </a:solidFill>
                </a:uFill>
                <a:latin typeface="Calibri"/>
                <a:cs typeface="Calibri"/>
              </a:rPr>
              <a:t>)</a:t>
            </a:r>
            <a:endParaRPr sz="950">
              <a:latin typeface="Calibri"/>
              <a:cs typeface="Calibri"/>
            </a:endParaRPr>
          </a:p>
          <a:p>
            <a:pPr marL="38100">
              <a:lnSpc>
                <a:spcPts val="645"/>
              </a:lnSpc>
              <a:tabLst>
                <a:tab pos="872490" algn="l"/>
              </a:tabLst>
            </a:pPr>
            <a:r>
              <a:rPr sz="950" spc="35" dirty="0">
                <a:latin typeface="Calibri"/>
                <a:cs typeface="Calibri"/>
              </a:rPr>
              <a:t>ln	</a:t>
            </a:r>
            <a:r>
              <a:rPr sz="950" spc="265" dirty="0">
                <a:latin typeface="Calibri"/>
                <a:cs typeface="Calibri"/>
              </a:rPr>
              <a:t>=</a:t>
            </a:r>
            <a:r>
              <a:rPr sz="950" spc="45" dirty="0">
                <a:latin typeface="Calibri"/>
                <a:cs typeface="Calibri"/>
              </a:rPr>
              <a:t> </a:t>
            </a:r>
            <a:r>
              <a:rPr sz="950" b="1" i="1" spc="-120" dirty="0">
                <a:latin typeface="Verdana"/>
                <a:cs typeface="Verdana"/>
              </a:rPr>
              <a:t>w</a:t>
            </a:r>
            <a:r>
              <a:rPr sz="1050" i="1" spc="127" baseline="31746" dirty="0">
                <a:latin typeface="Calibri"/>
                <a:cs typeface="Calibri"/>
              </a:rPr>
              <a:t>T</a:t>
            </a:r>
            <a:r>
              <a:rPr sz="1050" i="1" spc="-22" baseline="31746" dirty="0">
                <a:latin typeface="Calibri"/>
                <a:cs typeface="Calibri"/>
              </a:rPr>
              <a:t> </a:t>
            </a:r>
            <a:r>
              <a:rPr sz="950" b="1" i="1" spc="-10" dirty="0">
                <a:latin typeface="Verdana"/>
                <a:cs typeface="Verdana"/>
              </a:rPr>
              <a:t>x</a:t>
            </a:r>
            <a:r>
              <a:rPr sz="950" b="1" i="1" spc="-114" dirty="0">
                <a:latin typeface="Verdana"/>
                <a:cs typeface="Verdana"/>
              </a:rPr>
              <a:t> </a:t>
            </a:r>
            <a:r>
              <a:rPr sz="950" spc="265" dirty="0">
                <a:latin typeface="Calibri"/>
                <a:cs typeface="Calibri"/>
              </a:rPr>
              <a:t>+</a:t>
            </a:r>
            <a:r>
              <a:rPr sz="950" spc="-5" dirty="0">
                <a:latin typeface="Calibri"/>
                <a:cs typeface="Calibri"/>
              </a:rPr>
              <a:t> </a:t>
            </a:r>
            <a:r>
              <a:rPr sz="950" i="1" dirty="0">
                <a:latin typeface="Calibri"/>
                <a:cs typeface="Calibri"/>
              </a:rPr>
              <a:t>w</a:t>
            </a:r>
            <a:endParaRPr sz="950">
              <a:latin typeface="Calibri"/>
              <a:cs typeface="Calibri"/>
            </a:endParaRPr>
          </a:p>
          <a:p>
            <a:pPr marL="171450">
              <a:lnSpc>
                <a:spcPts val="894"/>
              </a:lnSpc>
            </a:pPr>
            <a:r>
              <a:rPr sz="950" i="1" spc="-5" dirty="0">
                <a:latin typeface="Calibri"/>
                <a:cs typeface="Calibri"/>
              </a:rPr>
              <a:t>p</a:t>
            </a:r>
            <a:r>
              <a:rPr sz="950" spc="-5" dirty="0">
                <a:latin typeface="Calibri"/>
                <a:cs typeface="Calibri"/>
              </a:rPr>
              <a:t>(</a:t>
            </a:r>
            <a:r>
              <a:rPr sz="950" b="1" i="1" spc="-5" dirty="0">
                <a:latin typeface="Verdana"/>
                <a:cs typeface="Verdana"/>
              </a:rPr>
              <a:t>x</a:t>
            </a:r>
            <a:r>
              <a:rPr sz="950" spc="-5" dirty="0">
                <a:latin typeface="Lucida Sans Unicode"/>
                <a:cs typeface="Lucida Sans Unicode"/>
              </a:rPr>
              <a:t>|C</a:t>
            </a:r>
            <a:r>
              <a:rPr sz="1050" spc="-7" baseline="-11904" dirty="0">
                <a:latin typeface="Calibri"/>
                <a:cs typeface="Calibri"/>
              </a:rPr>
              <a:t>2</a:t>
            </a:r>
            <a:r>
              <a:rPr sz="950" spc="-5" dirty="0">
                <a:latin typeface="Calibri"/>
                <a:cs typeface="Calibri"/>
              </a:rPr>
              <a:t>)</a:t>
            </a:r>
            <a:r>
              <a:rPr sz="950" i="1" spc="-5" dirty="0">
                <a:latin typeface="Calibri"/>
                <a:cs typeface="Calibri"/>
              </a:rPr>
              <a:t>p</a:t>
            </a:r>
            <a:r>
              <a:rPr sz="950" spc="-5" dirty="0">
                <a:latin typeface="Calibri"/>
                <a:cs typeface="Calibri"/>
              </a:rPr>
              <a:t>(</a:t>
            </a:r>
            <a:r>
              <a:rPr sz="950" spc="-5" dirty="0">
                <a:latin typeface="Lucida Sans Unicode"/>
                <a:cs typeface="Lucida Sans Unicode"/>
              </a:rPr>
              <a:t>C</a:t>
            </a:r>
            <a:r>
              <a:rPr sz="1050" spc="-7" baseline="-11904" dirty="0">
                <a:latin typeface="Calibri"/>
                <a:cs typeface="Calibri"/>
              </a:rPr>
              <a:t>2</a:t>
            </a:r>
            <a:r>
              <a:rPr sz="950" spc="-5" dirty="0">
                <a:latin typeface="Calibri"/>
                <a:cs typeface="Calibri"/>
              </a:rPr>
              <a:t>)</a:t>
            </a:r>
            <a:endParaRPr sz="950">
              <a:latin typeface="Calibri"/>
              <a:cs typeface="Calibri"/>
            </a:endParaRPr>
          </a:p>
        </p:txBody>
      </p:sp>
      <p:sp>
        <p:nvSpPr>
          <p:cNvPr id="19" name="object 19"/>
          <p:cNvSpPr txBox="1"/>
          <p:nvPr/>
        </p:nvSpPr>
        <p:spPr>
          <a:xfrm>
            <a:off x="3140565" y="2823242"/>
            <a:ext cx="72390" cy="131445"/>
          </a:xfrm>
          <a:prstGeom prst="rect">
            <a:avLst/>
          </a:prstGeom>
        </p:spPr>
        <p:txBody>
          <a:bodyPr vert="horz" wrap="square" lIns="0" tIns="12065" rIns="0" bIns="0" rtlCol="0">
            <a:spAutoFit/>
          </a:bodyPr>
          <a:lstStyle/>
          <a:p>
            <a:pPr marL="12700">
              <a:lnSpc>
                <a:spcPct val="100000"/>
              </a:lnSpc>
              <a:spcBef>
                <a:spcPts val="95"/>
              </a:spcBef>
            </a:pPr>
            <a:r>
              <a:rPr sz="700" spc="10" dirty="0">
                <a:latin typeface="Calibri"/>
                <a:cs typeface="Calibri"/>
              </a:rPr>
              <a:t>0</a:t>
            </a:r>
            <a:endParaRPr sz="700">
              <a:latin typeface="Calibri"/>
              <a:cs typeface="Calibri"/>
            </a:endParaRPr>
          </a:p>
        </p:txBody>
      </p:sp>
      <p:sp>
        <p:nvSpPr>
          <p:cNvPr id="20" name="object 20"/>
          <p:cNvSpPr txBox="1"/>
          <p:nvPr/>
        </p:nvSpPr>
        <p:spPr>
          <a:xfrm>
            <a:off x="693273" y="3190844"/>
            <a:ext cx="2065655" cy="158115"/>
          </a:xfrm>
          <a:prstGeom prst="rect">
            <a:avLst/>
          </a:prstGeom>
        </p:spPr>
        <p:txBody>
          <a:bodyPr vert="horz" wrap="square" lIns="0" tIns="14604" rIns="0" bIns="0" rtlCol="0">
            <a:spAutoFit/>
          </a:bodyPr>
          <a:lstStyle/>
          <a:p>
            <a:pPr marL="149225" indent="-111760">
              <a:lnSpc>
                <a:spcPct val="100000"/>
              </a:lnSpc>
              <a:spcBef>
                <a:spcPts val="114"/>
              </a:spcBef>
              <a:buSzPct val="88235"/>
              <a:buFont typeface="Arial"/>
              <a:buChar char="•"/>
              <a:tabLst>
                <a:tab pos="149860" algn="l"/>
              </a:tabLst>
            </a:pPr>
            <a:r>
              <a:rPr sz="850" spc="5" dirty="0">
                <a:latin typeface="Times New Roman"/>
                <a:cs typeface="Times New Roman"/>
              </a:rPr>
              <a:t>Note</a:t>
            </a:r>
            <a:r>
              <a:rPr sz="850" dirty="0">
                <a:latin typeface="Times New Roman"/>
                <a:cs typeface="Times New Roman"/>
              </a:rPr>
              <a:t> </a:t>
            </a:r>
            <a:r>
              <a:rPr sz="850" spc="5" dirty="0">
                <a:latin typeface="Times New Roman"/>
                <a:cs typeface="Times New Roman"/>
              </a:rPr>
              <a:t>that</a:t>
            </a:r>
            <a:r>
              <a:rPr sz="850" dirty="0">
                <a:latin typeface="Times New Roman"/>
                <a:cs typeface="Times New Roman"/>
              </a:rPr>
              <a:t> </a:t>
            </a:r>
            <a:r>
              <a:rPr sz="850" spc="5" dirty="0">
                <a:latin typeface="Times New Roman"/>
                <a:cs typeface="Times New Roman"/>
              </a:rPr>
              <a:t>quadratic</a:t>
            </a:r>
            <a:r>
              <a:rPr sz="850" dirty="0">
                <a:latin typeface="Times New Roman"/>
                <a:cs typeface="Times New Roman"/>
              </a:rPr>
              <a:t> </a:t>
            </a:r>
            <a:r>
              <a:rPr sz="850" spc="5" dirty="0">
                <a:latin typeface="Times New Roman"/>
                <a:cs typeface="Times New Roman"/>
              </a:rPr>
              <a:t>terms</a:t>
            </a:r>
            <a:r>
              <a:rPr sz="850" dirty="0">
                <a:latin typeface="Times New Roman"/>
                <a:cs typeface="Times New Roman"/>
              </a:rPr>
              <a:t> </a:t>
            </a:r>
            <a:r>
              <a:rPr sz="850" b="1" i="1" dirty="0">
                <a:latin typeface="Verdana"/>
                <a:cs typeface="Verdana"/>
              </a:rPr>
              <a:t>x</a:t>
            </a:r>
            <a:r>
              <a:rPr sz="900" i="1" spc="172" baseline="27777" dirty="0">
                <a:latin typeface="Calibri"/>
                <a:cs typeface="Calibri"/>
              </a:rPr>
              <a:t>T</a:t>
            </a:r>
            <a:r>
              <a:rPr sz="900" i="1" baseline="27777" dirty="0">
                <a:latin typeface="Calibri"/>
                <a:cs typeface="Calibri"/>
              </a:rPr>
              <a:t> </a:t>
            </a:r>
            <a:r>
              <a:rPr sz="850" b="1" spc="210" dirty="0">
                <a:latin typeface="Arial"/>
                <a:cs typeface="Arial"/>
              </a:rPr>
              <a:t>Σ</a:t>
            </a:r>
            <a:r>
              <a:rPr sz="900" spc="89" baseline="37037" dirty="0">
                <a:latin typeface="Lucida Sans Unicode"/>
                <a:cs typeface="Lucida Sans Unicode"/>
              </a:rPr>
              <a:t>−</a:t>
            </a:r>
            <a:r>
              <a:rPr sz="900" spc="120" baseline="37037" dirty="0">
                <a:latin typeface="Calibri"/>
                <a:cs typeface="Calibri"/>
              </a:rPr>
              <a:t>1</a:t>
            </a:r>
            <a:r>
              <a:rPr sz="850" b="1" i="1" dirty="0">
                <a:latin typeface="Verdana"/>
                <a:cs typeface="Verdana"/>
              </a:rPr>
              <a:t>x</a:t>
            </a:r>
            <a:r>
              <a:rPr sz="850" b="1" i="1" spc="-75" dirty="0">
                <a:latin typeface="Verdana"/>
                <a:cs typeface="Verdana"/>
              </a:rPr>
              <a:t> </a:t>
            </a:r>
            <a:r>
              <a:rPr sz="850" spc="5" dirty="0">
                <a:latin typeface="Times New Roman"/>
                <a:cs typeface="Times New Roman"/>
              </a:rPr>
              <a:t>cancel</a:t>
            </a:r>
            <a:endParaRPr sz="850">
              <a:latin typeface="Times New Roman"/>
              <a:cs typeface="Times New Roman"/>
            </a:endParaRPr>
          </a:p>
        </p:txBody>
      </p:sp>
      <p:sp>
        <p:nvSpPr>
          <p:cNvPr id="24" name="Slide Number Placeholder 23"/>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69</a:t>
            </a:fld>
            <a:endParaRPr lang="en-US" spc="-5" dirty="0"/>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20"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9" name="object 9"/>
          <p:cNvSpPr txBox="1"/>
          <p:nvPr/>
        </p:nvSpPr>
        <p:spPr>
          <a:xfrm>
            <a:off x="2363610" y="3321084"/>
            <a:ext cx="846455" cy="117475"/>
          </a:xfrm>
          <a:prstGeom prst="rect">
            <a:avLst/>
          </a:prstGeom>
        </p:spPr>
        <p:txBody>
          <a:bodyPr vert="horz" wrap="square" lIns="0" tIns="6350" rIns="0" bIns="0" rtlCol="0">
            <a:spAutoFit/>
          </a:bodyPr>
          <a:lstStyle/>
          <a:p>
            <a:pPr marL="12700">
              <a:lnSpc>
                <a:spcPct val="100000"/>
              </a:lnSpc>
              <a:spcBef>
                <a:spcPts val="50"/>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2018004" y="211795"/>
            <a:ext cx="572135" cy="244475"/>
          </a:xfrm>
          <a:prstGeom prst="rect">
            <a:avLst/>
          </a:prstGeom>
        </p:spPr>
        <p:txBody>
          <a:bodyPr vert="horz" wrap="square" lIns="0" tIns="17145" rIns="0" bIns="0" rtlCol="0">
            <a:spAutoFit/>
          </a:bodyPr>
          <a:lstStyle/>
          <a:p>
            <a:pPr marL="12700">
              <a:lnSpc>
                <a:spcPct val="100000"/>
              </a:lnSpc>
              <a:spcBef>
                <a:spcPts val="135"/>
              </a:spcBef>
            </a:pPr>
            <a:r>
              <a:rPr sz="1400" spc="10" dirty="0">
                <a:latin typeface="Times New Roman"/>
                <a:cs typeface="Times New Roman"/>
              </a:rPr>
              <a:t>Outline</a:t>
            </a:r>
            <a:endParaRPr sz="1400">
              <a:latin typeface="Times New Roman"/>
              <a:cs typeface="Times New Roman"/>
            </a:endParaRPr>
          </a:p>
        </p:txBody>
      </p:sp>
      <p:sp>
        <p:nvSpPr>
          <p:cNvPr id="6" name="object 6"/>
          <p:cNvSpPr txBox="1"/>
          <p:nvPr/>
        </p:nvSpPr>
        <p:spPr>
          <a:xfrm>
            <a:off x="347294" y="1156778"/>
            <a:ext cx="1330325" cy="191770"/>
          </a:xfrm>
          <a:prstGeom prst="rect">
            <a:avLst/>
          </a:prstGeom>
        </p:spPr>
        <p:txBody>
          <a:bodyPr vert="horz" wrap="square" lIns="0" tIns="11430" rIns="0" bIns="0" rtlCol="0">
            <a:spAutoFit/>
          </a:bodyPr>
          <a:lstStyle/>
          <a:p>
            <a:pPr marL="12700">
              <a:lnSpc>
                <a:spcPct val="100000"/>
              </a:lnSpc>
              <a:spcBef>
                <a:spcPts val="90"/>
              </a:spcBef>
            </a:pPr>
            <a:r>
              <a:rPr sz="1100" spc="-5" dirty="0">
                <a:latin typeface="Times New Roman"/>
                <a:cs typeface="Times New Roman"/>
                <a:hlinkClick r:id="rId2" action="ppaction://hlinksldjump"/>
              </a:rPr>
              <a:t>Discriminant</a:t>
            </a:r>
            <a:r>
              <a:rPr sz="1100" spc="-65" dirty="0">
                <a:latin typeface="Times New Roman"/>
                <a:cs typeface="Times New Roman"/>
                <a:hlinkClick r:id="rId2" action="ppaction://hlinksldjump"/>
              </a:rPr>
              <a:t> </a:t>
            </a:r>
            <a:r>
              <a:rPr sz="1100" spc="-5" dirty="0">
                <a:latin typeface="Times New Roman"/>
                <a:cs typeface="Times New Roman"/>
                <a:hlinkClick r:id="rId2" action="ppaction://hlinksldjump"/>
              </a:rPr>
              <a:t>Functions</a:t>
            </a:r>
            <a:endParaRPr sz="1100">
              <a:latin typeface="Times New Roman"/>
              <a:cs typeface="Times New Roman"/>
            </a:endParaRPr>
          </a:p>
        </p:txBody>
      </p:sp>
      <p:sp>
        <p:nvSpPr>
          <p:cNvPr id="7" name="object 7"/>
          <p:cNvSpPr txBox="1"/>
          <p:nvPr/>
        </p:nvSpPr>
        <p:spPr>
          <a:xfrm>
            <a:off x="347294" y="1717635"/>
            <a:ext cx="1294130" cy="75311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CCCCCC"/>
                </a:solidFill>
                <a:latin typeface="Times New Roman"/>
                <a:cs typeface="Times New Roman"/>
                <a:hlinkClick r:id="rId3" action="ppaction://hlinksldjump"/>
              </a:rPr>
              <a:t>Generative</a:t>
            </a:r>
            <a:r>
              <a:rPr sz="1100" spc="-45" dirty="0">
                <a:solidFill>
                  <a:srgbClr val="CCCCCC"/>
                </a:solidFill>
                <a:latin typeface="Times New Roman"/>
                <a:cs typeface="Times New Roman"/>
                <a:hlinkClick r:id="rId3" action="ppaction://hlinksldjump"/>
              </a:rPr>
              <a:t> </a:t>
            </a:r>
            <a:r>
              <a:rPr sz="1100" spc="-5" dirty="0">
                <a:solidFill>
                  <a:srgbClr val="CCCCCC"/>
                </a:solidFill>
                <a:latin typeface="Times New Roman"/>
                <a:cs typeface="Times New Roman"/>
                <a:hlinkClick r:id="rId3" action="ppaction://hlinksldjump"/>
              </a:rPr>
              <a:t>Models</a:t>
            </a:r>
            <a:endParaRPr sz="1100">
              <a:latin typeface="Times New Roman"/>
              <a:cs typeface="Times New Roman"/>
            </a:endParaRPr>
          </a:p>
          <a:p>
            <a:pPr>
              <a:lnSpc>
                <a:spcPct val="100000"/>
              </a:lnSpc>
            </a:pPr>
            <a:endParaRPr sz="1300">
              <a:latin typeface="Times New Roman"/>
              <a:cs typeface="Times New Roman"/>
            </a:endParaRPr>
          </a:p>
          <a:p>
            <a:pPr>
              <a:lnSpc>
                <a:spcPct val="100000"/>
              </a:lnSpc>
              <a:spcBef>
                <a:spcPts val="45"/>
              </a:spcBef>
            </a:pPr>
            <a:endParaRPr sz="1350">
              <a:latin typeface="Times New Roman"/>
              <a:cs typeface="Times New Roman"/>
            </a:endParaRPr>
          </a:p>
          <a:p>
            <a:pPr marL="12700">
              <a:lnSpc>
                <a:spcPct val="100000"/>
              </a:lnSpc>
              <a:spcBef>
                <a:spcPts val="5"/>
              </a:spcBef>
            </a:pPr>
            <a:r>
              <a:rPr sz="1100" spc="-10" dirty="0">
                <a:solidFill>
                  <a:srgbClr val="CCCCCC"/>
                </a:solidFill>
                <a:latin typeface="Times New Roman"/>
                <a:cs typeface="Times New Roman"/>
                <a:hlinkClick r:id="rId4" action="ppaction://hlinksldjump"/>
              </a:rPr>
              <a:t>Discriminative</a:t>
            </a:r>
            <a:r>
              <a:rPr sz="1100" spc="-50" dirty="0">
                <a:solidFill>
                  <a:srgbClr val="CCCCCC"/>
                </a:solidFill>
                <a:latin typeface="Times New Roman"/>
                <a:cs typeface="Times New Roman"/>
                <a:hlinkClick r:id="rId4" action="ppaction://hlinksldjump"/>
              </a:rPr>
              <a:t> </a:t>
            </a:r>
            <a:r>
              <a:rPr sz="1100" spc="-5" dirty="0">
                <a:solidFill>
                  <a:srgbClr val="CCCCCC"/>
                </a:solidFill>
                <a:latin typeface="Times New Roman"/>
                <a:cs typeface="Times New Roman"/>
                <a:hlinkClick r:id="rId4" action="ppaction://hlinksldjump"/>
              </a:rPr>
              <a:t>Models</a:t>
            </a:r>
            <a:endParaRPr sz="1100">
              <a:latin typeface="Times New Roman"/>
              <a:cs typeface="Times New Roman"/>
            </a:endParaRPr>
          </a:p>
        </p:txBody>
      </p:sp>
      <p:sp>
        <p:nvSpPr>
          <p:cNvPr id="11" name="Slide Number Placeholder 1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a:t>
            </a:fld>
            <a:endParaRPr lang="en-US" spc="-5" dirty="0"/>
          </a:p>
        </p:txBody>
      </p:sp>
    </p:spTree>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6" name="object 6"/>
          <p:cNvSpPr txBox="1"/>
          <p:nvPr/>
        </p:nvSpPr>
        <p:spPr>
          <a:xfrm>
            <a:off x="624395" y="2333751"/>
            <a:ext cx="3298825" cy="598170"/>
          </a:xfrm>
          <a:prstGeom prst="rect">
            <a:avLst/>
          </a:prstGeom>
        </p:spPr>
        <p:txBody>
          <a:bodyPr vert="horz" wrap="square" lIns="0" tIns="635" rIns="0" bIns="0" rtlCol="0">
            <a:spAutoFit/>
          </a:bodyPr>
          <a:lstStyle/>
          <a:p>
            <a:pPr marL="12700">
              <a:lnSpc>
                <a:spcPct val="100000"/>
              </a:lnSpc>
              <a:spcBef>
                <a:spcPts val="5"/>
              </a:spcBef>
            </a:pPr>
            <a:r>
              <a:rPr sz="1100" spc="-15" dirty="0">
                <a:solidFill>
                  <a:srgbClr val="D8D8D8"/>
                </a:solidFill>
                <a:latin typeface="Times New Roman"/>
                <a:cs typeface="Times New Roman"/>
              </a:rPr>
              <a:t>For</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a</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datapoint</a:t>
            </a:r>
            <a:r>
              <a:rPr sz="1100" spc="-10" dirty="0">
                <a:solidFill>
                  <a:srgbClr val="D8D8D8"/>
                </a:solidFill>
                <a:latin typeface="Times New Roman"/>
                <a:cs typeface="Times New Roman"/>
              </a:rPr>
              <a:t> </a:t>
            </a:r>
            <a:r>
              <a:rPr sz="1100" b="1" i="1" spc="40" dirty="0">
                <a:solidFill>
                  <a:srgbClr val="D8D8D8"/>
                </a:solidFill>
                <a:latin typeface="Verdana"/>
                <a:cs typeface="Verdana"/>
              </a:rPr>
              <a:t>x</a:t>
            </a:r>
            <a:r>
              <a:rPr sz="1200" i="1" spc="60" baseline="-10416" dirty="0">
                <a:solidFill>
                  <a:srgbClr val="D8D8D8"/>
                </a:solidFill>
                <a:latin typeface="Calibri"/>
                <a:cs typeface="Calibri"/>
              </a:rPr>
              <a:t>n</a:t>
            </a:r>
            <a:r>
              <a:rPr sz="1200" i="1" spc="202" baseline="-10416" dirty="0">
                <a:solidFill>
                  <a:srgbClr val="D8D8D8"/>
                </a:solidFill>
                <a:latin typeface="Calibri"/>
                <a:cs typeface="Calibri"/>
              </a:rPr>
              <a:t> </a:t>
            </a:r>
            <a:r>
              <a:rPr sz="1100" spc="-5" dirty="0">
                <a:solidFill>
                  <a:srgbClr val="D8D8D8"/>
                </a:solidFill>
                <a:latin typeface="Times New Roman"/>
                <a:cs typeface="Times New Roman"/>
              </a:rPr>
              <a:t>from class</a:t>
            </a:r>
            <a:r>
              <a:rPr sz="1100" spc="-10" dirty="0">
                <a:solidFill>
                  <a:srgbClr val="D8D8D8"/>
                </a:solidFill>
                <a:latin typeface="Times New Roman"/>
                <a:cs typeface="Times New Roman"/>
              </a:rPr>
              <a:t> </a:t>
            </a:r>
            <a:r>
              <a:rPr sz="1100" spc="-85" dirty="0">
                <a:solidFill>
                  <a:srgbClr val="D8D8D8"/>
                </a:solidFill>
                <a:latin typeface="Lucida Sans Unicode"/>
                <a:cs typeface="Lucida Sans Unicode"/>
              </a:rPr>
              <a:t>C</a:t>
            </a:r>
            <a:r>
              <a:rPr sz="1200" spc="-127" baseline="-10416" dirty="0">
                <a:solidFill>
                  <a:srgbClr val="D8D8D8"/>
                </a:solidFill>
                <a:latin typeface="Calibri"/>
                <a:cs typeface="Calibri"/>
              </a:rPr>
              <a:t>2</a:t>
            </a:r>
            <a:r>
              <a:rPr sz="1200" spc="-75" baseline="-10416" dirty="0">
                <a:solidFill>
                  <a:srgbClr val="D8D8D8"/>
                </a:solidFill>
                <a:latin typeface="Calibri"/>
                <a:cs typeface="Calibri"/>
              </a:rPr>
              <a:t> </a:t>
            </a:r>
            <a:r>
              <a:rPr sz="1100" spc="40" dirty="0">
                <a:solidFill>
                  <a:srgbClr val="D8D8D8"/>
                </a:solidFill>
                <a:latin typeface="Times New Roman"/>
                <a:cs typeface="Times New Roman"/>
              </a:rPr>
              <a:t>(</a:t>
            </a:r>
            <a:r>
              <a:rPr sz="1100" i="1" spc="40" dirty="0">
                <a:solidFill>
                  <a:srgbClr val="D8D8D8"/>
                </a:solidFill>
                <a:latin typeface="Calibri"/>
                <a:cs typeface="Calibri"/>
              </a:rPr>
              <a:t>t</a:t>
            </a:r>
            <a:r>
              <a:rPr sz="1200" i="1" spc="60" baseline="-10416" dirty="0">
                <a:solidFill>
                  <a:srgbClr val="D8D8D8"/>
                </a:solidFill>
                <a:latin typeface="Calibri"/>
                <a:cs typeface="Calibri"/>
              </a:rPr>
              <a:t>n</a:t>
            </a:r>
            <a:r>
              <a:rPr sz="1200" i="1" spc="247" baseline="-10416" dirty="0">
                <a:solidFill>
                  <a:srgbClr val="D8D8D8"/>
                </a:solidFill>
                <a:latin typeface="Calibri"/>
                <a:cs typeface="Calibri"/>
              </a:rPr>
              <a:t> </a:t>
            </a:r>
            <a:r>
              <a:rPr sz="1100" spc="295" dirty="0">
                <a:solidFill>
                  <a:srgbClr val="D8D8D8"/>
                </a:solidFill>
                <a:latin typeface="Calibri"/>
                <a:cs typeface="Calibri"/>
              </a:rPr>
              <a:t>=</a:t>
            </a:r>
            <a:r>
              <a:rPr sz="1100" spc="50" dirty="0">
                <a:solidFill>
                  <a:srgbClr val="D8D8D8"/>
                </a:solidFill>
                <a:latin typeface="Calibri"/>
                <a:cs typeface="Calibri"/>
              </a:rPr>
              <a:t> </a:t>
            </a:r>
            <a:r>
              <a:rPr sz="1100" spc="-10" dirty="0">
                <a:solidFill>
                  <a:srgbClr val="D8D8D8"/>
                </a:solidFill>
                <a:latin typeface="Calibri"/>
                <a:cs typeface="Calibri"/>
              </a:rPr>
              <a:t>0</a:t>
            </a:r>
            <a:r>
              <a:rPr sz="1100" spc="-10" dirty="0">
                <a:solidFill>
                  <a:srgbClr val="D8D8D8"/>
                </a:solidFill>
                <a:latin typeface="Times New Roman"/>
                <a:cs typeface="Times New Roman"/>
              </a:rPr>
              <a:t>):</a:t>
            </a:r>
            <a:endParaRPr sz="1100">
              <a:latin typeface="Times New Roman"/>
              <a:cs typeface="Times New Roman"/>
            </a:endParaRPr>
          </a:p>
          <a:p>
            <a:pPr marL="350520">
              <a:lnSpc>
                <a:spcPct val="100000"/>
              </a:lnSpc>
              <a:spcBef>
                <a:spcPts val="1130"/>
              </a:spcBef>
            </a:pPr>
            <a:r>
              <a:rPr sz="1100" i="1" spc="45" dirty="0">
                <a:solidFill>
                  <a:srgbClr val="D8D8D8"/>
                </a:solidFill>
                <a:latin typeface="Calibri"/>
                <a:cs typeface="Calibri"/>
              </a:rPr>
              <a:t>p</a:t>
            </a:r>
            <a:r>
              <a:rPr sz="1100" spc="45" dirty="0">
                <a:solidFill>
                  <a:srgbClr val="D8D8D8"/>
                </a:solidFill>
                <a:latin typeface="Calibri"/>
                <a:cs typeface="Calibri"/>
              </a:rPr>
              <a:t>(</a:t>
            </a:r>
            <a:r>
              <a:rPr sz="1100" b="1" i="1" spc="45" dirty="0">
                <a:solidFill>
                  <a:srgbClr val="D8D8D8"/>
                </a:solidFill>
                <a:latin typeface="Verdana"/>
                <a:cs typeface="Verdana"/>
              </a:rPr>
              <a:t>x</a:t>
            </a:r>
            <a:r>
              <a:rPr sz="1200" i="1" spc="67" baseline="-10416" dirty="0">
                <a:solidFill>
                  <a:srgbClr val="D8D8D8"/>
                </a:solidFill>
                <a:latin typeface="Calibri"/>
                <a:cs typeface="Calibri"/>
              </a:rPr>
              <a:t>n</a:t>
            </a:r>
            <a:r>
              <a:rPr sz="1100" i="1" spc="45" dirty="0">
                <a:solidFill>
                  <a:srgbClr val="D8D8D8"/>
                </a:solidFill>
                <a:latin typeface="Calibri"/>
                <a:cs typeface="Calibri"/>
              </a:rPr>
              <a:t>,</a:t>
            </a:r>
            <a:r>
              <a:rPr sz="1100" i="1" spc="-70" dirty="0">
                <a:solidFill>
                  <a:srgbClr val="D8D8D8"/>
                </a:solidFill>
                <a:latin typeface="Calibri"/>
                <a:cs typeface="Calibri"/>
              </a:rPr>
              <a:t> </a:t>
            </a:r>
            <a:r>
              <a:rPr sz="1100" spc="-10" dirty="0">
                <a:solidFill>
                  <a:srgbClr val="D8D8D8"/>
                </a:solidFill>
                <a:latin typeface="Lucida Sans Unicode"/>
                <a:cs typeface="Lucida Sans Unicode"/>
              </a:rPr>
              <a:t>C</a:t>
            </a:r>
            <a:r>
              <a:rPr sz="1200" spc="-15" baseline="-10416" dirty="0">
                <a:solidFill>
                  <a:srgbClr val="D8D8D8"/>
                </a:solidFill>
                <a:latin typeface="Calibri"/>
                <a:cs typeface="Calibri"/>
              </a:rPr>
              <a:t>2</a:t>
            </a:r>
            <a:r>
              <a:rPr sz="1100" spc="-10" dirty="0">
                <a:solidFill>
                  <a:srgbClr val="D8D8D8"/>
                </a:solidFill>
                <a:latin typeface="Calibri"/>
                <a:cs typeface="Calibri"/>
              </a:rPr>
              <a:t>)</a:t>
            </a:r>
            <a:r>
              <a:rPr sz="1100" spc="55" dirty="0">
                <a:solidFill>
                  <a:srgbClr val="D8D8D8"/>
                </a:solidFill>
                <a:latin typeface="Calibri"/>
                <a:cs typeface="Calibri"/>
              </a:rPr>
              <a:t> </a:t>
            </a:r>
            <a:r>
              <a:rPr sz="1100" spc="295" dirty="0">
                <a:solidFill>
                  <a:srgbClr val="D8D8D8"/>
                </a:solidFill>
                <a:latin typeface="Calibri"/>
                <a:cs typeface="Calibri"/>
              </a:rPr>
              <a:t>=</a:t>
            </a:r>
            <a:r>
              <a:rPr sz="1100" spc="55" dirty="0">
                <a:solidFill>
                  <a:srgbClr val="D8D8D8"/>
                </a:solidFill>
                <a:latin typeface="Calibri"/>
                <a:cs typeface="Calibri"/>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200" i="1" spc="7" baseline="-10416" dirty="0">
                <a:solidFill>
                  <a:srgbClr val="D8D8D8"/>
                </a:solidFill>
                <a:latin typeface="Calibri"/>
                <a:cs typeface="Calibri"/>
              </a:rPr>
              <a:t>n</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r>
              <a:rPr sz="1100" spc="55" dirty="0">
                <a:solidFill>
                  <a:srgbClr val="D8D8D8"/>
                </a:solidFill>
                <a:latin typeface="Calibri"/>
                <a:cs typeface="Calibri"/>
              </a:rPr>
              <a:t> </a:t>
            </a:r>
            <a:r>
              <a:rPr sz="1100" spc="295" dirty="0">
                <a:solidFill>
                  <a:srgbClr val="D8D8D8"/>
                </a:solidFill>
                <a:latin typeface="Calibri"/>
                <a:cs typeface="Calibri"/>
              </a:rPr>
              <a:t>=</a:t>
            </a:r>
            <a:r>
              <a:rPr sz="1100" spc="60" dirty="0">
                <a:solidFill>
                  <a:srgbClr val="D8D8D8"/>
                </a:solidFill>
                <a:latin typeface="Calibri"/>
                <a:cs typeface="Calibri"/>
              </a:rPr>
              <a:t> </a:t>
            </a:r>
            <a:r>
              <a:rPr sz="1100" spc="35" dirty="0">
                <a:solidFill>
                  <a:srgbClr val="D8D8D8"/>
                </a:solidFill>
                <a:latin typeface="Calibri"/>
                <a:cs typeface="Calibri"/>
              </a:rPr>
              <a:t>(1</a:t>
            </a:r>
            <a:r>
              <a:rPr sz="1100" spc="-10"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70" dirty="0">
                <a:solidFill>
                  <a:srgbClr val="D8D8D8"/>
                </a:solidFill>
                <a:latin typeface="Calibri"/>
                <a:cs typeface="Calibri"/>
              </a:rPr>
              <a:t>π</a:t>
            </a:r>
            <a:r>
              <a:rPr sz="1100" spc="70" dirty="0">
                <a:solidFill>
                  <a:srgbClr val="D8D8D8"/>
                </a:solidFill>
                <a:latin typeface="Calibri"/>
                <a:cs typeface="Calibri"/>
              </a:rPr>
              <a:t>)</a:t>
            </a:r>
            <a:r>
              <a:rPr sz="1100" spc="70" dirty="0">
                <a:solidFill>
                  <a:srgbClr val="D8D8D8"/>
                </a:solidFill>
                <a:latin typeface="Lucida Sans Unicode"/>
                <a:cs typeface="Lucida Sans Unicode"/>
              </a:rPr>
              <a:t>N</a:t>
            </a:r>
            <a:r>
              <a:rPr sz="1100" spc="-190" dirty="0">
                <a:solidFill>
                  <a:srgbClr val="D8D8D8"/>
                </a:solidFill>
                <a:latin typeface="Lucida Sans Unicode"/>
                <a:cs typeface="Lucida Sans Unicode"/>
              </a:rPr>
              <a:t> </a:t>
            </a:r>
            <a:r>
              <a:rPr sz="1100" spc="25" dirty="0">
                <a:solidFill>
                  <a:srgbClr val="D8D8D8"/>
                </a:solidFill>
                <a:latin typeface="Calibri"/>
                <a:cs typeface="Calibri"/>
              </a:rPr>
              <a:t>(</a:t>
            </a:r>
            <a:r>
              <a:rPr sz="1100" b="1" i="1" spc="25" dirty="0">
                <a:solidFill>
                  <a:srgbClr val="D8D8D8"/>
                </a:solidFill>
                <a:latin typeface="Verdana"/>
                <a:cs typeface="Verdana"/>
              </a:rPr>
              <a:t>x</a:t>
            </a:r>
            <a:r>
              <a:rPr sz="1200" i="1" spc="37" baseline="-10416" dirty="0">
                <a:solidFill>
                  <a:srgbClr val="D8D8D8"/>
                </a:solidFill>
                <a:latin typeface="Calibri"/>
                <a:cs typeface="Calibri"/>
              </a:rPr>
              <a:t>n</a:t>
            </a:r>
            <a:r>
              <a:rPr sz="1100" spc="25" dirty="0">
                <a:solidFill>
                  <a:srgbClr val="D8D8D8"/>
                </a:solidFill>
                <a:latin typeface="Lucida Sans Unicode"/>
                <a:cs typeface="Lucida Sans Unicode"/>
              </a:rPr>
              <a:t>|</a:t>
            </a:r>
            <a:r>
              <a:rPr sz="1100" b="1" i="1" spc="25" dirty="0">
                <a:solidFill>
                  <a:srgbClr val="D8D8D8"/>
                </a:solidFill>
                <a:latin typeface="Verdana"/>
                <a:cs typeface="Verdana"/>
              </a:rPr>
              <a:t>µ</a:t>
            </a:r>
            <a:r>
              <a:rPr sz="1200" spc="37" baseline="-17361" dirty="0">
                <a:solidFill>
                  <a:srgbClr val="D8D8D8"/>
                </a:solidFill>
                <a:latin typeface="Calibri"/>
                <a:cs typeface="Calibri"/>
              </a:rPr>
              <a:t>2</a:t>
            </a:r>
            <a:r>
              <a:rPr sz="1100" i="1" spc="25" dirty="0">
                <a:solidFill>
                  <a:srgbClr val="D8D8D8"/>
                </a:solidFill>
                <a:latin typeface="Calibri"/>
                <a:cs typeface="Calibri"/>
              </a:rPr>
              <a:t>,</a:t>
            </a:r>
            <a:r>
              <a:rPr sz="1100" i="1" spc="-70" dirty="0">
                <a:solidFill>
                  <a:srgbClr val="D8D8D8"/>
                </a:solidFill>
                <a:latin typeface="Calibri"/>
                <a:cs typeface="Calibri"/>
              </a:rPr>
              <a:t> </a:t>
            </a:r>
            <a:r>
              <a:rPr sz="1100" b="1" spc="165" dirty="0">
                <a:solidFill>
                  <a:srgbClr val="D8D8D8"/>
                </a:solidFill>
                <a:latin typeface="Arial"/>
                <a:cs typeface="Arial"/>
              </a:rPr>
              <a:t>Σ</a:t>
            </a:r>
            <a:r>
              <a:rPr sz="1100" spc="165" dirty="0">
                <a:solidFill>
                  <a:srgbClr val="D8D8D8"/>
                </a:solidFill>
                <a:latin typeface="Calibri"/>
                <a:cs typeface="Calibri"/>
              </a:rPr>
              <a:t>)</a:t>
            </a:r>
            <a:endParaRPr sz="1100">
              <a:latin typeface="Calibri"/>
              <a:cs typeface="Calibri"/>
            </a:endParaRPr>
          </a:p>
        </p:txBody>
      </p:sp>
      <p:sp>
        <p:nvSpPr>
          <p:cNvPr id="7" name="object 7"/>
          <p:cNvSpPr txBox="1"/>
          <p:nvPr/>
        </p:nvSpPr>
        <p:spPr>
          <a:xfrm>
            <a:off x="491858" y="2357386"/>
            <a:ext cx="88900" cy="245110"/>
          </a:xfrm>
          <a:prstGeom prst="rect">
            <a:avLst/>
          </a:prstGeom>
        </p:spPr>
        <p:txBody>
          <a:bodyPr vert="horz" wrap="square" lIns="0" tIns="0" rIns="0" bIns="0" rtlCol="0">
            <a:spAutoFit/>
          </a:bodyPr>
          <a:lstStyle/>
          <a:p>
            <a:pPr marL="12700">
              <a:lnSpc>
                <a:spcPts val="1070"/>
              </a:lnSpc>
            </a:pPr>
            <a:r>
              <a:rPr sz="1000" spc="-135" dirty="0">
                <a:solidFill>
                  <a:srgbClr val="D8D8D8"/>
                </a:solidFill>
                <a:latin typeface="Lucida Sans Unicode"/>
                <a:cs typeface="Lucida Sans Unicode"/>
              </a:rPr>
              <a:t>•</a:t>
            </a:r>
            <a:endParaRPr sz="1000">
              <a:latin typeface="Lucida Sans Unicode"/>
              <a:cs typeface="Lucida Sans Unicode"/>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363595" cy="1781810"/>
          </a:xfrm>
          <a:prstGeom prst="rect">
            <a:avLst/>
          </a:prstGeom>
        </p:spPr>
        <p:txBody>
          <a:bodyPr vert="horz" wrap="square" lIns="0" tIns="17145" rIns="0" bIns="0" rtlCol="0">
            <a:spAutoFit/>
          </a:bodyPr>
          <a:lstStyle/>
          <a:p>
            <a:pPr marL="697230">
              <a:lnSpc>
                <a:spcPct val="100000"/>
              </a:lnSpc>
              <a:spcBef>
                <a:spcPts val="135"/>
              </a:spcBef>
            </a:pPr>
            <a:r>
              <a:rPr sz="1400" spc="20" dirty="0">
                <a:latin typeface="Times New Roman"/>
                <a:cs typeface="Times New Roman"/>
              </a:rPr>
              <a:t>Maximum</a:t>
            </a:r>
            <a:r>
              <a:rPr sz="1400" spc="-15" dirty="0">
                <a:latin typeface="Times New Roman"/>
                <a:cs typeface="Times New Roman"/>
              </a:rPr>
              <a:t> </a:t>
            </a:r>
            <a:r>
              <a:rPr sz="1400" spc="10" dirty="0">
                <a:latin typeface="Times New Roman"/>
                <a:cs typeface="Times New Roman"/>
              </a:rPr>
              <a:t>Likelihood</a:t>
            </a:r>
            <a:r>
              <a:rPr sz="1400" spc="-10" dirty="0">
                <a:latin typeface="Times New Roman"/>
                <a:cs typeface="Times New Roman"/>
              </a:rPr>
              <a:t> </a:t>
            </a:r>
            <a:r>
              <a:rPr sz="1400" spc="15" dirty="0">
                <a:latin typeface="Times New Roman"/>
                <a:cs typeface="Times New Roman"/>
              </a:rPr>
              <a:t>Learning</a:t>
            </a:r>
            <a:endParaRPr sz="1400">
              <a:latin typeface="Times New Roman"/>
              <a:cs typeface="Times New Roman"/>
            </a:endParaRPr>
          </a:p>
          <a:p>
            <a:pPr>
              <a:lnSpc>
                <a:spcPct val="100000"/>
              </a:lnSpc>
            </a:pPr>
            <a:endParaRPr sz="1700">
              <a:latin typeface="Times New Roman"/>
              <a:cs typeface="Times New Roman"/>
            </a:endParaRPr>
          </a:p>
          <a:p>
            <a:pPr marL="182880" marR="78105" indent="-132715">
              <a:lnSpc>
                <a:spcPts val="1200"/>
              </a:lnSpc>
              <a:spcBef>
                <a:spcPts val="1090"/>
              </a:spcBef>
              <a:buSzPct val="90909"/>
              <a:buFont typeface="Lucida Sans Unicode"/>
              <a:buChar char="•"/>
              <a:tabLst>
                <a:tab pos="183515" algn="l"/>
              </a:tabLst>
            </a:pPr>
            <a:r>
              <a:rPr sz="1100" spc="-55" dirty="0">
                <a:latin typeface="Times New Roman"/>
                <a:cs typeface="Times New Roman"/>
              </a:rPr>
              <a:t>We</a:t>
            </a:r>
            <a:r>
              <a:rPr sz="1100" spc="-10" dirty="0">
                <a:latin typeface="Times New Roman"/>
                <a:cs typeface="Times New Roman"/>
              </a:rPr>
              <a:t> </a:t>
            </a:r>
            <a:r>
              <a:rPr sz="1100" spc="-5" dirty="0">
                <a:latin typeface="Times New Roman"/>
                <a:cs typeface="Times New Roman"/>
              </a:rPr>
              <a:t>can </a:t>
            </a:r>
            <a:r>
              <a:rPr sz="1100" spc="-25" dirty="0">
                <a:latin typeface="Times New Roman"/>
                <a:cs typeface="Times New Roman"/>
              </a:rPr>
              <a:t>fit</a:t>
            </a:r>
            <a:r>
              <a:rPr sz="1100" spc="-5" dirty="0">
                <a:latin typeface="Times New Roman"/>
                <a:cs typeface="Times New Roman"/>
              </a:rPr>
              <a:t> the</a:t>
            </a:r>
            <a:r>
              <a:rPr sz="1100" spc="-10" dirty="0">
                <a:latin typeface="Times New Roman"/>
                <a:cs typeface="Times New Roman"/>
              </a:rPr>
              <a:t> </a:t>
            </a:r>
            <a:r>
              <a:rPr sz="1100" spc="-5" dirty="0">
                <a:latin typeface="Times New Roman"/>
                <a:cs typeface="Times New Roman"/>
              </a:rPr>
              <a:t>parameters to this</a:t>
            </a:r>
            <a:r>
              <a:rPr sz="1100" spc="-10" dirty="0">
                <a:latin typeface="Times New Roman"/>
                <a:cs typeface="Times New Roman"/>
              </a:rPr>
              <a:t> </a:t>
            </a:r>
            <a:r>
              <a:rPr sz="1100" spc="-5" dirty="0">
                <a:latin typeface="Times New Roman"/>
                <a:cs typeface="Times New Roman"/>
              </a:rPr>
              <a:t>model using </a:t>
            </a:r>
            <a:r>
              <a:rPr sz="1100" spc="-10" dirty="0">
                <a:solidFill>
                  <a:srgbClr val="0000E5"/>
                </a:solidFill>
                <a:latin typeface="Times New Roman"/>
                <a:cs typeface="Times New Roman"/>
              </a:rPr>
              <a:t>maximum </a:t>
            </a:r>
            <a:r>
              <a:rPr sz="1100" spc="-260" dirty="0">
                <a:solidFill>
                  <a:srgbClr val="0000E5"/>
                </a:solidFill>
                <a:latin typeface="Times New Roman"/>
                <a:cs typeface="Times New Roman"/>
              </a:rPr>
              <a:t> </a:t>
            </a:r>
            <a:r>
              <a:rPr sz="1100" spc="-10" dirty="0">
                <a:solidFill>
                  <a:srgbClr val="0000E5"/>
                </a:solidFill>
                <a:latin typeface="Times New Roman"/>
                <a:cs typeface="Times New Roman"/>
              </a:rPr>
              <a:t>likelihood</a:t>
            </a:r>
            <a:endParaRPr sz="1100">
              <a:latin typeface="Times New Roman"/>
              <a:cs typeface="Times New Roman"/>
            </a:endParaRPr>
          </a:p>
          <a:p>
            <a:pPr marL="460375" lvl="1" indent="-128905">
              <a:lnSpc>
                <a:spcPts val="1200"/>
              </a:lnSpc>
              <a:spcBef>
                <a:spcPts val="150"/>
              </a:spcBef>
              <a:buSzPct val="90000"/>
              <a:buFont typeface="Arial"/>
              <a:buChar char="•"/>
              <a:tabLst>
                <a:tab pos="461009" algn="l"/>
              </a:tabLst>
            </a:pPr>
            <a:r>
              <a:rPr sz="1000" spc="-20" dirty="0">
                <a:latin typeface="Times New Roman"/>
                <a:cs typeface="Times New Roman"/>
              </a:rPr>
              <a:t>P</a:t>
            </a:r>
            <a:r>
              <a:rPr sz="1000" spc="-5" dirty="0">
                <a:latin typeface="Times New Roman"/>
                <a:cs typeface="Times New Roman"/>
              </a:rPr>
              <a:t>arameters are </a:t>
            </a:r>
            <a:r>
              <a:rPr sz="1000" b="1" i="1" spc="-20" dirty="0">
                <a:latin typeface="Verdana"/>
                <a:cs typeface="Verdana"/>
              </a:rPr>
              <a:t>µ</a:t>
            </a:r>
            <a:r>
              <a:rPr sz="1050" spc="135" baseline="-19841" dirty="0">
                <a:latin typeface="Calibri"/>
                <a:cs typeface="Calibri"/>
              </a:rPr>
              <a:t>1</a:t>
            </a:r>
            <a:r>
              <a:rPr sz="1000" spc="-5" dirty="0">
                <a:latin typeface="Times New Roman"/>
                <a:cs typeface="Times New Roman"/>
              </a:rPr>
              <a:t>, </a:t>
            </a:r>
            <a:r>
              <a:rPr sz="1000" b="1" i="1" spc="-20" dirty="0">
                <a:latin typeface="Verdana"/>
                <a:cs typeface="Verdana"/>
              </a:rPr>
              <a:t>µ</a:t>
            </a:r>
            <a:r>
              <a:rPr sz="1050" spc="135" baseline="-19841" dirty="0">
                <a:latin typeface="Calibri"/>
                <a:cs typeface="Calibri"/>
              </a:rPr>
              <a:t>2</a:t>
            </a:r>
            <a:r>
              <a:rPr sz="1000" spc="-5" dirty="0">
                <a:latin typeface="Times New Roman"/>
                <a:cs typeface="Times New Roman"/>
              </a:rPr>
              <a:t>, </a:t>
            </a:r>
            <a:r>
              <a:rPr sz="1000" b="1" spc="225" dirty="0">
                <a:latin typeface="Arial"/>
                <a:cs typeface="Arial"/>
              </a:rPr>
              <a:t>Σ</a:t>
            </a:r>
            <a:r>
              <a:rPr sz="1050" spc="97" baseline="35714" dirty="0">
                <a:latin typeface="Lucida Sans Unicode"/>
                <a:cs typeface="Lucida Sans Unicode"/>
              </a:rPr>
              <a:t>−</a:t>
            </a:r>
            <a:r>
              <a:rPr sz="1050" spc="135" baseline="35714" dirty="0">
                <a:latin typeface="Calibri"/>
                <a:cs typeface="Calibri"/>
              </a:rPr>
              <a:t>1</a:t>
            </a:r>
            <a:r>
              <a:rPr sz="1000" spc="-5" dirty="0">
                <a:latin typeface="Times New Roman"/>
                <a:cs typeface="Times New Roman"/>
              </a:rPr>
              <a:t>, </a:t>
            </a:r>
            <a:r>
              <a:rPr sz="1000" i="1" spc="-15" dirty="0">
                <a:latin typeface="Calibri"/>
                <a:cs typeface="Calibri"/>
              </a:rPr>
              <a:t>p</a:t>
            </a:r>
            <a:r>
              <a:rPr sz="1000" spc="80" dirty="0">
                <a:latin typeface="Calibri"/>
                <a:cs typeface="Calibri"/>
              </a:rPr>
              <a:t>(</a:t>
            </a:r>
            <a:r>
              <a:rPr sz="1000" spc="-170" dirty="0">
                <a:latin typeface="Lucida Sans Unicode"/>
                <a:cs typeface="Lucida Sans Unicode"/>
              </a:rPr>
              <a:t>C</a:t>
            </a:r>
            <a:r>
              <a:rPr sz="1050" spc="135" baseline="-11904" dirty="0">
                <a:latin typeface="Calibri"/>
                <a:cs typeface="Calibri"/>
              </a:rPr>
              <a:t>1</a:t>
            </a:r>
            <a:r>
              <a:rPr sz="1000" spc="80" dirty="0">
                <a:latin typeface="Calibri"/>
                <a:cs typeface="Calibri"/>
              </a:rPr>
              <a:t>)</a:t>
            </a:r>
            <a:r>
              <a:rPr sz="1000" spc="50" dirty="0">
                <a:latin typeface="Calibri"/>
                <a:cs typeface="Calibri"/>
              </a:rPr>
              <a:t> </a:t>
            </a:r>
            <a:r>
              <a:rPr sz="1000" spc="-25" dirty="0">
                <a:latin typeface="Lucida Sans Unicode"/>
                <a:cs typeface="Lucida Sans Unicode"/>
              </a:rPr>
              <a:t>≡</a:t>
            </a:r>
            <a:r>
              <a:rPr sz="1000" spc="-40" dirty="0">
                <a:latin typeface="Lucida Sans Unicode"/>
                <a:cs typeface="Lucida Sans Unicode"/>
              </a:rPr>
              <a:t> </a:t>
            </a:r>
            <a:r>
              <a:rPr sz="1000" i="1" spc="50" dirty="0">
                <a:latin typeface="Calibri"/>
                <a:cs typeface="Calibri"/>
              </a:rPr>
              <a:t>π</a:t>
            </a:r>
            <a:r>
              <a:rPr sz="1000" spc="-5" dirty="0">
                <a:latin typeface="Times New Roman"/>
                <a:cs typeface="Times New Roman"/>
              </a:rPr>
              <a:t>, </a:t>
            </a:r>
            <a:r>
              <a:rPr sz="1000" i="1" spc="-15" dirty="0">
                <a:latin typeface="Calibri"/>
                <a:cs typeface="Calibri"/>
              </a:rPr>
              <a:t>p</a:t>
            </a:r>
            <a:r>
              <a:rPr sz="1000" spc="80" dirty="0">
                <a:latin typeface="Calibri"/>
                <a:cs typeface="Calibri"/>
              </a:rPr>
              <a:t>(</a:t>
            </a:r>
            <a:r>
              <a:rPr sz="1000" spc="-170" dirty="0">
                <a:latin typeface="Lucida Sans Unicode"/>
                <a:cs typeface="Lucida Sans Unicode"/>
              </a:rPr>
              <a:t>C</a:t>
            </a:r>
            <a:r>
              <a:rPr sz="1050" spc="135" baseline="-11904" dirty="0">
                <a:latin typeface="Calibri"/>
                <a:cs typeface="Calibri"/>
              </a:rPr>
              <a:t>2</a:t>
            </a:r>
            <a:r>
              <a:rPr sz="1000" spc="80" dirty="0">
                <a:latin typeface="Calibri"/>
                <a:cs typeface="Calibri"/>
              </a:rPr>
              <a:t>)</a:t>
            </a:r>
            <a:r>
              <a:rPr sz="1000" spc="50" dirty="0">
                <a:latin typeface="Calibri"/>
                <a:cs typeface="Calibri"/>
              </a:rPr>
              <a:t> </a:t>
            </a:r>
            <a:r>
              <a:rPr sz="1000" spc="-25" dirty="0">
                <a:latin typeface="Lucida Sans Unicode"/>
                <a:cs typeface="Lucida Sans Unicode"/>
              </a:rPr>
              <a:t>≡</a:t>
            </a:r>
            <a:r>
              <a:rPr sz="1000" spc="-40" dirty="0">
                <a:latin typeface="Lucida Sans Unicode"/>
                <a:cs typeface="Lucida Sans Unicode"/>
              </a:rPr>
              <a:t> </a:t>
            </a:r>
            <a:r>
              <a:rPr sz="1000" spc="-10" dirty="0">
                <a:latin typeface="Calibri"/>
                <a:cs typeface="Calibri"/>
              </a:rPr>
              <a:t>1</a:t>
            </a:r>
            <a:r>
              <a:rPr sz="1000" spc="-5" dirty="0">
                <a:latin typeface="Calibri"/>
                <a:cs typeface="Calibri"/>
              </a:rPr>
              <a:t> </a:t>
            </a:r>
            <a:r>
              <a:rPr sz="1000" spc="-180" dirty="0">
                <a:latin typeface="Lucida Sans Unicode"/>
                <a:cs typeface="Lucida Sans Unicode"/>
              </a:rPr>
              <a:t>−</a:t>
            </a:r>
            <a:r>
              <a:rPr sz="1000" spc="-95" dirty="0">
                <a:latin typeface="Lucida Sans Unicode"/>
                <a:cs typeface="Lucida Sans Unicode"/>
              </a:rPr>
              <a:t> </a:t>
            </a:r>
            <a:r>
              <a:rPr sz="1000" i="1" spc="15" dirty="0">
                <a:latin typeface="Calibri"/>
                <a:cs typeface="Calibri"/>
              </a:rPr>
              <a:t>π</a:t>
            </a:r>
            <a:endParaRPr sz="1000">
              <a:latin typeface="Calibri"/>
              <a:cs typeface="Calibri"/>
            </a:endParaRPr>
          </a:p>
          <a:p>
            <a:pPr marL="460375" lvl="1" indent="-128905">
              <a:lnSpc>
                <a:spcPts val="1200"/>
              </a:lnSpc>
              <a:buSzPct val="90000"/>
              <a:buFont typeface="Arial"/>
              <a:buChar char="•"/>
              <a:tabLst>
                <a:tab pos="461009" algn="l"/>
              </a:tabLst>
            </a:pPr>
            <a:r>
              <a:rPr sz="1000" spc="-5" dirty="0">
                <a:latin typeface="Times New Roman"/>
                <a:cs typeface="Times New Roman"/>
              </a:rPr>
              <a:t>Refer</a:t>
            </a:r>
            <a:r>
              <a:rPr sz="1000" spc="-20" dirty="0">
                <a:latin typeface="Times New Roman"/>
                <a:cs typeface="Times New Roman"/>
              </a:rPr>
              <a:t> </a:t>
            </a:r>
            <a:r>
              <a:rPr sz="1000" spc="-5" dirty="0">
                <a:latin typeface="Times New Roman"/>
                <a:cs typeface="Times New Roman"/>
              </a:rPr>
              <a:t>to</a:t>
            </a:r>
            <a:r>
              <a:rPr sz="1000" spc="-20" dirty="0">
                <a:latin typeface="Times New Roman"/>
                <a:cs typeface="Times New Roman"/>
              </a:rPr>
              <a:t> </a:t>
            </a:r>
            <a:r>
              <a:rPr sz="1000" spc="-5" dirty="0">
                <a:latin typeface="Times New Roman"/>
                <a:cs typeface="Times New Roman"/>
              </a:rPr>
              <a:t>as</a:t>
            </a:r>
            <a:r>
              <a:rPr sz="1000" spc="-20" dirty="0">
                <a:latin typeface="Times New Roman"/>
                <a:cs typeface="Times New Roman"/>
              </a:rPr>
              <a:t> </a:t>
            </a:r>
            <a:r>
              <a:rPr sz="1000" i="1" spc="-95" dirty="0">
                <a:latin typeface="Calibri"/>
                <a:cs typeface="Calibri"/>
              </a:rPr>
              <a:t>θ</a:t>
            </a:r>
            <a:endParaRPr sz="1000">
              <a:latin typeface="Calibri"/>
              <a:cs typeface="Calibri"/>
            </a:endParaRPr>
          </a:p>
          <a:p>
            <a:pPr marL="182880" indent="-132715">
              <a:lnSpc>
                <a:spcPct val="100000"/>
              </a:lnSpc>
              <a:spcBef>
                <a:spcPts val="355"/>
              </a:spcBef>
              <a:buSzPct val="90909"/>
              <a:buFont typeface="Lucida Sans Unicode"/>
              <a:buChar char="•"/>
              <a:tabLst>
                <a:tab pos="183515" algn="l"/>
              </a:tabLst>
            </a:pPr>
            <a:r>
              <a:rPr sz="1100" spc="-15" dirty="0">
                <a:solidFill>
                  <a:srgbClr val="D8D8D8"/>
                </a:solidFill>
                <a:latin typeface="Times New Roman"/>
                <a:cs typeface="Times New Roman"/>
              </a:rPr>
              <a:t>For</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a</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datapoint</a:t>
            </a:r>
            <a:r>
              <a:rPr sz="1100" spc="-10" dirty="0">
                <a:solidFill>
                  <a:srgbClr val="D8D8D8"/>
                </a:solidFill>
                <a:latin typeface="Times New Roman"/>
                <a:cs typeface="Times New Roman"/>
              </a:rPr>
              <a:t> </a:t>
            </a:r>
            <a:r>
              <a:rPr sz="1100" b="1" i="1" spc="40" dirty="0">
                <a:solidFill>
                  <a:srgbClr val="D8D8D8"/>
                </a:solidFill>
                <a:latin typeface="Verdana"/>
                <a:cs typeface="Verdana"/>
              </a:rPr>
              <a:t>x</a:t>
            </a:r>
            <a:r>
              <a:rPr sz="1200" i="1" spc="60" baseline="-10416" dirty="0">
                <a:solidFill>
                  <a:srgbClr val="D8D8D8"/>
                </a:solidFill>
                <a:latin typeface="Calibri"/>
                <a:cs typeface="Calibri"/>
              </a:rPr>
              <a:t>n</a:t>
            </a:r>
            <a:r>
              <a:rPr sz="1200" i="1" spc="202" baseline="-10416" dirty="0">
                <a:solidFill>
                  <a:srgbClr val="D8D8D8"/>
                </a:solidFill>
                <a:latin typeface="Calibri"/>
                <a:cs typeface="Calibri"/>
              </a:rPr>
              <a:t> </a:t>
            </a:r>
            <a:r>
              <a:rPr sz="1100" spc="-5" dirty="0">
                <a:solidFill>
                  <a:srgbClr val="D8D8D8"/>
                </a:solidFill>
                <a:latin typeface="Times New Roman"/>
                <a:cs typeface="Times New Roman"/>
              </a:rPr>
              <a:t>from class</a:t>
            </a:r>
            <a:r>
              <a:rPr sz="1100" spc="-10" dirty="0">
                <a:solidFill>
                  <a:srgbClr val="D8D8D8"/>
                </a:solidFill>
                <a:latin typeface="Times New Roman"/>
                <a:cs typeface="Times New Roman"/>
              </a:rPr>
              <a:t> </a:t>
            </a:r>
            <a:r>
              <a:rPr sz="1100" spc="-85" dirty="0">
                <a:solidFill>
                  <a:srgbClr val="D8D8D8"/>
                </a:solidFill>
                <a:latin typeface="Lucida Sans Unicode"/>
                <a:cs typeface="Lucida Sans Unicode"/>
              </a:rPr>
              <a:t>C</a:t>
            </a:r>
            <a:r>
              <a:rPr sz="1200" spc="-127" baseline="-10416" dirty="0">
                <a:solidFill>
                  <a:srgbClr val="D8D8D8"/>
                </a:solidFill>
                <a:latin typeface="Calibri"/>
                <a:cs typeface="Calibri"/>
              </a:rPr>
              <a:t>1</a:t>
            </a:r>
            <a:r>
              <a:rPr sz="1200" spc="-75" baseline="-10416" dirty="0">
                <a:solidFill>
                  <a:srgbClr val="D8D8D8"/>
                </a:solidFill>
                <a:latin typeface="Calibri"/>
                <a:cs typeface="Calibri"/>
              </a:rPr>
              <a:t> </a:t>
            </a:r>
            <a:r>
              <a:rPr sz="1100" spc="40" dirty="0">
                <a:solidFill>
                  <a:srgbClr val="D8D8D8"/>
                </a:solidFill>
                <a:latin typeface="Times New Roman"/>
                <a:cs typeface="Times New Roman"/>
              </a:rPr>
              <a:t>(</a:t>
            </a:r>
            <a:r>
              <a:rPr sz="1100" i="1" spc="40" dirty="0">
                <a:solidFill>
                  <a:srgbClr val="D8D8D8"/>
                </a:solidFill>
                <a:latin typeface="Calibri"/>
                <a:cs typeface="Calibri"/>
              </a:rPr>
              <a:t>t</a:t>
            </a:r>
            <a:r>
              <a:rPr sz="1200" i="1" spc="60" baseline="-10416" dirty="0">
                <a:solidFill>
                  <a:srgbClr val="D8D8D8"/>
                </a:solidFill>
                <a:latin typeface="Calibri"/>
                <a:cs typeface="Calibri"/>
              </a:rPr>
              <a:t>n</a:t>
            </a:r>
            <a:r>
              <a:rPr sz="1200" i="1" spc="247" baseline="-10416" dirty="0">
                <a:solidFill>
                  <a:srgbClr val="D8D8D8"/>
                </a:solidFill>
                <a:latin typeface="Calibri"/>
                <a:cs typeface="Calibri"/>
              </a:rPr>
              <a:t> </a:t>
            </a:r>
            <a:r>
              <a:rPr sz="1100" spc="295" dirty="0">
                <a:solidFill>
                  <a:srgbClr val="D8D8D8"/>
                </a:solidFill>
                <a:latin typeface="Calibri"/>
                <a:cs typeface="Calibri"/>
              </a:rPr>
              <a:t>=</a:t>
            </a:r>
            <a:r>
              <a:rPr sz="1100" spc="50" dirty="0">
                <a:solidFill>
                  <a:srgbClr val="D8D8D8"/>
                </a:solidFill>
                <a:latin typeface="Calibri"/>
                <a:cs typeface="Calibri"/>
              </a:rPr>
              <a:t> </a:t>
            </a:r>
            <a:r>
              <a:rPr sz="1100" spc="-10" dirty="0">
                <a:solidFill>
                  <a:srgbClr val="D8D8D8"/>
                </a:solidFill>
                <a:latin typeface="Calibri"/>
                <a:cs typeface="Calibri"/>
              </a:rPr>
              <a:t>1</a:t>
            </a:r>
            <a:r>
              <a:rPr sz="1100" spc="-10" dirty="0">
                <a:solidFill>
                  <a:srgbClr val="D8D8D8"/>
                </a:solidFill>
                <a:latin typeface="Times New Roman"/>
                <a:cs typeface="Times New Roman"/>
              </a:rPr>
              <a:t>):</a:t>
            </a:r>
            <a:endParaRPr sz="1100">
              <a:latin typeface="Times New Roman"/>
              <a:cs typeface="Times New Roman"/>
            </a:endParaRPr>
          </a:p>
          <a:p>
            <a:pPr marL="694055">
              <a:lnSpc>
                <a:spcPct val="100000"/>
              </a:lnSpc>
              <a:spcBef>
                <a:spcPts val="1130"/>
              </a:spcBef>
            </a:pP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200" i="1" spc="225" baseline="-10416" dirty="0">
                <a:solidFill>
                  <a:srgbClr val="D8D8D8"/>
                </a:solidFill>
                <a:latin typeface="Calibri"/>
                <a:cs typeface="Calibri"/>
              </a:rPr>
              <a:t>n</a:t>
            </a:r>
            <a:r>
              <a:rPr sz="1100" i="1" spc="25" dirty="0">
                <a:solidFill>
                  <a:srgbClr val="D8D8D8"/>
                </a:solidFill>
                <a:latin typeface="Calibri"/>
                <a:cs typeface="Calibri"/>
              </a:rPr>
              <a:t>,</a:t>
            </a:r>
            <a:r>
              <a:rPr sz="1100" i="1" spc="-70" dirty="0">
                <a:solidFill>
                  <a:srgbClr val="D8D8D8"/>
                </a:solidFill>
                <a:latin typeface="Calibri"/>
                <a:cs typeface="Calibri"/>
              </a:rPr>
              <a:t> </a:t>
            </a:r>
            <a:r>
              <a:rPr sz="1100" spc="-190" dirty="0">
                <a:solidFill>
                  <a:srgbClr val="D8D8D8"/>
                </a:solidFill>
                <a:latin typeface="Lucida Sans Unicode"/>
                <a:cs typeface="Lucida Sans Unicode"/>
              </a:rPr>
              <a:t>C</a:t>
            </a:r>
            <a:r>
              <a:rPr sz="1200" spc="97" baseline="-10416" dirty="0">
                <a:solidFill>
                  <a:srgbClr val="D8D8D8"/>
                </a:solidFill>
                <a:latin typeface="Calibri"/>
                <a:cs typeface="Calibri"/>
              </a:rPr>
              <a:t>1</a:t>
            </a:r>
            <a:r>
              <a:rPr sz="1100" spc="85" dirty="0">
                <a:solidFill>
                  <a:srgbClr val="D8D8D8"/>
                </a:solidFill>
                <a:latin typeface="Calibri"/>
                <a:cs typeface="Calibri"/>
              </a:rPr>
              <a:t>)</a:t>
            </a:r>
            <a:r>
              <a:rPr sz="1100" spc="55" dirty="0">
                <a:solidFill>
                  <a:srgbClr val="D8D8D8"/>
                </a:solidFill>
                <a:latin typeface="Calibri"/>
                <a:cs typeface="Calibri"/>
              </a:rPr>
              <a:t> </a:t>
            </a:r>
            <a:r>
              <a:rPr sz="1100" spc="295" dirty="0">
                <a:solidFill>
                  <a:srgbClr val="D8D8D8"/>
                </a:solidFill>
                <a:latin typeface="Calibri"/>
                <a:cs typeface="Calibri"/>
              </a:rPr>
              <a:t>=</a:t>
            </a:r>
            <a:r>
              <a:rPr sz="1100" spc="50" dirty="0">
                <a:solidFill>
                  <a:srgbClr val="D8D8D8"/>
                </a:solidFill>
                <a:latin typeface="Calibri"/>
                <a:cs typeface="Calibri"/>
              </a:rPr>
              <a:t> </a:t>
            </a:r>
            <a:r>
              <a:rPr sz="1100" i="1" spc="-20" dirty="0">
                <a:solidFill>
                  <a:srgbClr val="D8D8D8"/>
                </a:solidFill>
                <a:latin typeface="Calibri"/>
                <a:cs typeface="Calibri"/>
              </a:rPr>
              <a:t>p</a:t>
            </a:r>
            <a:r>
              <a:rPr sz="1100" spc="85" dirty="0">
                <a:solidFill>
                  <a:srgbClr val="D8D8D8"/>
                </a:solidFill>
                <a:latin typeface="Calibri"/>
                <a:cs typeface="Calibri"/>
              </a:rPr>
              <a:t>(</a:t>
            </a:r>
            <a:r>
              <a:rPr sz="1100" spc="-190" dirty="0">
                <a:solidFill>
                  <a:srgbClr val="D8D8D8"/>
                </a:solidFill>
                <a:latin typeface="Lucida Sans Unicode"/>
                <a:cs typeface="Lucida Sans Unicode"/>
              </a:rPr>
              <a:t>C</a:t>
            </a:r>
            <a:r>
              <a:rPr sz="1200" spc="97" baseline="-10416" dirty="0">
                <a:solidFill>
                  <a:srgbClr val="D8D8D8"/>
                </a:solidFill>
                <a:latin typeface="Calibri"/>
                <a:cs typeface="Calibri"/>
              </a:rPr>
              <a:t>1</a:t>
            </a:r>
            <a:r>
              <a:rPr sz="1100" spc="85" dirty="0">
                <a:solidFill>
                  <a:srgbClr val="D8D8D8"/>
                </a:solidFill>
                <a:latin typeface="Calibri"/>
                <a:cs typeface="Calibri"/>
              </a:rPr>
              <a:t>)</a:t>
            </a:r>
            <a:r>
              <a:rPr sz="1100" i="1" spc="-20" dirty="0">
                <a:solidFill>
                  <a:srgbClr val="D8D8D8"/>
                </a:solidFill>
                <a:latin typeface="Calibri"/>
                <a:cs typeface="Calibri"/>
              </a:rPr>
              <a:t>p</a:t>
            </a:r>
            <a:r>
              <a:rPr sz="1100" spc="85" dirty="0">
                <a:solidFill>
                  <a:srgbClr val="D8D8D8"/>
                </a:solidFill>
                <a:latin typeface="Calibri"/>
                <a:cs typeface="Calibri"/>
              </a:rPr>
              <a:t>(</a:t>
            </a:r>
            <a:r>
              <a:rPr sz="1100" b="1" i="1" spc="-20" dirty="0">
                <a:solidFill>
                  <a:srgbClr val="D8D8D8"/>
                </a:solidFill>
                <a:latin typeface="Verdana"/>
                <a:cs typeface="Verdana"/>
              </a:rPr>
              <a:t>x</a:t>
            </a:r>
            <a:r>
              <a:rPr sz="1200" i="1" spc="225" baseline="-10416" dirty="0">
                <a:solidFill>
                  <a:srgbClr val="D8D8D8"/>
                </a:solidFill>
                <a:latin typeface="Calibri"/>
                <a:cs typeface="Calibri"/>
              </a:rPr>
              <a:t>n</a:t>
            </a:r>
            <a:r>
              <a:rPr sz="1100" spc="-150" dirty="0">
                <a:solidFill>
                  <a:srgbClr val="D8D8D8"/>
                </a:solidFill>
                <a:latin typeface="Lucida Sans Unicode"/>
                <a:cs typeface="Lucida Sans Unicode"/>
              </a:rPr>
              <a:t>|C</a:t>
            </a:r>
            <a:r>
              <a:rPr sz="1200" spc="97" baseline="-10416" dirty="0">
                <a:solidFill>
                  <a:srgbClr val="D8D8D8"/>
                </a:solidFill>
                <a:latin typeface="Calibri"/>
                <a:cs typeface="Calibri"/>
              </a:rPr>
              <a:t>1</a:t>
            </a:r>
            <a:r>
              <a:rPr sz="1100" spc="85" dirty="0">
                <a:solidFill>
                  <a:srgbClr val="D8D8D8"/>
                </a:solidFill>
                <a:latin typeface="Calibri"/>
                <a:cs typeface="Calibri"/>
              </a:rPr>
              <a:t>)</a:t>
            </a:r>
            <a:r>
              <a:rPr sz="1100" spc="55" dirty="0">
                <a:solidFill>
                  <a:srgbClr val="D8D8D8"/>
                </a:solidFill>
                <a:latin typeface="Calibri"/>
                <a:cs typeface="Calibri"/>
              </a:rPr>
              <a:t> </a:t>
            </a:r>
            <a:r>
              <a:rPr sz="1100" spc="295" dirty="0">
                <a:solidFill>
                  <a:srgbClr val="D8D8D8"/>
                </a:solidFill>
                <a:latin typeface="Calibri"/>
                <a:cs typeface="Calibri"/>
              </a:rPr>
              <a:t>=</a:t>
            </a:r>
            <a:r>
              <a:rPr sz="1100" spc="50" dirty="0">
                <a:solidFill>
                  <a:srgbClr val="D8D8D8"/>
                </a:solidFill>
                <a:latin typeface="Calibri"/>
                <a:cs typeface="Calibri"/>
              </a:rPr>
              <a:t> </a:t>
            </a:r>
            <a:r>
              <a:rPr sz="1100" i="1" spc="45" dirty="0">
                <a:solidFill>
                  <a:srgbClr val="D8D8D8"/>
                </a:solidFill>
                <a:latin typeface="Calibri"/>
                <a:cs typeface="Calibri"/>
              </a:rPr>
              <a:t>π</a:t>
            </a:r>
            <a:r>
              <a:rPr sz="1100" spc="80" dirty="0">
                <a:solidFill>
                  <a:srgbClr val="D8D8D8"/>
                </a:solidFill>
                <a:latin typeface="Lucida Sans Unicode"/>
                <a:cs typeface="Lucida Sans Unicode"/>
              </a:rPr>
              <a:t>N</a:t>
            </a:r>
            <a:r>
              <a:rPr sz="1100" spc="-190" dirty="0">
                <a:solidFill>
                  <a:srgbClr val="D8D8D8"/>
                </a:solidFill>
                <a:latin typeface="Lucida Sans Unicode"/>
                <a:cs typeface="Lucida Sans Unicode"/>
              </a:rPr>
              <a:t> </a:t>
            </a:r>
            <a:r>
              <a:rPr sz="1100" spc="85" dirty="0">
                <a:solidFill>
                  <a:srgbClr val="D8D8D8"/>
                </a:solidFill>
                <a:latin typeface="Calibri"/>
                <a:cs typeface="Calibri"/>
              </a:rPr>
              <a:t>(</a:t>
            </a:r>
            <a:r>
              <a:rPr sz="1100" b="1" i="1" spc="-20" dirty="0">
                <a:solidFill>
                  <a:srgbClr val="D8D8D8"/>
                </a:solidFill>
                <a:latin typeface="Verdana"/>
                <a:cs typeface="Verdana"/>
              </a:rPr>
              <a:t>x</a:t>
            </a:r>
            <a:r>
              <a:rPr sz="1200" i="1" spc="225" baseline="-10416" dirty="0">
                <a:solidFill>
                  <a:srgbClr val="D8D8D8"/>
                </a:solidFill>
                <a:latin typeface="Calibri"/>
                <a:cs typeface="Calibri"/>
              </a:rPr>
              <a:t>n</a:t>
            </a:r>
            <a:r>
              <a:rPr sz="1100" spc="-110" dirty="0">
                <a:solidFill>
                  <a:srgbClr val="D8D8D8"/>
                </a:solidFill>
                <a:latin typeface="Lucida Sans Unicode"/>
                <a:cs typeface="Lucida Sans Unicode"/>
              </a:rPr>
              <a:t>|</a:t>
            </a:r>
            <a:r>
              <a:rPr sz="1100" b="1" i="1" spc="-25" dirty="0">
                <a:solidFill>
                  <a:srgbClr val="D8D8D8"/>
                </a:solidFill>
                <a:latin typeface="Verdana"/>
                <a:cs typeface="Verdana"/>
              </a:rPr>
              <a:t>µ</a:t>
            </a:r>
            <a:r>
              <a:rPr sz="1200" spc="97" baseline="-17361" dirty="0">
                <a:solidFill>
                  <a:srgbClr val="D8D8D8"/>
                </a:solidFill>
                <a:latin typeface="Calibri"/>
                <a:cs typeface="Calibri"/>
              </a:rPr>
              <a:t>1</a:t>
            </a:r>
            <a:r>
              <a:rPr sz="1100" i="1" spc="25" dirty="0">
                <a:solidFill>
                  <a:srgbClr val="D8D8D8"/>
                </a:solidFill>
                <a:latin typeface="Calibri"/>
                <a:cs typeface="Calibri"/>
              </a:rPr>
              <a:t>,</a:t>
            </a:r>
            <a:r>
              <a:rPr sz="1100" i="1" spc="-70" dirty="0">
                <a:solidFill>
                  <a:srgbClr val="D8D8D8"/>
                </a:solidFill>
                <a:latin typeface="Calibri"/>
                <a:cs typeface="Calibri"/>
              </a:rPr>
              <a:t> </a:t>
            </a:r>
            <a:r>
              <a:rPr sz="1100" b="1" spc="245" dirty="0">
                <a:solidFill>
                  <a:srgbClr val="D8D8D8"/>
                </a:solidFill>
                <a:latin typeface="Arial"/>
                <a:cs typeface="Arial"/>
              </a:rPr>
              <a:t>Σ</a:t>
            </a:r>
            <a:r>
              <a:rPr sz="1100" spc="85" dirty="0">
                <a:solidFill>
                  <a:srgbClr val="D8D8D8"/>
                </a:solidFill>
                <a:latin typeface="Calibri"/>
                <a:cs typeface="Calibri"/>
              </a:rPr>
              <a:t>)</a:t>
            </a:r>
            <a:endParaRPr sz="1100">
              <a:latin typeface="Calibri"/>
              <a:cs typeface="Calibri"/>
            </a:endParaRPr>
          </a:p>
        </p:txBody>
      </p:sp>
      <p:sp>
        <p:nvSpPr>
          <p:cNvPr id="11" name="Slide Number Placeholder 1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70</a:t>
            </a:fld>
            <a:endParaRPr lang="en-US" spc="-5" dirty="0"/>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6" name="object 6"/>
          <p:cNvSpPr txBox="1"/>
          <p:nvPr/>
        </p:nvSpPr>
        <p:spPr>
          <a:xfrm>
            <a:off x="624395" y="2333751"/>
            <a:ext cx="3298825" cy="598170"/>
          </a:xfrm>
          <a:prstGeom prst="rect">
            <a:avLst/>
          </a:prstGeom>
        </p:spPr>
        <p:txBody>
          <a:bodyPr vert="horz" wrap="square" lIns="0" tIns="635" rIns="0" bIns="0" rtlCol="0">
            <a:spAutoFit/>
          </a:bodyPr>
          <a:lstStyle/>
          <a:p>
            <a:pPr marL="12700">
              <a:lnSpc>
                <a:spcPct val="100000"/>
              </a:lnSpc>
              <a:spcBef>
                <a:spcPts val="5"/>
              </a:spcBef>
            </a:pPr>
            <a:r>
              <a:rPr sz="1100" spc="-15" dirty="0">
                <a:solidFill>
                  <a:srgbClr val="D8D8D8"/>
                </a:solidFill>
                <a:latin typeface="Times New Roman"/>
                <a:cs typeface="Times New Roman"/>
              </a:rPr>
              <a:t>For</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a</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datapoint</a:t>
            </a:r>
            <a:r>
              <a:rPr sz="1100" spc="-10" dirty="0">
                <a:solidFill>
                  <a:srgbClr val="D8D8D8"/>
                </a:solidFill>
                <a:latin typeface="Times New Roman"/>
                <a:cs typeface="Times New Roman"/>
              </a:rPr>
              <a:t> </a:t>
            </a:r>
            <a:r>
              <a:rPr sz="1100" b="1" i="1" spc="40" dirty="0">
                <a:solidFill>
                  <a:srgbClr val="D8D8D8"/>
                </a:solidFill>
                <a:latin typeface="Verdana"/>
                <a:cs typeface="Verdana"/>
              </a:rPr>
              <a:t>x</a:t>
            </a:r>
            <a:r>
              <a:rPr sz="1200" i="1" spc="60" baseline="-10416" dirty="0">
                <a:solidFill>
                  <a:srgbClr val="D8D8D8"/>
                </a:solidFill>
                <a:latin typeface="Calibri"/>
                <a:cs typeface="Calibri"/>
              </a:rPr>
              <a:t>n</a:t>
            </a:r>
            <a:r>
              <a:rPr sz="1200" i="1" spc="202" baseline="-10416" dirty="0">
                <a:solidFill>
                  <a:srgbClr val="D8D8D8"/>
                </a:solidFill>
                <a:latin typeface="Calibri"/>
                <a:cs typeface="Calibri"/>
              </a:rPr>
              <a:t> </a:t>
            </a:r>
            <a:r>
              <a:rPr sz="1100" spc="-5" dirty="0">
                <a:solidFill>
                  <a:srgbClr val="D8D8D8"/>
                </a:solidFill>
                <a:latin typeface="Times New Roman"/>
                <a:cs typeface="Times New Roman"/>
              </a:rPr>
              <a:t>from class</a:t>
            </a:r>
            <a:r>
              <a:rPr sz="1100" spc="-10" dirty="0">
                <a:solidFill>
                  <a:srgbClr val="D8D8D8"/>
                </a:solidFill>
                <a:latin typeface="Times New Roman"/>
                <a:cs typeface="Times New Roman"/>
              </a:rPr>
              <a:t> </a:t>
            </a:r>
            <a:r>
              <a:rPr sz="1100" spc="-85" dirty="0">
                <a:solidFill>
                  <a:srgbClr val="D8D8D8"/>
                </a:solidFill>
                <a:latin typeface="Lucida Sans Unicode"/>
                <a:cs typeface="Lucida Sans Unicode"/>
              </a:rPr>
              <a:t>C</a:t>
            </a:r>
            <a:r>
              <a:rPr sz="1200" spc="-127" baseline="-10416" dirty="0">
                <a:solidFill>
                  <a:srgbClr val="D8D8D8"/>
                </a:solidFill>
                <a:latin typeface="Calibri"/>
                <a:cs typeface="Calibri"/>
              </a:rPr>
              <a:t>2</a:t>
            </a:r>
            <a:r>
              <a:rPr sz="1200" spc="-75" baseline="-10416" dirty="0">
                <a:solidFill>
                  <a:srgbClr val="D8D8D8"/>
                </a:solidFill>
                <a:latin typeface="Calibri"/>
                <a:cs typeface="Calibri"/>
              </a:rPr>
              <a:t> </a:t>
            </a:r>
            <a:r>
              <a:rPr sz="1100" spc="40" dirty="0">
                <a:solidFill>
                  <a:srgbClr val="D8D8D8"/>
                </a:solidFill>
                <a:latin typeface="Times New Roman"/>
                <a:cs typeface="Times New Roman"/>
              </a:rPr>
              <a:t>(</a:t>
            </a:r>
            <a:r>
              <a:rPr sz="1100" i="1" spc="40" dirty="0">
                <a:solidFill>
                  <a:srgbClr val="D8D8D8"/>
                </a:solidFill>
                <a:latin typeface="Calibri"/>
                <a:cs typeface="Calibri"/>
              </a:rPr>
              <a:t>t</a:t>
            </a:r>
            <a:r>
              <a:rPr sz="1200" i="1" spc="60" baseline="-10416" dirty="0">
                <a:solidFill>
                  <a:srgbClr val="D8D8D8"/>
                </a:solidFill>
                <a:latin typeface="Calibri"/>
                <a:cs typeface="Calibri"/>
              </a:rPr>
              <a:t>n</a:t>
            </a:r>
            <a:r>
              <a:rPr sz="1200" i="1" spc="247" baseline="-10416" dirty="0">
                <a:solidFill>
                  <a:srgbClr val="D8D8D8"/>
                </a:solidFill>
                <a:latin typeface="Calibri"/>
                <a:cs typeface="Calibri"/>
              </a:rPr>
              <a:t> </a:t>
            </a:r>
            <a:r>
              <a:rPr sz="1100" spc="295" dirty="0">
                <a:solidFill>
                  <a:srgbClr val="D8D8D8"/>
                </a:solidFill>
                <a:latin typeface="Calibri"/>
                <a:cs typeface="Calibri"/>
              </a:rPr>
              <a:t>=</a:t>
            </a:r>
            <a:r>
              <a:rPr sz="1100" spc="50" dirty="0">
                <a:solidFill>
                  <a:srgbClr val="D8D8D8"/>
                </a:solidFill>
                <a:latin typeface="Calibri"/>
                <a:cs typeface="Calibri"/>
              </a:rPr>
              <a:t> </a:t>
            </a:r>
            <a:r>
              <a:rPr sz="1100" spc="-10" dirty="0">
                <a:solidFill>
                  <a:srgbClr val="D8D8D8"/>
                </a:solidFill>
                <a:latin typeface="Calibri"/>
                <a:cs typeface="Calibri"/>
              </a:rPr>
              <a:t>0</a:t>
            </a:r>
            <a:r>
              <a:rPr sz="1100" spc="-10" dirty="0">
                <a:solidFill>
                  <a:srgbClr val="D8D8D8"/>
                </a:solidFill>
                <a:latin typeface="Times New Roman"/>
                <a:cs typeface="Times New Roman"/>
              </a:rPr>
              <a:t>):</a:t>
            </a:r>
            <a:endParaRPr sz="1100">
              <a:latin typeface="Times New Roman"/>
              <a:cs typeface="Times New Roman"/>
            </a:endParaRPr>
          </a:p>
          <a:p>
            <a:pPr marL="350520">
              <a:lnSpc>
                <a:spcPct val="100000"/>
              </a:lnSpc>
              <a:spcBef>
                <a:spcPts val="1130"/>
              </a:spcBef>
            </a:pPr>
            <a:r>
              <a:rPr sz="1100" i="1" spc="45" dirty="0">
                <a:solidFill>
                  <a:srgbClr val="D8D8D8"/>
                </a:solidFill>
                <a:latin typeface="Calibri"/>
                <a:cs typeface="Calibri"/>
              </a:rPr>
              <a:t>p</a:t>
            </a:r>
            <a:r>
              <a:rPr sz="1100" spc="45" dirty="0">
                <a:solidFill>
                  <a:srgbClr val="D8D8D8"/>
                </a:solidFill>
                <a:latin typeface="Calibri"/>
                <a:cs typeface="Calibri"/>
              </a:rPr>
              <a:t>(</a:t>
            </a:r>
            <a:r>
              <a:rPr sz="1100" b="1" i="1" spc="45" dirty="0">
                <a:solidFill>
                  <a:srgbClr val="D8D8D8"/>
                </a:solidFill>
                <a:latin typeface="Verdana"/>
                <a:cs typeface="Verdana"/>
              </a:rPr>
              <a:t>x</a:t>
            </a:r>
            <a:r>
              <a:rPr sz="1200" i="1" spc="67" baseline="-10416" dirty="0">
                <a:solidFill>
                  <a:srgbClr val="D8D8D8"/>
                </a:solidFill>
                <a:latin typeface="Calibri"/>
                <a:cs typeface="Calibri"/>
              </a:rPr>
              <a:t>n</a:t>
            </a:r>
            <a:r>
              <a:rPr sz="1100" i="1" spc="45" dirty="0">
                <a:solidFill>
                  <a:srgbClr val="D8D8D8"/>
                </a:solidFill>
                <a:latin typeface="Calibri"/>
                <a:cs typeface="Calibri"/>
              </a:rPr>
              <a:t>,</a:t>
            </a:r>
            <a:r>
              <a:rPr sz="1100" i="1" spc="-70" dirty="0">
                <a:solidFill>
                  <a:srgbClr val="D8D8D8"/>
                </a:solidFill>
                <a:latin typeface="Calibri"/>
                <a:cs typeface="Calibri"/>
              </a:rPr>
              <a:t> </a:t>
            </a:r>
            <a:r>
              <a:rPr sz="1100" spc="-10" dirty="0">
                <a:solidFill>
                  <a:srgbClr val="D8D8D8"/>
                </a:solidFill>
                <a:latin typeface="Lucida Sans Unicode"/>
                <a:cs typeface="Lucida Sans Unicode"/>
              </a:rPr>
              <a:t>C</a:t>
            </a:r>
            <a:r>
              <a:rPr sz="1200" spc="-15" baseline="-10416" dirty="0">
                <a:solidFill>
                  <a:srgbClr val="D8D8D8"/>
                </a:solidFill>
                <a:latin typeface="Calibri"/>
                <a:cs typeface="Calibri"/>
              </a:rPr>
              <a:t>2</a:t>
            </a:r>
            <a:r>
              <a:rPr sz="1100" spc="-10" dirty="0">
                <a:solidFill>
                  <a:srgbClr val="D8D8D8"/>
                </a:solidFill>
                <a:latin typeface="Calibri"/>
                <a:cs typeface="Calibri"/>
              </a:rPr>
              <a:t>)</a:t>
            </a:r>
            <a:r>
              <a:rPr sz="1100" spc="55" dirty="0">
                <a:solidFill>
                  <a:srgbClr val="D8D8D8"/>
                </a:solidFill>
                <a:latin typeface="Calibri"/>
                <a:cs typeface="Calibri"/>
              </a:rPr>
              <a:t> </a:t>
            </a:r>
            <a:r>
              <a:rPr sz="1100" spc="295" dirty="0">
                <a:solidFill>
                  <a:srgbClr val="D8D8D8"/>
                </a:solidFill>
                <a:latin typeface="Calibri"/>
                <a:cs typeface="Calibri"/>
              </a:rPr>
              <a:t>=</a:t>
            </a:r>
            <a:r>
              <a:rPr sz="1100" spc="55" dirty="0">
                <a:solidFill>
                  <a:srgbClr val="D8D8D8"/>
                </a:solidFill>
                <a:latin typeface="Calibri"/>
                <a:cs typeface="Calibri"/>
              </a:rPr>
              <a:t> </a:t>
            </a:r>
            <a:r>
              <a:rPr sz="1100" i="1" spc="5" dirty="0">
                <a:solidFill>
                  <a:srgbClr val="D8D8D8"/>
                </a:solidFill>
                <a:latin typeface="Calibri"/>
                <a:cs typeface="Calibri"/>
              </a:rPr>
              <a:t>p</a:t>
            </a:r>
            <a:r>
              <a:rPr sz="1100" spc="5" dirty="0">
                <a:solidFill>
                  <a:srgbClr val="D8D8D8"/>
                </a:solidFill>
                <a:latin typeface="Calibri"/>
                <a:cs typeface="Calibri"/>
              </a:rPr>
              <a:t>(</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r>
              <a:rPr sz="1100" i="1" spc="5" dirty="0">
                <a:solidFill>
                  <a:srgbClr val="D8D8D8"/>
                </a:solidFill>
                <a:latin typeface="Calibri"/>
                <a:cs typeface="Calibri"/>
              </a:rPr>
              <a:t>p</a:t>
            </a:r>
            <a:r>
              <a:rPr sz="1100" spc="5" dirty="0">
                <a:solidFill>
                  <a:srgbClr val="D8D8D8"/>
                </a:solidFill>
                <a:latin typeface="Calibri"/>
                <a:cs typeface="Calibri"/>
              </a:rPr>
              <a:t>(</a:t>
            </a:r>
            <a:r>
              <a:rPr sz="1100" b="1" i="1" spc="5" dirty="0">
                <a:solidFill>
                  <a:srgbClr val="D8D8D8"/>
                </a:solidFill>
                <a:latin typeface="Verdana"/>
                <a:cs typeface="Verdana"/>
              </a:rPr>
              <a:t>x</a:t>
            </a:r>
            <a:r>
              <a:rPr sz="1200" i="1" spc="7" baseline="-10416" dirty="0">
                <a:solidFill>
                  <a:srgbClr val="D8D8D8"/>
                </a:solidFill>
                <a:latin typeface="Calibri"/>
                <a:cs typeface="Calibri"/>
              </a:rPr>
              <a:t>n</a:t>
            </a:r>
            <a:r>
              <a:rPr sz="1100" spc="5" dirty="0">
                <a:solidFill>
                  <a:srgbClr val="D8D8D8"/>
                </a:solidFill>
                <a:latin typeface="Lucida Sans Unicode"/>
                <a:cs typeface="Lucida Sans Unicode"/>
              </a:rPr>
              <a:t>|C</a:t>
            </a:r>
            <a:r>
              <a:rPr sz="1200" spc="7" baseline="-10416" dirty="0">
                <a:solidFill>
                  <a:srgbClr val="D8D8D8"/>
                </a:solidFill>
                <a:latin typeface="Calibri"/>
                <a:cs typeface="Calibri"/>
              </a:rPr>
              <a:t>2</a:t>
            </a:r>
            <a:r>
              <a:rPr sz="1100" spc="5" dirty="0">
                <a:solidFill>
                  <a:srgbClr val="D8D8D8"/>
                </a:solidFill>
                <a:latin typeface="Calibri"/>
                <a:cs typeface="Calibri"/>
              </a:rPr>
              <a:t>)</a:t>
            </a:r>
            <a:r>
              <a:rPr sz="1100" spc="55" dirty="0">
                <a:solidFill>
                  <a:srgbClr val="D8D8D8"/>
                </a:solidFill>
                <a:latin typeface="Calibri"/>
                <a:cs typeface="Calibri"/>
              </a:rPr>
              <a:t> </a:t>
            </a:r>
            <a:r>
              <a:rPr sz="1100" spc="295" dirty="0">
                <a:solidFill>
                  <a:srgbClr val="D8D8D8"/>
                </a:solidFill>
                <a:latin typeface="Calibri"/>
                <a:cs typeface="Calibri"/>
              </a:rPr>
              <a:t>=</a:t>
            </a:r>
            <a:r>
              <a:rPr sz="1100" spc="60" dirty="0">
                <a:solidFill>
                  <a:srgbClr val="D8D8D8"/>
                </a:solidFill>
                <a:latin typeface="Calibri"/>
                <a:cs typeface="Calibri"/>
              </a:rPr>
              <a:t> </a:t>
            </a:r>
            <a:r>
              <a:rPr sz="1100" spc="35" dirty="0">
                <a:solidFill>
                  <a:srgbClr val="D8D8D8"/>
                </a:solidFill>
                <a:latin typeface="Calibri"/>
                <a:cs typeface="Calibri"/>
              </a:rPr>
              <a:t>(1</a:t>
            </a:r>
            <a:r>
              <a:rPr sz="1100" spc="-10" dirty="0">
                <a:solidFill>
                  <a:srgbClr val="D8D8D8"/>
                </a:solidFill>
                <a:latin typeface="Calibri"/>
                <a:cs typeface="Calibri"/>
              </a:rPr>
              <a:t> </a:t>
            </a:r>
            <a:r>
              <a:rPr sz="1100" spc="-204" dirty="0">
                <a:solidFill>
                  <a:srgbClr val="D8D8D8"/>
                </a:solidFill>
                <a:latin typeface="Lucida Sans Unicode"/>
                <a:cs typeface="Lucida Sans Unicode"/>
              </a:rPr>
              <a:t>−</a:t>
            </a:r>
            <a:r>
              <a:rPr sz="1100" spc="-105" dirty="0">
                <a:solidFill>
                  <a:srgbClr val="D8D8D8"/>
                </a:solidFill>
                <a:latin typeface="Lucida Sans Unicode"/>
                <a:cs typeface="Lucida Sans Unicode"/>
              </a:rPr>
              <a:t> </a:t>
            </a:r>
            <a:r>
              <a:rPr sz="1100" i="1" spc="70" dirty="0">
                <a:solidFill>
                  <a:srgbClr val="D8D8D8"/>
                </a:solidFill>
                <a:latin typeface="Calibri"/>
                <a:cs typeface="Calibri"/>
              </a:rPr>
              <a:t>π</a:t>
            </a:r>
            <a:r>
              <a:rPr sz="1100" spc="70" dirty="0">
                <a:solidFill>
                  <a:srgbClr val="D8D8D8"/>
                </a:solidFill>
                <a:latin typeface="Calibri"/>
                <a:cs typeface="Calibri"/>
              </a:rPr>
              <a:t>)</a:t>
            </a:r>
            <a:r>
              <a:rPr sz="1100" spc="70" dirty="0">
                <a:solidFill>
                  <a:srgbClr val="D8D8D8"/>
                </a:solidFill>
                <a:latin typeface="Lucida Sans Unicode"/>
                <a:cs typeface="Lucida Sans Unicode"/>
              </a:rPr>
              <a:t>N</a:t>
            </a:r>
            <a:r>
              <a:rPr sz="1100" spc="-190" dirty="0">
                <a:solidFill>
                  <a:srgbClr val="D8D8D8"/>
                </a:solidFill>
                <a:latin typeface="Lucida Sans Unicode"/>
                <a:cs typeface="Lucida Sans Unicode"/>
              </a:rPr>
              <a:t> </a:t>
            </a:r>
            <a:r>
              <a:rPr sz="1100" spc="25" dirty="0">
                <a:solidFill>
                  <a:srgbClr val="D8D8D8"/>
                </a:solidFill>
                <a:latin typeface="Calibri"/>
                <a:cs typeface="Calibri"/>
              </a:rPr>
              <a:t>(</a:t>
            </a:r>
            <a:r>
              <a:rPr sz="1100" b="1" i="1" spc="25" dirty="0">
                <a:solidFill>
                  <a:srgbClr val="D8D8D8"/>
                </a:solidFill>
                <a:latin typeface="Verdana"/>
                <a:cs typeface="Verdana"/>
              </a:rPr>
              <a:t>x</a:t>
            </a:r>
            <a:r>
              <a:rPr sz="1200" i="1" spc="37" baseline="-10416" dirty="0">
                <a:solidFill>
                  <a:srgbClr val="D8D8D8"/>
                </a:solidFill>
                <a:latin typeface="Calibri"/>
                <a:cs typeface="Calibri"/>
              </a:rPr>
              <a:t>n</a:t>
            </a:r>
            <a:r>
              <a:rPr sz="1100" spc="25" dirty="0">
                <a:solidFill>
                  <a:srgbClr val="D8D8D8"/>
                </a:solidFill>
                <a:latin typeface="Lucida Sans Unicode"/>
                <a:cs typeface="Lucida Sans Unicode"/>
              </a:rPr>
              <a:t>|</a:t>
            </a:r>
            <a:r>
              <a:rPr sz="1100" b="1" i="1" spc="25" dirty="0">
                <a:solidFill>
                  <a:srgbClr val="D8D8D8"/>
                </a:solidFill>
                <a:latin typeface="Verdana"/>
                <a:cs typeface="Verdana"/>
              </a:rPr>
              <a:t>µ</a:t>
            </a:r>
            <a:r>
              <a:rPr sz="1200" spc="37" baseline="-17361" dirty="0">
                <a:solidFill>
                  <a:srgbClr val="D8D8D8"/>
                </a:solidFill>
                <a:latin typeface="Calibri"/>
                <a:cs typeface="Calibri"/>
              </a:rPr>
              <a:t>2</a:t>
            </a:r>
            <a:r>
              <a:rPr sz="1100" i="1" spc="25" dirty="0">
                <a:solidFill>
                  <a:srgbClr val="D8D8D8"/>
                </a:solidFill>
                <a:latin typeface="Calibri"/>
                <a:cs typeface="Calibri"/>
              </a:rPr>
              <a:t>,</a:t>
            </a:r>
            <a:r>
              <a:rPr sz="1100" i="1" spc="-70" dirty="0">
                <a:solidFill>
                  <a:srgbClr val="D8D8D8"/>
                </a:solidFill>
                <a:latin typeface="Calibri"/>
                <a:cs typeface="Calibri"/>
              </a:rPr>
              <a:t> </a:t>
            </a:r>
            <a:r>
              <a:rPr sz="1100" b="1" spc="165" dirty="0">
                <a:solidFill>
                  <a:srgbClr val="D8D8D8"/>
                </a:solidFill>
                <a:latin typeface="Arial"/>
                <a:cs typeface="Arial"/>
              </a:rPr>
              <a:t>Σ</a:t>
            </a:r>
            <a:r>
              <a:rPr sz="1100" spc="165" dirty="0">
                <a:solidFill>
                  <a:srgbClr val="D8D8D8"/>
                </a:solidFill>
                <a:latin typeface="Calibri"/>
                <a:cs typeface="Calibri"/>
              </a:rPr>
              <a:t>)</a:t>
            </a:r>
            <a:endParaRPr sz="1100">
              <a:latin typeface="Calibri"/>
              <a:cs typeface="Calibri"/>
            </a:endParaRPr>
          </a:p>
        </p:txBody>
      </p:sp>
      <p:sp>
        <p:nvSpPr>
          <p:cNvPr id="7" name="object 7"/>
          <p:cNvSpPr txBox="1"/>
          <p:nvPr/>
        </p:nvSpPr>
        <p:spPr>
          <a:xfrm>
            <a:off x="491858" y="2357386"/>
            <a:ext cx="88900" cy="245110"/>
          </a:xfrm>
          <a:prstGeom prst="rect">
            <a:avLst/>
          </a:prstGeom>
        </p:spPr>
        <p:txBody>
          <a:bodyPr vert="horz" wrap="square" lIns="0" tIns="0" rIns="0" bIns="0" rtlCol="0">
            <a:spAutoFit/>
          </a:bodyPr>
          <a:lstStyle/>
          <a:p>
            <a:pPr marL="12700">
              <a:lnSpc>
                <a:spcPts val="1070"/>
              </a:lnSpc>
            </a:pPr>
            <a:r>
              <a:rPr sz="1000" spc="-135" dirty="0">
                <a:solidFill>
                  <a:srgbClr val="D8D8D8"/>
                </a:solidFill>
                <a:latin typeface="Lucida Sans Unicode"/>
                <a:cs typeface="Lucida Sans Unicode"/>
              </a:rPr>
              <a:t>•</a:t>
            </a:r>
            <a:endParaRPr sz="1000">
              <a:latin typeface="Lucida Sans Unicode"/>
              <a:cs typeface="Lucida Sans Unicode"/>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53758" y="211795"/>
            <a:ext cx="3363595" cy="1781810"/>
          </a:xfrm>
          <a:prstGeom prst="rect">
            <a:avLst/>
          </a:prstGeom>
        </p:spPr>
        <p:txBody>
          <a:bodyPr vert="horz" wrap="square" lIns="0" tIns="17145" rIns="0" bIns="0" rtlCol="0">
            <a:spAutoFit/>
          </a:bodyPr>
          <a:lstStyle/>
          <a:p>
            <a:pPr marL="697230">
              <a:lnSpc>
                <a:spcPct val="100000"/>
              </a:lnSpc>
              <a:spcBef>
                <a:spcPts val="135"/>
              </a:spcBef>
            </a:pPr>
            <a:r>
              <a:rPr sz="1400" spc="20" dirty="0">
                <a:latin typeface="Times New Roman"/>
                <a:cs typeface="Times New Roman"/>
              </a:rPr>
              <a:t>Maximum</a:t>
            </a:r>
            <a:r>
              <a:rPr sz="1400" spc="-15" dirty="0">
                <a:latin typeface="Times New Roman"/>
                <a:cs typeface="Times New Roman"/>
              </a:rPr>
              <a:t> </a:t>
            </a:r>
            <a:r>
              <a:rPr sz="1400" spc="10" dirty="0">
                <a:latin typeface="Times New Roman"/>
                <a:cs typeface="Times New Roman"/>
              </a:rPr>
              <a:t>Likelihood</a:t>
            </a:r>
            <a:r>
              <a:rPr sz="1400" spc="-10" dirty="0">
                <a:latin typeface="Times New Roman"/>
                <a:cs typeface="Times New Roman"/>
              </a:rPr>
              <a:t> </a:t>
            </a:r>
            <a:r>
              <a:rPr sz="1400" spc="15" dirty="0">
                <a:latin typeface="Times New Roman"/>
                <a:cs typeface="Times New Roman"/>
              </a:rPr>
              <a:t>Learning</a:t>
            </a:r>
            <a:endParaRPr sz="1400">
              <a:latin typeface="Times New Roman"/>
              <a:cs typeface="Times New Roman"/>
            </a:endParaRPr>
          </a:p>
          <a:p>
            <a:pPr>
              <a:lnSpc>
                <a:spcPct val="100000"/>
              </a:lnSpc>
            </a:pPr>
            <a:endParaRPr sz="1700">
              <a:latin typeface="Times New Roman"/>
              <a:cs typeface="Times New Roman"/>
            </a:endParaRPr>
          </a:p>
          <a:p>
            <a:pPr marL="182880" marR="78105" indent="-132715">
              <a:lnSpc>
                <a:spcPts val="1200"/>
              </a:lnSpc>
              <a:spcBef>
                <a:spcPts val="1090"/>
              </a:spcBef>
              <a:buSzPct val="90909"/>
              <a:buFont typeface="Lucida Sans Unicode"/>
              <a:buChar char="•"/>
              <a:tabLst>
                <a:tab pos="183515" algn="l"/>
              </a:tabLst>
            </a:pPr>
            <a:r>
              <a:rPr sz="1100" spc="-55" dirty="0">
                <a:latin typeface="Times New Roman"/>
                <a:cs typeface="Times New Roman"/>
              </a:rPr>
              <a:t>We</a:t>
            </a:r>
            <a:r>
              <a:rPr sz="1100" spc="-10" dirty="0">
                <a:latin typeface="Times New Roman"/>
                <a:cs typeface="Times New Roman"/>
              </a:rPr>
              <a:t> </a:t>
            </a:r>
            <a:r>
              <a:rPr sz="1100" spc="-5" dirty="0">
                <a:latin typeface="Times New Roman"/>
                <a:cs typeface="Times New Roman"/>
              </a:rPr>
              <a:t>can </a:t>
            </a:r>
            <a:r>
              <a:rPr sz="1100" spc="-25" dirty="0">
                <a:latin typeface="Times New Roman"/>
                <a:cs typeface="Times New Roman"/>
              </a:rPr>
              <a:t>fit</a:t>
            </a:r>
            <a:r>
              <a:rPr sz="1100" spc="-5" dirty="0">
                <a:latin typeface="Times New Roman"/>
                <a:cs typeface="Times New Roman"/>
              </a:rPr>
              <a:t> the</a:t>
            </a:r>
            <a:r>
              <a:rPr sz="1100" spc="-10" dirty="0">
                <a:latin typeface="Times New Roman"/>
                <a:cs typeface="Times New Roman"/>
              </a:rPr>
              <a:t> </a:t>
            </a:r>
            <a:r>
              <a:rPr sz="1100" spc="-5" dirty="0">
                <a:latin typeface="Times New Roman"/>
                <a:cs typeface="Times New Roman"/>
              </a:rPr>
              <a:t>parameters to this</a:t>
            </a:r>
            <a:r>
              <a:rPr sz="1100" spc="-10" dirty="0">
                <a:latin typeface="Times New Roman"/>
                <a:cs typeface="Times New Roman"/>
              </a:rPr>
              <a:t> </a:t>
            </a:r>
            <a:r>
              <a:rPr sz="1100" spc="-5" dirty="0">
                <a:latin typeface="Times New Roman"/>
                <a:cs typeface="Times New Roman"/>
              </a:rPr>
              <a:t>model using </a:t>
            </a:r>
            <a:r>
              <a:rPr sz="1100" spc="-10" dirty="0">
                <a:solidFill>
                  <a:srgbClr val="0000E5"/>
                </a:solidFill>
                <a:latin typeface="Times New Roman"/>
                <a:cs typeface="Times New Roman"/>
              </a:rPr>
              <a:t>maximum </a:t>
            </a:r>
            <a:r>
              <a:rPr sz="1100" spc="-260" dirty="0">
                <a:solidFill>
                  <a:srgbClr val="0000E5"/>
                </a:solidFill>
                <a:latin typeface="Times New Roman"/>
                <a:cs typeface="Times New Roman"/>
              </a:rPr>
              <a:t> </a:t>
            </a:r>
            <a:r>
              <a:rPr sz="1100" spc="-10" dirty="0">
                <a:solidFill>
                  <a:srgbClr val="0000E5"/>
                </a:solidFill>
                <a:latin typeface="Times New Roman"/>
                <a:cs typeface="Times New Roman"/>
              </a:rPr>
              <a:t>likelihood</a:t>
            </a:r>
            <a:endParaRPr sz="1100">
              <a:latin typeface="Times New Roman"/>
              <a:cs typeface="Times New Roman"/>
            </a:endParaRPr>
          </a:p>
          <a:p>
            <a:pPr marL="460375" lvl="1" indent="-128905">
              <a:lnSpc>
                <a:spcPts val="1200"/>
              </a:lnSpc>
              <a:spcBef>
                <a:spcPts val="150"/>
              </a:spcBef>
              <a:buSzPct val="90000"/>
              <a:buFont typeface="Arial"/>
              <a:buChar char="•"/>
              <a:tabLst>
                <a:tab pos="461009" algn="l"/>
              </a:tabLst>
            </a:pPr>
            <a:r>
              <a:rPr sz="1000" spc="-20" dirty="0">
                <a:latin typeface="Times New Roman"/>
                <a:cs typeface="Times New Roman"/>
              </a:rPr>
              <a:t>P</a:t>
            </a:r>
            <a:r>
              <a:rPr sz="1000" spc="-5" dirty="0">
                <a:latin typeface="Times New Roman"/>
                <a:cs typeface="Times New Roman"/>
              </a:rPr>
              <a:t>arameters are </a:t>
            </a:r>
            <a:r>
              <a:rPr sz="1000" b="1" i="1" spc="-20" dirty="0">
                <a:latin typeface="Verdana"/>
                <a:cs typeface="Verdana"/>
              </a:rPr>
              <a:t>µ</a:t>
            </a:r>
            <a:r>
              <a:rPr sz="1050" spc="135" baseline="-19841" dirty="0">
                <a:latin typeface="Calibri"/>
                <a:cs typeface="Calibri"/>
              </a:rPr>
              <a:t>1</a:t>
            </a:r>
            <a:r>
              <a:rPr sz="1000" spc="-5" dirty="0">
                <a:latin typeface="Times New Roman"/>
                <a:cs typeface="Times New Roman"/>
              </a:rPr>
              <a:t>, </a:t>
            </a:r>
            <a:r>
              <a:rPr sz="1000" b="1" i="1" spc="-20" dirty="0">
                <a:latin typeface="Verdana"/>
                <a:cs typeface="Verdana"/>
              </a:rPr>
              <a:t>µ</a:t>
            </a:r>
            <a:r>
              <a:rPr sz="1050" spc="135" baseline="-19841" dirty="0">
                <a:latin typeface="Calibri"/>
                <a:cs typeface="Calibri"/>
              </a:rPr>
              <a:t>2</a:t>
            </a:r>
            <a:r>
              <a:rPr sz="1000" spc="-5" dirty="0">
                <a:latin typeface="Times New Roman"/>
                <a:cs typeface="Times New Roman"/>
              </a:rPr>
              <a:t>, </a:t>
            </a:r>
            <a:r>
              <a:rPr sz="1000" b="1" spc="225" dirty="0">
                <a:latin typeface="Arial"/>
                <a:cs typeface="Arial"/>
              </a:rPr>
              <a:t>Σ</a:t>
            </a:r>
            <a:r>
              <a:rPr sz="1050" spc="97" baseline="35714" dirty="0">
                <a:latin typeface="Lucida Sans Unicode"/>
                <a:cs typeface="Lucida Sans Unicode"/>
              </a:rPr>
              <a:t>−</a:t>
            </a:r>
            <a:r>
              <a:rPr sz="1050" spc="135" baseline="35714" dirty="0">
                <a:latin typeface="Calibri"/>
                <a:cs typeface="Calibri"/>
              </a:rPr>
              <a:t>1</a:t>
            </a:r>
            <a:r>
              <a:rPr sz="1000" spc="-5" dirty="0">
                <a:latin typeface="Times New Roman"/>
                <a:cs typeface="Times New Roman"/>
              </a:rPr>
              <a:t>, </a:t>
            </a:r>
            <a:r>
              <a:rPr sz="1000" i="1" spc="-15" dirty="0">
                <a:latin typeface="Calibri"/>
                <a:cs typeface="Calibri"/>
              </a:rPr>
              <a:t>p</a:t>
            </a:r>
            <a:r>
              <a:rPr sz="1000" spc="80" dirty="0">
                <a:latin typeface="Calibri"/>
                <a:cs typeface="Calibri"/>
              </a:rPr>
              <a:t>(</a:t>
            </a:r>
            <a:r>
              <a:rPr sz="1000" spc="-170" dirty="0">
                <a:latin typeface="Lucida Sans Unicode"/>
                <a:cs typeface="Lucida Sans Unicode"/>
              </a:rPr>
              <a:t>C</a:t>
            </a:r>
            <a:r>
              <a:rPr sz="1050" spc="135" baseline="-11904" dirty="0">
                <a:latin typeface="Calibri"/>
                <a:cs typeface="Calibri"/>
              </a:rPr>
              <a:t>1</a:t>
            </a:r>
            <a:r>
              <a:rPr sz="1000" spc="80" dirty="0">
                <a:latin typeface="Calibri"/>
                <a:cs typeface="Calibri"/>
              </a:rPr>
              <a:t>)</a:t>
            </a:r>
            <a:r>
              <a:rPr sz="1000" spc="50" dirty="0">
                <a:latin typeface="Calibri"/>
                <a:cs typeface="Calibri"/>
              </a:rPr>
              <a:t> </a:t>
            </a:r>
            <a:r>
              <a:rPr sz="1000" spc="-25" dirty="0">
                <a:latin typeface="Lucida Sans Unicode"/>
                <a:cs typeface="Lucida Sans Unicode"/>
              </a:rPr>
              <a:t>≡</a:t>
            </a:r>
            <a:r>
              <a:rPr sz="1000" spc="-40" dirty="0">
                <a:latin typeface="Lucida Sans Unicode"/>
                <a:cs typeface="Lucida Sans Unicode"/>
              </a:rPr>
              <a:t> </a:t>
            </a:r>
            <a:r>
              <a:rPr sz="1000" i="1" spc="50" dirty="0">
                <a:latin typeface="Calibri"/>
                <a:cs typeface="Calibri"/>
              </a:rPr>
              <a:t>π</a:t>
            </a:r>
            <a:r>
              <a:rPr sz="1000" spc="-5" dirty="0">
                <a:latin typeface="Times New Roman"/>
                <a:cs typeface="Times New Roman"/>
              </a:rPr>
              <a:t>, </a:t>
            </a:r>
            <a:r>
              <a:rPr sz="1000" i="1" spc="-15" dirty="0">
                <a:latin typeface="Calibri"/>
                <a:cs typeface="Calibri"/>
              </a:rPr>
              <a:t>p</a:t>
            </a:r>
            <a:r>
              <a:rPr sz="1000" spc="80" dirty="0">
                <a:latin typeface="Calibri"/>
                <a:cs typeface="Calibri"/>
              </a:rPr>
              <a:t>(</a:t>
            </a:r>
            <a:r>
              <a:rPr sz="1000" spc="-170" dirty="0">
                <a:latin typeface="Lucida Sans Unicode"/>
                <a:cs typeface="Lucida Sans Unicode"/>
              </a:rPr>
              <a:t>C</a:t>
            </a:r>
            <a:r>
              <a:rPr sz="1050" spc="135" baseline="-11904" dirty="0">
                <a:latin typeface="Calibri"/>
                <a:cs typeface="Calibri"/>
              </a:rPr>
              <a:t>2</a:t>
            </a:r>
            <a:r>
              <a:rPr sz="1000" spc="80" dirty="0">
                <a:latin typeface="Calibri"/>
                <a:cs typeface="Calibri"/>
              </a:rPr>
              <a:t>)</a:t>
            </a:r>
            <a:r>
              <a:rPr sz="1000" spc="50" dirty="0">
                <a:latin typeface="Calibri"/>
                <a:cs typeface="Calibri"/>
              </a:rPr>
              <a:t> </a:t>
            </a:r>
            <a:r>
              <a:rPr sz="1000" spc="-25" dirty="0">
                <a:latin typeface="Lucida Sans Unicode"/>
                <a:cs typeface="Lucida Sans Unicode"/>
              </a:rPr>
              <a:t>≡</a:t>
            </a:r>
            <a:r>
              <a:rPr sz="1000" spc="-40" dirty="0">
                <a:latin typeface="Lucida Sans Unicode"/>
                <a:cs typeface="Lucida Sans Unicode"/>
              </a:rPr>
              <a:t> </a:t>
            </a:r>
            <a:r>
              <a:rPr sz="1000" spc="-10" dirty="0">
                <a:latin typeface="Calibri"/>
                <a:cs typeface="Calibri"/>
              </a:rPr>
              <a:t>1</a:t>
            </a:r>
            <a:r>
              <a:rPr sz="1000" spc="-5" dirty="0">
                <a:latin typeface="Calibri"/>
                <a:cs typeface="Calibri"/>
              </a:rPr>
              <a:t> </a:t>
            </a:r>
            <a:r>
              <a:rPr sz="1000" spc="-180" dirty="0">
                <a:latin typeface="Lucida Sans Unicode"/>
                <a:cs typeface="Lucida Sans Unicode"/>
              </a:rPr>
              <a:t>−</a:t>
            </a:r>
            <a:r>
              <a:rPr sz="1000" spc="-95" dirty="0">
                <a:latin typeface="Lucida Sans Unicode"/>
                <a:cs typeface="Lucida Sans Unicode"/>
              </a:rPr>
              <a:t> </a:t>
            </a:r>
            <a:r>
              <a:rPr sz="1000" i="1" spc="15" dirty="0">
                <a:latin typeface="Calibri"/>
                <a:cs typeface="Calibri"/>
              </a:rPr>
              <a:t>π</a:t>
            </a:r>
            <a:endParaRPr sz="1000">
              <a:latin typeface="Calibri"/>
              <a:cs typeface="Calibri"/>
            </a:endParaRPr>
          </a:p>
          <a:p>
            <a:pPr marL="460375" lvl="1" indent="-128905">
              <a:lnSpc>
                <a:spcPts val="1200"/>
              </a:lnSpc>
              <a:buSzPct val="90000"/>
              <a:buFont typeface="Arial"/>
              <a:buChar char="•"/>
              <a:tabLst>
                <a:tab pos="461009" algn="l"/>
              </a:tabLst>
            </a:pPr>
            <a:r>
              <a:rPr sz="1000" spc="-5" dirty="0">
                <a:latin typeface="Times New Roman"/>
                <a:cs typeface="Times New Roman"/>
              </a:rPr>
              <a:t>Refer</a:t>
            </a:r>
            <a:r>
              <a:rPr sz="1000" spc="-20" dirty="0">
                <a:latin typeface="Times New Roman"/>
                <a:cs typeface="Times New Roman"/>
              </a:rPr>
              <a:t> </a:t>
            </a:r>
            <a:r>
              <a:rPr sz="1000" spc="-5" dirty="0">
                <a:latin typeface="Times New Roman"/>
                <a:cs typeface="Times New Roman"/>
              </a:rPr>
              <a:t>to</a:t>
            </a:r>
            <a:r>
              <a:rPr sz="1000" spc="-20" dirty="0">
                <a:latin typeface="Times New Roman"/>
                <a:cs typeface="Times New Roman"/>
              </a:rPr>
              <a:t> </a:t>
            </a:r>
            <a:r>
              <a:rPr sz="1000" spc="-5" dirty="0">
                <a:latin typeface="Times New Roman"/>
                <a:cs typeface="Times New Roman"/>
              </a:rPr>
              <a:t>as</a:t>
            </a:r>
            <a:r>
              <a:rPr sz="1000" spc="-20" dirty="0">
                <a:latin typeface="Times New Roman"/>
                <a:cs typeface="Times New Roman"/>
              </a:rPr>
              <a:t> </a:t>
            </a:r>
            <a:r>
              <a:rPr sz="1000" i="1" spc="-95" dirty="0">
                <a:latin typeface="Calibri"/>
                <a:cs typeface="Calibri"/>
              </a:rPr>
              <a:t>θ</a:t>
            </a:r>
            <a:endParaRPr sz="1000">
              <a:latin typeface="Calibri"/>
              <a:cs typeface="Calibri"/>
            </a:endParaRPr>
          </a:p>
          <a:p>
            <a:pPr marL="182880" indent="-132715">
              <a:lnSpc>
                <a:spcPct val="100000"/>
              </a:lnSpc>
              <a:spcBef>
                <a:spcPts val="355"/>
              </a:spcBef>
              <a:buSzPct val="90909"/>
              <a:buFont typeface="Lucida Sans Unicode"/>
              <a:buChar char="•"/>
              <a:tabLst>
                <a:tab pos="183515" algn="l"/>
              </a:tabLst>
            </a:pPr>
            <a:r>
              <a:rPr sz="1100" spc="-15" dirty="0">
                <a:latin typeface="Times New Roman"/>
                <a:cs typeface="Times New Roman"/>
              </a:rPr>
              <a:t>For</a:t>
            </a:r>
            <a:r>
              <a:rPr sz="1100" spc="-10" dirty="0">
                <a:latin typeface="Times New Roman"/>
                <a:cs typeface="Times New Roman"/>
              </a:rPr>
              <a:t> </a:t>
            </a:r>
            <a:r>
              <a:rPr sz="1100" spc="-5" dirty="0">
                <a:latin typeface="Times New Roman"/>
                <a:cs typeface="Times New Roman"/>
              </a:rPr>
              <a:t>a</a:t>
            </a:r>
            <a:r>
              <a:rPr sz="1100" spc="-10" dirty="0">
                <a:latin typeface="Times New Roman"/>
                <a:cs typeface="Times New Roman"/>
              </a:rPr>
              <a:t> </a:t>
            </a:r>
            <a:r>
              <a:rPr sz="1100" spc="-5" dirty="0">
                <a:latin typeface="Times New Roman"/>
                <a:cs typeface="Times New Roman"/>
              </a:rPr>
              <a:t>datapoint</a:t>
            </a:r>
            <a:r>
              <a:rPr sz="1100" spc="-10" dirty="0">
                <a:latin typeface="Times New Roman"/>
                <a:cs typeface="Times New Roman"/>
              </a:rPr>
              <a:t> </a:t>
            </a:r>
            <a:r>
              <a:rPr sz="1100" b="1" i="1" spc="40" dirty="0">
                <a:latin typeface="Verdana"/>
                <a:cs typeface="Verdana"/>
              </a:rPr>
              <a:t>x</a:t>
            </a:r>
            <a:r>
              <a:rPr sz="1200" i="1" spc="60" baseline="-10416" dirty="0">
                <a:latin typeface="Calibri"/>
                <a:cs typeface="Calibri"/>
              </a:rPr>
              <a:t>n</a:t>
            </a:r>
            <a:r>
              <a:rPr sz="1200" i="1" spc="202" baseline="-10416" dirty="0">
                <a:latin typeface="Calibri"/>
                <a:cs typeface="Calibri"/>
              </a:rPr>
              <a:t> </a:t>
            </a:r>
            <a:r>
              <a:rPr sz="1100" spc="-5" dirty="0">
                <a:latin typeface="Times New Roman"/>
                <a:cs typeface="Times New Roman"/>
              </a:rPr>
              <a:t>from class</a:t>
            </a:r>
            <a:r>
              <a:rPr sz="1100" spc="-1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1</a:t>
            </a:r>
            <a:r>
              <a:rPr sz="1200" spc="-75" baseline="-10416" dirty="0">
                <a:latin typeface="Calibri"/>
                <a:cs typeface="Calibri"/>
              </a:rPr>
              <a:t> </a:t>
            </a:r>
            <a:r>
              <a:rPr sz="1100" spc="40" dirty="0">
                <a:latin typeface="Times New Roman"/>
                <a:cs typeface="Times New Roman"/>
              </a:rPr>
              <a:t>(</a:t>
            </a:r>
            <a:r>
              <a:rPr sz="1100" i="1" spc="40" dirty="0">
                <a:latin typeface="Calibri"/>
                <a:cs typeface="Calibri"/>
              </a:rPr>
              <a:t>t</a:t>
            </a:r>
            <a:r>
              <a:rPr sz="1200" i="1" spc="60" baseline="-10416" dirty="0">
                <a:latin typeface="Calibri"/>
                <a:cs typeface="Calibri"/>
              </a:rPr>
              <a:t>n</a:t>
            </a:r>
            <a:r>
              <a:rPr sz="1200" i="1" spc="247" baseline="-10416" dirty="0">
                <a:latin typeface="Calibri"/>
                <a:cs typeface="Calibri"/>
              </a:rPr>
              <a:t> </a:t>
            </a:r>
            <a:r>
              <a:rPr sz="1100" spc="295" dirty="0">
                <a:latin typeface="Calibri"/>
                <a:cs typeface="Calibri"/>
              </a:rPr>
              <a:t>=</a:t>
            </a:r>
            <a:r>
              <a:rPr sz="1100" spc="50" dirty="0">
                <a:latin typeface="Calibri"/>
                <a:cs typeface="Calibri"/>
              </a:rPr>
              <a:t> </a:t>
            </a:r>
            <a:r>
              <a:rPr sz="1100" spc="-10" dirty="0">
                <a:latin typeface="Calibri"/>
                <a:cs typeface="Calibri"/>
              </a:rPr>
              <a:t>1</a:t>
            </a:r>
            <a:r>
              <a:rPr sz="1100" spc="-10" dirty="0">
                <a:latin typeface="Times New Roman"/>
                <a:cs typeface="Times New Roman"/>
              </a:rPr>
              <a:t>):</a:t>
            </a:r>
            <a:endParaRPr sz="1100">
              <a:latin typeface="Times New Roman"/>
              <a:cs typeface="Times New Roman"/>
            </a:endParaRPr>
          </a:p>
          <a:p>
            <a:pPr marL="694055">
              <a:lnSpc>
                <a:spcPct val="100000"/>
              </a:lnSpc>
              <a:spcBef>
                <a:spcPts val="1130"/>
              </a:spcBef>
            </a:pPr>
            <a:r>
              <a:rPr sz="1100" i="1" spc="-20" dirty="0">
                <a:latin typeface="Calibri"/>
                <a:cs typeface="Calibri"/>
              </a:rPr>
              <a:t>p</a:t>
            </a:r>
            <a:r>
              <a:rPr sz="1100" spc="85" dirty="0">
                <a:latin typeface="Calibri"/>
                <a:cs typeface="Calibri"/>
              </a:rPr>
              <a:t>(</a:t>
            </a:r>
            <a:r>
              <a:rPr sz="1100" b="1" i="1" spc="-20" dirty="0">
                <a:latin typeface="Verdana"/>
                <a:cs typeface="Verdana"/>
              </a:rPr>
              <a:t>x</a:t>
            </a:r>
            <a:r>
              <a:rPr sz="1200" i="1" spc="225" baseline="-10416" dirty="0">
                <a:latin typeface="Calibri"/>
                <a:cs typeface="Calibri"/>
              </a:rPr>
              <a:t>n</a:t>
            </a:r>
            <a:r>
              <a:rPr sz="1100" i="1" spc="25" dirty="0">
                <a:latin typeface="Calibri"/>
                <a:cs typeface="Calibri"/>
              </a:rPr>
              <a:t>,</a:t>
            </a:r>
            <a:r>
              <a:rPr sz="1100" i="1" spc="-70" dirty="0">
                <a:latin typeface="Calibri"/>
                <a:cs typeface="Calibri"/>
              </a:rPr>
              <a:t> </a:t>
            </a:r>
            <a:r>
              <a:rPr sz="1100" spc="-190" dirty="0">
                <a:latin typeface="Lucida Sans Unicode"/>
                <a:cs typeface="Lucida Sans Unicode"/>
              </a:rPr>
              <a:t>C</a:t>
            </a:r>
            <a:r>
              <a:rPr sz="1200" spc="97" baseline="-10416" dirty="0">
                <a:latin typeface="Calibri"/>
                <a:cs typeface="Calibri"/>
              </a:rPr>
              <a:t>1</a:t>
            </a:r>
            <a:r>
              <a:rPr sz="1100" spc="85" dirty="0">
                <a:latin typeface="Calibri"/>
                <a:cs typeface="Calibri"/>
              </a:rPr>
              <a:t>)</a:t>
            </a:r>
            <a:r>
              <a:rPr sz="1100" spc="55" dirty="0">
                <a:latin typeface="Calibri"/>
                <a:cs typeface="Calibri"/>
              </a:rPr>
              <a:t> </a:t>
            </a:r>
            <a:r>
              <a:rPr sz="1100" spc="295" dirty="0">
                <a:latin typeface="Calibri"/>
                <a:cs typeface="Calibri"/>
              </a:rPr>
              <a:t>=</a:t>
            </a:r>
            <a:r>
              <a:rPr sz="1100" spc="50" dirty="0">
                <a:latin typeface="Calibri"/>
                <a:cs typeface="Calibri"/>
              </a:rPr>
              <a:t> </a:t>
            </a:r>
            <a:r>
              <a:rPr sz="1100" i="1" spc="-20" dirty="0">
                <a:latin typeface="Calibri"/>
                <a:cs typeface="Calibri"/>
              </a:rPr>
              <a:t>p</a:t>
            </a:r>
            <a:r>
              <a:rPr sz="1100" spc="85" dirty="0">
                <a:latin typeface="Calibri"/>
                <a:cs typeface="Calibri"/>
              </a:rPr>
              <a:t>(</a:t>
            </a:r>
            <a:r>
              <a:rPr sz="1100" spc="-190" dirty="0">
                <a:latin typeface="Lucida Sans Unicode"/>
                <a:cs typeface="Lucida Sans Unicode"/>
              </a:rPr>
              <a:t>C</a:t>
            </a:r>
            <a:r>
              <a:rPr sz="1200" spc="97" baseline="-10416" dirty="0">
                <a:latin typeface="Calibri"/>
                <a:cs typeface="Calibri"/>
              </a:rPr>
              <a:t>1</a:t>
            </a:r>
            <a:r>
              <a:rPr sz="1100" spc="85" dirty="0">
                <a:latin typeface="Calibri"/>
                <a:cs typeface="Calibri"/>
              </a:rPr>
              <a:t>)</a:t>
            </a:r>
            <a:r>
              <a:rPr sz="1100" i="1" spc="-20" dirty="0">
                <a:latin typeface="Calibri"/>
                <a:cs typeface="Calibri"/>
              </a:rPr>
              <a:t>p</a:t>
            </a:r>
            <a:r>
              <a:rPr sz="1100" spc="85" dirty="0">
                <a:latin typeface="Calibri"/>
                <a:cs typeface="Calibri"/>
              </a:rPr>
              <a:t>(</a:t>
            </a:r>
            <a:r>
              <a:rPr sz="1100" b="1" i="1" spc="-20" dirty="0">
                <a:latin typeface="Verdana"/>
                <a:cs typeface="Verdana"/>
              </a:rPr>
              <a:t>x</a:t>
            </a:r>
            <a:r>
              <a:rPr sz="1200" i="1" spc="225" baseline="-10416" dirty="0">
                <a:latin typeface="Calibri"/>
                <a:cs typeface="Calibri"/>
              </a:rPr>
              <a:t>n</a:t>
            </a:r>
            <a:r>
              <a:rPr sz="1100" spc="-150" dirty="0">
                <a:latin typeface="Lucida Sans Unicode"/>
                <a:cs typeface="Lucida Sans Unicode"/>
              </a:rPr>
              <a:t>|C</a:t>
            </a:r>
            <a:r>
              <a:rPr sz="1200" spc="97" baseline="-10416" dirty="0">
                <a:latin typeface="Calibri"/>
                <a:cs typeface="Calibri"/>
              </a:rPr>
              <a:t>1</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45" dirty="0">
                <a:latin typeface="Calibri"/>
                <a:cs typeface="Calibri"/>
              </a:rPr>
              <a:t>π</a:t>
            </a:r>
            <a:r>
              <a:rPr sz="1100" spc="80" dirty="0">
                <a:latin typeface="Lucida Sans Unicode"/>
                <a:cs typeface="Lucida Sans Unicode"/>
              </a:rPr>
              <a:t>N</a:t>
            </a:r>
            <a:r>
              <a:rPr sz="1100" spc="-190" dirty="0">
                <a:latin typeface="Lucida Sans Unicode"/>
                <a:cs typeface="Lucida Sans Unicode"/>
              </a:rPr>
              <a:t> </a:t>
            </a:r>
            <a:r>
              <a:rPr sz="1100" spc="85" dirty="0">
                <a:latin typeface="Calibri"/>
                <a:cs typeface="Calibri"/>
              </a:rPr>
              <a:t>(</a:t>
            </a:r>
            <a:r>
              <a:rPr sz="1100" b="1" i="1" spc="-20" dirty="0">
                <a:latin typeface="Verdana"/>
                <a:cs typeface="Verdana"/>
              </a:rPr>
              <a:t>x</a:t>
            </a:r>
            <a:r>
              <a:rPr sz="1200" i="1" spc="225" baseline="-10416" dirty="0">
                <a:latin typeface="Calibri"/>
                <a:cs typeface="Calibri"/>
              </a:rPr>
              <a:t>n</a:t>
            </a:r>
            <a:r>
              <a:rPr sz="1100" spc="-110" dirty="0">
                <a:latin typeface="Lucida Sans Unicode"/>
                <a:cs typeface="Lucida Sans Unicode"/>
              </a:rPr>
              <a:t>|</a:t>
            </a:r>
            <a:r>
              <a:rPr sz="1100" b="1" i="1" spc="-25" dirty="0">
                <a:latin typeface="Verdana"/>
                <a:cs typeface="Verdana"/>
              </a:rPr>
              <a:t>µ</a:t>
            </a:r>
            <a:r>
              <a:rPr sz="1200" spc="97" baseline="-17361" dirty="0">
                <a:latin typeface="Calibri"/>
                <a:cs typeface="Calibri"/>
              </a:rPr>
              <a:t>1</a:t>
            </a:r>
            <a:r>
              <a:rPr sz="1100" i="1" spc="25" dirty="0">
                <a:latin typeface="Calibri"/>
                <a:cs typeface="Calibri"/>
              </a:rPr>
              <a:t>,</a:t>
            </a:r>
            <a:r>
              <a:rPr sz="1100" i="1" spc="-70" dirty="0">
                <a:latin typeface="Calibri"/>
                <a:cs typeface="Calibri"/>
              </a:rPr>
              <a:t> </a:t>
            </a:r>
            <a:r>
              <a:rPr sz="1100" b="1" spc="245" dirty="0">
                <a:latin typeface="Arial"/>
                <a:cs typeface="Arial"/>
              </a:rPr>
              <a:t>Σ</a:t>
            </a:r>
            <a:r>
              <a:rPr sz="1100" spc="85" dirty="0">
                <a:latin typeface="Calibri"/>
                <a:cs typeface="Calibri"/>
              </a:rPr>
              <a:t>)</a:t>
            </a:r>
            <a:endParaRPr sz="1100">
              <a:latin typeface="Calibri"/>
              <a:cs typeface="Calibri"/>
            </a:endParaRPr>
          </a:p>
        </p:txBody>
      </p:sp>
      <p:sp>
        <p:nvSpPr>
          <p:cNvPr id="11" name="Slide Number Placeholder 1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71</a:t>
            </a:fld>
            <a:endParaRPr lang="en-US" spc="-5" dirty="0"/>
          </a:p>
        </p:txBody>
      </p:sp>
    </p:spTree>
  </p:cSld>
  <p:clrMapOvr>
    <a:masterClrMapping/>
  </p:clrMapOvr>
  <p:transition>
    <p:cut/>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41058" y="211795"/>
            <a:ext cx="3519804" cy="3105337"/>
          </a:xfrm>
          <a:prstGeom prst="rect">
            <a:avLst/>
          </a:prstGeom>
        </p:spPr>
        <p:txBody>
          <a:bodyPr vert="horz" wrap="square" lIns="0" tIns="17145" rIns="0" bIns="0" rtlCol="0">
            <a:spAutoFit/>
          </a:bodyPr>
          <a:lstStyle/>
          <a:p>
            <a:pPr marL="709930">
              <a:lnSpc>
                <a:spcPct val="100000"/>
              </a:lnSpc>
              <a:spcBef>
                <a:spcPts val="135"/>
              </a:spcBef>
            </a:pPr>
            <a:r>
              <a:rPr sz="1400" spc="20" dirty="0">
                <a:latin typeface="Times New Roman"/>
                <a:cs typeface="Times New Roman"/>
              </a:rPr>
              <a:t>Maximum</a:t>
            </a:r>
            <a:r>
              <a:rPr sz="1400" spc="-15" dirty="0">
                <a:latin typeface="Times New Roman"/>
                <a:cs typeface="Times New Roman"/>
              </a:rPr>
              <a:t> </a:t>
            </a:r>
            <a:r>
              <a:rPr sz="1400" spc="10" dirty="0">
                <a:latin typeface="Times New Roman"/>
                <a:cs typeface="Times New Roman"/>
              </a:rPr>
              <a:t>Likelihood</a:t>
            </a:r>
            <a:r>
              <a:rPr sz="1400" spc="-10" dirty="0">
                <a:latin typeface="Times New Roman"/>
                <a:cs typeface="Times New Roman"/>
              </a:rPr>
              <a:t> </a:t>
            </a:r>
            <a:r>
              <a:rPr sz="1400" spc="15" dirty="0">
                <a:latin typeface="Times New Roman"/>
                <a:cs typeface="Times New Roman"/>
              </a:rPr>
              <a:t>Learning</a:t>
            </a:r>
            <a:endParaRPr sz="1400" dirty="0">
              <a:latin typeface="Times New Roman"/>
              <a:cs typeface="Times New Roman"/>
            </a:endParaRPr>
          </a:p>
          <a:p>
            <a:pPr>
              <a:lnSpc>
                <a:spcPct val="100000"/>
              </a:lnSpc>
            </a:pPr>
            <a:endParaRPr sz="1700" dirty="0">
              <a:latin typeface="Times New Roman"/>
              <a:cs typeface="Times New Roman"/>
            </a:endParaRPr>
          </a:p>
          <a:p>
            <a:pPr marL="195580" marR="221615" indent="-132715">
              <a:lnSpc>
                <a:spcPts val="1200"/>
              </a:lnSpc>
              <a:spcBef>
                <a:spcPts val="1090"/>
              </a:spcBef>
              <a:buSzPct val="90909"/>
              <a:buFont typeface="Lucida Sans Unicode"/>
              <a:buChar char="•"/>
              <a:tabLst>
                <a:tab pos="196215" algn="l"/>
              </a:tabLst>
            </a:pPr>
            <a:r>
              <a:rPr sz="1100" spc="-55" dirty="0">
                <a:latin typeface="Times New Roman"/>
                <a:cs typeface="Times New Roman"/>
              </a:rPr>
              <a:t>We</a:t>
            </a:r>
            <a:r>
              <a:rPr sz="1100" spc="-10" dirty="0">
                <a:latin typeface="Times New Roman"/>
                <a:cs typeface="Times New Roman"/>
              </a:rPr>
              <a:t> </a:t>
            </a:r>
            <a:r>
              <a:rPr sz="1100" spc="-5" dirty="0">
                <a:latin typeface="Times New Roman"/>
                <a:cs typeface="Times New Roman"/>
              </a:rPr>
              <a:t>can </a:t>
            </a:r>
            <a:r>
              <a:rPr sz="1100" spc="-25" dirty="0">
                <a:latin typeface="Times New Roman"/>
                <a:cs typeface="Times New Roman"/>
              </a:rPr>
              <a:t>fit</a:t>
            </a:r>
            <a:r>
              <a:rPr sz="1100" spc="-5" dirty="0">
                <a:latin typeface="Times New Roman"/>
                <a:cs typeface="Times New Roman"/>
              </a:rPr>
              <a:t> the</a:t>
            </a:r>
            <a:r>
              <a:rPr sz="1100" spc="-10" dirty="0">
                <a:latin typeface="Times New Roman"/>
                <a:cs typeface="Times New Roman"/>
              </a:rPr>
              <a:t> </a:t>
            </a:r>
            <a:r>
              <a:rPr sz="1100" spc="-5" dirty="0">
                <a:latin typeface="Times New Roman"/>
                <a:cs typeface="Times New Roman"/>
              </a:rPr>
              <a:t>parameters to this</a:t>
            </a:r>
            <a:r>
              <a:rPr sz="1100" spc="-10" dirty="0">
                <a:latin typeface="Times New Roman"/>
                <a:cs typeface="Times New Roman"/>
              </a:rPr>
              <a:t> </a:t>
            </a:r>
            <a:r>
              <a:rPr sz="1100" spc="-5" dirty="0">
                <a:latin typeface="Times New Roman"/>
                <a:cs typeface="Times New Roman"/>
              </a:rPr>
              <a:t>model using </a:t>
            </a:r>
            <a:r>
              <a:rPr sz="1100" spc="-10" dirty="0">
                <a:solidFill>
                  <a:srgbClr val="0000E5"/>
                </a:solidFill>
                <a:latin typeface="Times New Roman"/>
                <a:cs typeface="Times New Roman"/>
              </a:rPr>
              <a:t>maximum </a:t>
            </a:r>
            <a:r>
              <a:rPr sz="1100" spc="-260" dirty="0">
                <a:solidFill>
                  <a:srgbClr val="0000E5"/>
                </a:solidFill>
                <a:latin typeface="Times New Roman"/>
                <a:cs typeface="Times New Roman"/>
              </a:rPr>
              <a:t> </a:t>
            </a:r>
            <a:r>
              <a:rPr sz="1100" spc="-10" dirty="0">
                <a:solidFill>
                  <a:srgbClr val="0000E5"/>
                </a:solidFill>
                <a:latin typeface="Times New Roman"/>
                <a:cs typeface="Times New Roman"/>
              </a:rPr>
              <a:t>likelihood</a:t>
            </a:r>
            <a:endParaRPr sz="1100" dirty="0">
              <a:latin typeface="Times New Roman"/>
              <a:cs typeface="Times New Roman"/>
            </a:endParaRPr>
          </a:p>
          <a:p>
            <a:pPr marL="473075" lvl="1" indent="-128905">
              <a:lnSpc>
                <a:spcPts val="1200"/>
              </a:lnSpc>
              <a:spcBef>
                <a:spcPts val="150"/>
              </a:spcBef>
              <a:buSzPct val="90000"/>
              <a:buFont typeface="Arial"/>
              <a:buChar char="•"/>
              <a:tabLst>
                <a:tab pos="473709" algn="l"/>
              </a:tabLst>
            </a:pPr>
            <a:r>
              <a:rPr sz="1000" spc="-20" dirty="0">
                <a:latin typeface="Times New Roman"/>
                <a:cs typeface="Times New Roman"/>
              </a:rPr>
              <a:t>P</a:t>
            </a:r>
            <a:r>
              <a:rPr sz="1000" spc="-5" dirty="0">
                <a:latin typeface="Times New Roman"/>
                <a:cs typeface="Times New Roman"/>
              </a:rPr>
              <a:t>arameters are </a:t>
            </a:r>
            <a:r>
              <a:rPr sz="1000" b="1" i="1" spc="-20" dirty="0">
                <a:latin typeface="Verdana"/>
                <a:cs typeface="Verdana"/>
              </a:rPr>
              <a:t>µ</a:t>
            </a:r>
            <a:r>
              <a:rPr sz="1050" spc="135" baseline="-19841" dirty="0">
                <a:latin typeface="Calibri"/>
                <a:cs typeface="Calibri"/>
              </a:rPr>
              <a:t>1</a:t>
            </a:r>
            <a:r>
              <a:rPr sz="1000" spc="-5" dirty="0">
                <a:latin typeface="Times New Roman"/>
                <a:cs typeface="Times New Roman"/>
              </a:rPr>
              <a:t>, </a:t>
            </a:r>
            <a:r>
              <a:rPr sz="1000" b="1" i="1" spc="-20" dirty="0">
                <a:latin typeface="Verdana"/>
                <a:cs typeface="Verdana"/>
              </a:rPr>
              <a:t>µ</a:t>
            </a:r>
            <a:r>
              <a:rPr sz="1050" spc="135" baseline="-19841" dirty="0">
                <a:latin typeface="Calibri"/>
                <a:cs typeface="Calibri"/>
              </a:rPr>
              <a:t>2</a:t>
            </a:r>
            <a:r>
              <a:rPr sz="1000" spc="-5" dirty="0">
                <a:latin typeface="Times New Roman"/>
                <a:cs typeface="Times New Roman"/>
              </a:rPr>
              <a:t>, </a:t>
            </a:r>
            <a:r>
              <a:rPr sz="1000" b="1" spc="225" dirty="0">
                <a:latin typeface="Arial"/>
                <a:cs typeface="Arial"/>
              </a:rPr>
              <a:t>Σ</a:t>
            </a:r>
            <a:r>
              <a:rPr sz="1050" spc="97" baseline="35714" dirty="0">
                <a:latin typeface="Lucida Sans Unicode"/>
                <a:cs typeface="Lucida Sans Unicode"/>
              </a:rPr>
              <a:t>−</a:t>
            </a:r>
            <a:r>
              <a:rPr sz="1050" spc="135" baseline="35714" dirty="0">
                <a:latin typeface="Calibri"/>
                <a:cs typeface="Calibri"/>
              </a:rPr>
              <a:t>1</a:t>
            </a:r>
            <a:r>
              <a:rPr sz="1000" spc="-5" dirty="0">
                <a:latin typeface="Times New Roman"/>
                <a:cs typeface="Times New Roman"/>
              </a:rPr>
              <a:t>, </a:t>
            </a:r>
            <a:r>
              <a:rPr sz="1000" i="1" spc="-15" dirty="0">
                <a:latin typeface="Calibri"/>
                <a:cs typeface="Calibri"/>
              </a:rPr>
              <a:t>p</a:t>
            </a:r>
            <a:r>
              <a:rPr sz="1000" spc="80" dirty="0">
                <a:latin typeface="Calibri"/>
                <a:cs typeface="Calibri"/>
              </a:rPr>
              <a:t>(</a:t>
            </a:r>
            <a:r>
              <a:rPr sz="1000" spc="-170" dirty="0">
                <a:latin typeface="Lucida Sans Unicode"/>
                <a:cs typeface="Lucida Sans Unicode"/>
              </a:rPr>
              <a:t>C</a:t>
            </a:r>
            <a:r>
              <a:rPr sz="1050" spc="135" baseline="-11904" dirty="0">
                <a:latin typeface="Calibri"/>
                <a:cs typeface="Calibri"/>
              </a:rPr>
              <a:t>1</a:t>
            </a:r>
            <a:r>
              <a:rPr sz="1000" spc="80" dirty="0">
                <a:latin typeface="Calibri"/>
                <a:cs typeface="Calibri"/>
              </a:rPr>
              <a:t>)</a:t>
            </a:r>
            <a:r>
              <a:rPr sz="1000" spc="50" dirty="0">
                <a:latin typeface="Calibri"/>
                <a:cs typeface="Calibri"/>
              </a:rPr>
              <a:t> </a:t>
            </a:r>
            <a:r>
              <a:rPr sz="1000" spc="-25" dirty="0">
                <a:latin typeface="Lucida Sans Unicode"/>
                <a:cs typeface="Lucida Sans Unicode"/>
              </a:rPr>
              <a:t>≡</a:t>
            </a:r>
            <a:r>
              <a:rPr sz="1000" spc="-40" dirty="0">
                <a:latin typeface="Lucida Sans Unicode"/>
                <a:cs typeface="Lucida Sans Unicode"/>
              </a:rPr>
              <a:t> </a:t>
            </a:r>
            <a:r>
              <a:rPr sz="1000" i="1" spc="50" dirty="0">
                <a:latin typeface="Calibri"/>
                <a:cs typeface="Calibri"/>
              </a:rPr>
              <a:t>π</a:t>
            </a:r>
            <a:r>
              <a:rPr sz="1000" spc="-5" dirty="0">
                <a:latin typeface="Times New Roman"/>
                <a:cs typeface="Times New Roman"/>
              </a:rPr>
              <a:t>, </a:t>
            </a:r>
            <a:r>
              <a:rPr sz="1000" i="1" spc="-15" dirty="0">
                <a:latin typeface="Calibri"/>
                <a:cs typeface="Calibri"/>
              </a:rPr>
              <a:t>p</a:t>
            </a:r>
            <a:r>
              <a:rPr sz="1000" spc="80" dirty="0">
                <a:latin typeface="Calibri"/>
                <a:cs typeface="Calibri"/>
              </a:rPr>
              <a:t>(</a:t>
            </a:r>
            <a:r>
              <a:rPr sz="1000" spc="-170" dirty="0">
                <a:latin typeface="Lucida Sans Unicode"/>
                <a:cs typeface="Lucida Sans Unicode"/>
              </a:rPr>
              <a:t>C</a:t>
            </a:r>
            <a:r>
              <a:rPr sz="1050" spc="135" baseline="-11904" dirty="0">
                <a:latin typeface="Calibri"/>
                <a:cs typeface="Calibri"/>
              </a:rPr>
              <a:t>2</a:t>
            </a:r>
            <a:r>
              <a:rPr sz="1000" spc="80" dirty="0">
                <a:latin typeface="Calibri"/>
                <a:cs typeface="Calibri"/>
              </a:rPr>
              <a:t>)</a:t>
            </a:r>
            <a:r>
              <a:rPr sz="1000" spc="50" dirty="0">
                <a:latin typeface="Calibri"/>
                <a:cs typeface="Calibri"/>
              </a:rPr>
              <a:t> </a:t>
            </a:r>
            <a:r>
              <a:rPr sz="1000" spc="-25" dirty="0">
                <a:latin typeface="Lucida Sans Unicode"/>
                <a:cs typeface="Lucida Sans Unicode"/>
              </a:rPr>
              <a:t>≡</a:t>
            </a:r>
            <a:r>
              <a:rPr sz="1000" spc="-40" dirty="0">
                <a:latin typeface="Lucida Sans Unicode"/>
                <a:cs typeface="Lucida Sans Unicode"/>
              </a:rPr>
              <a:t> </a:t>
            </a:r>
            <a:r>
              <a:rPr sz="1000" spc="-10" dirty="0">
                <a:latin typeface="Calibri"/>
                <a:cs typeface="Calibri"/>
              </a:rPr>
              <a:t>1</a:t>
            </a:r>
            <a:r>
              <a:rPr sz="1000" spc="-5" dirty="0">
                <a:latin typeface="Calibri"/>
                <a:cs typeface="Calibri"/>
              </a:rPr>
              <a:t> </a:t>
            </a:r>
            <a:r>
              <a:rPr sz="1000" spc="-180" dirty="0">
                <a:latin typeface="Lucida Sans Unicode"/>
                <a:cs typeface="Lucida Sans Unicode"/>
              </a:rPr>
              <a:t>−</a:t>
            </a:r>
            <a:r>
              <a:rPr sz="1000" spc="-95" dirty="0">
                <a:latin typeface="Lucida Sans Unicode"/>
                <a:cs typeface="Lucida Sans Unicode"/>
              </a:rPr>
              <a:t> </a:t>
            </a:r>
            <a:r>
              <a:rPr sz="1000" i="1" spc="15" dirty="0">
                <a:latin typeface="Calibri"/>
                <a:cs typeface="Calibri"/>
              </a:rPr>
              <a:t>π</a:t>
            </a:r>
            <a:endParaRPr sz="1000" dirty="0">
              <a:latin typeface="Calibri"/>
              <a:cs typeface="Calibri"/>
            </a:endParaRPr>
          </a:p>
          <a:p>
            <a:pPr marL="473075" lvl="1" indent="-128905">
              <a:lnSpc>
                <a:spcPts val="1200"/>
              </a:lnSpc>
              <a:buSzPct val="90000"/>
              <a:buFont typeface="Arial"/>
              <a:buChar char="•"/>
              <a:tabLst>
                <a:tab pos="473709" algn="l"/>
              </a:tabLst>
            </a:pPr>
            <a:r>
              <a:rPr sz="1000" spc="-5" dirty="0">
                <a:latin typeface="Times New Roman"/>
                <a:cs typeface="Times New Roman"/>
              </a:rPr>
              <a:t>Refer</a:t>
            </a:r>
            <a:r>
              <a:rPr sz="1000" spc="-20" dirty="0">
                <a:latin typeface="Times New Roman"/>
                <a:cs typeface="Times New Roman"/>
              </a:rPr>
              <a:t> </a:t>
            </a:r>
            <a:r>
              <a:rPr sz="1000" spc="-5" dirty="0">
                <a:latin typeface="Times New Roman"/>
                <a:cs typeface="Times New Roman"/>
              </a:rPr>
              <a:t>to</a:t>
            </a:r>
            <a:r>
              <a:rPr sz="1000" spc="-20" dirty="0">
                <a:latin typeface="Times New Roman"/>
                <a:cs typeface="Times New Roman"/>
              </a:rPr>
              <a:t> </a:t>
            </a:r>
            <a:r>
              <a:rPr sz="1000" spc="-5" dirty="0">
                <a:latin typeface="Times New Roman"/>
                <a:cs typeface="Times New Roman"/>
              </a:rPr>
              <a:t>as</a:t>
            </a:r>
            <a:r>
              <a:rPr sz="1000" spc="-20" dirty="0">
                <a:latin typeface="Times New Roman"/>
                <a:cs typeface="Times New Roman"/>
              </a:rPr>
              <a:t> </a:t>
            </a:r>
            <a:r>
              <a:rPr sz="1000" i="1" spc="-95" dirty="0">
                <a:latin typeface="Calibri"/>
                <a:cs typeface="Calibri"/>
              </a:rPr>
              <a:t>θ</a:t>
            </a:r>
            <a:endParaRPr sz="1000" dirty="0">
              <a:latin typeface="Calibri"/>
              <a:cs typeface="Calibri"/>
            </a:endParaRPr>
          </a:p>
          <a:p>
            <a:pPr marL="195580" indent="-132715">
              <a:lnSpc>
                <a:spcPct val="100000"/>
              </a:lnSpc>
              <a:spcBef>
                <a:spcPts val="355"/>
              </a:spcBef>
              <a:buSzPct val="90909"/>
              <a:buFont typeface="Lucida Sans Unicode"/>
              <a:buChar char="•"/>
              <a:tabLst>
                <a:tab pos="196215" algn="l"/>
              </a:tabLst>
            </a:pPr>
            <a:r>
              <a:rPr sz="1100" spc="-15" dirty="0">
                <a:latin typeface="Times New Roman"/>
                <a:cs typeface="Times New Roman"/>
              </a:rPr>
              <a:t>For</a:t>
            </a:r>
            <a:r>
              <a:rPr sz="1100" spc="-10" dirty="0">
                <a:latin typeface="Times New Roman"/>
                <a:cs typeface="Times New Roman"/>
              </a:rPr>
              <a:t> </a:t>
            </a:r>
            <a:r>
              <a:rPr sz="1100" spc="-5" dirty="0">
                <a:latin typeface="Times New Roman"/>
                <a:cs typeface="Times New Roman"/>
              </a:rPr>
              <a:t>a</a:t>
            </a:r>
            <a:r>
              <a:rPr sz="1100" spc="-10" dirty="0">
                <a:latin typeface="Times New Roman"/>
                <a:cs typeface="Times New Roman"/>
              </a:rPr>
              <a:t> </a:t>
            </a:r>
            <a:r>
              <a:rPr sz="1100" spc="-5" dirty="0">
                <a:latin typeface="Times New Roman"/>
                <a:cs typeface="Times New Roman"/>
              </a:rPr>
              <a:t>datapoint</a:t>
            </a:r>
            <a:r>
              <a:rPr sz="1100" spc="-10" dirty="0">
                <a:latin typeface="Times New Roman"/>
                <a:cs typeface="Times New Roman"/>
              </a:rPr>
              <a:t> </a:t>
            </a:r>
            <a:r>
              <a:rPr sz="1100" b="1" i="1" spc="40" dirty="0">
                <a:latin typeface="Verdana"/>
                <a:cs typeface="Verdana"/>
              </a:rPr>
              <a:t>x</a:t>
            </a:r>
            <a:r>
              <a:rPr sz="1200" i="1" spc="60" baseline="-10416" dirty="0">
                <a:latin typeface="Calibri"/>
                <a:cs typeface="Calibri"/>
              </a:rPr>
              <a:t>n</a:t>
            </a:r>
            <a:r>
              <a:rPr sz="1200" i="1" spc="202" baseline="-10416" dirty="0">
                <a:latin typeface="Calibri"/>
                <a:cs typeface="Calibri"/>
              </a:rPr>
              <a:t> </a:t>
            </a:r>
            <a:r>
              <a:rPr sz="1100" spc="-5" dirty="0">
                <a:latin typeface="Times New Roman"/>
                <a:cs typeface="Times New Roman"/>
              </a:rPr>
              <a:t>from class</a:t>
            </a:r>
            <a:r>
              <a:rPr sz="1100" spc="-1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1</a:t>
            </a:r>
            <a:r>
              <a:rPr sz="1200" spc="-75" baseline="-10416" dirty="0">
                <a:latin typeface="Calibri"/>
                <a:cs typeface="Calibri"/>
              </a:rPr>
              <a:t> </a:t>
            </a:r>
            <a:r>
              <a:rPr sz="1100" spc="40" dirty="0">
                <a:latin typeface="Times New Roman"/>
                <a:cs typeface="Times New Roman"/>
              </a:rPr>
              <a:t>(</a:t>
            </a:r>
            <a:r>
              <a:rPr sz="1100" i="1" spc="40" dirty="0">
                <a:latin typeface="Calibri"/>
                <a:cs typeface="Calibri"/>
              </a:rPr>
              <a:t>t</a:t>
            </a:r>
            <a:r>
              <a:rPr sz="1200" i="1" spc="60" baseline="-10416" dirty="0">
                <a:latin typeface="Calibri"/>
                <a:cs typeface="Calibri"/>
              </a:rPr>
              <a:t>n</a:t>
            </a:r>
            <a:r>
              <a:rPr sz="1200" i="1" spc="247" baseline="-10416" dirty="0">
                <a:latin typeface="Calibri"/>
                <a:cs typeface="Calibri"/>
              </a:rPr>
              <a:t> </a:t>
            </a:r>
            <a:r>
              <a:rPr sz="1100" spc="295" dirty="0">
                <a:latin typeface="Calibri"/>
                <a:cs typeface="Calibri"/>
              </a:rPr>
              <a:t>=</a:t>
            </a:r>
            <a:r>
              <a:rPr sz="1100" spc="50" dirty="0">
                <a:latin typeface="Calibri"/>
                <a:cs typeface="Calibri"/>
              </a:rPr>
              <a:t> </a:t>
            </a:r>
            <a:r>
              <a:rPr sz="1100" spc="-10" dirty="0">
                <a:latin typeface="Calibri"/>
                <a:cs typeface="Calibri"/>
              </a:rPr>
              <a:t>1</a:t>
            </a:r>
            <a:r>
              <a:rPr sz="1100" spc="-10" dirty="0">
                <a:latin typeface="Times New Roman"/>
                <a:cs typeface="Times New Roman"/>
              </a:rPr>
              <a:t>):</a:t>
            </a:r>
            <a:endParaRPr sz="1100" dirty="0">
              <a:latin typeface="Times New Roman"/>
              <a:cs typeface="Times New Roman"/>
            </a:endParaRPr>
          </a:p>
          <a:p>
            <a:pPr marL="482600" algn="ctr">
              <a:lnSpc>
                <a:spcPct val="100000"/>
              </a:lnSpc>
              <a:spcBef>
                <a:spcPts val="1130"/>
              </a:spcBef>
            </a:pPr>
            <a:r>
              <a:rPr sz="1100" i="1" spc="-20" dirty="0">
                <a:latin typeface="Calibri"/>
                <a:cs typeface="Calibri"/>
              </a:rPr>
              <a:t>p</a:t>
            </a:r>
            <a:r>
              <a:rPr sz="1100" spc="85" dirty="0">
                <a:latin typeface="Calibri"/>
                <a:cs typeface="Calibri"/>
              </a:rPr>
              <a:t>(</a:t>
            </a:r>
            <a:r>
              <a:rPr sz="1100" b="1" i="1" spc="-20" dirty="0">
                <a:latin typeface="Verdana"/>
                <a:cs typeface="Verdana"/>
              </a:rPr>
              <a:t>x</a:t>
            </a:r>
            <a:r>
              <a:rPr sz="1200" i="1" spc="225" baseline="-10416" dirty="0">
                <a:latin typeface="Calibri"/>
                <a:cs typeface="Calibri"/>
              </a:rPr>
              <a:t>n</a:t>
            </a:r>
            <a:r>
              <a:rPr sz="1100" i="1" spc="25" dirty="0">
                <a:latin typeface="Calibri"/>
                <a:cs typeface="Calibri"/>
              </a:rPr>
              <a:t>,</a:t>
            </a:r>
            <a:r>
              <a:rPr sz="1100" i="1" spc="-70" dirty="0">
                <a:latin typeface="Calibri"/>
                <a:cs typeface="Calibri"/>
              </a:rPr>
              <a:t> </a:t>
            </a:r>
            <a:r>
              <a:rPr sz="1100" spc="-190" dirty="0">
                <a:latin typeface="Lucida Sans Unicode"/>
                <a:cs typeface="Lucida Sans Unicode"/>
              </a:rPr>
              <a:t>C</a:t>
            </a:r>
            <a:r>
              <a:rPr sz="1200" spc="97" baseline="-10416" dirty="0">
                <a:latin typeface="Calibri"/>
                <a:cs typeface="Calibri"/>
              </a:rPr>
              <a:t>1</a:t>
            </a:r>
            <a:r>
              <a:rPr sz="1100" spc="85" dirty="0">
                <a:latin typeface="Calibri"/>
                <a:cs typeface="Calibri"/>
              </a:rPr>
              <a:t>)</a:t>
            </a:r>
            <a:r>
              <a:rPr sz="1100" spc="55" dirty="0">
                <a:latin typeface="Calibri"/>
                <a:cs typeface="Calibri"/>
              </a:rPr>
              <a:t> </a:t>
            </a:r>
            <a:r>
              <a:rPr sz="1100" spc="295" dirty="0">
                <a:latin typeface="Calibri"/>
                <a:cs typeface="Calibri"/>
              </a:rPr>
              <a:t>=</a:t>
            </a:r>
            <a:r>
              <a:rPr sz="1100" spc="50" dirty="0">
                <a:latin typeface="Calibri"/>
                <a:cs typeface="Calibri"/>
              </a:rPr>
              <a:t> </a:t>
            </a:r>
            <a:r>
              <a:rPr sz="1100" i="1" spc="-20" dirty="0">
                <a:latin typeface="Calibri"/>
                <a:cs typeface="Calibri"/>
              </a:rPr>
              <a:t>p</a:t>
            </a:r>
            <a:r>
              <a:rPr sz="1100" spc="85" dirty="0">
                <a:latin typeface="Calibri"/>
                <a:cs typeface="Calibri"/>
              </a:rPr>
              <a:t>(</a:t>
            </a:r>
            <a:r>
              <a:rPr sz="1100" spc="-190" dirty="0">
                <a:latin typeface="Lucida Sans Unicode"/>
                <a:cs typeface="Lucida Sans Unicode"/>
              </a:rPr>
              <a:t>C</a:t>
            </a:r>
            <a:r>
              <a:rPr sz="1200" spc="97" baseline="-10416" dirty="0">
                <a:latin typeface="Calibri"/>
                <a:cs typeface="Calibri"/>
              </a:rPr>
              <a:t>1</a:t>
            </a:r>
            <a:r>
              <a:rPr sz="1100" spc="85" dirty="0">
                <a:latin typeface="Calibri"/>
                <a:cs typeface="Calibri"/>
              </a:rPr>
              <a:t>)</a:t>
            </a:r>
            <a:r>
              <a:rPr sz="1100" i="1" spc="-20" dirty="0">
                <a:latin typeface="Calibri"/>
                <a:cs typeface="Calibri"/>
              </a:rPr>
              <a:t>p</a:t>
            </a:r>
            <a:r>
              <a:rPr sz="1100" spc="85" dirty="0">
                <a:latin typeface="Calibri"/>
                <a:cs typeface="Calibri"/>
              </a:rPr>
              <a:t>(</a:t>
            </a:r>
            <a:r>
              <a:rPr sz="1100" b="1" i="1" spc="-20" dirty="0">
                <a:latin typeface="Verdana"/>
                <a:cs typeface="Verdana"/>
              </a:rPr>
              <a:t>x</a:t>
            </a:r>
            <a:r>
              <a:rPr sz="1200" i="1" spc="225" baseline="-10416" dirty="0">
                <a:latin typeface="Calibri"/>
                <a:cs typeface="Calibri"/>
              </a:rPr>
              <a:t>n</a:t>
            </a:r>
            <a:r>
              <a:rPr sz="1100" spc="-150" dirty="0">
                <a:latin typeface="Lucida Sans Unicode"/>
                <a:cs typeface="Lucida Sans Unicode"/>
              </a:rPr>
              <a:t>|C</a:t>
            </a:r>
            <a:r>
              <a:rPr sz="1200" spc="97" baseline="-10416" dirty="0">
                <a:latin typeface="Calibri"/>
                <a:cs typeface="Calibri"/>
              </a:rPr>
              <a:t>1</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45" dirty="0">
                <a:latin typeface="Calibri"/>
                <a:cs typeface="Calibri"/>
              </a:rPr>
              <a:t>π</a:t>
            </a:r>
            <a:r>
              <a:rPr sz="1100" spc="80" dirty="0">
                <a:latin typeface="Lucida Sans Unicode"/>
                <a:cs typeface="Lucida Sans Unicode"/>
              </a:rPr>
              <a:t>N</a:t>
            </a:r>
            <a:r>
              <a:rPr sz="1100" spc="-190" dirty="0">
                <a:latin typeface="Lucida Sans Unicode"/>
                <a:cs typeface="Lucida Sans Unicode"/>
              </a:rPr>
              <a:t> </a:t>
            </a:r>
            <a:r>
              <a:rPr sz="1100" spc="85" dirty="0">
                <a:latin typeface="Calibri"/>
                <a:cs typeface="Calibri"/>
              </a:rPr>
              <a:t>(</a:t>
            </a:r>
            <a:r>
              <a:rPr sz="1100" b="1" i="1" spc="-20" dirty="0">
                <a:latin typeface="Verdana"/>
                <a:cs typeface="Verdana"/>
              </a:rPr>
              <a:t>x</a:t>
            </a:r>
            <a:r>
              <a:rPr sz="1200" i="1" spc="225" baseline="-10416" dirty="0">
                <a:latin typeface="Calibri"/>
                <a:cs typeface="Calibri"/>
              </a:rPr>
              <a:t>n</a:t>
            </a:r>
            <a:r>
              <a:rPr sz="1100" spc="-110" dirty="0">
                <a:latin typeface="Lucida Sans Unicode"/>
                <a:cs typeface="Lucida Sans Unicode"/>
              </a:rPr>
              <a:t>|</a:t>
            </a:r>
            <a:r>
              <a:rPr sz="1100" b="1" i="1" spc="-25" dirty="0">
                <a:latin typeface="Verdana"/>
                <a:cs typeface="Verdana"/>
              </a:rPr>
              <a:t>µ</a:t>
            </a:r>
            <a:r>
              <a:rPr sz="1200" spc="97" baseline="-17361" dirty="0">
                <a:latin typeface="Calibri"/>
                <a:cs typeface="Calibri"/>
              </a:rPr>
              <a:t>1</a:t>
            </a:r>
            <a:r>
              <a:rPr sz="1100" i="1" spc="25" dirty="0">
                <a:latin typeface="Calibri"/>
                <a:cs typeface="Calibri"/>
              </a:rPr>
              <a:t>,</a:t>
            </a:r>
            <a:r>
              <a:rPr sz="1100" i="1" spc="-70" dirty="0">
                <a:latin typeface="Calibri"/>
                <a:cs typeface="Calibri"/>
              </a:rPr>
              <a:t> </a:t>
            </a:r>
            <a:r>
              <a:rPr sz="1100" b="1" spc="245" dirty="0">
                <a:latin typeface="Arial"/>
                <a:cs typeface="Arial"/>
              </a:rPr>
              <a:t>Σ</a:t>
            </a:r>
            <a:r>
              <a:rPr sz="1100" spc="85" dirty="0">
                <a:latin typeface="Calibri"/>
                <a:cs typeface="Calibri"/>
              </a:rPr>
              <a:t>)</a:t>
            </a:r>
            <a:endParaRPr sz="1100" dirty="0">
              <a:latin typeface="Calibri"/>
              <a:cs typeface="Calibri"/>
            </a:endParaRPr>
          </a:p>
          <a:p>
            <a:pPr marL="195580" indent="-132715">
              <a:lnSpc>
                <a:spcPct val="100000"/>
              </a:lnSpc>
              <a:spcBef>
                <a:spcPts val="5"/>
              </a:spcBef>
              <a:buSzPct val="90909"/>
              <a:buFont typeface="Lucida Sans Unicode"/>
              <a:buChar char="•"/>
              <a:tabLst>
                <a:tab pos="196215" algn="l"/>
              </a:tabLst>
            </a:pPr>
            <a:r>
              <a:rPr sz="1100" spc="-15" dirty="0">
                <a:latin typeface="Times New Roman"/>
                <a:cs typeface="Times New Roman"/>
              </a:rPr>
              <a:t>For</a:t>
            </a:r>
            <a:r>
              <a:rPr sz="1100" spc="-10" dirty="0">
                <a:latin typeface="Times New Roman"/>
                <a:cs typeface="Times New Roman"/>
              </a:rPr>
              <a:t> </a:t>
            </a:r>
            <a:r>
              <a:rPr sz="1100" spc="-5" dirty="0">
                <a:latin typeface="Times New Roman"/>
                <a:cs typeface="Times New Roman"/>
              </a:rPr>
              <a:t>a</a:t>
            </a:r>
            <a:r>
              <a:rPr sz="1100" spc="-10" dirty="0">
                <a:latin typeface="Times New Roman"/>
                <a:cs typeface="Times New Roman"/>
              </a:rPr>
              <a:t> </a:t>
            </a:r>
            <a:r>
              <a:rPr sz="1100" spc="-5" dirty="0">
                <a:latin typeface="Times New Roman"/>
                <a:cs typeface="Times New Roman"/>
              </a:rPr>
              <a:t>datapoint</a:t>
            </a:r>
            <a:r>
              <a:rPr sz="1100" spc="-10" dirty="0">
                <a:latin typeface="Times New Roman"/>
                <a:cs typeface="Times New Roman"/>
              </a:rPr>
              <a:t> </a:t>
            </a:r>
            <a:r>
              <a:rPr sz="1100" b="1" i="1" spc="40" dirty="0">
                <a:latin typeface="Verdana"/>
                <a:cs typeface="Verdana"/>
              </a:rPr>
              <a:t>x</a:t>
            </a:r>
            <a:r>
              <a:rPr sz="1200" i="1" spc="60" baseline="-10416" dirty="0">
                <a:latin typeface="Calibri"/>
                <a:cs typeface="Calibri"/>
              </a:rPr>
              <a:t>n</a:t>
            </a:r>
            <a:r>
              <a:rPr sz="1200" i="1" spc="202" baseline="-10416" dirty="0">
                <a:latin typeface="Calibri"/>
                <a:cs typeface="Calibri"/>
              </a:rPr>
              <a:t> </a:t>
            </a:r>
            <a:r>
              <a:rPr sz="1100" spc="-5" dirty="0">
                <a:latin typeface="Times New Roman"/>
                <a:cs typeface="Times New Roman"/>
              </a:rPr>
              <a:t>from class</a:t>
            </a:r>
            <a:r>
              <a:rPr sz="1100" spc="-10" dirty="0">
                <a:latin typeface="Times New Roman"/>
                <a:cs typeface="Times New Roman"/>
              </a:rPr>
              <a:t> </a:t>
            </a:r>
            <a:r>
              <a:rPr sz="1100" spc="-85" dirty="0">
                <a:latin typeface="Lucida Sans Unicode"/>
                <a:cs typeface="Lucida Sans Unicode"/>
              </a:rPr>
              <a:t>C</a:t>
            </a:r>
            <a:r>
              <a:rPr sz="1200" spc="-127" baseline="-10416" dirty="0">
                <a:latin typeface="Calibri"/>
                <a:cs typeface="Calibri"/>
              </a:rPr>
              <a:t>2</a:t>
            </a:r>
            <a:r>
              <a:rPr sz="1200" spc="-75" baseline="-10416" dirty="0">
                <a:latin typeface="Calibri"/>
                <a:cs typeface="Calibri"/>
              </a:rPr>
              <a:t> </a:t>
            </a:r>
            <a:r>
              <a:rPr sz="1100" spc="40" dirty="0">
                <a:latin typeface="Times New Roman"/>
                <a:cs typeface="Times New Roman"/>
              </a:rPr>
              <a:t>(</a:t>
            </a:r>
            <a:r>
              <a:rPr sz="1100" i="1" spc="40" dirty="0">
                <a:latin typeface="Calibri"/>
                <a:cs typeface="Calibri"/>
              </a:rPr>
              <a:t>t</a:t>
            </a:r>
            <a:r>
              <a:rPr sz="1200" i="1" spc="60" baseline="-10416" dirty="0">
                <a:latin typeface="Calibri"/>
                <a:cs typeface="Calibri"/>
              </a:rPr>
              <a:t>n</a:t>
            </a:r>
            <a:r>
              <a:rPr sz="1200" i="1" spc="247" baseline="-10416" dirty="0">
                <a:latin typeface="Calibri"/>
                <a:cs typeface="Calibri"/>
              </a:rPr>
              <a:t> </a:t>
            </a:r>
            <a:r>
              <a:rPr sz="1100" spc="295" dirty="0">
                <a:latin typeface="Calibri"/>
                <a:cs typeface="Calibri"/>
              </a:rPr>
              <a:t>=</a:t>
            </a:r>
            <a:r>
              <a:rPr sz="1100" spc="50" dirty="0">
                <a:latin typeface="Calibri"/>
                <a:cs typeface="Calibri"/>
              </a:rPr>
              <a:t> </a:t>
            </a:r>
            <a:r>
              <a:rPr sz="1100" spc="-10" dirty="0">
                <a:latin typeface="Calibri"/>
                <a:cs typeface="Calibri"/>
              </a:rPr>
              <a:t>0</a:t>
            </a:r>
            <a:r>
              <a:rPr sz="1100" spc="-10" dirty="0">
                <a:latin typeface="Times New Roman"/>
                <a:cs typeface="Times New Roman"/>
              </a:rPr>
              <a:t>):</a:t>
            </a:r>
            <a:endParaRPr sz="1100" dirty="0">
              <a:latin typeface="Times New Roman"/>
              <a:cs typeface="Times New Roman"/>
            </a:endParaRPr>
          </a:p>
          <a:p>
            <a:pPr marL="482600" algn="ctr">
              <a:lnSpc>
                <a:spcPct val="100000"/>
              </a:lnSpc>
              <a:spcBef>
                <a:spcPts val="1130"/>
              </a:spcBef>
            </a:pPr>
            <a:r>
              <a:rPr sz="1100" i="1" spc="45" dirty="0">
                <a:latin typeface="Calibri"/>
                <a:cs typeface="Calibri"/>
              </a:rPr>
              <a:t>p</a:t>
            </a:r>
            <a:r>
              <a:rPr sz="1100" spc="45" dirty="0">
                <a:latin typeface="Calibri"/>
                <a:cs typeface="Calibri"/>
              </a:rPr>
              <a:t>(</a:t>
            </a:r>
            <a:r>
              <a:rPr sz="1100" b="1" i="1" spc="45" dirty="0">
                <a:latin typeface="Verdana"/>
                <a:cs typeface="Verdana"/>
              </a:rPr>
              <a:t>x</a:t>
            </a:r>
            <a:r>
              <a:rPr sz="1200" i="1" spc="67" baseline="-10416" dirty="0">
                <a:latin typeface="Calibri"/>
                <a:cs typeface="Calibri"/>
              </a:rPr>
              <a:t>n</a:t>
            </a:r>
            <a:r>
              <a:rPr sz="1100" i="1" spc="45" dirty="0">
                <a:latin typeface="Calibri"/>
                <a:cs typeface="Calibri"/>
              </a:rPr>
              <a:t>,</a:t>
            </a:r>
            <a:r>
              <a:rPr sz="1100" i="1" spc="-70" dirty="0">
                <a:latin typeface="Calibri"/>
                <a:cs typeface="Calibri"/>
              </a:rPr>
              <a:t> </a:t>
            </a:r>
            <a:r>
              <a:rPr sz="1100" spc="-10" dirty="0">
                <a:latin typeface="Lucida Sans Unicode"/>
                <a:cs typeface="Lucida Sans Unicode"/>
              </a:rPr>
              <a:t>C</a:t>
            </a:r>
            <a:r>
              <a:rPr sz="1200" spc="-15" baseline="-10416" dirty="0">
                <a:latin typeface="Calibri"/>
                <a:cs typeface="Calibri"/>
              </a:rPr>
              <a:t>2</a:t>
            </a:r>
            <a:r>
              <a:rPr sz="1100" spc="-10"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i="1" spc="5" dirty="0">
                <a:latin typeface="Calibri"/>
                <a:cs typeface="Calibri"/>
              </a:rPr>
              <a:t>p</a:t>
            </a:r>
            <a:r>
              <a:rPr sz="1100" spc="5" dirty="0">
                <a:latin typeface="Calibri"/>
                <a:cs typeface="Calibri"/>
              </a:rPr>
              <a:t>(</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i="1" spc="5" dirty="0">
                <a:latin typeface="Calibri"/>
                <a:cs typeface="Calibri"/>
              </a:rPr>
              <a:t>p</a:t>
            </a:r>
            <a:r>
              <a:rPr sz="1100" spc="5" dirty="0">
                <a:latin typeface="Calibri"/>
                <a:cs typeface="Calibri"/>
              </a:rPr>
              <a:t>(</a:t>
            </a:r>
            <a:r>
              <a:rPr sz="1100" b="1" i="1" spc="5" dirty="0">
                <a:latin typeface="Verdana"/>
                <a:cs typeface="Verdana"/>
              </a:rPr>
              <a:t>x</a:t>
            </a:r>
            <a:r>
              <a:rPr sz="1200" i="1" spc="7" baseline="-10416" dirty="0">
                <a:latin typeface="Calibri"/>
                <a:cs typeface="Calibri"/>
              </a:rPr>
              <a:t>n</a:t>
            </a:r>
            <a:r>
              <a:rPr sz="1100" spc="5" dirty="0">
                <a:latin typeface="Lucida Sans Unicode"/>
                <a:cs typeface="Lucida Sans Unicode"/>
              </a:rPr>
              <a:t>|C</a:t>
            </a:r>
            <a:r>
              <a:rPr sz="1200" spc="7" baseline="-10416" dirty="0">
                <a:latin typeface="Calibri"/>
                <a:cs typeface="Calibri"/>
              </a:rPr>
              <a:t>2</a:t>
            </a:r>
            <a:r>
              <a:rPr sz="1100" spc="5" dirty="0">
                <a:latin typeface="Calibri"/>
                <a:cs typeface="Calibri"/>
              </a:rPr>
              <a:t>)</a:t>
            </a:r>
            <a:r>
              <a:rPr sz="1100" spc="55" dirty="0">
                <a:latin typeface="Calibri"/>
                <a:cs typeface="Calibri"/>
              </a:rPr>
              <a:t> </a:t>
            </a:r>
            <a:r>
              <a:rPr sz="1100" spc="295" dirty="0">
                <a:latin typeface="Calibri"/>
                <a:cs typeface="Calibri"/>
              </a:rPr>
              <a:t>=</a:t>
            </a:r>
            <a:r>
              <a:rPr sz="1100" spc="60" dirty="0">
                <a:latin typeface="Calibri"/>
                <a:cs typeface="Calibri"/>
              </a:rPr>
              <a:t> </a:t>
            </a:r>
            <a:r>
              <a:rPr sz="1100" spc="35" dirty="0">
                <a:latin typeface="Calibri"/>
                <a:cs typeface="Calibri"/>
              </a:rPr>
              <a:t>(1</a:t>
            </a:r>
            <a:r>
              <a:rPr sz="1100" spc="-10" dirty="0">
                <a:latin typeface="Calibri"/>
                <a:cs typeface="Calibri"/>
              </a:rPr>
              <a:t> </a:t>
            </a:r>
            <a:r>
              <a:rPr sz="1100" spc="-204" dirty="0">
                <a:latin typeface="Lucida Sans Unicode"/>
                <a:cs typeface="Lucida Sans Unicode"/>
              </a:rPr>
              <a:t>−</a:t>
            </a:r>
            <a:r>
              <a:rPr sz="1100" spc="-105" dirty="0">
                <a:latin typeface="Lucida Sans Unicode"/>
                <a:cs typeface="Lucida Sans Unicode"/>
              </a:rPr>
              <a:t> </a:t>
            </a:r>
            <a:r>
              <a:rPr sz="1100" i="1" spc="70" dirty="0">
                <a:latin typeface="Calibri"/>
                <a:cs typeface="Calibri"/>
              </a:rPr>
              <a:t>π</a:t>
            </a:r>
            <a:r>
              <a:rPr sz="1100" spc="70" dirty="0">
                <a:latin typeface="Calibri"/>
                <a:cs typeface="Calibri"/>
              </a:rPr>
              <a:t>)</a:t>
            </a:r>
            <a:r>
              <a:rPr sz="1100" spc="70" dirty="0">
                <a:latin typeface="Lucida Sans Unicode"/>
                <a:cs typeface="Lucida Sans Unicode"/>
              </a:rPr>
              <a:t>N</a:t>
            </a:r>
            <a:r>
              <a:rPr sz="1100" spc="-190" dirty="0">
                <a:latin typeface="Lucida Sans Unicode"/>
                <a:cs typeface="Lucida Sans Unicode"/>
              </a:rPr>
              <a:t> </a:t>
            </a:r>
            <a:r>
              <a:rPr sz="1100" spc="25" dirty="0">
                <a:latin typeface="Calibri"/>
                <a:cs typeface="Calibri"/>
              </a:rPr>
              <a:t>(</a:t>
            </a:r>
            <a:r>
              <a:rPr sz="1100" b="1" i="1" spc="25" dirty="0">
                <a:latin typeface="Verdana"/>
                <a:cs typeface="Verdana"/>
              </a:rPr>
              <a:t>x</a:t>
            </a:r>
            <a:r>
              <a:rPr sz="1200" i="1" spc="37" baseline="-10416" dirty="0">
                <a:latin typeface="Calibri"/>
                <a:cs typeface="Calibri"/>
              </a:rPr>
              <a:t>n</a:t>
            </a:r>
            <a:r>
              <a:rPr sz="1100" spc="25" dirty="0">
                <a:latin typeface="Lucida Sans Unicode"/>
                <a:cs typeface="Lucida Sans Unicode"/>
              </a:rPr>
              <a:t>|</a:t>
            </a:r>
            <a:r>
              <a:rPr sz="1100" b="1" i="1" spc="25" dirty="0">
                <a:latin typeface="Verdana"/>
                <a:cs typeface="Verdana"/>
              </a:rPr>
              <a:t>µ</a:t>
            </a:r>
            <a:r>
              <a:rPr sz="1200" spc="37" baseline="-17361" dirty="0">
                <a:latin typeface="Calibri"/>
                <a:cs typeface="Calibri"/>
              </a:rPr>
              <a:t>2</a:t>
            </a:r>
            <a:r>
              <a:rPr sz="1100" i="1" spc="25" dirty="0">
                <a:latin typeface="Calibri"/>
                <a:cs typeface="Calibri"/>
              </a:rPr>
              <a:t>,</a:t>
            </a:r>
            <a:r>
              <a:rPr sz="1100" i="1" spc="-70" dirty="0">
                <a:latin typeface="Calibri"/>
                <a:cs typeface="Calibri"/>
              </a:rPr>
              <a:t> </a:t>
            </a:r>
            <a:r>
              <a:rPr sz="1100" b="1" spc="165" dirty="0">
                <a:latin typeface="Arial"/>
                <a:cs typeface="Arial"/>
              </a:rPr>
              <a:t>Σ</a:t>
            </a:r>
            <a:r>
              <a:rPr sz="1100" spc="165" dirty="0">
                <a:latin typeface="Calibri"/>
                <a:cs typeface="Calibri"/>
              </a:rPr>
              <a:t>)</a:t>
            </a:r>
            <a:endParaRPr lang="en-IN" sz="1100" spc="165" dirty="0">
              <a:latin typeface="Calibri"/>
              <a:cs typeface="Calibri"/>
            </a:endParaRPr>
          </a:p>
          <a:p>
            <a:pPr marL="482600" algn="ctr">
              <a:lnSpc>
                <a:spcPct val="100000"/>
              </a:lnSpc>
              <a:spcBef>
                <a:spcPts val="1130"/>
              </a:spcBef>
            </a:pPr>
            <a:r>
              <a:rPr lang="en-IN" sz="1100" b="1" spc="165" dirty="0">
                <a:latin typeface="Times New Roman" pitchFamily="18" charset="0"/>
                <a:cs typeface="Times New Roman" pitchFamily="18" charset="0"/>
              </a:rPr>
              <a:t>Refer Max likelihood based parameter estimation </a:t>
            </a:r>
            <a:r>
              <a:rPr lang="en-IN" sz="1100" b="1" spc="165" dirty="0" err="1">
                <a:latin typeface="Times New Roman" pitchFamily="18" charset="0"/>
                <a:cs typeface="Times New Roman" pitchFamily="18" charset="0"/>
              </a:rPr>
              <a:t>pdfs</a:t>
            </a:r>
            <a:r>
              <a:rPr lang="en-IN" sz="1100" b="1" spc="165" dirty="0">
                <a:latin typeface="Times New Roman" pitchFamily="18" charset="0"/>
                <a:cs typeface="Times New Roman" pitchFamily="18" charset="0"/>
              </a:rPr>
              <a:t> uploaded for </a:t>
            </a:r>
            <a:r>
              <a:rPr lang="en-IN" sz="1100" b="1" spc="165" dirty="0" err="1">
                <a:latin typeface="Times New Roman" pitchFamily="18" charset="0"/>
                <a:cs typeface="Times New Roman" pitchFamily="18" charset="0"/>
              </a:rPr>
              <a:t>univariate</a:t>
            </a:r>
            <a:r>
              <a:rPr lang="en-IN" sz="1100" b="1" spc="165" dirty="0">
                <a:latin typeface="Times New Roman" pitchFamily="18" charset="0"/>
                <a:cs typeface="Times New Roman" pitchFamily="18" charset="0"/>
              </a:rPr>
              <a:t> and multivariate Gaussian distributions</a:t>
            </a:r>
            <a:endParaRPr sz="1100" b="1" dirty="0">
              <a:latin typeface="Times New Roman" pitchFamily="18" charset="0"/>
              <a:cs typeface="Times New Roman" pitchFamily="18" charset="0"/>
            </a:endParaRPr>
          </a:p>
        </p:txBody>
      </p:sp>
      <p:sp>
        <p:nvSpPr>
          <p:cNvPr id="9" name="Slide Number Placeholder 8"/>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72</a:t>
            </a:fld>
            <a:endParaRPr lang="en-US" spc="-5" dirty="0"/>
          </a:p>
        </p:txBody>
      </p:sp>
    </p:spTree>
  </p:cSld>
  <p:clrMapOvr>
    <a:masterClrMapping/>
  </p:clrMapOvr>
  <p:transition>
    <p:cut/>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948804" y="211795"/>
            <a:ext cx="2710815"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Gaussian</a:t>
            </a:r>
            <a:r>
              <a:rPr sz="1400" spc="5" dirty="0">
                <a:latin typeface="Times New Roman"/>
                <a:cs typeface="Times New Roman"/>
              </a:rPr>
              <a:t> </a:t>
            </a:r>
            <a:r>
              <a:rPr sz="1400" spc="15" dirty="0">
                <a:latin typeface="Times New Roman"/>
                <a:cs typeface="Times New Roman"/>
              </a:rPr>
              <a:t>with</a:t>
            </a:r>
            <a:r>
              <a:rPr sz="1400" spc="5" dirty="0">
                <a:latin typeface="Times New Roman"/>
                <a:cs typeface="Times New Roman"/>
              </a:rPr>
              <a:t> Different Covariances</a:t>
            </a:r>
            <a:endParaRPr sz="1400">
              <a:latin typeface="Times New Roman"/>
              <a:cs typeface="Times New Roman"/>
            </a:endParaRPr>
          </a:p>
        </p:txBody>
      </p:sp>
      <p:grpSp>
        <p:nvGrpSpPr>
          <p:cNvPr id="6" name="object 6"/>
          <p:cNvGrpSpPr/>
          <p:nvPr/>
        </p:nvGrpSpPr>
        <p:grpSpPr>
          <a:xfrm>
            <a:off x="776750" y="1311774"/>
            <a:ext cx="668655" cy="387985"/>
            <a:chOff x="776750" y="1311774"/>
            <a:chExt cx="668655" cy="387985"/>
          </a:xfrm>
        </p:grpSpPr>
        <p:sp>
          <p:nvSpPr>
            <p:cNvPr id="7" name="object 7"/>
            <p:cNvSpPr/>
            <p:nvPr/>
          </p:nvSpPr>
          <p:spPr>
            <a:xfrm>
              <a:off x="782189" y="1317207"/>
              <a:ext cx="263525" cy="161290"/>
            </a:xfrm>
            <a:custGeom>
              <a:avLst/>
              <a:gdLst/>
              <a:ahLst/>
              <a:cxnLst/>
              <a:rect l="l" t="t" r="r" b="b"/>
              <a:pathLst>
                <a:path w="263525" h="161290">
                  <a:moveTo>
                    <a:pt x="0" y="161101"/>
                  </a:moveTo>
                  <a:lnTo>
                    <a:pt x="1358" y="156343"/>
                  </a:lnTo>
                </a:path>
                <a:path w="263525" h="161290">
                  <a:moveTo>
                    <a:pt x="1358" y="156343"/>
                  </a:moveTo>
                  <a:lnTo>
                    <a:pt x="6117" y="142069"/>
                  </a:lnTo>
                </a:path>
                <a:path w="263525" h="161290">
                  <a:moveTo>
                    <a:pt x="6117" y="142069"/>
                  </a:moveTo>
                  <a:lnTo>
                    <a:pt x="12914" y="128473"/>
                  </a:lnTo>
                </a:path>
                <a:path w="263525" h="161290">
                  <a:moveTo>
                    <a:pt x="12914" y="128473"/>
                  </a:moveTo>
                  <a:lnTo>
                    <a:pt x="13594" y="127115"/>
                  </a:lnTo>
                </a:path>
                <a:path w="263525" h="161290">
                  <a:moveTo>
                    <a:pt x="13594" y="127115"/>
                  </a:moveTo>
                  <a:lnTo>
                    <a:pt x="21751" y="114879"/>
                  </a:lnTo>
                </a:path>
                <a:path w="263525" h="161290">
                  <a:moveTo>
                    <a:pt x="21751" y="114879"/>
                  </a:moveTo>
                  <a:lnTo>
                    <a:pt x="27868" y="107402"/>
                  </a:lnTo>
                </a:path>
                <a:path w="263525" h="161290">
                  <a:moveTo>
                    <a:pt x="27868" y="107402"/>
                  </a:moveTo>
                  <a:lnTo>
                    <a:pt x="32627" y="100605"/>
                  </a:lnTo>
                </a:path>
                <a:path w="263525" h="161290">
                  <a:moveTo>
                    <a:pt x="32627" y="100605"/>
                  </a:moveTo>
                  <a:lnTo>
                    <a:pt x="41464" y="91767"/>
                  </a:lnTo>
                </a:path>
                <a:path w="263525" h="161290">
                  <a:moveTo>
                    <a:pt x="41464" y="91767"/>
                  </a:moveTo>
                  <a:lnTo>
                    <a:pt x="46222" y="87009"/>
                  </a:lnTo>
                </a:path>
                <a:path w="263525" h="161290">
                  <a:moveTo>
                    <a:pt x="46222" y="87009"/>
                  </a:moveTo>
                  <a:lnTo>
                    <a:pt x="55059" y="79532"/>
                  </a:lnTo>
                </a:path>
                <a:path w="263525" h="161290">
                  <a:moveTo>
                    <a:pt x="55059" y="79532"/>
                  </a:moveTo>
                  <a:lnTo>
                    <a:pt x="63216" y="73414"/>
                  </a:lnTo>
                </a:path>
                <a:path w="263525" h="161290">
                  <a:moveTo>
                    <a:pt x="63216" y="73414"/>
                  </a:moveTo>
                  <a:lnTo>
                    <a:pt x="69333" y="68656"/>
                  </a:lnTo>
                </a:path>
                <a:path w="263525" h="161290">
                  <a:moveTo>
                    <a:pt x="69333" y="68656"/>
                  </a:moveTo>
                  <a:lnTo>
                    <a:pt x="82928" y="59140"/>
                  </a:lnTo>
                </a:path>
                <a:path w="263525" h="161290">
                  <a:moveTo>
                    <a:pt x="82928" y="59140"/>
                  </a:moveTo>
                  <a:lnTo>
                    <a:pt x="82928" y="59140"/>
                  </a:lnTo>
                </a:path>
                <a:path w="263525" h="161290">
                  <a:moveTo>
                    <a:pt x="82928" y="59140"/>
                  </a:moveTo>
                  <a:lnTo>
                    <a:pt x="97202" y="50983"/>
                  </a:lnTo>
                </a:path>
                <a:path w="263525" h="161290">
                  <a:moveTo>
                    <a:pt x="97202" y="50983"/>
                  </a:moveTo>
                  <a:lnTo>
                    <a:pt x="106719" y="45545"/>
                  </a:lnTo>
                </a:path>
                <a:path w="263525" h="161290">
                  <a:moveTo>
                    <a:pt x="106719" y="45545"/>
                  </a:moveTo>
                  <a:lnTo>
                    <a:pt x="110797" y="43509"/>
                  </a:lnTo>
                </a:path>
                <a:path w="263525" h="161290">
                  <a:moveTo>
                    <a:pt x="110797" y="43509"/>
                  </a:moveTo>
                  <a:lnTo>
                    <a:pt x="124393" y="36706"/>
                  </a:lnTo>
                </a:path>
                <a:path w="263525" h="161290">
                  <a:moveTo>
                    <a:pt x="124393" y="36706"/>
                  </a:moveTo>
                  <a:lnTo>
                    <a:pt x="137307" y="31273"/>
                  </a:lnTo>
                </a:path>
                <a:path w="263525" h="161290">
                  <a:moveTo>
                    <a:pt x="137307" y="31273"/>
                  </a:moveTo>
                  <a:lnTo>
                    <a:pt x="138667" y="30588"/>
                  </a:lnTo>
                </a:path>
                <a:path w="263525" h="161290">
                  <a:moveTo>
                    <a:pt x="138667" y="30588"/>
                  </a:moveTo>
                  <a:lnTo>
                    <a:pt x="152261" y="25832"/>
                  </a:lnTo>
                </a:path>
                <a:path w="263525" h="161290">
                  <a:moveTo>
                    <a:pt x="152261" y="25832"/>
                  </a:moveTo>
                  <a:lnTo>
                    <a:pt x="166536" y="21077"/>
                  </a:lnTo>
                </a:path>
                <a:path w="263525" h="161290">
                  <a:moveTo>
                    <a:pt x="166536" y="21077"/>
                  </a:moveTo>
                  <a:lnTo>
                    <a:pt x="176732" y="17676"/>
                  </a:lnTo>
                </a:path>
                <a:path w="263525" h="161290">
                  <a:moveTo>
                    <a:pt x="176732" y="17676"/>
                  </a:moveTo>
                  <a:lnTo>
                    <a:pt x="180131" y="16999"/>
                  </a:lnTo>
                </a:path>
                <a:path w="263525" h="161290">
                  <a:moveTo>
                    <a:pt x="180131" y="16999"/>
                  </a:moveTo>
                  <a:lnTo>
                    <a:pt x="193726" y="12920"/>
                  </a:lnTo>
                </a:path>
                <a:path w="263525" h="161290">
                  <a:moveTo>
                    <a:pt x="193726" y="12920"/>
                  </a:moveTo>
                  <a:lnTo>
                    <a:pt x="208001" y="9519"/>
                  </a:lnTo>
                </a:path>
                <a:path w="263525" h="161290">
                  <a:moveTo>
                    <a:pt x="208001" y="9519"/>
                  </a:moveTo>
                  <a:lnTo>
                    <a:pt x="221595" y="6802"/>
                  </a:lnTo>
                </a:path>
                <a:path w="263525" h="161290">
                  <a:moveTo>
                    <a:pt x="221595" y="6802"/>
                  </a:moveTo>
                  <a:lnTo>
                    <a:pt x="235870" y="4078"/>
                  </a:lnTo>
                </a:path>
                <a:path w="263525" h="161290">
                  <a:moveTo>
                    <a:pt x="235870" y="4078"/>
                  </a:moveTo>
                  <a:lnTo>
                    <a:pt x="237909" y="4078"/>
                  </a:lnTo>
                </a:path>
                <a:path w="263525" h="161290">
                  <a:moveTo>
                    <a:pt x="237909" y="4078"/>
                  </a:moveTo>
                  <a:lnTo>
                    <a:pt x="249465" y="2039"/>
                  </a:lnTo>
                </a:path>
                <a:path w="263525" h="161290">
                  <a:moveTo>
                    <a:pt x="249465" y="2039"/>
                  </a:moveTo>
                  <a:lnTo>
                    <a:pt x="263060" y="0"/>
                  </a:lnTo>
                </a:path>
              </a:pathLst>
            </a:custGeom>
            <a:ln w="4078">
              <a:solidFill>
                <a:srgbClr val="FF0000"/>
              </a:solidFill>
            </a:ln>
          </p:spPr>
          <p:txBody>
            <a:bodyPr wrap="square" lIns="0" tIns="0" rIns="0" bIns="0" rtlCol="0"/>
            <a:lstStyle/>
            <a:p>
              <a:endParaRPr/>
            </a:p>
          </p:txBody>
        </p:sp>
        <p:sp>
          <p:nvSpPr>
            <p:cNvPr id="8" name="object 8"/>
            <p:cNvSpPr/>
            <p:nvPr/>
          </p:nvSpPr>
          <p:spPr>
            <a:xfrm>
              <a:off x="1045249" y="1315853"/>
              <a:ext cx="14604" cy="1905"/>
            </a:xfrm>
            <a:custGeom>
              <a:avLst/>
              <a:gdLst/>
              <a:ahLst/>
              <a:cxnLst/>
              <a:rect l="l" t="t" r="r" b="b"/>
              <a:pathLst>
                <a:path w="14605" h="1905">
                  <a:moveTo>
                    <a:pt x="-2039" y="677"/>
                  </a:moveTo>
                  <a:lnTo>
                    <a:pt x="16313" y="677"/>
                  </a:lnTo>
                </a:path>
              </a:pathLst>
            </a:custGeom>
            <a:ln w="5432">
              <a:solidFill>
                <a:srgbClr val="FF0000"/>
              </a:solidFill>
            </a:ln>
          </p:spPr>
          <p:txBody>
            <a:bodyPr wrap="square" lIns="0" tIns="0" rIns="0" bIns="0" rtlCol="0"/>
            <a:lstStyle/>
            <a:p>
              <a:endParaRPr/>
            </a:p>
          </p:txBody>
        </p:sp>
        <p:sp>
          <p:nvSpPr>
            <p:cNvPr id="9" name="object 9"/>
            <p:cNvSpPr/>
            <p:nvPr/>
          </p:nvSpPr>
          <p:spPr>
            <a:xfrm>
              <a:off x="1059524" y="1315168"/>
              <a:ext cx="13970" cy="1270"/>
            </a:xfrm>
            <a:custGeom>
              <a:avLst/>
              <a:gdLst/>
              <a:ahLst/>
              <a:cxnLst/>
              <a:rect l="l" t="t" r="r" b="b"/>
              <a:pathLst>
                <a:path w="13969" h="1269">
                  <a:moveTo>
                    <a:pt x="-2039" y="342"/>
                  </a:moveTo>
                  <a:lnTo>
                    <a:pt x="15633" y="342"/>
                  </a:lnTo>
                </a:path>
              </a:pathLst>
            </a:custGeom>
            <a:ln w="4763">
              <a:solidFill>
                <a:srgbClr val="FF0000"/>
              </a:solidFill>
            </a:ln>
          </p:spPr>
          <p:txBody>
            <a:bodyPr wrap="square" lIns="0" tIns="0" rIns="0" bIns="0" rtlCol="0"/>
            <a:lstStyle/>
            <a:p>
              <a:endParaRPr/>
            </a:p>
          </p:txBody>
        </p:sp>
        <p:sp>
          <p:nvSpPr>
            <p:cNvPr id="10" name="object 10"/>
            <p:cNvSpPr/>
            <p:nvPr/>
          </p:nvSpPr>
          <p:spPr>
            <a:xfrm>
              <a:off x="1071079" y="1314152"/>
              <a:ext cx="32384" cy="1270"/>
            </a:xfrm>
            <a:custGeom>
              <a:avLst/>
              <a:gdLst/>
              <a:ahLst/>
              <a:cxnLst/>
              <a:rect l="l" t="t" r="r" b="b"/>
              <a:pathLst>
                <a:path w="32384" h="1269">
                  <a:moveTo>
                    <a:pt x="0" y="677"/>
                  </a:moveTo>
                  <a:lnTo>
                    <a:pt x="18353" y="677"/>
                  </a:lnTo>
                </a:path>
                <a:path w="32384" h="1269">
                  <a:moveTo>
                    <a:pt x="14274" y="0"/>
                  </a:moveTo>
                  <a:lnTo>
                    <a:pt x="31948" y="0"/>
                  </a:lnTo>
                </a:path>
              </a:pathLst>
            </a:custGeom>
            <a:ln w="4755">
              <a:solidFill>
                <a:srgbClr val="FF0000"/>
              </a:solidFill>
            </a:ln>
          </p:spPr>
          <p:txBody>
            <a:bodyPr wrap="square" lIns="0" tIns="0" rIns="0" bIns="0" rtlCol="0"/>
            <a:lstStyle/>
            <a:p>
              <a:endParaRPr/>
            </a:p>
          </p:txBody>
        </p:sp>
        <p:sp>
          <p:nvSpPr>
            <p:cNvPr id="11" name="object 11"/>
            <p:cNvSpPr/>
            <p:nvPr/>
          </p:nvSpPr>
          <p:spPr>
            <a:xfrm>
              <a:off x="1100988" y="1313814"/>
              <a:ext cx="27940" cy="0"/>
            </a:xfrm>
            <a:custGeom>
              <a:avLst/>
              <a:gdLst/>
              <a:ahLst/>
              <a:cxnLst/>
              <a:rect l="l" t="t" r="r" b="b"/>
              <a:pathLst>
                <a:path w="27940">
                  <a:moveTo>
                    <a:pt x="0" y="0"/>
                  </a:moveTo>
                  <a:lnTo>
                    <a:pt x="13595" y="0"/>
                  </a:lnTo>
                </a:path>
                <a:path w="27940">
                  <a:moveTo>
                    <a:pt x="13595" y="0"/>
                  </a:moveTo>
                  <a:lnTo>
                    <a:pt x="27869" y="0"/>
                  </a:lnTo>
                </a:path>
              </a:pathLst>
            </a:custGeom>
            <a:ln w="4078">
              <a:solidFill>
                <a:srgbClr val="FF0000"/>
              </a:solidFill>
            </a:ln>
          </p:spPr>
          <p:txBody>
            <a:bodyPr wrap="square" lIns="0" tIns="0" rIns="0" bIns="0" rtlCol="0"/>
            <a:lstStyle/>
            <a:p>
              <a:endParaRPr/>
            </a:p>
          </p:txBody>
        </p:sp>
        <p:sp>
          <p:nvSpPr>
            <p:cNvPr id="12" name="object 12"/>
            <p:cNvSpPr/>
            <p:nvPr/>
          </p:nvSpPr>
          <p:spPr>
            <a:xfrm>
              <a:off x="1128858" y="1313814"/>
              <a:ext cx="13970" cy="1270"/>
            </a:xfrm>
            <a:custGeom>
              <a:avLst/>
              <a:gdLst/>
              <a:ahLst/>
              <a:cxnLst/>
              <a:rect l="l" t="t" r="r" b="b"/>
              <a:pathLst>
                <a:path w="13969" h="1269">
                  <a:moveTo>
                    <a:pt x="-2039" y="338"/>
                  </a:moveTo>
                  <a:lnTo>
                    <a:pt x="15633" y="338"/>
                  </a:lnTo>
                </a:path>
              </a:pathLst>
            </a:custGeom>
            <a:ln w="4755">
              <a:solidFill>
                <a:srgbClr val="FF0000"/>
              </a:solidFill>
            </a:ln>
          </p:spPr>
          <p:txBody>
            <a:bodyPr wrap="square" lIns="0" tIns="0" rIns="0" bIns="0" rtlCol="0"/>
            <a:lstStyle/>
            <a:p>
              <a:endParaRPr/>
            </a:p>
          </p:txBody>
        </p:sp>
        <p:sp>
          <p:nvSpPr>
            <p:cNvPr id="13" name="object 13"/>
            <p:cNvSpPr/>
            <p:nvPr/>
          </p:nvSpPr>
          <p:spPr>
            <a:xfrm>
              <a:off x="1142452" y="1314491"/>
              <a:ext cx="14604" cy="1905"/>
            </a:xfrm>
            <a:custGeom>
              <a:avLst/>
              <a:gdLst/>
              <a:ahLst/>
              <a:cxnLst/>
              <a:rect l="l" t="t" r="r" b="b"/>
              <a:pathLst>
                <a:path w="14605" h="1905">
                  <a:moveTo>
                    <a:pt x="-2039" y="681"/>
                  </a:moveTo>
                  <a:lnTo>
                    <a:pt x="16313" y="681"/>
                  </a:lnTo>
                </a:path>
              </a:pathLst>
            </a:custGeom>
            <a:ln w="5440">
              <a:solidFill>
                <a:srgbClr val="FF0000"/>
              </a:solidFill>
            </a:ln>
          </p:spPr>
          <p:txBody>
            <a:bodyPr wrap="square" lIns="0" tIns="0" rIns="0" bIns="0" rtlCol="0"/>
            <a:lstStyle/>
            <a:p>
              <a:endParaRPr/>
            </a:p>
          </p:txBody>
        </p:sp>
        <p:sp>
          <p:nvSpPr>
            <p:cNvPr id="14" name="object 14"/>
            <p:cNvSpPr/>
            <p:nvPr/>
          </p:nvSpPr>
          <p:spPr>
            <a:xfrm>
              <a:off x="1156727" y="1315853"/>
              <a:ext cx="13970" cy="1270"/>
            </a:xfrm>
            <a:custGeom>
              <a:avLst/>
              <a:gdLst/>
              <a:ahLst/>
              <a:cxnLst/>
              <a:rect l="l" t="t" r="r" b="b"/>
              <a:pathLst>
                <a:path w="13969" h="1269">
                  <a:moveTo>
                    <a:pt x="-2039" y="338"/>
                  </a:moveTo>
                  <a:lnTo>
                    <a:pt x="15634" y="338"/>
                  </a:lnTo>
                </a:path>
              </a:pathLst>
            </a:custGeom>
            <a:ln w="4755">
              <a:solidFill>
                <a:srgbClr val="FF0000"/>
              </a:solidFill>
            </a:ln>
          </p:spPr>
          <p:txBody>
            <a:bodyPr wrap="square" lIns="0" tIns="0" rIns="0" bIns="0" rtlCol="0"/>
            <a:lstStyle/>
            <a:p>
              <a:endParaRPr/>
            </a:p>
          </p:txBody>
        </p:sp>
        <p:sp>
          <p:nvSpPr>
            <p:cNvPr id="15" name="object 15"/>
            <p:cNvSpPr/>
            <p:nvPr/>
          </p:nvSpPr>
          <p:spPr>
            <a:xfrm>
              <a:off x="1170322" y="1316530"/>
              <a:ext cx="31750" cy="5080"/>
            </a:xfrm>
            <a:custGeom>
              <a:avLst/>
              <a:gdLst/>
              <a:ahLst/>
              <a:cxnLst/>
              <a:rect l="l" t="t" r="r" b="b"/>
              <a:pathLst>
                <a:path w="31750" h="5080">
                  <a:moveTo>
                    <a:pt x="0" y="0"/>
                  </a:moveTo>
                  <a:lnTo>
                    <a:pt x="13595" y="2039"/>
                  </a:lnTo>
                </a:path>
                <a:path w="31750" h="5080">
                  <a:moveTo>
                    <a:pt x="13595" y="2039"/>
                  </a:moveTo>
                  <a:lnTo>
                    <a:pt x="27869" y="4078"/>
                  </a:lnTo>
                </a:path>
                <a:path w="31750" h="5080">
                  <a:moveTo>
                    <a:pt x="27869" y="4078"/>
                  </a:moveTo>
                  <a:lnTo>
                    <a:pt x="31267" y="4755"/>
                  </a:lnTo>
                </a:path>
              </a:pathLst>
            </a:custGeom>
            <a:ln w="4078">
              <a:solidFill>
                <a:srgbClr val="FF0000"/>
              </a:solidFill>
            </a:ln>
          </p:spPr>
          <p:txBody>
            <a:bodyPr wrap="square" lIns="0" tIns="0" rIns="0" bIns="0" rtlCol="0"/>
            <a:lstStyle/>
            <a:p>
              <a:endParaRPr/>
            </a:p>
          </p:txBody>
        </p:sp>
        <p:sp>
          <p:nvSpPr>
            <p:cNvPr id="16" name="object 16"/>
            <p:cNvSpPr/>
            <p:nvPr/>
          </p:nvSpPr>
          <p:spPr>
            <a:xfrm>
              <a:off x="1201590" y="1321285"/>
              <a:ext cx="10795" cy="1905"/>
            </a:xfrm>
            <a:custGeom>
              <a:avLst/>
              <a:gdLst/>
              <a:ahLst/>
              <a:cxnLst/>
              <a:rect l="l" t="t" r="r" b="b"/>
              <a:pathLst>
                <a:path w="10794" h="1905">
                  <a:moveTo>
                    <a:pt x="-2039" y="681"/>
                  </a:moveTo>
                  <a:lnTo>
                    <a:pt x="12235" y="681"/>
                  </a:lnTo>
                </a:path>
              </a:pathLst>
            </a:custGeom>
            <a:ln w="5440">
              <a:solidFill>
                <a:srgbClr val="FF0000"/>
              </a:solidFill>
            </a:ln>
          </p:spPr>
          <p:txBody>
            <a:bodyPr wrap="square" lIns="0" tIns="0" rIns="0" bIns="0" rtlCol="0"/>
            <a:lstStyle/>
            <a:p>
              <a:endParaRPr/>
            </a:p>
          </p:txBody>
        </p:sp>
        <p:sp>
          <p:nvSpPr>
            <p:cNvPr id="17" name="object 17"/>
            <p:cNvSpPr/>
            <p:nvPr/>
          </p:nvSpPr>
          <p:spPr>
            <a:xfrm>
              <a:off x="1211786" y="1322648"/>
              <a:ext cx="221615" cy="137160"/>
            </a:xfrm>
            <a:custGeom>
              <a:avLst/>
              <a:gdLst/>
              <a:ahLst/>
              <a:cxnLst/>
              <a:rect l="l" t="t" r="r" b="b"/>
              <a:pathLst>
                <a:path w="221615" h="137159">
                  <a:moveTo>
                    <a:pt x="0" y="0"/>
                  </a:moveTo>
                  <a:lnTo>
                    <a:pt x="13595" y="2716"/>
                  </a:lnTo>
                </a:path>
                <a:path w="221615" h="137159">
                  <a:moveTo>
                    <a:pt x="13595" y="2716"/>
                  </a:moveTo>
                  <a:lnTo>
                    <a:pt x="27869" y="6117"/>
                  </a:lnTo>
                </a:path>
                <a:path w="221615" h="137159">
                  <a:moveTo>
                    <a:pt x="27869" y="6117"/>
                  </a:moveTo>
                  <a:lnTo>
                    <a:pt x="41467" y="9519"/>
                  </a:lnTo>
                </a:path>
                <a:path w="221615" h="137159">
                  <a:moveTo>
                    <a:pt x="41467" y="9519"/>
                  </a:moveTo>
                  <a:lnTo>
                    <a:pt x="50301" y="12235"/>
                  </a:lnTo>
                </a:path>
                <a:path w="221615" h="137159">
                  <a:moveTo>
                    <a:pt x="50301" y="12235"/>
                  </a:moveTo>
                  <a:lnTo>
                    <a:pt x="55741" y="13597"/>
                  </a:lnTo>
                </a:path>
                <a:path w="221615" h="137159">
                  <a:moveTo>
                    <a:pt x="55741" y="13597"/>
                  </a:moveTo>
                  <a:lnTo>
                    <a:pt x="69331" y="18353"/>
                  </a:lnTo>
                </a:path>
                <a:path w="221615" h="137159">
                  <a:moveTo>
                    <a:pt x="69331" y="18353"/>
                  </a:moveTo>
                  <a:lnTo>
                    <a:pt x="82928" y="23108"/>
                  </a:lnTo>
                </a:path>
                <a:path w="221615" h="137159">
                  <a:moveTo>
                    <a:pt x="82928" y="23108"/>
                  </a:moveTo>
                  <a:lnTo>
                    <a:pt x="90408" y="25832"/>
                  </a:lnTo>
                </a:path>
                <a:path w="221615" h="137159">
                  <a:moveTo>
                    <a:pt x="90408" y="25832"/>
                  </a:moveTo>
                  <a:lnTo>
                    <a:pt x="97203" y="29226"/>
                  </a:lnTo>
                </a:path>
                <a:path w="221615" h="137159">
                  <a:moveTo>
                    <a:pt x="97203" y="29226"/>
                  </a:moveTo>
                  <a:lnTo>
                    <a:pt x="110801" y="35343"/>
                  </a:lnTo>
                </a:path>
                <a:path w="221615" h="137159">
                  <a:moveTo>
                    <a:pt x="110801" y="35343"/>
                  </a:moveTo>
                  <a:lnTo>
                    <a:pt x="120312" y="40105"/>
                  </a:lnTo>
                </a:path>
                <a:path w="221615" h="137159">
                  <a:moveTo>
                    <a:pt x="120312" y="40105"/>
                  </a:moveTo>
                  <a:lnTo>
                    <a:pt x="125075" y="42144"/>
                  </a:lnTo>
                </a:path>
                <a:path w="221615" h="137159">
                  <a:moveTo>
                    <a:pt x="125075" y="42144"/>
                  </a:moveTo>
                  <a:lnTo>
                    <a:pt x="138665" y="50301"/>
                  </a:lnTo>
                </a:path>
                <a:path w="221615" h="137159">
                  <a:moveTo>
                    <a:pt x="138665" y="50301"/>
                  </a:moveTo>
                  <a:lnTo>
                    <a:pt x="144782" y="53699"/>
                  </a:lnTo>
                </a:path>
                <a:path w="221615" h="137159">
                  <a:moveTo>
                    <a:pt x="144782" y="53699"/>
                  </a:moveTo>
                  <a:lnTo>
                    <a:pt x="152262" y="59137"/>
                  </a:lnTo>
                </a:path>
                <a:path w="221615" h="137159">
                  <a:moveTo>
                    <a:pt x="152262" y="59137"/>
                  </a:moveTo>
                  <a:lnTo>
                    <a:pt x="164498" y="67974"/>
                  </a:lnTo>
                </a:path>
                <a:path w="221615" h="137159">
                  <a:moveTo>
                    <a:pt x="164498" y="67974"/>
                  </a:moveTo>
                  <a:lnTo>
                    <a:pt x="166537" y="69333"/>
                  </a:lnTo>
                </a:path>
                <a:path w="221615" h="137159">
                  <a:moveTo>
                    <a:pt x="166537" y="69333"/>
                  </a:moveTo>
                  <a:lnTo>
                    <a:pt x="180135" y="80889"/>
                  </a:lnTo>
                </a:path>
                <a:path w="221615" h="137159">
                  <a:moveTo>
                    <a:pt x="180135" y="80889"/>
                  </a:moveTo>
                  <a:lnTo>
                    <a:pt x="180812" y="81569"/>
                  </a:lnTo>
                </a:path>
                <a:path w="221615" h="137159">
                  <a:moveTo>
                    <a:pt x="180812" y="81569"/>
                  </a:moveTo>
                  <a:lnTo>
                    <a:pt x="194409" y="95164"/>
                  </a:lnTo>
                </a:path>
                <a:path w="221615" h="137159">
                  <a:moveTo>
                    <a:pt x="194409" y="95164"/>
                  </a:moveTo>
                  <a:lnTo>
                    <a:pt x="194409" y="95164"/>
                  </a:lnTo>
                </a:path>
                <a:path w="221615" h="137159">
                  <a:moveTo>
                    <a:pt x="194409" y="95164"/>
                  </a:moveTo>
                  <a:lnTo>
                    <a:pt x="205282" y="109438"/>
                  </a:lnTo>
                </a:path>
                <a:path w="221615" h="137159">
                  <a:moveTo>
                    <a:pt x="205282" y="109438"/>
                  </a:moveTo>
                  <a:lnTo>
                    <a:pt x="207999" y="112837"/>
                  </a:lnTo>
                </a:path>
                <a:path w="221615" h="137159">
                  <a:moveTo>
                    <a:pt x="207999" y="112837"/>
                  </a:moveTo>
                  <a:lnTo>
                    <a:pt x="214116" y="123033"/>
                  </a:lnTo>
                </a:path>
                <a:path w="221615" h="137159">
                  <a:moveTo>
                    <a:pt x="214116" y="123033"/>
                  </a:moveTo>
                  <a:lnTo>
                    <a:pt x="221596" y="136628"/>
                  </a:lnTo>
                </a:path>
              </a:pathLst>
            </a:custGeom>
            <a:ln w="4078">
              <a:solidFill>
                <a:srgbClr val="FF0000"/>
              </a:solidFill>
            </a:ln>
          </p:spPr>
          <p:txBody>
            <a:bodyPr wrap="square" lIns="0" tIns="0" rIns="0" bIns="0" rtlCol="0"/>
            <a:lstStyle/>
            <a:p>
              <a:endParaRPr/>
            </a:p>
          </p:txBody>
        </p:sp>
        <p:sp>
          <p:nvSpPr>
            <p:cNvPr id="18" name="object 18"/>
            <p:cNvSpPr/>
            <p:nvPr/>
          </p:nvSpPr>
          <p:spPr>
            <a:xfrm>
              <a:off x="1433383" y="1459276"/>
              <a:ext cx="0" cy="2540"/>
            </a:xfrm>
            <a:custGeom>
              <a:avLst/>
              <a:gdLst/>
              <a:ahLst/>
              <a:cxnLst/>
              <a:rect l="l" t="t" r="r" b="b"/>
              <a:pathLst>
                <a:path h="2540">
                  <a:moveTo>
                    <a:pt x="-2039" y="1019"/>
                  </a:moveTo>
                  <a:lnTo>
                    <a:pt x="2039" y="1019"/>
                  </a:lnTo>
                </a:path>
              </a:pathLst>
            </a:custGeom>
            <a:ln w="3175">
              <a:solidFill>
                <a:srgbClr val="FF0000"/>
              </a:solidFill>
            </a:ln>
          </p:spPr>
          <p:txBody>
            <a:bodyPr wrap="square" lIns="0" tIns="0" rIns="0" bIns="0" rtlCol="0"/>
            <a:lstStyle/>
            <a:p>
              <a:endParaRPr/>
            </a:p>
          </p:txBody>
        </p:sp>
        <p:sp>
          <p:nvSpPr>
            <p:cNvPr id="19" name="object 19"/>
            <p:cNvSpPr/>
            <p:nvPr/>
          </p:nvSpPr>
          <p:spPr>
            <a:xfrm>
              <a:off x="1433383" y="1461315"/>
              <a:ext cx="9525" cy="40640"/>
            </a:xfrm>
            <a:custGeom>
              <a:avLst/>
              <a:gdLst/>
              <a:ahLst/>
              <a:cxnLst/>
              <a:rect l="l" t="t" r="r" b="b"/>
              <a:pathLst>
                <a:path w="9525" h="40640">
                  <a:moveTo>
                    <a:pt x="0" y="0"/>
                  </a:moveTo>
                  <a:lnTo>
                    <a:pt x="4755" y="12235"/>
                  </a:lnTo>
                </a:path>
                <a:path w="9525" h="40640">
                  <a:moveTo>
                    <a:pt x="4755" y="12235"/>
                  </a:moveTo>
                  <a:lnTo>
                    <a:pt x="7479" y="25830"/>
                  </a:lnTo>
                </a:path>
                <a:path w="9525" h="40640">
                  <a:moveTo>
                    <a:pt x="7479" y="25830"/>
                  </a:moveTo>
                  <a:lnTo>
                    <a:pt x="9519" y="40105"/>
                  </a:lnTo>
                </a:path>
              </a:pathLst>
            </a:custGeom>
            <a:ln w="4078">
              <a:solidFill>
                <a:srgbClr val="FF0000"/>
              </a:solidFill>
            </a:ln>
          </p:spPr>
          <p:txBody>
            <a:bodyPr wrap="square" lIns="0" tIns="0" rIns="0" bIns="0" rtlCol="0"/>
            <a:lstStyle/>
            <a:p>
              <a:endParaRPr/>
            </a:p>
          </p:txBody>
        </p:sp>
        <p:sp>
          <p:nvSpPr>
            <p:cNvPr id="20" name="object 20"/>
            <p:cNvSpPr/>
            <p:nvPr/>
          </p:nvSpPr>
          <p:spPr>
            <a:xfrm>
              <a:off x="1442217" y="1501420"/>
              <a:ext cx="1270" cy="13970"/>
            </a:xfrm>
            <a:custGeom>
              <a:avLst/>
              <a:gdLst/>
              <a:ahLst/>
              <a:cxnLst/>
              <a:rect l="l" t="t" r="r" b="b"/>
              <a:pathLst>
                <a:path w="1269" h="13969">
                  <a:moveTo>
                    <a:pt x="342" y="-2039"/>
                  </a:moveTo>
                  <a:lnTo>
                    <a:pt x="342" y="15633"/>
                  </a:lnTo>
                </a:path>
              </a:pathLst>
            </a:custGeom>
            <a:ln w="4763">
              <a:solidFill>
                <a:srgbClr val="FF0000"/>
              </a:solidFill>
            </a:ln>
          </p:spPr>
          <p:txBody>
            <a:bodyPr wrap="square" lIns="0" tIns="0" rIns="0" bIns="0" rtlCol="0"/>
            <a:lstStyle/>
            <a:p>
              <a:endParaRPr/>
            </a:p>
          </p:txBody>
        </p:sp>
        <p:sp>
          <p:nvSpPr>
            <p:cNvPr id="21" name="object 21"/>
            <p:cNvSpPr/>
            <p:nvPr/>
          </p:nvSpPr>
          <p:spPr>
            <a:xfrm>
              <a:off x="1183917" y="1515015"/>
              <a:ext cx="258445" cy="177800"/>
            </a:xfrm>
            <a:custGeom>
              <a:avLst/>
              <a:gdLst/>
              <a:ahLst/>
              <a:cxnLst/>
              <a:rect l="l" t="t" r="r" b="b"/>
              <a:pathLst>
                <a:path w="258444" h="177800">
                  <a:moveTo>
                    <a:pt x="258299" y="0"/>
                  </a:moveTo>
                  <a:lnTo>
                    <a:pt x="256260" y="13595"/>
                  </a:lnTo>
                </a:path>
                <a:path w="258444" h="177800">
                  <a:moveTo>
                    <a:pt x="256260" y="13595"/>
                  </a:moveTo>
                  <a:lnTo>
                    <a:pt x="252181" y="27869"/>
                  </a:lnTo>
                </a:path>
                <a:path w="258444" h="177800">
                  <a:moveTo>
                    <a:pt x="252181" y="27869"/>
                  </a:moveTo>
                  <a:lnTo>
                    <a:pt x="249465" y="33987"/>
                  </a:lnTo>
                </a:path>
                <a:path w="258444" h="177800">
                  <a:moveTo>
                    <a:pt x="249465" y="33987"/>
                  </a:moveTo>
                  <a:lnTo>
                    <a:pt x="246749" y="41464"/>
                  </a:lnTo>
                </a:path>
                <a:path w="258444" h="177800">
                  <a:moveTo>
                    <a:pt x="246749" y="41464"/>
                  </a:moveTo>
                  <a:lnTo>
                    <a:pt x="239269" y="55739"/>
                  </a:lnTo>
                </a:path>
                <a:path w="258444" h="177800">
                  <a:moveTo>
                    <a:pt x="239269" y="55739"/>
                  </a:moveTo>
                  <a:lnTo>
                    <a:pt x="235867" y="59817"/>
                  </a:lnTo>
                </a:path>
                <a:path w="258444" h="177800">
                  <a:moveTo>
                    <a:pt x="235867" y="59817"/>
                  </a:moveTo>
                  <a:lnTo>
                    <a:pt x="229073" y="69333"/>
                  </a:lnTo>
                </a:path>
                <a:path w="258444" h="177800">
                  <a:moveTo>
                    <a:pt x="229073" y="69333"/>
                  </a:moveTo>
                  <a:lnTo>
                    <a:pt x="222278" y="77490"/>
                  </a:lnTo>
                </a:path>
                <a:path w="258444" h="177800">
                  <a:moveTo>
                    <a:pt x="222278" y="77490"/>
                  </a:moveTo>
                  <a:lnTo>
                    <a:pt x="216837" y="82928"/>
                  </a:lnTo>
                </a:path>
                <a:path w="258444" h="177800">
                  <a:moveTo>
                    <a:pt x="216837" y="82928"/>
                  </a:moveTo>
                  <a:lnTo>
                    <a:pt x="208003" y="91765"/>
                  </a:lnTo>
                </a:path>
                <a:path w="258444" h="177800">
                  <a:moveTo>
                    <a:pt x="208003" y="91765"/>
                  </a:moveTo>
                  <a:lnTo>
                    <a:pt x="202563" y="97203"/>
                  </a:lnTo>
                </a:path>
                <a:path w="258444" h="177800">
                  <a:moveTo>
                    <a:pt x="202563" y="97203"/>
                  </a:moveTo>
                  <a:lnTo>
                    <a:pt x="194406" y="104000"/>
                  </a:lnTo>
                </a:path>
                <a:path w="258444" h="177800">
                  <a:moveTo>
                    <a:pt x="194406" y="104000"/>
                  </a:moveTo>
                  <a:lnTo>
                    <a:pt x="184887" y="110798"/>
                  </a:lnTo>
                </a:path>
                <a:path w="258444" h="177800">
                  <a:moveTo>
                    <a:pt x="184887" y="110798"/>
                  </a:moveTo>
                  <a:lnTo>
                    <a:pt x="180131" y="114196"/>
                  </a:lnTo>
                </a:path>
                <a:path w="258444" h="177800">
                  <a:moveTo>
                    <a:pt x="180131" y="114196"/>
                  </a:moveTo>
                  <a:lnTo>
                    <a:pt x="166534" y="123034"/>
                  </a:lnTo>
                </a:path>
                <a:path w="258444" h="177800">
                  <a:moveTo>
                    <a:pt x="166534" y="123034"/>
                  </a:moveTo>
                  <a:lnTo>
                    <a:pt x="163140" y="125073"/>
                  </a:lnTo>
                </a:path>
                <a:path w="258444" h="177800">
                  <a:moveTo>
                    <a:pt x="163140" y="125073"/>
                  </a:moveTo>
                  <a:lnTo>
                    <a:pt x="152944" y="130510"/>
                  </a:lnTo>
                </a:path>
                <a:path w="258444" h="177800">
                  <a:moveTo>
                    <a:pt x="152944" y="130510"/>
                  </a:moveTo>
                  <a:lnTo>
                    <a:pt x="138670" y="137988"/>
                  </a:lnTo>
                </a:path>
                <a:path w="258444" h="177800">
                  <a:moveTo>
                    <a:pt x="138670" y="137988"/>
                  </a:moveTo>
                  <a:lnTo>
                    <a:pt x="137307" y="138667"/>
                  </a:lnTo>
                </a:path>
                <a:path w="258444" h="177800">
                  <a:moveTo>
                    <a:pt x="137307" y="138667"/>
                  </a:moveTo>
                  <a:lnTo>
                    <a:pt x="125072" y="144105"/>
                  </a:lnTo>
                </a:path>
                <a:path w="258444" h="177800">
                  <a:moveTo>
                    <a:pt x="125072" y="144105"/>
                  </a:moveTo>
                  <a:lnTo>
                    <a:pt x="110797" y="149544"/>
                  </a:lnTo>
                </a:path>
                <a:path w="258444" h="177800">
                  <a:moveTo>
                    <a:pt x="110797" y="149544"/>
                  </a:moveTo>
                  <a:lnTo>
                    <a:pt x="103318" y="152262"/>
                  </a:lnTo>
                </a:path>
                <a:path w="258444" h="177800">
                  <a:moveTo>
                    <a:pt x="103318" y="152262"/>
                  </a:moveTo>
                  <a:lnTo>
                    <a:pt x="97200" y="154981"/>
                  </a:lnTo>
                </a:path>
                <a:path w="258444" h="177800">
                  <a:moveTo>
                    <a:pt x="97200" y="154981"/>
                  </a:moveTo>
                  <a:lnTo>
                    <a:pt x="83610" y="159059"/>
                  </a:lnTo>
                </a:path>
                <a:path w="258444" h="177800">
                  <a:moveTo>
                    <a:pt x="83610" y="159059"/>
                  </a:moveTo>
                  <a:lnTo>
                    <a:pt x="69336" y="163138"/>
                  </a:lnTo>
                </a:path>
                <a:path w="258444" h="177800">
                  <a:moveTo>
                    <a:pt x="69336" y="163138"/>
                  </a:moveTo>
                  <a:lnTo>
                    <a:pt x="57777" y="166537"/>
                  </a:lnTo>
                </a:path>
                <a:path w="258444" h="177800">
                  <a:moveTo>
                    <a:pt x="57777" y="166537"/>
                  </a:moveTo>
                  <a:lnTo>
                    <a:pt x="55738" y="167216"/>
                  </a:lnTo>
                </a:path>
                <a:path w="258444" h="177800">
                  <a:moveTo>
                    <a:pt x="55738" y="167216"/>
                  </a:moveTo>
                  <a:lnTo>
                    <a:pt x="41464" y="169936"/>
                  </a:lnTo>
                </a:path>
                <a:path w="258444" h="177800">
                  <a:moveTo>
                    <a:pt x="41464" y="169936"/>
                  </a:moveTo>
                  <a:lnTo>
                    <a:pt x="27868" y="172655"/>
                  </a:lnTo>
                </a:path>
                <a:path w="258444" h="177800">
                  <a:moveTo>
                    <a:pt x="27868" y="172655"/>
                  </a:moveTo>
                  <a:lnTo>
                    <a:pt x="14274" y="175373"/>
                  </a:lnTo>
                </a:path>
                <a:path w="258444" h="177800">
                  <a:moveTo>
                    <a:pt x="14274" y="175373"/>
                  </a:moveTo>
                  <a:lnTo>
                    <a:pt x="0" y="177413"/>
                  </a:lnTo>
                </a:path>
              </a:pathLst>
            </a:custGeom>
            <a:ln w="4078">
              <a:solidFill>
                <a:srgbClr val="FF0000"/>
              </a:solidFill>
            </a:ln>
          </p:spPr>
          <p:txBody>
            <a:bodyPr wrap="square" lIns="0" tIns="0" rIns="0" bIns="0" rtlCol="0"/>
            <a:lstStyle/>
            <a:p>
              <a:endParaRPr/>
            </a:p>
          </p:txBody>
        </p:sp>
        <p:sp>
          <p:nvSpPr>
            <p:cNvPr id="22" name="object 22"/>
            <p:cNvSpPr/>
            <p:nvPr/>
          </p:nvSpPr>
          <p:spPr>
            <a:xfrm>
              <a:off x="1154688" y="1693108"/>
              <a:ext cx="31750" cy="1905"/>
            </a:xfrm>
            <a:custGeom>
              <a:avLst/>
              <a:gdLst/>
              <a:ahLst/>
              <a:cxnLst/>
              <a:rect l="l" t="t" r="r" b="b"/>
              <a:pathLst>
                <a:path w="31750" h="1905">
                  <a:moveTo>
                    <a:pt x="13595" y="0"/>
                  </a:moveTo>
                  <a:lnTo>
                    <a:pt x="31268" y="0"/>
                  </a:lnTo>
                </a:path>
                <a:path w="31750" h="1905">
                  <a:moveTo>
                    <a:pt x="0" y="1359"/>
                  </a:moveTo>
                  <a:lnTo>
                    <a:pt x="17673" y="1359"/>
                  </a:lnTo>
                </a:path>
              </a:pathLst>
            </a:custGeom>
            <a:ln w="5438">
              <a:solidFill>
                <a:srgbClr val="FF0000"/>
              </a:solidFill>
            </a:ln>
          </p:spPr>
          <p:txBody>
            <a:bodyPr wrap="square" lIns="0" tIns="0" rIns="0" bIns="0" rtlCol="0"/>
            <a:lstStyle/>
            <a:p>
              <a:endParaRPr/>
            </a:p>
          </p:txBody>
        </p:sp>
        <p:sp>
          <p:nvSpPr>
            <p:cNvPr id="23" name="object 23"/>
            <p:cNvSpPr/>
            <p:nvPr/>
          </p:nvSpPr>
          <p:spPr>
            <a:xfrm>
              <a:off x="1156047" y="1695147"/>
              <a:ext cx="1270" cy="0"/>
            </a:xfrm>
            <a:custGeom>
              <a:avLst/>
              <a:gdLst/>
              <a:ahLst/>
              <a:cxnLst/>
              <a:rect l="l" t="t" r="r" b="b"/>
              <a:pathLst>
                <a:path w="1269">
                  <a:moveTo>
                    <a:pt x="339" y="-2039"/>
                  </a:moveTo>
                  <a:lnTo>
                    <a:pt x="339" y="2039"/>
                  </a:lnTo>
                </a:path>
              </a:pathLst>
            </a:custGeom>
            <a:ln w="3175">
              <a:solidFill>
                <a:srgbClr val="FF0000"/>
              </a:solidFill>
            </a:ln>
          </p:spPr>
          <p:txBody>
            <a:bodyPr wrap="square" lIns="0" tIns="0" rIns="0" bIns="0" rtlCol="0"/>
            <a:lstStyle/>
            <a:p>
              <a:endParaRPr/>
            </a:p>
          </p:txBody>
        </p:sp>
        <p:sp>
          <p:nvSpPr>
            <p:cNvPr id="24" name="object 24"/>
            <p:cNvSpPr/>
            <p:nvPr/>
          </p:nvSpPr>
          <p:spPr>
            <a:xfrm>
              <a:off x="1142452" y="1695147"/>
              <a:ext cx="13970" cy="1905"/>
            </a:xfrm>
            <a:custGeom>
              <a:avLst/>
              <a:gdLst/>
              <a:ahLst/>
              <a:cxnLst/>
              <a:rect l="l" t="t" r="r" b="b"/>
              <a:pathLst>
                <a:path w="13969" h="1905">
                  <a:moveTo>
                    <a:pt x="-2039" y="679"/>
                  </a:moveTo>
                  <a:lnTo>
                    <a:pt x="15634" y="679"/>
                  </a:lnTo>
                </a:path>
              </a:pathLst>
            </a:custGeom>
            <a:ln w="5437">
              <a:solidFill>
                <a:srgbClr val="FF0000"/>
              </a:solidFill>
            </a:ln>
          </p:spPr>
          <p:txBody>
            <a:bodyPr wrap="square" lIns="0" tIns="0" rIns="0" bIns="0" rtlCol="0"/>
            <a:lstStyle/>
            <a:p>
              <a:endParaRPr/>
            </a:p>
          </p:txBody>
        </p:sp>
        <p:sp>
          <p:nvSpPr>
            <p:cNvPr id="25" name="object 25"/>
            <p:cNvSpPr/>
            <p:nvPr/>
          </p:nvSpPr>
          <p:spPr>
            <a:xfrm>
              <a:off x="1128858" y="1696506"/>
              <a:ext cx="13970" cy="0"/>
            </a:xfrm>
            <a:custGeom>
              <a:avLst/>
              <a:gdLst/>
              <a:ahLst/>
              <a:cxnLst/>
              <a:rect l="l" t="t" r="r" b="b"/>
              <a:pathLst>
                <a:path w="13969">
                  <a:moveTo>
                    <a:pt x="13594" y="0"/>
                  </a:moveTo>
                  <a:lnTo>
                    <a:pt x="0" y="0"/>
                  </a:lnTo>
                </a:path>
              </a:pathLst>
            </a:custGeom>
            <a:ln w="4078">
              <a:solidFill>
                <a:srgbClr val="FF0000"/>
              </a:solidFill>
            </a:ln>
          </p:spPr>
          <p:txBody>
            <a:bodyPr wrap="square" lIns="0" tIns="0" rIns="0" bIns="0" rtlCol="0"/>
            <a:lstStyle/>
            <a:p>
              <a:endParaRPr/>
            </a:p>
          </p:txBody>
        </p:sp>
        <p:sp>
          <p:nvSpPr>
            <p:cNvPr id="26" name="object 26"/>
            <p:cNvSpPr/>
            <p:nvPr/>
          </p:nvSpPr>
          <p:spPr>
            <a:xfrm>
              <a:off x="1114583" y="1696506"/>
              <a:ext cx="14604" cy="1270"/>
            </a:xfrm>
            <a:custGeom>
              <a:avLst/>
              <a:gdLst/>
              <a:ahLst/>
              <a:cxnLst/>
              <a:rect l="l" t="t" r="r" b="b"/>
              <a:pathLst>
                <a:path w="14605" h="1269">
                  <a:moveTo>
                    <a:pt x="-2039" y="340"/>
                  </a:moveTo>
                  <a:lnTo>
                    <a:pt x="16313" y="340"/>
                  </a:lnTo>
                </a:path>
              </a:pathLst>
            </a:custGeom>
            <a:ln w="4758">
              <a:solidFill>
                <a:srgbClr val="FF0000"/>
              </a:solidFill>
            </a:ln>
          </p:spPr>
          <p:txBody>
            <a:bodyPr wrap="square" lIns="0" tIns="0" rIns="0" bIns="0" rtlCol="0"/>
            <a:lstStyle/>
            <a:p>
              <a:endParaRPr/>
            </a:p>
          </p:txBody>
        </p:sp>
        <p:sp>
          <p:nvSpPr>
            <p:cNvPr id="27" name="object 27"/>
            <p:cNvSpPr/>
            <p:nvPr/>
          </p:nvSpPr>
          <p:spPr>
            <a:xfrm>
              <a:off x="1100988" y="1697187"/>
              <a:ext cx="13970" cy="0"/>
            </a:xfrm>
            <a:custGeom>
              <a:avLst/>
              <a:gdLst/>
              <a:ahLst/>
              <a:cxnLst/>
              <a:rect l="l" t="t" r="r" b="b"/>
              <a:pathLst>
                <a:path w="13969">
                  <a:moveTo>
                    <a:pt x="13595" y="0"/>
                  </a:moveTo>
                  <a:lnTo>
                    <a:pt x="0" y="0"/>
                  </a:lnTo>
                </a:path>
              </a:pathLst>
            </a:custGeom>
            <a:ln w="4078">
              <a:solidFill>
                <a:srgbClr val="FF0000"/>
              </a:solidFill>
            </a:ln>
          </p:spPr>
          <p:txBody>
            <a:bodyPr wrap="square" lIns="0" tIns="0" rIns="0" bIns="0" rtlCol="0"/>
            <a:lstStyle/>
            <a:p>
              <a:endParaRPr/>
            </a:p>
          </p:txBody>
        </p:sp>
        <p:sp>
          <p:nvSpPr>
            <p:cNvPr id="28" name="object 28"/>
            <p:cNvSpPr/>
            <p:nvPr/>
          </p:nvSpPr>
          <p:spPr>
            <a:xfrm>
              <a:off x="1087393" y="1696506"/>
              <a:ext cx="13970" cy="1270"/>
            </a:xfrm>
            <a:custGeom>
              <a:avLst/>
              <a:gdLst/>
              <a:ahLst/>
              <a:cxnLst/>
              <a:rect l="l" t="t" r="r" b="b"/>
              <a:pathLst>
                <a:path w="13969" h="1269">
                  <a:moveTo>
                    <a:pt x="-2039" y="340"/>
                  </a:moveTo>
                  <a:lnTo>
                    <a:pt x="15634" y="340"/>
                  </a:lnTo>
                </a:path>
              </a:pathLst>
            </a:custGeom>
            <a:ln w="4758">
              <a:solidFill>
                <a:srgbClr val="FF0000"/>
              </a:solidFill>
            </a:ln>
          </p:spPr>
          <p:txBody>
            <a:bodyPr wrap="square" lIns="0" tIns="0" rIns="0" bIns="0" rtlCol="0"/>
            <a:lstStyle/>
            <a:p>
              <a:endParaRPr/>
            </a:p>
          </p:txBody>
        </p:sp>
        <p:sp>
          <p:nvSpPr>
            <p:cNvPr id="29" name="object 29"/>
            <p:cNvSpPr/>
            <p:nvPr/>
          </p:nvSpPr>
          <p:spPr>
            <a:xfrm>
              <a:off x="1063603" y="1695487"/>
              <a:ext cx="26034" cy="1270"/>
            </a:xfrm>
            <a:custGeom>
              <a:avLst/>
              <a:gdLst/>
              <a:ahLst/>
              <a:cxnLst/>
              <a:rect l="l" t="t" r="r" b="b"/>
              <a:pathLst>
                <a:path w="26034" h="1269">
                  <a:moveTo>
                    <a:pt x="7476" y="679"/>
                  </a:moveTo>
                  <a:lnTo>
                    <a:pt x="25829" y="679"/>
                  </a:lnTo>
                </a:path>
                <a:path w="26034" h="1269">
                  <a:moveTo>
                    <a:pt x="0" y="0"/>
                  </a:moveTo>
                  <a:lnTo>
                    <a:pt x="11555" y="0"/>
                  </a:lnTo>
                </a:path>
              </a:pathLst>
            </a:custGeom>
            <a:ln w="4757">
              <a:solidFill>
                <a:srgbClr val="FF0000"/>
              </a:solidFill>
            </a:ln>
          </p:spPr>
          <p:txBody>
            <a:bodyPr wrap="square" lIns="0" tIns="0" rIns="0" bIns="0" rtlCol="0"/>
            <a:lstStyle/>
            <a:p>
              <a:endParaRPr/>
            </a:p>
          </p:txBody>
        </p:sp>
        <p:sp>
          <p:nvSpPr>
            <p:cNvPr id="30" name="object 30"/>
            <p:cNvSpPr/>
            <p:nvPr/>
          </p:nvSpPr>
          <p:spPr>
            <a:xfrm>
              <a:off x="1059524" y="1694467"/>
              <a:ext cx="6350" cy="1270"/>
            </a:xfrm>
            <a:custGeom>
              <a:avLst/>
              <a:gdLst/>
              <a:ahLst/>
              <a:cxnLst/>
              <a:rect l="l" t="t" r="r" b="b"/>
              <a:pathLst>
                <a:path w="6350" h="1269">
                  <a:moveTo>
                    <a:pt x="-2039" y="340"/>
                  </a:moveTo>
                  <a:lnTo>
                    <a:pt x="8156" y="340"/>
                  </a:lnTo>
                </a:path>
              </a:pathLst>
            </a:custGeom>
            <a:ln w="4758">
              <a:solidFill>
                <a:srgbClr val="FF0000"/>
              </a:solidFill>
            </a:ln>
          </p:spPr>
          <p:txBody>
            <a:bodyPr wrap="square" lIns="0" tIns="0" rIns="0" bIns="0" rtlCol="0"/>
            <a:lstStyle/>
            <a:p>
              <a:endParaRPr/>
            </a:p>
          </p:txBody>
        </p:sp>
        <p:sp>
          <p:nvSpPr>
            <p:cNvPr id="31" name="object 31"/>
            <p:cNvSpPr/>
            <p:nvPr/>
          </p:nvSpPr>
          <p:spPr>
            <a:xfrm>
              <a:off x="1045249" y="1693108"/>
              <a:ext cx="14604" cy="1905"/>
            </a:xfrm>
            <a:custGeom>
              <a:avLst/>
              <a:gdLst/>
              <a:ahLst/>
              <a:cxnLst/>
              <a:rect l="l" t="t" r="r" b="b"/>
              <a:pathLst>
                <a:path w="14605" h="1905">
                  <a:moveTo>
                    <a:pt x="-2039" y="679"/>
                  </a:moveTo>
                  <a:lnTo>
                    <a:pt x="16313" y="679"/>
                  </a:lnTo>
                </a:path>
              </a:pathLst>
            </a:custGeom>
            <a:ln w="5437">
              <a:solidFill>
                <a:srgbClr val="FF0000"/>
              </a:solidFill>
            </a:ln>
          </p:spPr>
          <p:txBody>
            <a:bodyPr wrap="square" lIns="0" tIns="0" rIns="0" bIns="0" rtlCol="0"/>
            <a:lstStyle/>
            <a:p>
              <a:endParaRPr/>
            </a:p>
          </p:txBody>
        </p:sp>
        <p:sp>
          <p:nvSpPr>
            <p:cNvPr id="32" name="object 32"/>
            <p:cNvSpPr/>
            <p:nvPr/>
          </p:nvSpPr>
          <p:spPr>
            <a:xfrm>
              <a:off x="1031654" y="1691748"/>
              <a:ext cx="13970" cy="1905"/>
            </a:xfrm>
            <a:custGeom>
              <a:avLst/>
              <a:gdLst/>
              <a:ahLst/>
              <a:cxnLst/>
              <a:rect l="l" t="t" r="r" b="b"/>
              <a:pathLst>
                <a:path w="13969" h="1905">
                  <a:moveTo>
                    <a:pt x="-2039" y="679"/>
                  </a:moveTo>
                  <a:lnTo>
                    <a:pt x="15634" y="679"/>
                  </a:lnTo>
                </a:path>
              </a:pathLst>
            </a:custGeom>
            <a:ln w="5438">
              <a:solidFill>
                <a:srgbClr val="FF0000"/>
              </a:solidFill>
            </a:ln>
          </p:spPr>
          <p:txBody>
            <a:bodyPr wrap="square" lIns="0" tIns="0" rIns="0" bIns="0" rtlCol="0"/>
            <a:lstStyle/>
            <a:p>
              <a:endParaRPr/>
            </a:p>
          </p:txBody>
        </p:sp>
        <p:sp>
          <p:nvSpPr>
            <p:cNvPr id="33" name="object 33"/>
            <p:cNvSpPr/>
            <p:nvPr/>
          </p:nvSpPr>
          <p:spPr>
            <a:xfrm>
              <a:off x="778790" y="1501420"/>
              <a:ext cx="253365" cy="190500"/>
            </a:xfrm>
            <a:custGeom>
              <a:avLst/>
              <a:gdLst/>
              <a:ahLst/>
              <a:cxnLst/>
              <a:rect l="l" t="t" r="r" b="b"/>
              <a:pathLst>
                <a:path w="253365" h="190500">
                  <a:moveTo>
                    <a:pt x="252864" y="190327"/>
                  </a:moveTo>
                  <a:lnTo>
                    <a:pt x="239269" y="187609"/>
                  </a:lnTo>
                </a:path>
                <a:path w="253365" h="190500">
                  <a:moveTo>
                    <a:pt x="239269" y="187609"/>
                  </a:moveTo>
                  <a:lnTo>
                    <a:pt x="224994" y="185569"/>
                  </a:lnTo>
                </a:path>
                <a:path w="253365" h="190500">
                  <a:moveTo>
                    <a:pt x="224994" y="185569"/>
                  </a:moveTo>
                  <a:lnTo>
                    <a:pt x="211400" y="182850"/>
                  </a:lnTo>
                </a:path>
                <a:path w="253365" h="190500">
                  <a:moveTo>
                    <a:pt x="211400" y="182850"/>
                  </a:moveTo>
                  <a:lnTo>
                    <a:pt x="200524" y="180131"/>
                  </a:lnTo>
                </a:path>
                <a:path w="253365" h="190500">
                  <a:moveTo>
                    <a:pt x="200524" y="180131"/>
                  </a:moveTo>
                  <a:lnTo>
                    <a:pt x="197125" y="179452"/>
                  </a:lnTo>
                </a:path>
                <a:path w="253365" h="190500">
                  <a:moveTo>
                    <a:pt x="197125" y="179452"/>
                  </a:moveTo>
                  <a:lnTo>
                    <a:pt x="183530" y="175373"/>
                  </a:lnTo>
                </a:path>
                <a:path w="253365" h="190500">
                  <a:moveTo>
                    <a:pt x="183530" y="175373"/>
                  </a:moveTo>
                  <a:lnTo>
                    <a:pt x="169935" y="171295"/>
                  </a:lnTo>
                </a:path>
                <a:path w="253365" h="190500">
                  <a:moveTo>
                    <a:pt x="169935" y="171295"/>
                  </a:moveTo>
                  <a:lnTo>
                    <a:pt x="155660" y="166536"/>
                  </a:lnTo>
                </a:path>
                <a:path w="253365" h="190500">
                  <a:moveTo>
                    <a:pt x="155660" y="166536"/>
                  </a:moveTo>
                  <a:lnTo>
                    <a:pt x="154981" y="165857"/>
                  </a:lnTo>
                </a:path>
                <a:path w="253365" h="190500">
                  <a:moveTo>
                    <a:pt x="154981" y="165857"/>
                  </a:moveTo>
                  <a:lnTo>
                    <a:pt x="142066" y="161099"/>
                  </a:lnTo>
                </a:path>
                <a:path w="253365" h="190500">
                  <a:moveTo>
                    <a:pt x="142066" y="161099"/>
                  </a:moveTo>
                  <a:lnTo>
                    <a:pt x="127792" y="154981"/>
                  </a:lnTo>
                </a:path>
                <a:path w="253365" h="190500">
                  <a:moveTo>
                    <a:pt x="127792" y="154981"/>
                  </a:moveTo>
                  <a:lnTo>
                    <a:pt x="121674" y="152261"/>
                  </a:lnTo>
                </a:path>
                <a:path w="253365" h="190500">
                  <a:moveTo>
                    <a:pt x="121674" y="152261"/>
                  </a:moveTo>
                  <a:lnTo>
                    <a:pt x="114196" y="148863"/>
                  </a:lnTo>
                </a:path>
                <a:path w="253365" h="190500">
                  <a:moveTo>
                    <a:pt x="114196" y="148863"/>
                  </a:moveTo>
                  <a:lnTo>
                    <a:pt x="100601" y="141386"/>
                  </a:lnTo>
                </a:path>
                <a:path w="253365" h="190500">
                  <a:moveTo>
                    <a:pt x="100601" y="141386"/>
                  </a:moveTo>
                  <a:lnTo>
                    <a:pt x="95164" y="138667"/>
                  </a:lnTo>
                </a:path>
                <a:path w="253365" h="190500">
                  <a:moveTo>
                    <a:pt x="95164" y="138667"/>
                  </a:moveTo>
                  <a:lnTo>
                    <a:pt x="86327" y="133229"/>
                  </a:lnTo>
                </a:path>
                <a:path w="253365" h="190500">
                  <a:moveTo>
                    <a:pt x="86327" y="133229"/>
                  </a:moveTo>
                  <a:lnTo>
                    <a:pt x="74091" y="124393"/>
                  </a:lnTo>
                </a:path>
                <a:path w="253365" h="190500">
                  <a:moveTo>
                    <a:pt x="74091" y="124393"/>
                  </a:moveTo>
                  <a:lnTo>
                    <a:pt x="72732" y="123712"/>
                  </a:lnTo>
                </a:path>
                <a:path w="253365" h="190500">
                  <a:moveTo>
                    <a:pt x="72732" y="123712"/>
                  </a:moveTo>
                  <a:lnTo>
                    <a:pt x="58458" y="112837"/>
                  </a:lnTo>
                </a:path>
                <a:path w="253365" h="190500">
                  <a:moveTo>
                    <a:pt x="58458" y="112837"/>
                  </a:moveTo>
                  <a:lnTo>
                    <a:pt x="55738" y="110797"/>
                  </a:lnTo>
                </a:path>
                <a:path w="253365" h="190500">
                  <a:moveTo>
                    <a:pt x="55738" y="110797"/>
                  </a:moveTo>
                  <a:lnTo>
                    <a:pt x="44863" y="99922"/>
                  </a:lnTo>
                </a:path>
                <a:path w="253365" h="190500">
                  <a:moveTo>
                    <a:pt x="44863" y="99922"/>
                  </a:moveTo>
                  <a:lnTo>
                    <a:pt x="41464" y="96523"/>
                  </a:lnTo>
                </a:path>
                <a:path w="253365" h="190500">
                  <a:moveTo>
                    <a:pt x="41464" y="96523"/>
                  </a:moveTo>
                  <a:lnTo>
                    <a:pt x="31267" y="84967"/>
                  </a:lnTo>
                </a:path>
                <a:path w="253365" h="190500">
                  <a:moveTo>
                    <a:pt x="31267" y="84967"/>
                  </a:moveTo>
                  <a:lnTo>
                    <a:pt x="29228" y="82928"/>
                  </a:lnTo>
                </a:path>
                <a:path w="253365" h="190500">
                  <a:moveTo>
                    <a:pt x="29228" y="82928"/>
                  </a:moveTo>
                  <a:lnTo>
                    <a:pt x="19712" y="69333"/>
                  </a:lnTo>
                </a:path>
                <a:path w="253365" h="190500">
                  <a:moveTo>
                    <a:pt x="19712" y="69333"/>
                  </a:moveTo>
                  <a:lnTo>
                    <a:pt x="16993" y="64575"/>
                  </a:lnTo>
                </a:path>
                <a:path w="253365" h="190500">
                  <a:moveTo>
                    <a:pt x="16993" y="64575"/>
                  </a:moveTo>
                  <a:lnTo>
                    <a:pt x="12235" y="55059"/>
                  </a:lnTo>
                </a:path>
                <a:path w="253365" h="190500">
                  <a:moveTo>
                    <a:pt x="12235" y="55059"/>
                  </a:moveTo>
                  <a:lnTo>
                    <a:pt x="6117" y="41464"/>
                  </a:lnTo>
                </a:path>
                <a:path w="253365" h="190500">
                  <a:moveTo>
                    <a:pt x="6117" y="41464"/>
                  </a:moveTo>
                  <a:lnTo>
                    <a:pt x="3398" y="31267"/>
                  </a:lnTo>
                </a:path>
                <a:path w="253365" h="190500">
                  <a:moveTo>
                    <a:pt x="3398" y="31267"/>
                  </a:moveTo>
                  <a:lnTo>
                    <a:pt x="2039" y="27189"/>
                  </a:lnTo>
                </a:path>
                <a:path w="253365" h="190500">
                  <a:moveTo>
                    <a:pt x="2039" y="27189"/>
                  </a:moveTo>
                  <a:lnTo>
                    <a:pt x="0" y="13594"/>
                  </a:lnTo>
                </a:path>
                <a:path w="253365" h="190500">
                  <a:moveTo>
                    <a:pt x="0" y="13594"/>
                  </a:moveTo>
                  <a:lnTo>
                    <a:pt x="0" y="0"/>
                  </a:lnTo>
                </a:path>
              </a:pathLst>
            </a:custGeom>
            <a:ln w="4078">
              <a:solidFill>
                <a:srgbClr val="FF0000"/>
              </a:solidFill>
            </a:ln>
          </p:spPr>
          <p:txBody>
            <a:bodyPr wrap="square" lIns="0" tIns="0" rIns="0" bIns="0" rtlCol="0"/>
            <a:lstStyle/>
            <a:p>
              <a:endParaRPr/>
            </a:p>
          </p:txBody>
        </p:sp>
        <p:sp>
          <p:nvSpPr>
            <p:cNvPr id="34" name="object 34"/>
            <p:cNvSpPr/>
            <p:nvPr/>
          </p:nvSpPr>
          <p:spPr>
            <a:xfrm>
              <a:off x="778790" y="1487146"/>
              <a:ext cx="1905" cy="14604"/>
            </a:xfrm>
            <a:custGeom>
              <a:avLst/>
              <a:gdLst/>
              <a:ahLst/>
              <a:cxnLst/>
              <a:rect l="l" t="t" r="r" b="b"/>
              <a:pathLst>
                <a:path w="1904" h="14605">
                  <a:moveTo>
                    <a:pt x="679" y="-2039"/>
                  </a:moveTo>
                  <a:lnTo>
                    <a:pt x="679" y="16313"/>
                  </a:lnTo>
                </a:path>
              </a:pathLst>
            </a:custGeom>
            <a:ln w="5438">
              <a:solidFill>
                <a:srgbClr val="FF0000"/>
              </a:solidFill>
            </a:ln>
          </p:spPr>
          <p:txBody>
            <a:bodyPr wrap="square" lIns="0" tIns="0" rIns="0" bIns="0" rtlCol="0"/>
            <a:lstStyle/>
            <a:p>
              <a:endParaRPr/>
            </a:p>
          </p:txBody>
        </p:sp>
        <p:sp>
          <p:nvSpPr>
            <p:cNvPr id="35" name="object 35"/>
            <p:cNvSpPr/>
            <p:nvPr/>
          </p:nvSpPr>
          <p:spPr>
            <a:xfrm>
              <a:off x="780149" y="1391302"/>
              <a:ext cx="293370" cy="95885"/>
            </a:xfrm>
            <a:custGeom>
              <a:avLst/>
              <a:gdLst/>
              <a:ahLst/>
              <a:cxnLst/>
              <a:rect l="l" t="t" r="r" b="b"/>
              <a:pathLst>
                <a:path w="293369" h="95884">
                  <a:moveTo>
                    <a:pt x="0" y="95843"/>
                  </a:moveTo>
                  <a:lnTo>
                    <a:pt x="2039" y="87006"/>
                  </a:lnTo>
                </a:path>
                <a:path w="293369" h="95884">
                  <a:moveTo>
                    <a:pt x="140706" y="76130"/>
                  </a:moveTo>
                  <a:lnTo>
                    <a:pt x="145464" y="67974"/>
                  </a:lnTo>
                </a:path>
                <a:path w="293369" h="95884">
                  <a:moveTo>
                    <a:pt x="145464" y="67974"/>
                  </a:moveTo>
                  <a:lnTo>
                    <a:pt x="154301" y="57777"/>
                  </a:lnTo>
                </a:path>
                <a:path w="293369" h="95884">
                  <a:moveTo>
                    <a:pt x="154301" y="57777"/>
                  </a:moveTo>
                  <a:lnTo>
                    <a:pt x="157700" y="54378"/>
                  </a:lnTo>
                </a:path>
                <a:path w="293369" h="95884">
                  <a:moveTo>
                    <a:pt x="157700" y="54378"/>
                  </a:moveTo>
                  <a:lnTo>
                    <a:pt x="168575" y="45542"/>
                  </a:lnTo>
                </a:path>
                <a:path w="293369" h="95884">
                  <a:moveTo>
                    <a:pt x="168575" y="45542"/>
                  </a:moveTo>
                  <a:lnTo>
                    <a:pt x="174693" y="40784"/>
                  </a:lnTo>
                </a:path>
                <a:path w="293369" h="95884">
                  <a:moveTo>
                    <a:pt x="174693" y="40784"/>
                  </a:moveTo>
                  <a:lnTo>
                    <a:pt x="182170" y="35346"/>
                  </a:lnTo>
                </a:path>
                <a:path w="293369" h="95884">
                  <a:moveTo>
                    <a:pt x="182170" y="35346"/>
                  </a:moveTo>
                  <a:lnTo>
                    <a:pt x="195766" y="27868"/>
                  </a:lnTo>
                </a:path>
                <a:path w="293369" h="95884">
                  <a:moveTo>
                    <a:pt x="195766" y="27868"/>
                  </a:moveTo>
                  <a:lnTo>
                    <a:pt x="197805" y="26509"/>
                  </a:lnTo>
                </a:path>
                <a:path w="293369" h="95884">
                  <a:moveTo>
                    <a:pt x="197805" y="26509"/>
                  </a:moveTo>
                  <a:lnTo>
                    <a:pt x="210040" y="21071"/>
                  </a:lnTo>
                </a:path>
                <a:path w="293369" h="95884">
                  <a:moveTo>
                    <a:pt x="210040" y="21071"/>
                  </a:moveTo>
                  <a:lnTo>
                    <a:pt x="223635" y="15633"/>
                  </a:lnTo>
                </a:path>
                <a:path w="293369" h="95884">
                  <a:moveTo>
                    <a:pt x="223635" y="15633"/>
                  </a:moveTo>
                  <a:lnTo>
                    <a:pt x="231791" y="12914"/>
                  </a:lnTo>
                </a:path>
                <a:path w="293369" h="95884">
                  <a:moveTo>
                    <a:pt x="231791" y="12914"/>
                  </a:moveTo>
                  <a:lnTo>
                    <a:pt x="237909" y="10875"/>
                  </a:lnTo>
                </a:path>
                <a:path w="293369" h="95884">
                  <a:moveTo>
                    <a:pt x="237909" y="10875"/>
                  </a:moveTo>
                  <a:lnTo>
                    <a:pt x="251504" y="7476"/>
                  </a:lnTo>
                </a:path>
                <a:path w="293369" h="95884">
                  <a:moveTo>
                    <a:pt x="251504" y="7476"/>
                  </a:moveTo>
                  <a:lnTo>
                    <a:pt x="265099" y="4078"/>
                  </a:lnTo>
                </a:path>
                <a:path w="293369" h="95884">
                  <a:moveTo>
                    <a:pt x="265099" y="4078"/>
                  </a:moveTo>
                  <a:lnTo>
                    <a:pt x="279374" y="2039"/>
                  </a:lnTo>
                </a:path>
                <a:path w="293369" h="95884">
                  <a:moveTo>
                    <a:pt x="279374" y="2039"/>
                  </a:moveTo>
                  <a:lnTo>
                    <a:pt x="292968" y="0"/>
                  </a:lnTo>
                </a:path>
              </a:pathLst>
            </a:custGeom>
            <a:ln w="4078">
              <a:solidFill>
                <a:srgbClr val="FF0000"/>
              </a:solidFill>
            </a:ln>
          </p:spPr>
          <p:txBody>
            <a:bodyPr wrap="square" lIns="0" tIns="0" rIns="0" bIns="0" rtlCol="0"/>
            <a:lstStyle/>
            <a:p>
              <a:endParaRPr/>
            </a:p>
          </p:txBody>
        </p:sp>
        <p:sp>
          <p:nvSpPr>
            <p:cNvPr id="36" name="object 36"/>
            <p:cNvSpPr/>
            <p:nvPr/>
          </p:nvSpPr>
          <p:spPr>
            <a:xfrm>
              <a:off x="1073118" y="1390622"/>
              <a:ext cx="8890" cy="1270"/>
            </a:xfrm>
            <a:custGeom>
              <a:avLst/>
              <a:gdLst/>
              <a:ahLst/>
              <a:cxnLst/>
              <a:rect l="l" t="t" r="r" b="b"/>
              <a:pathLst>
                <a:path w="8890" h="1269">
                  <a:moveTo>
                    <a:pt x="-2039" y="340"/>
                  </a:moveTo>
                  <a:lnTo>
                    <a:pt x="10876" y="340"/>
                  </a:lnTo>
                </a:path>
              </a:pathLst>
            </a:custGeom>
            <a:ln w="4758">
              <a:solidFill>
                <a:srgbClr val="FF0000"/>
              </a:solidFill>
            </a:ln>
          </p:spPr>
          <p:txBody>
            <a:bodyPr wrap="square" lIns="0" tIns="0" rIns="0" bIns="0" rtlCol="0"/>
            <a:lstStyle/>
            <a:p>
              <a:endParaRPr/>
            </a:p>
          </p:txBody>
        </p:sp>
        <p:sp>
          <p:nvSpPr>
            <p:cNvPr id="37" name="object 37"/>
            <p:cNvSpPr/>
            <p:nvPr/>
          </p:nvSpPr>
          <p:spPr>
            <a:xfrm>
              <a:off x="1081956" y="1389942"/>
              <a:ext cx="5715" cy="1270"/>
            </a:xfrm>
            <a:custGeom>
              <a:avLst/>
              <a:gdLst/>
              <a:ahLst/>
              <a:cxnLst/>
              <a:rect l="l" t="t" r="r" b="b"/>
              <a:pathLst>
                <a:path w="5715" h="1269">
                  <a:moveTo>
                    <a:pt x="0" y="679"/>
                  </a:moveTo>
                  <a:lnTo>
                    <a:pt x="5437" y="0"/>
                  </a:lnTo>
                </a:path>
              </a:pathLst>
            </a:custGeom>
            <a:ln w="4078">
              <a:solidFill>
                <a:srgbClr val="FF0000"/>
              </a:solidFill>
            </a:ln>
          </p:spPr>
          <p:txBody>
            <a:bodyPr wrap="square" lIns="0" tIns="0" rIns="0" bIns="0" rtlCol="0"/>
            <a:lstStyle/>
            <a:p>
              <a:endParaRPr/>
            </a:p>
          </p:txBody>
        </p:sp>
        <p:sp>
          <p:nvSpPr>
            <p:cNvPr id="38" name="object 38"/>
            <p:cNvSpPr/>
            <p:nvPr/>
          </p:nvSpPr>
          <p:spPr>
            <a:xfrm>
              <a:off x="1087393" y="1389263"/>
              <a:ext cx="13970" cy="1270"/>
            </a:xfrm>
            <a:custGeom>
              <a:avLst/>
              <a:gdLst/>
              <a:ahLst/>
              <a:cxnLst/>
              <a:rect l="l" t="t" r="r" b="b"/>
              <a:pathLst>
                <a:path w="13969" h="1269">
                  <a:moveTo>
                    <a:pt x="-2039" y="339"/>
                  </a:moveTo>
                  <a:lnTo>
                    <a:pt x="15634" y="339"/>
                  </a:lnTo>
                </a:path>
              </a:pathLst>
            </a:custGeom>
            <a:ln w="4757">
              <a:solidFill>
                <a:srgbClr val="FF0000"/>
              </a:solidFill>
            </a:ln>
          </p:spPr>
          <p:txBody>
            <a:bodyPr wrap="square" lIns="0" tIns="0" rIns="0" bIns="0" rtlCol="0"/>
            <a:lstStyle/>
            <a:p>
              <a:endParaRPr/>
            </a:p>
          </p:txBody>
        </p:sp>
        <p:sp>
          <p:nvSpPr>
            <p:cNvPr id="39" name="object 39"/>
            <p:cNvSpPr/>
            <p:nvPr/>
          </p:nvSpPr>
          <p:spPr>
            <a:xfrm>
              <a:off x="1100988" y="1389263"/>
              <a:ext cx="27940" cy="0"/>
            </a:xfrm>
            <a:custGeom>
              <a:avLst/>
              <a:gdLst/>
              <a:ahLst/>
              <a:cxnLst/>
              <a:rect l="l" t="t" r="r" b="b"/>
              <a:pathLst>
                <a:path w="27940">
                  <a:moveTo>
                    <a:pt x="0" y="0"/>
                  </a:moveTo>
                  <a:lnTo>
                    <a:pt x="13595" y="0"/>
                  </a:lnTo>
                </a:path>
                <a:path w="27940">
                  <a:moveTo>
                    <a:pt x="13595" y="0"/>
                  </a:moveTo>
                  <a:lnTo>
                    <a:pt x="27869" y="0"/>
                  </a:lnTo>
                </a:path>
              </a:pathLst>
            </a:custGeom>
            <a:ln w="4078">
              <a:solidFill>
                <a:srgbClr val="FF0000"/>
              </a:solidFill>
            </a:ln>
          </p:spPr>
          <p:txBody>
            <a:bodyPr wrap="square" lIns="0" tIns="0" rIns="0" bIns="0" rtlCol="0"/>
            <a:lstStyle/>
            <a:p>
              <a:endParaRPr/>
            </a:p>
          </p:txBody>
        </p:sp>
        <p:sp>
          <p:nvSpPr>
            <p:cNvPr id="40" name="object 40"/>
            <p:cNvSpPr/>
            <p:nvPr/>
          </p:nvSpPr>
          <p:spPr>
            <a:xfrm>
              <a:off x="1128858" y="1389263"/>
              <a:ext cx="10795" cy="1905"/>
            </a:xfrm>
            <a:custGeom>
              <a:avLst/>
              <a:gdLst/>
              <a:ahLst/>
              <a:cxnLst/>
              <a:rect l="l" t="t" r="r" b="b"/>
              <a:pathLst>
                <a:path w="10794" h="1905">
                  <a:moveTo>
                    <a:pt x="-2039" y="679"/>
                  </a:moveTo>
                  <a:lnTo>
                    <a:pt x="12235" y="679"/>
                  </a:lnTo>
                </a:path>
              </a:pathLst>
            </a:custGeom>
            <a:ln w="5437">
              <a:solidFill>
                <a:srgbClr val="FF0000"/>
              </a:solidFill>
            </a:ln>
          </p:spPr>
          <p:txBody>
            <a:bodyPr wrap="square" lIns="0" tIns="0" rIns="0" bIns="0" rtlCol="0"/>
            <a:lstStyle/>
            <a:p>
              <a:endParaRPr/>
            </a:p>
          </p:txBody>
        </p:sp>
        <p:sp>
          <p:nvSpPr>
            <p:cNvPr id="41" name="object 41"/>
            <p:cNvSpPr/>
            <p:nvPr/>
          </p:nvSpPr>
          <p:spPr>
            <a:xfrm>
              <a:off x="1139054" y="1390622"/>
              <a:ext cx="3810" cy="0"/>
            </a:xfrm>
            <a:custGeom>
              <a:avLst/>
              <a:gdLst/>
              <a:ahLst/>
              <a:cxnLst/>
              <a:rect l="l" t="t" r="r" b="b"/>
              <a:pathLst>
                <a:path w="3809">
                  <a:moveTo>
                    <a:pt x="0" y="0"/>
                  </a:moveTo>
                  <a:lnTo>
                    <a:pt x="3398" y="0"/>
                  </a:lnTo>
                </a:path>
              </a:pathLst>
            </a:custGeom>
            <a:ln w="4078">
              <a:solidFill>
                <a:srgbClr val="FF0000"/>
              </a:solidFill>
            </a:ln>
          </p:spPr>
          <p:txBody>
            <a:bodyPr wrap="square" lIns="0" tIns="0" rIns="0" bIns="0" rtlCol="0"/>
            <a:lstStyle/>
            <a:p>
              <a:endParaRPr/>
            </a:p>
          </p:txBody>
        </p:sp>
        <p:sp>
          <p:nvSpPr>
            <p:cNvPr id="42" name="object 42"/>
            <p:cNvSpPr/>
            <p:nvPr/>
          </p:nvSpPr>
          <p:spPr>
            <a:xfrm>
              <a:off x="1142452" y="1390622"/>
              <a:ext cx="14604" cy="1905"/>
            </a:xfrm>
            <a:custGeom>
              <a:avLst/>
              <a:gdLst/>
              <a:ahLst/>
              <a:cxnLst/>
              <a:rect l="l" t="t" r="r" b="b"/>
              <a:pathLst>
                <a:path w="14605" h="1905">
                  <a:moveTo>
                    <a:pt x="-2039" y="679"/>
                  </a:moveTo>
                  <a:lnTo>
                    <a:pt x="16313" y="679"/>
                  </a:lnTo>
                </a:path>
              </a:pathLst>
            </a:custGeom>
            <a:ln w="5438">
              <a:solidFill>
                <a:srgbClr val="FF0000"/>
              </a:solidFill>
            </a:ln>
          </p:spPr>
          <p:txBody>
            <a:bodyPr wrap="square" lIns="0" tIns="0" rIns="0" bIns="0" rtlCol="0"/>
            <a:lstStyle/>
            <a:p>
              <a:endParaRPr/>
            </a:p>
          </p:txBody>
        </p:sp>
        <p:sp>
          <p:nvSpPr>
            <p:cNvPr id="43" name="object 43"/>
            <p:cNvSpPr/>
            <p:nvPr/>
          </p:nvSpPr>
          <p:spPr>
            <a:xfrm>
              <a:off x="1156727" y="1391981"/>
              <a:ext cx="110489" cy="40640"/>
            </a:xfrm>
            <a:custGeom>
              <a:avLst/>
              <a:gdLst/>
              <a:ahLst/>
              <a:cxnLst/>
              <a:rect l="l" t="t" r="r" b="b"/>
              <a:pathLst>
                <a:path w="110490" h="40640">
                  <a:moveTo>
                    <a:pt x="0" y="0"/>
                  </a:moveTo>
                  <a:lnTo>
                    <a:pt x="13595" y="2718"/>
                  </a:lnTo>
                </a:path>
                <a:path w="110490" h="40640">
                  <a:moveTo>
                    <a:pt x="13595" y="2718"/>
                  </a:moveTo>
                  <a:lnTo>
                    <a:pt x="27190" y="5438"/>
                  </a:lnTo>
                </a:path>
                <a:path w="110490" h="40640">
                  <a:moveTo>
                    <a:pt x="27190" y="5438"/>
                  </a:moveTo>
                  <a:lnTo>
                    <a:pt x="41464" y="8836"/>
                  </a:lnTo>
                </a:path>
                <a:path w="110490" h="40640">
                  <a:moveTo>
                    <a:pt x="41464" y="8836"/>
                  </a:moveTo>
                  <a:lnTo>
                    <a:pt x="53019" y="12235"/>
                  </a:lnTo>
                </a:path>
                <a:path w="110490" h="40640">
                  <a:moveTo>
                    <a:pt x="53019" y="12235"/>
                  </a:moveTo>
                  <a:lnTo>
                    <a:pt x="55059" y="12914"/>
                  </a:lnTo>
                </a:path>
                <a:path w="110490" h="40640">
                  <a:moveTo>
                    <a:pt x="55059" y="12914"/>
                  </a:moveTo>
                  <a:lnTo>
                    <a:pt x="68654" y="18353"/>
                  </a:lnTo>
                </a:path>
                <a:path w="110490" h="40640">
                  <a:moveTo>
                    <a:pt x="68654" y="18353"/>
                  </a:moveTo>
                  <a:lnTo>
                    <a:pt x="82928" y="24470"/>
                  </a:lnTo>
                </a:path>
                <a:path w="110490" h="40640">
                  <a:moveTo>
                    <a:pt x="82928" y="24470"/>
                  </a:moveTo>
                  <a:lnTo>
                    <a:pt x="87007" y="25830"/>
                  </a:lnTo>
                </a:path>
                <a:path w="110490" h="40640">
                  <a:moveTo>
                    <a:pt x="87007" y="25830"/>
                  </a:moveTo>
                  <a:lnTo>
                    <a:pt x="96526" y="31948"/>
                  </a:lnTo>
                </a:path>
                <a:path w="110490" h="40640">
                  <a:moveTo>
                    <a:pt x="96526" y="31948"/>
                  </a:moveTo>
                  <a:lnTo>
                    <a:pt x="110115" y="40105"/>
                  </a:lnTo>
                </a:path>
              </a:pathLst>
            </a:custGeom>
            <a:ln w="4078">
              <a:solidFill>
                <a:srgbClr val="FF0000"/>
              </a:solidFill>
            </a:ln>
          </p:spPr>
          <p:txBody>
            <a:bodyPr wrap="square" lIns="0" tIns="0" rIns="0" bIns="0" rtlCol="0"/>
            <a:lstStyle/>
            <a:p>
              <a:endParaRPr/>
            </a:p>
          </p:txBody>
        </p:sp>
        <p:sp>
          <p:nvSpPr>
            <p:cNvPr id="44" name="object 44"/>
            <p:cNvSpPr/>
            <p:nvPr/>
          </p:nvSpPr>
          <p:spPr>
            <a:xfrm>
              <a:off x="1266843" y="1432087"/>
              <a:ext cx="1270" cy="0"/>
            </a:xfrm>
            <a:custGeom>
              <a:avLst/>
              <a:gdLst/>
              <a:ahLst/>
              <a:cxnLst/>
              <a:rect l="l" t="t" r="r" b="b"/>
              <a:pathLst>
                <a:path w="1269">
                  <a:moveTo>
                    <a:pt x="342" y="-2039"/>
                  </a:moveTo>
                  <a:lnTo>
                    <a:pt x="342" y="2039"/>
                  </a:lnTo>
                </a:path>
              </a:pathLst>
            </a:custGeom>
            <a:ln w="3175">
              <a:solidFill>
                <a:srgbClr val="FF0000"/>
              </a:solidFill>
            </a:ln>
          </p:spPr>
          <p:txBody>
            <a:bodyPr wrap="square" lIns="0" tIns="0" rIns="0" bIns="0" rtlCol="0"/>
            <a:lstStyle/>
            <a:p>
              <a:endParaRPr/>
            </a:p>
          </p:txBody>
        </p:sp>
        <p:sp>
          <p:nvSpPr>
            <p:cNvPr id="45" name="object 45"/>
            <p:cNvSpPr/>
            <p:nvPr/>
          </p:nvSpPr>
          <p:spPr>
            <a:xfrm>
              <a:off x="1267528" y="1432087"/>
              <a:ext cx="44450" cy="69850"/>
            </a:xfrm>
            <a:custGeom>
              <a:avLst/>
              <a:gdLst/>
              <a:ahLst/>
              <a:cxnLst/>
              <a:rect l="l" t="t" r="r" b="b"/>
              <a:pathLst>
                <a:path w="44450" h="69850">
                  <a:moveTo>
                    <a:pt x="0" y="0"/>
                  </a:moveTo>
                  <a:lnTo>
                    <a:pt x="13589" y="11555"/>
                  </a:lnTo>
                </a:path>
                <a:path w="44450" h="69850">
                  <a:moveTo>
                    <a:pt x="13589" y="11555"/>
                  </a:moveTo>
                  <a:lnTo>
                    <a:pt x="16313" y="13594"/>
                  </a:lnTo>
                </a:path>
                <a:path w="44450" h="69850">
                  <a:moveTo>
                    <a:pt x="16313" y="13594"/>
                  </a:moveTo>
                  <a:lnTo>
                    <a:pt x="27187" y="26509"/>
                  </a:lnTo>
                </a:path>
                <a:path w="44450" h="69850">
                  <a:moveTo>
                    <a:pt x="27187" y="26509"/>
                  </a:moveTo>
                  <a:lnTo>
                    <a:pt x="28549" y="27189"/>
                  </a:lnTo>
                </a:path>
                <a:path w="44450" h="69850">
                  <a:moveTo>
                    <a:pt x="28549" y="27189"/>
                  </a:moveTo>
                  <a:lnTo>
                    <a:pt x="36706" y="41464"/>
                  </a:lnTo>
                </a:path>
                <a:path w="44450" h="69850">
                  <a:moveTo>
                    <a:pt x="36706" y="41464"/>
                  </a:moveTo>
                  <a:lnTo>
                    <a:pt x="41461" y="53019"/>
                  </a:lnTo>
                </a:path>
                <a:path w="44450" h="69850">
                  <a:moveTo>
                    <a:pt x="41461" y="53019"/>
                  </a:moveTo>
                  <a:lnTo>
                    <a:pt x="42138" y="55059"/>
                  </a:lnTo>
                </a:path>
                <a:path w="44450" h="69850">
                  <a:moveTo>
                    <a:pt x="42138" y="55059"/>
                  </a:moveTo>
                  <a:lnTo>
                    <a:pt x="44177" y="69333"/>
                  </a:lnTo>
                </a:path>
              </a:pathLst>
            </a:custGeom>
            <a:ln w="4078">
              <a:solidFill>
                <a:srgbClr val="FF0000"/>
              </a:solidFill>
            </a:ln>
          </p:spPr>
          <p:txBody>
            <a:bodyPr wrap="square" lIns="0" tIns="0" rIns="0" bIns="0" rtlCol="0"/>
            <a:lstStyle/>
            <a:p>
              <a:endParaRPr/>
            </a:p>
          </p:txBody>
        </p:sp>
        <p:sp>
          <p:nvSpPr>
            <p:cNvPr id="46" name="object 46"/>
            <p:cNvSpPr/>
            <p:nvPr/>
          </p:nvSpPr>
          <p:spPr>
            <a:xfrm>
              <a:off x="1311029" y="1501420"/>
              <a:ext cx="1270" cy="13970"/>
            </a:xfrm>
            <a:custGeom>
              <a:avLst/>
              <a:gdLst/>
              <a:ahLst/>
              <a:cxnLst/>
              <a:rect l="l" t="t" r="r" b="b"/>
              <a:pathLst>
                <a:path w="1269" h="13969">
                  <a:moveTo>
                    <a:pt x="338" y="-2039"/>
                  </a:moveTo>
                  <a:lnTo>
                    <a:pt x="338" y="15633"/>
                  </a:lnTo>
                </a:path>
              </a:pathLst>
            </a:custGeom>
            <a:ln w="4755">
              <a:solidFill>
                <a:srgbClr val="FF0000"/>
              </a:solidFill>
            </a:ln>
          </p:spPr>
          <p:txBody>
            <a:bodyPr wrap="square" lIns="0" tIns="0" rIns="0" bIns="0" rtlCol="0"/>
            <a:lstStyle/>
            <a:p>
              <a:endParaRPr/>
            </a:p>
          </p:txBody>
        </p:sp>
        <p:sp>
          <p:nvSpPr>
            <p:cNvPr id="47" name="object 47"/>
            <p:cNvSpPr/>
            <p:nvPr/>
          </p:nvSpPr>
          <p:spPr>
            <a:xfrm>
              <a:off x="1156727" y="1515015"/>
              <a:ext cx="154305" cy="103505"/>
            </a:xfrm>
            <a:custGeom>
              <a:avLst/>
              <a:gdLst/>
              <a:ahLst/>
              <a:cxnLst/>
              <a:rect l="l" t="t" r="r" b="b"/>
              <a:pathLst>
                <a:path w="154305" h="103505">
                  <a:moveTo>
                    <a:pt x="154302" y="0"/>
                  </a:moveTo>
                  <a:lnTo>
                    <a:pt x="152262" y="10196"/>
                  </a:lnTo>
                </a:path>
                <a:path w="154305" h="103505">
                  <a:moveTo>
                    <a:pt x="152262" y="10196"/>
                  </a:moveTo>
                  <a:lnTo>
                    <a:pt x="150900" y="13595"/>
                  </a:lnTo>
                </a:path>
                <a:path w="154305" h="103505">
                  <a:moveTo>
                    <a:pt x="150900" y="13595"/>
                  </a:moveTo>
                  <a:lnTo>
                    <a:pt x="144782" y="27869"/>
                  </a:lnTo>
                </a:path>
                <a:path w="154305" h="103505">
                  <a:moveTo>
                    <a:pt x="144782" y="27869"/>
                  </a:moveTo>
                  <a:lnTo>
                    <a:pt x="137988" y="36706"/>
                  </a:lnTo>
                </a:path>
                <a:path w="154305" h="103505">
                  <a:moveTo>
                    <a:pt x="137988" y="36706"/>
                  </a:moveTo>
                  <a:lnTo>
                    <a:pt x="134586" y="41464"/>
                  </a:lnTo>
                </a:path>
                <a:path w="154305" h="103505">
                  <a:moveTo>
                    <a:pt x="134586" y="41464"/>
                  </a:moveTo>
                  <a:lnTo>
                    <a:pt x="124390" y="51661"/>
                  </a:lnTo>
                </a:path>
                <a:path w="154305" h="103505">
                  <a:moveTo>
                    <a:pt x="124390" y="51661"/>
                  </a:moveTo>
                  <a:lnTo>
                    <a:pt x="120997" y="55739"/>
                  </a:lnTo>
                </a:path>
                <a:path w="154305" h="103505">
                  <a:moveTo>
                    <a:pt x="120997" y="55739"/>
                  </a:moveTo>
                  <a:lnTo>
                    <a:pt x="110801" y="63216"/>
                  </a:lnTo>
                </a:path>
                <a:path w="154305" h="103505">
                  <a:moveTo>
                    <a:pt x="110801" y="63216"/>
                  </a:moveTo>
                  <a:lnTo>
                    <a:pt x="101282" y="69333"/>
                  </a:lnTo>
                </a:path>
                <a:path w="154305" h="103505">
                  <a:moveTo>
                    <a:pt x="101282" y="69333"/>
                  </a:moveTo>
                  <a:lnTo>
                    <a:pt x="96526" y="72053"/>
                  </a:lnTo>
                </a:path>
                <a:path w="154305" h="103505">
                  <a:moveTo>
                    <a:pt x="96526" y="72053"/>
                  </a:moveTo>
                  <a:lnTo>
                    <a:pt x="82928" y="79529"/>
                  </a:lnTo>
                </a:path>
                <a:path w="154305" h="103505">
                  <a:moveTo>
                    <a:pt x="82928" y="79529"/>
                  </a:moveTo>
                  <a:lnTo>
                    <a:pt x="74772" y="82928"/>
                  </a:lnTo>
                </a:path>
                <a:path w="154305" h="103505">
                  <a:moveTo>
                    <a:pt x="74772" y="82928"/>
                  </a:moveTo>
                  <a:lnTo>
                    <a:pt x="68654" y="85647"/>
                  </a:lnTo>
                </a:path>
                <a:path w="154305" h="103505">
                  <a:moveTo>
                    <a:pt x="68654" y="85647"/>
                  </a:moveTo>
                  <a:lnTo>
                    <a:pt x="55059" y="90406"/>
                  </a:lnTo>
                </a:path>
                <a:path w="154305" h="103505">
                  <a:moveTo>
                    <a:pt x="55059" y="90406"/>
                  </a:moveTo>
                  <a:lnTo>
                    <a:pt x="41464" y="95164"/>
                  </a:lnTo>
                </a:path>
                <a:path w="154305" h="103505">
                  <a:moveTo>
                    <a:pt x="41464" y="95164"/>
                  </a:moveTo>
                  <a:lnTo>
                    <a:pt x="33307" y="97203"/>
                  </a:lnTo>
                </a:path>
                <a:path w="154305" h="103505">
                  <a:moveTo>
                    <a:pt x="33307" y="97203"/>
                  </a:moveTo>
                  <a:lnTo>
                    <a:pt x="27190" y="98563"/>
                  </a:lnTo>
                </a:path>
                <a:path w="154305" h="103505">
                  <a:moveTo>
                    <a:pt x="27190" y="98563"/>
                  </a:moveTo>
                  <a:lnTo>
                    <a:pt x="13595" y="101282"/>
                  </a:lnTo>
                </a:path>
                <a:path w="154305" h="103505">
                  <a:moveTo>
                    <a:pt x="13595" y="101282"/>
                  </a:moveTo>
                  <a:lnTo>
                    <a:pt x="0" y="103321"/>
                  </a:lnTo>
                </a:path>
              </a:pathLst>
            </a:custGeom>
            <a:ln w="4078">
              <a:solidFill>
                <a:srgbClr val="FF0000"/>
              </a:solidFill>
            </a:ln>
          </p:spPr>
          <p:txBody>
            <a:bodyPr wrap="square" lIns="0" tIns="0" rIns="0" bIns="0" rtlCol="0"/>
            <a:lstStyle/>
            <a:p>
              <a:endParaRPr/>
            </a:p>
          </p:txBody>
        </p:sp>
        <p:sp>
          <p:nvSpPr>
            <p:cNvPr id="48" name="object 48"/>
            <p:cNvSpPr/>
            <p:nvPr/>
          </p:nvSpPr>
          <p:spPr>
            <a:xfrm>
              <a:off x="1142452" y="1618336"/>
              <a:ext cx="14604" cy="1905"/>
            </a:xfrm>
            <a:custGeom>
              <a:avLst/>
              <a:gdLst/>
              <a:ahLst/>
              <a:cxnLst/>
              <a:rect l="l" t="t" r="r" b="b"/>
              <a:pathLst>
                <a:path w="14605" h="1905">
                  <a:moveTo>
                    <a:pt x="-2039" y="679"/>
                  </a:moveTo>
                  <a:lnTo>
                    <a:pt x="16313" y="679"/>
                  </a:lnTo>
                </a:path>
              </a:pathLst>
            </a:custGeom>
            <a:ln w="5438">
              <a:solidFill>
                <a:srgbClr val="FF0000"/>
              </a:solidFill>
            </a:ln>
          </p:spPr>
          <p:txBody>
            <a:bodyPr wrap="square" lIns="0" tIns="0" rIns="0" bIns="0" rtlCol="0"/>
            <a:lstStyle/>
            <a:p>
              <a:endParaRPr/>
            </a:p>
          </p:txBody>
        </p:sp>
        <p:sp>
          <p:nvSpPr>
            <p:cNvPr id="49" name="object 49"/>
            <p:cNvSpPr/>
            <p:nvPr/>
          </p:nvSpPr>
          <p:spPr>
            <a:xfrm>
              <a:off x="1128858" y="1619696"/>
              <a:ext cx="13970" cy="1905"/>
            </a:xfrm>
            <a:custGeom>
              <a:avLst/>
              <a:gdLst/>
              <a:ahLst/>
              <a:cxnLst/>
              <a:rect l="l" t="t" r="r" b="b"/>
              <a:pathLst>
                <a:path w="13969" h="1905">
                  <a:moveTo>
                    <a:pt x="-2039" y="679"/>
                  </a:moveTo>
                  <a:lnTo>
                    <a:pt x="15633" y="679"/>
                  </a:lnTo>
                </a:path>
              </a:pathLst>
            </a:custGeom>
            <a:ln w="5437">
              <a:solidFill>
                <a:srgbClr val="FF0000"/>
              </a:solidFill>
            </a:ln>
          </p:spPr>
          <p:txBody>
            <a:bodyPr wrap="square" lIns="0" tIns="0" rIns="0" bIns="0" rtlCol="0"/>
            <a:lstStyle/>
            <a:p>
              <a:endParaRPr/>
            </a:p>
          </p:txBody>
        </p:sp>
        <p:sp>
          <p:nvSpPr>
            <p:cNvPr id="50" name="object 50"/>
            <p:cNvSpPr/>
            <p:nvPr/>
          </p:nvSpPr>
          <p:spPr>
            <a:xfrm>
              <a:off x="1098949" y="1621395"/>
              <a:ext cx="32384" cy="0"/>
            </a:xfrm>
            <a:custGeom>
              <a:avLst/>
              <a:gdLst/>
              <a:ahLst/>
              <a:cxnLst/>
              <a:rect l="l" t="t" r="r" b="b"/>
              <a:pathLst>
                <a:path w="32384">
                  <a:moveTo>
                    <a:pt x="13595" y="0"/>
                  </a:moveTo>
                  <a:lnTo>
                    <a:pt x="31948" y="0"/>
                  </a:lnTo>
                </a:path>
                <a:path w="32384">
                  <a:moveTo>
                    <a:pt x="0" y="0"/>
                  </a:moveTo>
                  <a:lnTo>
                    <a:pt x="17673" y="0"/>
                  </a:lnTo>
                </a:path>
              </a:pathLst>
            </a:custGeom>
            <a:ln w="4758">
              <a:solidFill>
                <a:srgbClr val="FF0000"/>
              </a:solidFill>
            </a:ln>
          </p:spPr>
          <p:txBody>
            <a:bodyPr wrap="square" lIns="0" tIns="0" rIns="0" bIns="0" rtlCol="0"/>
            <a:lstStyle/>
            <a:p>
              <a:endParaRPr/>
            </a:p>
          </p:txBody>
        </p:sp>
        <p:sp>
          <p:nvSpPr>
            <p:cNvPr id="51" name="object 51"/>
            <p:cNvSpPr/>
            <p:nvPr/>
          </p:nvSpPr>
          <p:spPr>
            <a:xfrm>
              <a:off x="1071079" y="1620036"/>
              <a:ext cx="32384" cy="1270"/>
            </a:xfrm>
            <a:custGeom>
              <a:avLst/>
              <a:gdLst/>
              <a:ahLst/>
              <a:cxnLst/>
              <a:rect l="l" t="t" r="r" b="b"/>
              <a:pathLst>
                <a:path w="32384" h="1269">
                  <a:moveTo>
                    <a:pt x="14274" y="679"/>
                  </a:moveTo>
                  <a:lnTo>
                    <a:pt x="31948" y="679"/>
                  </a:lnTo>
                </a:path>
                <a:path w="32384" h="1269">
                  <a:moveTo>
                    <a:pt x="0" y="0"/>
                  </a:moveTo>
                  <a:lnTo>
                    <a:pt x="18353" y="0"/>
                  </a:lnTo>
                </a:path>
              </a:pathLst>
            </a:custGeom>
            <a:ln w="4757">
              <a:solidFill>
                <a:srgbClr val="FF0000"/>
              </a:solidFill>
            </a:ln>
          </p:spPr>
          <p:txBody>
            <a:bodyPr wrap="square" lIns="0" tIns="0" rIns="0" bIns="0" rtlCol="0"/>
            <a:lstStyle/>
            <a:p>
              <a:endParaRPr/>
            </a:p>
          </p:txBody>
        </p:sp>
        <p:sp>
          <p:nvSpPr>
            <p:cNvPr id="52" name="object 52"/>
            <p:cNvSpPr/>
            <p:nvPr/>
          </p:nvSpPr>
          <p:spPr>
            <a:xfrm>
              <a:off x="1031654" y="1612218"/>
              <a:ext cx="41910" cy="7620"/>
            </a:xfrm>
            <a:custGeom>
              <a:avLst/>
              <a:gdLst/>
              <a:ahLst/>
              <a:cxnLst/>
              <a:rect l="l" t="t" r="r" b="b"/>
              <a:pathLst>
                <a:path w="41909" h="7619">
                  <a:moveTo>
                    <a:pt x="41464" y="7477"/>
                  </a:moveTo>
                  <a:lnTo>
                    <a:pt x="27869" y="5438"/>
                  </a:lnTo>
                </a:path>
                <a:path w="41909" h="7619">
                  <a:moveTo>
                    <a:pt x="27869" y="5438"/>
                  </a:moveTo>
                  <a:lnTo>
                    <a:pt x="13595" y="2718"/>
                  </a:lnTo>
                </a:path>
                <a:path w="41909" h="7619">
                  <a:moveTo>
                    <a:pt x="13595" y="2718"/>
                  </a:moveTo>
                  <a:lnTo>
                    <a:pt x="0" y="0"/>
                  </a:lnTo>
                </a:path>
              </a:pathLst>
            </a:custGeom>
            <a:ln w="4078">
              <a:solidFill>
                <a:srgbClr val="FF0000"/>
              </a:solidFill>
            </a:ln>
          </p:spPr>
          <p:txBody>
            <a:bodyPr wrap="square" lIns="0" tIns="0" rIns="0" bIns="0" rtlCol="0"/>
            <a:lstStyle/>
            <a:p>
              <a:endParaRPr/>
            </a:p>
          </p:txBody>
        </p:sp>
        <p:sp>
          <p:nvSpPr>
            <p:cNvPr id="53" name="object 53"/>
            <p:cNvSpPr/>
            <p:nvPr/>
          </p:nvSpPr>
          <p:spPr>
            <a:xfrm>
              <a:off x="1030975" y="1612218"/>
              <a:ext cx="1270" cy="0"/>
            </a:xfrm>
            <a:custGeom>
              <a:avLst/>
              <a:gdLst/>
              <a:ahLst/>
              <a:cxnLst/>
              <a:rect l="l" t="t" r="r" b="b"/>
              <a:pathLst>
                <a:path w="1269">
                  <a:moveTo>
                    <a:pt x="339" y="-2039"/>
                  </a:moveTo>
                  <a:lnTo>
                    <a:pt x="339" y="2039"/>
                  </a:lnTo>
                </a:path>
              </a:pathLst>
            </a:custGeom>
            <a:ln w="3175">
              <a:solidFill>
                <a:srgbClr val="FF0000"/>
              </a:solidFill>
            </a:ln>
          </p:spPr>
          <p:txBody>
            <a:bodyPr wrap="square" lIns="0" tIns="0" rIns="0" bIns="0" rtlCol="0"/>
            <a:lstStyle/>
            <a:p>
              <a:endParaRPr/>
            </a:p>
          </p:txBody>
        </p:sp>
        <p:sp>
          <p:nvSpPr>
            <p:cNvPr id="54" name="object 54"/>
            <p:cNvSpPr/>
            <p:nvPr/>
          </p:nvSpPr>
          <p:spPr>
            <a:xfrm>
              <a:off x="963000" y="1584349"/>
              <a:ext cx="68580" cy="27940"/>
            </a:xfrm>
            <a:custGeom>
              <a:avLst/>
              <a:gdLst/>
              <a:ahLst/>
              <a:cxnLst/>
              <a:rect l="l" t="t" r="r" b="b"/>
              <a:pathLst>
                <a:path w="68580" h="27940">
                  <a:moveTo>
                    <a:pt x="67974" y="27869"/>
                  </a:moveTo>
                  <a:lnTo>
                    <a:pt x="55059" y="23791"/>
                  </a:lnTo>
                </a:path>
                <a:path w="68580" h="27940">
                  <a:moveTo>
                    <a:pt x="55059" y="23791"/>
                  </a:moveTo>
                  <a:lnTo>
                    <a:pt x="40784" y="19712"/>
                  </a:lnTo>
                </a:path>
                <a:path w="68580" h="27940">
                  <a:moveTo>
                    <a:pt x="40784" y="19712"/>
                  </a:moveTo>
                  <a:lnTo>
                    <a:pt x="27190" y="14274"/>
                  </a:lnTo>
                </a:path>
                <a:path w="68580" h="27940">
                  <a:moveTo>
                    <a:pt x="27190" y="14274"/>
                  </a:moveTo>
                  <a:lnTo>
                    <a:pt x="26509" y="13595"/>
                  </a:lnTo>
                </a:path>
                <a:path w="68580" h="27940">
                  <a:moveTo>
                    <a:pt x="26509" y="13595"/>
                  </a:moveTo>
                  <a:lnTo>
                    <a:pt x="12915" y="7477"/>
                  </a:lnTo>
                </a:path>
                <a:path w="68580" h="27940">
                  <a:moveTo>
                    <a:pt x="12915" y="7477"/>
                  </a:moveTo>
                  <a:lnTo>
                    <a:pt x="0" y="0"/>
                  </a:lnTo>
                </a:path>
              </a:pathLst>
            </a:custGeom>
            <a:ln w="4078">
              <a:solidFill>
                <a:srgbClr val="FF0000"/>
              </a:solidFill>
            </a:ln>
          </p:spPr>
          <p:txBody>
            <a:bodyPr wrap="square" lIns="0" tIns="0" rIns="0" bIns="0" rtlCol="0"/>
            <a:lstStyle/>
            <a:p>
              <a:endParaRPr/>
            </a:p>
          </p:txBody>
        </p:sp>
        <p:sp>
          <p:nvSpPr>
            <p:cNvPr id="55" name="object 55"/>
            <p:cNvSpPr/>
            <p:nvPr/>
          </p:nvSpPr>
          <p:spPr>
            <a:xfrm>
              <a:off x="962320" y="1584349"/>
              <a:ext cx="1270" cy="0"/>
            </a:xfrm>
            <a:custGeom>
              <a:avLst/>
              <a:gdLst/>
              <a:ahLst/>
              <a:cxnLst/>
              <a:rect l="l" t="t" r="r" b="b"/>
              <a:pathLst>
                <a:path w="1269">
                  <a:moveTo>
                    <a:pt x="339" y="-2039"/>
                  </a:moveTo>
                  <a:lnTo>
                    <a:pt x="339" y="2039"/>
                  </a:lnTo>
                </a:path>
              </a:pathLst>
            </a:custGeom>
            <a:ln w="3175">
              <a:solidFill>
                <a:srgbClr val="FF0000"/>
              </a:solidFill>
            </a:ln>
          </p:spPr>
          <p:txBody>
            <a:bodyPr wrap="square" lIns="0" tIns="0" rIns="0" bIns="0" rtlCol="0"/>
            <a:lstStyle/>
            <a:p>
              <a:endParaRPr/>
            </a:p>
          </p:txBody>
        </p:sp>
        <p:sp>
          <p:nvSpPr>
            <p:cNvPr id="56" name="object 56"/>
            <p:cNvSpPr/>
            <p:nvPr/>
          </p:nvSpPr>
          <p:spPr>
            <a:xfrm>
              <a:off x="909980" y="1515015"/>
              <a:ext cx="52705" cy="69850"/>
            </a:xfrm>
            <a:custGeom>
              <a:avLst/>
              <a:gdLst/>
              <a:ahLst/>
              <a:cxnLst/>
              <a:rect l="l" t="t" r="r" b="b"/>
              <a:pathLst>
                <a:path w="52705" h="69850">
                  <a:moveTo>
                    <a:pt x="52340" y="69333"/>
                  </a:moveTo>
                  <a:lnTo>
                    <a:pt x="38745" y="59137"/>
                  </a:lnTo>
                </a:path>
                <a:path w="52705" h="69850">
                  <a:moveTo>
                    <a:pt x="38745" y="59137"/>
                  </a:moveTo>
                  <a:lnTo>
                    <a:pt x="33987" y="55739"/>
                  </a:lnTo>
                </a:path>
                <a:path w="52705" h="69850">
                  <a:moveTo>
                    <a:pt x="33987" y="55739"/>
                  </a:moveTo>
                  <a:lnTo>
                    <a:pt x="24470" y="46222"/>
                  </a:lnTo>
                </a:path>
                <a:path w="52705" h="69850">
                  <a:moveTo>
                    <a:pt x="24470" y="46222"/>
                  </a:moveTo>
                  <a:lnTo>
                    <a:pt x="19712" y="41464"/>
                  </a:lnTo>
                </a:path>
                <a:path w="52705" h="69850">
                  <a:moveTo>
                    <a:pt x="19712" y="41464"/>
                  </a:moveTo>
                  <a:lnTo>
                    <a:pt x="10876" y="29229"/>
                  </a:lnTo>
                </a:path>
                <a:path w="52705" h="69850">
                  <a:moveTo>
                    <a:pt x="10876" y="29229"/>
                  </a:moveTo>
                  <a:lnTo>
                    <a:pt x="10196" y="27869"/>
                  </a:lnTo>
                </a:path>
                <a:path w="52705" h="69850">
                  <a:moveTo>
                    <a:pt x="10196" y="27869"/>
                  </a:moveTo>
                  <a:lnTo>
                    <a:pt x="3398" y="13595"/>
                  </a:lnTo>
                </a:path>
                <a:path w="52705" h="69850">
                  <a:moveTo>
                    <a:pt x="3398" y="13595"/>
                  </a:moveTo>
                  <a:lnTo>
                    <a:pt x="0" y="0"/>
                  </a:lnTo>
                </a:path>
              </a:pathLst>
            </a:custGeom>
            <a:ln w="4078">
              <a:solidFill>
                <a:srgbClr val="FF0000"/>
              </a:solidFill>
            </a:ln>
          </p:spPr>
          <p:txBody>
            <a:bodyPr wrap="square" lIns="0" tIns="0" rIns="0" bIns="0" rtlCol="0"/>
            <a:lstStyle/>
            <a:p>
              <a:endParaRPr/>
            </a:p>
          </p:txBody>
        </p:sp>
        <p:sp>
          <p:nvSpPr>
            <p:cNvPr id="57" name="object 57"/>
            <p:cNvSpPr/>
            <p:nvPr/>
          </p:nvSpPr>
          <p:spPr>
            <a:xfrm>
              <a:off x="909300" y="1501420"/>
              <a:ext cx="1270" cy="13970"/>
            </a:xfrm>
            <a:custGeom>
              <a:avLst/>
              <a:gdLst/>
              <a:ahLst/>
              <a:cxnLst/>
              <a:rect l="l" t="t" r="r" b="b"/>
              <a:pathLst>
                <a:path w="1269" h="13969">
                  <a:moveTo>
                    <a:pt x="339" y="-2039"/>
                  </a:moveTo>
                  <a:lnTo>
                    <a:pt x="339" y="15633"/>
                  </a:lnTo>
                </a:path>
              </a:pathLst>
            </a:custGeom>
            <a:ln w="4757">
              <a:solidFill>
                <a:srgbClr val="FF0000"/>
              </a:solidFill>
            </a:ln>
          </p:spPr>
          <p:txBody>
            <a:bodyPr wrap="square" lIns="0" tIns="0" rIns="0" bIns="0" rtlCol="0"/>
            <a:lstStyle/>
            <a:p>
              <a:endParaRPr/>
            </a:p>
          </p:txBody>
        </p:sp>
        <p:sp>
          <p:nvSpPr>
            <p:cNvPr id="58" name="object 58"/>
            <p:cNvSpPr/>
            <p:nvPr/>
          </p:nvSpPr>
          <p:spPr>
            <a:xfrm>
              <a:off x="909300" y="1449759"/>
              <a:ext cx="205740" cy="52069"/>
            </a:xfrm>
            <a:custGeom>
              <a:avLst/>
              <a:gdLst/>
              <a:ahLst/>
              <a:cxnLst/>
              <a:rect l="l" t="t" r="r" b="b"/>
              <a:pathLst>
                <a:path w="205740" h="52069">
                  <a:moveTo>
                    <a:pt x="0" y="51661"/>
                  </a:moveTo>
                  <a:lnTo>
                    <a:pt x="2718" y="37386"/>
                  </a:lnTo>
                </a:path>
                <a:path w="205740" h="52069">
                  <a:moveTo>
                    <a:pt x="2718" y="37386"/>
                  </a:moveTo>
                  <a:lnTo>
                    <a:pt x="7477" y="23791"/>
                  </a:lnTo>
                </a:path>
                <a:path w="205740" h="52069">
                  <a:moveTo>
                    <a:pt x="7477" y="23791"/>
                  </a:moveTo>
                  <a:lnTo>
                    <a:pt x="11555" y="17673"/>
                  </a:lnTo>
                </a:path>
                <a:path w="205740" h="52069">
                  <a:moveTo>
                    <a:pt x="108758" y="40784"/>
                  </a:moveTo>
                  <a:lnTo>
                    <a:pt x="109438" y="37386"/>
                  </a:lnTo>
                </a:path>
                <a:path w="205740" h="52069">
                  <a:moveTo>
                    <a:pt x="109438" y="37386"/>
                  </a:moveTo>
                  <a:lnTo>
                    <a:pt x="121674" y="23791"/>
                  </a:lnTo>
                </a:path>
                <a:path w="205740" h="52069">
                  <a:moveTo>
                    <a:pt x="121674" y="23791"/>
                  </a:moveTo>
                  <a:lnTo>
                    <a:pt x="122353" y="23111"/>
                  </a:lnTo>
                </a:path>
                <a:path w="205740" h="52069">
                  <a:moveTo>
                    <a:pt x="122353" y="23111"/>
                  </a:moveTo>
                  <a:lnTo>
                    <a:pt x="135948" y="14954"/>
                  </a:lnTo>
                </a:path>
                <a:path w="205740" h="52069">
                  <a:moveTo>
                    <a:pt x="135948" y="14954"/>
                  </a:moveTo>
                  <a:lnTo>
                    <a:pt x="146145" y="9516"/>
                  </a:lnTo>
                </a:path>
                <a:path w="205740" h="52069">
                  <a:moveTo>
                    <a:pt x="146145" y="9516"/>
                  </a:moveTo>
                  <a:lnTo>
                    <a:pt x="150223" y="8156"/>
                  </a:lnTo>
                </a:path>
                <a:path w="205740" h="52069">
                  <a:moveTo>
                    <a:pt x="150223" y="8156"/>
                  </a:moveTo>
                  <a:lnTo>
                    <a:pt x="163817" y="4758"/>
                  </a:lnTo>
                </a:path>
                <a:path w="205740" h="52069">
                  <a:moveTo>
                    <a:pt x="163817" y="4758"/>
                  </a:moveTo>
                  <a:lnTo>
                    <a:pt x="178092" y="2039"/>
                  </a:lnTo>
                </a:path>
                <a:path w="205740" h="52069">
                  <a:moveTo>
                    <a:pt x="178092" y="2039"/>
                  </a:moveTo>
                  <a:lnTo>
                    <a:pt x="191687" y="0"/>
                  </a:lnTo>
                </a:path>
                <a:path w="205740" h="52069">
                  <a:moveTo>
                    <a:pt x="191687" y="0"/>
                  </a:moveTo>
                  <a:lnTo>
                    <a:pt x="205282" y="0"/>
                  </a:lnTo>
                </a:path>
              </a:pathLst>
            </a:custGeom>
            <a:ln w="4078">
              <a:solidFill>
                <a:srgbClr val="FF0000"/>
              </a:solidFill>
            </a:ln>
          </p:spPr>
          <p:txBody>
            <a:bodyPr wrap="square" lIns="0" tIns="0" rIns="0" bIns="0" rtlCol="0"/>
            <a:lstStyle/>
            <a:p>
              <a:endParaRPr/>
            </a:p>
          </p:txBody>
        </p:sp>
        <p:sp>
          <p:nvSpPr>
            <p:cNvPr id="59" name="object 59"/>
            <p:cNvSpPr/>
            <p:nvPr/>
          </p:nvSpPr>
          <p:spPr>
            <a:xfrm>
              <a:off x="1114583" y="1449759"/>
              <a:ext cx="14604" cy="1905"/>
            </a:xfrm>
            <a:custGeom>
              <a:avLst/>
              <a:gdLst/>
              <a:ahLst/>
              <a:cxnLst/>
              <a:rect l="l" t="t" r="r" b="b"/>
              <a:pathLst>
                <a:path w="14605" h="1905">
                  <a:moveTo>
                    <a:pt x="-2039" y="679"/>
                  </a:moveTo>
                  <a:lnTo>
                    <a:pt x="16313" y="679"/>
                  </a:lnTo>
                </a:path>
              </a:pathLst>
            </a:custGeom>
            <a:ln w="5438">
              <a:solidFill>
                <a:srgbClr val="FF0000"/>
              </a:solidFill>
            </a:ln>
          </p:spPr>
          <p:txBody>
            <a:bodyPr wrap="square" lIns="0" tIns="0" rIns="0" bIns="0" rtlCol="0"/>
            <a:lstStyle/>
            <a:p>
              <a:endParaRPr/>
            </a:p>
          </p:txBody>
        </p:sp>
        <p:sp>
          <p:nvSpPr>
            <p:cNvPr id="60" name="object 60"/>
            <p:cNvSpPr/>
            <p:nvPr/>
          </p:nvSpPr>
          <p:spPr>
            <a:xfrm>
              <a:off x="1128858" y="1451119"/>
              <a:ext cx="78740" cy="50800"/>
            </a:xfrm>
            <a:custGeom>
              <a:avLst/>
              <a:gdLst/>
              <a:ahLst/>
              <a:cxnLst/>
              <a:rect l="l" t="t" r="r" b="b"/>
              <a:pathLst>
                <a:path w="78740" h="50800">
                  <a:moveTo>
                    <a:pt x="0" y="0"/>
                  </a:moveTo>
                  <a:lnTo>
                    <a:pt x="13594" y="2039"/>
                  </a:lnTo>
                </a:path>
                <a:path w="78740" h="50800">
                  <a:moveTo>
                    <a:pt x="13594" y="2039"/>
                  </a:moveTo>
                  <a:lnTo>
                    <a:pt x="27868" y="5438"/>
                  </a:lnTo>
                </a:path>
                <a:path w="78740" h="50800">
                  <a:moveTo>
                    <a:pt x="27868" y="5438"/>
                  </a:moveTo>
                  <a:lnTo>
                    <a:pt x="37385" y="8156"/>
                  </a:lnTo>
                </a:path>
                <a:path w="78740" h="50800">
                  <a:moveTo>
                    <a:pt x="37385" y="8156"/>
                  </a:moveTo>
                  <a:lnTo>
                    <a:pt x="41464" y="10196"/>
                  </a:lnTo>
                </a:path>
                <a:path w="78740" h="50800">
                  <a:moveTo>
                    <a:pt x="41464" y="10196"/>
                  </a:moveTo>
                  <a:lnTo>
                    <a:pt x="55059" y="18353"/>
                  </a:lnTo>
                </a:path>
                <a:path w="78740" h="50800">
                  <a:moveTo>
                    <a:pt x="55059" y="18353"/>
                  </a:moveTo>
                  <a:lnTo>
                    <a:pt x="61176" y="22431"/>
                  </a:lnTo>
                </a:path>
                <a:path w="78740" h="50800">
                  <a:moveTo>
                    <a:pt x="61176" y="22431"/>
                  </a:moveTo>
                  <a:lnTo>
                    <a:pt x="69333" y="31267"/>
                  </a:lnTo>
                </a:path>
                <a:path w="78740" h="50800">
                  <a:moveTo>
                    <a:pt x="69333" y="31267"/>
                  </a:moveTo>
                  <a:lnTo>
                    <a:pt x="73412" y="36026"/>
                  </a:lnTo>
                </a:path>
                <a:path w="78740" h="50800">
                  <a:moveTo>
                    <a:pt x="73412" y="36026"/>
                  </a:moveTo>
                  <a:lnTo>
                    <a:pt x="78170" y="50301"/>
                  </a:lnTo>
                </a:path>
              </a:pathLst>
            </a:custGeom>
            <a:ln w="4078">
              <a:solidFill>
                <a:srgbClr val="FF0000"/>
              </a:solidFill>
            </a:ln>
          </p:spPr>
          <p:txBody>
            <a:bodyPr wrap="square" lIns="0" tIns="0" rIns="0" bIns="0" rtlCol="0"/>
            <a:lstStyle/>
            <a:p>
              <a:endParaRPr/>
            </a:p>
          </p:txBody>
        </p:sp>
        <p:sp>
          <p:nvSpPr>
            <p:cNvPr id="61" name="object 61"/>
            <p:cNvSpPr/>
            <p:nvPr/>
          </p:nvSpPr>
          <p:spPr>
            <a:xfrm>
              <a:off x="1205668" y="1501420"/>
              <a:ext cx="1905" cy="13970"/>
            </a:xfrm>
            <a:custGeom>
              <a:avLst/>
              <a:gdLst/>
              <a:ahLst/>
              <a:cxnLst/>
              <a:rect l="l" t="t" r="r" b="b"/>
              <a:pathLst>
                <a:path w="1905" h="13969">
                  <a:moveTo>
                    <a:pt x="679" y="-2039"/>
                  </a:moveTo>
                  <a:lnTo>
                    <a:pt x="679" y="15633"/>
                  </a:lnTo>
                </a:path>
              </a:pathLst>
            </a:custGeom>
            <a:ln w="5438">
              <a:solidFill>
                <a:srgbClr val="FF0000"/>
              </a:solidFill>
            </a:ln>
          </p:spPr>
          <p:txBody>
            <a:bodyPr wrap="square" lIns="0" tIns="0" rIns="0" bIns="0" rtlCol="0"/>
            <a:lstStyle/>
            <a:p>
              <a:endParaRPr/>
            </a:p>
          </p:txBody>
        </p:sp>
        <p:sp>
          <p:nvSpPr>
            <p:cNvPr id="62" name="object 62"/>
            <p:cNvSpPr/>
            <p:nvPr/>
          </p:nvSpPr>
          <p:spPr>
            <a:xfrm>
              <a:off x="1198192" y="1515015"/>
              <a:ext cx="7620" cy="13970"/>
            </a:xfrm>
            <a:custGeom>
              <a:avLst/>
              <a:gdLst/>
              <a:ahLst/>
              <a:cxnLst/>
              <a:rect l="l" t="t" r="r" b="b"/>
              <a:pathLst>
                <a:path w="7619" h="13969">
                  <a:moveTo>
                    <a:pt x="7476" y="0"/>
                  </a:moveTo>
                  <a:lnTo>
                    <a:pt x="0" y="13595"/>
                  </a:lnTo>
                </a:path>
              </a:pathLst>
            </a:custGeom>
            <a:ln w="4078">
              <a:solidFill>
                <a:srgbClr val="FF0000"/>
              </a:solidFill>
            </a:ln>
          </p:spPr>
          <p:txBody>
            <a:bodyPr wrap="square" lIns="0" tIns="0" rIns="0" bIns="0" rtlCol="0"/>
            <a:lstStyle/>
            <a:p>
              <a:endParaRPr/>
            </a:p>
          </p:txBody>
        </p:sp>
        <p:sp>
          <p:nvSpPr>
            <p:cNvPr id="63" name="object 63"/>
            <p:cNvSpPr/>
            <p:nvPr/>
          </p:nvSpPr>
          <p:spPr>
            <a:xfrm>
              <a:off x="1198192" y="1528610"/>
              <a:ext cx="0" cy="1270"/>
            </a:xfrm>
            <a:custGeom>
              <a:avLst/>
              <a:gdLst/>
              <a:ahLst/>
              <a:cxnLst/>
              <a:rect l="l" t="t" r="r" b="b"/>
              <a:pathLst>
                <a:path h="1269">
                  <a:moveTo>
                    <a:pt x="-2039" y="339"/>
                  </a:moveTo>
                  <a:lnTo>
                    <a:pt x="2039" y="339"/>
                  </a:lnTo>
                </a:path>
              </a:pathLst>
            </a:custGeom>
            <a:ln w="3175">
              <a:solidFill>
                <a:srgbClr val="FF0000"/>
              </a:solidFill>
            </a:ln>
          </p:spPr>
          <p:txBody>
            <a:bodyPr wrap="square" lIns="0" tIns="0" rIns="0" bIns="0" rtlCol="0"/>
            <a:lstStyle/>
            <a:p>
              <a:endParaRPr/>
            </a:p>
          </p:txBody>
        </p:sp>
        <p:sp>
          <p:nvSpPr>
            <p:cNvPr id="64" name="object 64"/>
            <p:cNvSpPr/>
            <p:nvPr/>
          </p:nvSpPr>
          <p:spPr>
            <a:xfrm>
              <a:off x="1128858" y="1529289"/>
              <a:ext cx="69850" cy="31115"/>
            </a:xfrm>
            <a:custGeom>
              <a:avLst/>
              <a:gdLst/>
              <a:ahLst/>
              <a:cxnLst/>
              <a:rect l="l" t="t" r="r" b="b"/>
              <a:pathLst>
                <a:path w="69850" h="31115">
                  <a:moveTo>
                    <a:pt x="69333" y="0"/>
                  </a:moveTo>
                  <a:lnTo>
                    <a:pt x="55059" y="12235"/>
                  </a:lnTo>
                </a:path>
                <a:path w="69850" h="31115">
                  <a:moveTo>
                    <a:pt x="55059" y="12235"/>
                  </a:moveTo>
                  <a:lnTo>
                    <a:pt x="53699" y="13595"/>
                  </a:lnTo>
                </a:path>
                <a:path w="69850" h="31115">
                  <a:moveTo>
                    <a:pt x="53699" y="13595"/>
                  </a:moveTo>
                  <a:lnTo>
                    <a:pt x="41464" y="19712"/>
                  </a:lnTo>
                </a:path>
                <a:path w="69850" h="31115">
                  <a:moveTo>
                    <a:pt x="41464" y="19712"/>
                  </a:moveTo>
                  <a:lnTo>
                    <a:pt x="27868" y="25151"/>
                  </a:lnTo>
                </a:path>
                <a:path w="69850" h="31115">
                  <a:moveTo>
                    <a:pt x="27868" y="25151"/>
                  </a:moveTo>
                  <a:lnTo>
                    <a:pt x="19712" y="27190"/>
                  </a:lnTo>
                </a:path>
                <a:path w="69850" h="31115">
                  <a:moveTo>
                    <a:pt x="19712" y="27190"/>
                  </a:moveTo>
                  <a:lnTo>
                    <a:pt x="13594" y="28549"/>
                  </a:lnTo>
                </a:path>
                <a:path w="69850" h="31115">
                  <a:moveTo>
                    <a:pt x="13594" y="28549"/>
                  </a:moveTo>
                  <a:lnTo>
                    <a:pt x="0" y="30588"/>
                  </a:lnTo>
                </a:path>
              </a:pathLst>
            </a:custGeom>
            <a:ln w="4078">
              <a:solidFill>
                <a:srgbClr val="FF0000"/>
              </a:solidFill>
            </a:ln>
          </p:spPr>
          <p:txBody>
            <a:bodyPr wrap="square" lIns="0" tIns="0" rIns="0" bIns="0" rtlCol="0"/>
            <a:lstStyle/>
            <a:p>
              <a:endParaRPr/>
            </a:p>
          </p:txBody>
        </p:sp>
        <p:sp>
          <p:nvSpPr>
            <p:cNvPr id="65" name="object 65"/>
            <p:cNvSpPr/>
            <p:nvPr/>
          </p:nvSpPr>
          <p:spPr>
            <a:xfrm>
              <a:off x="1114583" y="1559878"/>
              <a:ext cx="14604" cy="1270"/>
            </a:xfrm>
            <a:custGeom>
              <a:avLst/>
              <a:gdLst/>
              <a:ahLst/>
              <a:cxnLst/>
              <a:rect l="l" t="t" r="r" b="b"/>
              <a:pathLst>
                <a:path w="14605" h="1269">
                  <a:moveTo>
                    <a:pt x="-2039" y="340"/>
                  </a:moveTo>
                  <a:lnTo>
                    <a:pt x="16313" y="340"/>
                  </a:lnTo>
                </a:path>
              </a:pathLst>
            </a:custGeom>
            <a:ln w="4758">
              <a:solidFill>
                <a:srgbClr val="FF0000"/>
              </a:solidFill>
            </a:ln>
          </p:spPr>
          <p:txBody>
            <a:bodyPr wrap="square" lIns="0" tIns="0" rIns="0" bIns="0" rtlCol="0"/>
            <a:lstStyle/>
            <a:p>
              <a:endParaRPr/>
            </a:p>
          </p:txBody>
        </p:sp>
        <p:sp>
          <p:nvSpPr>
            <p:cNvPr id="66" name="object 66"/>
            <p:cNvSpPr/>
            <p:nvPr/>
          </p:nvSpPr>
          <p:spPr>
            <a:xfrm>
              <a:off x="1100988" y="1560558"/>
              <a:ext cx="13970" cy="0"/>
            </a:xfrm>
            <a:custGeom>
              <a:avLst/>
              <a:gdLst/>
              <a:ahLst/>
              <a:cxnLst/>
              <a:rect l="l" t="t" r="r" b="b"/>
              <a:pathLst>
                <a:path w="13969">
                  <a:moveTo>
                    <a:pt x="13595" y="0"/>
                  </a:moveTo>
                  <a:lnTo>
                    <a:pt x="0" y="0"/>
                  </a:lnTo>
                </a:path>
              </a:pathLst>
            </a:custGeom>
            <a:ln w="4078">
              <a:solidFill>
                <a:srgbClr val="FF0000"/>
              </a:solidFill>
            </a:ln>
          </p:spPr>
          <p:txBody>
            <a:bodyPr wrap="square" lIns="0" tIns="0" rIns="0" bIns="0" rtlCol="0"/>
            <a:lstStyle/>
            <a:p>
              <a:endParaRPr/>
            </a:p>
          </p:txBody>
        </p:sp>
        <p:sp>
          <p:nvSpPr>
            <p:cNvPr id="67" name="object 67"/>
            <p:cNvSpPr/>
            <p:nvPr/>
          </p:nvSpPr>
          <p:spPr>
            <a:xfrm>
              <a:off x="1087393" y="1559198"/>
              <a:ext cx="13970" cy="1905"/>
            </a:xfrm>
            <a:custGeom>
              <a:avLst/>
              <a:gdLst/>
              <a:ahLst/>
              <a:cxnLst/>
              <a:rect l="l" t="t" r="r" b="b"/>
              <a:pathLst>
                <a:path w="13969" h="1905">
                  <a:moveTo>
                    <a:pt x="-2039" y="679"/>
                  </a:moveTo>
                  <a:lnTo>
                    <a:pt x="15634" y="679"/>
                  </a:lnTo>
                </a:path>
              </a:pathLst>
            </a:custGeom>
            <a:ln w="5438">
              <a:solidFill>
                <a:srgbClr val="FF0000"/>
              </a:solidFill>
            </a:ln>
          </p:spPr>
          <p:txBody>
            <a:bodyPr wrap="square" lIns="0" tIns="0" rIns="0" bIns="0" rtlCol="0"/>
            <a:lstStyle/>
            <a:p>
              <a:endParaRPr/>
            </a:p>
          </p:txBody>
        </p:sp>
        <p:sp>
          <p:nvSpPr>
            <p:cNvPr id="68" name="object 68"/>
            <p:cNvSpPr/>
            <p:nvPr/>
          </p:nvSpPr>
          <p:spPr>
            <a:xfrm>
              <a:off x="1015340" y="1515015"/>
              <a:ext cx="72390" cy="44450"/>
            </a:xfrm>
            <a:custGeom>
              <a:avLst/>
              <a:gdLst/>
              <a:ahLst/>
              <a:cxnLst/>
              <a:rect l="l" t="t" r="r" b="b"/>
              <a:pathLst>
                <a:path w="72390" h="44450">
                  <a:moveTo>
                    <a:pt x="72052" y="44183"/>
                  </a:moveTo>
                  <a:lnTo>
                    <a:pt x="57777" y="42144"/>
                  </a:lnTo>
                </a:path>
                <a:path w="72390" h="44450">
                  <a:moveTo>
                    <a:pt x="57777" y="42144"/>
                  </a:moveTo>
                  <a:lnTo>
                    <a:pt x="57098" y="41464"/>
                  </a:lnTo>
                </a:path>
                <a:path w="72390" h="44450">
                  <a:moveTo>
                    <a:pt x="57098" y="41464"/>
                  </a:moveTo>
                  <a:lnTo>
                    <a:pt x="44183" y="37386"/>
                  </a:lnTo>
                </a:path>
                <a:path w="72390" h="44450">
                  <a:moveTo>
                    <a:pt x="44183" y="37386"/>
                  </a:moveTo>
                  <a:lnTo>
                    <a:pt x="29908" y="31268"/>
                  </a:lnTo>
                </a:path>
                <a:path w="72390" h="44450">
                  <a:moveTo>
                    <a:pt x="29908" y="31268"/>
                  </a:moveTo>
                  <a:lnTo>
                    <a:pt x="23791" y="27869"/>
                  </a:lnTo>
                </a:path>
                <a:path w="72390" h="44450">
                  <a:moveTo>
                    <a:pt x="23791" y="27869"/>
                  </a:moveTo>
                  <a:lnTo>
                    <a:pt x="16313" y="21752"/>
                  </a:lnTo>
                </a:path>
                <a:path w="72390" h="44450">
                  <a:moveTo>
                    <a:pt x="16313" y="21752"/>
                  </a:moveTo>
                  <a:lnTo>
                    <a:pt x="7477" y="13595"/>
                  </a:lnTo>
                </a:path>
                <a:path w="72390" h="44450">
                  <a:moveTo>
                    <a:pt x="7477" y="13595"/>
                  </a:moveTo>
                  <a:lnTo>
                    <a:pt x="2718" y="4758"/>
                  </a:lnTo>
                </a:path>
                <a:path w="72390" h="44450">
                  <a:moveTo>
                    <a:pt x="2718" y="4758"/>
                  </a:moveTo>
                  <a:lnTo>
                    <a:pt x="0" y="0"/>
                  </a:lnTo>
                </a:path>
              </a:pathLst>
            </a:custGeom>
            <a:ln w="4078">
              <a:solidFill>
                <a:srgbClr val="FF0000"/>
              </a:solidFill>
            </a:ln>
          </p:spPr>
          <p:txBody>
            <a:bodyPr wrap="square" lIns="0" tIns="0" rIns="0" bIns="0" rtlCol="0"/>
            <a:lstStyle/>
            <a:p>
              <a:endParaRPr/>
            </a:p>
          </p:txBody>
        </p:sp>
        <p:sp>
          <p:nvSpPr>
            <p:cNvPr id="69" name="object 69"/>
            <p:cNvSpPr/>
            <p:nvPr/>
          </p:nvSpPr>
          <p:spPr>
            <a:xfrm>
              <a:off x="1013981" y="1501420"/>
              <a:ext cx="1905" cy="13970"/>
            </a:xfrm>
            <a:custGeom>
              <a:avLst/>
              <a:gdLst/>
              <a:ahLst/>
              <a:cxnLst/>
              <a:rect l="l" t="t" r="r" b="b"/>
              <a:pathLst>
                <a:path w="1905" h="13969">
                  <a:moveTo>
                    <a:pt x="679" y="-2039"/>
                  </a:moveTo>
                  <a:lnTo>
                    <a:pt x="679" y="15633"/>
                  </a:lnTo>
                </a:path>
              </a:pathLst>
            </a:custGeom>
            <a:ln w="5438">
              <a:solidFill>
                <a:srgbClr val="FF0000"/>
              </a:solidFill>
            </a:ln>
          </p:spPr>
          <p:txBody>
            <a:bodyPr wrap="square" lIns="0" tIns="0" rIns="0" bIns="0" rtlCol="0"/>
            <a:lstStyle/>
            <a:p>
              <a:endParaRPr/>
            </a:p>
          </p:txBody>
        </p:sp>
        <p:sp>
          <p:nvSpPr>
            <p:cNvPr id="70" name="object 70"/>
            <p:cNvSpPr/>
            <p:nvPr/>
          </p:nvSpPr>
          <p:spPr>
            <a:xfrm>
              <a:off x="1013981" y="1490544"/>
              <a:ext cx="4445" cy="11430"/>
            </a:xfrm>
            <a:custGeom>
              <a:avLst/>
              <a:gdLst/>
              <a:ahLst/>
              <a:cxnLst/>
              <a:rect l="l" t="t" r="r" b="b"/>
              <a:pathLst>
                <a:path w="4444" h="11430">
                  <a:moveTo>
                    <a:pt x="0" y="10876"/>
                  </a:moveTo>
                  <a:lnTo>
                    <a:pt x="4078" y="0"/>
                  </a:lnTo>
                </a:path>
              </a:pathLst>
            </a:custGeom>
            <a:ln w="4078">
              <a:solidFill>
                <a:srgbClr val="FF0000"/>
              </a:solidFill>
            </a:ln>
          </p:spPr>
          <p:txBody>
            <a:bodyPr wrap="square" lIns="0" tIns="0" rIns="0" bIns="0" rtlCol="0"/>
            <a:lstStyle/>
            <a:p>
              <a:endParaRPr/>
            </a:p>
          </p:txBody>
        </p:sp>
      </p:grpSp>
      <p:grpSp>
        <p:nvGrpSpPr>
          <p:cNvPr id="71" name="object 71"/>
          <p:cNvGrpSpPr/>
          <p:nvPr/>
        </p:nvGrpSpPr>
        <p:grpSpPr>
          <a:xfrm>
            <a:off x="776750" y="762536"/>
            <a:ext cx="668655" cy="387985"/>
            <a:chOff x="776750" y="762536"/>
            <a:chExt cx="668655" cy="387985"/>
          </a:xfrm>
        </p:grpSpPr>
        <p:sp>
          <p:nvSpPr>
            <p:cNvPr id="72" name="object 72"/>
            <p:cNvSpPr/>
            <p:nvPr/>
          </p:nvSpPr>
          <p:spPr>
            <a:xfrm>
              <a:off x="782189" y="770016"/>
              <a:ext cx="249554" cy="159385"/>
            </a:xfrm>
            <a:custGeom>
              <a:avLst/>
              <a:gdLst/>
              <a:ahLst/>
              <a:cxnLst/>
              <a:rect l="l" t="t" r="r" b="b"/>
              <a:pathLst>
                <a:path w="249555" h="159384">
                  <a:moveTo>
                    <a:pt x="0" y="159059"/>
                  </a:moveTo>
                  <a:lnTo>
                    <a:pt x="2718" y="148863"/>
                  </a:lnTo>
                </a:path>
                <a:path w="249555" h="159384">
                  <a:moveTo>
                    <a:pt x="2718" y="148863"/>
                  </a:moveTo>
                  <a:lnTo>
                    <a:pt x="8836" y="135266"/>
                  </a:lnTo>
                </a:path>
                <a:path w="249555" h="159384">
                  <a:moveTo>
                    <a:pt x="8836" y="135266"/>
                  </a:moveTo>
                  <a:lnTo>
                    <a:pt x="13594" y="125755"/>
                  </a:lnTo>
                </a:path>
                <a:path w="249555" h="159384">
                  <a:moveTo>
                    <a:pt x="13594" y="125755"/>
                  </a:moveTo>
                  <a:lnTo>
                    <a:pt x="16313" y="120991"/>
                  </a:lnTo>
                </a:path>
                <a:path w="249555" h="159384">
                  <a:moveTo>
                    <a:pt x="16313" y="120991"/>
                  </a:moveTo>
                  <a:lnTo>
                    <a:pt x="25829" y="107402"/>
                  </a:lnTo>
                </a:path>
                <a:path w="249555" h="159384">
                  <a:moveTo>
                    <a:pt x="25829" y="107402"/>
                  </a:moveTo>
                  <a:lnTo>
                    <a:pt x="27868" y="105362"/>
                  </a:lnTo>
                </a:path>
                <a:path w="249555" h="159384">
                  <a:moveTo>
                    <a:pt x="27868" y="105362"/>
                  </a:moveTo>
                  <a:lnTo>
                    <a:pt x="38065" y="93804"/>
                  </a:lnTo>
                </a:path>
                <a:path w="249555" h="159384">
                  <a:moveTo>
                    <a:pt x="38065" y="93804"/>
                  </a:moveTo>
                  <a:lnTo>
                    <a:pt x="41464" y="90403"/>
                  </a:lnTo>
                </a:path>
                <a:path w="249555" h="159384">
                  <a:moveTo>
                    <a:pt x="41464" y="90403"/>
                  </a:moveTo>
                  <a:lnTo>
                    <a:pt x="52339" y="79529"/>
                  </a:lnTo>
                </a:path>
                <a:path w="249555" h="159384">
                  <a:moveTo>
                    <a:pt x="52339" y="79529"/>
                  </a:moveTo>
                  <a:lnTo>
                    <a:pt x="55059" y="77490"/>
                  </a:lnTo>
                </a:path>
                <a:path w="249555" h="159384">
                  <a:moveTo>
                    <a:pt x="55059" y="77490"/>
                  </a:moveTo>
                  <a:lnTo>
                    <a:pt x="69333" y="66617"/>
                  </a:lnTo>
                </a:path>
                <a:path w="249555" h="159384">
                  <a:moveTo>
                    <a:pt x="69333" y="66617"/>
                  </a:moveTo>
                  <a:lnTo>
                    <a:pt x="70692" y="65932"/>
                  </a:lnTo>
                </a:path>
                <a:path w="249555" h="159384">
                  <a:moveTo>
                    <a:pt x="70692" y="65932"/>
                  </a:moveTo>
                  <a:lnTo>
                    <a:pt x="82928" y="57098"/>
                  </a:lnTo>
                </a:path>
                <a:path w="249555" h="159384">
                  <a:moveTo>
                    <a:pt x="82928" y="57098"/>
                  </a:moveTo>
                  <a:lnTo>
                    <a:pt x="91765" y="51657"/>
                  </a:lnTo>
                </a:path>
                <a:path w="249555" h="159384">
                  <a:moveTo>
                    <a:pt x="91765" y="51657"/>
                  </a:moveTo>
                  <a:lnTo>
                    <a:pt x="97202" y="48941"/>
                  </a:lnTo>
                </a:path>
                <a:path w="249555" h="159384">
                  <a:moveTo>
                    <a:pt x="97202" y="48941"/>
                  </a:moveTo>
                  <a:lnTo>
                    <a:pt x="110797" y="41461"/>
                  </a:lnTo>
                </a:path>
                <a:path w="249555" h="159384">
                  <a:moveTo>
                    <a:pt x="110797" y="41461"/>
                  </a:moveTo>
                  <a:lnTo>
                    <a:pt x="118275" y="38068"/>
                  </a:lnTo>
                </a:path>
                <a:path w="249555" h="159384">
                  <a:moveTo>
                    <a:pt x="118275" y="38068"/>
                  </a:moveTo>
                  <a:lnTo>
                    <a:pt x="124393" y="35343"/>
                  </a:lnTo>
                </a:path>
                <a:path w="249555" h="159384">
                  <a:moveTo>
                    <a:pt x="124393" y="35343"/>
                  </a:moveTo>
                  <a:lnTo>
                    <a:pt x="138667" y="29226"/>
                  </a:lnTo>
                </a:path>
                <a:path w="249555" h="159384">
                  <a:moveTo>
                    <a:pt x="138667" y="29226"/>
                  </a:moveTo>
                  <a:lnTo>
                    <a:pt x="151582" y="24470"/>
                  </a:lnTo>
                </a:path>
                <a:path w="249555" h="159384">
                  <a:moveTo>
                    <a:pt x="151582" y="24470"/>
                  </a:moveTo>
                  <a:lnTo>
                    <a:pt x="152261" y="23793"/>
                  </a:lnTo>
                </a:path>
                <a:path w="249555" h="159384">
                  <a:moveTo>
                    <a:pt x="152261" y="23793"/>
                  </a:moveTo>
                  <a:lnTo>
                    <a:pt x="166536" y="19030"/>
                  </a:lnTo>
                </a:path>
                <a:path w="249555" h="159384">
                  <a:moveTo>
                    <a:pt x="166536" y="19030"/>
                  </a:moveTo>
                  <a:lnTo>
                    <a:pt x="180131" y="14951"/>
                  </a:lnTo>
                </a:path>
                <a:path w="249555" h="159384">
                  <a:moveTo>
                    <a:pt x="180131" y="14951"/>
                  </a:moveTo>
                  <a:lnTo>
                    <a:pt x="193726" y="10873"/>
                  </a:lnTo>
                </a:path>
                <a:path w="249555" h="159384">
                  <a:moveTo>
                    <a:pt x="193726" y="10873"/>
                  </a:moveTo>
                  <a:lnTo>
                    <a:pt x="197125" y="10196"/>
                  </a:lnTo>
                </a:path>
                <a:path w="249555" h="159384">
                  <a:moveTo>
                    <a:pt x="197125" y="10196"/>
                  </a:moveTo>
                  <a:lnTo>
                    <a:pt x="208001" y="7479"/>
                  </a:lnTo>
                </a:path>
                <a:path w="249555" h="159384">
                  <a:moveTo>
                    <a:pt x="208001" y="7479"/>
                  </a:moveTo>
                  <a:lnTo>
                    <a:pt x="221595" y="4755"/>
                  </a:lnTo>
                </a:path>
                <a:path w="249555" h="159384">
                  <a:moveTo>
                    <a:pt x="221595" y="4755"/>
                  </a:moveTo>
                  <a:lnTo>
                    <a:pt x="235870" y="2716"/>
                  </a:lnTo>
                </a:path>
                <a:path w="249555" h="159384">
                  <a:moveTo>
                    <a:pt x="235870" y="2716"/>
                  </a:moveTo>
                  <a:lnTo>
                    <a:pt x="249465" y="0"/>
                  </a:lnTo>
                </a:path>
              </a:pathLst>
            </a:custGeom>
            <a:ln w="4078">
              <a:solidFill>
                <a:srgbClr val="00FF00"/>
              </a:solidFill>
            </a:ln>
          </p:spPr>
          <p:txBody>
            <a:bodyPr wrap="square" lIns="0" tIns="0" rIns="0" bIns="0" rtlCol="0"/>
            <a:lstStyle/>
            <a:p>
              <a:endParaRPr/>
            </a:p>
          </p:txBody>
        </p:sp>
        <p:sp>
          <p:nvSpPr>
            <p:cNvPr id="73" name="object 73"/>
            <p:cNvSpPr/>
            <p:nvPr/>
          </p:nvSpPr>
          <p:spPr>
            <a:xfrm>
              <a:off x="1031654" y="768654"/>
              <a:ext cx="13970" cy="1905"/>
            </a:xfrm>
            <a:custGeom>
              <a:avLst/>
              <a:gdLst/>
              <a:ahLst/>
              <a:cxnLst/>
              <a:rect l="l" t="t" r="r" b="b"/>
              <a:pathLst>
                <a:path w="13969" h="1904">
                  <a:moveTo>
                    <a:pt x="-2039" y="681"/>
                  </a:moveTo>
                  <a:lnTo>
                    <a:pt x="15634" y="681"/>
                  </a:lnTo>
                </a:path>
              </a:pathLst>
            </a:custGeom>
            <a:ln w="5440">
              <a:solidFill>
                <a:srgbClr val="00FF00"/>
              </a:solidFill>
            </a:ln>
          </p:spPr>
          <p:txBody>
            <a:bodyPr wrap="square" lIns="0" tIns="0" rIns="0" bIns="0" rtlCol="0"/>
            <a:lstStyle/>
            <a:p>
              <a:endParaRPr/>
            </a:p>
          </p:txBody>
        </p:sp>
        <p:sp>
          <p:nvSpPr>
            <p:cNvPr id="74" name="object 74"/>
            <p:cNvSpPr/>
            <p:nvPr/>
          </p:nvSpPr>
          <p:spPr>
            <a:xfrm>
              <a:off x="1045249" y="767300"/>
              <a:ext cx="14604" cy="1905"/>
            </a:xfrm>
            <a:custGeom>
              <a:avLst/>
              <a:gdLst/>
              <a:ahLst/>
              <a:cxnLst/>
              <a:rect l="l" t="t" r="r" b="b"/>
              <a:pathLst>
                <a:path w="14605" h="1904">
                  <a:moveTo>
                    <a:pt x="-2039" y="677"/>
                  </a:moveTo>
                  <a:lnTo>
                    <a:pt x="16313" y="677"/>
                  </a:lnTo>
                </a:path>
              </a:pathLst>
            </a:custGeom>
            <a:ln w="5432">
              <a:solidFill>
                <a:srgbClr val="00FF00"/>
              </a:solidFill>
            </a:ln>
          </p:spPr>
          <p:txBody>
            <a:bodyPr wrap="square" lIns="0" tIns="0" rIns="0" bIns="0" rtlCol="0"/>
            <a:lstStyle/>
            <a:p>
              <a:endParaRPr/>
            </a:p>
          </p:txBody>
        </p:sp>
        <p:sp>
          <p:nvSpPr>
            <p:cNvPr id="75" name="object 75"/>
            <p:cNvSpPr/>
            <p:nvPr/>
          </p:nvSpPr>
          <p:spPr>
            <a:xfrm>
              <a:off x="1059524" y="766615"/>
              <a:ext cx="6350" cy="1270"/>
            </a:xfrm>
            <a:custGeom>
              <a:avLst/>
              <a:gdLst/>
              <a:ahLst/>
              <a:cxnLst/>
              <a:rect l="l" t="t" r="r" b="b"/>
              <a:pathLst>
                <a:path w="6350" h="1270">
                  <a:moveTo>
                    <a:pt x="-2039" y="342"/>
                  </a:moveTo>
                  <a:lnTo>
                    <a:pt x="8156" y="342"/>
                  </a:lnTo>
                </a:path>
              </a:pathLst>
            </a:custGeom>
            <a:ln w="4763">
              <a:solidFill>
                <a:srgbClr val="00FF00"/>
              </a:solidFill>
            </a:ln>
          </p:spPr>
          <p:txBody>
            <a:bodyPr wrap="square" lIns="0" tIns="0" rIns="0" bIns="0" rtlCol="0"/>
            <a:lstStyle/>
            <a:p>
              <a:endParaRPr/>
            </a:p>
          </p:txBody>
        </p:sp>
        <p:sp>
          <p:nvSpPr>
            <p:cNvPr id="76" name="object 76"/>
            <p:cNvSpPr/>
            <p:nvPr/>
          </p:nvSpPr>
          <p:spPr>
            <a:xfrm>
              <a:off x="1063603" y="765599"/>
              <a:ext cx="26034" cy="1270"/>
            </a:xfrm>
            <a:custGeom>
              <a:avLst/>
              <a:gdLst/>
              <a:ahLst/>
              <a:cxnLst/>
              <a:rect l="l" t="t" r="r" b="b"/>
              <a:pathLst>
                <a:path w="26034" h="1270">
                  <a:moveTo>
                    <a:pt x="0" y="677"/>
                  </a:moveTo>
                  <a:lnTo>
                    <a:pt x="11555" y="677"/>
                  </a:lnTo>
                </a:path>
                <a:path w="26034" h="1270">
                  <a:moveTo>
                    <a:pt x="7476" y="0"/>
                  </a:moveTo>
                  <a:lnTo>
                    <a:pt x="25829" y="0"/>
                  </a:lnTo>
                </a:path>
              </a:pathLst>
            </a:custGeom>
            <a:ln w="4755">
              <a:solidFill>
                <a:srgbClr val="00FF00"/>
              </a:solidFill>
            </a:ln>
          </p:spPr>
          <p:txBody>
            <a:bodyPr wrap="square" lIns="0" tIns="0" rIns="0" bIns="0" rtlCol="0"/>
            <a:lstStyle/>
            <a:p>
              <a:endParaRPr/>
            </a:p>
          </p:txBody>
        </p:sp>
        <p:sp>
          <p:nvSpPr>
            <p:cNvPr id="77" name="object 77"/>
            <p:cNvSpPr/>
            <p:nvPr/>
          </p:nvSpPr>
          <p:spPr>
            <a:xfrm>
              <a:off x="1087393" y="764575"/>
              <a:ext cx="13970" cy="1270"/>
            </a:xfrm>
            <a:custGeom>
              <a:avLst/>
              <a:gdLst/>
              <a:ahLst/>
              <a:cxnLst/>
              <a:rect l="l" t="t" r="r" b="b"/>
              <a:pathLst>
                <a:path w="13969" h="1270">
                  <a:moveTo>
                    <a:pt x="-2039" y="342"/>
                  </a:moveTo>
                  <a:lnTo>
                    <a:pt x="15634" y="342"/>
                  </a:lnTo>
                </a:path>
              </a:pathLst>
            </a:custGeom>
            <a:ln w="4763">
              <a:solidFill>
                <a:srgbClr val="00FF00"/>
              </a:solidFill>
            </a:ln>
          </p:spPr>
          <p:txBody>
            <a:bodyPr wrap="square" lIns="0" tIns="0" rIns="0" bIns="0" rtlCol="0"/>
            <a:lstStyle/>
            <a:p>
              <a:endParaRPr/>
            </a:p>
          </p:txBody>
        </p:sp>
        <p:sp>
          <p:nvSpPr>
            <p:cNvPr id="78" name="object 78"/>
            <p:cNvSpPr/>
            <p:nvPr/>
          </p:nvSpPr>
          <p:spPr>
            <a:xfrm>
              <a:off x="1100988" y="764575"/>
              <a:ext cx="13970" cy="0"/>
            </a:xfrm>
            <a:custGeom>
              <a:avLst/>
              <a:gdLst/>
              <a:ahLst/>
              <a:cxnLst/>
              <a:rect l="l" t="t" r="r" b="b"/>
              <a:pathLst>
                <a:path w="13969">
                  <a:moveTo>
                    <a:pt x="0" y="0"/>
                  </a:moveTo>
                  <a:lnTo>
                    <a:pt x="13595" y="0"/>
                  </a:lnTo>
                </a:path>
              </a:pathLst>
            </a:custGeom>
            <a:ln w="4078">
              <a:solidFill>
                <a:srgbClr val="00FF00"/>
              </a:solidFill>
            </a:ln>
          </p:spPr>
          <p:txBody>
            <a:bodyPr wrap="square" lIns="0" tIns="0" rIns="0" bIns="0" rtlCol="0"/>
            <a:lstStyle/>
            <a:p>
              <a:endParaRPr/>
            </a:p>
          </p:txBody>
        </p:sp>
        <p:sp>
          <p:nvSpPr>
            <p:cNvPr id="79" name="object 79"/>
            <p:cNvSpPr/>
            <p:nvPr/>
          </p:nvSpPr>
          <p:spPr>
            <a:xfrm>
              <a:off x="1114583" y="764575"/>
              <a:ext cx="14604" cy="1270"/>
            </a:xfrm>
            <a:custGeom>
              <a:avLst/>
              <a:gdLst/>
              <a:ahLst/>
              <a:cxnLst/>
              <a:rect l="l" t="t" r="r" b="b"/>
              <a:pathLst>
                <a:path w="14605" h="1270">
                  <a:moveTo>
                    <a:pt x="-2039" y="342"/>
                  </a:moveTo>
                  <a:lnTo>
                    <a:pt x="16313" y="342"/>
                  </a:lnTo>
                </a:path>
              </a:pathLst>
            </a:custGeom>
            <a:ln w="4763">
              <a:solidFill>
                <a:srgbClr val="00FF00"/>
              </a:solidFill>
            </a:ln>
          </p:spPr>
          <p:txBody>
            <a:bodyPr wrap="square" lIns="0" tIns="0" rIns="0" bIns="0" rtlCol="0"/>
            <a:lstStyle/>
            <a:p>
              <a:endParaRPr/>
            </a:p>
          </p:txBody>
        </p:sp>
        <p:sp>
          <p:nvSpPr>
            <p:cNvPr id="80" name="object 80"/>
            <p:cNvSpPr/>
            <p:nvPr/>
          </p:nvSpPr>
          <p:spPr>
            <a:xfrm>
              <a:off x="1128858" y="765261"/>
              <a:ext cx="13970" cy="0"/>
            </a:xfrm>
            <a:custGeom>
              <a:avLst/>
              <a:gdLst/>
              <a:ahLst/>
              <a:cxnLst/>
              <a:rect l="l" t="t" r="r" b="b"/>
              <a:pathLst>
                <a:path w="13969">
                  <a:moveTo>
                    <a:pt x="0" y="0"/>
                  </a:moveTo>
                  <a:lnTo>
                    <a:pt x="13594" y="0"/>
                  </a:lnTo>
                </a:path>
              </a:pathLst>
            </a:custGeom>
            <a:ln w="4078">
              <a:solidFill>
                <a:srgbClr val="00FF00"/>
              </a:solidFill>
            </a:ln>
          </p:spPr>
          <p:txBody>
            <a:bodyPr wrap="square" lIns="0" tIns="0" rIns="0" bIns="0" rtlCol="0"/>
            <a:lstStyle/>
            <a:p>
              <a:endParaRPr/>
            </a:p>
          </p:txBody>
        </p:sp>
        <p:sp>
          <p:nvSpPr>
            <p:cNvPr id="81" name="object 81"/>
            <p:cNvSpPr/>
            <p:nvPr/>
          </p:nvSpPr>
          <p:spPr>
            <a:xfrm>
              <a:off x="1142452" y="765261"/>
              <a:ext cx="13970" cy="1905"/>
            </a:xfrm>
            <a:custGeom>
              <a:avLst/>
              <a:gdLst/>
              <a:ahLst/>
              <a:cxnLst/>
              <a:rect l="l" t="t" r="r" b="b"/>
              <a:pathLst>
                <a:path w="13969" h="1904">
                  <a:moveTo>
                    <a:pt x="-2039" y="677"/>
                  </a:moveTo>
                  <a:lnTo>
                    <a:pt x="15634" y="677"/>
                  </a:lnTo>
                </a:path>
              </a:pathLst>
            </a:custGeom>
            <a:ln w="5432">
              <a:solidFill>
                <a:srgbClr val="00FF00"/>
              </a:solidFill>
            </a:ln>
          </p:spPr>
          <p:txBody>
            <a:bodyPr wrap="square" lIns="0" tIns="0" rIns="0" bIns="0" rtlCol="0"/>
            <a:lstStyle/>
            <a:p>
              <a:endParaRPr/>
            </a:p>
          </p:txBody>
        </p:sp>
        <p:sp>
          <p:nvSpPr>
            <p:cNvPr id="82" name="object 82"/>
            <p:cNvSpPr/>
            <p:nvPr/>
          </p:nvSpPr>
          <p:spPr>
            <a:xfrm>
              <a:off x="1156047" y="766615"/>
              <a:ext cx="1270" cy="0"/>
            </a:xfrm>
            <a:custGeom>
              <a:avLst/>
              <a:gdLst/>
              <a:ahLst/>
              <a:cxnLst/>
              <a:rect l="l" t="t" r="r" b="b"/>
              <a:pathLst>
                <a:path w="1269">
                  <a:moveTo>
                    <a:pt x="339" y="-2039"/>
                  </a:moveTo>
                  <a:lnTo>
                    <a:pt x="339" y="2039"/>
                  </a:lnTo>
                </a:path>
              </a:pathLst>
            </a:custGeom>
            <a:ln w="3175">
              <a:solidFill>
                <a:srgbClr val="00FF00"/>
              </a:solidFill>
            </a:ln>
          </p:spPr>
          <p:txBody>
            <a:bodyPr wrap="square" lIns="0" tIns="0" rIns="0" bIns="0" rtlCol="0"/>
            <a:lstStyle/>
            <a:p>
              <a:endParaRPr/>
            </a:p>
          </p:txBody>
        </p:sp>
        <p:sp>
          <p:nvSpPr>
            <p:cNvPr id="83" name="object 83"/>
            <p:cNvSpPr/>
            <p:nvPr/>
          </p:nvSpPr>
          <p:spPr>
            <a:xfrm>
              <a:off x="1154688" y="767296"/>
              <a:ext cx="31750" cy="1905"/>
            </a:xfrm>
            <a:custGeom>
              <a:avLst/>
              <a:gdLst/>
              <a:ahLst/>
              <a:cxnLst/>
              <a:rect l="l" t="t" r="r" b="b"/>
              <a:pathLst>
                <a:path w="31750" h="1904">
                  <a:moveTo>
                    <a:pt x="0" y="0"/>
                  </a:moveTo>
                  <a:lnTo>
                    <a:pt x="17673" y="0"/>
                  </a:lnTo>
                </a:path>
                <a:path w="31750" h="1904">
                  <a:moveTo>
                    <a:pt x="13595" y="1362"/>
                  </a:moveTo>
                  <a:lnTo>
                    <a:pt x="31268" y="1362"/>
                  </a:lnTo>
                </a:path>
              </a:pathLst>
            </a:custGeom>
            <a:ln w="5440">
              <a:solidFill>
                <a:srgbClr val="00FF00"/>
              </a:solidFill>
            </a:ln>
          </p:spPr>
          <p:txBody>
            <a:bodyPr wrap="square" lIns="0" tIns="0" rIns="0" bIns="0" rtlCol="0"/>
            <a:lstStyle/>
            <a:p>
              <a:endParaRPr/>
            </a:p>
          </p:txBody>
        </p:sp>
        <p:sp>
          <p:nvSpPr>
            <p:cNvPr id="84" name="object 84"/>
            <p:cNvSpPr/>
            <p:nvPr/>
          </p:nvSpPr>
          <p:spPr>
            <a:xfrm>
              <a:off x="1183917" y="769339"/>
              <a:ext cx="258445" cy="177800"/>
            </a:xfrm>
            <a:custGeom>
              <a:avLst/>
              <a:gdLst/>
              <a:ahLst/>
              <a:cxnLst/>
              <a:rect l="l" t="t" r="r" b="b"/>
              <a:pathLst>
                <a:path w="258444" h="177800">
                  <a:moveTo>
                    <a:pt x="0" y="0"/>
                  </a:moveTo>
                  <a:lnTo>
                    <a:pt x="14274" y="2039"/>
                  </a:lnTo>
                </a:path>
                <a:path w="258444" h="177800">
                  <a:moveTo>
                    <a:pt x="14274" y="2039"/>
                  </a:moveTo>
                  <a:lnTo>
                    <a:pt x="27868" y="4755"/>
                  </a:lnTo>
                </a:path>
                <a:path w="258444" h="177800">
                  <a:moveTo>
                    <a:pt x="27868" y="4755"/>
                  </a:moveTo>
                  <a:lnTo>
                    <a:pt x="41464" y="7471"/>
                  </a:lnTo>
                </a:path>
                <a:path w="258444" h="177800">
                  <a:moveTo>
                    <a:pt x="41464" y="7471"/>
                  </a:moveTo>
                  <a:lnTo>
                    <a:pt x="55738" y="10196"/>
                  </a:lnTo>
                </a:path>
                <a:path w="258444" h="177800">
                  <a:moveTo>
                    <a:pt x="55738" y="10196"/>
                  </a:moveTo>
                  <a:lnTo>
                    <a:pt x="57777" y="10873"/>
                  </a:lnTo>
                </a:path>
                <a:path w="258444" h="177800">
                  <a:moveTo>
                    <a:pt x="57777" y="10873"/>
                  </a:moveTo>
                  <a:lnTo>
                    <a:pt x="69336" y="14274"/>
                  </a:lnTo>
                </a:path>
                <a:path w="258444" h="177800">
                  <a:moveTo>
                    <a:pt x="69336" y="14274"/>
                  </a:moveTo>
                  <a:lnTo>
                    <a:pt x="83610" y="18353"/>
                  </a:lnTo>
                </a:path>
                <a:path w="258444" h="177800">
                  <a:moveTo>
                    <a:pt x="83610" y="18353"/>
                  </a:moveTo>
                  <a:lnTo>
                    <a:pt x="97200" y="22431"/>
                  </a:lnTo>
                </a:path>
                <a:path w="258444" h="177800">
                  <a:moveTo>
                    <a:pt x="97200" y="22431"/>
                  </a:moveTo>
                  <a:lnTo>
                    <a:pt x="103318" y="25147"/>
                  </a:lnTo>
                </a:path>
                <a:path w="258444" h="177800">
                  <a:moveTo>
                    <a:pt x="103318" y="25147"/>
                  </a:moveTo>
                  <a:lnTo>
                    <a:pt x="110797" y="27864"/>
                  </a:lnTo>
                </a:path>
                <a:path w="258444" h="177800">
                  <a:moveTo>
                    <a:pt x="110797" y="27864"/>
                  </a:moveTo>
                  <a:lnTo>
                    <a:pt x="125072" y="33304"/>
                  </a:lnTo>
                </a:path>
                <a:path w="258444" h="177800">
                  <a:moveTo>
                    <a:pt x="125072" y="33304"/>
                  </a:moveTo>
                  <a:lnTo>
                    <a:pt x="137307" y="38745"/>
                  </a:lnTo>
                </a:path>
                <a:path w="258444" h="177800">
                  <a:moveTo>
                    <a:pt x="137307" y="38745"/>
                  </a:moveTo>
                  <a:lnTo>
                    <a:pt x="138670" y="39422"/>
                  </a:lnTo>
                </a:path>
                <a:path w="258444" h="177800">
                  <a:moveTo>
                    <a:pt x="138670" y="39422"/>
                  </a:moveTo>
                  <a:lnTo>
                    <a:pt x="152944" y="46902"/>
                  </a:lnTo>
                </a:path>
                <a:path w="258444" h="177800">
                  <a:moveTo>
                    <a:pt x="152944" y="46902"/>
                  </a:moveTo>
                  <a:lnTo>
                    <a:pt x="163140" y="52334"/>
                  </a:lnTo>
                </a:path>
                <a:path w="258444" h="177800">
                  <a:moveTo>
                    <a:pt x="163140" y="52334"/>
                  </a:moveTo>
                  <a:lnTo>
                    <a:pt x="166534" y="54374"/>
                  </a:lnTo>
                </a:path>
                <a:path w="258444" h="177800">
                  <a:moveTo>
                    <a:pt x="166534" y="54374"/>
                  </a:moveTo>
                  <a:lnTo>
                    <a:pt x="180131" y="63216"/>
                  </a:lnTo>
                </a:path>
                <a:path w="258444" h="177800">
                  <a:moveTo>
                    <a:pt x="180131" y="63216"/>
                  </a:moveTo>
                  <a:lnTo>
                    <a:pt x="184887" y="66609"/>
                  </a:lnTo>
                </a:path>
                <a:path w="258444" h="177800">
                  <a:moveTo>
                    <a:pt x="184887" y="66609"/>
                  </a:moveTo>
                  <a:lnTo>
                    <a:pt x="194406" y="73412"/>
                  </a:lnTo>
                </a:path>
                <a:path w="258444" h="177800">
                  <a:moveTo>
                    <a:pt x="194406" y="73412"/>
                  </a:moveTo>
                  <a:lnTo>
                    <a:pt x="202563" y="80207"/>
                  </a:lnTo>
                </a:path>
                <a:path w="258444" h="177800">
                  <a:moveTo>
                    <a:pt x="202563" y="80207"/>
                  </a:moveTo>
                  <a:lnTo>
                    <a:pt x="208003" y="85647"/>
                  </a:lnTo>
                </a:path>
                <a:path w="258444" h="177800">
                  <a:moveTo>
                    <a:pt x="208003" y="85647"/>
                  </a:moveTo>
                  <a:lnTo>
                    <a:pt x="216837" y="94481"/>
                  </a:lnTo>
                </a:path>
                <a:path w="258444" h="177800">
                  <a:moveTo>
                    <a:pt x="216837" y="94481"/>
                  </a:moveTo>
                  <a:lnTo>
                    <a:pt x="222278" y="99922"/>
                  </a:lnTo>
                </a:path>
                <a:path w="258444" h="177800">
                  <a:moveTo>
                    <a:pt x="222278" y="99922"/>
                  </a:moveTo>
                  <a:lnTo>
                    <a:pt x="229073" y="108079"/>
                  </a:lnTo>
                </a:path>
                <a:path w="258444" h="177800">
                  <a:moveTo>
                    <a:pt x="229073" y="108079"/>
                  </a:moveTo>
                  <a:lnTo>
                    <a:pt x="235867" y="117590"/>
                  </a:lnTo>
                </a:path>
                <a:path w="258444" h="177800">
                  <a:moveTo>
                    <a:pt x="235867" y="117590"/>
                  </a:moveTo>
                  <a:lnTo>
                    <a:pt x="239269" y="121668"/>
                  </a:lnTo>
                </a:path>
                <a:path w="258444" h="177800">
                  <a:moveTo>
                    <a:pt x="239269" y="121668"/>
                  </a:moveTo>
                  <a:lnTo>
                    <a:pt x="246749" y="135943"/>
                  </a:lnTo>
                </a:path>
                <a:path w="258444" h="177800">
                  <a:moveTo>
                    <a:pt x="246749" y="135943"/>
                  </a:moveTo>
                  <a:lnTo>
                    <a:pt x="249465" y="143423"/>
                  </a:lnTo>
                </a:path>
                <a:path w="258444" h="177800">
                  <a:moveTo>
                    <a:pt x="249465" y="143423"/>
                  </a:moveTo>
                  <a:lnTo>
                    <a:pt x="252181" y="149540"/>
                  </a:lnTo>
                </a:path>
                <a:path w="258444" h="177800">
                  <a:moveTo>
                    <a:pt x="252181" y="149540"/>
                  </a:moveTo>
                  <a:lnTo>
                    <a:pt x="256260" y="163815"/>
                  </a:lnTo>
                </a:path>
                <a:path w="258444" h="177800">
                  <a:moveTo>
                    <a:pt x="256260" y="163815"/>
                  </a:moveTo>
                  <a:lnTo>
                    <a:pt x="258299" y="177413"/>
                  </a:lnTo>
                </a:path>
              </a:pathLst>
            </a:custGeom>
            <a:ln w="4078">
              <a:solidFill>
                <a:srgbClr val="00FF00"/>
              </a:solidFill>
            </a:ln>
          </p:spPr>
          <p:txBody>
            <a:bodyPr wrap="square" lIns="0" tIns="0" rIns="0" bIns="0" rtlCol="0"/>
            <a:lstStyle/>
            <a:p>
              <a:endParaRPr/>
            </a:p>
          </p:txBody>
        </p:sp>
        <p:sp>
          <p:nvSpPr>
            <p:cNvPr id="85" name="object 85"/>
            <p:cNvSpPr/>
            <p:nvPr/>
          </p:nvSpPr>
          <p:spPr>
            <a:xfrm>
              <a:off x="1442217" y="946752"/>
              <a:ext cx="1270" cy="13970"/>
            </a:xfrm>
            <a:custGeom>
              <a:avLst/>
              <a:gdLst/>
              <a:ahLst/>
              <a:cxnLst/>
              <a:rect l="l" t="t" r="r" b="b"/>
              <a:pathLst>
                <a:path w="1269" h="13969">
                  <a:moveTo>
                    <a:pt x="342" y="-2039"/>
                  </a:moveTo>
                  <a:lnTo>
                    <a:pt x="342" y="15628"/>
                  </a:lnTo>
                </a:path>
              </a:pathLst>
            </a:custGeom>
            <a:ln w="4763">
              <a:solidFill>
                <a:srgbClr val="00FF00"/>
              </a:solidFill>
            </a:ln>
          </p:spPr>
          <p:txBody>
            <a:bodyPr wrap="square" lIns="0" tIns="0" rIns="0" bIns="0" rtlCol="0"/>
            <a:lstStyle/>
            <a:p>
              <a:endParaRPr/>
            </a:p>
          </p:txBody>
        </p:sp>
        <p:sp>
          <p:nvSpPr>
            <p:cNvPr id="86" name="object 86"/>
            <p:cNvSpPr/>
            <p:nvPr/>
          </p:nvSpPr>
          <p:spPr>
            <a:xfrm>
              <a:off x="1433383" y="960342"/>
              <a:ext cx="9525" cy="40640"/>
            </a:xfrm>
            <a:custGeom>
              <a:avLst/>
              <a:gdLst/>
              <a:ahLst/>
              <a:cxnLst/>
              <a:rect l="l" t="t" r="r" b="b"/>
              <a:pathLst>
                <a:path w="9525" h="40640">
                  <a:moveTo>
                    <a:pt x="9519" y="0"/>
                  </a:moveTo>
                  <a:lnTo>
                    <a:pt x="7479" y="14274"/>
                  </a:lnTo>
                </a:path>
                <a:path w="9525" h="40640">
                  <a:moveTo>
                    <a:pt x="7479" y="14274"/>
                  </a:moveTo>
                  <a:lnTo>
                    <a:pt x="4755" y="27872"/>
                  </a:lnTo>
                </a:path>
                <a:path w="9525" h="40640">
                  <a:moveTo>
                    <a:pt x="4755" y="27872"/>
                  </a:moveTo>
                  <a:lnTo>
                    <a:pt x="0" y="40107"/>
                  </a:lnTo>
                </a:path>
              </a:pathLst>
            </a:custGeom>
            <a:ln w="4078">
              <a:solidFill>
                <a:srgbClr val="00FF00"/>
              </a:solidFill>
            </a:ln>
          </p:spPr>
          <p:txBody>
            <a:bodyPr wrap="square" lIns="0" tIns="0" rIns="0" bIns="0" rtlCol="0"/>
            <a:lstStyle/>
            <a:p>
              <a:endParaRPr/>
            </a:p>
          </p:txBody>
        </p:sp>
        <p:sp>
          <p:nvSpPr>
            <p:cNvPr id="87" name="object 87"/>
            <p:cNvSpPr/>
            <p:nvPr/>
          </p:nvSpPr>
          <p:spPr>
            <a:xfrm>
              <a:off x="1433383" y="1000449"/>
              <a:ext cx="0" cy="1905"/>
            </a:xfrm>
            <a:custGeom>
              <a:avLst/>
              <a:gdLst/>
              <a:ahLst/>
              <a:cxnLst/>
              <a:rect l="l" t="t" r="r" b="b"/>
              <a:pathLst>
                <a:path h="1905">
                  <a:moveTo>
                    <a:pt x="-2039" y="681"/>
                  </a:moveTo>
                  <a:lnTo>
                    <a:pt x="2039" y="681"/>
                  </a:lnTo>
                </a:path>
              </a:pathLst>
            </a:custGeom>
            <a:ln w="3175">
              <a:solidFill>
                <a:srgbClr val="00FF00"/>
              </a:solidFill>
            </a:ln>
          </p:spPr>
          <p:txBody>
            <a:bodyPr wrap="square" lIns="0" tIns="0" rIns="0" bIns="0" rtlCol="0"/>
            <a:lstStyle/>
            <a:p>
              <a:endParaRPr/>
            </a:p>
          </p:txBody>
        </p:sp>
        <p:sp>
          <p:nvSpPr>
            <p:cNvPr id="88" name="object 88"/>
            <p:cNvSpPr/>
            <p:nvPr/>
          </p:nvSpPr>
          <p:spPr>
            <a:xfrm>
              <a:off x="1211786" y="1001811"/>
              <a:ext cx="221615" cy="137795"/>
            </a:xfrm>
            <a:custGeom>
              <a:avLst/>
              <a:gdLst/>
              <a:ahLst/>
              <a:cxnLst/>
              <a:rect l="l" t="t" r="r" b="b"/>
              <a:pathLst>
                <a:path w="221615" h="137794">
                  <a:moveTo>
                    <a:pt x="221596" y="0"/>
                  </a:moveTo>
                  <a:lnTo>
                    <a:pt x="214116" y="14274"/>
                  </a:lnTo>
                </a:path>
                <a:path w="221615" h="137794">
                  <a:moveTo>
                    <a:pt x="214116" y="14274"/>
                  </a:moveTo>
                  <a:lnTo>
                    <a:pt x="207999" y="24470"/>
                  </a:lnTo>
                </a:path>
                <a:path w="221615" h="137794">
                  <a:moveTo>
                    <a:pt x="207999" y="24470"/>
                  </a:moveTo>
                  <a:lnTo>
                    <a:pt x="205282" y="27864"/>
                  </a:lnTo>
                </a:path>
                <a:path w="221615" h="137794">
                  <a:moveTo>
                    <a:pt x="205282" y="27864"/>
                  </a:moveTo>
                  <a:lnTo>
                    <a:pt x="194409" y="42138"/>
                  </a:lnTo>
                </a:path>
                <a:path w="221615" h="137794">
                  <a:moveTo>
                    <a:pt x="194409" y="42138"/>
                  </a:moveTo>
                  <a:lnTo>
                    <a:pt x="194409" y="42138"/>
                  </a:lnTo>
                </a:path>
                <a:path w="221615" h="137794">
                  <a:moveTo>
                    <a:pt x="194409" y="42138"/>
                  </a:moveTo>
                  <a:lnTo>
                    <a:pt x="180812" y="55736"/>
                  </a:lnTo>
                </a:path>
                <a:path w="221615" h="137794">
                  <a:moveTo>
                    <a:pt x="180812" y="55736"/>
                  </a:moveTo>
                  <a:lnTo>
                    <a:pt x="180135" y="56413"/>
                  </a:lnTo>
                </a:path>
                <a:path w="221615" h="137794">
                  <a:moveTo>
                    <a:pt x="180135" y="56413"/>
                  </a:moveTo>
                  <a:lnTo>
                    <a:pt x="166537" y="67971"/>
                  </a:lnTo>
                </a:path>
                <a:path w="221615" h="137794">
                  <a:moveTo>
                    <a:pt x="166537" y="67971"/>
                  </a:moveTo>
                  <a:lnTo>
                    <a:pt x="164498" y="69333"/>
                  </a:lnTo>
                </a:path>
                <a:path w="221615" h="137794">
                  <a:moveTo>
                    <a:pt x="164498" y="69333"/>
                  </a:moveTo>
                  <a:lnTo>
                    <a:pt x="152262" y="78167"/>
                  </a:lnTo>
                </a:path>
                <a:path w="221615" h="137794">
                  <a:moveTo>
                    <a:pt x="152262" y="78167"/>
                  </a:moveTo>
                  <a:lnTo>
                    <a:pt x="144782" y="83608"/>
                  </a:lnTo>
                </a:path>
                <a:path w="221615" h="137794">
                  <a:moveTo>
                    <a:pt x="144782" y="83608"/>
                  </a:moveTo>
                  <a:lnTo>
                    <a:pt x="138665" y="87001"/>
                  </a:lnTo>
                </a:path>
                <a:path w="221615" h="137794">
                  <a:moveTo>
                    <a:pt x="138665" y="87001"/>
                  </a:moveTo>
                  <a:lnTo>
                    <a:pt x="125075" y="95158"/>
                  </a:lnTo>
                </a:path>
                <a:path w="221615" h="137794">
                  <a:moveTo>
                    <a:pt x="125075" y="95158"/>
                  </a:moveTo>
                  <a:lnTo>
                    <a:pt x="120312" y="97197"/>
                  </a:lnTo>
                </a:path>
                <a:path w="221615" h="137794">
                  <a:moveTo>
                    <a:pt x="120312" y="97197"/>
                  </a:moveTo>
                  <a:lnTo>
                    <a:pt x="110801" y="101961"/>
                  </a:lnTo>
                </a:path>
                <a:path w="221615" h="137794">
                  <a:moveTo>
                    <a:pt x="110801" y="101961"/>
                  </a:moveTo>
                  <a:lnTo>
                    <a:pt x="97203" y="108079"/>
                  </a:lnTo>
                </a:path>
                <a:path w="221615" h="137794">
                  <a:moveTo>
                    <a:pt x="97203" y="108079"/>
                  </a:moveTo>
                  <a:lnTo>
                    <a:pt x="90408" y="111472"/>
                  </a:lnTo>
                </a:path>
                <a:path w="221615" h="137794">
                  <a:moveTo>
                    <a:pt x="90408" y="111472"/>
                  </a:moveTo>
                  <a:lnTo>
                    <a:pt x="82928" y="114196"/>
                  </a:lnTo>
                </a:path>
                <a:path w="221615" h="137794">
                  <a:moveTo>
                    <a:pt x="82928" y="114196"/>
                  </a:moveTo>
                  <a:lnTo>
                    <a:pt x="69331" y="118952"/>
                  </a:lnTo>
                </a:path>
                <a:path w="221615" h="137794">
                  <a:moveTo>
                    <a:pt x="69331" y="118952"/>
                  </a:moveTo>
                  <a:lnTo>
                    <a:pt x="55741" y="123707"/>
                  </a:lnTo>
                </a:path>
                <a:path w="221615" h="137794">
                  <a:moveTo>
                    <a:pt x="55741" y="123707"/>
                  </a:moveTo>
                  <a:lnTo>
                    <a:pt x="50301" y="125070"/>
                  </a:lnTo>
                </a:path>
                <a:path w="221615" h="137794">
                  <a:moveTo>
                    <a:pt x="50301" y="125070"/>
                  </a:moveTo>
                  <a:lnTo>
                    <a:pt x="41467" y="127786"/>
                  </a:lnTo>
                </a:path>
                <a:path w="221615" h="137794">
                  <a:moveTo>
                    <a:pt x="41467" y="127786"/>
                  </a:moveTo>
                  <a:lnTo>
                    <a:pt x="27869" y="131187"/>
                  </a:lnTo>
                </a:path>
                <a:path w="221615" h="137794">
                  <a:moveTo>
                    <a:pt x="27869" y="131187"/>
                  </a:moveTo>
                  <a:lnTo>
                    <a:pt x="13595" y="134589"/>
                  </a:lnTo>
                </a:path>
                <a:path w="221615" h="137794">
                  <a:moveTo>
                    <a:pt x="13595" y="134589"/>
                  </a:moveTo>
                  <a:lnTo>
                    <a:pt x="0" y="137305"/>
                  </a:lnTo>
                </a:path>
              </a:pathLst>
            </a:custGeom>
            <a:ln w="4078">
              <a:solidFill>
                <a:srgbClr val="00FF00"/>
              </a:solidFill>
            </a:ln>
          </p:spPr>
          <p:txBody>
            <a:bodyPr wrap="square" lIns="0" tIns="0" rIns="0" bIns="0" rtlCol="0"/>
            <a:lstStyle/>
            <a:p>
              <a:endParaRPr/>
            </a:p>
          </p:txBody>
        </p:sp>
        <p:sp>
          <p:nvSpPr>
            <p:cNvPr id="89" name="object 89"/>
            <p:cNvSpPr/>
            <p:nvPr/>
          </p:nvSpPr>
          <p:spPr>
            <a:xfrm>
              <a:off x="1201590" y="1139117"/>
              <a:ext cx="10795" cy="1905"/>
            </a:xfrm>
            <a:custGeom>
              <a:avLst/>
              <a:gdLst/>
              <a:ahLst/>
              <a:cxnLst/>
              <a:rect l="l" t="t" r="r" b="b"/>
              <a:pathLst>
                <a:path w="10794" h="1905">
                  <a:moveTo>
                    <a:pt x="-2039" y="681"/>
                  </a:moveTo>
                  <a:lnTo>
                    <a:pt x="12235" y="681"/>
                  </a:lnTo>
                </a:path>
              </a:pathLst>
            </a:custGeom>
            <a:ln w="5440">
              <a:solidFill>
                <a:srgbClr val="00FF00"/>
              </a:solidFill>
            </a:ln>
          </p:spPr>
          <p:txBody>
            <a:bodyPr wrap="square" lIns="0" tIns="0" rIns="0" bIns="0" rtlCol="0"/>
            <a:lstStyle/>
            <a:p>
              <a:endParaRPr/>
            </a:p>
          </p:txBody>
        </p:sp>
        <p:sp>
          <p:nvSpPr>
            <p:cNvPr id="90" name="object 90"/>
            <p:cNvSpPr/>
            <p:nvPr/>
          </p:nvSpPr>
          <p:spPr>
            <a:xfrm>
              <a:off x="1170322" y="1140479"/>
              <a:ext cx="31750" cy="5080"/>
            </a:xfrm>
            <a:custGeom>
              <a:avLst/>
              <a:gdLst/>
              <a:ahLst/>
              <a:cxnLst/>
              <a:rect l="l" t="t" r="r" b="b"/>
              <a:pathLst>
                <a:path w="31750" h="5080">
                  <a:moveTo>
                    <a:pt x="31267" y="0"/>
                  </a:moveTo>
                  <a:lnTo>
                    <a:pt x="27869" y="677"/>
                  </a:lnTo>
                </a:path>
                <a:path w="31750" h="5080">
                  <a:moveTo>
                    <a:pt x="27869" y="677"/>
                  </a:moveTo>
                  <a:lnTo>
                    <a:pt x="13595" y="2716"/>
                  </a:lnTo>
                </a:path>
                <a:path w="31750" h="5080">
                  <a:moveTo>
                    <a:pt x="13595" y="2716"/>
                  </a:moveTo>
                  <a:lnTo>
                    <a:pt x="0" y="4755"/>
                  </a:lnTo>
                </a:path>
              </a:pathLst>
            </a:custGeom>
            <a:ln w="4078">
              <a:solidFill>
                <a:srgbClr val="00FF00"/>
              </a:solidFill>
            </a:ln>
          </p:spPr>
          <p:txBody>
            <a:bodyPr wrap="square" lIns="0" tIns="0" rIns="0" bIns="0" rtlCol="0"/>
            <a:lstStyle/>
            <a:p>
              <a:endParaRPr/>
            </a:p>
          </p:txBody>
        </p:sp>
        <p:sp>
          <p:nvSpPr>
            <p:cNvPr id="91" name="object 91"/>
            <p:cNvSpPr/>
            <p:nvPr/>
          </p:nvSpPr>
          <p:spPr>
            <a:xfrm>
              <a:off x="1156727" y="1145235"/>
              <a:ext cx="13970" cy="1270"/>
            </a:xfrm>
            <a:custGeom>
              <a:avLst/>
              <a:gdLst/>
              <a:ahLst/>
              <a:cxnLst/>
              <a:rect l="l" t="t" r="r" b="b"/>
              <a:pathLst>
                <a:path w="13969" h="1269">
                  <a:moveTo>
                    <a:pt x="-2039" y="338"/>
                  </a:moveTo>
                  <a:lnTo>
                    <a:pt x="15634" y="338"/>
                  </a:lnTo>
                </a:path>
              </a:pathLst>
            </a:custGeom>
            <a:ln w="4755">
              <a:solidFill>
                <a:srgbClr val="00FF00"/>
              </a:solidFill>
            </a:ln>
          </p:spPr>
          <p:txBody>
            <a:bodyPr wrap="square" lIns="0" tIns="0" rIns="0" bIns="0" rtlCol="0"/>
            <a:lstStyle/>
            <a:p>
              <a:endParaRPr/>
            </a:p>
          </p:txBody>
        </p:sp>
        <p:sp>
          <p:nvSpPr>
            <p:cNvPr id="92" name="object 92"/>
            <p:cNvSpPr/>
            <p:nvPr/>
          </p:nvSpPr>
          <p:spPr>
            <a:xfrm>
              <a:off x="1142452" y="1145912"/>
              <a:ext cx="14604" cy="1905"/>
            </a:xfrm>
            <a:custGeom>
              <a:avLst/>
              <a:gdLst/>
              <a:ahLst/>
              <a:cxnLst/>
              <a:rect l="l" t="t" r="r" b="b"/>
              <a:pathLst>
                <a:path w="14605" h="1905">
                  <a:moveTo>
                    <a:pt x="-2039" y="681"/>
                  </a:moveTo>
                  <a:lnTo>
                    <a:pt x="16313" y="681"/>
                  </a:lnTo>
                </a:path>
              </a:pathLst>
            </a:custGeom>
            <a:ln w="5440">
              <a:solidFill>
                <a:srgbClr val="00FF00"/>
              </a:solidFill>
            </a:ln>
          </p:spPr>
          <p:txBody>
            <a:bodyPr wrap="square" lIns="0" tIns="0" rIns="0" bIns="0" rtlCol="0"/>
            <a:lstStyle/>
            <a:p>
              <a:endParaRPr/>
            </a:p>
          </p:txBody>
        </p:sp>
        <p:sp>
          <p:nvSpPr>
            <p:cNvPr id="93" name="object 93"/>
            <p:cNvSpPr/>
            <p:nvPr/>
          </p:nvSpPr>
          <p:spPr>
            <a:xfrm>
              <a:off x="1128858" y="1147274"/>
              <a:ext cx="13970" cy="1270"/>
            </a:xfrm>
            <a:custGeom>
              <a:avLst/>
              <a:gdLst/>
              <a:ahLst/>
              <a:cxnLst/>
              <a:rect l="l" t="t" r="r" b="b"/>
              <a:pathLst>
                <a:path w="13969" h="1269">
                  <a:moveTo>
                    <a:pt x="-2039" y="338"/>
                  </a:moveTo>
                  <a:lnTo>
                    <a:pt x="15633" y="338"/>
                  </a:lnTo>
                </a:path>
              </a:pathLst>
            </a:custGeom>
            <a:ln w="4755">
              <a:solidFill>
                <a:srgbClr val="00FF00"/>
              </a:solidFill>
            </a:ln>
          </p:spPr>
          <p:txBody>
            <a:bodyPr wrap="square" lIns="0" tIns="0" rIns="0" bIns="0" rtlCol="0"/>
            <a:lstStyle/>
            <a:p>
              <a:endParaRPr/>
            </a:p>
          </p:txBody>
        </p:sp>
        <p:sp>
          <p:nvSpPr>
            <p:cNvPr id="94" name="object 94"/>
            <p:cNvSpPr/>
            <p:nvPr/>
          </p:nvSpPr>
          <p:spPr>
            <a:xfrm>
              <a:off x="1100988" y="1147951"/>
              <a:ext cx="27940" cy="0"/>
            </a:xfrm>
            <a:custGeom>
              <a:avLst/>
              <a:gdLst/>
              <a:ahLst/>
              <a:cxnLst/>
              <a:rect l="l" t="t" r="r" b="b"/>
              <a:pathLst>
                <a:path w="27940">
                  <a:moveTo>
                    <a:pt x="27869" y="0"/>
                  </a:moveTo>
                  <a:lnTo>
                    <a:pt x="13595" y="0"/>
                  </a:lnTo>
                </a:path>
                <a:path w="27940">
                  <a:moveTo>
                    <a:pt x="13595" y="0"/>
                  </a:moveTo>
                  <a:lnTo>
                    <a:pt x="0" y="0"/>
                  </a:lnTo>
                </a:path>
              </a:pathLst>
            </a:custGeom>
            <a:ln w="4078">
              <a:solidFill>
                <a:srgbClr val="00FF00"/>
              </a:solidFill>
            </a:ln>
          </p:spPr>
          <p:txBody>
            <a:bodyPr wrap="square" lIns="0" tIns="0" rIns="0" bIns="0" rtlCol="0"/>
            <a:lstStyle/>
            <a:p>
              <a:endParaRPr/>
            </a:p>
          </p:txBody>
        </p:sp>
        <p:sp>
          <p:nvSpPr>
            <p:cNvPr id="95" name="object 95"/>
            <p:cNvSpPr/>
            <p:nvPr/>
          </p:nvSpPr>
          <p:spPr>
            <a:xfrm>
              <a:off x="1071079" y="1146935"/>
              <a:ext cx="32384" cy="1270"/>
            </a:xfrm>
            <a:custGeom>
              <a:avLst/>
              <a:gdLst/>
              <a:ahLst/>
              <a:cxnLst/>
              <a:rect l="l" t="t" r="r" b="b"/>
              <a:pathLst>
                <a:path w="32384" h="1269">
                  <a:moveTo>
                    <a:pt x="14274" y="677"/>
                  </a:moveTo>
                  <a:lnTo>
                    <a:pt x="31948" y="677"/>
                  </a:lnTo>
                </a:path>
                <a:path w="32384" h="1269">
                  <a:moveTo>
                    <a:pt x="0" y="0"/>
                  </a:moveTo>
                  <a:lnTo>
                    <a:pt x="18353" y="0"/>
                  </a:lnTo>
                </a:path>
              </a:pathLst>
            </a:custGeom>
            <a:ln w="4755">
              <a:solidFill>
                <a:srgbClr val="00FF00"/>
              </a:solidFill>
            </a:ln>
          </p:spPr>
          <p:txBody>
            <a:bodyPr wrap="square" lIns="0" tIns="0" rIns="0" bIns="0" rtlCol="0"/>
            <a:lstStyle/>
            <a:p>
              <a:endParaRPr/>
            </a:p>
          </p:txBody>
        </p:sp>
        <p:sp>
          <p:nvSpPr>
            <p:cNvPr id="96" name="object 96"/>
            <p:cNvSpPr/>
            <p:nvPr/>
          </p:nvSpPr>
          <p:spPr>
            <a:xfrm>
              <a:off x="1059524" y="1145912"/>
              <a:ext cx="13970" cy="1270"/>
            </a:xfrm>
            <a:custGeom>
              <a:avLst/>
              <a:gdLst/>
              <a:ahLst/>
              <a:cxnLst/>
              <a:rect l="l" t="t" r="r" b="b"/>
              <a:pathLst>
                <a:path w="13969" h="1269">
                  <a:moveTo>
                    <a:pt x="-2039" y="342"/>
                  </a:moveTo>
                  <a:lnTo>
                    <a:pt x="15633" y="342"/>
                  </a:lnTo>
                </a:path>
              </a:pathLst>
            </a:custGeom>
            <a:ln w="4763">
              <a:solidFill>
                <a:srgbClr val="00FF00"/>
              </a:solidFill>
            </a:ln>
          </p:spPr>
          <p:txBody>
            <a:bodyPr wrap="square" lIns="0" tIns="0" rIns="0" bIns="0" rtlCol="0"/>
            <a:lstStyle/>
            <a:p>
              <a:endParaRPr/>
            </a:p>
          </p:txBody>
        </p:sp>
        <p:sp>
          <p:nvSpPr>
            <p:cNvPr id="97" name="object 97"/>
            <p:cNvSpPr/>
            <p:nvPr/>
          </p:nvSpPr>
          <p:spPr>
            <a:xfrm>
              <a:off x="1045249" y="1144558"/>
              <a:ext cx="14604" cy="1905"/>
            </a:xfrm>
            <a:custGeom>
              <a:avLst/>
              <a:gdLst/>
              <a:ahLst/>
              <a:cxnLst/>
              <a:rect l="l" t="t" r="r" b="b"/>
              <a:pathLst>
                <a:path w="14605" h="1905">
                  <a:moveTo>
                    <a:pt x="-2039" y="677"/>
                  </a:moveTo>
                  <a:lnTo>
                    <a:pt x="16313" y="677"/>
                  </a:lnTo>
                </a:path>
              </a:pathLst>
            </a:custGeom>
            <a:ln w="5432">
              <a:solidFill>
                <a:srgbClr val="00FF00"/>
              </a:solidFill>
            </a:ln>
          </p:spPr>
          <p:txBody>
            <a:bodyPr wrap="square" lIns="0" tIns="0" rIns="0" bIns="0" rtlCol="0"/>
            <a:lstStyle/>
            <a:p>
              <a:endParaRPr/>
            </a:p>
          </p:txBody>
        </p:sp>
        <p:sp>
          <p:nvSpPr>
            <p:cNvPr id="98" name="object 98"/>
            <p:cNvSpPr/>
            <p:nvPr/>
          </p:nvSpPr>
          <p:spPr>
            <a:xfrm>
              <a:off x="780149" y="974616"/>
              <a:ext cx="265430" cy="170180"/>
            </a:xfrm>
            <a:custGeom>
              <a:avLst/>
              <a:gdLst/>
              <a:ahLst/>
              <a:cxnLst/>
              <a:rect l="l" t="t" r="r" b="b"/>
              <a:pathLst>
                <a:path w="265430" h="170180">
                  <a:moveTo>
                    <a:pt x="265099" y="169941"/>
                  </a:moveTo>
                  <a:lnTo>
                    <a:pt x="251504" y="167902"/>
                  </a:lnTo>
                </a:path>
                <a:path w="265430" h="170180">
                  <a:moveTo>
                    <a:pt x="251504" y="167902"/>
                  </a:moveTo>
                  <a:lnTo>
                    <a:pt x="239948" y="165862"/>
                  </a:lnTo>
                </a:path>
                <a:path w="265430" h="170180">
                  <a:moveTo>
                    <a:pt x="239948" y="165862"/>
                  </a:moveTo>
                  <a:lnTo>
                    <a:pt x="237909" y="165862"/>
                  </a:lnTo>
                </a:path>
                <a:path w="265430" h="170180">
                  <a:moveTo>
                    <a:pt x="237909" y="165862"/>
                  </a:moveTo>
                  <a:lnTo>
                    <a:pt x="223635" y="163138"/>
                  </a:lnTo>
                </a:path>
                <a:path w="265430" h="170180">
                  <a:moveTo>
                    <a:pt x="223635" y="163138"/>
                  </a:moveTo>
                  <a:lnTo>
                    <a:pt x="210040" y="160422"/>
                  </a:lnTo>
                </a:path>
                <a:path w="265430" h="170180">
                  <a:moveTo>
                    <a:pt x="210040" y="160422"/>
                  </a:moveTo>
                  <a:lnTo>
                    <a:pt x="195766" y="157020"/>
                  </a:lnTo>
                </a:path>
                <a:path w="265430" h="170180">
                  <a:moveTo>
                    <a:pt x="195766" y="157020"/>
                  </a:moveTo>
                  <a:lnTo>
                    <a:pt x="182170" y="152942"/>
                  </a:lnTo>
                </a:path>
                <a:path w="265430" h="170180">
                  <a:moveTo>
                    <a:pt x="182170" y="152942"/>
                  </a:moveTo>
                  <a:lnTo>
                    <a:pt x="178771" y="152265"/>
                  </a:lnTo>
                </a:path>
                <a:path w="265430" h="170180">
                  <a:moveTo>
                    <a:pt x="178771" y="152265"/>
                  </a:moveTo>
                  <a:lnTo>
                    <a:pt x="168575" y="148863"/>
                  </a:lnTo>
                </a:path>
                <a:path w="265430" h="170180">
                  <a:moveTo>
                    <a:pt x="168575" y="148863"/>
                  </a:moveTo>
                  <a:lnTo>
                    <a:pt x="154301" y="144108"/>
                  </a:lnTo>
                </a:path>
                <a:path w="265430" h="170180">
                  <a:moveTo>
                    <a:pt x="154301" y="144108"/>
                  </a:moveTo>
                  <a:lnTo>
                    <a:pt x="140706" y="139352"/>
                  </a:lnTo>
                </a:path>
                <a:path w="265430" h="170180">
                  <a:moveTo>
                    <a:pt x="140706" y="139352"/>
                  </a:moveTo>
                  <a:lnTo>
                    <a:pt x="139347" y="138667"/>
                  </a:lnTo>
                </a:path>
                <a:path w="265430" h="170180">
                  <a:moveTo>
                    <a:pt x="139347" y="138667"/>
                  </a:moveTo>
                  <a:lnTo>
                    <a:pt x="126432" y="133235"/>
                  </a:lnTo>
                </a:path>
                <a:path w="265430" h="170180">
                  <a:moveTo>
                    <a:pt x="126432" y="133235"/>
                  </a:moveTo>
                  <a:lnTo>
                    <a:pt x="112837" y="126432"/>
                  </a:lnTo>
                </a:path>
                <a:path w="265430" h="170180">
                  <a:moveTo>
                    <a:pt x="112837" y="126432"/>
                  </a:moveTo>
                  <a:lnTo>
                    <a:pt x="108758" y="124393"/>
                  </a:lnTo>
                </a:path>
                <a:path w="265430" h="170180">
                  <a:moveTo>
                    <a:pt x="108758" y="124393"/>
                  </a:moveTo>
                  <a:lnTo>
                    <a:pt x="99242" y="118960"/>
                  </a:lnTo>
                </a:path>
                <a:path w="265430" h="170180">
                  <a:moveTo>
                    <a:pt x="99242" y="118960"/>
                  </a:moveTo>
                  <a:lnTo>
                    <a:pt x="84967" y="110803"/>
                  </a:lnTo>
                </a:path>
                <a:path w="265430" h="170180">
                  <a:moveTo>
                    <a:pt x="84967" y="110803"/>
                  </a:moveTo>
                  <a:lnTo>
                    <a:pt x="84967" y="110803"/>
                  </a:lnTo>
                </a:path>
                <a:path w="265430" h="170180">
                  <a:moveTo>
                    <a:pt x="84967" y="110803"/>
                  </a:moveTo>
                  <a:lnTo>
                    <a:pt x="71373" y="101284"/>
                  </a:lnTo>
                </a:path>
                <a:path w="265430" h="170180">
                  <a:moveTo>
                    <a:pt x="71373" y="101284"/>
                  </a:moveTo>
                  <a:lnTo>
                    <a:pt x="65255" y="96529"/>
                  </a:lnTo>
                </a:path>
                <a:path w="265430" h="170180">
                  <a:moveTo>
                    <a:pt x="65255" y="96529"/>
                  </a:moveTo>
                  <a:lnTo>
                    <a:pt x="57098" y="90411"/>
                  </a:lnTo>
                </a:path>
                <a:path w="265430" h="170180">
                  <a:moveTo>
                    <a:pt x="57098" y="90411"/>
                  </a:moveTo>
                  <a:lnTo>
                    <a:pt x="48261" y="82931"/>
                  </a:lnTo>
                </a:path>
                <a:path w="265430" h="170180">
                  <a:moveTo>
                    <a:pt x="48261" y="82931"/>
                  </a:moveTo>
                  <a:lnTo>
                    <a:pt x="43503" y="78175"/>
                  </a:lnTo>
                </a:path>
                <a:path w="265430" h="170180">
                  <a:moveTo>
                    <a:pt x="43503" y="78175"/>
                  </a:moveTo>
                  <a:lnTo>
                    <a:pt x="34666" y="69333"/>
                  </a:lnTo>
                </a:path>
                <a:path w="265430" h="170180">
                  <a:moveTo>
                    <a:pt x="34666" y="69333"/>
                  </a:moveTo>
                  <a:lnTo>
                    <a:pt x="29908" y="62539"/>
                  </a:lnTo>
                </a:path>
                <a:path w="265430" h="170180">
                  <a:moveTo>
                    <a:pt x="29908" y="62539"/>
                  </a:moveTo>
                  <a:lnTo>
                    <a:pt x="23790" y="55059"/>
                  </a:lnTo>
                </a:path>
                <a:path w="265430" h="170180">
                  <a:moveTo>
                    <a:pt x="23790" y="55059"/>
                  </a:moveTo>
                  <a:lnTo>
                    <a:pt x="15633" y="42823"/>
                  </a:lnTo>
                </a:path>
                <a:path w="265430" h="170180">
                  <a:moveTo>
                    <a:pt x="15633" y="42823"/>
                  </a:moveTo>
                  <a:lnTo>
                    <a:pt x="14954" y="41469"/>
                  </a:lnTo>
                </a:path>
                <a:path w="265430" h="170180">
                  <a:moveTo>
                    <a:pt x="14954" y="41469"/>
                  </a:moveTo>
                  <a:lnTo>
                    <a:pt x="8156" y="27195"/>
                  </a:lnTo>
                </a:path>
                <a:path w="265430" h="170180">
                  <a:moveTo>
                    <a:pt x="8156" y="27195"/>
                  </a:moveTo>
                  <a:lnTo>
                    <a:pt x="3398" y="13597"/>
                  </a:lnTo>
                </a:path>
                <a:path w="265430" h="170180">
                  <a:moveTo>
                    <a:pt x="3398" y="13597"/>
                  </a:moveTo>
                  <a:lnTo>
                    <a:pt x="2039" y="8842"/>
                  </a:lnTo>
                </a:path>
                <a:path w="265430" h="170180">
                  <a:moveTo>
                    <a:pt x="2039" y="8842"/>
                  </a:moveTo>
                  <a:lnTo>
                    <a:pt x="0" y="0"/>
                  </a:lnTo>
                </a:path>
              </a:pathLst>
            </a:custGeom>
            <a:ln w="4078">
              <a:solidFill>
                <a:srgbClr val="00FF00"/>
              </a:solidFill>
            </a:ln>
          </p:spPr>
          <p:txBody>
            <a:bodyPr wrap="square" lIns="0" tIns="0" rIns="0" bIns="0" rtlCol="0"/>
            <a:lstStyle/>
            <a:p>
              <a:endParaRPr/>
            </a:p>
          </p:txBody>
        </p:sp>
        <p:sp>
          <p:nvSpPr>
            <p:cNvPr id="99" name="object 99"/>
            <p:cNvSpPr/>
            <p:nvPr/>
          </p:nvSpPr>
          <p:spPr>
            <a:xfrm>
              <a:off x="778790" y="960342"/>
              <a:ext cx="1905" cy="14604"/>
            </a:xfrm>
            <a:custGeom>
              <a:avLst/>
              <a:gdLst/>
              <a:ahLst/>
              <a:cxnLst/>
              <a:rect l="l" t="t" r="r" b="b"/>
              <a:pathLst>
                <a:path w="1904" h="14605">
                  <a:moveTo>
                    <a:pt x="679" y="-2039"/>
                  </a:moveTo>
                  <a:lnTo>
                    <a:pt x="679" y="16313"/>
                  </a:lnTo>
                </a:path>
              </a:pathLst>
            </a:custGeom>
            <a:ln w="5438">
              <a:solidFill>
                <a:srgbClr val="00FF00"/>
              </a:solidFill>
            </a:ln>
          </p:spPr>
          <p:txBody>
            <a:bodyPr wrap="square" lIns="0" tIns="0" rIns="0" bIns="0" rtlCol="0"/>
            <a:lstStyle/>
            <a:p>
              <a:endParaRPr/>
            </a:p>
          </p:txBody>
        </p:sp>
        <p:sp>
          <p:nvSpPr>
            <p:cNvPr id="100" name="object 100"/>
            <p:cNvSpPr/>
            <p:nvPr/>
          </p:nvSpPr>
          <p:spPr>
            <a:xfrm>
              <a:off x="778790" y="877418"/>
              <a:ext cx="184150" cy="83185"/>
            </a:xfrm>
            <a:custGeom>
              <a:avLst/>
              <a:gdLst/>
              <a:ahLst/>
              <a:cxnLst/>
              <a:rect l="l" t="t" r="r" b="b"/>
              <a:pathLst>
                <a:path w="184150" h="83184">
                  <a:moveTo>
                    <a:pt x="0" y="82923"/>
                  </a:moveTo>
                  <a:lnTo>
                    <a:pt x="0" y="69333"/>
                  </a:lnTo>
                </a:path>
                <a:path w="184150" h="83184">
                  <a:moveTo>
                    <a:pt x="0" y="69333"/>
                  </a:moveTo>
                  <a:lnTo>
                    <a:pt x="2039" y="55736"/>
                  </a:lnTo>
                </a:path>
                <a:path w="184150" h="83184">
                  <a:moveTo>
                    <a:pt x="2039" y="55736"/>
                  </a:moveTo>
                  <a:lnTo>
                    <a:pt x="3398" y="51657"/>
                  </a:lnTo>
                </a:path>
                <a:path w="184150" h="83184">
                  <a:moveTo>
                    <a:pt x="142066" y="40099"/>
                  </a:moveTo>
                  <a:lnTo>
                    <a:pt x="150903" y="27864"/>
                  </a:lnTo>
                </a:path>
                <a:path w="184150" h="83184">
                  <a:moveTo>
                    <a:pt x="150903" y="27864"/>
                  </a:moveTo>
                  <a:lnTo>
                    <a:pt x="155660" y="23108"/>
                  </a:lnTo>
                </a:path>
                <a:path w="184150" h="83184">
                  <a:moveTo>
                    <a:pt x="155660" y="23108"/>
                  </a:moveTo>
                  <a:lnTo>
                    <a:pt x="165177" y="13589"/>
                  </a:lnTo>
                </a:path>
                <a:path w="184150" h="83184">
                  <a:moveTo>
                    <a:pt x="165177" y="13589"/>
                  </a:moveTo>
                  <a:lnTo>
                    <a:pt x="169935" y="10196"/>
                  </a:lnTo>
                </a:path>
                <a:path w="184150" h="83184">
                  <a:moveTo>
                    <a:pt x="169935" y="10196"/>
                  </a:moveTo>
                  <a:lnTo>
                    <a:pt x="183530" y="0"/>
                  </a:lnTo>
                </a:path>
              </a:pathLst>
            </a:custGeom>
            <a:ln w="4078">
              <a:solidFill>
                <a:srgbClr val="00FF00"/>
              </a:solidFill>
            </a:ln>
          </p:spPr>
          <p:txBody>
            <a:bodyPr wrap="square" lIns="0" tIns="0" rIns="0" bIns="0" rtlCol="0"/>
            <a:lstStyle/>
            <a:p>
              <a:endParaRPr/>
            </a:p>
          </p:txBody>
        </p:sp>
        <p:sp>
          <p:nvSpPr>
            <p:cNvPr id="101" name="object 101"/>
            <p:cNvSpPr/>
            <p:nvPr/>
          </p:nvSpPr>
          <p:spPr>
            <a:xfrm>
              <a:off x="962320" y="877418"/>
              <a:ext cx="1270" cy="0"/>
            </a:xfrm>
            <a:custGeom>
              <a:avLst/>
              <a:gdLst/>
              <a:ahLst/>
              <a:cxnLst/>
              <a:rect l="l" t="t" r="r" b="b"/>
              <a:pathLst>
                <a:path w="1269">
                  <a:moveTo>
                    <a:pt x="339" y="-2039"/>
                  </a:moveTo>
                  <a:lnTo>
                    <a:pt x="339" y="2039"/>
                  </a:lnTo>
                </a:path>
              </a:pathLst>
            </a:custGeom>
            <a:ln w="3175">
              <a:solidFill>
                <a:srgbClr val="00FF00"/>
              </a:solidFill>
            </a:ln>
          </p:spPr>
          <p:txBody>
            <a:bodyPr wrap="square" lIns="0" tIns="0" rIns="0" bIns="0" rtlCol="0"/>
            <a:lstStyle/>
            <a:p>
              <a:endParaRPr/>
            </a:p>
          </p:txBody>
        </p:sp>
        <p:sp>
          <p:nvSpPr>
            <p:cNvPr id="102" name="object 102"/>
            <p:cNvSpPr/>
            <p:nvPr/>
          </p:nvSpPr>
          <p:spPr>
            <a:xfrm>
              <a:off x="963000" y="849546"/>
              <a:ext cx="68580" cy="27940"/>
            </a:xfrm>
            <a:custGeom>
              <a:avLst/>
              <a:gdLst/>
              <a:ahLst/>
              <a:cxnLst/>
              <a:rect l="l" t="t" r="r" b="b"/>
              <a:pathLst>
                <a:path w="68580" h="27940">
                  <a:moveTo>
                    <a:pt x="0" y="27872"/>
                  </a:moveTo>
                  <a:lnTo>
                    <a:pt x="12915" y="20392"/>
                  </a:lnTo>
                </a:path>
                <a:path w="68580" h="27940">
                  <a:moveTo>
                    <a:pt x="12915" y="20392"/>
                  </a:moveTo>
                  <a:lnTo>
                    <a:pt x="26509" y="14274"/>
                  </a:lnTo>
                </a:path>
                <a:path w="68580" h="27940">
                  <a:moveTo>
                    <a:pt x="26509" y="14274"/>
                  </a:moveTo>
                  <a:lnTo>
                    <a:pt x="27190" y="13597"/>
                  </a:lnTo>
                </a:path>
                <a:path w="68580" h="27940">
                  <a:moveTo>
                    <a:pt x="27190" y="13597"/>
                  </a:moveTo>
                  <a:lnTo>
                    <a:pt x="40784" y="8156"/>
                  </a:lnTo>
                </a:path>
                <a:path w="68580" h="27940">
                  <a:moveTo>
                    <a:pt x="40784" y="8156"/>
                  </a:moveTo>
                  <a:lnTo>
                    <a:pt x="55059" y="4078"/>
                  </a:lnTo>
                </a:path>
                <a:path w="68580" h="27940">
                  <a:moveTo>
                    <a:pt x="55059" y="4078"/>
                  </a:moveTo>
                  <a:lnTo>
                    <a:pt x="67974" y="0"/>
                  </a:lnTo>
                </a:path>
              </a:pathLst>
            </a:custGeom>
            <a:ln w="4078">
              <a:solidFill>
                <a:srgbClr val="00FF00"/>
              </a:solidFill>
            </a:ln>
          </p:spPr>
          <p:txBody>
            <a:bodyPr wrap="square" lIns="0" tIns="0" rIns="0" bIns="0" rtlCol="0"/>
            <a:lstStyle/>
            <a:p>
              <a:endParaRPr/>
            </a:p>
          </p:txBody>
        </p:sp>
        <p:sp>
          <p:nvSpPr>
            <p:cNvPr id="103" name="object 103"/>
            <p:cNvSpPr/>
            <p:nvPr/>
          </p:nvSpPr>
          <p:spPr>
            <a:xfrm>
              <a:off x="1030975" y="849546"/>
              <a:ext cx="1270" cy="0"/>
            </a:xfrm>
            <a:custGeom>
              <a:avLst/>
              <a:gdLst/>
              <a:ahLst/>
              <a:cxnLst/>
              <a:rect l="l" t="t" r="r" b="b"/>
              <a:pathLst>
                <a:path w="1269">
                  <a:moveTo>
                    <a:pt x="339" y="-2039"/>
                  </a:moveTo>
                  <a:lnTo>
                    <a:pt x="339" y="2039"/>
                  </a:lnTo>
                </a:path>
              </a:pathLst>
            </a:custGeom>
            <a:ln w="3175">
              <a:solidFill>
                <a:srgbClr val="00FF00"/>
              </a:solidFill>
            </a:ln>
          </p:spPr>
          <p:txBody>
            <a:bodyPr wrap="square" lIns="0" tIns="0" rIns="0" bIns="0" rtlCol="0"/>
            <a:lstStyle/>
            <a:p>
              <a:endParaRPr/>
            </a:p>
          </p:txBody>
        </p:sp>
        <p:sp>
          <p:nvSpPr>
            <p:cNvPr id="104" name="object 104"/>
            <p:cNvSpPr/>
            <p:nvPr/>
          </p:nvSpPr>
          <p:spPr>
            <a:xfrm>
              <a:off x="1031654" y="842066"/>
              <a:ext cx="41910" cy="7620"/>
            </a:xfrm>
            <a:custGeom>
              <a:avLst/>
              <a:gdLst/>
              <a:ahLst/>
              <a:cxnLst/>
              <a:rect l="l" t="t" r="r" b="b"/>
              <a:pathLst>
                <a:path w="41909" h="7619">
                  <a:moveTo>
                    <a:pt x="0" y="7479"/>
                  </a:moveTo>
                  <a:lnTo>
                    <a:pt x="13595" y="4763"/>
                  </a:lnTo>
                </a:path>
                <a:path w="41909" h="7619">
                  <a:moveTo>
                    <a:pt x="13595" y="4763"/>
                  </a:moveTo>
                  <a:lnTo>
                    <a:pt x="27869" y="2039"/>
                  </a:lnTo>
                </a:path>
                <a:path w="41909" h="7619">
                  <a:moveTo>
                    <a:pt x="27869" y="2039"/>
                  </a:moveTo>
                  <a:lnTo>
                    <a:pt x="41464" y="0"/>
                  </a:lnTo>
                </a:path>
              </a:pathLst>
            </a:custGeom>
            <a:ln w="4078">
              <a:solidFill>
                <a:srgbClr val="00FF00"/>
              </a:solidFill>
            </a:ln>
          </p:spPr>
          <p:txBody>
            <a:bodyPr wrap="square" lIns="0" tIns="0" rIns="0" bIns="0" rtlCol="0"/>
            <a:lstStyle/>
            <a:p>
              <a:endParaRPr/>
            </a:p>
          </p:txBody>
        </p:sp>
        <p:sp>
          <p:nvSpPr>
            <p:cNvPr id="105" name="object 105"/>
            <p:cNvSpPr/>
            <p:nvPr/>
          </p:nvSpPr>
          <p:spPr>
            <a:xfrm>
              <a:off x="1071079" y="841051"/>
              <a:ext cx="32384" cy="1270"/>
            </a:xfrm>
            <a:custGeom>
              <a:avLst/>
              <a:gdLst/>
              <a:ahLst/>
              <a:cxnLst/>
              <a:rect l="l" t="t" r="r" b="b"/>
              <a:pathLst>
                <a:path w="32384" h="1269">
                  <a:moveTo>
                    <a:pt x="0" y="677"/>
                  </a:moveTo>
                  <a:lnTo>
                    <a:pt x="18353" y="677"/>
                  </a:lnTo>
                </a:path>
                <a:path w="32384" h="1269">
                  <a:moveTo>
                    <a:pt x="14274" y="0"/>
                  </a:moveTo>
                  <a:lnTo>
                    <a:pt x="31948" y="0"/>
                  </a:lnTo>
                </a:path>
              </a:pathLst>
            </a:custGeom>
            <a:ln w="4755">
              <a:solidFill>
                <a:srgbClr val="00FF00"/>
              </a:solidFill>
            </a:ln>
          </p:spPr>
          <p:txBody>
            <a:bodyPr wrap="square" lIns="0" tIns="0" rIns="0" bIns="0" rtlCol="0"/>
            <a:lstStyle/>
            <a:p>
              <a:endParaRPr/>
            </a:p>
          </p:txBody>
        </p:sp>
        <p:sp>
          <p:nvSpPr>
            <p:cNvPr id="106" name="object 106"/>
            <p:cNvSpPr/>
            <p:nvPr/>
          </p:nvSpPr>
          <p:spPr>
            <a:xfrm>
              <a:off x="1098949" y="840370"/>
              <a:ext cx="32384" cy="0"/>
            </a:xfrm>
            <a:custGeom>
              <a:avLst/>
              <a:gdLst/>
              <a:ahLst/>
              <a:cxnLst/>
              <a:rect l="l" t="t" r="r" b="b"/>
              <a:pathLst>
                <a:path w="32384">
                  <a:moveTo>
                    <a:pt x="0" y="0"/>
                  </a:moveTo>
                  <a:lnTo>
                    <a:pt x="17673" y="0"/>
                  </a:lnTo>
                </a:path>
                <a:path w="32384">
                  <a:moveTo>
                    <a:pt x="13595" y="0"/>
                  </a:moveTo>
                  <a:lnTo>
                    <a:pt x="31948" y="0"/>
                  </a:lnTo>
                </a:path>
              </a:pathLst>
            </a:custGeom>
            <a:ln w="4763">
              <a:solidFill>
                <a:srgbClr val="00FF00"/>
              </a:solidFill>
            </a:ln>
          </p:spPr>
          <p:txBody>
            <a:bodyPr wrap="square" lIns="0" tIns="0" rIns="0" bIns="0" rtlCol="0"/>
            <a:lstStyle/>
            <a:p>
              <a:endParaRPr/>
            </a:p>
          </p:txBody>
        </p:sp>
        <p:sp>
          <p:nvSpPr>
            <p:cNvPr id="107" name="object 107"/>
            <p:cNvSpPr/>
            <p:nvPr/>
          </p:nvSpPr>
          <p:spPr>
            <a:xfrm>
              <a:off x="1128858" y="840712"/>
              <a:ext cx="13970" cy="1905"/>
            </a:xfrm>
            <a:custGeom>
              <a:avLst/>
              <a:gdLst/>
              <a:ahLst/>
              <a:cxnLst/>
              <a:rect l="l" t="t" r="r" b="b"/>
              <a:pathLst>
                <a:path w="13969" h="1905">
                  <a:moveTo>
                    <a:pt x="-2039" y="677"/>
                  </a:moveTo>
                  <a:lnTo>
                    <a:pt x="15633" y="677"/>
                  </a:lnTo>
                </a:path>
              </a:pathLst>
            </a:custGeom>
            <a:ln w="5432">
              <a:solidFill>
                <a:srgbClr val="00FF00"/>
              </a:solidFill>
            </a:ln>
          </p:spPr>
          <p:txBody>
            <a:bodyPr wrap="square" lIns="0" tIns="0" rIns="0" bIns="0" rtlCol="0"/>
            <a:lstStyle/>
            <a:p>
              <a:endParaRPr/>
            </a:p>
          </p:txBody>
        </p:sp>
        <p:sp>
          <p:nvSpPr>
            <p:cNvPr id="108" name="object 108"/>
            <p:cNvSpPr/>
            <p:nvPr/>
          </p:nvSpPr>
          <p:spPr>
            <a:xfrm>
              <a:off x="1142452" y="842066"/>
              <a:ext cx="14604" cy="1905"/>
            </a:xfrm>
            <a:custGeom>
              <a:avLst/>
              <a:gdLst/>
              <a:ahLst/>
              <a:cxnLst/>
              <a:rect l="l" t="t" r="r" b="b"/>
              <a:pathLst>
                <a:path w="14605" h="1905">
                  <a:moveTo>
                    <a:pt x="-2039" y="681"/>
                  </a:moveTo>
                  <a:lnTo>
                    <a:pt x="16313" y="681"/>
                  </a:lnTo>
                </a:path>
              </a:pathLst>
            </a:custGeom>
            <a:ln w="5440">
              <a:solidFill>
                <a:srgbClr val="00FF00"/>
              </a:solidFill>
            </a:ln>
          </p:spPr>
          <p:txBody>
            <a:bodyPr wrap="square" lIns="0" tIns="0" rIns="0" bIns="0" rtlCol="0"/>
            <a:lstStyle/>
            <a:p>
              <a:endParaRPr/>
            </a:p>
          </p:txBody>
        </p:sp>
        <p:sp>
          <p:nvSpPr>
            <p:cNvPr id="109" name="object 109"/>
            <p:cNvSpPr/>
            <p:nvPr/>
          </p:nvSpPr>
          <p:spPr>
            <a:xfrm>
              <a:off x="1156727" y="843428"/>
              <a:ext cx="154305" cy="103505"/>
            </a:xfrm>
            <a:custGeom>
              <a:avLst/>
              <a:gdLst/>
              <a:ahLst/>
              <a:cxnLst/>
              <a:rect l="l" t="t" r="r" b="b"/>
              <a:pathLst>
                <a:path w="154305" h="103505">
                  <a:moveTo>
                    <a:pt x="0" y="0"/>
                  </a:moveTo>
                  <a:lnTo>
                    <a:pt x="13595" y="2039"/>
                  </a:lnTo>
                </a:path>
                <a:path w="154305" h="103505">
                  <a:moveTo>
                    <a:pt x="13595" y="2039"/>
                  </a:moveTo>
                  <a:lnTo>
                    <a:pt x="27190" y="4755"/>
                  </a:lnTo>
                </a:path>
                <a:path w="154305" h="103505">
                  <a:moveTo>
                    <a:pt x="27190" y="4755"/>
                  </a:moveTo>
                  <a:lnTo>
                    <a:pt x="33307" y="6117"/>
                  </a:lnTo>
                </a:path>
                <a:path w="154305" h="103505">
                  <a:moveTo>
                    <a:pt x="33307" y="6117"/>
                  </a:moveTo>
                  <a:lnTo>
                    <a:pt x="41464" y="8156"/>
                  </a:lnTo>
                </a:path>
                <a:path w="154305" h="103505">
                  <a:moveTo>
                    <a:pt x="41464" y="8156"/>
                  </a:moveTo>
                  <a:lnTo>
                    <a:pt x="55059" y="12912"/>
                  </a:lnTo>
                </a:path>
                <a:path w="154305" h="103505">
                  <a:moveTo>
                    <a:pt x="55059" y="12912"/>
                  </a:moveTo>
                  <a:lnTo>
                    <a:pt x="68654" y="17676"/>
                  </a:lnTo>
                </a:path>
                <a:path w="154305" h="103505">
                  <a:moveTo>
                    <a:pt x="68654" y="17676"/>
                  </a:moveTo>
                  <a:lnTo>
                    <a:pt x="74772" y="20392"/>
                  </a:lnTo>
                </a:path>
                <a:path w="154305" h="103505">
                  <a:moveTo>
                    <a:pt x="74772" y="20392"/>
                  </a:moveTo>
                  <a:lnTo>
                    <a:pt x="82928" y="23793"/>
                  </a:lnTo>
                </a:path>
                <a:path w="154305" h="103505">
                  <a:moveTo>
                    <a:pt x="82928" y="23793"/>
                  </a:moveTo>
                  <a:lnTo>
                    <a:pt x="96526" y="31265"/>
                  </a:lnTo>
                </a:path>
                <a:path w="154305" h="103505">
                  <a:moveTo>
                    <a:pt x="96526" y="31265"/>
                  </a:moveTo>
                  <a:lnTo>
                    <a:pt x="101282" y="33989"/>
                  </a:lnTo>
                </a:path>
                <a:path w="154305" h="103505">
                  <a:moveTo>
                    <a:pt x="101282" y="33989"/>
                  </a:moveTo>
                  <a:lnTo>
                    <a:pt x="110801" y="40107"/>
                  </a:lnTo>
                </a:path>
                <a:path w="154305" h="103505">
                  <a:moveTo>
                    <a:pt x="110801" y="40107"/>
                  </a:moveTo>
                  <a:lnTo>
                    <a:pt x="120997" y="47579"/>
                  </a:lnTo>
                </a:path>
                <a:path w="154305" h="103505">
                  <a:moveTo>
                    <a:pt x="120997" y="47579"/>
                  </a:moveTo>
                  <a:lnTo>
                    <a:pt x="124390" y="51657"/>
                  </a:lnTo>
                </a:path>
                <a:path w="154305" h="103505">
                  <a:moveTo>
                    <a:pt x="124390" y="51657"/>
                  </a:moveTo>
                  <a:lnTo>
                    <a:pt x="134586" y="61853"/>
                  </a:lnTo>
                </a:path>
                <a:path w="154305" h="103505">
                  <a:moveTo>
                    <a:pt x="134586" y="61853"/>
                  </a:moveTo>
                  <a:lnTo>
                    <a:pt x="137988" y="66617"/>
                  </a:lnTo>
                </a:path>
                <a:path w="154305" h="103505">
                  <a:moveTo>
                    <a:pt x="137988" y="66617"/>
                  </a:moveTo>
                  <a:lnTo>
                    <a:pt x="144782" y="75451"/>
                  </a:lnTo>
                </a:path>
                <a:path w="154305" h="103505">
                  <a:moveTo>
                    <a:pt x="144782" y="75451"/>
                  </a:moveTo>
                  <a:lnTo>
                    <a:pt x="150900" y="89726"/>
                  </a:lnTo>
                </a:path>
                <a:path w="154305" h="103505">
                  <a:moveTo>
                    <a:pt x="150900" y="89726"/>
                  </a:moveTo>
                  <a:lnTo>
                    <a:pt x="152262" y="93127"/>
                  </a:lnTo>
                </a:path>
                <a:path w="154305" h="103505">
                  <a:moveTo>
                    <a:pt x="152262" y="93127"/>
                  </a:moveTo>
                  <a:lnTo>
                    <a:pt x="154302" y="103323"/>
                  </a:lnTo>
                </a:path>
              </a:pathLst>
            </a:custGeom>
            <a:ln w="4078">
              <a:solidFill>
                <a:srgbClr val="00FF00"/>
              </a:solidFill>
            </a:ln>
          </p:spPr>
          <p:txBody>
            <a:bodyPr wrap="square" lIns="0" tIns="0" rIns="0" bIns="0" rtlCol="0"/>
            <a:lstStyle/>
            <a:p>
              <a:endParaRPr/>
            </a:p>
          </p:txBody>
        </p:sp>
        <p:sp>
          <p:nvSpPr>
            <p:cNvPr id="110" name="object 110"/>
            <p:cNvSpPr/>
            <p:nvPr/>
          </p:nvSpPr>
          <p:spPr>
            <a:xfrm>
              <a:off x="1311029" y="946752"/>
              <a:ext cx="1270" cy="13970"/>
            </a:xfrm>
            <a:custGeom>
              <a:avLst/>
              <a:gdLst/>
              <a:ahLst/>
              <a:cxnLst/>
              <a:rect l="l" t="t" r="r" b="b"/>
              <a:pathLst>
                <a:path w="1269" h="13969">
                  <a:moveTo>
                    <a:pt x="338" y="-2039"/>
                  </a:moveTo>
                  <a:lnTo>
                    <a:pt x="338" y="15628"/>
                  </a:lnTo>
                </a:path>
              </a:pathLst>
            </a:custGeom>
            <a:ln w="4755">
              <a:solidFill>
                <a:srgbClr val="00FF00"/>
              </a:solidFill>
            </a:ln>
          </p:spPr>
          <p:txBody>
            <a:bodyPr wrap="square" lIns="0" tIns="0" rIns="0" bIns="0" rtlCol="0"/>
            <a:lstStyle/>
            <a:p>
              <a:endParaRPr/>
            </a:p>
          </p:txBody>
        </p:sp>
        <p:sp>
          <p:nvSpPr>
            <p:cNvPr id="111" name="object 111"/>
            <p:cNvSpPr/>
            <p:nvPr/>
          </p:nvSpPr>
          <p:spPr>
            <a:xfrm>
              <a:off x="1267528" y="960342"/>
              <a:ext cx="44450" cy="69850"/>
            </a:xfrm>
            <a:custGeom>
              <a:avLst/>
              <a:gdLst/>
              <a:ahLst/>
              <a:cxnLst/>
              <a:rect l="l" t="t" r="r" b="b"/>
              <a:pathLst>
                <a:path w="44450" h="69850">
                  <a:moveTo>
                    <a:pt x="44177" y="0"/>
                  </a:moveTo>
                  <a:lnTo>
                    <a:pt x="42138" y="14274"/>
                  </a:lnTo>
                </a:path>
                <a:path w="44450" h="69850">
                  <a:moveTo>
                    <a:pt x="42138" y="14274"/>
                  </a:moveTo>
                  <a:lnTo>
                    <a:pt x="41461" y="16313"/>
                  </a:lnTo>
                </a:path>
                <a:path w="44450" h="69850">
                  <a:moveTo>
                    <a:pt x="41461" y="16313"/>
                  </a:moveTo>
                  <a:lnTo>
                    <a:pt x="36706" y="27872"/>
                  </a:lnTo>
                </a:path>
                <a:path w="44450" h="69850">
                  <a:moveTo>
                    <a:pt x="36706" y="27872"/>
                  </a:moveTo>
                  <a:lnTo>
                    <a:pt x="28549" y="41469"/>
                  </a:lnTo>
                </a:path>
                <a:path w="44450" h="69850">
                  <a:moveTo>
                    <a:pt x="28549" y="41469"/>
                  </a:moveTo>
                  <a:lnTo>
                    <a:pt x="27187" y="42823"/>
                  </a:lnTo>
                </a:path>
                <a:path w="44450" h="69850">
                  <a:moveTo>
                    <a:pt x="27187" y="42823"/>
                  </a:moveTo>
                  <a:lnTo>
                    <a:pt x="16313" y="55744"/>
                  </a:lnTo>
                </a:path>
                <a:path w="44450" h="69850">
                  <a:moveTo>
                    <a:pt x="16313" y="55744"/>
                  </a:moveTo>
                  <a:lnTo>
                    <a:pt x="13589" y="57783"/>
                  </a:lnTo>
                </a:path>
                <a:path w="44450" h="69850">
                  <a:moveTo>
                    <a:pt x="13589" y="57783"/>
                  </a:moveTo>
                  <a:lnTo>
                    <a:pt x="0" y="69333"/>
                  </a:lnTo>
                </a:path>
              </a:pathLst>
            </a:custGeom>
            <a:ln w="4078">
              <a:solidFill>
                <a:srgbClr val="00FF00"/>
              </a:solidFill>
            </a:ln>
          </p:spPr>
          <p:txBody>
            <a:bodyPr wrap="square" lIns="0" tIns="0" rIns="0" bIns="0" rtlCol="0"/>
            <a:lstStyle/>
            <a:p>
              <a:endParaRPr/>
            </a:p>
          </p:txBody>
        </p:sp>
        <p:sp>
          <p:nvSpPr>
            <p:cNvPr id="112" name="object 112"/>
            <p:cNvSpPr/>
            <p:nvPr/>
          </p:nvSpPr>
          <p:spPr>
            <a:xfrm>
              <a:off x="1266843" y="1029675"/>
              <a:ext cx="1270" cy="0"/>
            </a:xfrm>
            <a:custGeom>
              <a:avLst/>
              <a:gdLst/>
              <a:ahLst/>
              <a:cxnLst/>
              <a:rect l="l" t="t" r="r" b="b"/>
              <a:pathLst>
                <a:path w="1269">
                  <a:moveTo>
                    <a:pt x="342" y="-2039"/>
                  </a:moveTo>
                  <a:lnTo>
                    <a:pt x="342" y="2039"/>
                  </a:lnTo>
                </a:path>
              </a:pathLst>
            </a:custGeom>
            <a:ln w="3175">
              <a:solidFill>
                <a:srgbClr val="00FF00"/>
              </a:solidFill>
            </a:ln>
          </p:spPr>
          <p:txBody>
            <a:bodyPr wrap="square" lIns="0" tIns="0" rIns="0" bIns="0" rtlCol="0"/>
            <a:lstStyle/>
            <a:p>
              <a:endParaRPr/>
            </a:p>
          </p:txBody>
        </p:sp>
        <p:sp>
          <p:nvSpPr>
            <p:cNvPr id="113" name="object 113"/>
            <p:cNvSpPr/>
            <p:nvPr/>
          </p:nvSpPr>
          <p:spPr>
            <a:xfrm>
              <a:off x="1156727" y="1029675"/>
              <a:ext cx="110489" cy="40640"/>
            </a:xfrm>
            <a:custGeom>
              <a:avLst/>
              <a:gdLst/>
              <a:ahLst/>
              <a:cxnLst/>
              <a:rect l="l" t="t" r="r" b="b"/>
              <a:pathLst>
                <a:path w="110490" h="40640">
                  <a:moveTo>
                    <a:pt x="110115" y="0"/>
                  </a:moveTo>
                  <a:lnTo>
                    <a:pt x="96526" y="8156"/>
                  </a:lnTo>
                </a:path>
                <a:path w="110490" h="40640">
                  <a:moveTo>
                    <a:pt x="96526" y="8156"/>
                  </a:moveTo>
                  <a:lnTo>
                    <a:pt x="87007" y="14274"/>
                  </a:lnTo>
                </a:path>
                <a:path w="110490" h="40640">
                  <a:moveTo>
                    <a:pt x="87007" y="14274"/>
                  </a:moveTo>
                  <a:lnTo>
                    <a:pt x="82928" y="15636"/>
                  </a:lnTo>
                </a:path>
                <a:path w="110490" h="40640">
                  <a:moveTo>
                    <a:pt x="82928" y="15636"/>
                  </a:moveTo>
                  <a:lnTo>
                    <a:pt x="68654" y="21754"/>
                  </a:lnTo>
                </a:path>
                <a:path w="110490" h="40640">
                  <a:moveTo>
                    <a:pt x="68654" y="21754"/>
                  </a:moveTo>
                  <a:lnTo>
                    <a:pt x="55059" y="27195"/>
                  </a:lnTo>
                </a:path>
                <a:path w="110490" h="40640">
                  <a:moveTo>
                    <a:pt x="55059" y="27195"/>
                  </a:moveTo>
                  <a:lnTo>
                    <a:pt x="53019" y="27872"/>
                  </a:lnTo>
                </a:path>
                <a:path w="110490" h="40640">
                  <a:moveTo>
                    <a:pt x="53019" y="27872"/>
                  </a:moveTo>
                  <a:lnTo>
                    <a:pt x="41464" y="31273"/>
                  </a:lnTo>
                </a:path>
                <a:path w="110490" h="40640">
                  <a:moveTo>
                    <a:pt x="41464" y="31273"/>
                  </a:moveTo>
                  <a:lnTo>
                    <a:pt x="27190" y="34666"/>
                  </a:lnTo>
                </a:path>
                <a:path w="110490" h="40640">
                  <a:moveTo>
                    <a:pt x="27190" y="34666"/>
                  </a:moveTo>
                  <a:lnTo>
                    <a:pt x="13595" y="37391"/>
                  </a:lnTo>
                </a:path>
                <a:path w="110490" h="40640">
                  <a:moveTo>
                    <a:pt x="13595" y="37391"/>
                  </a:moveTo>
                  <a:lnTo>
                    <a:pt x="0" y="40107"/>
                  </a:lnTo>
                </a:path>
              </a:pathLst>
            </a:custGeom>
            <a:ln w="4078">
              <a:solidFill>
                <a:srgbClr val="00FF00"/>
              </a:solidFill>
            </a:ln>
          </p:spPr>
          <p:txBody>
            <a:bodyPr wrap="square" lIns="0" tIns="0" rIns="0" bIns="0" rtlCol="0"/>
            <a:lstStyle/>
            <a:p>
              <a:endParaRPr/>
            </a:p>
          </p:txBody>
        </p:sp>
        <p:sp>
          <p:nvSpPr>
            <p:cNvPr id="114" name="object 114"/>
            <p:cNvSpPr/>
            <p:nvPr/>
          </p:nvSpPr>
          <p:spPr>
            <a:xfrm>
              <a:off x="1142452" y="1069783"/>
              <a:ext cx="14604" cy="1905"/>
            </a:xfrm>
            <a:custGeom>
              <a:avLst/>
              <a:gdLst/>
              <a:ahLst/>
              <a:cxnLst/>
              <a:rect l="l" t="t" r="r" b="b"/>
              <a:pathLst>
                <a:path w="14605" h="1905">
                  <a:moveTo>
                    <a:pt x="-2039" y="681"/>
                  </a:moveTo>
                  <a:lnTo>
                    <a:pt x="16313" y="681"/>
                  </a:lnTo>
                </a:path>
              </a:pathLst>
            </a:custGeom>
            <a:ln w="5440">
              <a:solidFill>
                <a:srgbClr val="00FF00"/>
              </a:solidFill>
            </a:ln>
          </p:spPr>
          <p:txBody>
            <a:bodyPr wrap="square" lIns="0" tIns="0" rIns="0" bIns="0" rtlCol="0"/>
            <a:lstStyle/>
            <a:p>
              <a:endParaRPr/>
            </a:p>
          </p:txBody>
        </p:sp>
        <p:sp>
          <p:nvSpPr>
            <p:cNvPr id="115" name="object 115"/>
            <p:cNvSpPr/>
            <p:nvPr/>
          </p:nvSpPr>
          <p:spPr>
            <a:xfrm>
              <a:off x="1139054" y="1071145"/>
              <a:ext cx="3810" cy="0"/>
            </a:xfrm>
            <a:custGeom>
              <a:avLst/>
              <a:gdLst/>
              <a:ahLst/>
              <a:cxnLst/>
              <a:rect l="l" t="t" r="r" b="b"/>
              <a:pathLst>
                <a:path w="3809">
                  <a:moveTo>
                    <a:pt x="3398" y="0"/>
                  </a:moveTo>
                  <a:lnTo>
                    <a:pt x="0" y="0"/>
                  </a:lnTo>
                </a:path>
              </a:pathLst>
            </a:custGeom>
            <a:ln w="4078">
              <a:solidFill>
                <a:srgbClr val="00FF00"/>
              </a:solidFill>
            </a:ln>
          </p:spPr>
          <p:txBody>
            <a:bodyPr wrap="square" lIns="0" tIns="0" rIns="0" bIns="0" rtlCol="0"/>
            <a:lstStyle/>
            <a:p>
              <a:endParaRPr/>
            </a:p>
          </p:txBody>
        </p:sp>
        <p:sp>
          <p:nvSpPr>
            <p:cNvPr id="116" name="object 116"/>
            <p:cNvSpPr/>
            <p:nvPr/>
          </p:nvSpPr>
          <p:spPr>
            <a:xfrm>
              <a:off x="1128858" y="1071145"/>
              <a:ext cx="10795" cy="1905"/>
            </a:xfrm>
            <a:custGeom>
              <a:avLst/>
              <a:gdLst/>
              <a:ahLst/>
              <a:cxnLst/>
              <a:rect l="l" t="t" r="r" b="b"/>
              <a:pathLst>
                <a:path w="10794" h="1905">
                  <a:moveTo>
                    <a:pt x="-2039" y="677"/>
                  </a:moveTo>
                  <a:lnTo>
                    <a:pt x="12235" y="677"/>
                  </a:lnTo>
                </a:path>
              </a:pathLst>
            </a:custGeom>
            <a:ln w="5432">
              <a:solidFill>
                <a:srgbClr val="00FF00"/>
              </a:solidFill>
            </a:ln>
          </p:spPr>
          <p:txBody>
            <a:bodyPr wrap="square" lIns="0" tIns="0" rIns="0" bIns="0" rtlCol="0"/>
            <a:lstStyle/>
            <a:p>
              <a:endParaRPr/>
            </a:p>
          </p:txBody>
        </p:sp>
        <p:sp>
          <p:nvSpPr>
            <p:cNvPr id="117" name="object 117"/>
            <p:cNvSpPr/>
            <p:nvPr/>
          </p:nvSpPr>
          <p:spPr>
            <a:xfrm>
              <a:off x="1100988" y="1072499"/>
              <a:ext cx="27940" cy="0"/>
            </a:xfrm>
            <a:custGeom>
              <a:avLst/>
              <a:gdLst/>
              <a:ahLst/>
              <a:cxnLst/>
              <a:rect l="l" t="t" r="r" b="b"/>
              <a:pathLst>
                <a:path w="27940">
                  <a:moveTo>
                    <a:pt x="27869" y="0"/>
                  </a:moveTo>
                  <a:lnTo>
                    <a:pt x="13595" y="0"/>
                  </a:lnTo>
                </a:path>
                <a:path w="27940">
                  <a:moveTo>
                    <a:pt x="13595" y="0"/>
                  </a:moveTo>
                  <a:lnTo>
                    <a:pt x="0" y="0"/>
                  </a:lnTo>
                </a:path>
              </a:pathLst>
            </a:custGeom>
            <a:ln w="4078">
              <a:solidFill>
                <a:srgbClr val="00FF00"/>
              </a:solidFill>
            </a:ln>
          </p:spPr>
          <p:txBody>
            <a:bodyPr wrap="square" lIns="0" tIns="0" rIns="0" bIns="0" rtlCol="0"/>
            <a:lstStyle/>
            <a:p>
              <a:endParaRPr/>
            </a:p>
          </p:txBody>
        </p:sp>
        <p:sp>
          <p:nvSpPr>
            <p:cNvPr id="118" name="object 118"/>
            <p:cNvSpPr/>
            <p:nvPr/>
          </p:nvSpPr>
          <p:spPr>
            <a:xfrm>
              <a:off x="1079916" y="1071484"/>
              <a:ext cx="23495" cy="1270"/>
            </a:xfrm>
            <a:custGeom>
              <a:avLst/>
              <a:gdLst/>
              <a:ahLst/>
              <a:cxnLst/>
              <a:rect l="l" t="t" r="r" b="b"/>
              <a:pathLst>
                <a:path w="23494" h="1269">
                  <a:moveTo>
                    <a:pt x="5437" y="677"/>
                  </a:moveTo>
                  <a:lnTo>
                    <a:pt x="23111" y="677"/>
                  </a:lnTo>
                </a:path>
                <a:path w="23494" h="1269">
                  <a:moveTo>
                    <a:pt x="0" y="0"/>
                  </a:moveTo>
                  <a:lnTo>
                    <a:pt x="9515" y="0"/>
                  </a:lnTo>
                </a:path>
              </a:pathLst>
            </a:custGeom>
            <a:ln w="4755">
              <a:solidFill>
                <a:srgbClr val="00FF00"/>
              </a:solidFill>
            </a:ln>
          </p:spPr>
          <p:txBody>
            <a:bodyPr wrap="square" lIns="0" tIns="0" rIns="0" bIns="0" rtlCol="0"/>
            <a:lstStyle/>
            <a:p>
              <a:endParaRPr/>
            </a:p>
          </p:txBody>
        </p:sp>
        <p:sp>
          <p:nvSpPr>
            <p:cNvPr id="119" name="object 119"/>
            <p:cNvSpPr/>
            <p:nvPr/>
          </p:nvSpPr>
          <p:spPr>
            <a:xfrm>
              <a:off x="1073118" y="1070460"/>
              <a:ext cx="8890" cy="1270"/>
            </a:xfrm>
            <a:custGeom>
              <a:avLst/>
              <a:gdLst/>
              <a:ahLst/>
              <a:cxnLst/>
              <a:rect l="l" t="t" r="r" b="b"/>
              <a:pathLst>
                <a:path w="8890" h="1269">
                  <a:moveTo>
                    <a:pt x="-2039" y="342"/>
                  </a:moveTo>
                  <a:lnTo>
                    <a:pt x="10876" y="342"/>
                  </a:lnTo>
                </a:path>
              </a:pathLst>
            </a:custGeom>
            <a:ln w="4763">
              <a:solidFill>
                <a:srgbClr val="00FF00"/>
              </a:solidFill>
            </a:ln>
          </p:spPr>
          <p:txBody>
            <a:bodyPr wrap="square" lIns="0" tIns="0" rIns="0" bIns="0" rtlCol="0"/>
            <a:lstStyle/>
            <a:p>
              <a:endParaRPr/>
            </a:p>
          </p:txBody>
        </p:sp>
        <p:sp>
          <p:nvSpPr>
            <p:cNvPr id="120" name="object 120"/>
            <p:cNvSpPr/>
            <p:nvPr/>
          </p:nvSpPr>
          <p:spPr>
            <a:xfrm>
              <a:off x="909300" y="960342"/>
              <a:ext cx="163830" cy="110489"/>
            </a:xfrm>
            <a:custGeom>
              <a:avLst/>
              <a:gdLst/>
              <a:ahLst/>
              <a:cxnLst/>
              <a:rect l="l" t="t" r="r" b="b"/>
              <a:pathLst>
                <a:path w="163830" h="110490">
                  <a:moveTo>
                    <a:pt x="163817" y="110118"/>
                  </a:moveTo>
                  <a:lnTo>
                    <a:pt x="150223" y="108079"/>
                  </a:lnTo>
                </a:path>
                <a:path w="163830" h="110490">
                  <a:moveTo>
                    <a:pt x="150223" y="108079"/>
                  </a:moveTo>
                  <a:lnTo>
                    <a:pt x="135948" y="106039"/>
                  </a:lnTo>
                </a:path>
                <a:path w="163830" h="110490">
                  <a:moveTo>
                    <a:pt x="135948" y="106039"/>
                  </a:moveTo>
                  <a:lnTo>
                    <a:pt x="122353" y="102646"/>
                  </a:lnTo>
                </a:path>
                <a:path w="163830" h="110490">
                  <a:moveTo>
                    <a:pt x="122353" y="102646"/>
                  </a:moveTo>
                  <a:lnTo>
                    <a:pt x="108758" y="99245"/>
                  </a:lnTo>
                </a:path>
                <a:path w="163830" h="110490">
                  <a:moveTo>
                    <a:pt x="108758" y="99245"/>
                  </a:moveTo>
                  <a:lnTo>
                    <a:pt x="102640" y="97206"/>
                  </a:lnTo>
                </a:path>
                <a:path w="163830" h="110490">
                  <a:moveTo>
                    <a:pt x="102640" y="97206"/>
                  </a:moveTo>
                  <a:lnTo>
                    <a:pt x="94484" y="94489"/>
                  </a:lnTo>
                </a:path>
                <a:path w="163830" h="110490">
                  <a:moveTo>
                    <a:pt x="94484" y="94489"/>
                  </a:moveTo>
                  <a:lnTo>
                    <a:pt x="80889" y="89049"/>
                  </a:lnTo>
                </a:path>
                <a:path w="163830" h="110490">
                  <a:moveTo>
                    <a:pt x="80889" y="89049"/>
                  </a:moveTo>
                  <a:lnTo>
                    <a:pt x="68654" y="83608"/>
                  </a:lnTo>
                </a:path>
                <a:path w="163830" h="110490">
                  <a:moveTo>
                    <a:pt x="68654" y="83608"/>
                  </a:moveTo>
                  <a:lnTo>
                    <a:pt x="66615" y="82254"/>
                  </a:lnTo>
                </a:path>
                <a:path w="163830" h="110490">
                  <a:moveTo>
                    <a:pt x="66615" y="82254"/>
                  </a:moveTo>
                  <a:lnTo>
                    <a:pt x="53019" y="74774"/>
                  </a:lnTo>
                </a:path>
                <a:path w="163830" h="110490">
                  <a:moveTo>
                    <a:pt x="53019" y="74774"/>
                  </a:moveTo>
                  <a:lnTo>
                    <a:pt x="45542" y="69333"/>
                  </a:lnTo>
                </a:path>
                <a:path w="163830" h="110490">
                  <a:moveTo>
                    <a:pt x="45542" y="69333"/>
                  </a:moveTo>
                  <a:lnTo>
                    <a:pt x="39424" y="64578"/>
                  </a:lnTo>
                </a:path>
                <a:path w="163830" h="110490">
                  <a:moveTo>
                    <a:pt x="39424" y="64578"/>
                  </a:moveTo>
                  <a:lnTo>
                    <a:pt x="28549" y="55744"/>
                  </a:lnTo>
                </a:path>
                <a:path w="163830" h="110490">
                  <a:moveTo>
                    <a:pt x="28549" y="55744"/>
                  </a:moveTo>
                  <a:lnTo>
                    <a:pt x="25150" y="52342"/>
                  </a:lnTo>
                </a:path>
                <a:path w="163830" h="110490">
                  <a:moveTo>
                    <a:pt x="25150" y="52342"/>
                  </a:moveTo>
                  <a:lnTo>
                    <a:pt x="16313" y="41469"/>
                  </a:lnTo>
                </a:path>
                <a:path w="163830" h="110490">
                  <a:moveTo>
                    <a:pt x="16313" y="41469"/>
                  </a:moveTo>
                  <a:lnTo>
                    <a:pt x="11555" y="33989"/>
                  </a:lnTo>
                </a:path>
                <a:path w="163830" h="110490">
                  <a:moveTo>
                    <a:pt x="11555" y="33989"/>
                  </a:moveTo>
                  <a:lnTo>
                    <a:pt x="7477" y="27872"/>
                  </a:lnTo>
                </a:path>
                <a:path w="163830" h="110490">
                  <a:moveTo>
                    <a:pt x="7477" y="27872"/>
                  </a:moveTo>
                  <a:lnTo>
                    <a:pt x="2718" y="14274"/>
                  </a:lnTo>
                </a:path>
                <a:path w="163830" h="110490">
                  <a:moveTo>
                    <a:pt x="2718" y="14274"/>
                  </a:moveTo>
                  <a:lnTo>
                    <a:pt x="0" y="0"/>
                  </a:lnTo>
                </a:path>
              </a:pathLst>
            </a:custGeom>
            <a:ln w="4078">
              <a:solidFill>
                <a:srgbClr val="00FF00"/>
              </a:solidFill>
            </a:ln>
          </p:spPr>
          <p:txBody>
            <a:bodyPr wrap="square" lIns="0" tIns="0" rIns="0" bIns="0" rtlCol="0"/>
            <a:lstStyle/>
            <a:p>
              <a:endParaRPr/>
            </a:p>
          </p:txBody>
        </p:sp>
        <p:sp>
          <p:nvSpPr>
            <p:cNvPr id="121" name="object 121"/>
            <p:cNvSpPr/>
            <p:nvPr/>
          </p:nvSpPr>
          <p:spPr>
            <a:xfrm>
              <a:off x="909300" y="946752"/>
              <a:ext cx="1270" cy="13970"/>
            </a:xfrm>
            <a:custGeom>
              <a:avLst/>
              <a:gdLst/>
              <a:ahLst/>
              <a:cxnLst/>
              <a:rect l="l" t="t" r="r" b="b"/>
              <a:pathLst>
                <a:path w="1269" h="13969">
                  <a:moveTo>
                    <a:pt x="339" y="-2039"/>
                  </a:moveTo>
                  <a:lnTo>
                    <a:pt x="339" y="15628"/>
                  </a:lnTo>
                </a:path>
              </a:pathLst>
            </a:custGeom>
            <a:ln w="4757">
              <a:solidFill>
                <a:srgbClr val="00FF00"/>
              </a:solidFill>
            </a:ln>
          </p:spPr>
          <p:txBody>
            <a:bodyPr wrap="square" lIns="0" tIns="0" rIns="0" bIns="0" rtlCol="0"/>
            <a:lstStyle/>
            <a:p>
              <a:endParaRPr/>
            </a:p>
          </p:txBody>
        </p:sp>
        <p:sp>
          <p:nvSpPr>
            <p:cNvPr id="122" name="object 122"/>
            <p:cNvSpPr/>
            <p:nvPr/>
          </p:nvSpPr>
          <p:spPr>
            <a:xfrm>
              <a:off x="909980" y="902566"/>
              <a:ext cx="177800" cy="44450"/>
            </a:xfrm>
            <a:custGeom>
              <a:avLst/>
              <a:gdLst/>
              <a:ahLst/>
              <a:cxnLst/>
              <a:rect l="l" t="t" r="r" b="b"/>
              <a:pathLst>
                <a:path w="177800" h="44450">
                  <a:moveTo>
                    <a:pt x="0" y="44186"/>
                  </a:moveTo>
                  <a:lnTo>
                    <a:pt x="3398" y="30588"/>
                  </a:lnTo>
                </a:path>
                <a:path w="177800" h="44450">
                  <a:moveTo>
                    <a:pt x="3398" y="30588"/>
                  </a:moveTo>
                  <a:lnTo>
                    <a:pt x="10196" y="16313"/>
                  </a:lnTo>
                </a:path>
                <a:path w="177800" h="44450">
                  <a:moveTo>
                    <a:pt x="10196" y="16313"/>
                  </a:moveTo>
                  <a:lnTo>
                    <a:pt x="10876" y="14951"/>
                  </a:lnTo>
                </a:path>
                <a:path w="177800" h="44450">
                  <a:moveTo>
                    <a:pt x="108079" y="39422"/>
                  </a:moveTo>
                  <a:lnTo>
                    <a:pt x="112837" y="30588"/>
                  </a:lnTo>
                </a:path>
                <a:path w="177800" h="44450">
                  <a:moveTo>
                    <a:pt x="112837" y="30588"/>
                  </a:moveTo>
                  <a:lnTo>
                    <a:pt x="121674" y="22431"/>
                  </a:lnTo>
                </a:path>
                <a:path w="177800" h="44450">
                  <a:moveTo>
                    <a:pt x="121674" y="22431"/>
                  </a:moveTo>
                  <a:lnTo>
                    <a:pt x="129151" y="16313"/>
                  </a:lnTo>
                </a:path>
                <a:path w="177800" h="44450">
                  <a:moveTo>
                    <a:pt x="129151" y="16313"/>
                  </a:moveTo>
                  <a:lnTo>
                    <a:pt x="135269" y="12912"/>
                  </a:lnTo>
                </a:path>
                <a:path w="177800" h="44450">
                  <a:moveTo>
                    <a:pt x="135269" y="12912"/>
                  </a:moveTo>
                  <a:lnTo>
                    <a:pt x="149544" y="6794"/>
                  </a:lnTo>
                </a:path>
                <a:path w="177800" h="44450">
                  <a:moveTo>
                    <a:pt x="149544" y="6794"/>
                  </a:moveTo>
                  <a:lnTo>
                    <a:pt x="162458" y="2716"/>
                  </a:lnTo>
                </a:path>
                <a:path w="177800" h="44450">
                  <a:moveTo>
                    <a:pt x="162458" y="2716"/>
                  </a:moveTo>
                  <a:lnTo>
                    <a:pt x="163138" y="2039"/>
                  </a:lnTo>
                </a:path>
                <a:path w="177800" h="44450">
                  <a:moveTo>
                    <a:pt x="163138" y="2039"/>
                  </a:moveTo>
                  <a:lnTo>
                    <a:pt x="177413" y="0"/>
                  </a:lnTo>
                </a:path>
              </a:pathLst>
            </a:custGeom>
            <a:ln w="4078">
              <a:solidFill>
                <a:srgbClr val="00FF00"/>
              </a:solidFill>
            </a:ln>
          </p:spPr>
          <p:txBody>
            <a:bodyPr wrap="square" lIns="0" tIns="0" rIns="0" bIns="0" rtlCol="0"/>
            <a:lstStyle/>
            <a:p>
              <a:endParaRPr/>
            </a:p>
          </p:txBody>
        </p:sp>
        <p:sp>
          <p:nvSpPr>
            <p:cNvPr id="123" name="object 123"/>
            <p:cNvSpPr/>
            <p:nvPr/>
          </p:nvSpPr>
          <p:spPr>
            <a:xfrm>
              <a:off x="1087393" y="901204"/>
              <a:ext cx="13970" cy="1905"/>
            </a:xfrm>
            <a:custGeom>
              <a:avLst/>
              <a:gdLst/>
              <a:ahLst/>
              <a:cxnLst/>
              <a:rect l="l" t="t" r="r" b="b"/>
              <a:pathLst>
                <a:path w="13969" h="1905">
                  <a:moveTo>
                    <a:pt x="-2039" y="681"/>
                  </a:moveTo>
                  <a:lnTo>
                    <a:pt x="15634" y="681"/>
                  </a:lnTo>
                </a:path>
              </a:pathLst>
            </a:custGeom>
            <a:ln w="5440">
              <a:solidFill>
                <a:srgbClr val="00FF00"/>
              </a:solidFill>
            </a:ln>
          </p:spPr>
          <p:txBody>
            <a:bodyPr wrap="square" lIns="0" tIns="0" rIns="0" bIns="0" rtlCol="0"/>
            <a:lstStyle/>
            <a:p>
              <a:endParaRPr/>
            </a:p>
          </p:txBody>
        </p:sp>
        <p:sp>
          <p:nvSpPr>
            <p:cNvPr id="124" name="object 124"/>
            <p:cNvSpPr/>
            <p:nvPr/>
          </p:nvSpPr>
          <p:spPr>
            <a:xfrm>
              <a:off x="1100988" y="901204"/>
              <a:ext cx="13970" cy="0"/>
            </a:xfrm>
            <a:custGeom>
              <a:avLst/>
              <a:gdLst/>
              <a:ahLst/>
              <a:cxnLst/>
              <a:rect l="l" t="t" r="r" b="b"/>
              <a:pathLst>
                <a:path w="13969">
                  <a:moveTo>
                    <a:pt x="0" y="0"/>
                  </a:moveTo>
                  <a:lnTo>
                    <a:pt x="13595" y="0"/>
                  </a:lnTo>
                </a:path>
              </a:pathLst>
            </a:custGeom>
            <a:ln w="4078">
              <a:solidFill>
                <a:srgbClr val="00FF00"/>
              </a:solidFill>
            </a:ln>
          </p:spPr>
          <p:txBody>
            <a:bodyPr wrap="square" lIns="0" tIns="0" rIns="0" bIns="0" rtlCol="0"/>
            <a:lstStyle/>
            <a:p>
              <a:endParaRPr/>
            </a:p>
          </p:txBody>
        </p:sp>
        <p:sp>
          <p:nvSpPr>
            <p:cNvPr id="125" name="object 125"/>
            <p:cNvSpPr/>
            <p:nvPr/>
          </p:nvSpPr>
          <p:spPr>
            <a:xfrm>
              <a:off x="1114583" y="901204"/>
              <a:ext cx="14604" cy="1270"/>
            </a:xfrm>
            <a:custGeom>
              <a:avLst/>
              <a:gdLst/>
              <a:ahLst/>
              <a:cxnLst/>
              <a:rect l="l" t="t" r="r" b="b"/>
              <a:pathLst>
                <a:path w="14605" h="1269">
                  <a:moveTo>
                    <a:pt x="-2039" y="342"/>
                  </a:moveTo>
                  <a:lnTo>
                    <a:pt x="16313" y="342"/>
                  </a:lnTo>
                </a:path>
              </a:pathLst>
            </a:custGeom>
            <a:ln w="4763">
              <a:solidFill>
                <a:srgbClr val="00FF00"/>
              </a:solidFill>
            </a:ln>
          </p:spPr>
          <p:txBody>
            <a:bodyPr wrap="square" lIns="0" tIns="0" rIns="0" bIns="0" rtlCol="0"/>
            <a:lstStyle/>
            <a:p>
              <a:endParaRPr/>
            </a:p>
          </p:txBody>
        </p:sp>
        <p:sp>
          <p:nvSpPr>
            <p:cNvPr id="126" name="object 126"/>
            <p:cNvSpPr/>
            <p:nvPr/>
          </p:nvSpPr>
          <p:spPr>
            <a:xfrm>
              <a:off x="1128858" y="901889"/>
              <a:ext cx="69850" cy="31115"/>
            </a:xfrm>
            <a:custGeom>
              <a:avLst/>
              <a:gdLst/>
              <a:ahLst/>
              <a:cxnLst/>
              <a:rect l="l" t="t" r="r" b="b"/>
              <a:pathLst>
                <a:path w="69850" h="31115">
                  <a:moveTo>
                    <a:pt x="0" y="0"/>
                  </a:moveTo>
                  <a:lnTo>
                    <a:pt x="13594" y="2039"/>
                  </a:lnTo>
                </a:path>
                <a:path w="69850" h="31115">
                  <a:moveTo>
                    <a:pt x="13594" y="2039"/>
                  </a:moveTo>
                  <a:lnTo>
                    <a:pt x="19712" y="3393"/>
                  </a:lnTo>
                </a:path>
                <a:path w="69850" h="31115">
                  <a:moveTo>
                    <a:pt x="19712" y="3393"/>
                  </a:moveTo>
                  <a:lnTo>
                    <a:pt x="27868" y="5432"/>
                  </a:lnTo>
                </a:path>
                <a:path w="69850" h="31115">
                  <a:moveTo>
                    <a:pt x="27868" y="5432"/>
                  </a:moveTo>
                  <a:lnTo>
                    <a:pt x="41464" y="10873"/>
                  </a:lnTo>
                </a:path>
                <a:path w="69850" h="31115">
                  <a:moveTo>
                    <a:pt x="41464" y="10873"/>
                  </a:moveTo>
                  <a:lnTo>
                    <a:pt x="53699" y="16990"/>
                  </a:lnTo>
                </a:path>
                <a:path w="69850" h="31115">
                  <a:moveTo>
                    <a:pt x="53699" y="16990"/>
                  </a:moveTo>
                  <a:lnTo>
                    <a:pt x="55059" y="18353"/>
                  </a:lnTo>
                </a:path>
                <a:path w="69850" h="31115">
                  <a:moveTo>
                    <a:pt x="55059" y="18353"/>
                  </a:moveTo>
                  <a:lnTo>
                    <a:pt x="69333" y="30588"/>
                  </a:lnTo>
                </a:path>
              </a:pathLst>
            </a:custGeom>
            <a:ln w="4078">
              <a:solidFill>
                <a:srgbClr val="00FF00"/>
              </a:solidFill>
            </a:ln>
          </p:spPr>
          <p:txBody>
            <a:bodyPr wrap="square" lIns="0" tIns="0" rIns="0" bIns="0" rtlCol="0"/>
            <a:lstStyle/>
            <a:p>
              <a:endParaRPr/>
            </a:p>
          </p:txBody>
        </p:sp>
        <p:sp>
          <p:nvSpPr>
            <p:cNvPr id="127" name="object 127"/>
            <p:cNvSpPr/>
            <p:nvPr/>
          </p:nvSpPr>
          <p:spPr>
            <a:xfrm>
              <a:off x="1198192" y="932478"/>
              <a:ext cx="0" cy="1270"/>
            </a:xfrm>
            <a:custGeom>
              <a:avLst/>
              <a:gdLst/>
              <a:ahLst/>
              <a:cxnLst/>
              <a:rect l="l" t="t" r="r" b="b"/>
              <a:pathLst>
                <a:path h="1269">
                  <a:moveTo>
                    <a:pt x="-2039" y="338"/>
                  </a:moveTo>
                  <a:lnTo>
                    <a:pt x="2039" y="338"/>
                  </a:lnTo>
                </a:path>
              </a:pathLst>
            </a:custGeom>
            <a:ln w="3175">
              <a:solidFill>
                <a:srgbClr val="00FF00"/>
              </a:solidFill>
            </a:ln>
          </p:spPr>
          <p:txBody>
            <a:bodyPr wrap="square" lIns="0" tIns="0" rIns="0" bIns="0" rtlCol="0"/>
            <a:lstStyle/>
            <a:p>
              <a:endParaRPr/>
            </a:p>
          </p:txBody>
        </p:sp>
        <p:sp>
          <p:nvSpPr>
            <p:cNvPr id="128" name="object 128"/>
            <p:cNvSpPr/>
            <p:nvPr/>
          </p:nvSpPr>
          <p:spPr>
            <a:xfrm>
              <a:off x="1198192" y="933155"/>
              <a:ext cx="7620" cy="13970"/>
            </a:xfrm>
            <a:custGeom>
              <a:avLst/>
              <a:gdLst/>
              <a:ahLst/>
              <a:cxnLst/>
              <a:rect l="l" t="t" r="r" b="b"/>
              <a:pathLst>
                <a:path w="7619" h="13969">
                  <a:moveTo>
                    <a:pt x="0" y="0"/>
                  </a:moveTo>
                  <a:lnTo>
                    <a:pt x="7476" y="13597"/>
                  </a:lnTo>
                </a:path>
              </a:pathLst>
            </a:custGeom>
            <a:ln w="4078">
              <a:solidFill>
                <a:srgbClr val="00FF00"/>
              </a:solidFill>
            </a:ln>
          </p:spPr>
          <p:txBody>
            <a:bodyPr wrap="square" lIns="0" tIns="0" rIns="0" bIns="0" rtlCol="0"/>
            <a:lstStyle/>
            <a:p>
              <a:endParaRPr/>
            </a:p>
          </p:txBody>
        </p:sp>
        <p:sp>
          <p:nvSpPr>
            <p:cNvPr id="129" name="object 129"/>
            <p:cNvSpPr/>
            <p:nvPr/>
          </p:nvSpPr>
          <p:spPr>
            <a:xfrm>
              <a:off x="1205668" y="946752"/>
              <a:ext cx="1905" cy="13970"/>
            </a:xfrm>
            <a:custGeom>
              <a:avLst/>
              <a:gdLst/>
              <a:ahLst/>
              <a:cxnLst/>
              <a:rect l="l" t="t" r="r" b="b"/>
              <a:pathLst>
                <a:path w="1905" h="13969">
                  <a:moveTo>
                    <a:pt x="679" y="-2039"/>
                  </a:moveTo>
                  <a:lnTo>
                    <a:pt x="679" y="15628"/>
                  </a:lnTo>
                </a:path>
              </a:pathLst>
            </a:custGeom>
            <a:ln w="5438">
              <a:solidFill>
                <a:srgbClr val="00FF00"/>
              </a:solidFill>
            </a:ln>
          </p:spPr>
          <p:txBody>
            <a:bodyPr wrap="square" lIns="0" tIns="0" rIns="0" bIns="0" rtlCol="0"/>
            <a:lstStyle/>
            <a:p>
              <a:endParaRPr/>
            </a:p>
          </p:txBody>
        </p:sp>
        <p:sp>
          <p:nvSpPr>
            <p:cNvPr id="130" name="object 130"/>
            <p:cNvSpPr/>
            <p:nvPr/>
          </p:nvSpPr>
          <p:spPr>
            <a:xfrm>
              <a:off x="1128858" y="960342"/>
              <a:ext cx="78740" cy="50800"/>
            </a:xfrm>
            <a:custGeom>
              <a:avLst/>
              <a:gdLst/>
              <a:ahLst/>
              <a:cxnLst/>
              <a:rect l="l" t="t" r="r" b="b"/>
              <a:pathLst>
                <a:path w="78740" h="50800">
                  <a:moveTo>
                    <a:pt x="78170" y="0"/>
                  </a:moveTo>
                  <a:lnTo>
                    <a:pt x="73412" y="14274"/>
                  </a:lnTo>
                </a:path>
                <a:path w="78740" h="50800">
                  <a:moveTo>
                    <a:pt x="73412" y="14274"/>
                  </a:moveTo>
                  <a:lnTo>
                    <a:pt x="69333" y="19038"/>
                  </a:lnTo>
                </a:path>
                <a:path w="78740" h="50800">
                  <a:moveTo>
                    <a:pt x="69333" y="19038"/>
                  </a:moveTo>
                  <a:lnTo>
                    <a:pt x="61176" y="27872"/>
                  </a:lnTo>
                </a:path>
                <a:path w="78740" h="50800">
                  <a:moveTo>
                    <a:pt x="61176" y="27872"/>
                  </a:moveTo>
                  <a:lnTo>
                    <a:pt x="55059" y="31950"/>
                  </a:lnTo>
                </a:path>
                <a:path w="78740" h="50800">
                  <a:moveTo>
                    <a:pt x="55059" y="31950"/>
                  </a:moveTo>
                  <a:lnTo>
                    <a:pt x="41464" y="40107"/>
                  </a:lnTo>
                </a:path>
                <a:path w="78740" h="50800">
                  <a:moveTo>
                    <a:pt x="41464" y="40107"/>
                  </a:moveTo>
                  <a:lnTo>
                    <a:pt x="37385" y="41469"/>
                  </a:lnTo>
                </a:path>
                <a:path w="78740" h="50800">
                  <a:moveTo>
                    <a:pt x="37385" y="41469"/>
                  </a:moveTo>
                  <a:lnTo>
                    <a:pt x="27868" y="44863"/>
                  </a:lnTo>
                </a:path>
                <a:path w="78740" h="50800">
                  <a:moveTo>
                    <a:pt x="27868" y="44863"/>
                  </a:moveTo>
                  <a:lnTo>
                    <a:pt x="13594" y="48264"/>
                  </a:lnTo>
                </a:path>
                <a:path w="78740" h="50800">
                  <a:moveTo>
                    <a:pt x="13594" y="48264"/>
                  </a:moveTo>
                  <a:lnTo>
                    <a:pt x="0" y="50303"/>
                  </a:lnTo>
                </a:path>
              </a:pathLst>
            </a:custGeom>
            <a:ln w="4078">
              <a:solidFill>
                <a:srgbClr val="00FF00"/>
              </a:solidFill>
            </a:ln>
          </p:spPr>
          <p:txBody>
            <a:bodyPr wrap="square" lIns="0" tIns="0" rIns="0" bIns="0" rtlCol="0"/>
            <a:lstStyle/>
            <a:p>
              <a:endParaRPr/>
            </a:p>
          </p:txBody>
        </p:sp>
        <p:sp>
          <p:nvSpPr>
            <p:cNvPr id="131" name="object 131"/>
            <p:cNvSpPr/>
            <p:nvPr/>
          </p:nvSpPr>
          <p:spPr>
            <a:xfrm>
              <a:off x="1114583" y="1010645"/>
              <a:ext cx="14604" cy="1905"/>
            </a:xfrm>
            <a:custGeom>
              <a:avLst/>
              <a:gdLst/>
              <a:ahLst/>
              <a:cxnLst/>
              <a:rect l="l" t="t" r="r" b="b"/>
              <a:pathLst>
                <a:path w="14605" h="1905">
                  <a:moveTo>
                    <a:pt x="-2039" y="681"/>
                  </a:moveTo>
                  <a:lnTo>
                    <a:pt x="16313" y="681"/>
                  </a:lnTo>
                </a:path>
              </a:pathLst>
            </a:custGeom>
            <a:ln w="5440">
              <a:solidFill>
                <a:srgbClr val="00FF00"/>
              </a:solidFill>
            </a:ln>
          </p:spPr>
          <p:txBody>
            <a:bodyPr wrap="square" lIns="0" tIns="0" rIns="0" bIns="0" rtlCol="0"/>
            <a:lstStyle/>
            <a:p>
              <a:endParaRPr/>
            </a:p>
          </p:txBody>
        </p:sp>
        <p:sp>
          <p:nvSpPr>
            <p:cNvPr id="132" name="object 132"/>
            <p:cNvSpPr/>
            <p:nvPr/>
          </p:nvSpPr>
          <p:spPr>
            <a:xfrm>
              <a:off x="1013981" y="960342"/>
              <a:ext cx="100965" cy="52069"/>
            </a:xfrm>
            <a:custGeom>
              <a:avLst/>
              <a:gdLst/>
              <a:ahLst/>
              <a:cxnLst/>
              <a:rect l="l" t="t" r="r" b="b"/>
              <a:pathLst>
                <a:path w="100965" h="52069">
                  <a:moveTo>
                    <a:pt x="100602" y="51665"/>
                  </a:moveTo>
                  <a:lnTo>
                    <a:pt x="87007" y="51665"/>
                  </a:lnTo>
                </a:path>
                <a:path w="100965" h="52069">
                  <a:moveTo>
                    <a:pt x="87007" y="51665"/>
                  </a:moveTo>
                  <a:lnTo>
                    <a:pt x="73412" y="49626"/>
                  </a:lnTo>
                </a:path>
                <a:path w="100965" h="52069">
                  <a:moveTo>
                    <a:pt x="73412" y="49626"/>
                  </a:moveTo>
                  <a:lnTo>
                    <a:pt x="59137" y="46902"/>
                  </a:lnTo>
                </a:path>
                <a:path w="100965" h="52069">
                  <a:moveTo>
                    <a:pt x="59137" y="46902"/>
                  </a:moveTo>
                  <a:lnTo>
                    <a:pt x="45543" y="43509"/>
                  </a:lnTo>
                </a:path>
                <a:path w="100965" h="52069">
                  <a:moveTo>
                    <a:pt x="45543" y="43509"/>
                  </a:moveTo>
                  <a:lnTo>
                    <a:pt x="41464" y="41469"/>
                  </a:lnTo>
                </a:path>
                <a:path w="100965" h="52069">
                  <a:moveTo>
                    <a:pt x="41464" y="41469"/>
                  </a:moveTo>
                  <a:lnTo>
                    <a:pt x="31268" y="36706"/>
                  </a:lnTo>
                </a:path>
                <a:path w="100965" h="52069">
                  <a:moveTo>
                    <a:pt x="31268" y="36706"/>
                  </a:moveTo>
                  <a:lnTo>
                    <a:pt x="17673" y="28549"/>
                  </a:lnTo>
                </a:path>
                <a:path w="100965" h="52069">
                  <a:moveTo>
                    <a:pt x="17673" y="28549"/>
                  </a:moveTo>
                  <a:lnTo>
                    <a:pt x="16994" y="27872"/>
                  </a:lnTo>
                </a:path>
                <a:path w="100965" h="52069">
                  <a:moveTo>
                    <a:pt x="16994" y="27872"/>
                  </a:moveTo>
                  <a:lnTo>
                    <a:pt x="4758" y="14274"/>
                  </a:lnTo>
                </a:path>
                <a:path w="100965" h="52069">
                  <a:moveTo>
                    <a:pt x="4758" y="14274"/>
                  </a:moveTo>
                  <a:lnTo>
                    <a:pt x="4078" y="10881"/>
                  </a:lnTo>
                </a:path>
                <a:path w="100965" h="52069">
                  <a:moveTo>
                    <a:pt x="4078" y="10881"/>
                  </a:moveTo>
                  <a:lnTo>
                    <a:pt x="0" y="0"/>
                  </a:lnTo>
                </a:path>
              </a:pathLst>
            </a:custGeom>
            <a:ln w="4078">
              <a:solidFill>
                <a:srgbClr val="00FF00"/>
              </a:solidFill>
            </a:ln>
          </p:spPr>
          <p:txBody>
            <a:bodyPr wrap="square" lIns="0" tIns="0" rIns="0" bIns="0" rtlCol="0"/>
            <a:lstStyle/>
            <a:p>
              <a:endParaRPr/>
            </a:p>
          </p:txBody>
        </p:sp>
        <p:sp>
          <p:nvSpPr>
            <p:cNvPr id="133" name="object 133"/>
            <p:cNvSpPr/>
            <p:nvPr/>
          </p:nvSpPr>
          <p:spPr>
            <a:xfrm>
              <a:off x="1013981" y="946752"/>
              <a:ext cx="1905" cy="13970"/>
            </a:xfrm>
            <a:custGeom>
              <a:avLst/>
              <a:gdLst/>
              <a:ahLst/>
              <a:cxnLst/>
              <a:rect l="l" t="t" r="r" b="b"/>
              <a:pathLst>
                <a:path w="1905" h="13969">
                  <a:moveTo>
                    <a:pt x="679" y="-2039"/>
                  </a:moveTo>
                  <a:lnTo>
                    <a:pt x="679" y="15628"/>
                  </a:lnTo>
                </a:path>
              </a:pathLst>
            </a:custGeom>
            <a:ln w="5438">
              <a:solidFill>
                <a:srgbClr val="00FF00"/>
              </a:solidFill>
            </a:ln>
          </p:spPr>
          <p:txBody>
            <a:bodyPr wrap="square" lIns="0" tIns="0" rIns="0" bIns="0" rtlCol="0"/>
            <a:lstStyle/>
            <a:p>
              <a:endParaRPr/>
            </a:p>
          </p:txBody>
        </p:sp>
        <p:sp>
          <p:nvSpPr>
            <p:cNvPr id="134" name="object 134"/>
            <p:cNvSpPr/>
            <p:nvPr/>
          </p:nvSpPr>
          <p:spPr>
            <a:xfrm>
              <a:off x="1015340" y="941989"/>
              <a:ext cx="3175" cy="5080"/>
            </a:xfrm>
            <a:custGeom>
              <a:avLst/>
              <a:gdLst/>
              <a:ahLst/>
              <a:cxnLst/>
              <a:rect l="l" t="t" r="r" b="b"/>
              <a:pathLst>
                <a:path w="3175" h="5080">
                  <a:moveTo>
                    <a:pt x="0" y="4763"/>
                  </a:moveTo>
                  <a:lnTo>
                    <a:pt x="2718" y="0"/>
                  </a:lnTo>
                </a:path>
              </a:pathLst>
            </a:custGeom>
            <a:ln w="4078">
              <a:solidFill>
                <a:srgbClr val="00FF00"/>
              </a:solidFill>
            </a:ln>
          </p:spPr>
          <p:txBody>
            <a:bodyPr wrap="square" lIns="0" tIns="0" rIns="0" bIns="0" rtlCol="0"/>
            <a:lstStyle/>
            <a:p>
              <a:endParaRPr/>
            </a:p>
          </p:txBody>
        </p:sp>
      </p:grpSp>
      <p:grpSp>
        <p:nvGrpSpPr>
          <p:cNvPr id="135" name="object 135"/>
          <p:cNvGrpSpPr/>
          <p:nvPr/>
        </p:nvGrpSpPr>
        <p:grpSpPr>
          <a:xfrm>
            <a:off x="1603316" y="897125"/>
            <a:ext cx="387985" cy="668020"/>
            <a:chOff x="1603316" y="897125"/>
            <a:chExt cx="387985" cy="668020"/>
          </a:xfrm>
        </p:grpSpPr>
        <p:sp>
          <p:nvSpPr>
            <p:cNvPr id="136" name="object 136"/>
            <p:cNvSpPr/>
            <p:nvPr/>
          </p:nvSpPr>
          <p:spPr>
            <a:xfrm>
              <a:off x="1988053" y="1209813"/>
              <a:ext cx="0" cy="0"/>
            </a:xfrm>
            <a:custGeom>
              <a:avLst/>
              <a:gdLst/>
              <a:ahLst/>
              <a:cxnLst/>
              <a:rect l="l" t="t" r="r" b="b"/>
              <a:pathLst>
                <a:path>
                  <a:moveTo>
                    <a:pt x="0" y="0"/>
                  </a:moveTo>
                  <a:lnTo>
                    <a:pt x="0" y="0"/>
                  </a:lnTo>
                </a:path>
              </a:pathLst>
            </a:custGeom>
            <a:ln w="4078">
              <a:solidFill>
                <a:srgbClr val="0000FF"/>
              </a:solidFill>
            </a:ln>
          </p:spPr>
          <p:txBody>
            <a:bodyPr wrap="square" lIns="0" tIns="0" rIns="0" bIns="0" rtlCol="0"/>
            <a:lstStyle/>
            <a:p>
              <a:endParaRPr/>
            </a:p>
          </p:txBody>
        </p:sp>
        <p:sp>
          <p:nvSpPr>
            <p:cNvPr id="137" name="object 137"/>
            <p:cNvSpPr/>
            <p:nvPr/>
          </p:nvSpPr>
          <p:spPr>
            <a:xfrm>
              <a:off x="1988053" y="1209813"/>
              <a:ext cx="1270" cy="14604"/>
            </a:xfrm>
            <a:custGeom>
              <a:avLst/>
              <a:gdLst/>
              <a:ahLst/>
              <a:cxnLst/>
              <a:rect l="l" t="t" r="r" b="b"/>
              <a:pathLst>
                <a:path w="1269" h="14605">
                  <a:moveTo>
                    <a:pt x="338" y="-2039"/>
                  </a:moveTo>
                  <a:lnTo>
                    <a:pt x="338" y="16313"/>
                  </a:lnTo>
                </a:path>
              </a:pathLst>
            </a:custGeom>
            <a:ln w="4755">
              <a:solidFill>
                <a:srgbClr val="0000FF"/>
              </a:solidFill>
            </a:ln>
          </p:spPr>
          <p:txBody>
            <a:bodyPr wrap="square" lIns="0" tIns="0" rIns="0" bIns="0" rtlCol="0"/>
            <a:lstStyle/>
            <a:p>
              <a:endParaRPr/>
            </a:p>
          </p:txBody>
        </p:sp>
        <p:sp>
          <p:nvSpPr>
            <p:cNvPr id="138" name="object 138"/>
            <p:cNvSpPr/>
            <p:nvPr/>
          </p:nvSpPr>
          <p:spPr>
            <a:xfrm>
              <a:off x="1988730" y="1224088"/>
              <a:ext cx="0" cy="13970"/>
            </a:xfrm>
            <a:custGeom>
              <a:avLst/>
              <a:gdLst/>
              <a:ahLst/>
              <a:cxnLst/>
              <a:rect l="l" t="t" r="r" b="b"/>
              <a:pathLst>
                <a:path h="13969">
                  <a:moveTo>
                    <a:pt x="0" y="0"/>
                  </a:moveTo>
                  <a:lnTo>
                    <a:pt x="0" y="13589"/>
                  </a:lnTo>
                </a:path>
              </a:pathLst>
            </a:custGeom>
            <a:ln w="4078">
              <a:solidFill>
                <a:srgbClr val="0000FF"/>
              </a:solidFill>
            </a:ln>
          </p:spPr>
          <p:txBody>
            <a:bodyPr wrap="square" lIns="0" tIns="0" rIns="0" bIns="0" rtlCol="0"/>
            <a:lstStyle/>
            <a:p>
              <a:endParaRPr/>
            </a:p>
          </p:txBody>
        </p:sp>
        <p:sp>
          <p:nvSpPr>
            <p:cNvPr id="139" name="object 139"/>
            <p:cNvSpPr/>
            <p:nvPr/>
          </p:nvSpPr>
          <p:spPr>
            <a:xfrm>
              <a:off x="1988053" y="1237677"/>
              <a:ext cx="1270" cy="14604"/>
            </a:xfrm>
            <a:custGeom>
              <a:avLst/>
              <a:gdLst/>
              <a:ahLst/>
              <a:cxnLst/>
              <a:rect l="l" t="t" r="r" b="b"/>
              <a:pathLst>
                <a:path w="1269" h="14605">
                  <a:moveTo>
                    <a:pt x="338" y="-2039"/>
                  </a:moveTo>
                  <a:lnTo>
                    <a:pt x="338" y="16313"/>
                  </a:lnTo>
                </a:path>
              </a:pathLst>
            </a:custGeom>
            <a:ln w="4755">
              <a:solidFill>
                <a:srgbClr val="0000FF"/>
              </a:solidFill>
            </a:ln>
          </p:spPr>
          <p:txBody>
            <a:bodyPr wrap="square" lIns="0" tIns="0" rIns="0" bIns="0" rtlCol="0"/>
            <a:lstStyle/>
            <a:p>
              <a:endParaRPr/>
            </a:p>
          </p:txBody>
        </p:sp>
        <p:sp>
          <p:nvSpPr>
            <p:cNvPr id="140" name="object 140"/>
            <p:cNvSpPr/>
            <p:nvPr/>
          </p:nvSpPr>
          <p:spPr>
            <a:xfrm>
              <a:off x="1988053" y="1251952"/>
              <a:ext cx="0" cy="0"/>
            </a:xfrm>
            <a:custGeom>
              <a:avLst/>
              <a:gdLst/>
              <a:ahLst/>
              <a:cxnLst/>
              <a:rect l="l" t="t" r="r" b="b"/>
              <a:pathLst>
                <a:path>
                  <a:moveTo>
                    <a:pt x="0" y="0"/>
                  </a:moveTo>
                  <a:lnTo>
                    <a:pt x="0" y="0"/>
                  </a:lnTo>
                </a:path>
              </a:pathLst>
            </a:custGeom>
            <a:ln w="4078">
              <a:solidFill>
                <a:srgbClr val="0000FF"/>
              </a:solidFill>
            </a:ln>
          </p:spPr>
          <p:txBody>
            <a:bodyPr wrap="square" lIns="0" tIns="0" rIns="0" bIns="0" rtlCol="0"/>
            <a:lstStyle/>
            <a:p>
              <a:endParaRPr/>
            </a:p>
          </p:txBody>
        </p:sp>
        <p:sp>
          <p:nvSpPr>
            <p:cNvPr id="141" name="object 141"/>
            <p:cNvSpPr/>
            <p:nvPr/>
          </p:nvSpPr>
          <p:spPr>
            <a:xfrm>
              <a:off x="1987376" y="1251952"/>
              <a:ext cx="1270" cy="13970"/>
            </a:xfrm>
            <a:custGeom>
              <a:avLst/>
              <a:gdLst/>
              <a:ahLst/>
              <a:cxnLst/>
              <a:rect l="l" t="t" r="r" b="b"/>
              <a:pathLst>
                <a:path w="1269" h="13969">
                  <a:moveTo>
                    <a:pt x="338" y="-2039"/>
                  </a:moveTo>
                  <a:lnTo>
                    <a:pt x="338" y="15636"/>
                  </a:lnTo>
                </a:path>
              </a:pathLst>
            </a:custGeom>
            <a:ln w="4755">
              <a:solidFill>
                <a:srgbClr val="0000FF"/>
              </a:solidFill>
            </a:ln>
          </p:spPr>
          <p:txBody>
            <a:bodyPr wrap="square" lIns="0" tIns="0" rIns="0" bIns="0" rtlCol="0"/>
            <a:lstStyle/>
            <a:p>
              <a:endParaRPr/>
            </a:p>
          </p:txBody>
        </p:sp>
        <p:sp>
          <p:nvSpPr>
            <p:cNvPr id="142" name="object 142"/>
            <p:cNvSpPr/>
            <p:nvPr/>
          </p:nvSpPr>
          <p:spPr>
            <a:xfrm>
              <a:off x="1986691" y="1265549"/>
              <a:ext cx="1270" cy="13970"/>
            </a:xfrm>
            <a:custGeom>
              <a:avLst/>
              <a:gdLst/>
              <a:ahLst/>
              <a:cxnLst/>
              <a:rect l="l" t="t" r="r" b="b"/>
              <a:pathLst>
                <a:path w="1269" h="13969">
                  <a:moveTo>
                    <a:pt x="342" y="-2039"/>
                  </a:moveTo>
                  <a:lnTo>
                    <a:pt x="342" y="15636"/>
                  </a:lnTo>
                </a:path>
              </a:pathLst>
            </a:custGeom>
            <a:ln w="4763">
              <a:solidFill>
                <a:srgbClr val="0000FF"/>
              </a:solidFill>
            </a:ln>
          </p:spPr>
          <p:txBody>
            <a:bodyPr wrap="square" lIns="0" tIns="0" rIns="0" bIns="0" rtlCol="0"/>
            <a:lstStyle/>
            <a:p>
              <a:endParaRPr/>
            </a:p>
          </p:txBody>
        </p:sp>
        <p:sp>
          <p:nvSpPr>
            <p:cNvPr id="143" name="object 143"/>
            <p:cNvSpPr/>
            <p:nvPr/>
          </p:nvSpPr>
          <p:spPr>
            <a:xfrm>
              <a:off x="1985337" y="1279147"/>
              <a:ext cx="1905" cy="14604"/>
            </a:xfrm>
            <a:custGeom>
              <a:avLst/>
              <a:gdLst/>
              <a:ahLst/>
              <a:cxnLst/>
              <a:rect l="l" t="t" r="r" b="b"/>
              <a:pathLst>
                <a:path w="1905" h="14605">
                  <a:moveTo>
                    <a:pt x="677" y="-2039"/>
                  </a:moveTo>
                  <a:lnTo>
                    <a:pt x="677" y="16313"/>
                  </a:lnTo>
                </a:path>
              </a:pathLst>
            </a:custGeom>
            <a:ln w="5432">
              <a:solidFill>
                <a:srgbClr val="0000FF"/>
              </a:solidFill>
            </a:ln>
          </p:spPr>
          <p:txBody>
            <a:bodyPr wrap="square" lIns="0" tIns="0" rIns="0" bIns="0" rtlCol="0"/>
            <a:lstStyle/>
            <a:p>
              <a:endParaRPr/>
            </a:p>
          </p:txBody>
        </p:sp>
        <p:sp>
          <p:nvSpPr>
            <p:cNvPr id="144" name="object 144"/>
            <p:cNvSpPr/>
            <p:nvPr/>
          </p:nvSpPr>
          <p:spPr>
            <a:xfrm>
              <a:off x="1794327" y="1293421"/>
              <a:ext cx="191135" cy="269240"/>
            </a:xfrm>
            <a:custGeom>
              <a:avLst/>
              <a:gdLst/>
              <a:ahLst/>
              <a:cxnLst/>
              <a:rect l="l" t="t" r="r" b="b"/>
              <a:pathLst>
                <a:path w="191135" h="269240">
                  <a:moveTo>
                    <a:pt x="191010" y="0"/>
                  </a:moveTo>
                  <a:lnTo>
                    <a:pt x="188971" y="13589"/>
                  </a:lnTo>
                </a:path>
                <a:path w="191135" h="269240">
                  <a:moveTo>
                    <a:pt x="188971" y="13589"/>
                  </a:moveTo>
                  <a:lnTo>
                    <a:pt x="186932" y="27864"/>
                  </a:lnTo>
                </a:path>
                <a:path w="191135" h="269240">
                  <a:moveTo>
                    <a:pt x="186932" y="27864"/>
                  </a:moveTo>
                  <a:lnTo>
                    <a:pt x="184207" y="41461"/>
                  </a:lnTo>
                </a:path>
                <a:path w="191135" h="269240">
                  <a:moveTo>
                    <a:pt x="184207" y="41461"/>
                  </a:moveTo>
                  <a:lnTo>
                    <a:pt x="181491" y="55059"/>
                  </a:lnTo>
                </a:path>
                <a:path w="191135" h="269240">
                  <a:moveTo>
                    <a:pt x="181491" y="55059"/>
                  </a:moveTo>
                  <a:lnTo>
                    <a:pt x="180129" y="63216"/>
                  </a:lnTo>
                </a:path>
                <a:path w="191135" h="269240">
                  <a:moveTo>
                    <a:pt x="180129" y="63216"/>
                  </a:moveTo>
                  <a:lnTo>
                    <a:pt x="178775" y="69331"/>
                  </a:lnTo>
                </a:path>
                <a:path w="191135" h="269240">
                  <a:moveTo>
                    <a:pt x="178775" y="69331"/>
                  </a:moveTo>
                  <a:lnTo>
                    <a:pt x="174696" y="82925"/>
                  </a:lnTo>
                </a:path>
                <a:path w="191135" h="269240">
                  <a:moveTo>
                    <a:pt x="174696" y="82925"/>
                  </a:moveTo>
                  <a:lnTo>
                    <a:pt x="170618" y="97200"/>
                  </a:lnTo>
                </a:path>
                <a:path w="191135" h="269240">
                  <a:moveTo>
                    <a:pt x="170618" y="97200"/>
                  </a:moveTo>
                  <a:lnTo>
                    <a:pt x="165854" y="110795"/>
                  </a:lnTo>
                </a:path>
                <a:path w="191135" h="269240">
                  <a:moveTo>
                    <a:pt x="165854" y="110795"/>
                  </a:moveTo>
                  <a:lnTo>
                    <a:pt x="165854" y="110795"/>
                  </a:lnTo>
                </a:path>
                <a:path w="191135" h="269240">
                  <a:moveTo>
                    <a:pt x="165854" y="110795"/>
                  </a:moveTo>
                  <a:lnTo>
                    <a:pt x="161099" y="124390"/>
                  </a:lnTo>
                </a:path>
                <a:path w="191135" h="269240">
                  <a:moveTo>
                    <a:pt x="161099" y="124390"/>
                  </a:moveTo>
                  <a:lnTo>
                    <a:pt x="154981" y="138665"/>
                  </a:lnTo>
                </a:path>
                <a:path w="191135" h="269240">
                  <a:moveTo>
                    <a:pt x="154981" y="138665"/>
                  </a:moveTo>
                  <a:lnTo>
                    <a:pt x="152265" y="144782"/>
                  </a:lnTo>
                </a:path>
                <a:path w="191135" h="269240">
                  <a:moveTo>
                    <a:pt x="152265" y="144782"/>
                  </a:moveTo>
                  <a:lnTo>
                    <a:pt x="148863" y="152259"/>
                  </a:lnTo>
                </a:path>
                <a:path w="191135" h="269240">
                  <a:moveTo>
                    <a:pt x="148863" y="152259"/>
                  </a:moveTo>
                  <a:lnTo>
                    <a:pt x="141383" y="165854"/>
                  </a:lnTo>
                </a:path>
                <a:path w="191135" h="269240">
                  <a:moveTo>
                    <a:pt x="141383" y="165854"/>
                  </a:moveTo>
                  <a:lnTo>
                    <a:pt x="138667" y="171972"/>
                  </a:lnTo>
                </a:path>
                <a:path w="191135" h="269240">
                  <a:moveTo>
                    <a:pt x="138667" y="171972"/>
                  </a:moveTo>
                  <a:lnTo>
                    <a:pt x="133227" y="180129"/>
                  </a:lnTo>
                </a:path>
                <a:path w="191135" h="269240">
                  <a:moveTo>
                    <a:pt x="133227" y="180129"/>
                  </a:moveTo>
                  <a:lnTo>
                    <a:pt x="124393" y="193724"/>
                  </a:lnTo>
                </a:path>
                <a:path w="191135" h="269240">
                  <a:moveTo>
                    <a:pt x="124393" y="193724"/>
                  </a:moveTo>
                  <a:lnTo>
                    <a:pt x="124393" y="193724"/>
                  </a:lnTo>
                </a:path>
                <a:path w="191135" h="269240">
                  <a:moveTo>
                    <a:pt x="124393" y="193724"/>
                  </a:moveTo>
                  <a:lnTo>
                    <a:pt x="113519" y="207999"/>
                  </a:lnTo>
                </a:path>
                <a:path w="191135" h="269240">
                  <a:moveTo>
                    <a:pt x="113519" y="207999"/>
                  </a:moveTo>
                  <a:lnTo>
                    <a:pt x="110795" y="211397"/>
                  </a:lnTo>
                </a:path>
                <a:path w="191135" h="269240">
                  <a:moveTo>
                    <a:pt x="110795" y="211397"/>
                  </a:moveTo>
                  <a:lnTo>
                    <a:pt x="101284" y="221593"/>
                  </a:lnTo>
                </a:path>
                <a:path w="191135" h="269240">
                  <a:moveTo>
                    <a:pt x="101284" y="221593"/>
                  </a:moveTo>
                  <a:lnTo>
                    <a:pt x="96520" y="226352"/>
                  </a:lnTo>
                </a:path>
                <a:path w="191135" h="269240">
                  <a:moveTo>
                    <a:pt x="96520" y="226352"/>
                  </a:moveTo>
                  <a:lnTo>
                    <a:pt x="87009" y="235188"/>
                  </a:lnTo>
                </a:path>
                <a:path w="191135" h="269240">
                  <a:moveTo>
                    <a:pt x="87009" y="235188"/>
                  </a:moveTo>
                  <a:lnTo>
                    <a:pt x="82931" y="238587"/>
                  </a:lnTo>
                </a:path>
                <a:path w="191135" h="269240">
                  <a:moveTo>
                    <a:pt x="82931" y="238587"/>
                  </a:moveTo>
                  <a:lnTo>
                    <a:pt x="69333" y="248783"/>
                  </a:lnTo>
                </a:path>
                <a:path w="191135" h="269240">
                  <a:moveTo>
                    <a:pt x="69333" y="248783"/>
                  </a:moveTo>
                  <a:lnTo>
                    <a:pt x="67971" y="249463"/>
                  </a:lnTo>
                </a:path>
                <a:path w="191135" h="269240">
                  <a:moveTo>
                    <a:pt x="67971" y="249463"/>
                  </a:moveTo>
                  <a:lnTo>
                    <a:pt x="55059" y="256940"/>
                  </a:lnTo>
                </a:path>
                <a:path w="191135" h="269240">
                  <a:moveTo>
                    <a:pt x="55059" y="256940"/>
                  </a:moveTo>
                  <a:lnTo>
                    <a:pt x="41461" y="262377"/>
                  </a:lnTo>
                </a:path>
                <a:path w="191135" h="269240">
                  <a:moveTo>
                    <a:pt x="41461" y="262377"/>
                  </a:moveTo>
                  <a:lnTo>
                    <a:pt x="39422" y="263058"/>
                  </a:lnTo>
                </a:path>
                <a:path w="191135" h="269240">
                  <a:moveTo>
                    <a:pt x="39422" y="263058"/>
                  </a:moveTo>
                  <a:lnTo>
                    <a:pt x="27187" y="266456"/>
                  </a:lnTo>
                </a:path>
                <a:path w="191135" h="269240">
                  <a:moveTo>
                    <a:pt x="27187" y="266456"/>
                  </a:moveTo>
                  <a:lnTo>
                    <a:pt x="13597" y="269175"/>
                  </a:lnTo>
                </a:path>
                <a:path w="191135" h="269240">
                  <a:moveTo>
                    <a:pt x="13597" y="269175"/>
                  </a:moveTo>
                  <a:lnTo>
                    <a:pt x="0" y="269175"/>
                  </a:lnTo>
                </a:path>
              </a:pathLst>
            </a:custGeom>
            <a:ln w="4078">
              <a:solidFill>
                <a:srgbClr val="0000FF"/>
              </a:solidFill>
            </a:ln>
          </p:spPr>
          <p:txBody>
            <a:bodyPr wrap="square" lIns="0" tIns="0" rIns="0" bIns="0" rtlCol="0"/>
            <a:lstStyle/>
            <a:p>
              <a:endParaRPr/>
            </a:p>
          </p:txBody>
        </p:sp>
        <p:sp>
          <p:nvSpPr>
            <p:cNvPr id="145" name="object 145"/>
            <p:cNvSpPr/>
            <p:nvPr/>
          </p:nvSpPr>
          <p:spPr>
            <a:xfrm>
              <a:off x="1780052" y="1561917"/>
              <a:ext cx="14604" cy="1270"/>
            </a:xfrm>
            <a:custGeom>
              <a:avLst/>
              <a:gdLst/>
              <a:ahLst/>
              <a:cxnLst/>
              <a:rect l="l" t="t" r="r" b="b"/>
              <a:pathLst>
                <a:path w="14605" h="1269">
                  <a:moveTo>
                    <a:pt x="-2039" y="340"/>
                  </a:moveTo>
                  <a:lnTo>
                    <a:pt x="16313" y="340"/>
                  </a:lnTo>
                </a:path>
              </a:pathLst>
            </a:custGeom>
            <a:ln w="4758">
              <a:solidFill>
                <a:srgbClr val="0000FF"/>
              </a:solidFill>
            </a:ln>
          </p:spPr>
          <p:txBody>
            <a:bodyPr wrap="square" lIns="0" tIns="0" rIns="0" bIns="0" rtlCol="0"/>
            <a:lstStyle/>
            <a:p>
              <a:endParaRPr/>
            </a:p>
          </p:txBody>
        </p:sp>
        <p:sp>
          <p:nvSpPr>
            <p:cNvPr id="146" name="object 146"/>
            <p:cNvSpPr/>
            <p:nvPr/>
          </p:nvSpPr>
          <p:spPr>
            <a:xfrm>
              <a:off x="1614874" y="1334883"/>
              <a:ext cx="165735" cy="227329"/>
            </a:xfrm>
            <a:custGeom>
              <a:avLst/>
              <a:gdLst/>
              <a:ahLst/>
              <a:cxnLst/>
              <a:rect l="l" t="t" r="r" b="b"/>
              <a:pathLst>
                <a:path w="165735" h="227330">
                  <a:moveTo>
                    <a:pt x="165177" y="227034"/>
                  </a:moveTo>
                  <a:lnTo>
                    <a:pt x="151580" y="223635"/>
                  </a:lnTo>
                </a:path>
                <a:path w="165735" h="227330">
                  <a:moveTo>
                    <a:pt x="151580" y="223635"/>
                  </a:moveTo>
                  <a:lnTo>
                    <a:pt x="145462" y="221596"/>
                  </a:lnTo>
                </a:path>
                <a:path w="165735" h="227330">
                  <a:moveTo>
                    <a:pt x="145462" y="221596"/>
                  </a:moveTo>
                  <a:lnTo>
                    <a:pt x="137305" y="218877"/>
                  </a:lnTo>
                </a:path>
                <a:path w="165735" h="227330">
                  <a:moveTo>
                    <a:pt x="137305" y="218877"/>
                  </a:moveTo>
                  <a:lnTo>
                    <a:pt x="123716" y="212079"/>
                  </a:lnTo>
                </a:path>
                <a:path w="165735" h="227330">
                  <a:moveTo>
                    <a:pt x="123716" y="212079"/>
                  </a:moveTo>
                  <a:lnTo>
                    <a:pt x="116236" y="208001"/>
                  </a:lnTo>
                </a:path>
                <a:path w="165735" h="227330">
                  <a:moveTo>
                    <a:pt x="116236" y="208001"/>
                  </a:moveTo>
                  <a:lnTo>
                    <a:pt x="110118" y="203923"/>
                  </a:lnTo>
                </a:path>
                <a:path w="165735" h="227330">
                  <a:moveTo>
                    <a:pt x="110118" y="203923"/>
                  </a:moveTo>
                  <a:lnTo>
                    <a:pt x="97883" y="193726"/>
                  </a:lnTo>
                </a:path>
                <a:path w="165735" h="227330">
                  <a:moveTo>
                    <a:pt x="97883" y="193726"/>
                  </a:moveTo>
                  <a:lnTo>
                    <a:pt x="95843" y="193047"/>
                  </a:lnTo>
                </a:path>
                <a:path w="165735" h="227330">
                  <a:moveTo>
                    <a:pt x="95843" y="193047"/>
                  </a:moveTo>
                  <a:lnTo>
                    <a:pt x="82931" y="180131"/>
                  </a:lnTo>
                </a:path>
                <a:path w="165735" h="227330">
                  <a:moveTo>
                    <a:pt x="82931" y="180131"/>
                  </a:moveTo>
                  <a:lnTo>
                    <a:pt x="82246" y="179452"/>
                  </a:lnTo>
                </a:path>
                <a:path w="165735" h="227330">
                  <a:moveTo>
                    <a:pt x="82246" y="179452"/>
                  </a:moveTo>
                  <a:lnTo>
                    <a:pt x="70696" y="166537"/>
                  </a:lnTo>
                </a:path>
                <a:path w="165735" h="227330">
                  <a:moveTo>
                    <a:pt x="70696" y="166537"/>
                  </a:moveTo>
                  <a:lnTo>
                    <a:pt x="67971" y="163138"/>
                  </a:lnTo>
                </a:path>
                <a:path w="165735" h="227330">
                  <a:moveTo>
                    <a:pt x="67971" y="163138"/>
                  </a:moveTo>
                  <a:lnTo>
                    <a:pt x="60499" y="152262"/>
                  </a:lnTo>
                </a:path>
                <a:path w="165735" h="227330">
                  <a:moveTo>
                    <a:pt x="60499" y="152262"/>
                  </a:moveTo>
                  <a:lnTo>
                    <a:pt x="54382" y="144105"/>
                  </a:lnTo>
                </a:path>
                <a:path w="165735" h="227330">
                  <a:moveTo>
                    <a:pt x="54382" y="144105"/>
                  </a:moveTo>
                  <a:lnTo>
                    <a:pt x="50980" y="138667"/>
                  </a:lnTo>
                </a:path>
                <a:path w="165735" h="227330">
                  <a:moveTo>
                    <a:pt x="50980" y="138667"/>
                  </a:moveTo>
                  <a:lnTo>
                    <a:pt x="42823" y="124393"/>
                  </a:lnTo>
                </a:path>
                <a:path w="165735" h="227330">
                  <a:moveTo>
                    <a:pt x="42823" y="124393"/>
                  </a:moveTo>
                  <a:lnTo>
                    <a:pt x="40784" y="120314"/>
                  </a:lnTo>
                </a:path>
                <a:path w="165735" h="227330">
                  <a:moveTo>
                    <a:pt x="40784" y="120314"/>
                  </a:moveTo>
                  <a:lnTo>
                    <a:pt x="36029" y="110797"/>
                  </a:lnTo>
                </a:path>
                <a:path w="165735" h="227330">
                  <a:moveTo>
                    <a:pt x="36029" y="110797"/>
                  </a:moveTo>
                  <a:lnTo>
                    <a:pt x="29226" y="97203"/>
                  </a:lnTo>
                </a:path>
                <a:path w="165735" h="227330">
                  <a:moveTo>
                    <a:pt x="29226" y="97203"/>
                  </a:moveTo>
                  <a:lnTo>
                    <a:pt x="26509" y="90405"/>
                  </a:lnTo>
                </a:path>
                <a:path w="165735" h="227330">
                  <a:moveTo>
                    <a:pt x="26509" y="90405"/>
                  </a:moveTo>
                  <a:lnTo>
                    <a:pt x="23793" y="82928"/>
                  </a:lnTo>
                </a:path>
                <a:path w="165735" h="227330">
                  <a:moveTo>
                    <a:pt x="23793" y="82928"/>
                  </a:moveTo>
                  <a:lnTo>
                    <a:pt x="18353" y="69333"/>
                  </a:lnTo>
                </a:path>
                <a:path w="165735" h="227330">
                  <a:moveTo>
                    <a:pt x="18353" y="69333"/>
                  </a:moveTo>
                  <a:lnTo>
                    <a:pt x="13597" y="55738"/>
                  </a:lnTo>
                </a:path>
                <a:path w="165735" h="227330">
                  <a:moveTo>
                    <a:pt x="13597" y="55738"/>
                  </a:moveTo>
                  <a:lnTo>
                    <a:pt x="12912" y="52340"/>
                  </a:lnTo>
                </a:path>
                <a:path w="165735" h="227330">
                  <a:moveTo>
                    <a:pt x="12912" y="52340"/>
                  </a:moveTo>
                  <a:lnTo>
                    <a:pt x="9519" y="41464"/>
                  </a:lnTo>
                </a:path>
                <a:path w="165735" h="227330">
                  <a:moveTo>
                    <a:pt x="9519" y="41464"/>
                  </a:moveTo>
                  <a:lnTo>
                    <a:pt x="6117" y="27869"/>
                  </a:lnTo>
                </a:path>
                <a:path w="165735" h="227330">
                  <a:moveTo>
                    <a:pt x="6117" y="27869"/>
                  </a:moveTo>
                  <a:lnTo>
                    <a:pt x="2716" y="13597"/>
                  </a:lnTo>
                </a:path>
                <a:path w="165735" h="227330">
                  <a:moveTo>
                    <a:pt x="2716" y="13597"/>
                  </a:moveTo>
                  <a:lnTo>
                    <a:pt x="0" y="0"/>
                  </a:lnTo>
                </a:path>
              </a:pathLst>
            </a:custGeom>
            <a:ln w="4078">
              <a:solidFill>
                <a:srgbClr val="0000FF"/>
              </a:solidFill>
            </a:ln>
          </p:spPr>
          <p:txBody>
            <a:bodyPr wrap="square" lIns="0" tIns="0" rIns="0" bIns="0" rtlCol="0"/>
            <a:lstStyle/>
            <a:p>
              <a:endParaRPr/>
            </a:p>
          </p:txBody>
        </p:sp>
        <p:sp>
          <p:nvSpPr>
            <p:cNvPr id="147" name="object 147"/>
            <p:cNvSpPr/>
            <p:nvPr/>
          </p:nvSpPr>
          <p:spPr>
            <a:xfrm>
              <a:off x="1614197" y="1329442"/>
              <a:ext cx="1270" cy="5715"/>
            </a:xfrm>
            <a:custGeom>
              <a:avLst/>
              <a:gdLst/>
              <a:ahLst/>
              <a:cxnLst/>
              <a:rect l="l" t="t" r="r" b="b"/>
              <a:pathLst>
                <a:path w="1269" h="5715">
                  <a:moveTo>
                    <a:pt x="338" y="-2039"/>
                  </a:moveTo>
                  <a:lnTo>
                    <a:pt x="338" y="7479"/>
                  </a:lnTo>
                </a:path>
              </a:pathLst>
            </a:custGeom>
            <a:ln w="4755">
              <a:solidFill>
                <a:srgbClr val="0000FF"/>
              </a:solidFill>
            </a:ln>
          </p:spPr>
          <p:txBody>
            <a:bodyPr wrap="square" lIns="0" tIns="0" rIns="0" bIns="0" rtlCol="0"/>
            <a:lstStyle/>
            <a:p>
              <a:endParaRPr/>
            </a:p>
          </p:txBody>
        </p:sp>
        <p:sp>
          <p:nvSpPr>
            <p:cNvPr id="148" name="object 148"/>
            <p:cNvSpPr/>
            <p:nvPr/>
          </p:nvSpPr>
          <p:spPr>
            <a:xfrm>
              <a:off x="1610119" y="1307011"/>
              <a:ext cx="4445" cy="22860"/>
            </a:xfrm>
            <a:custGeom>
              <a:avLst/>
              <a:gdLst/>
              <a:ahLst/>
              <a:cxnLst/>
              <a:rect l="l" t="t" r="r" b="b"/>
              <a:pathLst>
                <a:path w="4444" h="22859">
                  <a:moveTo>
                    <a:pt x="4078" y="22431"/>
                  </a:moveTo>
                  <a:lnTo>
                    <a:pt x="2039" y="14274"/>
                  </a:lnTo>
                </a:path>
                <a:path w="4444" h="22859">
                  <a:moveTo>
                    <a:pt x="2039" y="14274"/>
                  </a:moveTo>
                  <a:lnTo>
                    <a:pt x="0" y="0"/>
                  </a:lnTo>
                </a:path>
              </a:pathLst>
            </a:custGeom>
            <a:ln w="4078">
              <a:solidFill>
                <a:srgbClr val="0000FF"/>
              </a:solidFill>
            </a:ln>
          </p:spPr>
          <p:txBody>
            <a:bodyPr wrap="square" lIns="0" tIns="0" rIns="0" bIns="0" rtlCol="0"/>
            <a:lstStyle/>
            <a:p>
              <a:endParaRPr/>
            </a:p>
          </p:txBody>
        </p:sp>
        <p:sp>
          <p:nvSpPr>
            <p:cNvPr id="149" name="object 149"/>
            <p:cNvSpPr/>
            <p:nvPr/>
          </p:nvSpPr>
          <p:spPr>
            <a:xfrm>
              <a:off x="1608075" y="1277107"/>
              <a:ext cx="1905" cy="32384"/>
            </a:xfrm>
            <a:custGeom>
              <a:avLst/>
              <a:gdLst/>
              <a:ahLst/>
              <a:cxnLst/>
              <a:rect l="l" t="t" r="r" b="b"/>
              <a:pathLst>
                <a:path w="1905" h="32384">
                  <a:moveTo>
                    <a:pt x="1362" y="14274"/>
                  </a:moveTo>
                  <a:lnTo>
                    <a:pt x="1362" y="31942"/>
                  </a:lnTo>
                </a:path>
                <a:path w="1905" h="32384">
                  <a:moveTo>
                    <a:pt x="0" y="0"/>
                  </a:moveTo>
                  <a:lnTo>
                    <a:pt x="0" y="18353"/>
                  </a:lnTo>
                </a:path>
              </a:pathLst>
            </a:custGeom>
            <a:ln w="5440">
              <a:solidFill>
                <a:srgbClr val="0000FF"/>
              </a:solidFill>
            </a:ln>
          </p:spPr>
          <p:txBody>
            <a:bodyPr wrap="square" lIns="0" tIns="0" rIns="0" bIns="0" rtlCol="0"/>
            <a:lstStyle/>
            <a:p>
              <a:endParaRPr/>
            </a:p>
          </p:txBody>
        </p:sp>
        <p:sp>
          <p:nvSpPr>
            <p:cNvPr id="150" name="object 150"/>
            <p:cNvSpPr/>
            <p:nvPr/>
          </p:nvSpPr>
          <p:spPr>
            <a:xfrm>
              <a:off x="1606040" y="1265549"/>
              <a:ext cx="1905" cy="13970"/>
            </a:xfrm>
            <a:custGeom>
              <a:avLst/>
              <a:gdLst/>
              <a:ahLst/>
              <a:cxnLst/>
              <a:rect l="l" t="t" r="r" b="b"/>
              <a:pathLst>
                <a:path w="1905" h="13969">
                  <a:moveTo>
                    <a:pt x="677" y="-2039"/>
                  </a:moveTo>
                  <a:lnTo>
                    <a:pt x="677" y="15636"/>
                  </a:lnTo>
                </a:path>
              </a:pathLst>
            </a:custGeom>
            <a:ln w="5432">
              <a:solidFill>
                <a:srgbClr val="0000FF"/>
              </a:solidFill>
            </a:ln>
          </p:spPr>
          <p:txBody>
            <a:bodyPr wrap="square" lIns="0" tIns="0" rIns="0" bIns="0" rtlCol="0"/>
            <a:lstStyle/>
            <a:p>
              <a:endParaRPr/>
            </a:p>
          </p:txBody>
        </p:sp>
        <p:sp>
          <p:nvSpPr>
            <p:cNvPr id="151" name="object 151"/>
            <p:cNvSpPr/>
            <p:nvPr/>
          </p:nvSpPr>
          <p:spPr>
            <a:xfrm>
              <a:off x="1605355" y="1251952"/>
              <a:ext cx="1270" cy="13970"/>
            </a:xfrm>
            <a:custGeom>
              <a:avLst/>
              <a:gdLst/>
              <a:ahLst/>
              <a:cxnLst/>
              <a:rect l="l" t="t" r="r" b="b"/>
              <a:pathLst>
                <a:path w="1269" h="13969">
                  <a:moveTo>
                    <a:pt x="342" y="-2039"/>
                  </a:moveTo>
                  <a:lnTo>
                    <a:pt x="342" y="15636"/>
                  </a:lnTo>
                </a:path>
              </a:pathLst>
            </a:custGeom>
            <a:ln w="4763">
              <a:solidFill>
                <a:srgbClr val="0000FF"/>
              </a:solidFill>
            </a:ln>
          </p:spPr>
          <p:txBody>
            <a:bodyPr wrap="square" lIns="0" tIns="0" rIns="0" bIns="0" rtlCol="0"/>
            <a:lstStyle/>
            <a:p>
              <a:endParaRPr/>
            </a:p>
          </p:txBody>
        </p:sp>
        <p:sp>
          <p:nvSpPr>
            <p:cNvPr id="152" name="object 152"/>
            <p:cNvSpPr/>
            <p:nvPr/>
          </p:nvSpPr>
          <p:spPr>
            <a:xfrm>
              <a:off x="1605355" y="1209813"/>
              <a:ext cx="0" cy="42545"/>
            </a:xfrm>
            <a:custGeom>
              <a:avLst/>
              <a:gdLst/>
              <a:ahLst/>
              <a:cxnLst/>
              <a:rect l="l" t="t" r="r" b="b"/>
              <a:pathLst>
                <a:path h="42544">
                  <a:moveTo>
                    <a:pt x="0" y="42138"/>
                  </a:moveTo>
                  <a:lnTo>
                    <a:pt x="0" y="27864"/>
                  </a:lnTo>
                </a:path>
                <a:path h="42544">
                  <a:moveTo>
                    <a:pt x="0" y="27864"/>
                  </a:moveTo>
                  <a:lnTo>
                    <a:pt x="0" y="14274"/>
                  </a:lnTo>
                </a:path>
                <a:path h="42544">
                  <a:moveTo>
                    <a:pt x="0" y="14274"/>
                  </a:moveTo>
                  <a:lnTo>
                    <a:pt x="0" y="0"/>
                  </a:lnTo>
                </a:path>
              </a:pathLst>
            </a:custGeom>
            <a:ln w="4078">
              <a:solidFill>
                <a:srgbClr val="0000FF"/>
              </a:solidFill>
            </a:ln>
          </p:spPr>
          <p:txBody>
            <a:bodyPr wrap="square" lIns="0" tIns="0" rIns="0" bIns="0" rtlCol="0"/>
            <a:lstStyle/>
            <a:p>
              <a:endParaRPr/>
            </a:p>
          </p:txBody>
        </p:sp>
        <p:sp>
          <p:nvSpPr>
            <p:cNvPr id="153" name="object 153"/>
            <p:cNvSpPr/>
            <p:nvPr/>
          </p:nvSpPr>
          <p:spPr>
            <a:xfrm>
              <a:off x="1605355" y="1196215"/>
              <a:ext cx="1270" cy="13970"/>
            </a:xfrm>
            <a:custGeom>
              <a:avLst/>
              <a:gdLst/>
              <a:ahLst/>
              <a:cxnLst/>
              <a:rect l="l" t="t" r="r" b="b"/>
              <a:pathLst>
                <a:path w="1269" h="13969">
                  <a:moveTo>
                    <a:pt x="342" y="-2039"/>
                  </a:moveTo>
                  <a:lnTo>
                    <a:pt x="342" y="15636"/>
                  </a:lnTo>
                </a:path>
              </a:pathLst>
            </a:custGeom>
            <a:ln w="4763">
              <a:solidFill>
                <a:srgbClr val="0000FF"/>
              </a:solidFill>
            </a:ln>
          </p:spPr>
          <p:txBody>
            <a:bodyPr wrap="square" lIns="0" tIns="0" rIns="0" bIns="0" rtlCol="0"/>
            <a:lstStyle/>
            <a:p>
              <a:endParaRPr/>
            </a:p>
          </p:txBody>
        </p:sp>
        <p:sp>
          <p:nvSpPr>
            <p:cNvPr id="154" name="object 154"/>
            <p:cNvSpPr/>
            <p:nvPr/>
          </p:nvSpPr>
          <p:spPr>
            <a:xfrm>
              <a:off x="1606040" y="1182618"/>
              <a:ext cx="1905" cy="13970"/>
            </a:xfrm>
            <a:custGeom>
              <a:avLst/>
              <a:gdLst/>
              <a:ahLst/>
              <a:cxnLst/>
              <a:rect l="l" t="t" r="r" b="b"/>
              <a:pathLst>
                <a:path w="1905" h="13969">
                  <a:moveTo>
                    <a:pt x="677" y="-2039"/>
                  </a:moveTo>
                  <a:lnTo>
                    <a:pt x="677" y="15636"/>
                  </a:lnTo>
                </a:path>
              </a:pathLst>
            </a:custGeom>
            <a:ln w="5432">
              <a:solidFill>
                <a:srgbClr val="0000FF"/>
              </a:solidFill>
            </a:ln>
          </p:spPr>
          <p:txBody>
            <a:bodyPr wrap="square" lIns="0" tIns="0" rIns="0" bIns="0" rtlCol="0"/>
            <a:lstStyle/>
            <a:p>
              <a:endParaRPr/>
            </a:p>
          </p:txBody>
        </p:sp>
        <p:sp>
          <p:nvSpPr>
            <p:cNvPr id="155" name="object 155"/>
            <p:cNvSpPr/>
            <p:nvPr/>
          </p:nvSpPr>
          <p:spPr>
            <a:xfrm>
              <a:off x="1608075" y="1152714"/>
              <a:ext cx="1905" cy="32384"/>
            </a:xfrm>
            <a:custGeom>
              <a:avLst/>
              <a:gdLst/>
              <a:ahLst/>
              <a:cxnLst/>
              <a:rect l="l" t="t" r="r" b="b"/>
              <a:pathLst>
                <a:path w="1905" h="32384">
                  <a:moveTo>
                    <a:pt x="0" y="13589"/>
                  </a:moveTo>
                  <a:lnTo>
                    <a:pt x="0" y="31942"/>
                  </a:lnTo>
                </a:path>
                <a:path w="1905" h="32384">
                  <a:moveTo>
                    <a:pt x="1362" y="0"/>
                  </a:moveTo>
                  <a:lnTo>
                    <a:pt x="1362" y="17667"/>
                  </a:lnTo>
                </a:path>
              </a:pathLst>
            </a:custGeom>
            <a:ln w="5440">
              <a:solidFill>
                <a:srgbClr val="0000FF"/>
              </a:solidFill>
            </a:ln>
          </p:spPr>
          <p:txBody>
            <a:bodyPr wrap="square" lIns="0" tIns="0" rIns="0" bIns="0" rtlCol="0"/>
            <a:lstStyle/>
            <a:p>
              <a:endParaRPr/>
            </a:p>
          </p:txBody>
        </p:sp>
        <p:sp>
          <p:nvSpPr>
            <p:cNvPr id="156" name="object 156"/>
            <p:cNvSpPr/>
            <p:nvPr/>
          </p:nvSpPr>
          <p:spPr>
            <a:xfrm>
              <a:off x="1610119" y="1132322"/>
              <a:ext cx="4445" cy="22860"/>
            </a:xfrm>
            <a:custGeom>
              <a:avLst/>
              <a:gdLst/>
              <a:ahLst/>
              <a:cxnLst/>
              <a:rect l="l" t="t" r="r" b="b"/>
              <a:pathLst>
                <a:path w="4444" h="22859">
                  <a:moveTo>
                    <a:pt x="0" y="22431"/>
                  </a:moveTo>
                  <a:lnTo>
                    <a:pt x="2039" y="8156"/>
                  </a:lnTo>
                </a:path>
                <a:path w="4444" h="22859">
                  <a:moveTo>
                    <a:pt x="2039" y="8156"/>
                  </a:moveTo>
                  <a:lnTo>
                    <a:pt x="4078" y="0"/>
                  </a:lnTo>
                </a:path>
              </a:pathLst>
            </a:custGeom>
            <a:ln w="4078">
              <a:solidFill>
                <a:srgbClr val="0000FF"/>
              </a:solidFill>
            </a:ln>
          </p:spPr>
          <p:txBody>
            <a:bodyPr wrap="square" lIns="0" tIns="0" rIns="0" bIns="0" rtlCol="0"/>
            <a:lstStyle/>
            <a:p>
              <a:endParaRPr/>
            </a:p>
          </p:txBody>
        </p:sp>
        <p:sp>
          <p:nvSpPr>
            <p:cNvPr id="157" name="object 157"/>
            <p:cNvSpPr/>
            <p:nvPr/>
          </p:nvSpPr>
          <p:spPr>
            <a:xfrm>
              <a:off x="1614197" y="1126881"/>
              <a:ext cx="1270" cy="5715"/>
            </a:xfrm>
            <a:custGeom>
              <a:avLst/>
              <a:gdLst/>
              <a:ahLst/>
              <a:cxnLst/>
              <a:rect l="l" t="t" r="r" b="b"/>
              <a:pathLst>
                <a:path w="1269" h="5715">
                  <a:moveTo>
                    <a:pt x="338" y="-2039"/>
                  </a:moveTo>
                  <a:lnTo>
                    <a:pt x="338" y="7479"/>
                  </a:lnTo>
                </a:path>
              </a:pathLst>
            </a:custGeom>
            <a:ln w="4755">
              <a:solidFill>
                <a:srgbClr val="0000FF"/>
              </a:solidFill>
            </a:ln>
          </p:spPr>
          <p:txBody>
            <a:bodyPr wrap="square" lIns="0" tIns="0" rIns="0" bIns="0" rtlCol="0"/>
            <a:lstStyle/>
            <a:p>
              <a:endParaRPr/>
            </a:p>
          </p:txBody>
        </p:sp>
        <p:sp>
          <p:nvSpPr>
            <p:cNvPr id="158" name="object 158"/>
            <p:cNvSpPr/>
            <p:nvPr/>
          </p:nvSpPr>
          <p:spPr>
            <a:xfrm>
              <a:off x="1614874" y="899850"/>
              <a:ext cx="165735" cy="227329"/>
            </a:xfrm>
            <a:custGeom>
              <a:avLst/>
              <a:gdLst/>
              <a:ahLst/>
              <a:cxnLst/>
              <a:rect l="l" t="t" r="r" b="b"/>
              <a:pathLst>
                <a:path w="165735" h="227330">
                  <a:moveTo>
                    <a:pt x="0" y="227031"/>
                  </a:moveTo>
                  <a:lnTo>
                    <a:pt x="2716" y="213434"/>
                  </a:lnTo>
                </a:path>
                <a:path w="165735" h="227330">
                  <a:moveTo>
                    <a:pt x="2716" y="213434"/>
                  </a:moveTo>
                  <a:lnTo>
                    <a:pt x="6117" y="199159"/>
                  </a:lnTo>
                </a:path>
                <a:path w="165735" h="227330">
                  <a:moveTo>
                    <a:pt x="6117" y="199159"/>
                  </a:moveTo>
                  <a:lnTo>
                    <a:pt x="9519" y="185569"/>
                  </a:lnTo>
                </a:path>
                <a:path w="165735" h="227330">
                  <a:moveTo>
                    <a:pt x="9519" y="185569"/>
                  </a:moveTo>
                  <a:lnTo>
                    <a:pt x="12912" y="174688"/>
                  </a:lnTo>
                </a:path>
                <a:path w="165735" h="227330">
                  <a:moveTo>
                    <a:pt x="12912" y="174688"/>
                  </a:moveTo>
                  <a:lnTo>
                    <a:pt x="13597" y="171295"/>
                  </a:lnTo>
                </a:path>
                <a:path w="165735" h="227330">
                  <a:moveTo>
                    <a:pt x="13597" y="171295"/>
                  </a:moveTo>
                  <a:lnTo>
                    <a:pt x="18353" y="157697"/>
                  </a:lnTo>
                </a:path>
                <a:path w="165735" h="227330">
                  <a:moveTo>
                    <a:pt x="18353" y="157697"/>
                  </a:moveTo>
                  <a:lnTo>
                    <a:pt x="23793" y="144100"/>
                  </a:lnTo>
                </a:path>
                <a:path w="165735" h="227330">
                  <a:moveTo>
                    <a:pt x="23793" y="144100"/>
                  </a:moveTo>
                  <a:lnTo>
                    <a:pt x="26509" y="136628"/>
                  </a:lnTo>
                </a:path>
                <a:path w="165735" h="227330">
                  <a:moveTo>
                    <a:pt x="26509" y="136628"/>
                  </a:moveTo>
                  <a:lnTo>
                    <a:pt x="29226" y="129825"/>
                  </a:lnTo>
                </a:path>
                <a:path w="165735" h="227330">
                  <a:moveTo>
                    <a:pt x="29226" y="129825"/>
                  </a:moveTo>
                  <a:lnTo>
                    <a:pt x="36029" y="116236"/>
                  </a:lnTo>
                </a:path>
                <a:path w="165735" h="227330">
                  <a:moveTo>
                    <a:pt x="36029" y="116236"/>
                  </a:moveTo>
                  <a:lnTo>
                    <a:pt x="40784" y="106717"/>
                  </a:lnTo>
                </a:path>
                <a:path w="165735" h="227330">
                  <a:moveTo>
                    <a:pt x="40784" y="106717"/>
                  </a:moveTo>
                  <a:lnTo>
                    <a:pt x="42823" y="101961"/>
                  </a:lnTo>
                </a:path>
                <a:path w="165735" h="227330">
                  <a:moveTo>
                    <a:pt x="42823" y="101961"/>
                  </a:moveTo>
                  <a:lnTo>
                    <a:pt x="50980" y="88363"/>
                  </a:lnTo>
                </a:path>
                <a:path w="165735" h="227330">
                  <a:moveTo>
                    <a:pt x="50980" y="88363"/>
                  </a:moveTo>
                  <a:lnTo>
                    <a:pt x="54382" y="82923"/>
                  </a:lnTo>
                </a:path>
                <a:path w="165735" h="227330">
                  <a:moveTo>
                    <a:pt x="54382" y="82923"/>
                  </a:moveTo>
                  <a:lnTo>
                    <a:pt x="60499" y="74766"/>
                  </a:lnTo>
                </a:path>
                <a:path w="165735" h="227330">
                  <a:moveTo>
                    <a:pt x="60499" y="74766"/>
                  </a:moveTo>
                  <a:lnTo>
                    <a:pt x="67971" y="63893"/>
                  </a:lnTo>
                </a:path>
                <a:path w="165735" h="227330">
                  <a:moveTo>
                    <a:pt x="67971" y="63893"/>
                  </a:moveTo>
                  <a:lnTo>
                    <a:pt x="70696" y="60491"/>
                  </a:lnTo>
                </a:path>
                <a:path w="165735" h="227330">
                  <a:moveTo>
                    <a:pt x="70696" y="60491"/>
                  </a:moveTo>
                  <a:lnTo>
                    <a:pt x="82246" y="47579"/>
                  </a:lnTo>
                </a:path>
                <a:path w="165735" h="227330">
                  <a:moveTo>
                    <a:pt x="82246" y="47579"/>
                  </a:moveTo>
                  <a:lnTo>
                    <a:pt x="82931" y="46902"/>
                  </a:lnTo>
                </a:path>
                <a:path w="165735" h="227330">
                  <a:moveTo>
                    <a:pt x="82931" y="46902"/>
                  </a:moveTo>
                  <a:lnTo>
                    <a:pt x="95843" y="33981"/>
                  </a:lnTo>
                </a:path>
                <a:path w="165735" h="227330">
                  <a:moveTo>
                    <a:pt x="95843" y="33981"/>
                  </a:moveTo>
                  <a:lnTo>
                    <a:pt x="97883" y="33304"/>
                  </a:lnTo>
                </a:path>
                <a:path w="165735" h="227330">
                  <a:moveTo>
                    <a:pt x="97883" y="33304"/>
                  </a:moveTo>
                  <a:lnTo>
                    <a:pt x="110118" y="23108"/>
                  </a:lnTo>
                </a:path>
                <a:path w="165735" h="227330">
                  <a:moveTo>
                    <a:pt x="110118" y="23108"/>
                  </a:moveTo>
                  <a:lnTo>
                    <a:pt x="116236" y="19030"/>
                  </a:lnTo>
                </a:path>
                <a:path w="165735" h="227330">
                  <a:moveTo>
                    <a:pt x="116236" y="19030"/>
                  </a:moveTo>
                  <a:lnTo>
                    <a:pt x="123716" y="14951"/>
                  </a:lnTo>
                </a:path>
                <a:path w="165735" h="227330">
                  <a:moveTo>
                    <a:pt x="123716" y="14951"/>
                  </a:moveTo>
                  <a:lnTo>
                    <a:pt x="137305" y="8156"/>
                  </a:lnTo>
                </a:path>
                <a:path w="165735" h="227330">
                  <a:moveTo>
                    <a:pt x="137305" y="8156"/>
                  </a:moveTo>
                  <a:lnTo>
                    <a:pt x="145462" y="5432"/>
                  </a:lnTo>
                </a:path>
                <a:path w="165735" h="227330">
                  <a:moveTo>
                    <a:pt x="145462" y="5432"/>
                  </a:moveTo>
                  <a:lnTo>
                    <a:pt x="151580" y="3393"/>
                  </a:lnTo>
                </a:path>
                <a:path w="165735" h="227330">
                  <a:moveTo>
                    <a:pt x="151580" y="3393"/>
                  </a:moveTo>
                  <a:lnTo>
                    <a:pt x="165177" y="0"/>
                  </a:lnTo>
                </a:path>
              </a:pathLst>
            </a:custGeom>
            <a:ln w="4078">
              <a:solidFill>
                <a:srgbClr val="0000FF"/>
              </a:solidFill>
            </a:ln>
          </p:spPr>
          <p:txBody>
            <a:bodyPr wrap="square" lIns="0" tIns="0" rIns="0" bIns="0" rtlCol="0"/>
            <a:lstStyle/>
            <a:p>
              <a:endParaRPr/>
            </a:p>
          </p:txBody>
        </p:sp>
        <p:sp>
          <p:nvSpPr>
            <p:cNvPr id="159" name="object 159"/>
            <p:cNvSpPr/>
            <p:nvPr/>
          </p:nvSpPr>
          <p:spPr>
            <a:xfrm>
              <a:off x="1780052" y="899165"/>
              <a:ext cx="14604" cy="1270"/>
            </a:xfrm>
            <a:custGeom>
              <a:avLst/>
              <a:gdLst/>
              <a:ahLst/>
              <a:cxnLst/>
              <a:rect l="l" t="t" r="r" b="b"/>
              <a:pathLst>
                <a:path w="14605" h="1269">
                  <a:moveTo>
                    <a:pt x="-2039" y="342"/>
                  </a:moveTo>
                  <a:lnTo>
                    <a:pt x="16313" y="342"/>
                  </a:lnTo>
                </a:path>
              </a:pathLst>
            </a:custGeom>
            <a:ln w="4763">
              <a:solidFill>
                <a:srgbClr val="0000FF"/>
              </a:solidFill>
            </a:ln>
          </p:spPr>
          <p:txBody>
            <a:bodyPr wrap="square" lIns="0" tIns="0" rIns="0" bIns="0" rtlCol="0"/>
            <a:lstStyle/>
            <a:p>
              <a:endParaRPr/>
            </a:p>
          </p:txBody>
        </p:sp>
        <p:sp>
          <p:nvSpPr>
            <p:cNvPr id="160" name="object 160"/>
            <p:cNvSpPr/>
            <p:nvPr/>
          </p:nvSpPr>
          <p:spPr>
            <a:xfrm>
              <a:off x="1794327" y="899165"/>
              <a:ext cx="191135" cy="269240"/>
            </a:xfrm>
            <a:custGeom>
              <a:avLst/>
              <a:gdLst/>
              <a:ahLst/>
              <a:cxnLst/>
              <a:rect l="l" t="t" r="r" b="b"/>
              <a:pathLst>
                <a:path w="191135" h="269240">
                  <a:moveTo>
                    <a:pt x="0" y="0"/>
                  </a:moveTo>
                  <a:lnTo>
                    <a:pt x="13597" y="0"/>
                  </a:lnTo>
                </a:path>
                <a:path w="191135" h="269240">
                  <a:moveTo>
                    <a:pt x="13597" y="0"/>
                  </a:moveTo>
                  <a:lnTo>
                    <a:pt x="27187" y="2724"/>
                  </a:lnTo>
                </a:path>
                <a:path w="191135" h="269240">
                  <a:moveTo>
                    <a:pt x="27187" y="2724"/>
                  </a:moveTo>
                  <a:lnTo>
                    <a:pt x="39422" y="6117"/>
                  </a:lnTo>
                </a:path>
                <a:path w="191135" h="269240">
                  <a:moveTo>
                    <a:pt x="39422" y="6117"/>
                  </a:moveTo>
                  <a:lnTo>
                    <a:pt x="41461" y="6802"/>
                  </a:lnTo>
                </a:path>
                <a:path w="191135" h="269240">
                  <a:moveTo>
                    <a:pt x="41461" y="6802"/>
                  </a:moveTo>
                  <a:lnTo>
                    <a:pt x="55059" y="12235"/>
                  </a:lnTo>
                </a:path>
                <a:path w="191135" h="269240">
                  <a:moveTo>
                    <a:pt x="55059" y="12235"/>
                  </a:moveTo>
                  <a:lnTo>
                    <a:pt x="67971" y="19715"/>
                  </a:lnTo>
                </a:path>
                <a:path w="191135" h="269240">
                  <a:moveTo>
                    <a:pt x="67971" y="19715"/>
                  </a:moveTo>
                  <a:lnTo>
                    <a:pt x="69333" y="20392"/>
                  </a:lnTo>
                </a:path>
                <a:path w="191135" h="269240">
                  <a:moveTo>
                    <a:pt x="69333" y="20392"/>
                  </a:moveTo>
                  <a:lnTo>
                    <a:pt x="82931" y="30588"/>
                  </a:lnTo>
                </a:path>
                <a:path w="191135" h="269240">
                  <a:moveTo>
                    <a:pt x="82931" y="30588"/>
                  </a:moveTo>
                  <a:lnTo>
                    <a:pt x="87009" y="33989"/>
                  </a:lnTo>
                </a:path>
                <a:path w="191135" h="269240">
                  <a:moveTo>
                    <a:pt x="87009" y="33989"/>
                  </a:moveTo>
                  <a:lnTo>
                    <a:pt x="96520" y="42823"/>
                  </a:lnTo>
                </a:path>
                <a:path w="191135" h="269240">
                  <a:moveTo>
                    <a:pt x="96520" y="42823"/>
                  </a:moveTo>
                  <a:lnTo>
                    <a:pt x="101284" y="47587"/>
                  </a:lnTo>
                </a:path>
                <a:path w="191135" h="269240">
                  <a:moveTo>
                    <a:pt x="101284" y="47587"/>
                  </a:moveTo>
                  <a:lnTo>
                    <a:pt x="110795" y="57783"/>
                  </a:lnTo>
                </a:path>
                <a:path w="191135" h="269240">
                  <a:moveTo>
                    <a:pt x="110795" y="57783"/>
                  </a:moveTo>
                  <a:lnTo>
                    <a:pt x="113519" y="61176"/>
                  </a:lnTo>
                </a:path>
                <a:path w="191135" h="269240">
                  <a:moveTo>
                    <a:pt x="113519" y="61176"/>
                  </a:moveTo>
                  <a:lnTo>
                    <a:pt x="124393" y="75451"/>
                  </a:lnTo>
                </a:path>
                <a:path w="191135" h="269240">
                  <a:moveTo>
                    <a:pt x="124393" y="75451"/>
                  </a:moveTo>
                  <a:lnTo>
                    <a:pt x="124393" y="75451"/>
                  </a:lnTo>
                </a:path>
                <a:path w="191135" h="269240">
                  <a:moveTo>
                    <a:pt x="124393" y="75451"/>
                  </a:moveTo>
                  <a:lnTo>
                    <a:pt x="133227" y="89049"/>
                  </a:lnTo>
                </a:path>
                <a:path w="191135" h="269240">
                  <a:moveTo>
                    <a:pt x="133227" y="89049"/>
                  </a:moveTo>
                  <a:lnTo>
                    <a:pt x="138667" y="97206"/>
                  </a:lnTo>
                </a:path>
                <a:path w="191135" h="269240">
                  <a:moveTo>
                    <a:pt x="138667" y="97206"/>
                  </a:moveTo>
                  <a:lnTo>
                    <a:pt x="141383" y="102646"/>
                  </a:lnTo>
                </a:path>
                <a:path w="191135" h="269240">
                  <a:moveTo>
                    <a:pt x="141383" y="102646"/>
                  </a:moveTo>
                  <a:lnTo>
                    <a:pt x="148863" y="116921"/>
                  </a:lnTo>
                </a:path>
                <a:path w="191135" h="269240">
                  <a:moveTo>
                    <a:pt x="148863" y="116921"/>
                  </a:moveTo>
                  <a:lnTo>
                    <a:pt x="152265" y="124393"/>
                  </a:lnTo>
                </a:path>
                <a:path w="191135" h="269240">
                  <a:moveTo>
                    <a:pt x="152265" y="124393"/>
                  </a:moveTo>
                  <a:lnTo>
                    <a:pt x="154981" y="130510"/>
                  </a:lnTo>
                </a:path>
                <a:path w="191135" h="269240">
                  <a:moveTo>
                    <a:pt x="154981" y="130510"/>
                  </a:moveTo>
                  <a:lnTo>
                    <a:pt x="161099" y="144785"/>
                  </a:lnTo>
                </a:path>
                <a:path w="191135" h="269240">
                  <a:moveTo>
                    <a:pt x="161099" y="144785"/>
                  </a:moveTo>
                  <a:lnTo>
                    <a:pt x="165854" y="158382"/>
                  </a:lnTo>
                </a:path>
                <a:path w="191135" h="269240">
                  <a:moveTo>
                    <a:pt x="165854" y="158382"/>
                  </a:moveTo>
                  <a:lnTo>
                    <a:pt x="165854" y="158382"/>
                  </a:lnTo>
                </a:path>
                <a:path w="191135" h="269240">
                  <a:moveTo>
                    <a:pt x="165854" y="158382"/>
                  </a:moveTo>
                  <a:lnTo>
                    <a:pt x="170618" y="171980"/>
                  </a:lnTo>
                </a:path>
                <a:path w="191135" h="269240">
                  <a:moveTo>
                    <a:pt x="170618" y="171980"/>
                  </a:moveTo>
                  <a:lnTo>
                    <a:pt x="174696" y="186255"/>
                  </a:lnTo>
                </a:path>
                <a:path w="191135" h="269240">
                  <a:moveTo>
                    <a:pt x="174696" y="186255"/>
                  </a:moveTo>
                  <a:lnTo>
                    <a:pt x="178775" y="199844"/>
                  </a:lnTo>
                </a:path>
                <a:path w="191135" h="269240">
                  <a:moveTo>
                    <a:pt x="178775" y="199844"/>
                  </a:moveTo>
                  <a:lnTo>
                    <a:pt x="180129" y="205962"/>
                  </a:lnTo>
                </a:path>
                <a:path w="191135" h="269240">
                  <a:moveTo>
                    <a:pt x="180129" y="205962"/>
                  </a:moveTo>
                  <a:lnTo>
                    <a:pt x="181491" y="214119"/>
                  </a:lnTo>
                </a:path>
                <a:path w="191135" h="269240">
                  <a:moveTo>
                    <a:pt x="181491" y="214119"/>
                  </a:moveTo>
                  <a:lnTo>
                    <a:pt x="184207" y="227716"/>
                  </a:lnTo>
                </a:path>
                <a:path w="191135" h="269240">
                  <a:moveTo>
                    <a:pt x="184207" y="227716"/>
                  </a:moveTo>
                  <a:lnTo>
                    <a:pt x="186932" y="241314"/>
                  </a:lnTo>
                </a:path>
                <a:path w="191135" h="269240">
                  <a:moveTo>
                    <a:pt x="186932" y="241314"/>
                  </a:moveTo>
                  <a:lnTo>
                    <a:pt x="188971" y="255588"/>
                  </a:lnTo>
                </a:path>
                <a:path w="191135" h="269240">
                  <a:moveTo>
                    <a:pt x="188971" y="255588"/>
                  </a:moveTo>
                  <a:lnTo>
                    <a:pt x="191010" y="269178"/>
                  </a:lnTo>
                </a:path>
              </a:pathLst>
            </a:custGeom>
            <a:ln w="4078">
              <a:solidFill>
                <a:srgbClr val="0000FF"/>
              </a:solidFill>
            </a:ln>
          </p:spPr>
          <p:txBody>
            <a:bodyPr wrap="square" lIns="0" tIns="0" rIns="0" bIns="0" rtlCol="0"/>
            <a:lstStyle/>
            <a:p>
              <a:endParaRPr/>
            </a:p>
          </p:txBody>
        </p:sp>
        <p:sp>
          <p:nvSpPr>
            <p:cNvPr id="161" name="object 161"/>
            <p:cNvSpPr/>
            <p:nvPr/>
          </p:nvSpPr>
          <p:spPr>
            <a:xfrm>
              <a:off x="1985337" y="1168343"/>
              <a:ext cx="1905" cy="14604"/>
            </a:xfrm>
            <a:custGeom>
              <a:avLst/>
              <a:gdLst/>
              <a:ahLst/>
              <a:cxnLst/>
              <a:rect l="l" t="t" r="r" b="b"/>
              <a:pathLst>
                <a:path w="1905" h="14605">
                  <a:moveTo>
                    <a:pt x="677" y="-2039"/>
                  </a:moveTo>
                  <a:lnTo>
                    <a:pt x="677" y="16313"/>
                  </a:lnTo>
                </a:path>
              </a:pathLst>
            </a:custGeom>
            <a:ln w="5432">
              <a:solidFill>
                <a:srgbClr val="0000FF"/>
              </a:solidFill>
            </a:ln>
          </p:spPr>
          <p:txBody>
            <a:bodyPr wrap="square" lIns="0" tIns="0" rIns="0" bIns="0" rtlCol="0"/>
            <a:lstStyle/>
            <a:p>
              <a:endParaRPr/>
            </a:p>
          </p:txBody>
        </p:sp>
        <p:sp>
          <p:nvSpPr>
            <p:cNvPr id="162" name="object 162"/>
            <p:cNvSpPr/>
            <p:nvPr/>
          </p:nvSpPr>
          <p:spPr>
            <a:xfrm>
              <a:off x="1986691" y="1182618"/>
              <a:ext cx="1270" cy="13970"/>
            </a:xfrm>
            <a:custGeom>
              <a:avLst/>
              <a:gdLst/>
              <a:ahLst/>
              <a:cxnLst/>
              <a:rect l="l" t="t" r="r" b="b"/>
              <a:pathLst>
                <a:path w="1269" h="13969">
                  <a:moveTo>
                    <a:pt x="342" y="-2039"/>
                  </a:moveTo>
                  <a:lnTo>
                    <a:pt x="342" y="15636"/>
                  </a:lnTo>
                </a:path>
              </a:pathLst>
            </a:custGeom>
            <a:ln w="4763">
              <a:solidFill>
                <a:srgbClr val="0000FF"/>
              </a:solidFill>
            </a:ln>
          </p:spPr>
          <p:txBody>
            <a:bodyPr wrap="square" lIns="0" tIns="0" rIns="0" bIns="0" rtlCol="0"/>
            <a:lstStyle/>
            <a:p>
              <a:endParaRPr/>
            </a:p>
          </p:txBody>
        </p:sp>
        <p:sp>
          <p:nvSpPr>
            <p:cNvPr id="163" name="object 163"/>
            <p:cNvSpPr/>
            <p:nvPr/>
          </p:nvSpPr>
          <p:spPr>
            <a:xfrm>
              <a:off x="1987376" y="1196215"/>
              <a:ext cx="1270" cy="13970"/>
            </a:xfrm>
            <a:custGeom>
              <a:avLst/>
              <a:gdLst/>
              <a:ahLst/>
              <a:cxnLst/>
              <a:rect l="l" t="t" r="r" b="b"/>
              <a:pathLst>
                <a:path w="1269" h="13969">
                  <a:moveTo>
                    <a:pt x="338" y="-2039"/>
                  </a:moveTo>
                  <a:lnTo>
                    <a:pt x="338" y="15636"/>
                  </a:lnTo>
                </a:path>
              </a:pathLst>
            </a:custGeom>
            <a:ln w="4755">
              <a:solidFill>
                <a:srgbClr val="0000FF"/>
              </a:solidFill>
            </a:ln>
          </p:spPr>
          <p:txBody>
            <a:bodyPr wrap="square" lIns="0" tIns="0" rIns="0" bIns="0" rtlCol="0"/>
            <a:lstStyle/>
            <a:p>
              <a:endParaRPr/>
            </a:p>
          </p:txBody>
        </p:sp>
        <p:sp>
          <p:nvSpPr>
            <p:cNvPr id="164" name="object 164"/>
            <p:cNvSpPr/>
            <p:nvPr/>
          </p:nvSpPr>
          <p:spPr>
            <a:xfrm>
              <a:off x="1905122" y="1156793"/>
              <a:ext cx="5080" cy="26034"/>
            </a:xfrm>
            <a:custGeom>
              <a:avLst/>
              <a:gdLst/>
              <a:ahLst/>
              <a:cxnLst/>
              <a:rect l="l" t="t" r="r" b="b"/>
              <a:pathLst>
                <a:path w="5080" h="26034">
                  <a:moveTo>
                    <a:pt x="0" y="0"/>
                  </a:moveTo>
                  <a:lnTo>
                    <a:pt x="2039" y="11550"/>
                  </a:lnTo>
                </a:path>
                <a:path w="5080" h="26034">
                  <a:moveTo>
                    <a:pt x="2039" y="11550"/>
                  </a:moveTo>
                  <a:lnTo>
                    <a:pt x="4763" y="25824"/>
                  </a:lnTo>
                </a:path>
              </a:pathLst>
            </a:custGeom>
            <a:ln w="4078">
              <a:solidFill>
                <a:srgbClr val="0000FF"/>
              </a:solidFill>
            </a:ln>
          </p:spPr>
          <p:txBody>
            <a:bodyPr wrap="square" lIns="0" tIns="0" rIns="0" bIns="0" rtlCol="0"/>
            <a:lstStyle/>
            <a:p>
              <a:endParaRPr/>
            </a:p>
          </p:txBody>
        </p:sp>
        <p:sp>
          <p:nvSpPr>
            <p:cNvPr id="165" name="object 165"/>
            <p:cNvSpPr/>
            <p:nvPr/>
          </p:nvSpPr>
          <p:spPr>
            <a:xfrm>
              <a:off x="1909886" y="1182618"/>
              <a:ext cx="1905" cy="13970"/>
            </a:xfrm>
            <a:custGeom>
              <a:avLst/>
              <a:gdLst/>
              <a:ahLst/>
              <a:cxnLst/>
              <a:rect l="l" t="t" r="r" b="b"/>
              <a:pathLst>
                <a:path w="1905" h="13969">
                  <a:moveTo>
                    <a:pt x="677" y="-2039"/>
                  </a:moveTo>
                  <a:lnTo>
                    <a:pt x="677" y="15636"/>
                  </a:lnTo>
                </a:path>
              </a:pathLst>
            </a:custGeom>
            <a:ln w="5432">
              <a:solidFill>
                <a:srgbClr val="0000FF"/>
              </a:solidFill>
            </a:ln>
          </p:spPr>
          <p:txBody>
            <a:bodyPr wrap="square" lIns="0" tIns="0" rIns="0" bIns="0" rtlCol="0"/>
            <a:lstStyle/>
            <a:p>
              <a:endParaRPr/>
            </a:p>
          </p:txBody>
        </p:sp>
        <p:sp>
          <p:nvSpPr>
            <p:cNvPr id="166" name="object 166"/>
            <p:cNvSpPr/>
            <p:nvPr/>
          </p:nvSpPr>
          <p:spPr>
            <a:xfrm>
              <a:off x="1911240" y="1196215"/>
              <a:ext cx="1905" cy="13970"/>
            </a:xfrm>
            <a:custGeom>
              <a:avLst/>
              <a:gdLst/>
              <a:ahLst/>
              <a:cxnLst/>
              <a:rect l="l" t="t" r="r" b="b"/>
              <a:pathLst>
                <a:path w="1905" h="13969">
                  <a:moveTo>
                    <a:pt x="681" y="-2039"/>
                  </a:moveTo>
                  <a:lnTo>
                    <a:pt x="681" y="15636"/>
                  </a:lnTo>
                </a:path>
              </a:pathLst>
            </a:custGeom>
            <a:ln w="5440">
              <a:solidFill>
                <a:srgbClr val="0000FF"/>
              </a:solidFill>
            </a:ln>
          </p:spPr>
          <p:txBody>
            <a:bodyPr wrap="square" lIns="0" tIns="0" rIns="0" bIns="0" rtlCol="0"/>
            <a:lstStyle/>
            <a:p>
              <a:endParaRPr/>
            </a:p>
          </p:txBody>
        </p:sp>
        <p:sp>
          <p:nvSpPr>
            <p:cNvPr id="167" name="object 167"/>
            <p:cNvSpPr/>
            <p:nvPr/>
          </p:nvSpPr>
          <p:spPr>
            <a:xfrm>
              <a:off x="1912602" y="1209813"/>
              <a:ext cx="0" cy="42545"/>
            </a:xfrm>
            <a:custGeom>
              <a:avLst/>
              <a:gdLst/>
              <a:ahLst/>
              <a:cxnLst/>
              <a:rect l="l" t="t" r="r" b="b"/>
              <a:pathLst>
                <a:path h="42544">
                  <a:moveTo>
                    <a:pt x="0" y="0"/>
                  </a:moveTo>
                  <a:lnTo>
                    <a:pt x="0" y="14274"/>
                  </a:lnTo>
                </a:path>
                <a:path h="42544">
                  <a:moveTo>
                    <a:pt x="0" y="14274"/>
                  </a:moveTo>
                  <a:lnTo>
                    <a:pt x="0" y="27864"/>
                  </a:lnTo>
                </a:path>
                <a:path h="42544">
                  <a:moveTo>
                    <a:pt x="0" y="27864"/>
                  </a:moveTo>
                  <a:lnTo>
                    <a:pt x="0" y="42138"/>
                  </a:lnTo>
                </a:path>
              </a:pathLst>
            </a:custGeom>
            <a:ln w="4078">
              <a:solidFill>
                <a:srgbClr val="0000FF"/>
              </a:solidFill>
            </a:ln>
          </p:spPr>
          <p:txBody>
            <a:bodyPr wrap="square" lIns="0" tIns="0" rIns="0" bIns="0" rtlCol="0"/>
            <a:lstStyle/>
            <a:p>
              <a:endParaRPr/>
            </a:p>
          </p:txBody>
        </p:sp>
        <p:sp>
          <p:nvSpPr>
            <p:cNvPr id="168" name="object 168"/>
            <p:cNvSpPr/>
            <p:nvPr/>
          </p:nvSpPr>
          <p:spPr>
            <a:xfrm>
              <a:off x="1911240" y="1251952"/>
              <a:ext cx="1905" cy="13970"/>
            </a:xfrm>
            <a:custGeom>
              <a:avLst/>
              <a:gdLst/>
              <a:ahLst/>
              <a:cxnLst/>
              <a:rect l="l" t="t" r="r" b="b"/>
              <a:pathLst>
                <a:path w="1905" h="13969">
                  <a:moveTo>
                    <a:pt x="681" y="-2039"/>
                  </a:moveTo>
                  <a:lnTo>
                    <a:pt x="681" y="15636"/>
                  </a:lnTo>
                </a:path>
              </a:pathLst>
            </a:custGeom>
            <a:ln w="5440">
              <a:solidFill>
                <a:srgbClr val="0000FF"/>
              </a:solidFill>
            </a:ln>
          </p:spPr>
          <p:txBody>
            <a:bodyPr wrap="square" lIns="0" tIns="0" rIns="0" bIns="0" rtlCol="0"/>
            <a:lstStyle/>
            <a:p>
              <a:endParaRPr/>
            </a:p>
          </p:txBody>
        </p:sp>
        <p:sp>
          <p:nvSpPr>
            <p:cNvPr id="169" name="object 169"/>
            <p:cNvSpPr/>
            <p:nvPr/>
          </p:nvSpPr>
          <p:spPr>
            <a:xfrm>
              <a:off x="1909886" y="1265549"/>
              <a:ext cx="1905" cy="13970"/>
            </a:xfrm>
            <a:custGeom>
              <a:avLst/>
              <a:gdLst/>
              <a:ahLst/>
              <a:cxnLst/>
              <a:rect l="l" t="t" r="r" b="b"/>
              <a:pathLst>
                <a:path w="1905" h="13969">
                  <a:moveTo>
                    <a:pt x="677" y="-2039"/>
                  </a:moveTo>
                  <a:lnTo>
                    <a:pt x="677" y="15636"/>
                  </a:lnTo>
                </a:path>
              </a:pathLst>
            </a:custGeom>
            <a:ln w="5432">
              <a:solidFill>
                <a:srgbClr val="0000FF"/>
              </a:solidFill>
            </a:ln>
          </p:spPr>
          <p:txBody>
            <a:bodyPr wrap="square" lIns="0" tIns="0" rIns="0" bIns="0" rtlCol="0"/>
            <a:lstStyle/>
            <a:p>
              <a:endParaRPr/>
            </a:p>
          </p:txBody>
        </p:sp>
        <p:sp>
          <p:nvSpPr>
            <p:cNvPr id="170" name="object 170"/>
            <p:cNvSpPr/>
            <p:nvPr/>
          </p:nvSpPr>
          <p:spPr>
            <a:xfrm>
              <a:off x="1890847" y="1279147"/>
              <a:ext cx="19050" cy="69850"/>
            </a:xfrm>
            <a:custGeom>
              <a:avLst/>
              <a:gdLst/>
              <a:ahLst/>
              <a:cxnLst/>
              <a:rect l="l" t="t" r="r" b="b"/>
              <a:pathLst>
                <a:path w="19050" h="69850">
                  <a:moveTo>
                    <a:pt x="19038" y="0"/>
                  </a:moveTo>
                  <a:lnTo>
                    <a:pt x="16313" y="14274"/>
                  </a:lnTo>
                </a:path>
                <a:path w="19050" h="69850">
                  <a:moveTo>
                    <a:pt x="16313" y="14274"/>
                  </a:moveTo>
                  <a:lnTo>
                    <a:pt x="14274" y="25824"/>
                  </a:lnTo>
                </a:path>
                <a:path w="19050" h="69850">
                  <a:moveTo>
                    <a:pt x="14274" y="25824"/>
                  </a:moveTo>
                  <a:lnTo>
                    <a:pt x="13597" y="27864"/>
                  </a:lnTo>
                </a:path>
                <a:path w="19050" h="69850">
                  <a:moveTo>
                    <a:pt x="13597" y="27864"/>
                  </a:moveTo>
                  <a:lnTo>
                    <a:pt x="9519" y="42138"/>
                  </a:lnTo>
                </a:path>
                <a:path w="19050" h="69850">
                  <a:moveTo>
                    <a:pt x="9519" y="42138"/>
                  </a:moveTo>
                  <a:lnTo>
                    <a:pt x="5440" y="55736"/>
                  </a:lnTo>
                </a:path>
                <a:path w="19050" h="69850">
                  <a:moveTo>
                    <a:pt x="5440" y="55736"/>
                  </a:moveTo>
                  <a:lnTo>
                    <a:pt x="0" y="69333"/>
                  </a:lnTo>
                </a:path>
              </a:pathLst>
            </a:custGeom>
            <a:ln w="4078">
              <a:solidFill>
                <a:srgbClr val="0000FF"/>
              </a:solidFill>
            </a:ln>
          </p:spPr>
          <p:txBody>
            <a:bodyPr wrap="square" lIns="0" tIns="0" rIns="0" bIns="0" rtlCol="0"/>
            <a:lstStyle/>
            <a:p>
              <a:endParaRPr/>
            </a:p>
          </p:txBody>
        </p:sp>
        <p:sp>
          <p:nvSpPr>
            <p:cNvPr id="171" name="object 171"/>
            <p:cNvSpPr/>
            <p:nvPr/>
          </p:nvSpPr>
          <p:spPr>
            <a:xfrm>
              <a:off x="1890847" y="1348481"/>
              <a:ext cx="0" cy="1270"/>
            </a:xfrm>
            <a:custGeom>
              <a:avLst/>
              <a:gdLst/>
              <a:ahLst/>
              <a:cxnLst/>
              <a:rect l="l" t="t" r="r" b="b"/>
              <a:pathLst>
                <a:path h="1269">
                  <a:moveTo>
                    <a:pt x="-2039" y="338"/>
                  </a:moveTo>
                  <a:lnTo>
                    <a:pt x="2039" y="338"/>
                  </a:lnTo>
                </a:path>
              </a:pathLst>
            </a:custGeom>
            <a:ln w="3175">
              <a:solidFill>
                <a:srgbClr val="0000FF"/>
              </a:solidFill>
            </a:ln>
          </p:spPr>
          <p:txBody>
            <a:bodyPr wrap="square" lIns="0" tIns="0" rIns="0" bIns="0" rtlCol="0"/>
            <a:lstStyle/>
            <a:p>
              <a:endParaRPr/>
            </a:p>
          </p:txBody>
        </p:sp>
        <p:sp>
          <p:nvSpPr>
            <p:cNvPr id="172" name="object 172"/>
            <p:cNvSpPr/>
            <p:nvPr/>
          </p:nvSpPr>
          <p:spPr>
            <a:xfrm>
              <a:off x="1807924" y="1349158"/>
              <a:ext cx="83185" cy="82550"/>
            </a:xfrm>
            <a:custGeom>
              <a:avLst/>
              <a:gdLst/>
              <a:ahLst/>
              <a:cxnLst/>
              <a:rect l="l" t="t" r="r" b="b"/>
              <a:pathLst>
                <a:path w="83185" h="82550">
                  <a:moveTo>
                    <a:pt x="82923" y="0"/>
                  </a:moveTo>
                  <a:lnTo>
                    <a:pt x="76805" y="13595"/>
                  </a:lnTo>
                </a:path>
                <a:path w="83185" h="82550">
                  <a:moveTo>
                    <a:pt x="76805" y="13595"/>
                  </a:moveTo>
                  <a:lnTo>
                    <a:pt x="69333" y="27189"/>
                  </a:lnTo>
                </a:path>
                <a:path w="83185" h="82550">
                  <a:moveTo>
                    <a:pt x="69333" y="27189"/>
                  </a:moveTo>
                  <a:lnTo>
                    <a:pt x="69333" y="27189"/>
                  </a:lnTo>
                </a:path>
                <a:path w="83185" h="82550">
                  <a:moveTo>
                    <a:pt x="69333" y="27189"/>
                  </a:moveTo>
                  <a:lnTo>
                    <a:pt x="59814" y="41464"/>
                  </a:lnTo>
                </a:path>
                <a:path w="83185" h="82550">
                  <a:moveTo>
                    <a:pt x="59814" y="41464"/>
                  </a:moveTo>
                  <a:lnTo>
                    <a:pt x="55736" y="46902"/>
                  </a:lnTo>
                </a:path>
                <a:path w="83185" h="82550">
                  <a:moveTo>
                    <a:pt x="55736" y="46902"/>
                  </a:moveTo>
                  <a:lnTo>
                    <a:pt x="47579" y="55059"/>
                  </a:lnTo>
                </a:path>
                <a:path w="83185" h="82550">
                  <a:moveTo>
                    <a:pt x="47579" y="55059"/>
                  </a:moveTo>
                  <a:lnTo>
                    <a:pt x="41461" y="61176"/>
                  </a:lnTo>
                </a:path>
                <a:path w="83185" h="82550">
                  <a:moveTo>
                    <a:pt x="41461" y="61176"/>
                  </a:moveTo>
                  <a:lnTo>
                    <a:pt x="31265" y="68654"/>
                  </a:lnTo>
                </a:path>
                <a:path w="83185" h="82550">
                  <a:moveTo>
                    <a:pt x="31265" y="68654"/>
                  </a:moveTo>
                  <a:lnTo>
                    <a:pt x="27864" y="71373"/>
                  </a:lnTo>
                </a:path>
                <a:path w="83185" h="82550">
                  <a:moveTo>
                    <a:pt x="27864" y="71373"/>
                  </a:moveTo>
                  <a:lnTo>
                    <a:pt x="13589" y="78170"/>
                  </a:lnTo>
                </a:path>
                <a:path w="83185" h="82550">
                  <a:moveTo>
                    <a:pt x="13589" y="78170"/>
                  </a:moveTo>
                  <a:lnTo>
                    <a:pt x="0" y="82248"/>
                  </a:lnTo>
                </a:path>
              </a:pathLst>
            </a:custGeom>
            <a:ln w="4078">
              <a:solidFill>
                <a:srgbClr val="0000FF"/>
              </a:solidFill>
            </a:ln>
          </p:spPr>
          <p:txBody>
            <a:bodyPr wrap="square" lIns="0" tIns="0" rIns="0" bIns="0" rtlCol="0"/>
            <a:lstStyle/>
            <a:p>
              <a:endParaRPr/>
            </a:p>
          </p:txBody>
        </p:sp>
        <p:sp>
          <p:nvSpPr>
            <p:cNvPr id="173" name="object 173"/>
            <p:cNvSpPr/>
            <p:nvPr/>
          </p:nvSpPr>
          <p:spPr>
            <a:xfrm>
              <a:off x="1799767" y="1431406"/>
              <a:ext cx="8255" cy="1270"/>
            </a:xfrm>
            <a:custGeom>
              <a:avLst/>
              <a:gdLst/>
              <a:ahLst/>
              <a:cxnLst/>
              <a:rect l="l" t="t" r="r" b="b"/>
              <a:pathLst>
                <a:path w="8255" h="1269">
                  <a:moveTo>
                    <a:pt x="-2039" y="340"/>
                  </a:moveTo>
                  <a:lnTo>
                    <a:pt x="10196" y="340"/>
                  </a:lnTo>
                </a:path>
              </a:pathLst>
            </a:custGeom>
            <a:ln w="4758">
              <a:solidFill>
                <a:srgbClr val="0000FF"/>
              </a:solidFill>
            </a:ln>
          </p:spPr>
          <p:txBody>
            <a:bodyPr wrap="square" lIns="0" tIns="0" rIns="0" bIns="0" rtlCol="0"/>
            <a:lstStyle/>
            <a:p>
              <a:endParaRPr/>
            </a:p>
          </p:txBody>
        </p:sp>
        <p:sp>
          <p:nvSpPr>
            <p:cNvPr id="174" name="object 174"/>
            <p:cNvSpPr/>
            <p:nvPr/>
          </p:nvSpPr>
          <p:spPr>
            <a:xfrm>
              <a:off x="1697120" y="1334883"/>
              <a:ext cx="102870" cy="97790"/>
            </a:xfrm>
            <a:custGeom>
              <a:avLst/>
              <a:gdLst/>
              <a:ahLst/>
              <a:cxnLst/>
              <a:rect l="l" t="t" r="r" b="b"/>
              <a:pathLst>
                <a:path w="102869" h="97790">
                  <a:moveTo>
                    <a:pt x="102646" y="97203"/>
                  </a:moveTo>
                  <a:lnTo>
                    <a:pt x="97206" y="97203"/>
                  </a:lnTo>
                </a:path>
                <a:path w="102869" h="97790">
                  <a:moveTo>
                    <a:pt x="97206" y="97203"/>
                  </a:moveTo>
                  <a:lnTo>
                    <a:pt x="94489" y="97203"/>
                  </a:lnTo>
                </a:path>
                <a:path w="102869" h="97790">
                  <a:moveTo>
                    <a:pt x="94489" y="97203"/>
                  </a:moveTo>
                  <a:lnTo>
                    <a:pt x="82931" y="95164"/>
                  </a:lnTo>
                </a:path>
                <a:path w="102869" h="97790">
                  <a:moveTo>
                    <a:pt x="82931" y="95164"/>
                  </a:moveTo>
                  <a:lnTo>
                    <a:pt x="69333" y="90405"/>
                  </a:lnTo>
                </a:path>
                <a:path w="102869" h="97790">
                  <a:moveTo>
                    <a:pt x="69333" y="90405"/>
                  </a:moveTo>
                  <a:lnTo>
                    <a:pt x="57098" y="82928"/>
                  </a:lnTo>
                </a:path>
                <a:path w="102869" h="97790">
                  <a:moveTo>
                    <a:pt x="57098" y="82928"/>
                  </a:moveTo>
                  <a:lnTo>
                    <a:pt x="55059" y="82248"/>
                  </a:lnTo>
                </a:path>
                <a:path w="102869" h="97790">
                  <a:moveTo>
                    <a:pt x="55059" y="82248"/>
                  </a:moveTo>
                  <a:lnTo>
                    <a:pt x="41469" y="70013"/>
                  </a:lnTo>
                </a:path>
                <a:path w="102869" h="97790">
                  <a:moveTo>
                    <a:pt x="41469" y="70013"/>
                  </a:moveTo>
                  <a:lnTo>
                    <a:pt x="40784" y="69333"/>
                  </a:lnTo>
                </a:path>
                <a:path w="102869" h="97790">
                  <a:moveTo>
                    <a:pt x="40784" y="69333"/>
                  </a:moveTo>
                  <a:lnTo>
                    <a:pt x="28549" y="55738"/>
                  </a:lnTo>
                </a:path>
                <a:path w="102869" h="97790">
                  <a:moveTo>
                    <a:pt x="28549" y="55738"/>
                  </a:moveTo>
                  <a:lnTo>
                    <a:pt x="27872" y="53699"/>
                  </a:lnTo>
                </a:path>
                <a:path w="102869" h="97790">
                  <a:moveTo>
                    <a:pt x="27872" y="53699"/>
                  </a:moveTo>
                  <a:lnTo>
                    <a:pt x="19715" y="41464"/>
                  </a:lnTo>
                </a:path>
                <a:path w="102869" h="97790">
                  <a:moveTo>
                    <a:pt x="19715" y="41464"/>
                  </a:moveTo>
                  <a:lnTo>
                    <a:pt x="13597" y="31267"/>
                  </a:lnTo>
                </a:path>
                <a:path w="102869" h="97790">
                  <a:moveTo>
                    <a:pt x="13597" y="31267"/>
                  </a:moveTo>
                  <a:lnTo>
                    <a:pt x="11558" y="27869"/>
                  </a:lnTo>
                </a:path>
                <a:path w="102869" h="97790">
                  <a:moveTo>
                    <a:pt x="11558" y="27869"/>
                  </a:moveTo>
                  <a:lnTo>
                    <a:pt x="5440" y="13597"/>
                  </a:lnTo>
                </a:path>
                <a:path w="102869" h="97790">
                  <a:moveTo>
                    <a:pt x="5440" y="13597"/>
                  </a:moveTo>
                  <a:lnTo>
                    <a:pt x="0" y="0"/>
                  </a:lnTo>
                </a:path>
              </a:pathLst>
            </a:custGeom>
            <a:ln w="4078">
              <a:solidFill>
                <a:srgbClr val="0000FF"/>
              </a:solidFill>
            </a:ln>
          </p:spPr>
          <p:txBody>
            <a:bodyPr wrap="square" lIns="0" tIns="0" rIns="0" bIns="0" rtlCol="0"/>
            <a:lstStyle/>
            <a:p>
              <a:endParaRPr/>
            </a:p>
          </p:txBody>
        </p:sp>
        <p:sp>
          <p:nvSpPr>
            <p:cNvPr id="175" name="object 175"/>
            <p:cNvSpPr/>
            <p:nvPr/>
          </p:nvSpPr>
          <p:spPr>
            <a:xfrm>
              <a:off x="1697120" y="1334206"/>
              <a:ext cx="0" cy="1270"/>
            </a:xfrm>
            <a:custGeom>
              <a:avLst/>
              <a:gdLst/>
              <a:ahLst/>
              <a:cxnLst/>
              <a:rect l="l" t="t" r="r" b="b"/>
              <a:pathLst>
                <a:path h="1269">
                  <a:moveTo>
                    <a:pt x="-2039" y="338"/>
                  </a:moveTo>
                  <a:lnTo>
                    <a:pt x="2039" y="338"/>
                  </a:lnTo>
                </a:path>
              </a:pathLst>
            </a:custGeom>
            <a:ln w="3175">
              <a:solidFill>
                <a:srgbClr val="0000FF"/>
              </a:solidFill>
            </a:ln>
          </p:spPr>
          <p:txBody>
            <a:bodyPr wrap="square" lIns="0" tIns="0" rIns="0" bIns="0" rtlCol="0"/>
            <a:lstStyle/>
            <a:p>
              <a:endParaRPr/>
            </a:p>
          </p:txBody>
        </p:sp>
        <p:sp>
          <p:nvSpPr>
            <p:cNvPr id="176" name="object 176"/>
            <p:cNvSpPr/>
            <p:nvPr/>
          </p:nvSpPr>
          <p:spPr>
            <a:xfrm>
              <a:off x="1682846" y="1273029"/>
              <a:ext cx="14604" cy="61594"/>
            </a:xfrm>
            <a:custGeom>
              <a:avLst/>
              <a:gdLst/>
              <a:ahLst/>
              <a:cxnLst/>
              <a:rect l="l" t="t" r="r" b="b"/>
              <a:pathLst>
                <a:path w="14605" h="61594">
                  <a:moveTo>
                    <a:pt x="14274" y="61176"/>
                  </a:moveTo>
                  <a:lnTo>
                    <a:pt x="10196" y="48256"/>
                  </a:lnTo>
                </a:path>
                <a:path w="14605" h="61594">
                  <a:moveTo>
                    <a:pt x="10196" y="48256"/>
                  </a:moveTo>
                  <a:lnTo>
                    <a:pt x="6802" y="33981"/>
                  </a:lnTo>
                </a:path>
                <a:path w="14605" h="61594">
                  <a:moveTo>
                    <a:pt x="6802" y="33981"/>
                  </a:moveTo>
                  <a:lnTo>
                    <a:pt x="3401" y="20392"/>
                  </a:lnTo>
                </a:path>
                <a:path w="14605" h="61594">
                  <a:moveTo>
                    <a:pt x="3401" y="20392"/>
                  </a:moveTo>
                  <a:lnTo>
                    <a:pt x="1362" y="6117"/>
                  </a:lnTo>
                </a:path>
                <a:path w="14605" h="61594">
                  <a:moveTo>
                    <a:pt x="1362" y="6117"/>
                  </a:moveTo>
                  <a:lnTo>
                    <a:pt x="0" y="0"/>
                  </a:lnTo>
                </a:path>
              </a:pathLst>
            </a:custGeom>
            <a:ln w="4078">
              <a:solidFill>
                <a:srgbClr val="0000FF"/>
              </a:solidFill>
            </a:ln>
          </p:spPr>
          <p:txBody>
            <a:bodyPr wrap="square" lIns="0" tIns="0" rIns="0" bIns="0" rtlCol="0"/>
            <a:lstStyle/>
            <a:p>
              <a:endParaRPr/>
            </a:p>
          </p:txBody>
        </p:sp>
        <p:sp>
          <p:nvSpPr>
            <p:cNvPr id="177" name="object 177"/>
            <p:cNvSpPr/>
            <p:nvPr/>
          </p:nvSpPr>
          <p:spPr>
            <a:xfrm>
              <a:off x="1681830" y="1249912"/>
              <a:ext cx="1270" cy="25400"/>
            </a:xfrm>
            <a:custGeom>
              <a:avLst/>
              <a:gdLst/>
              <a:ahLst/>
              <a:cxnLst/>
              <a:rect l="l" t="t" r="r" b="b"/>
              <a:pathLst>
                <a:path w="1269" h="25400">
                  <a:moveTo>
                    <a:pt x="677" y="13597"/>
                  </a:moveTo>
                  <a:lnTo>
                    <a:pt x="677" y="25155"/>
                  </a:lnTo>
                </a:path>
                <a:path w="1269" h="25400">
                  <a:moveTo>
                    <a:pt x="0" y="0"/>
                  </a:moveTo>
                  <a:lnTo>
                    <a:pt x="0" y="17676"/>
                  </a:lnTo>
                </a:path>
              </a:pathLst>
            </a:custGeom>
            <a:ln w="4755">
              <a:solidFill>
                <a:srgbClr val="0000FF"/>
              </a:solidFill>
            </a:ln>
          </p:spPr>
          <p:txBody>
            <a:bodyPr wrap="square" lIns="0" tIns="0" rIns="0" bIns="0" rtlCol="0"/>
            <a:lstStyle/>
            <a:p>
              <a:endParaRPr/>
            </a:p>
          </p:txBody>
        </p:sp>
        <p:sp>
          <p:nvSpPr>
            <p:cNvPr id="178" name="object 178"/>
            <p:cNvSpPr/>
            <p:nvPr/>
          </p:nvSpPr>
          <p:spPr>
            <a:xfrm>
              <a:off x="1680807" y="1237677"/>
              <a:ext cx="1270" cy="14604"/>
            </a:xfrm>
            <a:custGeom>
              <a:avLst/>
              <a:gdLst/>
              <a:ahLst/>
              <a:cxnLst/>
              <a:rect l="l" t="t" r="r" b="b"/>
              <a:pathLst>
                <a:path w="1269" h="14605">
                  <a:moveTo>
                    <a:pt x="342" y="-2039"/>
                  </a:moveTo>
                  <a:lnTo>
                    <a:pt x="342" y="16313"/>
                  </a:lnTo>
                </a:path>
              </a:pathLst>
            </a:custGeom>
            <a:ln w="4763">
              <a:solidFill>
                <a:srgbClr val="0000FF"/>
              </a:solidFill>
            </a:ln>
          </p:spPr>
          <p:txBody>
            <a:bodyPr wrap="square" lIns="0" tIns="0" rIns="0" bIns="0" rtlCol="0"/>
            <a:lstStyle/>
            <a:p>
              <a:endParaRPr/>
            </a:p>
          </p:txBody>
        </p:sp>
        <p:sp>
          <p:nvSpPr>
            <p:cNvPr id="179" name="object 179"/>
            <p:cNvSpPr/>
            <p:nvPr/>
          </p:nvSpPr>
          <p:spPr>
            <a:xfrm>
              <a:off x="1680807" y="1224088"/>
              <a:ext cx="0" cy="13970"/>
            </a:xfrm>
            <a:custGeom>
              <a:avLst/>
              <a:gdLst/>
              <a:ahLst/>
              <a:cxnLst/>
              <a:rect l="l" t="t" r="r" b="b"/>
              <a:pathLst>
                <a:path h="13969">
                  <a:moveTo>
                    <a:pt x="0" y="13589"/>
                  </a:moveTo>
                  <a:lnTo>
                    <a:pt x="0" y="0"/>
                  </a:lnTo>
                </a:path>
              </a:pathLst>
            </a:custGeom>
            <a:ln w="4078">
              <a:solidFill>
                <a:srgbClr val="0000FF"/>
              </a:solidFill>
            </a:ln>
          </p:spPr>
          <p:txBody>
            <a:bodyPr wrap="square" lIns="0" tIns="0" rIns="0" bIns="0" rtlCol="0"/>
            <a:lstStyle/>
            <a:p>
              <a:endParaRPr/>
            </a:p>
          </p:txBody>
        </p:sp>
        <p:sp>
          <p:nvSpPr>
            <p:cNvPr id="180" name="object 180"/>
            <p:cNvSpPr/>
            <p:nvPr/>
          </p:nvSpPr>
          <p:spPr>
            <a:xfrm>
              <a:off x="1680807" y="1209813"/>
              <a:ext cx="1270" cy="14604"/>
            </a:xfrm>
            <a:custGeom>
              <a:avLst/>
              <a:gdLst/>
              <a:ahLst/>
              <a:cxnLst/>
              <a:rect l="l" t="t" r="r" b="b"/>
              <a:pathLst>
                <a:path w="1269" h="14605">
                  <a:moveTo>
                    <a:pt x="342" y="-2039"/>
                  </a:moveTo>
                  <a:lnTo>
                    <a:pt x="342" y="16313"/>
                  </a:lnTo>
                </a:path>
              </a:pathLst>
            </a:custGeom>
            <a:ln w="4763">
              <a:solidFill>
                <a:srgbClr val="0000FF"/>
              </a:solidFill>
            </a:ln>
          </p:spPr>
          <p:txBody>
            <a:bodyPr wrap="square" lIns="0" tIns="0" rIns="0" bIns="0" rtlCol="0"/>
            <a:lstStyle/>
            <a:p>
              <a:endParaRPr/>
            </a:p>
          </p:txBody>
        </p:sp>
        <p:sp>
          <p:nvSpPr>
            <p:cNvPr id="181" name="object 181"/>
            <p:cNvSpPr/>
            <p:nvPr/>
          </p:nvSpPr>
          <p:spPr>
            <a:xfrm>
              <a:off x="1681830" y="1186696"/>
              <a:ext cx="1270" cy="25400"/>
            </a:xfrm>
            <a:custGeom>
              <a:avLst/>
              <a:gdLst/>
              <a:ahLst/>
              <a:cxnLst/>
              <a:rect l="l" t="t" r="r" b="b"/>
              <a:pathLst>
                <a:path w="1269" h="25400">
                  <a:moveTo>
                    <a:pt x="0" y="7479"/>
                  </a:moveTo>
                  <a:lnTo>
                    <a:pt x="0" y="25155"/>
                  </a:lnTo>
                </a:path>
                <a:path w="1269" h="25400">
                  <a:moveTo>
                    <a:pt x="677" y="0"/>
                  </a:moveTo>
                  <a:lnTo>
                    <a:pt x="677" y="11558"/>
                  </a:lnTo>
                </a:path>
              </a:pathLst>
            </a:custGeom>
            <a:ln w="4755">
              <a:solidFill>
                <a:srgbClr val="0000FF"/>
              </a:solidFill>
            </a:ln>
          </p:spPr>
          <p:txBody>
            <a:bodyPr wrap="square" lIns="0" tIns="0" rIns="0" bIns="0" rtlCol="0"/>
            <a:lstStyle/>
            <a:p>
              <a:endParaRPr/>
            </a:p>
          </p:txBody>
        </p:sp>
        <p:sp>
          <p:nvSpPr>
            <p:cNvPr id="182" name="object 182"/>
            <p:cNvSpPr/>
            <p:nvPr/>
          </p:nvSpPr>
          <p:spPr>
            <a:xfrm>
              <a:off x="1682846" y="1127558"/>
              <a:ext cx="14604" cy="61594"/>
            </a:xfrm>
            <a:custGeom>
              <a:avLst/>
              <a:gdLst/>
              <a:ahLst/>
              <a:cxnLst/>
              <a:rect l="l" t="t" r="r" b="b"/>
              <a:pathLst>
                <a:path w="14605" h="61594">
                  <a:moveTo>
                    <a:pt x="0" y="61176"/>
                  </a:moveTo>
                  <a:lnTo>
                    <a:pt x="1362" y="55059"/>
                  </a:lnTo>
                </a:path>
                <a:path w="14605" h="61594">
                  <a:moveTo>
                    <a:pt x="1362" y="55059"/>
                  </a:moveTo>
                  <a:lnTo>
                    <a:pt x="3401" y="40784"/>
                  </a:lnTo>
                </a:path>
                <a:path w="14605" h="61594">
                  <a:moveTo>
                    <a:pt x="3401" y="40784"/>
                  </a:moveTo>
                  <a:lnTo>
                    <a:pt x="6802" y="27195"/>
                  </a:lnTo>
                </a:path>
                <a:path w="14605" h="61594">
                  <a:moveTo>
                    <a:pt x="6802" y="27195"/>
                  </a:moveTo>
                  <a:lnTo>
                    <a:pt x="10196" y="12920"/>
                  </a:lnTo>
                </a:path>
                <a:path w="14605" h="61594">
                  <a:moveTo>
                    <a:pt x="10196" y="12920"/>
                  </a:moveTo>
                  <a:lnTo>
                    <a:pt x="14274" y="0"/>
                  </a:lnTo>
                </a:path>
              </a:pathLst>
            </a:custGeom>
            <a:ln w="4078">
              <a:solidFill>
                <a:srgbClr val="0000FF"/>
              </a:solidFill>
            </a:ln>
          </p:spPr>
          <p:txBody>
            <a:bodyPr wrap="square" lIns="0" tIns="0" rIns="0" bIns="0" rtlCol="0"/>
            <a:lstStyle/>
            <a:p>
              <a:endParaRPr/>
            </a:p>
          </p:txBody>
        </p:sp>
        <p:sp>
          <p:nvSpPr>
            <p:cNvPr id="183" name="object 183"/>
            <p:cNvSpPr/>
            <p:nvPr/>
          </p:nvSpPr>
          <p:spPr>
            <a:xfrm>
              <a:off x="1697120" y="1126881"/>
              <a:ext cx="0" cy="1270"/>
            </a:xfrm>
            <a:custGeom>
              <a:avLst/>
              <a:gdLst/>
              <a:ahLst/>
              <a:cxnLst/>
              <a:rect l="l" t="t" r="r" b="b"/>
              <a:pathLst>
                <a:path h="1269">
                  <a:moveTo>
                    <a:pt x="-2039" y="338"/>
                  </a:moveTo>
                  <a:lnTo>
                    <a:pt x="2039" y="338"/>
                  </a:lnTo>
                </a:path>
              </a:pathLst>
            </a:custGeom>
            <a:ln w="3175">
              <a:solidFill>
                <a:srgbClr val="0000FF"/>
              </a:solidFill>
            </a:ln>
          </p:spPr>
          <p:txBody>
            <a:bodyPr wrap="square" lIns="0" tIns="0" rIns="0" bIns="0" rtlCol="0"/>
            <a:lstStyle/>
            <a:p>
              <a:endParaRPr/>
            </a:p>
          </p:txBody>
        </p:sp>
        <p:sp>
          <p:nvSpPr>
            <p:cNvPr id="184" name="object 184"/>
            <p:cNvSpPr/>
            <p:nvPr/>
          </p:nvSpPr>
          <p:spPr>
            <a:xfrm>
              <a:off x="1697120" y="1029675"/>
              <a:ext cx="102870" cy="97790"/>
            </a:xfrm>
            <a:custGeom>
              <a:avLst/>
              <a:gdLst/>
              <a:ahLst/>
              <a:cxnLst/>
              <a:rect l="l" t="t" r="r" b="b"/>
              <a:pathLst>
                <a:path w="102869" h="97790">
                  <a:moveTo>
                    <a:pt x="0" y="97206"/>
                  </a:moveTo>
                  <a:lnTo>
                    <a:pt x="5440" y="83608"/>
                  </a:lnTo>
                </a:path>
                <a:path w="102869" h="97790">
                  <a:moveTo>
                    <a:pt x="5440" y="83608"/>
                  </a:moveTo>
                  <a:lnTo>
                    <a:pt x="11558" y="69333"/>
                  </a:lnTo>
                </a:path>
                <a:path w="102869" h="97790">
                  <a:moveTo>
                    <a:pt x="11558" y="69333"/>
                  </a:moveTo>
                  <a:lnTo>
                    <a:pt x="13597" y="65940"/>
                  </a:lnTo>
                </a:path>
                <a:path w="102869" h="97790">
                  <a:moveTo>
                    <a:pt x="13597" y="65940"/>
                  </a:moveTo>
                  <a:lnTo>
                    <a:pt x="19715" y="55744"/>
                  </a:lnTo>
                </a:path>
                <a:path w="102869" h="97790">
                  <a:moveTo>
                    <a:pt x="19715" y="55744"/>
                  </a:moveTo>
                  <a:lnTo>
                    <a:pt x="27872" y="43509"/>
                  </a:lnTo>
                </a:path>
                <a:path w="102869" h="97790">
                  <a:moveTo>
                    <a:pt x="27872" y="43509"/>
                  </a:moveTo>
                  <a:lnTo>
                    <a:pt x="28549" y="41469"/>
                  </a:lnTo>
                </a:path>
                <a:path w="102869" h="97790">
                  <a:moveTo>
                    <a:pt x="28549" y="41469"/>
                  </a:moveTo>
                  <a:lnTo>
                    <a:pt x="40784" y="27872"/>
                  </a:lnTo>
                </a:path>
                <a:path w="102869" h="97790">
                  <a:moveTo>
                    <a:pt x="40784" y="27872"/>
                  </a:moveTo>
                  <a:lnTo>
                    <a:pt x="41469" y="27195"/>
                  </a:lnTo>
                </a:path>
                <a:path w="102869" h="97790">
                  <a:moveTo>
                    <a:pt x="41469" y="27195"/>
                  </a:moveTo>
                  <a:lnTo>
                    <a:pt x="55059" y="14959"/>
                  </a:lnTo>
                </a:path>
                <a:path w="102869" h="97790">
                  <a:moveTo>
                    <a:pt x="55059" y="14959"/>
                  </a:moveTo>
                  <a:lnTo>
                    <a:pt x="57098" y="14274"/>
                  </a:lnTo>
                </a:path>
                <a:path w="102869" h="97790">
                  <a:moveTo>
                    <a:pt x="57098" y="14274"/>
                  </a:moveTo>
                  <a:lnTo>
                    <a:pt x="69333" y="6802"/>
                  </a:lnTo>
                </a:path>
                <a:path w="102869" h="97790">
                  <a:moveTo>
                    <a:pt x="69333" y="6802"/>
                  </a:moveTo>
                  <a:lnTo>
                    <a:pt x="82931" y="2039"/>
                  </a:lnTo>
                </a:path>
                <a:path w="102869" h="97790">
                  <a:moveTo>
                    <a:pt x="82931" y="2039"/>
                  </a:moveTo>
                  <a:lnTo>
                    <a:pt x="94489" y="0"/>
                  </a:lnTo>
                </a:path>
                <a:path w="102869" h="97790">
                  <a:moveTo>
                    <a:pt x="94489" y="0"/>
                  </a:moveTo>
                  <a:lnTo>
                    <a:pt x="97206" y="0"/>
                  </a:lnTo>
                </a:path>
                <a:path w="102869" h="97790">
                  <a:moveTo>
                    <a:pt x="97206" y="0"/>
                  </a:moveTo>
                  <a:lnTo>
                    <a:pt x="102646" y="0"/>
                  </a:lnTo>
                </a:path>
              </a:pathLst>
            </a:custGeom>
            <a:ln w="4078">
              <a:solidFill>
                <a:srgbClr val="0000FF"/>
              </a:solidFill>
            </a:ln>
          </p:spPr>
          <p:txBody>
            <a:bodyPr wrap="square" lIns="0" tIns="0" rIns="0" bIns="0" rtlCol="0"/>
            <a:lstStyle/>
            <a:p>
              <a:endParaRPr/>
            </a:p>
          </p:txBody>
        </p:sp>
        <p:sp>
          <p:nvSpPr>
            <p:cNvPr id="185" name="object 185"/>
            <p:cNvSpPr/>
            <p:nvPr/>
          </p:nvSpPr>
          <p:spPr>
            <a:xfrm>
              <a:off x="1799767" y="1029675"/>
              <a:ext cx="8255" cy="1270"/>
            </a:xfrm>
            <a:custGeom>
              <a:avLst/>
              <a:gdLst/>
              <a:ahLst/>
              <a:cxnLst/>
              <a:rect l="l" t="t" r="r" b="b"/>
              <a:pathLst>
                <a:path w="8255" h="1269">
                  <a:moveTo>
                    <a:pt x="-2039" y="342"/>
                  </a:moveTo>
                  <a:lnTo>
                    <a:pt x="10196" y="342"/>
                  </a:lnTo>
                </a:path>
              </a:pathLst>
            </a:custGeom>
            <a:ln w="4763">
              <a:solidFill>
                <a:srgbClr val="0000FF"/>
              </a:solidFill>
            </a:ln>
          </p:spPr>
          <p:txBody>
            <a:bodyPr wrap="square" lIns="0" tIns="0" rIns="0" bIns="0" rtlCol="0"/>
            <a:lstStyle/>
            <a:p>
              <a:endParaRPr/>
            </a:p>
          </p:txBody>
        </p:sp>
        <p:sp>
          <p:nvSpPr>
            <p:cNvPr id="186" name="object 186"/>
            <p:cNvSpPr/>
            <p:nvPr/>
          </p:nvSpPr>
          <p:spPr>
            <a:xfrm>
              <a:off x="1807924" y="1030361"/>
              <a:ext cx="83185" cy="82550"/>
            </a:xfrm>
            <a:custGeom>
              <a:avLst/>
              <a:gdLst/>
              <a:ahLst/>
              <a:cxnLst/>
              <a:rect l="l" t="t" r="r" b="b"/>
              <a:pathLst>
                <a:path w="83185" h="82550">
                  <a:moveTo>
                    <a:pt x="0" y="0"/>
                  </a:moveTo>
                  <a:lnTo>
                    <a:pt x="13589" y="4078"/>
                  </a:lnTo>
                </a:path>
                <a:path w="83185" h="82550">
                  <a:moveTo>
                    <a:pt x="13589" y="4078"/>
                  </a:moveTo>
                  <a:lnTo>
                    <a:pt x="27864" y="10873"/>
                  </a:lnTo>
                </a:path>
                <a:path w="83185" h="82550">
                  <a:moveTo>
                    <a:pt x="27864" y="10873"/>
                  </a:moveTo>
                  <a:lnTo>
                    <a:pt x="31265" y="13589"/>
                  </a:lnTo>
                </a:path>
                <a:path w="83185" h="82550">
                  <a:moveTo>
                    <a:pt x="31265" y="13589"/>
                  </a:moveTo>
                  <a:lnTo>
                    <a:pt x="41461" y="21069"/>
                  </a:lnTo>
                </a:path>
                <a:path w="83185" h="82550">
                  <a:moveTo>
                    <a:pt x="41461" y="21069"/>
                  </a:moveTo>
                  <a:lnTo>
                    <a:pt x="47579" y="27187"/>
                  </a:lnTo>
                </a:path>
                <a:path w="83185" h="82550">
                  <a:moveTo>
                    <a:pt x="47579" y="27187"/>
                  </a:moveTo>
                  <a:lnTo>
                    <a:pt x="55736" y="35343"/>
                  </a:lnTo>
                </a:path>
                <a:path w="83185" h="82550">
                  <a:moveTo>
                    <a:pt x="55736" y="35343"/>
                  </a:moveTo>
                  <a:lnTo>
                    <a:pt x="59814" y="40784"/>
                  </a:lnTo>
                </a:path>
                <a:path w="83185" h="82550">
                  <a:moveTo>
                    <a:pt x="59814" y="40784"/>
                  </a:moveTo>
                  <a:lnTo>
                    <a:pt x="69333" y="55059"/>
                  </a:lnTo>
                </a:path>
                <a:path w="83185" h="82550">
                  <a:moveTo>
                    <a:pt x="69333" y="55059"/>
                  </a:moveTo>
                  <a:lnTo>
                    <a:pt x="69333" y="55059"/>
                  </a:lnTo>
                </a:path>
                <a:path w="83185" h="82550">
                  <a:moveTo>
                    <a:pt x="69333" y="55059"/>
                  </a:moveTo>
                  <a:lnTo>
                    <a:pt x="76805" y="68648"/>
                  </a:lnTo>
                </a:path>
                <a:path w="83185" h="82550">
                  <a:moveTo>
                    <a:pt x="76805" y="68648"/>
                  </a:moveTo>
                  <a:lnTo>
                    <a:pt x="82923" y="82246"/>
                  </a:lnTo>
                </a:path>
              </a:pathLst>
            </a:custGeom>
            <a:ln w="4078">
              <a:solidFill>
                <a:srgbClr val="0000FF"/>
              </a:solidFill>
            </a:ln>
          </p:spPr>
          <p:txBody>
            <a:bodyPr wrap="square" lIns="0" tIns="0" rIns="0" bIns="0" rtlCol="0"/>
            <a:lstStyle/>
            <a:p>
              <a:endParaRPr/>
            </a:p>
          </p:txBody>
        </p:sp>
        <p:sp>
          <p:nvSpPr>
            <p:cNvPr id="187" name="object 187"/>
            <p:cNvSpPr/>
            <p:nvPr/>
          </p:nvSpPr>
          <p:spPr>
            <a:xfrm>
              <a:off x="1890847" y="1112607"/>
              <a:ext cx="0" cy="1270"/>
            </a:xfrm>
            <a:custGeom>
              <a:avLst/>
              <a:gdLst/>
              <a:ahLst/>
              <a:cxnLst/>
              <a:rect l="l" t="t" r="r" b="b"/>
              <a:pathLst>
                <a:path h="1269">
                  <a:moveTo>
                    <a:pt x="-2039" y="338"/>
                  </a:moveTo>
                  <a:lnTo>
                    <a:pt x="2039" y="338"/>
                  </a:lnTo>
                </a:path>
              </a:pathLst>
            </a:custGeom>
            <a:ln w="3175">
              <a:solidFill>
                <a:srgbClr val="0000FF"/>
              </a:solidFill>
            </a:ln>
          </p:spPr>
          <p:txBody>
            <a:bodyPr wrap="square" lIns="0" tIns="0" rIns="0" bIns="0" rtlCol="0"/>
            <a:lstStyle/>
            <a:p>
              <a:endParaRPr/>
            </a:p>
          </p:txBody>
        </p:sp>
        <p:sp>
          <p:nvSpPr>
            <p:cNvPr id="188" name="object 188"/>
            <p:cNvSpPr/>
            <p:nvPr/>
          </p:nvSpPr>
          <p:spPr>
            <a:xfrm>
              <a:off x="1849386" y="1113284"/>
              <a:ext cx="55880" cy="97155"/>
            </a:xfrm>
            <a:custGeom>
              <a:avLst/>
              <a:gdLst/>
              <a:ahLst/>
              <a:cxnLst/>
              <a:rect l="l" t="t" r="r" b="b"/>
              <a:pathLst>
                <a:path w="55880" h="97155">
                  <a:moveTo>
                    <a:pt x="41461" y="0"/>
                  </a:moveTo>
                  <a:lnTo>
                    <a:pt x="46902" y="13597"/>
                  </a:lnTo>
                </a:path>
                <a:path w="55880" h="97155">
                  <a:moveTo>
                    <a:pt x="46902" y="13597"/>
                  </a:moveTo>
                  <a:lnTo>
                    <a:pt x="50980" y="27195"/>
                  </a:lnTo>
                </a:path>
                <a:path w="55880" h="97155">
                  <a:moveTo>
                    <a:pt x="50980" y="27195"/>
                  </a:moveTo>
                  <a:lnTo>
                    <a:pt x="55059" y="41469"/>
                  </a:lnTo>
                </a:path>
                <a:path w="55880" h="97155">
                  <a:moveTo>
                    <a:pt x="55059" y="41469"/>
                  </a:moveTo>
                  <a:lnTo>
                    <a:pt x="55736" y="43509"/>
                  </a:lnTo>
                </a:path>
                <a:path w="55880" h="97155">
                  <a:moveTo>
                    <a:pt x="0" y="85647"/>
                  </a:moveTo>
                  <a:lnTo>
                    <a:pt x="2039" y="96529"/>
                  </a:lnTo>
                </a:path>
              </a:pathLst>
            </a:custGeom>
            <a:ln w="4078">
              <a:solidFill>
                <a:srgbClr val="0000FF"/>
              </a:solidFill>
            </a:ln>
          </p:spPr>
          <p:txBody>
            <a:bodyPr wrap="square" lIns="0" tIns="0" rIns="0" bIns="0" rtlCol="0"/>
            <a:lstStyle/>
            <a:p>
              <a:endParaRPr/>
            </a:p>
          </p:txBody>
        </p:sp>
        <p:sp>
          <p:nvSpPr>
            <p:cNvPr id="189" name="object 189"/>
            <p:cNvSpPr/>
            <p:nvPr/>
          </p:nvSpPr>
          <p:spPr>
            <a:xfrm>
              <a:off x="1851425" y="1209813"/>
              <a:ext cx="1270" cy="14604"/>
            </a:xfrm>
            <a:custGeom>
              <a:avLst/>
              <a:gdLst/>
              <a:ahLst/>
              <a:cxnLst/>
              <a:rect l="l" t="t" r="r" b="b"/>
              <a:pathLst>
                <a:path w="1269" h="14605">
                  <a:moveTo>
                    <a:pt x="338" y="-2039"/>
                  </a:moveTo>
                  <a:lnTo>
                    <a:pt x="338" y="16313"/>
                  </a:lnTo>
                </a:path>
              </a:pathLst>
            </a:custGeom>
            <a:ln w="4755">
              <a:solidFill>
                <a:srgbClr val="0000FF"/>
              </a:solidFill>
            </a:ln>
          </p:spPr>
          <p:txBody>
            <a:bodyPr wrap="square" lIns="0" tIns="0" rIns="0" bIns="0" rtlCol="0"/>
            <a:lstStyle/>
            <a:p>
              <a:endParaRPr/>
            </a:p>
          </p:txBody>
        </p:sp>
        <p:sp>
          <p:nvSpPr>
            <p:cNvPr id="190" name="object 190"/>
            <p:cNvSpPr/>
            <p:nvPr/>
          </p:nvSpPr>
          <p:spPr>
            <a:xfrm>
              <a:off x="1852102" y="1224088"/>
              <a:ext cx="0" cy="13970"/>
            </a:xfrm>
            <a:custGeom>
              <a:avLst/>
              <a:gdLst/>
              <a:ahLst/>
              <a:cxnLst/>
              <a:rect l="l" t="t" r="r" b="b"/>
              <a:pathLst>
                <a:path h="13969">
                  <a:moveTo>
                    <a:pt x="0" y="0"/>
                  </a:moveTo>
                  <a:lnTo>
                    <a:pt x="0" y="13589"/>
                  </a:lnTo>
                </a:path>
              </a:pathLst>
            </a:custGeom>
            <a:ln w="4078">
              <a:solidFill>
                <a:srgbClr val="0000FF"/>
              </a:solidFill>
            </a:ln>
          </p:spPr>
          <p:txBody>
            <a:bodyPr wrap="square" lIns="0" tIns="0" rIns="0" bIns="0" rtlCol="0"/>
            <a:lstStyle/>
            <a:p>
              <a:endParaRPr/>
            </a:p>
          </p:txBody>
        </p:sp>
        <p:sp>
          <p:nvSpPr>
            <p:cNvPr id="191" name="object 191"/>
            <p:cNvSpPr/>
            <p:nvPr/>
          </p:nvSpPr>
          <p:spPr>
            <a:xfrm>
              <a:off x="1851425" y="1237677"/>
              <a:ext cx="1270" cy="14604"/>
            </a:xfrm>
            <a:custGeom>
              <a:avLst/>
              <a:gdLst/>
              <a:ahLst/>
              <a:cxnLst/>
              <a:rect l="l" t="t" r="r" b="b"/>
              <a:pathLst>
                <a:path w="1269" h="14605">
                  <a:moveTo>
                    <a:pt x="338" y="-2039"/>
                  </a:moveTo>
                  <a:lnTo>
                    <a:pt x="338" y="16313"/>
                  </a:lnTo>
                </a:path>
              </a:pathLst>
            </a:custGeom>
            <a:ln w="4755">
              <a:solidFill>
                <a:srgbClr val="0000FF"/>
              </a:solidFill>
            </a:ln>
          </p:spPr>
          <p:txBody>
            <a:bodyPr wrap="square" lIns="0" tIns="0" rIns="0" bIns="0" rtlCol="0"/>
            <a:lstStyle/>
            <a:p>
              <a:endParaRPr/>
            </a:p>
          </p:txBody>
        </p:sp>
        <p:sp>
          <p:nvSpPr>
            <p:cNvPr id="192" name="object 192"/>
            <p:cNvSpPr/>
            <p:nvPr/>
          </p:nvSpPr>
          <p:spPr>
            <a:xfrm>
              <a:off x="1742669" y="1251952"/>
              <a:ext cx="109220" cy="75565"/>
            </a:xfrm>
            <a:custGeom>
              <a:avLst/>
              <a:gdLst/>
              <a:ahLst/>
              <a:cxnLst/>
              <a:rect l="l" t="t" r="r" b="b"/>
              <a:pathLst>
                <a:path w="109219" h="75565">
                  <a:moveTo>
                    <a:pt x="108756" y="0"/>
                  </a:moveTo>
                  <a:lnTo>
                    <a:pt x="106717" y="10881"/>
                  </a:lnTo>
                </a:path>
                <a:path w="109219" h="75565">
                  <a:moveTo>
                    <a:pt x="106717" y="10881"/>
                  </a:moveTo>
                  <a:lnTo>
                    <a:pt x="106039" y="13597"/>
                  </a:lnTo>
                </a:path>
                <a:path w="109219" h="75565">
                  <a:moveTo>
                    <a:pt x="106039" y="13597"/>
                  </a:moveTo>
                  <a:lnTo>
                    <a:pt x="101961" y="27195"/>
                  </a:lnTo>
                </a:path>
                <a:path w="109219" h="75565">
                  <a:moveTo>
                    <a:pt x="101961" y="27195"/>
                  </a:moveTo>
                  <a:lnTo>
                    <a:pt x="96520" y="41469"/>
                  </a:lnTo>
                </a:path>
                <a:path w="109219" h="75565">
                  <a:moveTo>
                    <a:pt x="96520" y="41469"/>
                  </a:moveTo>
                  <a:lnTo>
                    <a:pt x="93119" y="48264"/>
                  </a:lnTo>
                </a:path>
                <a:path w="109219" h="75565">
                  <a:moveTo>
                    <a:pt x="93119" y="48264"/>
                  </a:moveTo>
                  <a:lnTo>
                    <a:pt x="88363" y="55059"/>
                  </a:lnTo>
                </a:path>
                <a:path w="109219" h="75565">
                  <a:moveTo>
                    <a:pt x="88363" y="55059"/>
                  </a:moveTo>
                  <a:lnTo>
                    <a:pt x="78844" y="65255"/>
                  </a:lnTo>
                </a:path>
                <a:path w="109219" h="75565">
                  <a:moveTo>
                    <a:pt x="78844" y="65255"/>
                  </a:moveTo>
                  <a:lnTo>
                    <a:pt x="73412" y="69333"/>
                  </a:lnTo>
                </a:path>
                <a:path w="109219" h="75565">
                  <a:moveTo>
                    <a:pt x="73412" y="69333"/>
                  </a:moveTo>
                  <a:lnTo>
                    <a:pt x="65255" y="73412"/>
                  </a:lnTo>
                </a:path>
                <a:path w="109219" h="75565">
                  <a:moveTo>
                    <a:pt x="65255" y="73412"/>
                  </a:moveTo>
                  <a:lnTo>
                    <a:pt x="51657" y="75451"/>
                  </a:lnTo>
                </a:path>
                <a:path w="109219" h="75565">
                  <a:moveTo>
                    <a:pt x="51657" y="75451"/>
                  </a:moveTo>
                  <a:lnTo>
                    <a:pt x="37383" y="71373"/>
                  </a:lnTo>
                </a:path>
                <a:path w="109219" h="75565">
                  <a:moveTo>
                    <a:pt x="37383" y="71373"/>
                  </a:moveTo>
                  <a:lnTo>
                    <a:pt x="34666" y="69333"/>
                  </a:lnTo>
                </a:path>
                <a:path w="109219" h="75565">
                  <a:moveTo>
                    <a:pt x="34666" y="69333"/>
                  </a:moveTo>
                  <a:lnTo>
                    <a:pt x="23785" y="59822"/>
                  </a:lnTo>
                </a:path>
                <a:path w="109219" h="75565">
                  <a:moveTo>
                    <a:pt x="23785" y="59822"/>
                  </a:moveTo>
                  <a:lnTo>
                    <a:pt x="20392" y="55059"/>
                  </a:lnTo>
                </a:path>
                <a:path w="109219" h="75565">
                  <a:moveTo>
                    <a:pt x="20392" y="55059"/>
                  </a:moveTo>
                  <a:lnTo>
                    <a:pt x="11550" y="41469"/>
                  </a:lnTo>
                </a:path>
                <a:path w="109219" h="75565">
                  <a:moveTo>
                    <a:pt x="11550" y="41469"/>
                  </a:moveTo>
                  <a:lnTo>
                    <a:pt x="9510" y="37391"/>
                  </a:lnTo>
                </a:path>
                <a:path w="109219" h="75565">
                  <a:moveTo>
                    <a:pt x="9510" y="37391"/>
                  </a:moveTo>
                  <a:lnTo>
                    <a:pt x="6117" y="27195"/>
                  </a:lnTo>
                </a:path>
                <a:path w="109219" h="75565">
                  <a:moveTo>
                    <a:pt x="6117" y="27195"/>
                  </a:moveTo>
                  <a:lnTo>
                    <a:pt x="2716" y="13597"/>
                  </a:lnTo>
                </a:path>
                <a:path w="109219" h="75565">
                  <a:moveTo>
                    <a:pt x="2716" y="13597"/>
                  </a:moveTo>
                  <a:lnTo>
                    <a:pt x="0" y="0"/>
                  </a:lnTo>
                </a:path>
              </a:pathLst>
            </a:custGeom>
            <a:ln w="4078">
              <a:solidFill>
                <a:srgbClr val="0000FF"/>
              </a:solidFill>
            </a:ln>
          </p:spPr>
          <p:txBody>
            <a:bodyPr wrap="square" lIns="0" tIns="0" rIns="0" bIns="0" rtlCol="0"/>
            <a:lstStyle/>
            <a:p>
              <a:endParaRPr/>
            </a:p>
          </p:txBody>
        </p:sp>
        <p:sp>
          <p:nvSpPr>
            <p:cNvPr id="193" name="object 193"/>
            <p:cNvSpPr/>
            <p:nvPr/>
          </p:nvSpPr>
          <p:spPr>
            <a:xfrm>
              <a:off x="1741307" y="1237677"/>
              <a:ext cx="1905" cy="14604"/>
            </a:xfrm>
            <a:custGeom>
              <a:avLst/>
              <a:gdLst/>
              <a:ahLst/>
              <a:cxnLst/>
              <a:rect l="l" t="t" r="r" b="b"/>
              <a:pathLst>
                <a:path w="1905" h="14605">
                  <a:moveTo>
                    <a:pt x="681" y="-2039"/>
                  </a:moveTo>
                  <a:lnTo>
                    <a:pt x="681" y="16313"/>
                  </a:lnTo>
                </a:path>
              </a:pathLst>
            </a:custGeom>
            <a:ln w="5440">
              <a:solidFill>
                <a:srgbClr val="0000FF"/>
              </a:solidFill>
            </a:ln>
          </p:spPr>
          <p:txBody>
            <a:bodyPr wrap="square" lIns="0" tIns="0" rIns="0" bIns="0" rtlCol="0"/>
            <a:lstStyle/>
            <a:p>
              <a:endParaRPr/>
            </a:p>
          </p:txBody>
        </p:sp>
        <p:sp>
          <p:nvSpPr>
            <p:cNvPr id="194" name="object 194"/>
            <p:cNvSpPr/>
            <p:nvPr/>
          </p:nvSpPr>
          <p:spPr>
            <a:xfrm>
              <a:off x="1741307" y="1224088"/>
              <a:ext cx="0" cy="13970"/>
            </a:xfrm>
            <a:custGeom>
              <a:avLst/>
              <a:gdLst/>
              <a:ahLst/>
              <a:cxnLst/>
              <a:rect l="l" t="t" r="r" b="b"/>
              <a:pathLst>
                <a:path h="13969">
                  <a:moveTo>
                    <a:pt x="0" y="13589"/>
                  </a:moveTo>
                  <a:lnTo>
                    <a:pt x="0" y="0"/>
                  </a:lnTo>
                </a:path>
              </a:pathLst>
            </a:custGeom>
            <a:ln w="4078">
              <a:solidFill>
                <a:srgbClr val="0000FF"/>
              </a:solidFill>
            </a:ln>
          </p:spPr>
          <p:txBody>
            <a:bodyPr wrap="square" lIns="0" tIns="0" rIns="0" bIns="0" rtlCol="0"/>
            <a:lstStyle/>
            <a:p>
              <a:endParaRPr/>
            </a:p>
          </p:txBody>
        </p:sp>
        <p:sp>
          <p:nvSpPr>
            <p:cNvPr id="195" name="object 195"/>
            <p:cNvSpPr/>
            <p:nvPr/>
          </p:nvSpPr>
          <p:spPr>
            <a:xfrm>
              <a:off x="1741307" y="1209813"/>
              <a:ext cx="1905" cy="14604"/>
            </a:xfrm>
            <a:custGeom>
              <a:avLst/>
              <a:gdLst/>
              <a:ahLst/>
              <a:cxnLst/>
              <a:rect l="l" t="t" r="r" b="b"/>
              <a:pathLst>
                <a:path w="1905" h="14605">
                  <a:moveTo>
                    <a:pt x="681" y="-2039"/>
                  </a:moveTo>
                  <a:lnTo>
                    <a:pt x="681" y="16313"/>
                  </a:lnTo>
                </a:path>
              </a:pathLst>
            </a:custGeom>
            <a:ln w="5440">
              <a:solidFill>
                <a:srgbClr val="0000FF"/>
              </a:solidFill>
            </a:ln>
          </p:spPr>
          <p:txBody>
            <a:bodyPr wrap="square" lIns="0" tIns="0" rIns="0" bIns="0" rtlCol="0"/>
            <a:lstStyle/>
            <a:p>
              <a:endParaRPr/>
            </a:p>
          </p:txBody>
        </p:sp>
        <p:sp>
          <p:nvSpPr>
            <p:cNvPr id="196" name="object 196"/>
            <p:cNvSpPr/>
            <p:nvPr/>
          </p:nvSpPr>
          <p:spPr>
            <a:xfrm>
              <a:off x="1742669" y="1134361"/>
              <a:ext cx="107314" cy="75565"/>
            </a:xfrm>
            <a:custGeom>
              <a:avLst/>
              <a:gdLst/>
              <a:ahLst/>
              <a:cxnLst/>
              <a:rect l="l" t="t" r="r" b="b"/>
              <a:pathLst>
                <a:path w="107314" h="75565">
                  <a:moveTo>
                    <a:pt x="0" y="75451"/>
                  </a:moveTo>
                  <a:lnTo>
                    <a:pt x="2716" y="61853"/>
                  </a:lnTo>
                </a:path>
                <a:path w="107314" h="75565">
                  <a:moveTo>
                    <a:pt x="2716" y="61853"/>
                  </a:moveTo>
                  <a:lnTo>
                    <a:pt x="6117" y="48256"/>
                  </a:lnTo>
                </a:path>
                <a:path w="107314" h="75565">
                  <a:moveTo>
                    <a:pt x="6117" y="48256"/>
                  </a:moveTo>
                  <a:lnTo>
                    <a:pt x="9510" y="38060"/>
                  </a:lnTo>
                </a:path>
                <a:path w="107314" h="75565">
                  <a:moveTo>
                    <a:pt x="9510" y="38060"/>
                  </a:moveTo>
                  <a:lnTo>
                    <a:pt x="11550" y="33981"/>
                  </a:lnTo>
                </a:path>
                <a:path w="107314" h="75565">
                  <a:moveTo>
                    <a:pt x="11550" y="33981"/>
                  </a:moveTo>
                  <a:lnTo>
                    <a:pt x="20392" y="20392"/>
                  </a:lnTo>
                </a:path>
                <a:path w="107314" h="75565">
                  <a:moveTo>
                    <a:pt x="20392" y="20392"/>
                  </a:moveTo>
                  <a:lnTo>
                    <a:pt x="23785" y="15628"/>
                  </a:lnTo>
                </a:path>
                <a:path w="107314" h="75565">
                  <a:moveTo>
                    <a:pt x="23785" y="15628"/>
                  </a:moveTo>
                  <a:lnTo>
                    <a:pt x="34666" y="6117"/>
                  </a:lnTo>
                </a:path>
                <a:path w="107314" h="75565">
                  <a:moveTo>
                    <a:pt x="34666" y="6117"/>
                  </a:moveTo>
                  <a:lnTo>
                    <a:pt x="37383" y="4078"/>
                  </a:lnTo>
                </a:path>
                <a:path w="107314" h="75565">
                  <a:moveTo>
                    <a:pt x="37383" y="4078"/>
                  </a:moveTo>
                  <a:lnTo>
                    <a:pt x="51657" y="0"/>
                  </a:lnTo>
                </a:path>
                <a:path w="107314" h="75565">
                  <a:moveTo>
                    <a:pt x="51657" y="0"/>
                  </a:moveTo>
                  <a:lnTo>
                    <a:pt x="65255" y="2039"/>
                  </a:lnTo>
                </a:path>
                <a:path w="107314" h="75565">
                  <a:moveTo>
                    <a:pt x="65255" y="2039"/>
                  </a:moveTo>
                  <a:lnTo>
                    <a:pt x="73412" y="6117"/>
                  </a:lnTo>
                </a:path>
                <a:path w="107314" h="75565">
                  <a:moveTo>
                    <a:pt x="73412" y="6117"/>
                  </a:moveTo>
                  <a:lnTo>
                    <a:pt x="78844" y="10196"/>
                  </a:lnTo>
                </a:path>
                <a:path w="107314" h="75565">
                  <a:moveTo>
                    <a:pt x="78844" y="10196"/>
                  </a:moveTo>
                  <a:lnTo>
                    <a:pt x="88363" y="20392"/>
                  </a:lnTo>
                </a:path>
                <a:path w="107314" h="75565">
                  <a:moveTo>
                    <a:pt x="88363" y="20392"/>
                  </a:moveTo>
                  <a:lnTo>
                    <a:pt x="93119" y="27187"/>
                  </a:lnTo>
                </a:path>
                <a:path w="107314" h="75565">
                  <a:moveTo>
                    <a:pt x="93119" y="27187"/>
                  </a:moveTo>
                  <a:lnTo>
                    <a:pt x="96520" y="33981"/>
                  </a:lnTo>
                </a:path>
                <a:path w="107314" h="75565">
                  <a:moveTo>
                    <a:pt x="96520" y="33981"/>
                  </a:moveTo>
                  <a:lnTo>
                    <a:pt x="101961" y="48256"/>
                  </a:lnTo>
                </a:path>
                <a:path w="107314" h="75565">
                  <a:moveTo>
                    <a:pt x="101961" y="48256"/>
                  </a:moveTo>
                  <a:lnTo>
                    <a:pt x="106039" y="61853"/>
                  </a:lnTo>
                </a:path>
                <a:path w="107314" h="75565">
                  <a:moveTo>
                    <a:pt x="106039" y="61853"/>
                  </a:moveTo>
                  <a:lnTo>
                    <a:pt x="106717" y="64570"/>
                  </a:lnTo>
                </a:path>
              </a:pathLst>
            </a:custGeom>
            <a:ln w="4078">
              <a:solidFill>
                <a:srgbClr val="0000FF"/>
              </a:solidFill>
            </a:ln>
          </p:spPr>
          <p:txBody>
            <a:bodyPr wrap="square" lIns="0" tIns="0" rIns="0" bIns="0" rtlCol="0"/>
            <a:lstStyle/>
            <a:p>
              <a:endParaRPr/>
            </a:p>
          </p:txBody>
        </p:sp>
      </p:grpSp>
      <p:sp>
        <p:nvSpPr>
          <p:cNvPr id="197" name="object 197"/>
          <p:cNvSpPr/>
          <p:nvPr/>
        </p:nvSpPr>
        <p:spPr>
          <a:xfrm>
            <a:off x="698580" y="544339"/>
            <a:ext cx="1373505" cy="1373505"/>
          </a:xfrm>
          <a:custGeom>
            <a:avLst/>
            <a:gdLst/>
            <a:ahLst/>
            <a:cxnLst/>
            <a:rect l="l" t="t" r="r" b="b"/>
            <a:pathLst>
              <a:path w="1373505" h="1373505">
                <a:moveTo>
                  <a:pt x="0" y="0"/>
                </a:moveTo>
                <a:lnTo>
                  <a:pt x="1373081" y="0"/>
                </a:lnTo>
              </a:path>
              <a:path w="1373505" h="1373505">
                <a:moveTo>
                  <a:pt x="0" y="1373084"/>
                </a:moveTo>
                <a:lnTo>
                  <a:pt x="1373081" y="1373084"/>
                </a:lnTo>
              </a:path>
              <a:path w="1373505" h="1373505">
                <a:moveTo>
                  <a:pt x="1373081" y="1373084"/>
                </a:moveTo>
                <a:lnTo>
                  <a:pt x="1373081" y="0"/>
                </a:lnTo>
              </a:path>
              <a:path w="1373505" h="1373505">
                <a:moveTo>
                  <a:pt x="0" y="1373084"/>
                </a:moveTo>
                <a:lnTo>
                  <a:pt x="0" y="0"/>
                </a:lnTo>
              </a:path>
              <a:path w="1373505" h="1373505">
                <a:moveTo>
                  <a:pt x="0" y="1373084"/>
                </a:moveTo>
                <a:lnTo>
                  <a:pt x="1373081" y="1373084"/>
                </a:lnTo>
              </a:path>
              <a:path w="1373505" h="1373505">
                <a:moveTo>
                  <a:pt x="0" y="1373084"/>
                </a:moveTo>
                <a:lnTo>
                  <a:pt x="0" y="0"/>
                </a:lnTo>
              </a:path>
              <a:path w="1373505" h="1373505">
                <a:moveTo>
                  <a:pt x="137307" y="1373084"/>
                </a:moveTo>
                <a:lnTo>
                  <a:pt x="137307" y="1358810"/>
                </a:lnTo>
              </a:path>
              <a:path w="1373505" h="1373505">
                <a:moveTo>
                  <a:pt x="137307" y="0"/>
                </a:moveTo>
                <a:lnTo>
                  <a:pt x="137307" y="14274"/>
                </a:lnTo>
              </a:path>
            </a:pathLst>
          </a:custGeom>
          <a:ln w="4078">
            <a:solidFill>
              <a:srgbClr val="000000"/>
            </a:solidFill>
          </a:ln>
        </p:spPr>
        <p:txBody>
          <a:bodyPr wrap="square" lIns="0" tIns="0" rIns="0" bIns="0" rtlCol="0"/>
          <a:lstStyle/>
          <a:p>
            <a:endParaRPr/>
          </a:p>
        </p:txBody>
      </p:sp>
      <p:sp>
        <p:nvSpPr>
          <p:cNvPr id="198" name="object 198"/>
          <p:cNvSpPr txBox="1"/>
          <p:nvPr/>
        </p:nvSpPr>
        <p:spPr>
          <a:xfrm>
            <a:off x="764050" y="1919677"/>
            <a:ext cx="103505" cy="113664"/>
          </a:xfrm>
          <a:prstGeom prst="rect">
            <a:avLst/>
          </a:prstGeom>
        </p:spPr>
        <p:txBody>
          <a:bodyPr vert="horz" wrap="square" lIns="0" tIns="15875" rIns="0" bIns="0" rtlCol="0">
            <a:spAutoFit/>
          </a:bodyPr>
          <a:lstStyle/>
          <a:p>
            <a:pPr marL="12700">
              <a:lnSpc>
                <a:spcPct val="100000"/>
              </a:lnSpc>
              <a:spcBef>
                <a:spcPts val="125"/>
              </a:spcBef>
            </a:pPr>
            <a:r>
              <a:rPr sz="550" spc="10" dirty="0">
                <a:latin typeface="Times New Roman"/>
                <a:cs typeface="Times New Roman"/>
              </a:rPr>
              <a:t>−2</a:t>
            </a:r>
            <a:endParaRPr sz="550">
              <a:latin typeface="Times New Roman"/>
              <a:cs typeface="Times New Roman"/>
            </a:endParaRPr>
          </a:p>
        </p:txBody>
      </p:sp>
      <p:sp>
        <p:nvSpPr>
          <p:cNvPr id="199" name="object 199"/>
          <p:cNvSpPr/>
          <p:nvPr/>
        </p:nvSpPr>
        <p:spPr>
          <a:xfrm>
            <a:off x="1110505" y="544339"/>
            <a:ext cx="0" cy="1373505"/>
          </a:xfrm>
          <a:custGeom>
            <a:avLst/>
            <a:gdLst/>
            <a:ahLst/>
            <a:cxnLst/>
            <a:rect l="l" t="t" r="r" b="b"/>
            <a:pathLst>
              <a:path h="1373505">
                <a:moveTo>
                  <a:pt x="0" y="1373084"/>
                </a:moveTo>
                <a:lnTo>
                  <a:pt x="0" y="1358810"/>
                </a:lnTo>
              </a:path>
              <a:path h="1373505">
                <a:moveTo>
                  <a:pt x="0" y="0"/>
                </a:moveTo>
                <a:lnTo>
                  <a:pt x="0" y="14274"/>
                </a:lnTo>
              </a:path>
            </a:pathLst>
          </a:custGeom>
          <a:ln w="4078">
            <a:solidFill>
              <a:srgbClr val="000000"/>
            </a:solidFill>
          </a:ln>
        </p:spPr>
        <p:txBody>
          <a:bodyPr wrap="square" lIns="0" tIns="0" rIns="0" bIns="0" rtlCol="0"/>
          <a:lstStyle/>
          <a:p>
            <a:endParaRPr/>
          </a:p>
        </p:txBody>
      </p:sp>
      <p:sp>
        <p:nvSpPr>
          <p:cNvPr id="200" name="object 200"/>
          <p:cNvSpPr txBox="1"/>
          <p:nvPr/>
        </p:nvSpPr>
        <p:spPr>
          <a:xfrm>
            <a:off x="1038667" y="1919677"/>
            <a:ext cx="103505" cy="113664"/>
          </a:xfrm>
          <a:prstGeom prst="rect">
            <a:avLst/>
          </a:prstGeom>
        </p:spPr>
        <p:txBody>
          <a:bodyPr vert="horz" wrap="square" lIns="0" tIns="15875" rIns="0" bIns="0" rtlCol="0">
            <a:spAutoFit/>
          </a:bodyPr>
          <a:lstStyle/>
          <a:p>
            <a:pPr marL="12700">
              <a:lnSpc>
                <a:spcPct val="100000"/>
              </a:lnSpc>
              <a:spcBef>
                <a:spcPts val="125"/>
              </a:spcBef>
            </a:pPr>
            <a:r>
              <a:rPr sz="550" spc="10" dirty="0">
                <a:latin typeface="Times New Roman"/>
                <a:cs typeface="Times New Roman"/>
              </a:rPr>
              <a:t>−1</a:t>
            </a:r>
            <a:endParaRPr sz="550">
              <a:latin typeface="Times New Roman"/>
              <a:cs typeface="Times New Roman"/>
            </a:endParaRPr>
          </a:p>
        </p:txBody>
      </p:sp>
      <p:sp>
        <p:nvSpPr>
          <p:cNvPr id="201" name="object 201"/>
          <p:cNvSpPr/>
          <p:nvPr/>
        </p:nvSpPr>
        <p:spPr>
          <a:xfrm>
            <a:off x="1385118" y="544339"/>
            <a:ext cx="0" cy="1373505"/>
          </a:xfrm>
          <a:custGeom>
            <a:avLst/>
            <a:gdLst/>
            <a:ahLst/>
            <a:cxnLst/>
            <a:rect l="l" t="t" r="r" b="b"/>
            <a:pathLst>
              <a:path h="1373505">
                <a:moveTo>
                  <a:pt x="0" y="1373084"/>
                </a:moveTo>
                <a:lnTo>
                  <a:pt x="0" y="1358810"/>
                </a:lnTo>
              </a:path>
              <a:path h="1373505">
                <a:moveTo>
                  <a:pt x="0" y="0"/>
                </a:moveTo>
                <a:lnTo>
                  <a:pt x="0" y="14274"/>
                </a:lnTo>
              </a:path>
            </a:pathLst>
          </a:custGeom>
          <a:ln w="4078">
            <a:solidFill>
              <a:srgbClr val="000000"/>
            </a:solidFill>
          </a:ln>
        </p:spPr>
        <p:txBody>
          <a:bodyPr wrap="square" lIns="0" tIns="0" rIns="0" bIns="0" rtlCol="0"/>
          <a:lstStyle/>
          <a:p>
            <a:endParaRPr/>
          </a:p>
        </p:txBody>
      </p:sp>
      <p:sp>
        <p:nvSpPr>
          <p:cNvPr id="202" name="object 202"/>
          <p:cNvSpPr txBox="1"/>
          <p:nvPr/>
        </p:nvSpPr>
        <p:spPr>
          <a:xfrm>
            <a:off x="1354065" y="1919677"/>
            <a:ext cx="62230" cy="113664"/>
          </a:xfrm>
          <a:prstGeom prst="rect">
            <a:avLst/>
          </a:prstGeom>
        </p:spPr>
        <p:txBody>
          <a:bodyPr vert="horz" wrap="square" lIns="0" tIns="15875" rIns="0" bIns="0" rtlCol="0">
            <a:spAutoFit/>
          </a:bodyPr>
          <a:lstStyle/>
          <a:p>
            <a:pPr marL="12700">
              <a:lnSpc>
                <a:spcPct val="100000"/>
              </a:lnSpc>
              <a:spcBef>
                <a:spcPts val="125"/>
              </a:spcBef>
            </a:pPr>
            <a:r>
              <a:rPr sz="550" spc="10" dirty="0">
                <a:latin typeface="Times New Roman"/>
                <a:cs typeface="Times New Roman"/>
              </a:rPr>
              <a:t>0</a:t>
            </a:r>
            <a:endParaRPr sz="550">
              <a:latin typeface="Times New Roman"/>
              <a:cs typeface="Times New Roman"/>
            </a:endParaRPr>
          </a:p>
        </p:txBody>
      </p:sp>
      <p:sp>
        <p:nvSpPr>
          <p:cNvPr id="203" name="object 203"/>
          <p:cNvSpPr/>
          <p:nvPr/>
        </p:nvSpPr>
        <p:spPr>
          <a:xfrm>
            <a:off x="1659737" y="544339"/>
            <a:ext cx="0" cy="1373505"/>
          </a:xfrm>
          <a:custGeom>
            <a:avLst/>
            <a:gdLst/>
            <a:ahLst/>
            <a:cxnLst/>
            <a:rect l="l" t="t" r="r" b="b"/>
            <a:pathLst>
              <a:path h="1373505">
                <a:moveTo>
                  <a:pt x="0" y="1373084"/>
                </a:moveTo>
                <a:lnTo>
                  <a:pt x="0" y="1358810"/>
                </a:lnTo>
              </a:path>
              <a:path h="1373505">
                <a:moveTo>
                  <a:pt x="0" y="0"/>
                </a:moveTo>
                <a:lnTo>
                  <a:pt x="0" y="14274"/>
                </a:lnTo>
              </a:path>
            </a:pathLst>
          </a:custGeom>
          <a:ln w="4078">
            <a:solidFill>
              <a:srgbClr val="000000"/>
            </a:solidFill>
          </a:ln>
        </p:spPr>
        <p:txBody>
          <a:bodyPr wrap="square" lIns="0" tIns="0" rIns="0" bIns="0" rtlCol="0"/>
          <a:lstStyle/>
          <a:p>
            <a:endParaRPr/>
          </a:p>
        </p:txBody>
      </p:sp>
      <p:sp>
        <p:nvSpPr>
          <p:cNvPr id="204" name="object 204"/>
          <p:cNvSpPr txBox="1"/>
          <p:nvPr/>
        </p:nvSpPr>
        <p:spPr>
          <a:xfrm>
            <a:off x="1628684" y="1919677"/>
            <a:ext cx="62230" cy="113664"/>
          </a:xfrm>
          <a:prstGeom prst="rect">
            <a:avLst/>
          </a:prstGeom>
        </p:spPr>
        <p:txBody>
          <a:bodyPr vert="horz" wrap="square" lIns="0" tIns="15875" rIns="0" bIns="0" rtlCol="0">
            <a:spAutoFit/>
          </a:bodyPr>
          <a:lstStyle/>
          <a:p>
            <a:pPr marL="12700">
              <a:lnSpc>
                <a:spcPct val="100000"/>
              </a:lnSpc>
              <a:spcBef>
                <a:spcPts val="125"/>
              </a:spcBef>
            </a:pPr>
            <a:r>
              <a:rPr sz="550" spc="10" dirty="0">
                <a:latin typeface="Times New Roman"/>
                <a:cs typeface="Times New Roman"/>
              </a:rPr>
              <a:t>1</a:t>
            </a:r>
            <a:endParaRPr sz="550">
              <a:latin typeface="Times New Roman"/>
              <a:cs typeface="Times New Roman"/>
            </a:endParaRPr>
          </a:p>
        </p:txBody>
      </p:sp>
      <p:sp>
        <p:nvSpPr>
          <p:cNvPr id="205" name="object 205"/>
          <p:cNvSpPr/>
          <p:nvPr/>
        </p:nvSpPr>
        <p:spPr>
          <a:xfrm>
            <a:off x="1934356" y="544339"/>
            <a:ext cx="0" cy="1373505"/>
          </a:xfrm>
          <a:custGeom>
            <a:avLst/>
            <a:gdLst/>
            <a:ahLst/>
            <a:cxnLst/>
            <a:rect l="l" t="t" r="r" b="b"/>
            <a:pathLst>
              <a:path h="1373505">
                <a:moveTo>
                  <a:pt x="0" y="1373084"/>
                </a:moveTo>
                <a:lnTo>
                  <a:pt x="0" y="1358810"/>
                </a:lnTo>
              </a:path>
              <a:path h="1373505">
                <a:moveTo>
                  <a:pt x="0" y="0"/>
                </a:moveTo>
                <a:lnTo>
                  <a:pt x="0" y="14274"/>
                </a:lnTo>
              </a:path>
            </a:pathLst>
          </a:custGeom>
          <a:ln w="4078">
            <a:solidFill>
              <a:srgbClr val="000000"/>
            </a:solidFill>
          </a:ln>
        </p:spPr>
        <p:txBody>
          <a:bodyPr wrap="square" lIns="0" tIns="0" rIns="0" bIns="0" rtlCol="0"/>
          <a:lstStyle/>
          <a:p>
            <a:endParaRPr/>
          </a:p>
        </p:txBody>
      </p:sp>
      <p:sp>
        <p:nvSpPr>
          <p:cNvPr id="206" name="object 206"/>
          <p:cNvSpPr txBox="1"/>
          <p:nvPr/>
        </p:nvSpPr>
        <p:spPr>
          <a:xfrm>
            <a:off x="1903303" y="1919677"/>
            <a:ext cx="62230" cy="113664"/>
          </a:xfrm>
          <a:prstGeom prst="rect">
            <a:avLst/>
          </a:prstGeom>
        </p:spPr>
        <p:txBody>
          <a:bodyPr vert="horz" wrap="square" lIns="0" tIns="15875" rIns="0" bIns="0" rtlCol="0">
            <a:spAutoFit/>
          </a:bodyPr>
          <a:lstStyle/>
          <a:p>
            <a:pPr marL="12700">
              <a:lnSpc>
                <a:spcPct val="100000"/>
              </a:lnSpc>
              <a:spcBef>
                <a:spcPts val="125"/>
              </a:spcBef>
            </a:pPr>
            <a:r>
              <a:rPr sz="550" spc="10" dirty="0">
                <a:latin typeface="Times New Roman"/>
                <a:cs typeface="Times New Roman"/>
              </a:rPr>
              <a:t>2</a:t>
            </a:r>
            <a:endParaRPr sz="550">
              <a:latin typeface="Times New Roman"/>
              <a:cs typeface="Times New Roman"/>
            </a:endParaRPr>
          </a:p>
        </p:txBody>
      </p:sp>
      <p:sp>
        <p:nvSpPr>
          <p:cNvPr id="207" name="object 207"/>
          <p:cNvSpPr/>
          <p:nvPr/>
        </p:nvSpPr>
        <p:spPr>
          <a:xfrm>
            <a:off x="698580" y="544339"/>
            <a:ext cx="1373505" cy="1373505"/>
          </a:xfrm>
          <a:custGeom>
            <a:avLst/>
            <a:gdLst/>
            <a:ahLst/>
            <a:cxnLst/>
            <a:rect l="l" t="t" r="r" b="b"/>
            <a:pathLst>
              <a:path w="1373505" h="1373505">
                <a:moveTo>
                  <a:pt x="0" y="1373084"/>
                </a:moveTo>
                <a:lnTo>
                  <a:pt x="14274" y="1373084"/>
                </a:lnTo>
              </a:path>
              <a:path w="1373505" h="1373505">
                <a:moveTo>
                  <a:pt x="1373081" y="1373084"/>
                </a:moveTo>
                <a:lnTo>
                  <a:pt x="1358806" y="1373084"/>
                </a:lnTo>
              </a:path>
              <a:path w="1373505" h="1373505">
                <a:moveTo>
                  <a:pt x="0" y="1235776"/>
                </a:moveTo>
                <a:lnTo>
                  <a:pt x="14274" y="1235776"/>
                </a:lnTo>
              </a:path>
              <a:path w="1373505" h="1373505">
                <a:moveTo>
                  <a:pt x="1373081" y="1235776"/>
                </a:moveTo>
                <a:lnTo>
                  <a:pt x="1358806" y="1235776"/>
                </a:lnTo>
              </a:path>
              <a:path w="1373505" h="1373505">
                <a:moveTo>
                  <a:pt x="0" y="1098468"/>
                </a:moveTo>
                <a:lnTo>
                  <a:pt x="14274" y="1098468"/>
                </a:lnTo>
              </a:path>
              <a:path w="1373505" h="1373505">
                <a:moveTo>
                  <a:pt x="1373081" y="1098468"/>
                </a:moveTo>
                <a:lnTo>
                  <a:pt x="1358806" y="1098468"/>
                </a:lnTo>
              </a:path>
              <a:path w="1373505" h="1373505">
                <a:moveTo>
                  <a:pt x="0" y="961160"/>
                </a:moveTo>
                <a:lnTo>
                  <a:pt x="14274" y="961160"/>
                </a:lnTo>
              </a:path>
              <a:path w="1373505" h="1373505">
                <a:moveTo>
                  <a:pt x="1373081" y="961160"/>
                </a:moveTo>
                <a:lnTo>
                  <a:pt x="1358806" y="961160"/>
                </a:lnTo>
              </a:path>
              <a:path w="1373505" h="1373505">
                <a:moveTo>
                  <a:pt x="0" y="823851"/>
                </a:moveTo>
                <a:lnTo>
                  <a:pt x="14274" y="823851"/>
                </a:lnTo>
              </a:path>
              <a:path w="1373505" h="1373505">
                <a:moveTo>
                  <a:pt x="1373081" y="823851"/>
                </a:moveTo>
                <a:lnTo>
                  <a:pt x="1358806" y="823851"/>
                </a:lnTo>
              </a:path>
              <a:path w="1373505" h="1373505">
                <a:moveTo>
                  <a:pt x="0" y="686543"/>
                </a:moveTo>
                <a:lnTo>
                  <a:pt x="14274" y="686543"/>
                </a:lnTo>
              </a:path>
              <a:path w="1373505" h="1373505">
                <a:moveTo>
                  <a:pt x="1373081" y="686543"/>
                </a:moveTo>
                <a:lnTo>
                  <a:pt x="1358806" y="686543"/>
                </a:lnTo>
              </a:path>
              <a:path w="1373505" h="1373505">
                <a:moveTo>
                  <a:pt x="0" y="549238"/>
                </a:moveTo>
                <a:lnTo>
                  <a:pt x="14274" y="549238"/>
                </a:lnTo>
              </a:path>
              <a:path w="1373505" h="1373505">
                <a:moveTo>
                  <a:pt x="1373081" y="549238"/>
                </a:moveTo>
                <a:lnTo>
                  <a:pt x="1358806" y="549238"/>
                </a:lnTo>
              </a:path>
              <a:path w="1373505" h="1373505">
                <a:moveTo>
                  <a:pt x="0" y="411924"/>
                </a:moveTo>
                <a:lnTo>
                  <a:pt x="14274" y="411924"/>
                </a:lnTo>
              </a:path>
              <a:path w="1373505" h="1373505">
                <a:moveTo>
                  <a:pt x="1373081" y="411924"/>
                </a:moveTo>
                <a:lnTo>
                  <a:pt x="1358806" y="411924"/>
                </a:lnTo>
              </a:path>
              <a:path w="1373505" h="1373505">
                <a:moveTo>
                  <a:pt x="0" y="274619"/>
                </a:moveTo>
                <a:lnTo>
                  <a:pt x="14274" y="274619"/>
                </a:lnTo>
              </a:path>
              <a:path w="1373505" h="1373505">
                <a:moveTo>
                  <a:pt x="1373081" y="274619"/>
                </a:moveTo>
                <a:lnTo>
                  <a:pt x="1358806" y="274619"/>
                </a:lnTo>
              </a:path>
              <a:path w="1373505" h="1373505">
                <a:moveTo>
                  <a:pt x="0" y="137313"/>
                </a:moveTo>
                <a:lnTo>
                  <a:pt x="14274" y="137313"/>
                </a:lnTo>
              </a:path>
              <a:path w="1373505" h="1373505">
                <a:moveTo>
                  <a:pt x="1373081" y="137313"/>
                </a:moveTo>
                <a:lnTo>
                  <a:pt x="1358806" y="137313"/>
                </a:lnTo>
              </a:path>
              <a:path w="1373505" h="1373505">
                <a:moveTo>
                  <a:pt x="0" y="0"/>
                </a:moveTo>
                <a:lnTo>
                  <a:pt x="14274" y="0"/>
                </a:lnTo>
              </a:path>
              <a:path w="1373505" h="1373505">
                <a:moveTo>
                  <a:pt x="1373081" y="0"/>
                </a:moveTo>
                <a:lnTo>
                  <a:pt x="1358806" y="0"/>
                </a:lnTo>
              </a:path>
            </a:pathLst>
          </a:custGeom>
          <a:ln w="4078">
            <a:solidFill>
              <a:srgbClr val="000000"/>
            </a:solidFill>
          </a:ln>
        </p:spPr>
        <p:txBody>
          <a:bodyPr wrap="square" lIns="0" tIns="0" rIns="0" bIns="0" rtlCol="0"/>
          <a:lstStyle/>
          <a:p>
            <a:endParaRPr/>
          </a:p>
        </p:txBody>
      </p:sp>
      <p:sp>
        <p:nvSpPr>
          <p:cNvPr id="208" name="object 208"/>
          <p:cNvSpPr txBox="1"/>
          <p:nvPr/>
        </p:nvSpPr>
        <p:spPr>
          <a:xfrm>
            <a:off x="530218" y="434849"/>
            <a:ext cx="158750" cy="1536065"/>
          </a:xfrm>
          <a:prstGeom prst="rect">
            <a:avLst/>
          </a:prstGeom>
        </p:spPr>
        <p:txBody>
          <a:bodyPr vert="horz" wrap="square" lIns="0" tIns="65405" rIns="0" bIns="0" rtlCol="0">
            <a:spAutoFit/>
          </a:bodyPr>
          <a:lstStyle/>
          <a:p>
            <a:pPr marR="5080" algn="r">
              <a:lnSpc>
                <a:spcPct val="100000"/>
              </a:lnSpc>
              <a:spcBef>
                <a:spcPts val="515"/>
              </a:spcBef>
            </a:pPr>
            <a:r>
              <a:rPr sz="550" spc="10" dirty="0">
                <a:latin typeface="Times New Roman"/>
                <a:cs typeface="Times New Roman"/>
              </a:rPr>
              <a:t>2.5</a:t>
            </a:r>
            <a:endParaRPr sz="550">
              <a:latin typeface="Times New Roman"/>
              <a:cs typeface="Times New Roman"/>
            </a:endParaRPr>
          </a:p>
          <a:p>
            <a:pPr marR="5080" algn="r">
              <a:lnSpc>
                <a:spcPct val="100000"/>
              </a:lnSpc>
              <a:spcBef>
                <a:spcPts val="420"/>
              </a:spcBef>
            </a:pPr>
            <a:r>
              <a:rPr sz="550" spc="10" dirty="0">
                <a:latin typeface="Times New Roman"/>
                <a:cs typeface="Times New Roman"/>
              </a:rPr>
              <a:t>2</a:t>
            </a:r>
            <a:endParaRPr sz="550">
              <a:latin typeface="Times New Roman"/>
              <a:cs typeface="Times New Roman"/>
            </a:endParaRPr>
          </a:p>
          <a:p>
            <a:pPr marR="5080" algn="r">
              <a:lnSpc>
                <a:spcPct val="100000"/>
              </a:lnSpc>
              <a:spcBef>
                <a:spcPts val="420"/>
              </a:spcBef>
            </a:pPr>
            <a:r>
              <a:rPr sz="550" spc="10" dirty="0">
                <a:latin typeface="Times New Roman"/>
                <a:cs typeface="Times New Roman"/>
              </a:rPr>
              <a:t>1.5</a:t>
            </a:r>
            <a:endParaRPr sz="550">
              <a:latin typeface="Times New Roman"/>
              <a:cs typeface="Times New Roman"/>
            </a:endParaRPr>
          </a:p>
          <a:p>
            <a:pPr marR="5080" algn="r">
              <a:lnSpc>
                <a:spcPct val="100000"/>
              </a:lnSpc>
              <a:spcBef>
                <a:spcPts val="425"/>
              </a:spcBef>
            </a:pPr>
            <a:r>
              <a:rPr sz="550" spc="10" dirty="0">
                <a:latin typeface="Times New Roman"/>
                <a:cs typeface="Times New Roman"/>
              </a:rPr>
              <a:t>1</a:t>
            </a:r>
            <a:endParaRPr sz="550">
              <a:latin typeface="Times New Roman"/>
              <a:cs typeface="Times New Roman"/>
            </a:endParaRPr>
          </a:p>
          <a:p>
            <a:pPr marR="5080" algn="r">
              <a:lnSpc>
                <a:spcPct val="100000"/>
              </a:lnSpc>
              <a:spcBef>
                <a:spcPts val="420"/>
              </a:spcBef>
            </a:pPr>
            <a:r>
              <a:rPr sz="550" spc="10" dirty="0">
                <a:latin typeface="Times New Roman"/>
                <a:cs typeface="Times New Roman"/>
              </a:rPr>
              <a:t>0.5</a:t>
            </a:r>
            <a:endParaRPr sz="550">
              <a:latin typeface="Times New Roman"/>
              <a:cs typeface="Times New Roman"/>
            </a:endParaRPr>
          </a:p>
          <a:p>
            <a:pPr marR="5080" algn="r">
              <a:lnSpc>
                <a:spcPct val="100000"/>
              </a:lnSpc>
              <a:spcBef>
                <a:spcPts val="420"/>
              </a:spcBef>
            </a:pPr>
            <a:r>
              <a:rPr sz="550" spc="10" dirty="0">
                <a:latin typeface="Times New Roman"/>
                <a:cs typeface="Times New Roman"/>
              </a:rPr>
              <a:t>0</a:t>
            </a:r>
            <a:endParaRPr sz="550">
              <a:latin typeface="Times New Roman"/>
              <a:cs typeface="Times New Roman"/>
            </a:endParaRPr>
          </a:p>
          <a:p>
            <a:pPr marR="5080" algn="r">
              <a:lnSpc>
                <a:spcPct val="100000"/>
              </a:lnSpc>
              <a:spcBef>
                <a:spcPts val="420"/>
              </a:spcBef>
            </a:pPr>
            <a:r>
              <a:rPr sz="550" spc="10" dirty="0">
                <a:latin typeface="Times New Roman"/>
                <a:cs typeface="Times New Roman"/>
              </a:rPr>
              <a:t>−0.5</a:t>
            </a:r>
            <a:endParaRPr sz="550">
              <a:latin typeface="Times New Roman"/>
              <a:cs typeface="Times New Roman"/>
            </a:endParaRPr>
          </a:p>
          <a:p>
            <a:pPr marR="5080" algn="r">
              <a:lnSpc>
                <a:spcPct val="100000"/>
              </a:lnSpc>
              <a:spcBef>
                <a:spcPts val="420"/>
              </a:spcBef>
            </a:pPr>
            <a:r>
              <a:rPr sz="550" spc="10" dirty="0">
                <a:latin typeface="Times New Roman"/>
                <a:cs typeface="Times New Roman"/>
              </a:rPr>
              <a:t>−1</a:t>
            </a:r>
            <a:endParaRPr sz="550">
              <a:latin typeface="Times New Roman"/>
              <a:cs typeface="Times New Roman"/>
            </a:endParaRPr>
          </a:p>
          <a:p>
            <a:pPr marR="5080" algn="r">
              <a:lnSpc>
                <a:spcPct val="100000"/>
              </a:lnSpc>
              <a:spcBef>
                <a:spcPts val="425"/>
              </a:spcBef>
            </a:pPr>
            <a:r>
              <a:rPr sz="550" spc="10" dirty="0">
                <a:latin typeface="Times New Roman"/>
                <a:cs typeface="Times New Roman"/>
              </a:rPr>
              <a:t>−1.5</a:t>
            </a:r>
            <a:endParaRPr sz="550">
              <a:latin typeface="Times New Roman"/>
              <a:cs typeface="Times New Roman"/>
            </a:endParaRPr>
          </a:p>
          <a:p>
            <a:pPr marR="5080" algn="r">
              <a:lnSpc>
                <a:spcPct val="100000"/>
              </a:lnSpc>
              <a:spcBef>
                <a:spcPts val="420"/>
              </a:spcBef>
            </a:pPr>
            <a:r>
              <a:rPr sz="550" spc="10" dirty="0">
                <a:latin typeface="Times New Roman"/>
                <a:cs typeface="Times New Roman"/>
              </a:rPr>
              <a:t>−2</a:t>
            </a:r>
            <a:endParaRPr sz="550">
              <a:latin typeface="Times New Roman"/>
              <a:cs typeface="Times New Roman"/>
            </a:endParaRPr>
          </a:p>
          <a:p>
            <a:pPr marR="5080" algn="r">
              <a:lnSpc>
                <a:spcPct val="100000"/>
              </a:lnSpc>
              <a:spcBef>
                <a:spcPts val="420"/>
              </a:spcBef>
            </a:pPr>
            <a:r>
              <a:rPr sz="550" spc="10" dirty="0">
                <a:latin typeface="Times New Roman"/>
                <a:cs typeface="Times New Roman"/>
              </a:rPr>
              <a:t>−2.5</a:t>
            </a:r>
            <a:endParaRPr sz="550">
              <a:latin typeface="Times New Roman"/>
              <a:cs typeface="Times New Roman"/>
            </a:endParaRPr>
          </a:p>
        </p:txBody>
      </p:sp>
      <p:sp>
        <p:nvSpPr>
          <p:cNvPr id="209" name="object 209"/>
          <p:cNvSpPr/>
          <p:nvPr/>
        </p:nvSpPr>
        <p:spPr>
          <a:xfrm>
            <a:off x="698580" y="544339"/>
            <a:ext cx="1373505" cy="1373505"/>
          </a:xfrm>
          <a:custGeom>
            <a:avLst/>
            <a:gdLst/>
            <a:ahLst/>
            <a:cxnLst/>
            <a:rect l="l" t="t" r="r" b="b"/>
            <a:pathLst>
              <a:path w="1373505" h="1373505">
                <a:moveTo>
                  <a:pt x="0" y="0"/>
                </a:moveTo>
                <a:lnTo>
                  <a:pt x="1373081" y="0"/>
                </a:lnTo>
              </a:path>
              <a:path w="1373505" h="1373505">
                <a:moveTo>
                  <a:pt x="0" y="1373084"/>
                </a:moveTo>
                <a:lnTo>
                  <a:pt x="1373081" y="1373084"/>
                </a:lnTo>
              </a:path>
              <a:path w="1373505" h="1373505">
                <a:moveTo>
                  <a:pt x="1373081" y="1373084"/>
                </a:moveTo>
                <a:lnTo>
                  <a:pt x="1373081" y="0"/>
                </a:lnTo>
              </a:path>
              <a:path w="1373505" h="1373505">
                <a:moveTo>
                  <a:pt x="0" y="1373084"/>
                </a:moveTo>
                <a:lnTo>
                  <a:pt x="0" y="0"/>
                </a:lnTo>
              </a:path>
            </a:pathLst>
          </a:custGeom>
          <a:ln w="4078">
            <a:solidFill>
              <a:srgbClr val="000000"/>
            </a:solidFill>
          </a:ln>
        </p:spPr>
        <p:txBody>
          <a:bodyPr wrap="square" lIns="0" tIns="0" rIns="0" bIns="0" rtlCol="0"/>
          <a:lstStyle/>
          <a:p>
            <a:endParaRPr/>
          </a:p>
        </p:txBody>
      </p:sp>
      <p:pic>
        <p:nvPicPr>
          <p:cNvPr id="210" name="object 210"/>
          <p:cNvPicPr/>
          <p:nvPr/>
        </p:nvPicPr>
        <p:blipFill>
          <a:blip r:embed="rId5" cstate="print"/>
          <a:stretch>
            <a:fillRect/>
          </a:stretch>
        </p:blipFill>
        <p:spPr>
          <a:xfrm>
            <a:off x="2313777" y="442597"/>
            <a:ext cx="1737424" cy="1734487"/>
          </a:xfrm>
          <a:prstGeom prst="rect">
            <a:avLst/>
          </a:prstGeom>
        </p:spPr>
      </p:pic>
      <p:sp>
        <p:nvSpPr>
          <p:cNvPr id="211" name="object 211"/>
          <p:cNvSpPr txBox="1"/>
          <p:nvPr/>
        </p:nvSpPr>
        <p:spPr>
          <a:xfrm>
            <a:off x="1696647" y="2324769"/>
            <a:ext cx="1203960" cy="363220"/>
          </a:xfrm>
          <a:prstGeom prst="rect">
            <a:avLst/>
          </a:prstGeom>
        </p:spPr>
        <p:txBody>
          <a:bodyPr vert="horz" wrap="square" lIns="0" tIns="17145" rIns="0" bIns="0" rtlCol="0">
            <a:spAutoFit/>
          </a:bodyPr>
          <a:lstStyle/>
          <a:p>
            <a:pPr marL="423545">
              <a:lnSpc>
                <a:spcPts val="950"/>
              </a:lnSpc>
              <a:spcBef>
                <a:spcPts val="135"/>
              </a:spcBef>
            </a:pPr>
            <a:r>
              <a:rPr sz="1000" i="1" u="sng" spc="75" dirty="0">
                <a:solidFill>
                  <a:srgbClr val="0000E5"/>
                </a:solidFill>
                <a:uFill>
                  <a:solidFill>
                    <a:srgbClr val="000000"/>
                  </a:solidFill>
                </a:uFill>
                <a:latin typeface="Calibri"/>
                <a:cs typeface="Calibri"/>
              </a:rPr>
              <a:t>p</a:t>
            </a:r>
            <a:r>
              <a:rPr sz="1000" u="sng" spc="75" dirty="0">
                <a:solidFill>
                  <a:srgbClr val="0000E5"/>
                </a:solidFill>
                <a:uFill>
                  <a:solidFill>
                    <a:srgbClr val="000000"/>
                  </a:solidFill>
                </a:uFill>
                <a:latin typeface="Calibri"/>
                <a:cs typeface="Calibri"/>
              </a:rPr>
              <a:t>(</a:t>
            </a:r>
            <a:r>
              <a:rPr sz="1000" i="1" u="sng" spc="75" dirty="0">
                <a:solidFill>
                  <a:srgbClr val="0000E5"/>
                </a:solidFill>
                <a:uFill>
                  <a:solidFill>
                    <a:srgbClr val="000000"/>
                  </a:solidFill>
                </a:uFill>
                <a:latin typeface="Calibri"/>
                <a:cs typeface="Calibri"/>
              </a:rPr>
              <a:t>x</a:t>
            </a:r>
            <a:r>
              <a:rPr sz="1000" u="sng" spc="75" dirty="0">
                <a:solidFill>
                  <a:srgbClr val="0000E5"/>
                </a:solidFill>
                <a:uFill>
                  <a:solidFill>
                    <a:srgbClr val="000000"/>
                  </a:solidFill>
                </a:uFill>
                <a:latin typeface="Lucida Sans Unicode"/>
                <a:cs typeface="Lucida Sans Unicode"/>
              </a:rPr>
              <a:t>|</a:t>
            </a:r>
            <a:r>
              <a:rPr sz="1000" i="1" u="sng" spc="75" dirty="0">
                <a:solidFill>
                  <a:srgbClr val="0000E5"/>
                </a:solidFill>
                <a:uFill>
                  <a:solidFill>
                    <a:srgbClr val="000000"/>
                  </a:solidFill>
                </a:uFill>
                <a:latin typeface="Calibri"/>
                <a:cs typeface="Calibri"/>
              </a:rPr>
              <a:t>C</a:t>
            </a:r>
            <a:r>
              <a:rPr sz="1125" i="1" u="sng" spc="112" baseline="-11111" dirty="0">
                <a:solidFill>
                  <a:srgbClr val="0000E5"/>
                </a:solidFill>
                <a:uFill>
                  <a:solidFill>
                    <a:srgbClr val="000000"/>
                  </a:solidFill>
                </a:uFill>
                <a:latin typeface="Calibri"/>
                <a:cs typeface="Calibri"/>
              </a:rPr>
              <a:t>b</a:t>
            </a:r>
            <a:r>
              <a:rPr sz="1000" u="sng" spc="75" dirty="0">
                <a:solidFill>
                  <a:srgbClr val="0000E5"/>
                </a:solidFill>
                <a:uFill>
                  <a:solidFill>
                    <a:srgbClr val="000000"/>
                  </a:solidFill>
                </a:uFill>
                <a:latin typeface="Calibri"/>
                <a:cs typeface="Calibri"/>
              </a:rPr>
              <a:t>)</a:t>
            </a:r>
            <a:r>
              <a:rPr sz="1000" i="1" u="sng" spc="75" dirty="0">
                <a:solidFill>
                  <a:srgbClr val="0000E5"/>
                </a:solidFill>
                <a:uFill>
                  <a:solidFill>
                    <a:srgbClr val="000000"/>
                  </a:solidFill>
                </a:uFill>
                <a:latin typeface="Calibri"/>
                <a:cs typeface="Calibri"/>
              </a:rPr>
              <a:t>p</a:t>
            </a:r>
            <a:r>
              <a:rPr sz="1000" u="sng" spc="75" dirty="0">
                <a:solidFill>
                  <a:srgbClr val="0000E5"/>
                </a:solidFill>
                <a:uFill>
                  <a:solidFill>
                    <a:srgbClr val="000000"/>
                  </a:solidFill>
                </a:uFill>
                <a:latin typeface="Calibri"/>
                <a:cs typeface="Calibri"/>
              </a:rPr>
              <a:t>(</a:t>
            </a:r>
            <a:r>
              <a:rPr sz="1000" i="1" u="sng" spc="75" dirty="0">
                <a:solidFill>
                  <a:srgbClr val="0000E5"/>
                </a:solidFill>
                <a:uFill>
                  <a:solidFill>
                    <a:srgbClr val="000000"/>
                  </a:solidFill>
                </a:uFill>
                <a:latin typeface="Calibri"/>
                <a:cs typeface="Calibri"/>
              </a:rPr>
              <a:t>C</a:t>
            </a:r>
            <a:r>
              <a:rPr sz="1125" i="1" u="sng" spc="112" baseline="-11111" dirty="0">
                <a:solidFill>
                  <a:srgbClr val="0000E5"/>
                </a:solidFill>
                <a:uFill>
                  <a:solidFill>
                    <a:srgbClr val="000000"/>
                  </a:solidFill>
                </a:uFill>
                <a:latin typeface="Calibri"/>
                <a:cs typeface="Calibri"/>
              </a:rPr>
              <a:t>b</a:t>
            </a:r>
            <a:r>
              <a:rPr sz="1000" u="sng" spc="75" dirty="0">
                <a:solidFill>
                  <a:srgbClr val="0000E5"/>
                </a:solidFill>
                <a:uFill>
                  <a:solidFill>
                    <a:srgbClr val="000000"/>
                  </a:solidFill>
                </a:uFill>
                <a:latin typeface="Calibri"/>
                <a:cs typeface="Calibri"/>
              </a:rPr>
              <a:t>)</a:t>
            </a:r>
            <a:endParaRPr sz="1000">
              <a:latin typeface="Calibri"/>
              <a:cs typeface="Calibri"/>
            </a:endParaRPr>
          </a:p>
          <a:p>
            <a:pPr marL="38100">
              <a:lnSpc>
                <a:spcPts val="705"/>
              </a:lnSpc>
            </a:pPr>
            <a:r>
              <a:rPr sz="1000" i="1" spc="30" dirty="0">
                <a:latin typeface="Calibri"/>
                <a:cs typeface="Calibri"/>
              </a:rPr>
              <a:t>a </a:t>
            </a:r>
            <a:r>
              <a:rPr sz="1000" spc="305" dirty="0">
                <a:latin typeface="Calibri"/>
                <a:cs typeface="Calibri"/>
              </a:rPr>
              <a:t>=</a:t>
            </a:r>
            <a:r>
              <a:rPr sz="1000" spc="30" dirty="0">
                <a:latin typeface="Calibri"/>
                <a:cs typeface="Calibri"/>
              </a:rPr>
              <a:t> </a:t>
            </a:r>
            <a:r>
              <a:rPr sz="1000" i="1" spc="100" dirty="0">
                <a:latin typeface="Calibri"/>
                <a:cs typeface="Calibri"/>
              </a:rPr>
              <a:t>ln</a:t>
            </a:r>
            <a:endParaRPr sz="1000">
              <a:latin typeface="Calibri"/>
              <a:cs typeface="Calibri"/>
            </a:endParaRPr>
          </a:p>
          <a:p>
            <a:pPr marL="417830">
              <a:lnSpc>
                <a:spcPts val="955"/>
              </a:lnSpc>
            </a:pPr>
            <a:r>
              <a:rPr sz="1000" i="1" spc="105" dirty="0">
                <a:solidFill>
                  <a:srgbClr val="B20000"/>
                </a:solidFill>
                <a:latin typeface="Calibri"/>
                <a:cs typeface="Calibri"/>
              </a:rPr>
              <a:t>p</a:t>
            </a:r>
            <a:r>
              <a:rPr sz="1000" spc="105" dirty="0">
                <a:solidFill>
                  <a:srgbClr val="B20000"/>
                </a:solidFill>
                <a:latin typeface="Calibri"/>
                <a:cs typeface="Calibri"/>
              </a:rPr>
              <a:t>(</a:t>
            </a:r>
            <a:r>
              <a:rPr sz="1000" i="1" spc="105" dirty="0">
                <a:solidFill>
                  <a:srgbClr val="B20000"/>
                </a:solidFill>
                <a:latin typeface="Calibri"/>
                <a:cs typeface="Calibri"/>
              </a:rPr>
              <a:t>x</a:t>
            </a:r>
            <a:r>
              <a:rPr sz="1000" spc="105" dirty="0">
                <a:solidFill>
                  <a:srgbClr val="B20000"/>
                </a:solidFill>
                <a:latin typeface="Lucida Sans Unicode"/>
                <a:cs typeface="Lucida Sans Unicode"/>
              </a:rPr>
              <a:t>|</a:t>
            </a:r>
            <a:r>
              <a:rPr sz="1000" i="1" spc="105" dirty="0">
                <a:solidFill>
                  <a:srgbClr val="B20000"/>
                </a:solidFill>
                <a:latin typeface="Calibri"/>
                <a:cs typeface="Calibri"/>
              </a:rPr>
              <a:t>C</a:t>
            </a:r>
            <a:r>
              <a:rPr sz="1125" i="1" spc="157" baseline="-11111" dirty="0">
                <a:solidFill>
                  <a:srgbClr val="B20000"/>
                </a:solidFill>
                <a:latin typeface="Calibri"/>
                <a:cs typeface="Calibri"/>
              </a:rPr>
              <a:t>r</a:t>
            </a:r>
            <a:r>
              <a:rPr sz="1000" spc="105" dirty="0">
                <a:solidFill>
                  <a:srgbClr val="B20000"/>
                </a:solidFill>
                <a:latin typeface="Calibri"/>
                <a:cs typeface="Calibri"/>
              </a:rPr>
              <a:t>)</a:t>
            </a:r>
            <a:r>
              <a:rPr sz="1000" i="1" spc="105" dirty="0">
                <a:solidFill>
                  <a:srgbClr val="B20000"/>
                </a:solidFill>
                <a:latin typeface="Calibri"/>
                <a:cs typeface="Calibri"/>
              </a:rPr>
              <a:t>p</a:t>
            </a:r>
            <a:r>
              <a:rPr sz="1000" spc="105" dirty="0">
                <a:solidFill>
                  <a:srgbClr val="B20000"/>
                </a:solidFill>
                <a:latin typeface="Calibri"/>
                <a:cs typeface="Calibri"/>
              </a:rPr>
              <a:t>(</a:t>
            </a:r>
            <a:r>
              <a:rPr sz="1000" i="1" spc="105" dirty="0">
                <a:solidFill>
                  <a:srgbClr val="B20000"/>
                </a:solidFill>
                <a:latin typeface="Calibri"/>
                <a:cs typeface="Calibri"/>
              </a:rPr>
              <a:t>C</a:t>
            </a:r>
            <a:r>
              <a:rPr sz="1125" i="1" spc="157" baseline="-11111" dirty="0">
                <a:solidFill>
                  <a:srgbClr val="B20000"/>
                </a:solidFill>
                <a:latin typeface="Calibri"/>
                <a:cs typeface="Calibri"/>
              </a:rPr>
              <a:t>r</a:t>
            </a:r>
            <a:r>
              <a:rPr sz="1000" spc="105" dirty="0">
                <a:solidFill>
                  <a:srgbClr val="B20000"/>
                </a:solidFill>
                <a:latin typeface="Calibri"/>
                <a:cs typeface="Calibri"/>
              </a:rPr>
              <a:t>)</a:t>
            </a:r>
            <a:endParaRPr sz="1000">
              <a:latin typeface="Calibri"/>
              <a:cs typeface="Calibri"/>
            </a:endParaRPr>
          </a:p>
        </p:txBody>
      </p:sp>
      <p:sp>
        <p:nvSpPr>
          <p:cNvPr id="212" name="object 212"/>
          <p:cNvSpPr txBox="1"/>
          <p:nvPr/>
        </p:nvSpPr>
        <p:spPr>
          <a:xfrm>
            <a:off x="517478" y="2779960"/>
            <a:ext cx="3576320" cy="183515"/>
          </a:xfrm>
          <a:prstGeom prst="rect">
            <a:avLst/>
          </a:prstGeom>
        </p:spPr>
        <p:txBody>
          <a:bodyPr vert="horz" wrap="square" lIns="0" tIns="17145" rIns="0" bIns="0" rtlCol="0">
            <a:spAutoFit/>
          </a:bodyPr>
          <a:lstStyle/>
          <a:p>
            <a:pPr marL="50800">
              <a:lnSpc>
                <a:spcPct val="100000"/>
              </a:lnSpc>
              <a:spcBef>
                <a:spcPts val="135"/>
              </a:spcBef>
              <a:tabLst>
                <a:tab pos="488315" algn="l"/>
                <a:tab pos="2163445" algn="l"/>
              </a:tabLst>
            </a:pPr>
            <a:r>
              <a:rPr sz="1000" i="1" spc="30" dirty="0">
                <a:latin typeface="Calibri"/>
                <a:cs typeface="Calibri"/>
              </a:rPr>
              <a:t>a</a:t>
            </a:r>
            <a:r>
              <a:rPr sz="1000" i="1" spc="60" dirty="0">
                <a:latin typeface="Calibri"/>
                <a:cs typeface="Calibri"/>
              </a:rPr>
              <a:t> </a:t>
            </a:r>
            <a:r>
              <a:rPr sz="1000" spc="305" dirty="0">
                <a:latin typeface="Calibri"/>
                <a:cs typeface="Calibri"/>
              </a:rPr>
              <a:t>=</a:t>
            </a:r>
            <a:r>
              <a:rPr sz="1000" dirty="0">
                <a:latin typeface="Calibri"/>
                <a:cs typeface="Calibri"/>
              </a:rPr>
              <a:t>	</a:t>
            </a:r>
            <a:r>
              <a:rPr sz="1000" i="1" spc="95" dirty="0">
                <a:latin typeface="Calibri"/>
                <a:cs typeface="Calibri"/>
              </a:rPr>
              <a:t>l</a:t>
            </a:r>
            <a:r>
              <a:rPr sz="1000" i="1" u="heavy" spc="100" dirty="0">
                <a:uFill>
                  <a:solidFill>
                    <a:srgbClr val="000000"/>
                  </a:solidFill>
                </a:uFill>
                <a:latin typeface="Calibri"/>
                <a:cs typeface="Calibri"/>
              </a:rPr>
              <a:t>n</a:t>
            </a:r>
            <a:r>
              <a:rPr sz="1000" u="heavy" spc="95" dirty="0">
                <a:uFill>
                  <a:solidFill>
                    <a:srgbClr val="000000"/>
                  </a:solidFill>
                </a:uFill>
                <a:latin typeface="Calibri"/>
                <a:cs typeface="Calibri"/>
              </a:rPr>
              <a:t>(</a:t>
            </a:r>
            <a:r>
              <a:rPr sz="1000" i="1" u="heavy" spc="5" dirty="0">
                <a:solidFill>
                  <a:srgbClr val="0000E5"/>
                </a:solidFill>
                <a:uFill>
                  <a:solidFill>
                    <a:srgbClr val="000000"/>
                  </a:solidFill>
                </a:uFill>
                <a:latin typeface="Calibri"/>
                <a:cs typeface="Calibri"/>
              </a:rPr>
              <a:t>p</a:t>
            </a:r>
            <a:r>
              <a:rPr sz="1000" u="heavy" spc="95" dirty="0">
                <a:solidFill>
                  <a:srgbClr val="0000E5"/>
                </a:solidFill>
                <a:uFill>
                  <a:solidFill>
                    <a:srgbClr val="000000"/>
                  </a:solidFill>
                </a:uFill>
                <a:latin typeface="Calibri"/>
                <a:cs typeface="Calibri"/>
              </a:rPr>
              <a:t>(</a:t>
            </a:r>
            <a:r>
              <a:rPr sz="1000" i="1" u="heavy" spc="155" dirty="0">
                <a:solidFill>
                  <a:srgbClr val="0000E5"/>
                </a:solidFill>
                <a:uFill>
                  <a:solidFill>
                    <a:srgbClr val="000000"/>
                  </a:solidFill>
                </a:uFill>
                <a:latin typeface="Calibri"/>
                <a:cs typeface="Calibri"/>
              </a:rPr>
              <a:t>x</a:t>
            </a:r>
            <a:r>
              <a:rPr sz="1000" u="heavy" spc="-90" dirty="0">
                <a:solidFill>
                  <a:srgbClr val="0000E5"/>
                </a:solidFill>
                <a:uFill>
                  <a:solidFill>
                    <a:srgbClr val="000000"/>
                  </a:solidFill>
                </a:uFill>
                <a:latin typeface="Lucida Sans Unicode"/>
                <a:cs typeface="Lucida Sans Unicode"/>
              </a:rPr>
              <a:t>|</a:t>
            </a:r>
            <a:r>
              <a:rPr sz="1000" i="1" u="heavy" spc="215" dirty="0">
                <a:solidFill>
                  <a:srgbClr val="0000E5"/>
                </a:solidFill>
                <a:uFill>
                  <a:solidFill>
                    <a:srgbClr val="000000"/>
                  </a:solidFill>
                </a:uFill>
                <a:latin typeface="Calibri"/>
                <a:cs typeface="Calibri"/>
              </a:rPr>
              <a:t>C</a:t>
            </a:r>
            <a:r>
              <a:rPr sz="1125" i="1" u="heavy" baseline="-11111" dirty="0">
                <a:solidFill>
                  <a:srgbClr val="0000E5"/>
                </a:solidFill>
                <a:uFill>
                  <a:solidFill>
                    <a:srgbClr val="000000"/>
                  </a:solidFill>
                </a:uFill>
                <a:latin typeface="Calibri"/>
                <a:cs typeface="Calibri"/>
              </a:rPr>
              <a:t>b</a:t>
            </a:r>
            <a:r>
              <a:rPr sz="1000" u="heavy" spc="95" dirty="0">
                <a:solidFill>
                  <a:srgbClr val="0000E5"/>
                </a:solidFill>
                <a:uFill>
                  <a:solidFill>
                    <a:srgbClr val="000000"/>
                  </a:solidFill>
                </a:uFill>
                <a:latin typeface="Calibri"/>
                <a:cs typeface="Calibri"/>
              </a:rPr>
              <a:t>)</a:t>
            </a:r>
            <a:r>
              <a:rPr sz="1000" u="heavy" spc="95" dirty="0">
                <a:uFill>
                  <a:solidFill>
                    <a:srgbClr val="000000"/>
                  </a:solidFill>
                </a:uFill>
                <a:latin typeface="Calibri"/>
                <a:cs typeface="Calibri"/>
              </a:rPr>
              <a:t>)</a:t>
            </a:r>
            <a:r>
              <a:rPr sz="1000" spc="5" dirty="0">
                <a:latin typeface="Calibri"/>
                <a:cs typeface="Calibri"/>
              </a:rPr>
              <a:t> </a:t>
            </a:r>
            <a:r>
              <a:rPr sz="1000" spc="-155" dirty="0">
                <a:latin typeface="Lucida Sans Unicode"/>
                <a:cs typeface="Lucida Sans Unicode"/>
              </a:rPr>
              <a:t>−</a:t>
            </a:r>
            <a:r>
              <a:rPr sz="1000" spc="-90" dirty="0">
                <a:latin typeface="Lucida Sans Unicode"/>
                <a:cs typeface="Lucida Sans Unicode"/>
              </a:rPr>
              <a:t> </a:t>
            </a:r>
            <a:r>
              <a:rPr sz="1000" i="1" u="heavy" spc="95" dirty="0">
                <a:uFill>
                  <a:solidFill>
                    <a:srgbClr val="000000"/>
                  </a:solidFill>
                </a:uFill>
                <a:latin typeface="Calibri"/>
                <a:cs typeface="Calibri"/>
              </a:rPr>
              <a:t>l</a:t>
            </a:r>
            <a:r>
              <a:rPr sz="1000" i="1" u="heavy" spc="100" dirty="0">
                <a:uFill>
                  <a:solidFill>
                    <a:srgbClr val="000000"/>
                  </a:solidFill>
                </a:uFill>
                <a:latin typeface="Calibri"/>
                <a:cs typeface="Calibri"/>
              </a:rPr>
              <a:t>n</a:t>
            </a:r>
            <a:r>
              <a:rPr sz="1000" u="heavy" spc="95" dirty="0">
                <a:uFill>
                  <a:solidFill>
                    <a:srgbClr val="000000"/>
                  </a:solidFill>
                </a:uFill>
                <a:latin typeface="Calibri"/>
                <a:cs typeface="Calibri"/>
              </a:rPr>
              <a:t>(</a:t>
            </a:r>
            <a:r>
              <a:rPr sz="1000" i="1" u="heavy" spc="5" dirty="0">
                <a:solidFill>
                  <a:srgbClr val="B20000"/>
                </a:solidFill>
                <a:uFill>
                  <a:solidFill>
                    <a:srgbClr val="000000"/>
                  </a:solidFill>
                </a:uFill>
                <a:latin typeface="Calibri"/>
                <a:cs typeface="Calibri"/>
              </a:rPr>
              <a:t>p</a:t>
            </a:r>
            <a:r>
              <a:rPr sz="1000" u="heavy" spc="95" dirty="0">
                <a:solidFill>
                  <a:srgbClr val="B20000"/>
                </a:solidFill>
                <a:uFill>
                  <a:solidFill>
                    <a:srgbClr val="000000"/>
                  </a:solidFill>
                </a:uFill>
                <a:latin typeface="Calibri"/>
                <a:cs typeface="Calibri"/>
              </a:rPr>
              <a:t>(</a:t>
            </a:r>
            <a:r>
              <a:rPr sz="1000" i="1" u="heavy" spc="155" dirty="0">
                <a:solidFill>
                  <a:srgbClr val="B20000"/>
                </a:solidFill>
                <a:uFill>
                  <a:solidFill>
                    <a:srgbClr val="000000"/>
                  </a:solidFill>
                </a:uFill>
                <a:latin typeface="Calibri"/>
                <a:cs typeface="Calibri"/>
              </a:rPr>
              <a:t>x</a:t>
            </a:r>
            <a:r>
              <a:rPr sz="1000" u="heavy" spc="-90" dirty="0">
                <a:solidFill>
                  <a:srgbClr val="B20000"/>
                </a:solidFill>
                <a:uFill>
                  <a:solidFill>
                    <a:srgbClr val="000000"/>
                  </a:solidFill>
                </a:uFill>
                <a:latin typeface="Lucida Sans Unicode"/>
                <a:cs typeface="Lucida Sans Unicode"/>
              </a:rPr>
              <a:t>|</a:t>
            </a:r>
            <a:r>
              <a:rPr sz="1000" i="1" u="heavy" spc="215" dirty="0">
                <a:solidFill>
                  <a:srgbClr val="B20000"/>
                </a:solidFill>
                <a:uFill>
                  <a:solidFill>
                    <a:srgbClr val="000000"/>
                  </a:solidFill>
                </a:uFill>
                <a:latin typeface="Calibri"/>
                <a:cs typeface="Calibri"/>
              </a:rPr>
              <a:t>C</a:t>
            </a:r>
            <a:r>
              <a:rPr sz="1125" i="1" u="heavy" spc="262" baseline="-11111" dirty="0">
                <a:solidFill>
                  <a:srgbClr val="B20000"/>
                </a:solidFill>
                <a:uFill>
                  <a:solidFill>
                    <a:srgbClr val="000000"/>
                  </a:solidFill>
                </a:uFill>
                <a:latin typeface="Calibri"/>
                <a:cs typeface="Calibri"/>
              </a:rPr>
              <a:t>r</a:t>
            </a:r>
            <a:r>
              <a:rPr sz="1000" u="heavy" spc="95" dirty="0">
                <a:solidFill>
                  <a:srgbClr val="B20000"/>
                </a:solidFill>
                <a:uFill>
                  <a:solidFill>
                    <a:srgbClr val="000000"/>
                  </a:solidFill>
                </a:uFill>
                <a:latin typeface="Calibri"/>
                <a:cs typeface="Calibri"/>
              </a:rPr>
              <a:t>)</a:t>
            </a:r>
            <a:r>
              <a:rPr sz="1000" spc="95" dirty="0">
                <a:latin typeface="Calibri"/>
                <a:cs typeface="Calibri"/>
              </a:rPr>
              <a:t>)</a:t>
            </a:r>
            <a:r>
              <a:rPr sz="1000" dirty="0">
                <a:latin typeface="Calibri"/>
                <a:cs typeface="Calibri"/>
              </a:rPr>
              <a:t>	</a:t>
            </a:r>
            <a:r>
              <a:rPr sz="1000" spc="305" dirty="0">
                <a:latin typeface="Calibri"/>
                <a:cs typeface="Calibri"/>
              </a:rPr>
              <a:t>+</a:t>
            </a:r>
            <a:r>
              <a:rPr sz="1000" spc="-55" dirty="0">
                <a:latin typeface="Calibri"/>
                <a:cs typeface="Calibri"/>
              </a:rPr>
              <a:t> </a:t>
            </a:r>
            <a:r>
              <a:rPr sz="1000" i="1" spc="95" dirty="0">
                <a:latin typeface="Calibri"/>
                <a:cs typeface="Calibri"/>
              </a:rPr>
              <a:t>l</a:t>
            </a:r>
            <a:r>
              <a:rPr sz="1000" i="1" spc="100" dirty="0">
                <a:latin typeface="Calibri"/>
                <a:cs typeface="Calibri"/>
              </a:rPr>
              <a:t>n</a:t>
            </a:r>
            <a:r>
              <a:rPr sz="1000" spc="95" dirty="0">
                <a:latin typeface="Calibri"/>
                <a:cs typeface="Calibri"/>
              </a:rPr>
              <a:t>(</a:t>
            </a:r>
            <a:r>
              <a:rPr sz="1000" i="1" spc="5" dirty="0">
                <a:solidFill>
                  <a:srgbClr val="0000E5"/>
                </a:solidFill>
                <a:latin typeface="Calibri"/>
                <a:cs typeface="Calibri"/>
              </a:rPr>
              <a:t>p</a:t>
            </a:r>
            <a:r>
              <a:rPr sz="1000" spc="95" dirty="0">
                <a:solidFill>
                  <a:srgbClr val="0000E5"/>
                </a:solidFill>
                <a:latin typeface="Calibri"/>
                <a:cs typeface="Calibri"/>
              </a:rPr>
              <a:t>(</a:t>
            </a:r>
            <a:r>
              <a:rPr sz="1000" i="1" spc="215" dirty="0">
                <a:solidFill>
                  <a:srgbClr val="0000E5"/>
                </a:solidFill>
                <a:latin typeface="Calibri"/>
                <a:cs typeface="Calibri"/>
              </a:rPr>
              <a:t>C</a:t>
            </a:r>
            <a:r>
              <a:rPr sz="1125" i="1" baseline="-11111" dirty="0">
                <a:solidFill>
                  <a:srgbClr val="0000E5"/>
                </a:solidFill>
                <a:latin typeface="Calibri"/>
                <a:cs typeface="Calibri"/>
              </a:rPr>
              <a:t>b</a:t>
            </a:r>
            <a:r>
              <a:rPr sz="1000" spc="95" dirty="0">
                <a:solidFill>
                  <a:srgbClr val="0000E5"/>
                </a:solidFill>
                <a:latin typeface="Calibri"/>
                <a:cs typeface="Calibri"/>
              </a:rPr>
              <a:t>)</a:t>
            </a:r>
            <a:r>
              <a:rPr sz="1000" spc="95" dirty="0">
                <a:latin typeface="Calibri"/>
                <a:cs typeface="Calibri"/>
              </a:rPr>
              <a:t>)</a:t>
            </a:r>
            <a:r>
              <a:rPr sz="1000" spc="5" dirty="0">
                <a:latin typeface="Calibri"/>
                <a:cs typeface="Calibri"/>
              </a:rPr>
              <a:t> </a:t>
            </a:r>
            <a:r>
              <a:rPr sz="1000" spc="-155" dirty="0">
                <a:latin typeface="Lucida Sans Unicode"/>
                <a:cs typeface="Lucida Sans Unicode"/>
              </a:rPr>
              <a:t>−</a:t>
            </a:r>
            <a:r>
              <a:rPr sz="1000" spc="-90" dirty="0">
                <a:latin typeface="Lucida Sans Unicode"/>
                <a:cs typeface="Lucida Sans Unicode"/>
              </a:rPr>
              <a:t> </a:t>
            </a:r>
            <a:r>
              <a:rPr sz="1000" i="1" spc="95" dirty="0">
                <a:latin typeface="Calibri"/>
                <a:cs typeface="Calibri"/>
              </a:rPr>
              <a:t>l</a:t>
            </a:r>
            <a:r>
              <a:rPr sz="1000" i="1" spc="100" dirty="0">
                <a:latin typeface="Calibri"/>
                <a:cs typeface="Calibri"/>
              </a:rPr>
              <a:t>n</a:t>
            </a:r>
            <a:r>
              <a:rPr sz="1000" spc="95" dirty="0">
                <a:latin typeface="Calibri"/>
                <a:cs typeface="Calibri"/>
              </a:rPr>
              <a:t>(</a:t>
            </a:r>
            <a:r>
              <a:rPr sz="1000" i="1" spc="5" dirty="0">
                <a:solidFill>
                  <a:srgbClr val="B20000"/>
                </a:solidFill>
                <a:latin typeface="Calibri"/>
                <a:cs typeface="Calibri"/>
              </a:rPr>
              <a:t>p</a:t>
            </a:r>
            <a:r>
              <a:rPr sz="1000" spc="95" dirty="0">
                <a:solidFill>
                  <a:srgbClr val="B20000"/>
                </a:solidFill>
                <a:latin typeface="Calibri"/>
                <a:cs typeface="Calibri"/>
              </a:rPr>
              <a:t>(</a:t>
            </a:r>
            <a:r>
              <a:rPr sz="1000" i="1" spc="215" dirty="0">
                <a:solidFill>
                  <a:srgbClr val="B20000"/>
                </a:solidFill>
                <a:latin typeface="Calibri"/>
                <a:cs typeface="Calibri"/>
              </a:rPr>
              <a:t>C</a:t>
            </a:r>
            <a:r>
              <a:rPr sz="1125" i="1" spc="262" baseline="-11111" dirty="0">
                <a:solidFill>
                  <a:srgbClr val="B20000"/>
                </a:solidFill>
                <a:latin typeface="Calibri"/>
                <a:cs typeface="Calibri"/>
              </a:rPr>
              <a:t>r</a:t>
            </a:r>
            <a:r>
              <a:rPr sz="1000" spc="95" dirty="0">
                <a:solidFill>
                  <a:srgbClr val="B20000"/>
                </a:solidFill>
                <a:latin typeface="Calibri"/>
                <a:cs typeface="Calibri"/>
              </a:rPr>
              <a:t>)</a:t>
            </a:r>
            <a:r>
              <a:rPr sz="1000" spc="95" dirty="0">
                <a:latin typeface="Calibri"/>
                <a:cs typeface="Calibri"/>
              </a:rPr>
              <a:t>)</a:t>
            </a:r>
            <a:endParaRPr sz="1000">
              <a:latin typeface="Calibri"/>
              <a:cs typeface="Calibri"/>
            </a:endParaRPr>
          </a:p>
        </p:txBody>
      </p:sp>
      <p:sp>
        <p:nvSpPr>
          <p:cNvPr id="213" name="object 213"/>
          <p:cNvSpPr txBox="1"/>
          <p:nvPr/>
        </p:nvSpPr>
        <p:spPr>
          <a:xfrm>
            <a:off x="775250" y="2999381"/>
            <a:ext cx="1922780" cy="183515"/>
          </a:xfrm>
          <a:prstGeom prst="rect">
            <a:avLst/>
          </a:prstGeom>
        </p:spPr>
        <p:txBody>
          <a:bodyPr vert="horz" wrap="square" lIns="0" tIns="17145" rIns="0" bIns="0" rtlCol="0">
            <a:spAutoFit/>
          </a:bodyPr>
          <a:lstStyle/>
          <a:p>
            <a:pPr marL="38100">
              <a:lnSpc>
                <a:spcPct val="100000"/>
              </a:lnSpc>
              <a:spcBef>
                <a:spcPts val="135"/>
              </a:spcBef>
            </a:pPr>
            <a:r>
              <a:rPr sz="750" spc="10" dirty="0">
                <a:latin typeface="Lucida Sans Unicode"/>
                <a:cs typeface="Lucida Sans Unicode"/>
              </a:rPr>
              <a:t>−</a:t>
            </a:r>
            <a:r>
              <a:rPr sz="750" spc="10" dirty="0">
                <a:solidFill>
                  <a:srgbClr val="0000E5"/>
                </a:solidFill>
                <a:latin typeface="Calibri"/>
                <a:cs typeface="Calibri"/>
              </a:rPr>
              <a:t>(</a:t>
            </a:r>
            <a:r>
              <a:rPr sz="750" i="1" spc="10" dirty="0">
                <a:solidFill>
                  <a:srgbClr val="0000E5"/>
                </a:solidFill>
                <a:latin typeface="Calibri"/>
                <a:cs typeface="Calibri"/>
              </a:rPr>
              <a:t>x</a:t>
            </a:r>
            <a:r>
              <a:rPr sz="750" spc="10" dirty="0">
                <a:solidFill>
                  <a:srgbClr val="0000E5"/>
                </a:solidFill>
                <a:latin typeface="Lucida Sans Unicode"/>
                <a:cs typeface="Lucida Sans Unicode"/>
              </a:rPr>
              <a:t>−</a:t>
            </a:r>
            <a:r>
              <a:rPr sz="1500" spc="15" baseline="58333" dirty="0">
                <a:latin typeface="Trebuchet MS"/>
                <a:cs typeface="Trebuchet MS"/>
              </a:rPr>
              <a:t>`</a:t>
            </a:r>
            <a:r>
              <a:rPr sz="750" i="1" spc="10" dirty="0">
                <a:solidFill>
                  <a:srgbClr val="0000E5"/>
                </a:solidFill>
                <a:latin typeface="Calibri"/>
                <a:cs typeface="Calibri"/>
              </a:rPr>
              <a:t>µ</a:t>
            </a:r>
            <a:r>
              <a:rPr sz="825" i="1" spc="15" baseline="-15151" dirty="0">
                <a:solidFill>
                  <a:srgbClr val="0000E5"/>
                </a:solidFill>
                <a:latin typeface="Calibri"/>
                <a:cs typeface="Calibri"/>
              </a:rPr>
              <a:t>b</a:t>
            </a:r>
            <a:r>
              <a:rPr sz="750" spc="10" dirty="0">
                <a:solidFill>
                  <a:srgbClr val="0000E5"/>
                </a:solidFill>
                <a:latin typeface="Calibri"/>
                <a:cs typeface="Calibri"/>
              </a:rPr>
              <a:t>)</a:t>
            </a:r>
            <a:r>
              <a:rPr sz="825" i="1" spc="15" baseline="20202" dirty="0">
                <a:solidFill>
                  <a:srgbClr val="0000E5"/>
                </a:solidFill>
                <a:latin typeface="Calibri"/>
                <a:cs typeface="Calibri"/>
              </a:rPr>
              <a:t>T</a:t>
            </a:r>
            <a:r>
              <a:rPr sz="825" i="1" spc="22" baseline="20202" dirty="0">
                <a:solidFill>
                  <a:srgbClr val="0000E5"/>
                </a:solidFill>
                <a:latin typeface="Calibri"/>
                <a:cs typeface="Calibri"/>
              </a:rPr>
              <a:t> </a:t>
            </a:r>
            <a:r>
              <a:rPr sz="750" spc="-15" dirty="0">
                <a:solidFill>
                  <a:srgbClr val="0000E5"/>
                </a:solidFill>
                <a:latin typeface="Calibri"/>
                <a:cs typeface="Calibri"/>
              </a:rPr>
              <a:t>Σ</a:t>
            </a:r>
            <a:r>
              <a:rPr sz="825" i="1" spc="-22" baseline="-15151" dirty="0">
                <a:solidFill>
                  <a:srgbClr val="0000E5"/>
                </a:solidFill>
                <a:latin typeface="Calibri"/>
                <a:cs typeface="Calibri"/>
              </a:rPr>
              <a:t>b</a:t>
            </a:r>
            <a:r>
              <a:rPr sz="750" spc="-15" dirty="0">
                <a:solidFill>
                  <a:srgbClr val="0000E5"/>
                </a:solidFill>
                <a:latin typeface="Calibri"/>
                <a:cs typeface="Calibri"/>
              </a:rPr>
              <a:t>(</a:t>
            </a:r>
            <a:r>
              <a:rPr sz="750" i="1" spc="-15" dirty="0">
                <a:solidFill>
                  <a:srgbClr val="0000E5"/>
                </a:solidFill>
                <a:latin typeface="Calibri"/>
                <a:cs typeface="Calibri"/>
              </a:rPr>
              <a:t>x</a:t>
            </a:r>
            <a:r>
              <a:rPr sz="750" spc="-15" dirty="0">
                <a:solidFill>
                  <a:srgbClr val="0000E5"/>
                </a:solidFill>
                <a:latin typeface="Lucida Sans Unicode"/>
                <a:cs typeface="Lucida Sans Unicode"/>
              </a:rPr>
              <a:t>−</a:t>
            </a:r>
            <a:r>
              <a:rPr sz="750" i="1" spc="-15" dirty="0">
                <a:solidFill>
                  <a:srgbClr val="0000E5"/>
                </a:solidFill>
                <a:latin typeface="Calibri"/>
                <a:cs typeface="Calibri"/>
              </a:rPr>
              <a:t>µ</a:t>
            </a:r>
            <a:r>
              <a:rPr sz="825" i="1" spc="-22" baseline="-15151" dirty="0">
                <a:solidFill>
                  <a:srgbClr val="0000E5"/>
                </a:solidFill>
                <a:latin typeface="Calibri"/>
                <a:cs typeface="Calibri"/>
              </a:rPr>
              <a:t>b</a:t>
            </a:r>
            <a:r>
              <a:rPr sz="1500" spc="-22" baseline="58333" dirty="0">
                <a:latin typeface="Trebuchet MS"/>
                <a:cs typeface="Trebuchet MS"/>
              </a:rPr>
              <a:t>˛</a:t>
            </a:r>
            <a:r>
              <a:rPr sz="750" spc="-15" dirty="0">
                <a:solidFill>
                  <a:srgbClr val="0000E5"/>
                </a:solidFill>
                <a:latin typeface="Calibri"/>
                <a:cs typeface="Calibri"/>
              </a:rPr>
              <a:t>)</a:t>
            </a:r>
            <a:r>
              <a:rPr sz="750" spc="-15" dirty="0">
                <a:latin typeface="Calibri"/>
                <a:cs typeface="Calibri"/>
              </a:rPr>
              <a:t>+</a:t>
            </a:r>
            <a:r>
              <a:rPr sz="1500" spc="-22" baseline="58333" dirty="0">
                <a:latin typeface="Trebuchet MS"/>
                <a:cs typeface="Trebuchet MS"/>
              </a:rPr>
              <a:t>¸</a:t>
            </a:r>
            <a:r>
              <a:rPr sz="1500" spc="-292" baseline="58333" dirty="0">
                <a:latin typeface="Trebuchet MS"/>
                <a:cs typeface="Trebuchet MS"/>
              </a:rPr>
              <a:t> </a:t>
            </a:r>
            <a:r>
              <a:rPr sz="750" spc="90" dirty="0">
                <a:solidFill>
                  <a:srgbClr val="B20000"/>
                </a:solidFill>
                <a:latin typeface="Calibri"/>
                <a:cs typeface="Calibri"/>
              </a:rPr>
              <a:t>(</a:t>
            </a:r>
            <a:r>
              <a:rPr sz="750" i="1" spc="90" dirty="0">
                <a:solidFill>
                  <a:srgbClr val="B20000"/>
                </a:solidFill>
                <a:latin typeface="Calibri"/>
                <a:cs typeface="Calibri"/>
              </a:rPr>
              <a:t>x</a:t>
            </a:r>
            <a:r>
              <a:rPr sz="750" spc="90" dirty="0">
                <a:solidFill>
                  <a:srgbClr val="B20000"/>
                </a:solidFill>
                <a:latin typeface="Lucida Sans Unicode"/>
                <a:cs typeface="Lucida Sans Unicode"/>
              </a:rPr>
              <a:t>−</a:t>
            </a:r>
            <a:r>
              <a:rPr sz="750" i="1" spc="90" dirty="0">
                <a:solidFill>
                  <a:srgbClr val="B20000"/>
                </a:solidFill>
                <a:latin typeface="Calibri"/>
                <a:cs typeface="Calibri"/>
              </a:rPr>
              <a:t>µ</a:t>
            </a:r>
            <a:r>
              <a:rPr sz="825" i="1" spc="135" baseline="-10101" dirty="0">
                <a:solidFill>
                  <a:srgbClr val="B20000"/>
                </a:solidFill>
                <a:latin typeface="Calibri"/>
                <a:cs typeface="Calibri"/>
              </a:rPr>
              <a:t>r</a:t>
            </a:r>
            <a:r>
              <a:rPr sz="825" i="1" spc="-89" baseline="-10101" dirty="0">
                <a:solidFill>
                  <a:srgbClr val="B20000"/>
                </a:solidFill>
                <a:latin typeface="Calibri"/>
                <a:cs typeface="Calibri"/>
              </a:rPr>
              <a:t> </a:t>
            </a:r>
            <a:r>
              <a:rPr sz="750" spc="114" dirty="0">
                <a:solidFill>
                  <a:srgbClr val="B20000"/>
                </a:solidFill>
                <a:latin typeface="Calibri"/>
                <a:cs typeface="Calibri"/>
              </a:rPr>
              <a:t>)</a:t>
            </a:r>
            <a:r>
              <a:rPr sz="825" i="1" spc="172" baseline="20202" dirty="0">
                <a:solidFill>
                  <a:srgbClr val="B20000"/>
                </a:solidFill>
                <a:latin typeface="Calibri"/>
                <a:cs typeface="Calibri"/>
              </a:rPr>
              <a:t>T</a:t>
            </a:r>
            <a:r>
              <a:rPr sz="825" i="1" spc="30" baseline="20202" dirty="0">
                <a:solidFill>
                  <a:srgbClr val="B20000"/>
                </a:solidFill>
                <a:latin typeface="Calibri"/>
                <a:cs typeface="Calibri"/>
              </a:rPr>
              <a:t> </a:t>
            </a:r>
            <a:r>
              <a:rPr sz="750" spc="185" dirty="0">
                <a:solidFill>
                  <a:srgbClr val="B20000"/>
                </a:solidFill>
                <a:latin typeface="Calibri"/>
                <a:cs typeface="Calibri"/>
              </a:rPr>
              <a:t>Σ</a:t>
            </a:r>
            <a:r>
              <a:rPr sz="825" i="1" spc="277" baseline="-10101" dirty="0">
                <a:solidFill>
                  <a:srgbClr val="B20000"/>
                </a:solidFill>
                <a:latin typeface="Calibri"/>
                <a:cs typeface="Calibri"/>
              </a:rPr>
              <a:t>r</a:t>
            </a:r>
            <a:r>
              <a:rPr sz="825" i="1" spc="-89" baseline="-10101" dirty="0">
                <a:solidFill>
                  <a:srgbClr val="B20000"/>
                </a:solidFill>
                <a:latin typeface="Calibri"/>
                <a:cs typeface="Calibri"/>
              </a:rPr>
              <a:t> </a:t>
            </a:r>
            <a:r>
              <a:rPr sz="750" spc="-10" dirty="0">
                <a:solidFill>
                  <a:srgbClr val="B20000"/>
                </a:solidFill>
                <a:latin typeface="Calibri"/>
                <a:cs typeface="Calibri"/>
              </a:rPr>
              <a:t>(</a:t>
            </a:r>
            <a:r>
              <a:rPr sz="750" i="1" spc="-10" dirty="0">
                <a:solidFill>
                  <a:srgbClr val="B20000"/>
                </a:solidFill>
                <a:latin typeface="Calibri"/>
                <a:cs typeface="Calibri"/>
              </a:rPr>
              <a:t>x</a:t>
            </a:r>
            <a:r>
              <a:rPr sz="1500" spc="-15" baseline="58333" dirty="0">
                <a:latin typeface="Trebuchet MS"/>
                <a:cs typeface="Trebuchet MS"/>
              </a:rPr>
              <a:t>x</a:t>
            </a:r>
            <a:r>
              <a:rPr sz="750" spc="-10" dirty="0">
                <a:solidFill>
                  <a:srgbClr val="B20000"/>
                </a:solidFill>
                <a:latin typeface="Lucida Sans Unicode"/>
                <a:cs typeface="Lucida Sans Unicode"/>
              </a:rPr>
              <a:t>−</a:t>
            </a:r>
            <a:r>
              <a:rPr sz="750" i="1" spc="-10" dirty="0">
                <a:solidFill>
                  <a:srgbClr val="B20000"/>
                </a:solidFill>
                <a:latin typeface="Calibri"/>
                <a:cs typeface="Calibri"/>
              </a:rPr>
              <a:t>µ</a:t>
            </a:r>
            <a:r>
              <a:rPr sz="825" i="1" spc="-15" baseline="-10101" dirty="0">
                <a:solidFill>
                  <a:srgbClr val="B20000"/>
                </a:solidFill>
                <a:latin typeface="Calibri"/>
                <a:cs typeface="Calibri"/>
              </a:rPr>
              <a:t>r</a:t>
            </a:r>
            <a:r>
              <a:rPr sz="825" i="1" spc="-82" baseline="-10101" dirty="0">
                <a:solidFill>
                  <a:srgbClr val="B20000"/>
                </a:solidFill>
                <a:latin typeface="Calibri"/>
                <a:cs typeface="Calibri"/>
              </a:rPr>
              <a:t> </a:t>
            </a:r>
            <a:r>
              <a:rPr sz="750" spc="85" dirty="0">
                <a:solidFill>
                  <a:srgbClr val="B20000"/>
                </a:solidFill>
                <a:latin typeface="Calibri"/>
                <a:cs typeface="Calibri"/>
              </a:rPr>
              <a:t>)</a:t>
            </a:r>
            <a:endParaRPr sz="750">
              <a:latin typeface="Calibri"/>
              <a:cs typeface="Calibri"/>
            </a:endParaRPr>
          </a:p>
        </p:txBody>
      </p:sp>
      <p:sp>
        <p:nvSpPr>
          <p:cNvPr id="214" name="object 214"/>
          <p:cNvSpPr/>
          <p:nvPr/>
        </p:nvSpPr>
        <p:spPr>
          <a:xfrm>
            <a:off x="2864912" y="2993260"/>
            <a:ext cx="500380" cy="15875"/>
          </a:xfrm>
          <a:custGeom>
            <a:avLst/>
            <a:gdLst/>
            <a:ahLst/>
            <a:cxnLst/>
            <a:rect l="l" t="t" r="r" b="b"/>
            <a:pathLst>
              <a:path w="500379" h="15875">
                <a:moveTo>
                  <a:pt x="500218" y="0"/>
                </a:moveTo>
                <a:lnTo>
                  <a:pt x="0" y="0"/>
                </a:lnTo>
                <a:lnTo>
                  <a:pt x="0" y="15793"/>
                </a:lnTo>
                <a:lnTo>
                  <a:pt x="500218" y="15793"/>
                </a:lnTo>
                <a:lnTo>
                  <a:pt x="500218" y="0"/>
                </a:lnTo>
                <a:close/>
              </a:path>
            </a:pathLst>
          </a:custGeom>
          <a:solidFill>
            <a:srgbClr val="000000"/>
          </a:solidFill>
        </p:spPr>
        <p:txBody>
          <a:bodyPr wrap="square" lIns="0" tIns="0" rIns="0" bIns="0" rtlCol="0"/>
          <a:lstStyle/>
          <a:p>
            <a:endParaRPr/>
          </a:p>
        </p:txBody>
      </p:sp>
      <p:sp>
        <p:nvSpPr>
          <p:cNvPr id="215" name="object 215"/>
          <p:cNvSpPr/>
          <p:nvPr/>
        </p:nvSpPr>
        <p:spPr>
          <a:xfrm>
            <a:off x="3483588" y="2993260"/>
            <a:ext cx="500380" cy="15875"/>
          </a:xfrm>
          <a:custGeom>
            <a:avLst/>
            <a:gdLst/>
            <a:ahLst/>
            <a:cxnLst/>
            <a:rect l="l" t="t" r="r" b="b"/>
            <a:pathLst>
              <a:path w="500379" h="15875">
                <a:moveTo>
                  <a:pt x="500218" y="0"/>
                </a:moveTo>
                <a:lnTo>
                  <a:pt x="0" y="0"/>
                </a:lnTo>
                <a:lnTo>
                  <a:pt x="0" y="15793"/>
                </a:lnTo>
                <a:lnTo>
                  <a:pt x="500218" y="15793"/>
                </a:lnTo>
                <a:lnTo>
                  <a:pt x="500218" y="0"/>
                </a:lnTo>
                <a:close/>
              </a:path>
            </a:pathLst>
          </a:custGeom>
          <a:solidFill>
            <a:srgbClr val="000000"/>
          </a:solidFill>
        </p:spPr>
        <p:txBody>
          <a:bodyPr wrap="square" lIns="0" tIns="0" rIns="0" bIns="0" rtlCol="0"/>
          <a:lstStyle/>
          <a:p>
            <a:endParaRPr/>
          </a:p>
        </p:txBody>
      </p:sp>
      <p:sp>
        <p:nvSpPr>
          <p:cNvPr id="216" name="object 216"/>
          <p:cNvSpPr txBox="1"/>
          <p:nvPr/>
        </p:nvSpPr>
        <p:spPr>
          <a:xfrm>
            <a:off x="2792970" y="2864719"/>
            <a:ext cx="1263015" cy="183515"/>
          </a:xfrm>
          <a:prstGeom prst="rect">
            <a:avLst/>
          </a:prstGeom>
        </p:spPr>
        <p:txBody>
          <a:bodyPr vert="horz" wrap="square" lIns="0" tIns="17145" rIns="0" bIns="0" rtlCol="0">
            <a:spAutoFit/>
          </a:bodyPr>
          <a:lstStyle/>
          <a:p>
            <a:pPr marL="12700">
              <a:lnSpc>
                <a:spcPct val="100000"/>
              </a:lnSpc>
              <a:spcBef>
                <a:spcPts val="135"/>
              </a:spcBef>
              <a:tabLst>
                <a:tab pos="1190625" algn="l"/>
              </a:tabLst>
            </a:pPr>
            <a:r>
              <a:rPr sz="1000" spc="-60" dirty="0">
                <a:latin typeface="Trebuchet MS"/>
                <a:cs typeface="Trebuchet MS"/>
              </a:rPr>
              <a:t>`	</a:t>
            </a:r>
            <a:r>
              <a:rPr sz="1000" spc="-35" dirty="0">
                <a:latin typeface="Trebuchet MS"/>
                <a:cs typeface="Trebuchet MS"/>
              </a:rPr>
              <a:t>x</a:t>
            </a:r>
            <a:endParaRPr sz="1000">
              <a:latin typeface="Trebuchet MS"/>
              <a:cs typeface="Trebuchet MS"/>
            </a:endParaRPr>
          </a:p>
        </p:txBody>
      </p:sp>
      <p:sp>
        <p:nvSpPr>
          <p:cNvPr id="217" name="object 217"/>
          <p:cNvSpPr txBox="1"/>
          <p:nvPr/>
        </p:nvSpPr>
        <p:spPr>
          <a:xfrm>
            <a:off x="3252177" y="2981874"/>
            <a:ext cx="344805" cy="183515"/>
          </a:xfrm>
          <a:prstGeom prst="rect">
            <a:avLst/>
          </a:prstGeom>
        </p:spPr>
        <p:txBody>
          <a:bodyPr vert="horz" wrap="square" lIns="0" tIns="17145" rIns="0" bIns="0" rtlCol="0">
            <a:spAutoFit/>
          </a:bodyPr>
          <a:lstStyle/>
          <a:p>
            <a:pPr marL="38100">
              <a:lnSpc>
                <a:spcPct val="100000"/>
              </a:lnSpc>
              <a:spcBef>
                <a:spcPts val="135"/>
              </a:spcBef>
            </a:pPr>
            <a:r>
              <a:rPr sz="750" i="1" spc="-100" dirty="0">
                <a:latin typeface="Calibri"/>
                <a:cs typeface="Calibri"/>
              </a:rPr>
              <a:t>co</a:t>
            </a:r>
            <a:r>
              <a:rPr sz="1500" spc="-150" baseline="50000" dirty="0">
                <a:latin typeface="Trebuchet MS"/>
                <a:cs typeface="Trebuchet MS"/>
              </a:rPr>
              <a:t>˛</a:t>
            </a:r>
            <a:r>
              <a:rPr sz="750" i="1" spc="-100" dirty="0">
                <a:latin typeface="Calibri"/>
                <a:cs typeface="Calibri"/>
              </a:rPr>
              <a:t>n</a:t>
            </a:r>
            <a:r>
              <a:rPr sz="1500" spc="-150" baseline="50000" dirty="0">
                <a:latin typeface="Trebuchet MS"/>
                <a:cs typeface="Trebuchet MS"/>
              </a:rPr>
              <a:t>¸</a:t>
            </a:r>
            <a:r>
              <a:rPr sz="750" i="1" spc="-100" dirty="0">
                <a:latin typeface="Calibri"/>
                <a:cs typeface="Calibri"/>
              </a:rPr>
              <a:t>st.</a:t>
            </a:r>
            <a:endParaRPr sz="750">
              <a:latin typeface="Calibri"/>
              <a:cs typeface="Calibri"/>
            </a:endParaRPr>
          </a:p>
        </p:txBody>
      </p:sp>
      <p:sp>
        <p:nvSpPr>
          <p:cNvPr id="221" name="Slide Number Placeholder 22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73</a:t>
            </a:fld>
            <a:endParaRPr lang="en-US" spc="-5" dirty="0"/>
          </a:p>
        </p:txBody>
      </p:sp>
    </p:spTree>
  </p:cSld>
  <p:clrMapOvr>
    <a:masterClrMapping/>
  </p:clrMapOvr>
  <p:transition>
    <p:cut/>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2520315" cy="116839"/>
          </a:xfrm>
          <a:prstGeom prst="rect">
            <a:avLst/>
          </a:prstGeom>
        </p:spPr>
        <p:txBody>
          <a:bodyPr vert="horz" wrap="square" lIns="0" tIns="12065" rIns="0" bIns="0" rtlCol="0">
            <a:spAutoFit/>
          </a:bodyPr>
          <a:lstStyle/>
          <a:p>
            <a:pPr marL="12700">
              <a:lnSpc>
                <a:spcPct val="100000"/>
              </a:lnSpc>
              <a:spcBef>
                <a:spcPts val="95"/>
              </a:spcBef>
              <a:tabLst>
                <a:tab pos="1929764" algn="l"/>
              </a:tabLst>
            </a:pPr>
            <a:r>
              <a:rPr sz="600" spc="-5" dirty="0">
                <a:solidFill>
                  <a:srgbClr val="7F7F7F"/>
                </a:solidFill>
                <a:latin typeface="Times New Roman"/>
                <a:cs typeface="Times New Roman"/>
                <a:hlinkClick r:id="rId2" action="ppaction://hlinksldjump"/>
              </a:rPr>
              <a:t>Discriminant Functions</a:t>
            </a:r>
            <a:r>
              <a:rPr sz="600" dirty="0">
                <a:solidFill>
                  <a:srgbClr val="7F7F7F"/>
                </a:solidFill>
                <a:latin typeface="Times New Roman"/>
                <a:cs typeface="Times New Roman"/>
              </a:rPr>
              <a:t>	</a:t>
            </a:r>
            <a:r>
              <a:rPr sz="600" spc="-5" dirty="0">
                <a:latin typeface="Times New Roman"/>
                <a:cs typeface="Times New Roman"/>
                <a:hlinkClick r:id="rId3" action="ppaction://hlinksldjump"/>
              </a:rPr>
              <a:t>Generat</a:t>
            </a:r>
            <a:r>
              <a:rPr sz="600" spc="-20" dirty="0">
                <a:latin typeface="Times New Roman"/>
                <a:cs typeface="Times New Roman"/>
                <a:hlinkClick r:id="rId3" action="ppaction://hlinksldjump"/>
              </a:rPr>
              <a:t>i</a:t>
            </a:r>
            <a:r>
              <a:rPr sz="600" spc="-15" dirty="0">
                <a:latin typeface="Times New Roman"/>
                <a:cs typeface="Times New Roman"/>
                <a:hlinkClick r:id="rId3" action="ppaction://hlinksldjump"/>
              </a:rPr>
              <a:t>v</a:t>
            </a:r>
            <a:r>
              <a:rPr sz="600" spc="-5" dirty="0">
                <a:latin typeface="Times New Roman"/>
                <a:cs typeface="Times New Roman"/>
                <a:hlinkClick r:id="rId3" action="ppaction://hlinksldjump"/>
              </a:rPr>
              <a:t>e Models</a:t>
            </a:r>
            <a:endParaRPr sz="600">
              <a:latin typeface="Times New Roman"/>
              <a:cs typeface="Times New Roman"/>
            </a:endParaRPr>
          </a:p>
        </p:txBody>
      </p:sp>
      <p:sp>
        <p:nvSpPr>
          <p:cNvPr id="3" name="object 3"/>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4" name="object 4"/>
          <p:cNvSpPr txBox="1"/>
          <p:nvPr/>
        </p:nvSpPr>
        <p:spPr>
          <a:xfrm>
            <a:off x="738822" y="211795"/>
            <a:ext cx="3130550" cy="244475"/>
          </a:xfrm>
          <a:prstGeom prst="rect">
            <a:avLst/>
          </a:prstGeom>
        </p:spPr>
        <p:txBody>
          <a:bodyPr vert="horz" wrap="square" lIns="0" tIns="17145" rIns="0" bIns="0" rtlCol="0">
            <a:spAutoFit/>
          </a:bodyPr>
          <a:lstStyle/>
          <a:p>
            <a:pPr marL="12700">
              <a:lnSpc>
                <a:spcPct val="100000"/>
              </a:lnSpc>
              <a:spcBef>
                <a:spcPts val="135"/>
              </a:spcBef>
            </a:pPr>
            <a:r>
              <a:rPr sz="1400" spc="10" dirty="0">
                <a:latin typeface="Times New Roman"/>
                <a:cs typeface="Times New Roman"/>
              </a:rPr>
              <a:t>Probabilistic </a:t>
            </a:r>
            <a:r>
              <a:rPr sz="1400" spc="5" dirty="0">
                <a:latin typeface="Times New Roman"/>
                <a:cs typeface="Times New Roman"/>
              </a:rPr>
              <a:t>Generative</a:t>
            </a:r>
            <a:r>
              <a:rPr sz="1400" spc="15" dirty="0">
                <a:latin typeface="Times New Roman"/>
                <a:cs typeface="Times New Roman"/>
              </a:rPr>
              <a:t> Models Summary</a:t>
            </a:r>
            <a:endParaRPr sz="1400">
              <a:latin typeface="Times New Roman"/>
              <a:cs typeface="Times New Roman"/>
            </a:endParaRPr>
          </a:p>
        </p:txBody>
      </p:sp>
      <p:sp>
        <p:nvSpPr>
          <p:cNvPr id="5" name="object 5"/>
          <p:cNvSpPr txBox="1"/>
          <p:nvPr/>
        </p:nvSpPr>
        <p:spPr>
          <a:xfrm>
            <a:off x="400050" y="739775"/>
            <a:ext cx="3760470" cy="789319"/>
          </a:xfrm>
          <a:prstGeom prst="rect">
            <a:avLst/>
          </a:prstGeom>
        </p:spPr>
        <p:txBody>
          <a:bodyPr vert="horz" wrap="square" lIns="0" tIns="34925" rIns="0" bIns="0" rtlCol="0">
            <a:spAutoFit/>
          </a:bodyPr>
          <a:lstStyle/>
          <a:p>
            <a:pPr marL="144780" indent="-132715">
              <a:spcBef>
                <a:spcPts val="275"/>
              </a:spcBef>
              <a:buSzPct val="90909"/>
              <a:buFont typeface="Lucida Sans Unicode"/>
              <a:buChar char="•"/>
              <a:tabLst>
                <a:tab pos="145415" algn="l"/>
              </a:tabLst>
            </a:pPr>
            <a:r>
              <a:rPr lang="en-US" sz="1100" spc="-5" dirty="0">
                <a:latin typeface="Times New Roman"/>
                <a:cs typeface="Times New Roman"/>
              </a:rPr>
              <a:t>Posterior given by generalized linear models with logistic sigmoid for K=2 , </a:t>
            </a:r>
            <a:r>
              <a:rPr lang="en-US" sz="1100" spc="-5" dirty="0" err="1">
                <a:latin typeface="Times New Roman"/>
                <a:cs typeface="Times New Roman"/>
              </a:rPr>
              <a:t>Softmax</a:t>
            </a:r>
            <a:r>
              <a:rPr lang="en-US" sz="1100" spc="-5" dirty="0">
                <a:latin typeface="Times New Roman"/>
                <a:cs typeface="Times New Roman"/>
              </a:rPr>
              <a:t> for K&gt;=2 classes</a:t>
            </a:r>
          </a:p>
          <a:p>
            <a:pPr marL="144780" indent="-132715">
              <a:lnSpc>
                <a:spcPct val="100000"/>
              </a:lnSpc>
              <a:spcBef>
                <a:spcPts val="275"/>
              </a:spcBef>
              <a:buSzPct val="90909"/>
              <a:buFont typeface="Lucida Sans Unicode"/>
              <a:buChar char="•"/>
              <a:tabLst>
                <a:tab pos="145415" algn="l"/>
              </a:tabLst>
            </a:pPr>
            <a:endParaRPr lang="en-US" sz="1100" spc="-5" dirty="0">
              <a:latin typeface="Times New Roman"/>
              <a:cs typeface="Times New Roman"/>
            </a:endParaRPr>
          </a:p>
          <a:p>
            <a:pPr marL="144780" indent="-132715">
              <a:lnSpc>
                <a:spcPct val="100000"/>
              </a:lnSpc>
              <a:spcBef>
                <a:spcPts val="275"/>
              </a:spcBef>
              <a:buSzPct val="90909"/>
              <a:buFont typeface="Lucida Sans Unicode"/>
              <a:buChar char="•"/>
              <a:tabLst>
                <a:tab pos="145415" algn="l"/>
              </a:tabLst>
            </a:pPr>
            <a:r>
              <a:rPr sz="1100" spc="-5">
                <a:latin typeface="Times New Roman"/>
                <a:cs typeface="Times New Roman"/>
              </a:rPr>
              <a:t>Fitting</a:t>
            </a:r>
            <a:r>
              <a:rPr sz="1100" spc="-10">
                <a:latin typeface="Times New Roman"/>
                <a:cs typeface="Times New Roman"/>
              </a:rPr>
              <a:t> </a:t>
            </a:r>
            <a:r>
              <a:rPr sz="1100" spc="-5" dirty="0">
                <a:latin typeface="Times New Roman"/>
                <a:cs typeface="Times New Roman"/>
              </a:rPr>
              <a:t>Gaussian</a:t>
            </a:r>
            <a:r>
              <a:rPr sz="1100" spc="-10" dirty="0">
                <a:latin typeface="Times New Roman"/>
                <a:cs typeface="Times New Roman"/>
              </a:rPr>
              <a:t> </a:t>
            </a:r>
            <a:r>
              <a:rPr sz="1100" spc="-5" dirty="0">
                <a:latin typeface="Times New Roman"/>
                <a:cs typeface="Times New Roman"/>
              </a:rPr>
              <a:t>using </a:t>
            </a:r>
            <a:r>
              <a:rPr sz="1100" spc="-10" dirty="0">
                <a:latin typeface="Times New Roman"/>
                <a:cs typeface="Times New Roman"/>
              </a:rPr>
              <a:t>ML </a:t>
            </a:r>
            <a:r>
              <a:rPr sz="1100" spc="-5" dirty="0">
                <a:latin typeface="Times New Roman"/>
                <a:cs typeface="Times New Roman"/>
              </a:rPr>
              <a:t>criterion is</a:t>
            </a:r>
            <a:r>
              <a:rPr sz="1100" spc="-10" dirty="0">
                <a:latin typeface="Times New Roman"/>
                <a:cs typeface="Times New Roman"/>
              </a:rPr>
              <a:t> sensitive</a:t>
            </a:r>
            <a:r>
              <a:rPr sz="1100" spc="-5" dirty="0">
                <a:latin typeface="Times New Roman"/>
                <a:cs typeface="Times New Roman"/>
              </a:rPr>
              <a:t> </a:t>
            </a:r>
            <a:r>
              <a:rPr sz="1100" spc="-5">
                <a:latin typeface="Times New Roman"/>
                <a:cs typeface="Times New Roman"/>
              </a:rPr>
              <a:t>to</a:t>
            </a:r>
            <a:r>
              <a:rPr sz="1100" spc="-10">
                <a:latin typeface="Times New Roman"/>
                <a:cs typeface="Times New Roman"/>
              </a:rPr>
              <a:t> </a:t>
            </a:r>
            <a:r>
              <a:rPr sz="1100" spc="-5">
                <a:latin typeface="Times New Roman"/>
                <a:cs typeface="Times New Roman"/>
              </a:rPr>
              <a:t>outliers</a:t>
            </a:r>
            <a:endParaRPr sz="1100">
              <a:latin typeface="Times New Roman"/>
              <a:cs typeface="Times New Roman"/>
            </a:endParaRPr>
          </a:p>
        </p:txBody>
      </p:sp>
      <p:sp>
        <p:nvSpPr>
          <p:cNvPr id="9" name="Slide Number Placeholder 8"/>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74</a:t>
            </a:fld>
            <a:endParaRPr lang="en-US" spc="-5" dirty="0"/>
          </a:p>
        </p:txBody>
      </p:sp>
    </p:spTree>
  </p:cSld>
  <p:clrMapOvr>
    <a:masterClrMapping/>
  </p:clrMapOvr>
  <p:transition>
    <p:cut/>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20"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4" action="ppaction://hlinksldjump"/>
              </a:rPr>
              <a:t>Discriminative</a:t>
            </a:r>
            <a:r>
              <a:rPr sz="600" spc="-35" dirty="0">
                <a:latin typeface="Times New Roman"/>
                <a:cs typeface="Times New Roman"/>
                <a:hlinkClick r:id="rId4" action="ppaction://hlinksldjump"/>
              </a:rPr>
              <a:t> </a:t>
            </a:r>
            <a:r>
              <a:rPr sz="600" spc="-5" dirty="0">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2018004" y="211795"/>
            <a:ext cx="572135" cy="244475"/>
          </a:xfrm>
          <a:prstGeom prst="rect">
            <a:avLst/>
          </a:prstGeom>
        </p:spPr>
        <p:txBody>
          <a:bodyPr vert="horz" wrap="square" lIns="0" tIns="17145" rIns="0" bIns="0" rtlCol="0">
            <a:spAutoFit/>
          </a:bodyPr>
          <a:lstStyle/>
          <a:p>
            <a:pPr marL="12700">
              <a:lnSpc>
                <a:spcPct val="100000"/>
              </a:lnSpc>
              <a:spcBef>
                <a:spcPts val="135"/>
              </a:spcBef>
            </a:pPr>
            <a:r>
              <a:rPr sz="1400" spc="10" dirty="0">
                <a:latin typeface="Times New Roman"/>
                <a:cs typeface="Times New Roman"/>
              </a:rPr>
              <a:t>Outline</a:t>
            </a:r>
            <a:endParaRPr sz="1400">
              <a:latin typeface="Times New Roman"/>
              <a:cs typeface="Times New Roman"/>
            </a:endParaRPr>
          </a:p>
        </p:txBody>
      </p:sp>
      <p:sp>
        <p:nvSpPr>
          <p:cNvPr id="6" name="object 6"/>
          <p:cNvSpPr txBox="1"/>
          <p:nvPr/>
        </p:nvSpPr>
        <p:spPr>
          <a:xfrm>
            <a:off x="347294" y="1156778"/>
            <a:ext cx="1330325" cy="75311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CCCCCC"/>
                </a:solidFill>
                <a:latin typeface="Times New Roman"/>
                <a:cs typeface="Times New Roman"/>
                <a:hlinkClick r:id="rId2" action="ppaction://hlinksldjump"/>
              </a:rPr>
              <a:t>Discriminant</a:t>
            </a:r>
            <a:r>
              <a:rPr sz="1100" spc="-65" dirty="0">
                <a:solidFill>
                  <a:srgbClr val="CCCCCC"/>
                </a:solidFill>
                <a:latin typeface="Times New Roman"/>
                <a:cs typeface="Times New Roman"/>
                <a:hlinkClick r:id="rId2" action="ppaction://hlinksldjump"/>
              </a:rPr>
              <a:t> </a:t>
            </a:r>
            <a:r>
              <a:rPr sz="1100" spc="-5" dirty="0">
                <a:solidFill>
                  <a:srgbClr val="CCCCCC"/>
                </a:solidFill>
                <a:latin typeface="Times New Roman"/>
                <a:cs typeface="Times New Roman"/>
                <a:hlinkClick r:id="rId2" action="ppaction://hlinksldjump"/>
              </a:rPr>
              <a:t>Functions</a:t>
            </a:r>
            <a:endParaRPr sz="1100">
              <a:latin typeface="Times New Roman"/>
              <a:cs typeface="Times New Roman"/>
            </a:endParaRPr>
          </a:p>
          <a:p>
            <a:pPr>
              <a:lnSpc>
                <a:spcPct val="100000"/>
              </a:lnSpc>
            </a:pPr>
            <a:endParaRPr sz="1300">
              <a:latin typeface="Times New Roman"/>
              <a:cs typeface="Times New Roman"/>
            </a:endParaRPr>
          </a:p>
          <a:p>
            <a:pPr>
              <a:lnSpc>
                <a:spcPct val="100000"/>
              </a:lnSpc>
              <a:spcBef>
                <a:spcPts val="45"/>
              </a:spcBef>
            </a:pPr>
            <a:endParaRPr sz="1350">
              <a:latin typeface="Times New Roman"/>
              <a:cs typeface="Times New Roman"/>
            </a:endParaRPr>
          </a:p>
          <a:p>
            <a:pPr marL="12700">
              <a:lnSpc>
                <a:spcPct val="100000"/>
              </a:lnSpc>
              <a:spcBef>
                <a:spcPts val="5"/>
              </a:spcBef>
            </a:pPr>
            <a:r>
              <a:rPr sz="1100" spc="-10" dirty="0">
                <a:solidFill>
                  <a:srgbClr val="CCCCCC"/>
                </a:solidFill>
                <a:latin typeface="Times New Roman"/>
                <a:cs typeface="Times New Roman"/>
                <a:hlinkClick r:id="rId3" action="ppaction://hlinksldjump"/>
              </a:rPr>
              <a:t>Generative</a:t>
            </a:r>
            <a:r>
              <a:rPr sz="1100" spc="-45" dirty="0">
                <a:solidFill>
                  <a:srgbClr val="CCCCCC"/>
                </a:solidFill>
                <a:latin typeface="Times New Roman"/>
                <a:cs typeface="Times New Roman"/>
                <a:hlinkClick r:id="rId3" action="ppaction://hlinksldjump"/>
              </a:rPr>
              <a:t> </a:t>
            </a:r>
            <a:r>
              <a:rPr sz="1100" spc="-5" dirty="0">
                <a:solidFill>
                  <a:srgbClr val="CCCCCC"/>
                </a:solidFill>
                <a:latin typeface="Times New Roman"/>
                <a:cs typeface="Times New Roman"/>
                <a:hlinkClick r:id="rId3" action="ppaction://hlinksldjump"/>
              </a:rPr>
              <a:t>Models</a:t>
            </a:r>
            <a:endParaRPr sz="1100">
              <a:latin typeface="Times New Roman"/>
              <a:cs typeface="Times New Roman"/>
            </a:endParaRPr>
          </a:p>
        </p:txBody>
      </p:sp>
      <p:sp>
        <p:nvSpPr>
          <p:cNvPr id="7" name="object 7"/>
          <p:cNvSpPr txBox="1"/>
          <p:nvPr/>
        </p:nvSpPr>
        <p:spPr>
          <a:xfrm>
            <a:off x="347294" y="2278493"/>
            <a:ext cx="129413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Times New Roman"/>
                <a:cs typeface="Times New Roman"/>
                <a:hlinkClick r:id="rId4" action="ppaction://hlinksldjump"/>
              </a:rPr>
              <a:t>Discriminative</a:t>
            </a:r>
            <a:r>
              <a:rPr sz="1100" spc="-50" dirty="0">
                <a:latin typeface="Times New Roman"/>
                <a:cs typeface="Times New Roman"/>
                <a:hlinkClick r:id="rId4" action="ppaction://hlinksldjump"/>
              </a:rPr>
              <a:t> </a:t>
            </a:r>
            <a:r>
              <a:rPr sz="1100" spc="-5" dirty="0">
                <a:latin typeface="Times New Roman"/>
                <a:cs typeface="Times New Roman"/>
                <a:hlinkClick r:id="rId4" action="ppaction://hlinksldjump"/>
              </a:rPr>
              <a:t>Models</a:t>
            </a:r>
            <a:endParaRPr sz="1100">
              <a:latin typeface="Times New Roman"/>
              <a:cs typeface="Times New Roman"/>
            </a:endParaRPr>
          </a:p>
        </p:txBody>
      </p:sp>
      <p:sp>
        <p:nvSpPr>
          <p:cNvPr id="11" name="Slide Number Placeholder 10"/>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75</a:t>
            </a:fld>
            <a:endParaRPr lang="en-US" spc="-5" dirty="0"/>
          </a:p>
        </p:txBody>
      </p:sp>
    </p:spTree>
  </p:cSld>
  <p:clrMapOvr>
    <a:masterClrMapping/>
  </p:clrMapOvr>
  <p:transition>
    <p:cut/>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4" action="ppaction://hlinksldjump"/>
              </a:rPr>
              <a:t>Discriminative</a:t>
            </a:r>
            <a:r>
              <a:rPr sz="600" spc="-35" dirty="0">
                <a:latin typeface="Times New Roman"/>
                <a:cs typeface="Times New Roman"/>
                <a:hlinkClick r:id="rId4" action="ppaction://hlinksldjump"/>
              </a:rPr>
              <a:t> </a:t>
            </a:r>
            <a:r>
              <a:rPr sz="600" spc="-5" dirty="0">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91858" y="211795"/>
            <a:ext cx="3142615" cy="1276985"/>
          </a:xfrm>
          <a:prstGeom prst="rect">
            <a:avLst/>
          </a:prstGeom>
        </p:spPr>
        <p:txBody>
          <a:bodyPr vert="horz" wrap="square" lIns="0" tIns="17145" rIns="0" bIns="0" rtlCol="0">
            <a:spAutoFit/>
          </a:bodyPr>
          <a:lstStyle/>
          <a:p>
            <a:pPr marL="494665">
              <a:lnSpc>
                <a:spcPct val="100000"/>
              </a:lnSpc>
              <a:spcBef>
                <a:spcPts val="135"/>
              </a:spcBef>
            </a:pPr>
            <a:r>
              <a:rPr sz="1400" spc="10" dirty="0">
                <a:latin typeface="Times New Roman"/>
                <a:cs typeface="Times New Roman"/>
              </a:rPr>
              <a:t>Probabilistic</a:t>
            </a:r>
            <a:r>
              <a:rPr sz="1400" spc="-15" dirty="0">
                <a:latin typeface="Times New Roman"/>
                <a:cs typeface="Times New Roman"/>
              </a:rPr>
              <a:t> </a:t>
            </a:r>
            <a:r>
              <a:rPr sz="1400" spc="10" dirty="0">
                <a:latin typeface="Times New Roman"/>
                <a:cs typeface="Times New Roman"/>
              </a:rPr>
              <a:t>Discriminative</a:t>
            </a:r>
            <a:r>
              <a:rPr sz="1400" spc="-10" dirty="0">
                <a:latin typeface="Times New Roman"/>
                <a:cs typeface="Times New Roman"/>
              </a:rPr>
              <a:t> </a:t>
            </a:r>
            <a:r>
              <a:rPr sz="1400" spc="15" dirty="0">
                <a:latin typeface="Times New Roman"/>
                <a:cs typeface="Times New Roman"/>
              </a:rPr>
              <a:t>Models</a:t>
            </a:r>
            <a:endParaRPr sz="1400">
              <a:latin typeface="Times New Roman"/>
              <a:cs typeface="Times New Roman"/>
            </a:endParaRPr>
          </a:p>
          <a:p>
            <a:pPr>
              <a:lnSpc>
                <a:spcPct val="100000"/>
              </a:lnSpc>
              <a:spcBef>
                <a:spcPts val="10"/>
              </a:spcBef>
            </a:pPr>
            <a:endParaRPr sz="2350">
              <a:latin typeface="Times New Roman"/>
              <a:cs typeface="Times New Roman"/>
            </a:endParaRPr>
          </a:p>
          <a:p>
            <a:pPr marL="144780" marR="154940" indent="-132715">
              <a:lnSpc>
                <a:spcPts val="1200"/>
              </a:lnSpc>
              <a:buSzPct val="90909"/>
              <a:buFont typeface="Lucida Sans Unicode"/>
              <a:buChar char="•"/>
              <a:tabLst>
                <a:tab pos="145415" algn="l"/>
              </a:tabLst>
            </a:pPr>
            <a:r>
              <a:rPr sz="1100" spc="-10" dirty="0">
                <a:latin typeface="Times New Roman"/>
                <a:cs typeface="Times New Roman"/>
              </a:rPr>
              <a:t>Generative</a:t>
            </a:r>
            <a:r>
              <a:rPr sz="1100" spc="-20" dirty="0">
                <a:latin typeface="Times New Roman"/>
                <a:cs typeface="Times New Roman"/>
              </a:rPr>
              <a:t> </a:t>
            </a:r>
            <a:r>
              <a:rPr sz="1100" spc="-5" dirty="0">
                <a:latin typeface="Times New Roman"/>
                <a:cs typeface="Times New Roman"/>
              </a:rPr>
              <a:t>model</a:t>
            </a:r>
            <a:r>
              <a:rPr sz="1100" spc="-15" dirty="0">
                <a:latin typeface="Times New Roman"/>
                <a:cs typeface="Times New Roman"/>
              </a:rPr>
              <a:t> </a:t>
            </a:r>
            <a:r>
              <a:rPr sz="1100" spc="-5" dirty="0">
                <a:latin typeface="Times New Roman"/>
                <a:cs typeface="Times New Roman"/>
              </a:rPr>
              <a:t>made</a:t>
            </a:r>
            <a:r>
              <a:rPr sz="1100" spc="-15" dirty="0">
                <a:latin typeface="Times New Roman"/>
                <a:cs typeface="Times New Roman"/>
              </a:rPr>
              <a:t> </a:t>
            </a:r>
            <a:r>
              <a:rPr sz="1100" spc="-5" dirty="0">
                <a:latin typeface="Times New Roman"/>
                <a:cs typeface="Times New Roman"/>
              </a:rPr>
              <a:t>assumptions</a:t>
            </a:r>
            <a:r>
              <a:rPr sz="1100" spc="-15" dirty="0">
                <a:latin typeface="Times New Roman"/>
                <a:cs typeface="Times New Roman"/>
              </a:rPr>
              <a:t> </a:t>
            </a:r>
            <a:r>
              <a:rPr sz="1100" spc="-5" dirty="0">
                <a:latin typeface="Times New Roman"/>
                <a:cs typeface="Times New Roman"/>
              </a:rPr>
              <a:t>about</a:t>
            </a:r>
            <a:r>
              <a:rPr sz="1100" spc="-15" dirty="0">
                <a:latin typeface="Times New Roman"/>
                <a:cs typeface="Times New Roman"/>
              </a:rPr>
              <a:t> </a:t>
            </a:r>
            <a:r>
              <a:rPr sz="1100" spc="-5" dirty="0">
                <a:latin typeface="Times New Roman"/>
                <a:cs typeface="Times New Roman"/>
              </a:rPr>
              <a:t>form</a:t>
            </a:r>
            <a:r>
              <a:rPr sz="1100" spc="-15" dirty="0">
                <a:latin typeface="Times New Roman"/>
                <a:cs typeface="Times New Roman"/>
              </a:rPr>
              <a:t> </a:t>
            </a:r>
            <a:r>
              <a:rPr sz="1100" spc="-5" dirty="0">
                <a:latin typeface="Times New Roman"/>
                <a:cs typeface="Times New Roman"/>
              </a:rPr>
              <a:t>of </a:t>
            </a:r>
            <a:r>
              <a:rPr sz="1100" spc="-260" dirty="0">
                <a:latin typeface="Times New Roman"/>
                <a:cs typeface="Times New Roman"/>
              </a:rPr>
              <a:t> </a:t>
            </a:r>
            <a:r>
              <a:rPr sz="1100" spc="-5" dirty="0">
                <a:latin typeface="Times New Roman"/>
                <a:cs typeface="Times New Roman"/>
              </a:rPr>
              <a:t>class-conditional </a:t>
            </a:r>
            <a:r>
              <a:rPr sz="1100" spc="-10" dirty="0">
                <a:latin typeface="Times New Roman"/>
                <a:cs typeface="Times New Roman"/>
              </a:rPr>
              <a:t>distributions</a:t>
            </a:r>
            <a:r>
              <a:rPr sz="1100" spc="-5" dirty="0">
                <a:latin typeface="Times New Roman"/>
                <a:cs typeface="Times New Roman"/>
              </a:rPr>
              <a:t> (e.g.</a:t>
            </a:r>
            <a:r>
              <a:rPr sz="1100" spc="60" dirty="0">
                <a:latin typeface="Times New Roman"/>
                <a:cs typeface="Times New Roman"/>
              </a:rPr>
              <a:t> </a:t>
            </a:r>
            <a:r>
              <a:rPr sz="1100" spc="-5" dirty="0">
                <a:latin typeface="Times New Roman"/>
                <a:cs typeface="Times New Roman"/>
              </a:rPr>
              <a:t>Gaussian)</a:t>
            </a:r>
            <a:endParaRPr sz="1100">
              <a:latin typeface="Times New Roman"/>
              <a:cs typeface="Times New Roman"/>
            </a:endParaRPr>
          </a:p>
          <a:p>
            <a:pPr marL="422275" lvl="1" indent="-128905">
              <a:lnSpc>
                <a:spcPct val="100000"/>
              </a:lnSpc>
              <a:spcBef>
                <a:spcPts val="150"/>
              </a:spcBef>
              <a:buSzPct val="90000"/>
              <a:buFont typeface="Arial"/>
              <a:buChar char="•"/>
              <a:tabLst>
                <a:tab pos="422909" algn="l"/>
              </a:tabLst>
            </a:pPr>
            <a:r>
              <a:rPr sz="1000" spc="-5" dirty="0">
                <a:latin typeface="Times New Roman"/>
                <a:cs typeface="Times New Roman"/>
              </a:rPr>
              <a:t>Resulted</a:t>
            </a:r>
            <a:r>
              <a:rPr sz="1000" dirty="0">
                <a:latin typeface="Times New Roman"/>
                <a:cs typeface="Times New Roman"/>
              </a:rPr>
              <a:t> </a:t>
            </a:r>
            <a:r>
              <a:rPr sz="1000" spc="-5" dirty="0">
                <a:latin typeface="Times New Roman"/>
                <a:cs typeface="Times New Roman"/>
              </a:rPr>
              <a:t>in</a:t>
            </a:r>
            <a:r>
              <a:rPr sz="1000" dirty="0">
                <a:latin typeface="Times New Roman"/>
                <a:cs typeface="Times New Roman"/>
              </a:rPr>
              <a:t> </a:t>
            </a:r>
            <a:r>
              <a:rPr sz="1000" spc="-5" dirty="0">
                <a:latin typeface="Times New Roman"/>
                <a:cs typeface="Times New Roman"/>
              </a:rPr>
              <a:t>logistic</a:t>
            </a:r>
            <a:r>
              <a:rPr sz="1000" dirty="0">
                <a:latin typeface="Times New Roman"/>
                <a:cs typeface="Times New Roman"/>
              </a:rPr>
              <a:t> </a:t>
            </a:r>
            <a:r>
              <a:rPr sz="1000" spc="-5" dirty="0">
                <a:latin typeface="Times New Roman"/>
                <a:cs typeface="Times New Roman"/>
              </a:rPr>
              <a:t>sigmoid</a:t>
            </a:r>
            <a:r>
              <a:rPr sz="1000" dirty="0">
                <a:latin typeface="Times New Roman"/>
                <a:cs typeface="Times New Roman"/>
              </a:rPr>
              <a:t> </a:t>
            </a:r>
            <a:r>
              <a:rPr sz="1000" spc="-5" dirty="0">
                <a:latin typeface="Times New Roman"/>
                <a:cs typeface="Times New Roman"/>
              </a:rPr>
              <a:t>of</a:t>
            </a:r>
            <a:r>
              <a:rPr sz="1000" dirty="0">
                <a:latin typeface="Times New Roman"/>
                <a:cs typeface="Times New Roman"/>
              </a:rPr>
              <a:t> </a:t>
            </a:r>
            <a:r>
              <a:rPr sz="1000" spc="-5" dirty="0">
                <a:latin typeface="Times New Roman"/>
                <a:cs typeface="Times New Roman"/>
              </a:rPr>
              <a:t>linear</a:t>
            </a:r>
            <a:r>
              <a:rPr sz="1000" dirty="0">
                <a:latin typeface="Times New Roman"/>
                <a:cs typeface="Times New Roman"/>
              </a:rPr>
              <a:t> </a:t>
            </a:r>
            <a:r>
              <a:rPr sz="1000" spc="-5" dirty="0">
                <a:latin typeface="Times New Roman"/>
                <a:cs typeface="Times New Roman"/>
              </a:rPr>
              <a:t>function</a:t>
            </a:r>
            <a:r>
              <a:rPr sz="1000" spc="5" dirty="0">
                <a:latin typeface="Times New Roman"/>
                <a:cs typeface="Times New Roman"/>
              </a:rPr>
              <a:t> </a:t>
            </a:r>
            <a:r>
              <a:rPr sz="1000" spc="-5" dirty="0">
                <a:latin typeface="Times New Roman"/>
                <a:cs typeface="Times New Roman"/>
              </a:rPr>
              <a:t>of</a:t>
            </a:r>
            <a:r>
              <a:rPr sz="1000" dirty="0">
                <a:latin typeface="Times New Roman"/>
                <a:cs typeface="Times New Roman"/>
              </a:rPr>
              <a:t> </a:t>
            </a:r>
            <a:r>
              <a:rPr sz="1000" b="1" i="1" spc="-15" dirty="0">
                <a:latin typeface="Verdana"/>
                <a:cs typeface="Verdana"/>
              </a:rPr>
              <a:t>x</a:t>
            </a:r>
            <a:endParaRPr sz="1000">
              <a:latin typeface="Verdana"/>
              <a:cs typeface="Verdana"/>
            </a:endParaRPr>
          </a:p>
          <a:p>
            <a:pPr marL="144780" indent="-132715">
              <a:lnSpc>
                <a:spcPct val="100000"/>
              </a:lnSpc>
              <a:spcBef>
                <a:spcPts val="355"/>
              </a:spcBef>
              <a:buSzPct val="90909"/>
              <a:buFont typeface="Lucida Sans Unicode"/>
              <a:buChar char="•"/>
              <a:tabLst>
                <a:tab pos="145415" algn="l"/>
              </a:tabLst>
            </a:pPr>
            <a:r>
              <a:rPr sz="1100" spc="-10" dirty="0">
                <a:solidFill>
                  <a:srgbClr val="D8D8D8"/>
                </a:solidFill>
                <a:latin typeface="Times New Roman"/>
                <a:cs typeface="Times New Roman"/>
              </a:rPr>
              <a:t>Discriminative</a:t>
            </a:r>
            <a:r>
              <a:rPr sz="1100" spc="-5" dirty="0">
                <a:solidFill>
                  <a:srgbClr val="D8D8D8"/>
                </a:solidFill>
                <a:latin typeface="Times New Roman"/>
                <a:cs typeface="Times New Roman"/>
              </a:rPr>
              <a:t> model - </a:t>
            </a:r>
            <a:r>
              <a:rPr sz="1100" spc="-10" dirty="0">
                <a:solidFill>
                  <a:srgbClr val="D8D8D8"/>
                </a:solidFill>
                <a:latin typeface="Times New Roman"/>
                <a:cs typeface="Times New Roman"/>
              </a:rPr>
              <a:t>explicitly</a:t>
            </a:r>
            <a:r>
              <a:rPr sz="1100" spc="-5" dirty="0">
                <a:solidFill>
                  <a:srgbClr val="D8D8D8"/>
                </a:solidFill>
                <a:latin typeface="Times New Roman"/>
                <a:cs typeface="Times New Roman"/>
              </a:rPr>
              <a:t> use</a:t>
            </a:r>
            <a:r>
              <a:rPr sz="1100" dirty="0">
                <a:solidFill>
                  <a:srgbClr val="D8D8D8"/>
                </a:solidFill>
                <a:latin typeface="Times New Roman"/>
                <a:cs typeface="Times New Roman"/>
              </a:rPr>
              <a:t> </a:t>
            </a:r>
            <a:r>
              <a:rPr sz="1100" spc="-5" dirty="0">
                <a:solidFill>
                  <a:srgbClr val="D8D8D8"/>
                </a:solidFill>
                <a:latin typeface="Times New Roman"/>
                <a:cs typeface="Times New Roman"/>
              </a:rPr>
              <a:t>functional form</a:t>
            </a:r>
            <a:endParaRPr sz="1100">
              <a:latin typeface="Times New Roman"/>
              <a:cs typeface="Times New Roman"/>
            </a:endParaRPr>
          </a:p>
        </p:txBody>
      </p:sp>
      <p:sp>
        <p:nvSpPr>
          <p:cNvPr id="6" name="object 6"/>
          <p:cNvSpPr txBox="1"/>
          <p:nvPr/>
        </p:nvSpPr>
        <p:spPr>
          <a:xfrm>
            <a:off x="1654365" y="171959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1</a:t>
            </a:r>
            <a:endParaRPr sz="800">
              <a:latin typeface="Calibri"/>
              <a:cs typeface="Calibri"/>
            </a:endParaRPr>
          </a:p>
        </p:txBody>
      </p:sp>
      <p:sp>
        <p:nvSpPr>
          <p:cNvPr id="7" name="object 7"/>
          <p:cNvSpPr txBox="1"/>
          <p:nvPr/>
        </p:nvSpPr>
        <p:spPr>
          <a:xfrm>
            <a:off x="1457833" y="1661476"/>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solidFill>
                  <a:srgbClr val="D8D8D8"/>
                </a:solidFill>
                <a:latin typeface="Calibri"/>
                <a:cs typeface="Calibri"/>
              </a:rPr>
              <a:t>p</a:t>
            </a:r>
            <a:r>
              <a:rPr sz="1100" spc="-40" dirty="0">
                <a:solidFill>
                  <a:srgbClr val="D8D8D8"/>
                </a:solidFill>
                <a:latin typeface="Calibri"/>
                <a:cs typeface="Calibri"/>
              </a:rPr>
              <a:t>(</a:t>
            </a:r>
            <a:r>
              <a:rPr sz="1100" spc="-40" dirty="0">
                <a:solidFill>
                  <a:srgbClr val="D8D8D8"/>
                </a:solidFill>
                <a:latin typeface="Lucida Sans Unicode"/>
                <a:cs typeface="Lucida Sans Unicode"/>
              </a:rPr>
              <a:t>C</a:t>
            </a:r>
            <a:r>
              <a:rPr sz="1100" spc="80" dirty="0">
                <a:solidFill>
                  <a:srgbClr val="D8D8D8"/>
                </a:solidFill>
                <a:latin typeface="Lucida Sans Unicode"/>
                <a:cs typeface="Lucida Sans Unicode"/>
              </a:rPr>
              <a:t> </a:t>
            </a:r>
            <a:r>
              <a:rPr sz="1100" spc="-15" dirty="0">
                <a:solidFill>
                  <a:srgbClr val="D8D8D8"/>
                </a:solidFill>
                <a:latin typeface="Lucida Sans Unicode"/>
                <a:cs typeface="Lucida Sans Unicode"/>
              </a:rPr>
              <a:t>|</a:t>
            </a:r>
            <a:r>
              <a:rPr sz="1100" b="1" i="1" spc="-15" dirty="0">
                <a:solidFill>
                  <a:srgbClr val="D8D8D8"/>
                </a:solidFill>
                <a:latin typeface="Verdana"/>
                <a:cs typeface="Verdana"/>
              </a:rPr>
              <a:t>x</a:t>
            </a:r>
            <a:r>
              <a:rPr sz="1100" spc="-15" dirty="0">
                <a:solidFill>
                  <a:srgbClr val="D8D8D8"/>
                </a:solidFill>
                <a:latin typeface="Calibri"/>
                <a:cs typeface="Calibri"/>
              </a:rPr>
              <a:t>)</a:t>
            </a:r>
            <a:r>
              <a:rPr sz="1100" spc="25" dirty="0">
                <a:solidFill>
                  <a:srgbClr val="D8D8D8"/>
                </a:solidFill>
                <a:latin typeface="Calibri"/>
                <a:cs typeface="Calibri"/>
              </a:rPr>
              <a:t> </a:t>
            </a:r>
            <a:r>
              <a:rPr sz="1100" spc="295" dirty="0">
                <a:solidFill>
                  <a:srgbClr val="D8D8D8"/>
                </a:solidFill>
                <a:latin typeface="Calibri"/>
                <a:cs typeface="Calibri"/>
              </a:rPr>
              <a:t>=</a:t>
            </a:r>
            <a:endParaRPr sz="1100">
              <a:latin typeface="Calibri"/>
              <a:cs typeface="Calibri"/>
            </a:endParaRPr>
          </a:p>
        </p:txBody>
      </p:sp>
      <p:sp>
        <p:nvSpPr>
          <p:cNvPr id="8" name="object 8"/>
          <p:cNvSpPr txBox="1"/>
          <p:nvPr/>
        </p:nvSpPr>
        <p:spPr>
          <a:xfrm>
            <a:off x="2707728" y="1567750"/>
            <a:ext cx="95250" cy="191770"/>
          </a:xfrm>
          <a:prstGeom prst="rect">
            <a:avLst/>
          </a:prstGeom>
        </p:spPr>
        <p:txBody>
          <a:bodyPr vert="horz" wrap="square" lIns="0" tIns="11430" rIns="0" bIns="0" rtlCol="0">
            <a:spAutoFit/>
          </a:bodyPr>
          <a:lstStyle/>
          <a:p>
            <a:pPr marL="12700">
              <a:lnSpc>
                <a:spcPct val="100000"/>
              </a:lnSpc>
              <a:spcBef>
                <a:spcPts val="90"/>
              </a:spcBef>
            </a:pPr>
            <a:r>
              <a:rPr sz="1100" spc="-15" dirty="0">
                <a:solidFill>
                  <a:srgbClr val="D8D8D8"/>
                </a:solidFill>
                <a:latin typeface="Calibri"/>
                <a:cs typeface="Calibri"/>
              </a:rPr>
              <a:t>1</a:t>
            </a:r>
            <a:endParaRPr sz="1100">
              <a:latin typeface="Calibri"/>
              <a:cs typeface="Calibri"/>
            </a:endParaRPr>
          </a:p>
        </p:txBody>
      </p:sp>
      <p:sp>
        <p:nvSpPr>
          <p:cNvPr id="9" name="object 9"/>
          <p:cNvSpPr/>
          <p:nvPr/>
        </p:nvSpPr>
        <p:spPr>
          <a:xfrm>
            <a:off x="2110739" y="1778088"/>
            <a:ext cx="1289050" cy="0"/>
          </a:xfrm>
          <a:custGeom>
            <a:avLst/>
            <a:gdLst/>
            <a:ahLst/>
            <a:cxnLst/>
            <a:rect l="l" t="t" r="r" b="b"/>
            <a:pathLst>
              <a:path w="1289050">
                <a:moveTo>
                  <a:pt x="0" y="0"/>
                </a:moveTo>
                <a:lnTo>
                  <a:pt x="1288630" y="0"/>
                </a:lnTo>
              </a:path>
            </a:pathLst>
          </a:custGeom>
          <a:ln w="5537">
            <a:solidFill>
              <a:srgbClr val="D8D8D8"/>
            </a:solidFill>
          </a:ln>
        </p:spPr>
        <p:txBody>
          <a:bodyPr wrap="square" lIns="0" tIns="0" rIns="0" bIns="0" rtlCol="0"/>
          <a:lstStyle/>
          <a:p>
            <a:endParaRPr/>
          </a:p>
        </p:txBody>
      </p:sp>
      <p:sp>
        <p:nvSpPr>
          <p:cNvPr id="10" name="object 10"/>
          <p:cNvSpPr txBox="1"/>
          <p:nvPr/>
        </p:nvSpPr>
        <p:spPr>
          <a:xfrm>
            <a:off x="2829001" y="1753818"/>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solidFill>
                  <a:srgbClr val="D8D8D8"/>
                </a:solidFill>
                <a:latin typeface="Calibri"/>
                <a:cs typeface="Calibri"/>
              </a:rPr>
              <a:t>T</a:t>
            </a:r>
            <a:endParaRPr sz="800">
              <a:latin typeface="Calibri"/>
              <a:cs typeface="Calibri"/>
            </a:endParaRPr>
          </a:p>
        </p:txBody>
      </p:sp>
      <p:sp>
        <p:nvSpPr>
          <p:cNvPr id="11" name="object 11"/>
          <p:cNvSpPr txBox="1"/>
          <p:nvPr/>
        </p:nvSpPr>
        <p:spPr>
          <a:xfrm>
            <a:off x="3272701" y="181462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D8D8D8"/>
                </a:solidFill>
                <a:latin typeface="Calibri"/>
                <a:cs typeface="Calibri"/>
              </a:rPr>
              <a:t>0</a:t>
            </a:r>
            <a:endParaRPr sz="800">
              <a:latin typeface="Calibri"/>
              <a:cs typeface="Calibri"/>
            </a:endParaRPr>
          </a:p>
        </p:txBody>
      </p:sp>
      <p:sp>
        <p:nvSpPr>
          <p:cNvPr id="12" name="object 12"/>
          <p:cNvSpPr txBox="1"/>
          <p:nvPr/>
        </p:nvSpPr>
        <p:spPr>
          <a:xfrm>
            <a:off x="2098039" y="1756510"/>
            <a:ext cx="1314450" cy="191770"/>
          </a:xfrm>
          <a:prstGeom prst="rect">
            <a:avLst/>
          </a:prstGeom>
        </p:spPr>
        <p:txBody>
          <a:bodyPr vert="horz" wrap="square" lIns="0" tIns="11430" rIns="0" bIns="0" rtlCol="0">
            <a:spAutoFit/>
          </a:bodyPr>
          <a:lstStyle/>
          <a:p>
            <a:pPr marL="12700">
              <a:lnSpc>
                <a:spcPct val="100000"/>
              </a:lnSpc>
              <a:spcBef>
                <a:spcPts val="90"/>
              </a:spcBef>
            </a:pPr>
            <a:r>
              <a:rPr sz="1100" spc="-15" dirty="0">
                <a:solidFill>
                  <a:srgbClr val="D8D8D8"/>
                </a:solidFill>
                <a:latin typeface="Calibri"/>
                <a:cs typeface="Calibri"/>
              </a:rPr>
              <a:t>1</a:t>
            </a:r>
            <a:r>
              <a:rPr sz="1100" spc="-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spc="35" dirty="0">
                <a:solidFill>
                  <a:srgbClr val="D8D8D8"/>
                </a:solidFill>
                <a:latin typeface="Calibri"/>
                <a:cs typeface="Calibri"/>
              </a:rPr>
              <a:t>exp(</a:t>
            </a:r>
            <a:r>
              <a:rPr sz="1100" spc="-204" dirty="0">
                <a:solidFill>
                  <a:srgbClr val="D8D8D8"/>
                </a:solidFill>
                <a:latin typeface="Lucida Sans Unicode"/>
                <a:cs typeface="Lucida Sans Unicode"/>
              </a:rPr>
              <a:t>−</a:t>
            </a:r>
            <a:r>
              <a:rPr sz="1100" b="1" i="1" spc="-175" dirty="0">
                <a:solidFill>
                  <a:srgbClr val="D8D8D8"/>
                </a:solidFill>
                <a:latin typeface="Verdana"/>
                <a:cs typeface="Verdana"/>
              </a:rPr>
              <a:t>w</a:t>
            </a:r>
            <a:r>
              <a:rPr sz="1100" b="1" i="1" dirty="0">
                <a:solidFill>
                  <a:srgbClr val="D8D8D8"/>
                </a:solidFill>
                <a:latin typeface="Verdana"/>
                <a:cs typeface="Verdana"/>
              </a:rPr>
              <a:t> </a:t>
            </a:r>
            <a:r>
              <a:rPr sz="1100" b="1" i="1" spc="-65" dirty="0">
                <a:solidFill>
                  <a:srgbClr val="D8D8D8"/>
                </a:solidFill>
                <a:latin typeface="Verdana"/>
                <a:cs typeface="Verdana"/>
              </a:rPr>
              <a:t> </a:t>
            </a:r>
            <a:r>
              <a:rPr sz="1100" b="1" i="1" spc="-20" dirty="0">
                <a:solidFill>
                  <a:srgbClr val="D8D8D8"/>
                </a:solidFill>
                <a:latin typeface="Verdana"/>
                <a:cs typeface="Verdana"/>
              </a:rPr>
              <a:t>x</a:t>
            </a:r>
            <a:r>
              <a:rPr sz="1100" b="1" i="1" spc="-135" dirty="0">
                <a:solidFill>
                  <a:srgbClr val="D8D8D8"/>
                </a:solidFill>
                <a:latin typeface="Verdana"/>
                <a:cs typeface="Verdana"/>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i="1" spc="-10" dirty="0">
                <a:solidFill>
                  <a:srgbClr val="D8D8D8"/>
                </a:solidFill>
                <a:latin typeface="Calibri"/>
                <a:cs typeface="Calibri"/>
              </a:rPr>
              <a:t>w</a:t>
            </a:r>
            <a:r>
              <a:rPr sz="1100" i="1" dirty="0">
                <a:solidFill>
                  <a:srgbClr val="D8D8D8"/>
                </a:solidFill>
                <a:latin typeface="Calibri"/>
                <a:cs typeface="Calibri"/>
              </a:rPr>
              <a:t> </a:t>
            </a:r>
            <a:r>
              <a:rPr sz="1100" i="1" spc="-25" dirty="0">
                <a:solidFill>
                  <a:srgbClr val="D8D8D8"/>
                </a:solidFill>
                <a:latin typeface="Calibri"/>
                <a:cs typeface="Calibri"/>
              </a:rPr>
              <a:t> </a:t>
            </a:r>
            <a:r>
              <a:rPr sz="1100" spc="85" dirty="0">
                <a:solidFill>
                  <a:srgbClr val="D8D8D8"/>
                </a:solidFill>
                <a:latin typeface="Calibri"/>
                <a:cs typeface="Calibri"/>
              </a:rPr>
              <a:t>)</a:t>
            </a:r>
            <a:endParaRPr sz="1100">
              <a:latin typeface="Calibri"/>
              <a:cs typeface="Calibri"/>
            </a:endParaRPr>
          </a:p>
        </p:txBody>
      </p:sp>
      <p:sp>
        <p:nvSpPr>
          <p:cNvPr id="13" name="object 13"/>
          <p:cNvSpPr txBox="1"/>
          <p:nvPr/>
        </p:nvSpPr>
        <p:spPr>
          <a:xfrm>
            <a:off x="491858" y="2013379"/>
            <a:ext cx="3415665" cy="944244"/>
          </a:xfrm>
          <a:prstGeom prst="rect">
            <a:avLst/>
          </a:prstGeom>
        </p:spPr>
        <p:txBody>
          <a:bodyPr vert="horz" wrap="square" lIns="0" tIns="34925" rIns="0" bIns="0" rtlCol="0">
            <a:spAutoFit/>
          </a:bodyPr>
          <a:lstStyle/>
          <a:p>
            <a:pPr marL="144780">
              <a:lnSpc>
                <a:spcPct val="100000"/>
              </a:lnSpc>
              <a:spcBef>
                <a:spcPts val="275"/>
              </a:spcBef>
            </a:pPr>
            <a:r>
              <a:rPr sz="1100" spc="-5" dirty="0">
                <a:solidFill>
                  <a:srgbClr val="D8D8D8"/>
                </a:solidFill>
                <a:latin typeface="Times New Roman"/>
                <a:cs typeface="Times New Roman"/>
              </a:rPr>
              <a:t>and </a:t>
            </a:r>
            <a:r>
              <a:rPr sz="1100" spc="-20" dirty="0">
                <a:solidFill>
                  <a:srgbClr val="D8D8D8"/>
                </a:solidFill>
                <a:latin typeface="Times New Roman"/>
                <a:cs typeface="Times New Roman"/>
              </a:rPr>
              <a:t>find</a:t>
            </a:r>
            <a:r>
              <a:rPr sz="1100" spc="-5" dirty="0">
                <a:solidFill>
                  <a:srgbClr val="D8D8D8"/>
                </a:solidFill>
                <a:latin typeface="Times New Roman"/>
                <a:cs typeface="Times New Roman"/>
              </a:rPr>
              <a:t> </a:t>
            </a:r>
            <a:r>
              <a:rPr sz="1100" b="1" i="1" spc="-175" dirty="0">
                <a:solidFill>
                  <a:srgbClr val="D8D8D8"/>
                </a:solidFill>
                <a:latin typeface="Verdana"/>
                <a:cs typeface="Verdana"/>
              </a:rPr>
              <a:t>w</a:t>
            </a:r>
            <a:r>
              <a:rPr sz="1100" b="1" i="1" spc="-75" dirty="0">
                <a:solidFill>
                  <a:srgbClr val="D8D8D8"/>
                </a:solidFill>
                <a:latin typeface="Verdana"/>
                <a:cs typeface="Verdana"/>
              </a:rPr>
              <a:t> </a:t>
            </a:r>
            <a:r>
              <a:rPr sz="1100" spc="-5" dirty="0">
                <a:solidFill>
                  <a:srgbClr val="D8D8D8"/>
                </a:solidFill>
                <a:latin typeface="Times New Roman"/>
                <a:cs typeface="Times New Roman"/>
              </a:rPr>
              <a:t>directly</a:t>
            </a:r>
            <a:endParaRPr sz="1100">
              <a:latin typeface="Times New Roman"/>
              <a:cs typeface="Times New Roman"/>
            </a:endParaRPr>
          </a:p>
          <a:p>
            <a:pPr marL="144780" indent="-132715">
              <a:lnSpc>
                <a:spcPts val="1260"/>
              </a:lnSpc>
              <a:spcBef>
                <a:spcPts val="175"/>
              </a:spcBef>
              <a:buSzPct val="90909"/>
              <a:buFont typeface="Lucida Sans Unicode"/>
              <a:buChar char="•"/>
              <a:tabLst>
                <a:tab pos="145415" algn="l"/>
              </a:tabLst>
            </a:pPr>
            <a:r>
              <a:rPr sz="1100" spc="-30" dirty="0">
                <a:solidFill>
                  <a:srgbClr val="D8D8D8"/>
                </a:solidFill>
                <a:latin typeface="Times New Roman"/>
                <a:cs typeface="Times New Roman"/>
              </a:rPr>
              <a:t>F</a:t>
            </a:r>
            <a:r>
              <a:rPr sz="1100" spc="-5" dirty="0">
                <a:solidFill>
                  <a:srgbClr val="D8D8D8"/>
                </a:solidFill>
                <a:latin typeface="Times New Roman"/>
                <a:cs typeface="Times New Roman"/>
              </a:rPr>
              <a:t>or the generat</a:t>
            </a:r>
            <a:r>
              <a:rPr sz="1100" spc="-35" dirty="0">
                <a:solidFill>
                  <a:srgbClr val="D8D8D8"/>
                </a:solidFill>
                <a:latin typeface="Times New Roman"/>
                <a:cs typeface="Times New Roman"/>
              </a:rPr>
              <a:t>i</a:t>
            </a:r>
            <a:r>
              <a:rPr sz="1100" spc="-25" dirty="0">
                <a:solidFill>
                  <a:srgbClr val="D8D8D8"/>
                </a:solidFill>
                <a:latin typeface="Times New Roman"/>
                <a:cs typeface="Times New Roman"/>
              </a:rPr>
              <a:t>v</a:t>
            </a:r>
            <a:r>
              <a:rPr sz="1100" spc="-5" dirty="0">
                <a:solidFill>
                  <a:srgbClr val="D8D8D8"/>
                </a:solidFill>
                <a:latin typeface="Times New Roman"/>
                <a:cs typeface="Times New Roman"/>
              </a:rPr>
              <a:t>e model </a:t>
            </a:r>
            <a:r>
              <a:rPr sz="1100" spc="-10" dirty="0">
                <a:solidFill>
                  <a:srgbClr val="D8D8D8"/>
                </a:solidFill>
                <a:latin typeface="Times New Roman"/>
                <a:cs typeface="Times New Roman"/>
              </a:rPr>
              <a:t>we</a:t>
            </a:r>
            <a:r>
              <a:rPr sz="1100" spc="-5" dirty="0">
                <a:solidFill>
                  <a:srgbClr val="D8D8D8"/>
                </a:solidFill>
                <a:latin typeface="Times New Roman"/>
                <a:cs typeface="Times New Roman"/>
              </a:rPr>
              <a:t> had </a:t>
            </a:r>
            <a:r>
              <a:rPr sz="1100" spc="-15" dirty="0">
                <a:solidFill>
                  <a:srgbClr val="D8D8D8"/>
                </a:solidFill>
                <a:latin typeface="Calibri"/>
                <a:cs typeface="Calibri"/>
              </a:rPr>
              <a:t>2</a:t>
            </a:r>
            <a:r>
              <a:rPr sz="1100" i="1" spc="114" dirty="0">
                <a:solidFill>
                  <a:srgbClr val="D8D8D8"/>
                </a:solidFill>
                <a:latin typeface="Calibri"/>
                <a:cs typeface="Calibri"/>
              </a:rPr>
              <a:t>M</a:t>
            </a:r>
            <a:r>
              <a:rPr sz="1100" i="1" spc="1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i="1" spc="114" dirty="0">
                <a:solidFill>
                  <a:srgbClr val="D8D8D8"/>
                </a:solidFill>
                <a:latin typeface="Calibri"/>
                <a:cs typeface="Calibri"/>
              </a:rPr>
              <a:t>M</a:t>
            </a:r>
            <a:r>
              <a:rPr sz="1100" i="1" spc="-130" dirty="0">
                <a:solidFill>
                  <a:srgbClr val="D8D8D8"/>
                </a:solidFill>
                <a:latin typeface="Calibri"/>
                <a:cs typeface="Calibri"/>
              </a:rPr>
              <a:t> </a:t>
            </a:r>
            <a:r>
              <a:rPr sz="1100" spc="85" dirty="0">
                <a:solidFill>
                  <a:srgbClr val="D8D8D8"/>
                </a:solidFill>
                <a:latin typeface="Calibri"/>
                <a:cs typeface="Calibri"/>
              </a:rPr>
              <a:t>(</a:t>
            </a:r>
            <a:r>
              <a:rPr sz="1100" i="1" spc="114" dirty="0">
                <a:solidFill>
                  <a:srgbClr val="D8D8D8"/>
                </a:solidFill>
                <a:latin typeface="Calibri"/>
                <a:cs typeface="Calibri"/>
              </a:rPr>
              <a:t>M</a:t>
            </a:r>
            <a:r>
              <a:rPr sz="1100" i="1" spc="1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spc="35" dirty="0">
                <a:solidFill>
                  <a:srgbClr val="D8D8D8"/>
                </a:solidFill>
                <a:latin typeface="Calibri"/>
                <a:cs typeface="Calibri"/>
              </a:rPr>
              <a:t>1)</a:t>
            </a:r>
            <a:r>
              <a:rPr sz="1100" i="1" spc="114" dirty="0">
                <a:solidFill>
                  <a:srgbClr val="D8D8D8"/>
                </a:solidFill>
                <a:latin typeface="Calibri"/>
                <a:cs typeface="Calibri"/>
              </a:rPr>
              <a:t>/</a:t>
            </a:r>
            <a:r>
              <a:rPr sz="1100" spc="-15" dirty="0">
                <a:solidFill>
                  <a:srgbClr val="D8D8D8"/>
                </a:solidFill>
                <a:latin typeface="Calibri"/>
                <a:cs typeface="Calibri"/>
              </a:rPr>
              <a:t>2</a:t>
            </a:r>
            <a:r>
              <a:rPr sz="1100" spc="-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spc="-15" dirty="0">
                <a:solidFill>
                  <a:srgbClr val="D8D8D8"/>
                </a:solidFill>
                <a:latin typeface="Calibri"/>
                <a:cs typeface="Calibri"/>
              </a:rPr>
              <a:t>1</a:t>
            </a:r>
            <a:endParaRPr sz="1100">
              <a:latin typeface="Calibri"/>
              <a:cs typeface="Calibri"/>
            </a:endParaRPr>
          </a:p>
          <a:p>
            <a:pPr marL="144780">
              <a:lnSpc>
                <a:spcPts val="1260"/>
              </a:lnSpc>
            </a:pPr>
            <a:r>
              <a:rPr sz="1100" spc="-5" dirty="0">
                <a:solidFill>
                  <a:srgbClr val="D8D8D8"/>
                </a:solidFill>
                <a:latin typeface="Times New Roman"/>
                <a:cs typeface="Times New Roman"/>
              </a:rPr>
              <a:t>parameters</a:t>
            </a:r>
            <a:endParaRPr sz="1100">
              <a:latin typeface="Times New Roman"/>
              <a:cs typeface="Times New Roman"/>
            </a:endParaRPr>
          </a:p>
          <a:p>
            <a:pPr marL="422275" lvl="1" indent="-128905">
              <a:lnSpc>
                <a:spcPct val="100000"/>
              </a:lnSpc>
              <a:spcBef>
                <a:spcPts val="175"/>
              </a:spcBef>
              <a:buSzPct val="90000"/>
              <a:buFont typeface="Arial"/>
              <a:buChar char="•"/>
              <a:tabLst>
                <a:tab pos="422909" algn="l"/>
              </a:tabLst>
            </a:pPr>
            <a:r>
              <a:rPr sz="1000" i="1" spc="110" dirty="0">
                <a:solidFill>
                  <a:srgbClr val="D8D8D8"/>
                </a:solidFill>
                <a:latin typeface="Calibri"/>
                <a:cs typeface="Calibri"/>
              </a:rPr>
              <a:t>M</a:t>
            </a:r>
            <a:r>
              <a:rPr sz="1000" i="1" spc="120" dirty="0">
                <a:solidFill>
                  <a:srgbClr val="D8D8D8"/>
                </a:solidFill>
                <a:latin typeface="Calibri"/>
                <a:cs typeface="Calibri"/>
              </a:rPr>
              <a:t> </a:t>
            </a:r>
            <a:r>
              <a:rPr sz="1000" spc="-5" dirty="0">
                <a:solidFill>
                  <a:srgbClr val="D8D8D8"/>
                </a:solidFill>
                <a:latin typeface="Times New Roman"/>
                <a:cs typeface="Times New Roman"/>
              </a:rPr>
              <a:t>is</a:t>
            </a:r>
            <a:r>
              <a:rPr sz="1000" spc="-10" dirty="0">
                <a:solidFill>
                  <a:srgbClr val="D8D8D8"/>
                </a:solidFill>
                <a:latin typeface="Times New Roman"/>
                <a:cs typeface="Times New Roman"/>
              </a:rPr>
              <a:t> </a:t>
            </a:r>
            <a:r>
              <a:rPr sz="1000" spc="-5" dirty="0">
                <a:solidFill>
                  <a:srgbClr val="D8D8D8"/>
                </a:solidFill>
                <a:latin typeface="Times New Roman"/>
                <a:cs typeface="Times New Roman"/>
              </a:rPr>
              <a:t>dimensionality</a:t>
            </a:r>
            <a:r>
              <a:rPr sz="1000" spc="-10" dirty="0">
                <a:solidFill>
                  <a:srgbClr val="D8D8D8"/>
                </a:solidFill>
                <a:latin typeface="Times New Roman"/>
                <a:cs typeface="Times New Roman"/>
              </a:rPr>
              <a:t> </a:t>
            </a:r>
            <a:r>
              <a:rPr sz="1000" spc="-5" dirty="0">
                <a:solidFill>
                  <a:srgbClr val="D8D8D8"/>
                </a:solidFill>
                <a:latin typeface="Times New Roman"/>
                <a:cs typeface="Times New Roman"/>
              </a:rPr>
              <a:t>of</a:t>
            </a:r>
            <a:r>
              <a:rPr sz="1000" spc="-10" dirty="0">
                <a:solidFill>
                  <a:srgbClr val="D8D8D8"/>
                </a:solidFill>
                <a:latin typeface="Times New Roman"/>
                <a:cs typeface="Times New Roman"/>
              </a:rPr>
              <a:t> </a:t>
            </a:r>
            <a:r>
              <a:rPr sz="1000" b="1" i="1" spc="-15" dirty="0">
                <a:solidFill>
                  <a:srgbClr val="D8D8D8"/>
                </a:solidFill>
                <a:latin typeface="Verdana"/>
                <a:cs typeface="Verdana"/>
              </a:rPr>
              <a:t>x</a:t>
            </a:r>
            <a:endParaRPr sz="1000">
              <a:latin typeface="Verdana"/>
              <a:cs typeface="Verdana"/>
            </a:endParaRPr>
          </a:p>
          <a:p>
            <a:pPr marL="144780" indent="-132715">
              <a:lnSpc>
                <a:spcPct val="100000"/>
              </a:lnSpc>
              <a:spcBef>
                <a:spcPts val="355"/>
              </a:spcBef>
              <a:buSzPct val="90909"/>
              <a:buFont typeface="Lucida Sans Unicode"/>
              <a:buChar char="•"/>
              <a:tabLst>
                <a:tab pos="145415" algn="l"/>
              </a:tabLst>
            </a:pPr>
            <a:r>
              <a:rPr sz="1100" spc="-10" dirty="0">
                <a:solidFill>
                  <a:srgbClr val="D8D8D8"/>
                </a:solidFill>
                <a:latin typeface="Times New Roman"/>
                <a:cs typeface="Times New Roman"/>
              </a:rPr>
              <a:t>Discriminative </a:t>
            </a:r>
            <a:r>
              <a:rPr sz="1100" spc="-5" dirty="0">
                <a:solidFill>
                  <a:srgbClr val="D8D8D8"/>
                </a:solidFill>
                <a:latin typeface="Times New Roman"/>
                <a:cs typeface="Times New Roman"/>
              </a:rPr>
              <a:t>model will </a:t>
            </a:r>
            <a:r>
              <a:rPr sz="1100" spc="-20" dirty="0">
                <a:solidFill>
                  <a:srgbClr val="D8D8D8"/>
                </a:solidFill>
                <a:latin typeface="Times New Roman"/>
                <a:cs typeface="Times New Roman"/>
              </a:rPr>
              <a:t>have</a:t>
            </a:r>
            <a:r>
              <a:rPr sz="1100" spc="-10" dirty="0">
                <a:solidFill>
                  <a:srgbClr val="D8D8D8"/>
                </a:solidFill>
                <a:latin typeface="Times New Roman"/>
                <a:cs typeface="Times New Roman"/>
              </a:rPr>
              <a:t> </a:t>
            </a:r>
            <a:r>
              <a:rPr sz="1100" i="1" spc="114" dirty="0">
                <a:solidFill>
                  <a:srgbClr val="D8D8D8"/>
                </a:solidFill>
                <a:latin typeface="Calibri"/>
                <a:cs typeface="Calibri"/>
              </a:rPr>
              <a:t>M</a:t>
            </a:r>
            <a:r>
              <a:rPr sz="1100" i="1" spc="110" dirty="0">
                <a:solidFill>
                  <a:srgbClr val="D8D8D8"/>
                </a:solidFill>
                <a:latin typeface="Calibri"/>
                <a:cs typeface="Calibri"/>
              </a:rPr>
              <a:t> </a:t>
            </a:r>
            <a:r>
              <a:rPr sz="1100" spc="295" dirty="0">
                <a:solidFill>
                  <a:srgbClr val="D8D8D8"/>
                </a:solidFill>
                <a:latin typeface="Calibri"/>
                <a:cs typeface="Calibri"/>
              </a:rPr>
              <a:t>+</a:t>
            </a:r>
            <a:r>
              <a:rPr sz="1100" spc="-15" dirty="0">
                <a:solidFill>
                  <a:srgbClr val="D8D8D8"/>
                </a:solidFill>
                <a:latin typeface="Calibri"/>
                <a:cs typeface="Calibri"/>
              </a:rPr>
              <a:t> 1</a:t>
            </a:r>
            <a:r>
              <a:rPr sz="1100" spc="20" dirty="0">
                <a:solidFill>
                  <a:srgbClr val="D8D8D8"/>
                </a:solidFill>
                <a:latin typeface="Calibri"/>
                <a:cs typeface="Calibri"/>
              </a:rPr>
              <a:t> </a:t>
            </a:r>
            <a:r>
              <a:rPr sz="1100" spc="-5" dirty="0">
                <a:solidFill>
                  <a:srgbClr val="D8D8D8"/>
                </a:solidFill>
                <a:latin typeface="Times New Roman"/>
                <a:cs typeface="Times New Roman"/>
              </a:rPr>
              <a:t>parameters</a:t>
            </a:r>
            <a:endParaRPr sz="1100">
              <a:latin typeface="Times New Roman"/>
              <a:cs typeface="Times New Roman"/>
            </a:endParaRPr>
          </a:p>
        </p:txBody>
      </p:sp>
      <p:sp>
        <p:nvSpPr>
          <p:cNvPr id="17" name="Slide Number Placeholder 16"/>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76</a:t>
            </a:fld>
            <a:endParaRPr lang="en-US" spc="-5" dirty="0"/>
          </a:p>
        </p:txBody>
      </p:sp>
    </p:spTree>
  </p:cSld>
  <p:clrMapOvr>
    <a:masterClrMapping/>
  </p:clrMapOvr>
  <p:transition>
    <p:cut/>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4" action="ppaction://hlinksldjump"/>
              </a:rPr>
              <a:t>Discriminative</a:t>
            </a:r>
            <a:r>
              <a:rPr sz="600" spc="-35" dirty="0">
                <a:latin typeface="Times New Roman"/>
                <a:cs typeface="Times New Roman"/>
                <a:hlinkClick r:id="rId4" action="ppaction://hlinksldjump"/>
              </a:rPr>
              <a:t> </a:t>
            </a:r>
            <a:r>
              <a:rPr sz="600" spc="-5" dirty="0">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91858" y="211795"/>
            <a:ext cx="3142615" cy="1276985"/>
          </a:xfrm>
          <a:prstGeom prst="rect">
            <a:avLst/>
          </a:prstGeom>
        </p:spPr>
        <p:txBody>
          <a:bodyPr vert="horz" wrap="square" lIns="0" tIns="17145" rIns="0" bIns="0" rtlCol="0">
            <a:spAutoFit/>
          </a:bodyPr>
          <a:lstStyle/>
          <a:p>
            <a:pPr marL="494665">
              <a:lnSpc>
                <a:spcPct val="100000"/>
              </a:lnSpc>
              <a:spcBef>
                <a:spcPts val="135"/>
              </a:spcBef>
            </a:pPr>
            <a:r>
              <a:rPr sz="1400" spc="10" dirty="0">
                <a:latin typeface="Times New Roman"/>
                <a:cs typeface="Times New Roman"/>
              </a:rPr>
              <a:t>Probabilistic</a:t>
            </a:r>
            <a:r>
              <a:rPr sz="1400" spc="-15" dirty="0">
                <a:latin typeface="Times New Roman"/>
                <a:cs typeface="Times New Roman"/>
              </a:rPr>
              <a:t> </a:t>
            </a:r>
            <a:r>
              <a:rPr sz="1400" spc="10" dirty="0">
                <a:latin typeface="Times New Roman"/>
                <a:cs typeface="Times New Roman"/>
              </a:rPr>
              <a:t>Discriminative</a:t>
            </a:r>
            <a:r>
              <a:rPr sz="1400" spc="-10" dirty="0">
                <a:latin typeface="Times New Roman"/>
                <a:cs typeface="Times New Roman"/>
              </a:rPr>
              <a:t> </a:t>
            </a:r>
            <a:r>
              <a:rPr sz="1400" spc="15" dirty="0">
                <a:latin typeface="Times New Roman"/>
                <a:cs typeface="Times New Roman"/>
              </a:rPr>
              <a:t>Models</a:t>
            </a:r>
            <a:endParaRPr sz="1400">
              <a:latin typeface="Times New Roman"/>
              <a:cs typeface="Times New Roman"/>
            </a:endParaRPr>
          </a:p>
          <a:p>
            <a:pPr>
              <a:lnSpc>
                <a:spcPct val="100000"/>
              </a:lnSpc>
              <a:spcBef>
                <a:spcPts val="10"/>
              </a:spcBef>
            </a:pPr>
            <a:endParaRPr sz="2350">
              <a:latin typeface="Times New Roman"/>
              <a:cs typeface="Times New Roman"/>
            </a:endParaRPr>
          </a:p>
          <a:p>
            <a:pPr marL="144780" marR="154940" indent="-132715">
              <a:lnSpc>
                <a:spcPts val="1200"/>
              </a:lnSpc>
              <a:buSzPct val="90909"/>
              <a:buFont typeface="Lucida Sans Unicode"/>
              <a:buChar char="•"/>
              <a:tabLst>
                <a:tab pos="145415" algn="l"/>
              </a:tabLst>
            </a:pPr>
            <a:r>
              <a:rPr sz="1100" spc="-10" dirty="0">
                <a:latin typeface="Times New Roman"/>
                <a:cs typeface="Times New Roman"/>
              </a:rPr>
              <a:t>Generative</a:t>
            </a:r>
            <a:r>
              <a:rPr sz="1100" spc="-20" dirty="0">
                <a:latin typeface="Times New Roman"/>
                <a:cs typeface="Times New Roman"/>
              </a:rPr>
              <a:t> </a:t>
            </a:r>
            <a:r>
              <a:rPr sz="1100" spc="-5" dirty="0">
                <a:latin typeface="Times New Roman"/>
                <a:cs typeface="Times New Roman"/>
              </a:rPr>
              <a:t>model</a:t>
            </a:r>
            <a:r>
              <a:rPr sz="1100" spc="-15" dirty="0">
                <a:latin typeface="Times New Roman"/>
                <a:cs typeface="Times New Roman"/>
              </a:rPr>
              <a:t> </a:t>
            </a:r>
            <a:r>
              <a:rPr sz="1100" spc="-5" dirty="0">
                <a:latin typeface="Times New Roman"/>
                <a:cs typeface="Times New Roman"/>
              </a:rPr>
              <a:t>made</a:t>
            </a:r>
            <a:r>
              <a:rPr sz="1100" spc="-15" dirty="0">
                <a:latin typeface="Times New Roman"/>
                <a:cs typeface="Times New Roman"/>
              </a:rPr>
              <a:t> </a:t>
            </a:r>
            <a:r>
              <a:rPr sz="1100" spc="-5" dirty="0">
                <a:latin typeface="Times New Roman"/>
                <a:cs typeface="Times New Roman"/>
              </a:rPr>
              <a:t>assumptions</a:t>
            </a:r>
            <a:r>
              <a:rPr sz="1100" spc="-15" dirty="0">
                <a:latin typeface="Times New Roman"/>
                <a:cs typeface="Times New Roman"/>
              </a:rPr>
              <a:t> </a:t>
            </a:r>
            <a:r>
              <a:rPr sz="1100" spc="-5" dirty="0">
                <a:latin typeface="Times New Roman"/>
                <a:cs typeface="Times New Roman"/>
              </a:rPr>
              <a:t>about</a:t>
            </a:r>
            <a:r>
              <a:rPr sz="1100" spc="-15" dirty="0">
                <a:latin typeface="Times New Roman"/>
                <a:cs typeface="Times New Roman"/>
              </a:rPr>
              <a:t> </a:t>
            </a:r>
            <a:r>
              <a:rPr sz="1100" spc="-5" dirty="0">
                <a:latin typeface="Times New Roman"/>
                <a:cs typeface="Times New Roman"/>
              </a:rPr>
              <a:t>form</a:t>
            </a:r>
            <a:r>
              <a:rPr sz="1100" spc="-15" dirty="0">
                <a:latin typeface="Times New Roman"/>
                <a:cs typeface="Times New Roman"/>
              </a:rPr>
              <a:t> </a:t>
            </a:r>
            <a:r>
              <a:rPr sz="1100" spc="-5" dirty="0">
                <a:latin typeface="Times New Roman"/>
                <a:cs typeface="Times New Roman"/>
              </a:rPr>
              <a:t>of </a:t>
            </a:r>
            <a:r>
              <a:rPr sz="1100" spc="-260" dirty="0">
                <a:latin typeface="Times New Roman"/>
                <a:cs typeface="Times New Roman"/>
              </a:rPr>
              <a:t> </a:t>
            </a:r>
            <a:r>
              <a:rPr sz="1100" spc="-5" dirty="0">
                <a:latin typeface="Times New Roman"/>
                <a:cs typeface="Times New Roman"/>
              </a:rPr>
              <a:t>class-conditional </a:t>
            </a:r>
            <a:r>
              <a:rPr sz="1100" spc="-10" dirty="0">
                <a:latin typeface="Times New Roman"/>
                <a:cs typeface="Times New Roman"/>
              </a:rPr>
              <a:t>distributions</a:t>
            </a:r>
            <a:r>
              <a:rPr sz="1100" spc="-5" dirty="0">
                <a:latin typeface="Times New Roman"/>
                <a:cs typeface="Times New Roman"/>
              </a:rPr>
              <a:t> (e.g.</a:t>
            </a:r>
            <a:r>
              <a:rPr sz="1100" spc="60" dirty="0">
                <a:latin typeface="Times New Roman"/>
                <a:cs typeface="Times New Roman"/>
              </a:rPr>
              <a:t> </a:t>
            </a:r>
            <a:r>
              <a:rPr sz="1100" spc="-5" dirty="0">
                <a:latin typeface="Times New Roman"/>
                <a:cs typeface="Times New Roman"/>
              </a:rPr>
              <a:t>Gaussian)</a:t>
            </a:r>
            <a:endParaRPr sz="1100">
              <a:latin typeface="Times New Roman"/>
              <a:cs typeface="Times New Roman"/>
            </a:endParaRPr>
          </a:p>
          <a:p>
            <a:pPr marL="422275" lvl="1" indent="-128905">
              <a:lnSpc>
                <a:spcPct val="100000"/>
              </a:lnSpc>
              <a:spcBef>
                <a:spcPts val="150"/>
              </a:spcBef>
              <a:buSzPct val="90000"/>
              <a:buFont typeface="Arial"/>
              <a:buChar char="•"/>
              <a:tabLst>
                <a:tab pos="422909" algn="l"/>
              </a:tabLst>
            </a:pPr>
            <a:r>
              <a:rPr sz="1000" spc="-5" dirty="0">
                <a:latin typeface="Times New Roman"/>
                <a:cs typeface="Times New Roman"/>
              </a:rPr>
              <a:t>Resulted</a:t>
            </a:r>
            <a:r>
              <a:rPr sz="1000" dirty="0">
                <a:latin typeface="Times New Roman"/>
                <a:cs typeface="Times New Roman"/>
              </a:rPr>
              <a:t> </a:t>
            </a:r>
            <a:r>
              <a:rPr sz="1000" spc="-5" dirty="0">
                <a:latin typeface="Times New Roman"/>
                <a:cs typeface="Times New Roman"/>
              </a:rPr>
              <a:t>in</a:t>
            </a:r>
            <a:r>
              <a:rPr sz="1000" dirty="0">
                <a:latin typeface="Times New Roman"/>
                <a:cs typeface="Times New Roman"/>
              </a:rPr>
              <a:t> </a:t>
            </a:r>
            <a:r>
              <a:rPr sz="1000" spc="-5" dirty="0">
                <a:latin typeface="Times New Roman"/>
                <a:cs typeface="Times New Roman"/>
              </a:rPr>
              <a:t>logistic</a:t>
            </a:r>
            <a:r>
              <a:rPr sz="1000" dirty="0">
                <a:latin typeface="Times New Roman"/>
                <a:cs typeface="Times New Roman"/>
              </a:rPr>
              <a:t> </a:t>
            </a:r>
            <a:r>
              <a:rPr sz="1000" spc="-5" dirty="0">
                <a:latin typeface="Times New Roman"/>
                <a:cs typeface="Times New Roman"/>
              </a:rPr>
              <a:t>sigmoid</a:t>
            </a:r>
            <a:r>
              <a:rPr sz="1000" dirty="0">
                <a:latin typeface="Times New Roman"/>
                <a:cs typeface="Times New Roman"/>
              </a:rPr>
              <a:t> </a:t>
            </a:r>
            <a:r>
              <a:rPr sz="1000" spc="-5" dirty="0">
                <a:latin typeface="Times New Roman"/>
                <a:cs typeface="Times New Roman"/>
              </a:rPr>
              <a:t>of</a:t>
            </a:r>
            <a:r>
              <a:rPr sz="1000" dirty="0">
                <a:latin typeface="Times New Roman"/>
                <a:cs typeface="Times New Roman"/>
              </a:rPr>
              <a:t> </a:t>
            </a:r>
            <a:r>
              <a:rPr sz="1000" spc="-5" dirty="0">
                <a:latin typeface="Times New Roman"/>
                <a:cs typeface="Times New Roman"/>
              </a:rPr>
              <a:t>linear</a:t>
            </a:r>
            <a:r>
              <a:rPr sz="1000" dirty="0">
                <a:latin typeface="Times New Roman"/>
                <a:cs typeface="Times New Roman"/>
              </a:rPr>
              <a:t> </a:t>
            </a:r>
            <a:r>
              <a:rPr sz="1000" spc="-5" dirty="0">
                <a:latin typeface="Times New Roman"/>
                <a:cs typeface="Times New Roman"/>
              </a:rPr>
              <a:t>function</a:t>
            </a:r>
            <a:r>
              <a:rPr sz="1000" spc="5" dirty="0">
                <a:latin typeface="Times New Roman"/>
                <a:cs typeface="Times New Roman"/>
              </a:rPr>
              <a:t> </a:t>
            </a:r>
            <a:r>
              <a:rPr sz="1000" spc="-5" dirty="0">
                <a:latin typeface="Times New Roman"/>
                <a:cs typeface="Times New Roman"/>
              </a:rPr>
              <a:t>of</a:t>
            </a:r>
            <a:r>
              <a:rPr sz="1000" dirty="0">
                <a:latin typeface="Times New Roman"/>
                <a:cs typeface="Times New Roman"/>
              </a:rPr>
              <a:t> </a:t>
            </a:r>
            <a:r>
              <a:rPr sz="1000" b="1" i="1" spc="-15" dirty="0">
                <a:latin typeface="Verdana"/>
                <a:cs typeface="Verdana"/>
              </a:rPr>
              <a:t>x</a:t>
            </a:r>
            <a:endParaRPr sz="1000">
              <a:latin typeface="Verdana"/>
              <a:cs typeface="Verdana"/>
            </a:endParaRPr>
          </a:p>
          <a:p>
            <a:pPr marL="144780" indent="-132715">
              <a:lnSpc>
                <a:spcPct val="100000"/>
              </a:lnSpc>
              <a:spcBef>
                <a:spcPts val="355"/>
              </a:spcBef>
              <a:buSzPct val="90909"/>
              <a:buFont typeface="Lucida Sans Unicode"/>
              <a:buChar char="•"/>
              <a:tabLst>
                <a:tab pos="145415" algn="l"/>
              </a:tabLst>
            </a:pPr>
            <a:r>
              <a:rPr sz="1100" spc="-10" dirty="0">
                <a:latin typeface="Times New Roman"/>
                <a:cs typeface="Times New Roman"/>
              </a:rPr>
              <a:t>Discriminative</a:t>
            </a:r>
            <a:r>
              <a:rPr sz="1100" spc="-5" dirty="0">
                <a:latin typeface="Times New Roman"/>
                <a:cs typeface="Times New Roman"/>
              </a:rPr>
              <a:t> model - </a:t>
            </a:r>
            <a:r>
              <a:rPr sz="1100" spc="-10" dirty="0">
                <a:latin typeface="Times New Roman"/>
                <a:cs typeface="Times New Roman"/>
              </a:rPr>
              <a:t>explicitly</a:t>
            </a:r>
            <a:r>
              <a:rPr sz="1100" spc="-5" dirty="0">
                <a:latin typeface="Times New Roman"/>
                <a:cs typeface="Times New Roman"/>
              </a:rPr>
              <a:t> use</a:t>
            </a:r>
            <a:r>
              <a:rPr sz="1100" dirty="0">
                <a:latin typeface="Times New Roman"/>
                <a:cs typeface="Times New Roman"/>
              </a:rPr>
              <a:t> </a:t>
            </a:r>
            <a:r>
              <a:rPr sz="1100" spc="-5" dirty="0">
                <a:latin typeface="Times New Roman"/>
                <a:cs typeface="Times New Roman"/>
              </a:rPr>
              <a:t>functional form</a:t>
            </a:r>
            <a:endParaRPr sz="1100">
              <a:latin typeface="Times New Roman"/>
              <a:cs typeface="Times New Roman"/>
            </a:endParaRPr>
          </a:p>
        </p:txBody>
      </p:sp>
      <p:sp>
        <p:nvSpPr>
          <p:cNvPr id="6" name="object 6"/>
          <p:cNvSpPr txBox="1"/>
          <p:nvPr/>
        </p:nvSpPr>
        <p:spPr>
          <a:xfrm>
            <a:off x="1654365" y="171959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7" name="object 7"/>
          <p:cNvSpPr txBox="1"/>
          <p:nvPr/>
        </p:nvSpPr>
        <p:spPr>
          <a:xfrm>
            <a:off x="1457833" y="1661476"/>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707728" y="1567750"/>
            <a:ext cx="9525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Calibri"/>
                <a:cs typeface="Calibri"/>
              </a:rPr>
              <a:t>1</a:t>
            </a:r>
            <a:endParaRPr sz="1100">
              <a:latin typeface="Calibri"/>
              <a:cs typeface="Calibri"/>
            </a:endParaRPr>
          </a:p>
        </p:txBody>
      </p:sp>
      <p:sp>
        <p:nvSpPr>
          <p:cNvPr id="9" name="object 9"/>
          <p:cNvSpPr/>
          <p:nvPr/>
        </p:nvSpPr>
        <p:spPr>
          <a:xfrm>
            <a:off x="2110739" y="1778088"/>
            <a:ext cx="1289050" cy="0"/>
          </a:xfrm>
          <a:custGeom>
            <a:avLst/>
            <a:gdLst/>
            <a:ahLst/>
            <a:cxnLst/>
            <a:rect l="l" t="t" r="r" b="b"/>
            <a:pathLst>
              <a:path w="1289050">
                <a:moveTo>
                  <a:pt x="0" y="0"/>
                </a:moveTo>
                <a:lnTo>
                  <a:pt x="1288630" y="0"/>
                </a:lnTo>
              </a:path>
            </a:pathLst>
          </a:custGeom>
          <a:ln w="5537">
            <a:solidFill>
              <a:srgbClr val="000000"/>
            </a:solidFill>
          </a:ln>
        </p:spPr>
        <p:txBody>
          <a:bodyPr wrap="square" lIns="0" tIns="0" rIns="0" bIns="0" rtlCol="0"/>
          <a:lstStyle/>
          <a:p>
            <a:endParaRPr/>
          </a:p>
        </p:txBody>
      </p:sp>
      <p:sp>
        <p:nvSpPr>
          <p:cNvPr id="10" name="object 10"/>
          <p:cNvSpPr txBox="1"/>
          <p:nvPr/>
        </p:nvSpPr>
        <p:spPr>
          <a:xfrm>
            <a:off x="2829001" y="1753818"/>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T</a:t>
            </a:r>
            <a:endParaRPr sz="800">
              <a:latin typeface="Calibri"/>
              <a:cs typeface="Calibri"/>
            </a:endParaRPr>
          </a:p>
        </p:txBody>
      </p:sp>
      <p:sp>
        <p:nvSpPr>
          <p:cNvPr id="11" name="object 11"/>
          <p:cNvSpPr txBox="1"/>
          <p:nvPr/>
        </p:nvSpPr>
        <p:spPr>
          <a:xfrm>
            <a:off x="3272701" y="181462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0</a:t>
            </a:r>
            <a:endParaRPr sz="800">
              <a:latin typeface="Calibri"/>
              <a:cs typeface="Calibri"/>
            </a:endParaRPr>
          </a:p>
        </p:txBody>
      </p:sp>
      <p:sp>
        <p:nvSpPr>
          <p:cNvPr id="12" name="object 12"/>
          <p:cNvSpPr txBox="1"/>
          <p:nvPr/>
        </p:nvSpPr>
        <p:spPr>
          <a:xfrm>
            <a:off x="2098039" y="1756510"/>
            <a:ext cx="131445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Calibri"/>
                <a:cs typeface="Calibri"/>
              </a:rPr>
              <a:t>1</a:t>
            </a:r>
            <a:r>
              <a:rPr sz="1100" spc="-10" dirty="0">
                <a:latin typeface="Calibri"/>
                <a:cs typeface="Calibri"/>
              </a:rPr>
              <a:t> </a:t>
            </a:r>
            <a:r>
              <a:rPr sz="1100" spc="295" dirty="0">
                <a:latin typeface="Calibri"/>
                <a:cs typeface="Calibri"/>
              </a:rPr>
              <a:t>+</a:t>
            </a:r>
            <a:r>
              <a:rPr sz="1100" spc="-10" dirty="0">
                <a:latin typeface="Calibri"/>
                <a:cs typeface="Calibri"/>
              </a:rPr>
              <a:t> </a:t>
            </a:r>
            <a:r>
              <a:rPr sz="1100" spc="35" dirty="0">
                <a:latin typeface="Calibri"/>
                <a:cs typeface="Calibri"/>
              </a:rPr>
              <a:t>exp(</a:t>
            </a:r>
            <a:r>
              <a:rPr sz="1100" spc="-204" dirty="0">
                <a:latin typeface="Lucida Sans Unicode"/>
                <a:cs typeface="Lucida Sans Unicode"/>
              </a:rPr>
              <a:t>−</a:t>
            </a:r>
            <a:r>
              <a:rPr sz="1100" b="1" i="1" spc="-175" dirty="0">
                <a:latin typeface="Verdana"/>
                <a:cs typeface="Verdana"/>
              </a:rPr>
              <a:t>w</a:t>
            </a:r>
            <a:r>
              <a:rPr sz="1100" b="1" i="1" dirty="0">
                <a:latin typeface="Verdana"/>
                <a:cs typeface="Verdana"/>
              </a:rPr>
              <a:t> </a:t>
            </a:r>
            <a:r>
              <a:rPr sz="1100" b="1" i="1" spc="-65" dirty="0">
                <a:latin typeface="Verdana"/>
                <a:cs typeface="Verdana"/>
              </a:rPr>
              <a:t> </a:t>
            </a:r>
            <a:r>
              <a:rPr sz="1100" b="1" i="1" spc="-20" dirty="0">
                <a:latin typeface="Verdana"/>
                <a:cs typeface="Verdana"/>
              </a:rPr>
              <a:t>x</a:t>
            </a:r>
            <a:r>
              <a:rPr sz="1100" b="1" i="1" spc="-135" dirty="0">
                <a:latin typeface="Verdana"/>
                <a:cs typeface="Verdana"/>
              </a:rPr>
              <a:t> </a:t>
            </a:r>
            <a:r>
              <a:rPr sz="1100" spc="295" dirty="0">
                <a:latin typeface="Calibri"/>
                <a:cs typeface="Calibri"/>
              </a:rPr>
              <a:t>+</a:t>
            </a:r>
            <a:r>
              <a:rPr sz="1100" spc="-10" dirty="0">
                <a:latin typeface="Calibri"/>
                <a:cs typeface="Calibri"/>
              </a:rPr>
              <a:t> </a:t>
            </a:r>
            <a:r>
              <a:rPr sz="1100" i="1" spc="-10" dirty="0">
                <a:latin typeface="Calibri"/>
                <a:cs typeface="Calibri"/>
              </a:rPr>
              <a:t>w</a:t>
            </a:r>
            <a:r>
              <a:rPr sz="1100" i="1" dirty="0">
                <a:latin typeface="Calibri"/>
                <a:cs typeface="Calibri"/>
              </a:rPr>
              <a:t> </a:t>
            </a:r>
            <a:r>
              <a:rPr sz="1100" i="1" spc="-25" dirty="0">
                <a:latin typeface="Calibri"/>
                <a:cs typeface="Calibri"/>
              </a:rPr>
              <a:t> </a:t>
            </a:r>
            <a:r>
              <a:rPr sz="1100" spc="85" dirty="0">
                <a:latin typeface="Calibri"/>
                <a:cs typeface="Calibri"/>
              </a:rPr>
              <a:t>)</a:t>
            </a:r>
            <a:endParaRPr sz="1100">
              <a:latin typeface="Calibri"/>
              <a:cs typeface="Calibri"/>
            </a:endParaRPr>
          </a:p>
        </p:txBody>
      </p:sp>
      <p:sp>
        <p:nvSpPr>
          <p:cNvPr id="13" name="object 13"/>
          <p:cNvSpPr txBox="1"/>
          <p:nvPr/>
        </p:nvSpPr>
        <p:spPr>
          <a:xfrm>
            <a:off x="491858" y="2013379"/>
            <a:ext cx="3415665" cy="944244"/>
          </a:xfrm>
          <a:prstGeom prst="rect">
            <a:avLst/>
          </a:prstGeom>
        </p:spPr>
        <p:txBody>
          <a:bodyPr vert="horz" wrap="square" lIns="0" tIns="34925" rIns="0" bIns="0" rtlCol="0">
            <a:spAutoFit/>
          </a:bodyPr>
          <a:lstStyle/>
          <a:p>
            <a:pPr marL="144780">
              <a:lnSpc>
                <a:spcPct val="100000"/>
              </a:lnSpc>
              <a:spcBef>
                <a:spcPts val="275"/>
              </a:spcBef>
            </a:pPr>
            <a:r>
              <a:rPr sz="1100" spc="-5" dirty="0">
                <a:latin typeface="Times New Roman"/>
                <a:cs typeface="Times New Roman"/>
              </a:rPr>
              <a:t>and </a:t>
            </a:r>
            <a:r>
              <a:rPr sz="1100" spc="-20" dirty="0">
                <a:latin typeface="Times New Roman"/>
                <a:cs typeface="Times New Roman"/>
              </a:rPr>
              <a:t>find</a:t>
            </a:r>
            <a:r>
              <a:rPr sz="1100" spc="-5" dirty="0">
                <a:latin typeface="Times New Roman"/>
                <a:cs typeface="Times New Roman"/>
              </a:rPr>
              <a:t> </a:t>
            </a:r>
            <a:r>
              <a:rPr sz="1100" b="1" i="1" spc="-175" dirty="0">
                <a:latin typeface="Verdana"/>
                <a:cs typeface="Verdana"/>
              </a:rPr>
              <a:t>w</a:t>
            </a:r>
            <a:r>
              <a:rPr sz="1100" b="1" i="1" spc="-75" dirty="0">
                <a:latin typeface="Verdana"/>
                <a:cs typeface="Verdana"/>
              </a:rPr>
              <a:t> </a:t>
            </a:r>
            <a:r>
              <a:rPr sz="1100" spc="-5" dirty="0">
                <a:latin typeface="Times New Roman"/>
                <a:cs typeface="Times New Roman"/>
              </a:rPr>
              <a:t>directly</a:t>
            </a:r>
            <a:endParaRPr sz="1100">
              <a:latin typeface="Times New Roman"/>
              <a:cs typeface="Times New Roman"/>
            </a:endParaRPr>
          </a:p>
          <a:p>
            <a:pPr marL="144780" indent="-132715">
              <a:lnSpc>
                <a:spcPts val="1260"/>
              </a:lnSpc>
              <a:spcBef>
                <a:spcPts val="175"/>
              </a:spcBef>
              <a:buSzPct val="90909"/>
              <a:buFont typeface="Lucida Sans Unicode"/>
              <a:buChar char="•"/>
              <a:tabLst>
                <a:tab pos="145415" algn="l"/>
              </a:tabLst>
            </a:pPr>
            <a:r>
              <a:rPr sz="1100" spc="-30" dirty="0">
                <a:solidFill>
                  <a:srgbClr val="D8D8D8"/>
                </a:solidFill>
                <a:latin typeface="Times New Roman"/>
                <a:cs typeface="Times New Roman"/>
              </a:rPr>
              <a:t>F</a:t>
            </a:r>
            <a:r>
              <a:rPr sz="1100" spc="-5" dirty="0">
                <a:solidFill>
                  <a:srgbClr val="D8D8D8"/>
                </a:solidFill>
                <a:latin typeface="Times New Roman"/>
                <a:cs typeface="Times New Roman"/>
              </a:rPr>
              <a:t>or the generat</a:t>
            </a:r>
            <a:r>
              <a:rPr sz="1100" spc="-35" dirty="0">
                <a:solidFill>
                  <a:srgbClr val="D8D8D8"/>
                </a:solidFill>
                <a:latin typeface="Times New Roman"/>
                <a:cs typeface="Times New Roman"/>
              </a:rPr>
              <a:t>i</a:t>
            </a:r>
            <a:r>
              <a:rPr sz="1100" spc="-25" dirty="0">
                <a:solidFill>
                  <a:srgbClr val="D8D8D8"/>
                </a:solidFill>
                <a:latin typeface="Times New Roman"/>
                <a:cs typeface="Times New Roman"/>
              </a:rPr>
              <a:t>v</a:t>
            </a:r>
            <a:r>
              <a:rPr sz="1100" spc="-5" dirty="0">
                <a:solidFill>
                  <a:srgbClr val="D8D8D8"/>
                </a:solidFill>
                <a:latin typeface="Times New Roman"/>
                <a:cs typeface="Times New Roman"/>
              </a:rPr>
              <a:t>e model </a:t>
            </a:r>
            <a:r>
              <a:rPr sz="1100" spc="-10" dirty="0">
                <a:solidFill>
                  <a:srgbClr val="D8D8D8"/>
                </a:solidFill>
                <a:latin typeface="Times New Roman"/>
                <a:cs typeface="Times New Roman"/>
              </a:rPr>
              <a:t>we</a:t>
            </a:r>
            <a:r>
              <a:rPr sz="1100" spc="-5" dirty="0">
                <a:solidFill>
                  <a:srgbClr val="D8D8D8"/>
                </a:solidFill>
                <a:latin typeface="Times New Roman"/>
                <a:cs typeface="Times New Roman"/>
              </a:rPr>
              <a:t> had </a:t>
            </a:r>
            <a:r>
              <a:rPr sz="1100" spc="-15" dirty="0">
                <a:solidFill>
                  <a:srgbClr val="D8D8D8"/>
                </a:solidFill>
                <a:latin typeface="Calibri"/>
                <a:cs typeface="Calibri"/>
              </a:rPr>
              <a:t>2</a:t>
            </a:r>
            <a:r>
              <a:rPr sz="1100" i="1" spc="114" dirty="0">
                <a:solidFill>
                  <a:srgbClr val="D8D8D8"/>
                </a:solidFill>
                <a:latin typeface="Calibri"/>
                <a:cs typeface="Calibri"/>
              </a:rPr>
              <a:t>M</a:t>
            </a:r>
            <a:r>
              <a:rPr sz="1100" i="1" spc="1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i="1" spc="114" dirty="0">
                <a:solidFill>
                  <a:srgbClr val="D8D8D8"/>
                </a:solidFill>
                <a:latin typeface="Calibri"/>
                <a:cs typeface="Calibri"/>
              </a:rPr>
              <a:t>M</a:t>
            </a:r>
            <a:r>
              <a:rPr sz="1100" i="1" spc="-130" dirty="0">
                <a:solidFill>
                  <a:srgbClr val="D8D8D8"/>
                </a:solidFill>
                <a:latin typeface="Calibri"/>
                <a:cs typeface="Calibri"/>
              </a:rPr>
              <a:t> </a:t>
            </a:r>
            <a:r>
              <a:rPr sz="1100" spc="85" dirty="0">
                <a:solidFill>
                  <a:srgbClr val="D8D8D8"/>
                </a:solidFill>
                <a:latin typeface="Calibri"/>
                <a:cs typeface="Calibri"/>
              </a:rPr>
              <a:t>(</a:t>
            </a:r>
            <a:r>
              <a:rPr sz="1100" i="1" spc="114" dirty="0">
                <a:solidFill>
                  <a:srgbClr val="D8D8D8"/>
                </a:solidFill>
                <a:latin typeface="Calibri"/>
                <a:cs typeface="Calibri"/>
              </a:rPr>
              <a:t>M</a:t>
            </a:r>
            <a:r>
              <a:rPr sz="1100" i="1" spc="1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spc="35" dirty="0">
                <a:solidFill>
                  <a:srgbClr val="D8D8D8"/>
                </a:solidFill>
                <a:latin typeface="Calibri"/>
                <a:cs typeface="Calibri"/>
              </a:rPr>
              <a:t>1)</a:t>
            </a:r>
            <a:r>
              <a:rPr sz="1100" i="1" spc="114" dirty="0">
                <a:solidFill>
                  <a:srgbClr val="D8D8D8"/>
                </a:solidFill>
                <a:latin typeface="Calibri"/>
                <a:cs typeface="Calibri"/>
              </a:rPr>
              <a:t>/</a:t>
            </a:r>
            <a:r>
              <a:rPr sz="1100" spc="-15" dirty="0">
                <a:solidFill>
                  <a:srgbClr val="D8D8D8"/>
                </a:solidFill>
                <a:latin typeface="Calibri"/>
                <a:cs typeface="Calibri"/>
              </a:rPr>
              <a:t>2</a:t>
            </a:r>
            <a:r>
              <a:rPr sz="1100" spc="-10" dirty="0">
                <a:solidFill>
                  <a:srgbClr val="D8D8D8"/>
                </a:solidFill>
                <a:latin typeface="Calibri"/>
                <a:cs typeface="Calibri"/>
              </a:rPr>
              <a:t> </a:t>
            </a:r>
            <a:r>
              <a:rPr sz="1100" spc="295" dirty="0">
                <a:solidFill>
                  <a:srgbClr val="D8D8D8"/>
                </a:solidFill>
                <a:latin typeface="Calibri"/>
                <a:cs typeface="Calibri"/>
              </a:rPr>
              <a:t>+</a:t>
            </a:r>
            <a:r>
              <a:rPr sz="1100" spc="-10" dirty="0">
                <a:solidFill>
                  <a:srgbClr val="D8D8D8"/>
                </a:solidFill>
                <a:latin typeface="Calibri"/>
                <a:cs typeface="Calibri"/>
              </a:rPr>
              <a:t> </a:t>
            </a:r>
            <a:r>
              <a:rPr sz="1100" spc="-15" dirty="0">
                <a:solidFill>
                  <a:srgbClr val="D8D8D8"/>
                </a:solidFill>
                <a:latin typeface="Calibri"/>
                <a:cs typeface="Calibri"/>
              </a:rPr>
              <a:t>1</a:t>
            </a:r>
            <a:endParaRPr sz="1100">
              <a:latin typeface="Calibri"/>
              <a:cs typeface="Calibri"/>
            </a:endParaRPr>
          </a:p>
          <a:p>
            <a:pPr marL="144780">
              <a:lnSpc>
                <a:spcPts val="1260"/>
              </a:lnSpc>
            </a:pPr>
            <a:r>
              <a:rPr sz="1100" spc="-5" dirty="0">
                <a:solidFill>
                  <a:srgbClr val="D8D8D8"/>
                </a:solidFill>
                <a:latin typeface="Times New Roman"/>
                <a:cs typeface="Times New Roman"/>
              </a:rPr>
              <a:t>parameters</a:t>
            </a:r>
            <a:endParaRPr sz="1100">
              <a:latin typeface="Times New Roman"/>
              <a:cs typeface="Times New Roman"/>
            </a:endParaRPr>
          </a:p>
          <a:p>
            <a:pPr marL="422275" lvl="1" indent="-128905">
              <a:lnSpc>
                <a:spcPct val="100000"/>
              </a:lnSpc>
              <a:spcBef>
                <a:spcPts val="175"/>
              </a:spcBef>
              <a:buSzPct val="90000"/>
              <a:buFont typeface="Arial"/>
              <a:buChar char="•"/>
              <a:tabLst>
                <a:tab pos="422909" algn="l"/>
              </a:tabLst>
            </a:pPr>
            <a:r>
              <a:rPr sz="1000" i="1" spc="110" dirty="0">
                <a:solidFill>
                  <a:srgbClr val="D8D8D8"/>
                </a:solidFill>
                <a:latin typeface="Calibri"/>
                <a:cs typeface="Calibri"/>
              </a:rPr>
              <a:t>M</a:t>
            </a:r>
            <a:r>
              <a:rPr sz="1000" i="1" spc="120" dirty="0">
                <a:solidFill>
                  <a:srgbClr val="D8D8D8"/>
                </a:solidFill>
                <a:latin typeface="Calibri"/>
                <a:cs typeface="Calibri"/>
              </a:rPr>
              <a:t> </a:t>
            </a:r>
            <a:r>
              <a:rPr sz="1000" spc="-5" dirty="0">
                <a:solidFill>
                  <a:srgbClr val="D8D8D8"/>
                </a:solidFill>
                <a:latin typeface="Times New Roman"/>
                <a:cs typeface="Times New Roman"/>
              </a:rPr>
              <a:t>is</a:t>
            </a:r>
            <a:r>
              <a:rPr sz="1000" spc="-10" dirty="0">
                <a:solidFill>
                  <a:srgbClr val="D8D8D8"/>
                </a:solidFill>
                <a:latin typeface="Times New Roman"/>
                <a:cs typeface="Times New Roman"/>
              </a:rPr>
              <a:t> </a:t>
            </a:r>
            <a:r>
              <a:rPr sz="1000" spc="-5" dirty="0">
                <a:solidFill>
                  <a:srgbClr val="D8D8D8"/>
                </a:solidFill>
                <a:latin typeface="Times New Roman"/>
                <a:cs typeface="Times New Roman"/>
              </a:rPr>
              <a:t>dimensionality</a:t>
            </a:r>
            <a:r>
              <a:rPr sz="1000" spc="-10" dirty="0">
                <a:solidFill>
                  <a:srgbClr val="D8D8D8"/>
                </a:solidFill>
                <a:latin typeface="Times New Roman"/>
                <a:cs typeface="Times New Roman"/>
              </a:rPr>
              <a:t> </a:t>
            </a:r>
            <a:r>
              <a:rPr sz="1000" spc="-5" dirty="0">
                <a:solidFill>
                  <a:srgbClr val="D8D8D8"/>
                </a:solidFill>
                <a:latin typeface="Times New Roman"/>
                <a:cs typeface="Times New Roman"/>
              </a:rPr>
              <a:t>of</a:t>
            </a:r>
            <a:r>
              <a:rPr sz="1000" spc="-10" dirty="0">
                <a:solidFill>
                  <a:srgbClr val="D8D8D8"/>
                </a:solidFill>
                <a:latin typeface="Times New Roman"/>
                <a:cs typeface="Times New Roman"/>
              </a:rPr>
              <a:t> </a:t>
            </a:r>
            <a:r>
              <a:rPr sz="1000" b="1" i="1" spc="-15" dirty="0">
                <a:solidFill>
                  <a:srgbClr val="D8D8D8"/>
                </a:solidFill>
                <a:latin typeface="Verdana"/>
                <a:cs typeface="Verdana"/>
              </a:rPr>
              <a:t>x</a:t>
            </a:r>
            <a:endParaRPr sz="1000">
              <a:latin typeface="Verdana"/>
              <a:cs typeface="Verdana"/>
            </a:endParaRPr>
          </a:p>
          <a:p>
            <a:pPr marL="144780" indent="-132715">
              <a:lnSpc>
                <a:spcPct val="100000"/>
              </a:lnSpc>
              <a:spcBef>
                <a:spcPts val="355"/>
              </a:spcBef>
              <a:buSzPct val="90909"/>
              <a:buFont typeface="Lucida Sans Unicode"/>
              <a:buChar char="•"/>
              <a:tabLst>
                <a:tab pos="145415" algn="l"/>
              </a:tabLst>
            </a:pPr>
            <a:r>
              <a:rPr sz="1100" spc="-10" dirty="0">
                <a:solidFill>
                  <a:srgbClr val="D8D8D8"/>
                </a:solidFill>
                <a:latin typeface="Times New Roman"/>
                <a:cs typeface="Times New Roman"/>
              </a:rPr>
              <a:t>Discriminative </a:t>
            </a:r>
            <a:r>
              <a:rPr sz="1100" spc="-5" dirty="0">
                <a:solidFill>
                  <a:srgbClr val="D8D8D8"/>
                </a:solidFill>
                <a:latin typeface="Times New Roman"/>
                <a:cs typeface="Times New Roman"/>
              </a:rPr>
              <a:t>model will </a:t>
            </a:r>
            <a:r>
              <a:rPr sz="1100" spc="-20" dirty="0">
                <a:solidFill>
                  <a:srgbClr val="D8D8D8"/>
                </a:solidFill>
                <a:latin typeface="Times New Roman"/>
                <a:cs typeface="Times New Roman"/>
              </a:rPr>
              <a:t>have</a:t>
            </a:r>
            <a:r>
              <a:rPr sz="1100" spc="-10" dirty="0">
                <a:solidFill>
                  <a:srgbClr val="D8D8D8"/>
                </a:solidFill>
                <a:latin typeface="Times New Roman"/>
                <a:cs typeface="Times New Roman"/>
              </a:rPr>
              <a:t> </a:t>
            </a:r>
            <a:r>
              <a:rPr sz="1100" i="1" spc="114" dirty="0">
                <a:solidFill>
                  <a:srgbClr val="D8D8D8"/>
                </a:solidFill>
                <a:latin typeface="Calibri"/>
                <a:cs typeface="Calibri"/>
              </a:rPr>
              <a:t>M</a:t>
            </a:r>
            <a:r>
              <a:rPr sz="1100" i="1" spc="110" dirty="0">
                <a:solidFill>
                  <a:srgbClr val="D8D8D8"/>
                </a:solidFill>
                <a:latin typeface="Calibri"/>
                <a:cs typeface="Calibri"/>
              </a:rPr>
              <a:t> </a:t>
            </a:r>
            <a:r>
              <a:rPr sz="1100" spc="295" dirty="0">
                <a:solidFill>
                  <a:srgbClr val="D8D8D8"/>
                </a:solidFill>
                <a:latin typeface="Calibri"/>
                <a:cs typeface="Calibri"/>
              </a:rPr>
              <a:t>+</a:t>
            </a:r>
            <a:r>
              <a:rPr sz="1100" spc="-15" dirty="0">
                <a:solidFill>
                  <a:srgbClr val="D8D8D8"/>
                </a:solidFill>
                <a:latin typeface="Calibri"/>
                <a:cs typeface="Calibri"/>
              </a:rPr>
              <a:t> 1</a:t>
            </a:r>
            <a:r>
              <a:rPr sz="1100" spc="20" dirty="0">
                <a:solidFill>
                  <a:srgbClr val="D8D8D8"/>
                </a:solidFill>
                <a:latin typeface="Calibri"/>
                <a:cs typeface="Calibri"/>
              </a:rPr>
              <a:t> </a:t>
            </a:r>
            <a:r>
              <a:rPr sz="1100" spc="-5" dirty="0">
                <a:solidFill>
                  <a:srgbClr val="D8D8D8"/>
                </a:solidFill>
                <a:latin typeface="Times New Roman"/>
                <a:cs typeface="Times New Roman"/>
              </a:rPr>
              <a:t>parameters</a:t>
            </a:r>
            <a:endParaRPr sz="1100">
              <a:latin typeface="Times New Roman"/>
              <a:cs typeface="Times New Roman"/>
            </a:endParaRPr>
          </a:p>
        </p:txBody>
      </p:sp>
      <p:sp>
        <p:nvSpPr>
          <p:cNvPr id="14" name="object 14"/>
          <p:cNvSpPr txBox="1"/>
          <p:nvPr/>
        </p:nvSpPr>
        <p:spPr>
          <a:xfrm>
            <a:off x="347294" y="3315314"/>
            <a:ext cx="10102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Linear</a:t>
            </a:r>
            <a:r>
              <a:rPr sz="600" spc="-10" dirty="0">
                <a:latin typeface="Times New Roman"/>
                <a:cs typeface="Times New Roman"/>
              </a:rPr>
              <a:t> </a:t>
            </a:r>
            <a:r>
              <a:rPr sz="600" spc="-5" dirty="0">
                <a:latin typeface="Times New Roman"/>
                <a:cs typeface="Times New Roman"/>
              </a:rPr>
              <a:t>Models</a:t>
            </a:r>
            <a:r>
              <a:rPr sz="600" spc="-10" dirty="0">
                <a:latin typeface="Times New Roman"/>
                <a:cs typeface="Times New Roman"/>
              </a:rPr>
              <a:t> </a:t>
            </a:r>
            <a:r>
              <a:rPr sz="600" spc="-5" dirty="0">
                <a:latin typeface="Times New Roman"/>
                <a:cs typeface="Times New Roman"/>
              </a:rPr>
              <a:t>for</a:t>
            </a:r>
            <a:r>
              <a:rPr sz="600" spc="-10" dirty="0">
                <a:latin typeface="Times New Roman"/>
                <a:cs typeface="Times New Roman"/>
              </a:rPr>
              <a:t> </a:t>
            </a:r>
            <a:r>
              <a:rPr sz="600" spc="-5" dirty="0">
                <a:latin typeface="Times New Roman"/>
                <a:cs typeface="Times New Roman"/>
              </a:rPr>
              <a:t>Classification</a:t>
            </a:r>
            <a:endParaRPr sz="600">
              <a:latin typeface="Times New Roman"/>
              <a:cs typeface="Times New Roman"/>
            </a:endParaRPr>
          </a:p>
        </p:txBody>
      </p:sp>
      <p:sp>
        <p:nvSpPr>
          <p:cNvPr id="15" name="object 15"/>
          <p:cNvSpPr txBox="1"/>
          <p:nvPr/>
        </p:nvSpPr>
        <p:spPr>
          <a:xfrm>
            <a:off x="2344631" y="3315314"/>
            <a:ext cx="8464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16" name="object 16"/>
          <p:cNvSpPr txBox="1"/>
          <p:nvPr/>
        </p:nvSpPr>
        <p:spPr>
          <a:xfrm>
            <a:off x="4159392" y="3315314"/>
            <a:ext cx="1016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rPr>
              <a:t>84</a:t>
            </a:r>
            <a:endParaRPr sz="600">
              <a:latin typeface="Times New Roman"/>
              <a:cs typeface="Times New Roman"/>
            </a:endParaRPr>
          </a:p>
        </p:txBody>
      </p:sp>
      <p:sp>
        <p:nvSpPr>
          <p:cNvPr id="17" name="Slide Number Placeholder 16"/>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77</a:t>
            </a:fld>
            <a:endParaRPr lang="en-US" spc="-5" dirty="0"/>
          </a:p>
        </p:txBody>
      </p:sp>
    </p:spTree>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4" action="ppaction://hlinksldjump"/>
              </a:rPr>
              <a:t>Discriminative</a:t>
            </a:r>
            <a:r>
              <a:rPr sz="600" spc="-35" dirty="0">
                <a:latin typeface="Times New Roman"/>
                <a:cs typeface="Times New Roman"/>
                <a:hlinkClick r:id="rId4" action="ppaction://hlinksldjump"/>
              </a:rPr>
              <a:t> </a:t>
            </a:r>
            <a:r>
              <a:rPr sz="600" spc="-5" dirty="0">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491858" y="211795"/>
            <a:ext cx="3142615" cy="1276985"/>
          </a:xfrm>
          <a:prstGeom prst="rect">
            <a:avLst/>
          </a:prstGeom>
        </p:spPr>
        <p:txBody>
          <a:bodyPr vert="horz" wrap="square" lIns="0" tIns="17145" rIns="0" bIns="0" rtlCol="0">
            <a:spAutoFit/>
          </a:bodyPr>
          <a:lstStyle/>
          <a:p>
            <a:pPr marL="494665">
              <a:lnSpc>
                <a:spcPct val="100000"/>
              </a:lnSpc>
              <a:spcBef>
                <a:spcPts val="135"/>
              </a:spcBef>
            </a:pPr>
            <a:r>
              <a:rPr sz="1400" spc="10" dirty="0">
                <a:latin typeface="Times New Roman"/>
                <a:cs typeface="Times New Roman"/>
              </a:rPr>
              <a:t>Probabilistic</a:t>
            </a:r>
            <a:r>
              <a:rPr sz="1400" spc="-15" dirty="0">
                <a:latin typeface="Times New Roman"/>
                <a:cs typeface="Times New Roman"/>
              </a:rPr>
              <a:t> </a:t>
            </a:r>
            <a:r>
              <a:rPr sz="1400" spc="10" dirty="0">
                <a:latin typeface="Times New Roman"/>
                <a:cs typeface="Times New Roman"/>
              </a:rPr>
              <a:t>Discriminative</a:t>
            </a:r>
            <a:r>
              <a:rPr sz="1400" spc="-10" dirty="0">
                <a:latin typeface="Times New Roman"/>
                <a:cs typeface="Times New Roman"/>
              </a:rPr>
              <a:t> </a:t>
            </a:r>
            <a:r>
              <a:rPr sz="1400" spc="15" dirty="0">
                <a:latin typeface="Times New Roman"/>
                <a:cs typeface="Times New Roman"/>
              </a:rPr>
              <a:t>Models</a:t>
            </a:r>
            <a:endParaRPr sz="1400">
              <a:latin typeface="Times New Roman"/>
              <a:cs typeface="Times New Roman"/>
            </a:endParaRPr>
          </a:p>
          <a:p>
            <a:pPr>
              <a:lnSpc>
                <a:spcPct val="100000"/>
              </a:lnSpc>
              <a:spcBef>
                <a:spcPts val="10"/>
              </a:spcBef>
            </a:pPr>
            <a:endParaRPr sz="2350">
              <a:latin typeface="Times New Roman"/>
              <a:cs typeface="Times New Roman"/>
            </a:endParaRPr>
          </a:p>
          <a:p>
            <a:pPr marL="144780" marR="154940" indent="-132715">
              <a:lnSpc>
                <a:spcPts val="1200"/>
              </a:lnSpc>
              <a:buSzPct val="90909"/>
              <a:buFont typeface="Lucida Sans Unicode"/>
              <a:buChar char="•"/>
              <a:tabLst>
                <a:tab pos="145415" algn="l"/>
              </a:tabLst>
            </a:pPr>
            <a:r>
              <a:rPr sz="1100" spc="-10" dirty="0">
                <a:latin typeface="Times New Roman"/>
                <a:cs typeface="Times New Roman"/>
              </a:rPr>
              <a:t>Generative</a:t>
            </a:r>
            <a:r>
              <a:rPr sz="1100" spc="-20" dirty="0">
                <a:latin typeface="Times New Roman"/>
                <a:cs typeface="Times New Roman"/>
              </a:rPr>
              <a:t> </a:t>
            </a:r>
            <a:r>
              <a:rPr sz="1100" spc="-5" dirty="0">
                <a:latin typeface="Times New Roman"/>
                <a:cs typeface="Times New Roman"/>
              </a:rPr>
              <a:t>model</a:t>
            </a:r>
            <a:r>
              <a:rPr sz="1100" spc="-15" dirty="0">
                <a:latin typeface="Times New Roman"/>
                <a:cs typeface="Times New Roman"/>
              </a:rPr>
              <a:t> </a:t>
            </a:r>
            <a:r>
              <a:rPr sz="1100" spc="-5" dirty="0">
                <a:latin typeface="Times New Roman"/>
                <a:cs typeface="Times New Roman"/>
              </a:rPr>
              <a:t>made</a:t>
            </a:r>
            <a:r>
              <a:rPr sz="1100" spc="-15" dirty="0">
                <a:latin typeface="Times New Roman"/>
                <a:cs typeface="Times New Roman"/>
              </a:rPr>
              <a:t> </a:t>
            </a:r>
            <a:r>
              <a:rPr sz="1100" spc="-5" dirty="0">
                <a:latin typeface="Times New Roman"/>
                <a:cs typeface="Times New Roman"/>
              </a:rPr>
              <a:t>assumptions</a:t>
            </a:r>
            <a:r>
              <a:rPr sz="1100" spc="-15" dirty="0">
                <a:latin typeface="Times New Roman"/>
                <a:cs typeface="Times New Roman"/>
              </a:rPr>
              <a:t> </a:t>
            </a:r>
            <a:r>
              <a:rPr sz="1100" spc="-5" dirty="0">
                <a:latin typeface="Times New Roman"/>
                <a:cs typeface="Times New Roman"/>
              </a:rPr>
              <a:t>about</a:t>
            </a:r>
            <a:r>
              <a:rPr sz="1100" spc="-15" dirty="0">
                <a:latin typeface="Times New Roman"/>
                <a:cs typeface="Times New Roman"/>
              </a:rPr>
              <a:t> </a:t>
            </a:r>
            <a:r>
              <a:rPr sz="1100" spc="-5" dirty="0">
                <a:latin typeface="Times New Roman"/>
                <a:cs typeface="Times New Roman"/>
              </a:rPr>
              <a:t>form</a:t>
            </a:r>
            <a:r>
              <a:rPr sz="1100" spc="-15" dirty="0">
                <a:latin typeface="Times New Roman"/>
                <a:cs typeface="Times New Roman"/>
              </a:rPr>
              <a:t> </a:t>
            </a:r>
            <a:r>
              <a:rPr sz="1100" spc="-5" dirty="0">
                <a:latin typeface="Times New Roman"/>
                <a:cs typeface="Times New Roman"/>
              </a:rPr>
              <a:t>of </a:t>
            </a:r>
            <a:r>
              <a:rPr sz="1100" spc="-260" dirty="0">
                <a:latin typeface="Times New Roman"/>
                <a:cs typeface="Times New Roman"/>
              </a:rPr>
              <a:t> </a:t>
            </a:r>
            <a:r>
              <a:rPr sz="1100" spc="-5" dirty="0">
                <a:latin typeface="Times New Roman"/>
                <a:cs typeface="Times New Roman"/>
              </a:rPr>
              <a:t>class-conditional </a:t>
            </a:r>
            <a:r>
              <a:rPr sz="1100" spc="-10" dirty="0">
                <a:latin typeface="Times New Roman"/>
                <a:cs typeface="Times New Roman"/>
              </a:rPr>
              <a:t>distributions</a:t>
            </a:r>
            <a:r>
              <a:rPr sz="1100" spc="-5" dirty="0">
                <a:latin typeface="Times New Roman"/>
                <a:cs typeface="Times New Roman"/>
              </a:rPr>
              <a:t> (e.g.</a:t>
            </a:r>
            <a:r>
              <a:rPr sz="1100" spc="60" dirty="0">
                <a:latin typeface="Times New Roman"/>
                <a:cs typeface="Times New Roman"/>
              </a:rPr>
              <a:t> </a:t>
            </a:r>
            <a:r>
              <a:rPr sz="1100" spc="-5" dirty="0">
                <a:latin typeface="Times New Roman"/>
                <a:cs typeface="Times New Roman"/>
              </a:rPr>
              <a:t>Gaussian)</a:t>
            </a:r>
            <a:endParaRPr sz="1100">
              <a:latin typeface="Times New Roman"/>
              <a:cs typeface="Times New Roman"/>
            </a:endParaRPr>
          </a:p>
          <a:p>
            <a:pPr marL="422275" lvl="1" indent="-128905">
              <a:lnSpc>
                <a:spcPct val="100000"/>
              </a:lnSpc>
              <a:spcBef>
                <a:spcPts val="150"/>
              </a:spcBef>
              <a:buSzPct val="90000"/>
              <a:buFont typeface="Arial"/>
              <a:buChar char="•"/>
              <a:tabLst>
                <a:tab pos="422909" algn="l"/>
              </a:tabLst>
            </a:pPr>
            <a:r>
              <a:rPr sz="1000" spc="-5" dirty="0">
                <a:latin typeface="Times New Roman"/>
                <a:cs typeface="Times New Roman"/>
              </a:rPr>
              <a:t>Resulted</a:t>
            </a:r>
            <a:r>
              <a:rPr sz="1000" dirty="0">
                <a:latin typeface="Times New Roman"/>
                <a:cs typeface="Times New Roman"/>
              </a:rPr>
              <a:t> </a:t>
            </a:r>
            <a:r>
              <a:rPr sz="1000" spc="-5" dirty="0">
                <a:latin typeface="Times New Roman"/>
                <a:cs typeface="Times New Roman"/>
              </a:rPr>
              <a:t>in</a:t>
            </a:r>
            <a:r>
              <a:rPr sz="1000" dirty="0">
                <a:latin typeface="Times New Roman"/>
                <a:cs typeface="Times New Roman"/>
              </a:rPr>
              <a:t> </a:t>
            </a:r>
            <a:r>
              <a:rPr sz="1000" spc="-5" dirty="0">
                <a:latin typeface="Times New Roman"/>
                <a:cs typeface="Times New Roman"/>
              </a:rPr>
              <a:t>logistic</a:t>
            </a:r>
            <a:r>
              <a:rPr sz="1000" dirty="0">
                <a:latin typeface="Times New Roman"/>
                <a:cs typeface="Times New Roman"/>
              </a:rPr>
              <a:t> </a:t>
            </a:r>
            <a:r>
              <a:rPr sz="1000" spc="-5" dirty="0">
                <a:latin typeface="Times New Roman"/>
                <a:cs typeface="Times New Roman"/>
              </a:rPr>
              <a:t>sigmoid</a:t>
            </a:r>
            <a:r>
              <a:rPr sz="1000" dirty="0">
                <a:latin typeface="Times New Roman"/>
                <a:cs typeface="Times New Roman"/>
              </a:rPr>
              <a:t> </a:t>
            </a:r>
            <a:r>
              <a:rPr sz="1000" spc="-5" dirty="0">
                <a:latin typeface="Times New Roman"/>
                <a:cs typeface="Times New Roman"/>
              </a:rPr>
              <a:t>of</a:t>
            </a:r>
            <a:r>
              <a:rPr sz="1000" dirty="0">
                <a:latin typeface="Times New Roman"/>
                <a:cs typeface="Times New Roman"/>
              </a:rPr>
              <a:t> </a:t>
            </a:r>
            <a:r>
              <a:rPr sz="1000" spc="-5" dirty="0">
                <a:latin typeface="Times New Roman"/>
                <a:cs typeface="Times New Roman"/>
              </a:rPr>
              <a:t>linear</a:t>
            </a:r>
            <a:r>
              <a:rPr sz="1000" dirty="0">
                <a:latin typeface="Times New Roman"/>
                <a:cs typeface="Times New Roman"/>
              </a:rPr>
              <a:t> </a:t>
            </a:r>
            <a:r>
              <a:rPr sz="1000" spc="-5" dirty="0">
                <a:latin typeface="Times New Roman"/>
                <a:cs typeface="Times New Roman"/>
              </a:rPr>
              <a:t>function</a:t>
            </a:r>
            <a:r>
              <a:rPr sz="1000" spc="5" dirty="0">
                <a:latin typeface="Times New Roman"/>
                <a:cs typeface="Times New Roman"/>
              </a:rPr>
              <a:t> </a:t>
            </a:r>
            <a:r>
              <a:rPr sz="1000" spc="-5" dirty="0">
                <a:latin typeface="Times New Roman"/>
                <a:cs typeface="Times New Roman"/>
              </a:rPr>
              <a:t>of</a:t>
            </a:r>
            <a:r>
              <a:rPr sz="1000" dirty="0">
                <a:latin typeface="Times New Roman"/>
                <a:cs typeface="Times New Roman"/>
              </a:rPr>
              <a:t> </a:t>
            </a:r>
            <a:r>
              <a:rPr sz="1000" b="1" i="1" spc="-15" dirty="0">
                <a:latin typeface="Verdana"/>
                <a:cs typeface="Verdana"/>
              </a:rPr>
              <a:t>x</a:t>
            </a:r>
            <a:endParaRPr sz="1000">
              <a:latin typeface="Verdana"/>
              <a:cs typeface="Verdana"/>
            </a:endParaRPr>
          </a:p>
          <a:p>
            <a:pPr marL="144780" indent="-132715">
              <a:lnSpc>
                <a:spcPct val="100000"/>
              </a:lnSpc>
              <a:spcBef>
                <a:spcPts val="355"/>
              </a:spcBef>
              <a:buSzPct val="90909"/>
              <a:buFont typeface="Lucida Sans Unicode"/>
              <a:buChar char="•"/>
              <a:tabLst>
                <a:tab pos="145415" algn="l"/>
              </a:tabLst>
            </a:pPr>
            <a:r>
              <a:rPr sz="1100" spc="-10" dirty="0">
                <a:latin typeface="Times New Roman"/>
                <a:cs typeface="Times New Roman"/>
              </a:rPr>
              <a:t>Discriminative</a:t>
            </a:r>
            <a:r>
              <a:rPr sz="1100" spc="-5" dirty="0">
                <a:latin typeface="Times New Roman"/>
                <a:cs typeface="Times New Roman"/>
              </a:rPr>
              <a:t> model - </a:t>
            </a:r>
            <a:r>
              <a:rPr sz="1100" spc="-10" dirty="0">
                <a:latin typeface="Times New Roman"/>
                <a:cs typeface="Times New Roman"/>
              </a:rPr>
              <a:t>explicitly</a:t>
            </a:r>
            <a:r>
              <a:rPr sz="1100" spc="-5" dirty="0">
                <a:latin typeface="Times New Roman"/>
                <a:cs typeface="Times New Roman"/>
              </a:rPr>
              <a:t> use</a:t>
            </a:r>
            <a:r>
              <a:rPr sz="1100" dirty="0">
                <a:latin typeface="Times New Roman"/>
                <a:cs typeface="Times New Roman"/>
              </a:rPr>
              <a:t> </a:t>
            </a:r>
            <a:r>
              <a:rPr sz="1100" spc="-5" dirty="0">
                <a:latin typeface="Times New Roman"/>
                <a:cs typeface="Times New Roman"/>
              </a:rPr>
              <a:t>functional form</a:t>
            </a:r>
            <a:endParaRPr sz="1100">
              <a:latin typeface="Times New Roman"/>
              <a:cs typeface="Times New Roman"/>
            </a:endParaRPr>
          </a:p>
        </p:txBody>
      </p:sp>
      <p:sp>
        <p:nvSpPr>
          <p:cNvPr id="6" name="object 6"/>
          <p:cNvSpPr txBox="1"/>
          <p:nvPr/>
        </p:nvSpPr>
        <p:spPr>
          <a:xfrm>
            <a:off x="1654365" y="171959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1</a:t>
            </a:r>
            <a:endParaRPr sz="800">
              <a:latin typeface="Calibri"/>
              <a:cs typeface="Calibri"/>
            </a:endParaRPr>
          </a:p>
        </p:txBody>
      </p:sp>
      <p:sp>
        <p:nvSpPr>
          <p:cNvPr id="7" name="object 7"/>
          <p:cNvSpPr txBox="1"/>
          <p:nvPr/>
        </p:nvSpPr>
        <p:spPr>
          <a:xfrm>
            <a:off x="1457833" y="1661476"/>
            <a:ext cx="612140" cy="191770"/>
          </a:xfrm>
          <a:prstGeom prst="rect">
            <a:avLst/>
          </a:prstGeom>
        </p:spPr>
        <p:txBody>
          <a:bodyPr vert="horz" wrap="square" lIns="0" tIns="11430" rIns="0" bIns="0" rtlCol="0">
            <a:spAutoFit/>
          </a:bodyPr>
          <a:lstStyle/>
          <a:p>
            <a:pPr marL="12700">
              <a:lnSpc>
                <a:spcPct val="100000"/>
              </a:lnSpc>
              <a:spcBef>
                <a:spcPts val="90"/>
              </a:spcBef>
            </a:pPr>
            <a:r>
              <a:rPr sz="1100" i="1" spc="-40" dirty="0">
                <a:latin typeface="Calibri"/>
                <a:cs typeface="Calibri"/>
              </a:rPr>
              <a:t>p</a:t>
            </a:r>
            <a:r>
              <a:rPr sz="1100" spc="-40" dirty="0">
                <a:latin typeface="Calibri"/>
                <a:cs typeface="Calibri"/>
              </a:rPr>
              <a:t>(</a:t>
            </a:r>
            <a:r>
              <a:rPr sz="1100" spc="-40" dirty="0">
                <a:latin typeface="Lucida Sans Unicode"/>
                <a:cs typeface="Lucida Sans Unicode"/>
              </a:rPr>
              <a:t>C</a:t>
            </a:r>
            <a:r>
              <a:rPr sz="1100" spc="80" dirty="0">
                <a:latin typeface="Lucida Sans Unicode"/>
                <a:cs typeface="Lucida Sans Unicode"/>
              </a:rPr>
              <a:t> </a:t>
            </a:r>
            <a:r>
              <a:rPr sz="1100" spc="-15" dirty="0">
                <a:latin typeface="Lucida Sans Unicode"/>
                <a:cs typeface="Lucida Sans Unicode"/>
              </a:rPr>
              <a:t>|</a:t>
            </a:r>
            <a:r>
              <a:rPr sz="1100" b="1" i="1" spc="-15" dirty="0">
                <a:latin typeface="Verdana"/>
                <a:cs typeface="Verdana"/>
              </a:rPr>
              <a:t>x</a:t>
            </a:r>
            <a:r>
              <a:rPr sz="1100" spc="-15" dirty="0">
                <a:latin typeface="Calibri"/>
                <a:cs typeface="Calibri"/>
              </a:rPr>
              <a:t>)</a:t>
            </a:r>
            <a:r>
              <a:rPr sz="1100" spc="25" dirty="0">
                <a:latin typeface="Calibri"/>
                <a:cs typeface="Calibri"/>
              </a:rPr>
              <a:t> </a:t>
            </a:r>
            <a:r>
              <a:rPr sz="1100" spc="295" dirty="0">
                <a:latin typeface="Calibri"/>
                <a:cs typeface="Calibri"/>
              </a:rPr>
              <a:t>=</a:t>
            </a:r>
            <a:endParaRPr sz="1100">
              <a:latin typeface="Calibri"/>
              <a:cs typeface="Calibri"/>
            </a:endParaRPr>
          </a:p>
        </p:txBody>
      </p:sp>
      <p:sp>
        <p:nvSpPr>
          <p:cNvPr id="8" name="object 8"/>
          <p:cNvSpPr txBox="1"/>
          <p:nvPr/>
        </p:nvSpPr>
        <p:spPr>
          <a:xfrm>
            <a:off x="2707728" y="1567750"/>
            <a:ext cx="9525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Calibri"/>
                <a:cs typeface="Calibri"/>
              </a:rPr>
              <a:t>1</a:t>
            </a:r>
            <a:endParaRPr sz="1100">
              <a:latin typeface="Calibri"/>
              <a:cs typeface="Calibri"/>
            </a:endParaRPr>
          </a:p>
        </p:txBody>
      </p:sp>
      <p:sp>
        <p:nvSpPr>
          <p:cNvPr id="9" name="object 9"/>
          <p:cNvSpPr/>
          <p:nvPr/>
        </p:nvSpPr>
        <p:spPr>
          <a:xfrm>
            <a:off x="2110739" y="1778088"/>
            <a:ext cx="1289050" cy="0"/>
          </a:xfrm>
          <a:custGeom>
            <a:avLst/>
            <a:gdLst/>
            <a:ahLst/>
            <a:cxnLst/>
            <a:rect l="l" t="t" r="r" b="b"/>
            <a:pathLst>
              <a:path w="1289050">
                <a:moveTo>
                  <a:pt x="0" y="0"/>
                </a:moveTo>
                <a:lnTo>
                  <a:pt x="1288630" y="0"/>
                </a:lnTo>
              </a:path>
            </a:pathLst>
          </a:custGeom>
          <a:ln w="5537">
            <a:solidFill>
              <a:srgbClr val="000000"/>
            </a:solidFill>
          </a:ln>
        </p:spPr>
        <p:txBody>
          <a:bodyPr wrap="square" lIns="0" tIns="0" rIns="0" bIns="0" rtlCol="0"/>
          <a:lstStyle/>
          <a:p>
            <a:endParaRPr/>
          </a:p>
        </p:txBody>
      </p:sp>
      <p:sp>
        <p:nvSpPr>
          <p:cNvPr id="10" name="object 10"/>
          <p:cNvSpPr txBox="1"/>
          <p:nvPr/>
        </p:nvSpPr>
        <p:spPr>
          <a:xfrm>
            <a:off x="2829001" y="1753818"/>
            <a:ext cx="88265"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T</a:t>
            </a:r>
            <a:endParaRPr sz="800">
              <a:latin typeface="Calibri"/>
              <a:cs typeface="Calibri"/>
            </a:endParaRPr>
          </a:p>
        </p:txBody>
      </p:sp>
      <p:sp>
        <p:nvSpPr>
          <p:cNvPr id="11" name="object 11"/>
          <p:cNvSpPr txBox="1"/>
          <p:nvPr/>
        </p:nvSpPr>
        <p:spPr>
          <a:xfrm>
            <a:off x="3272701" y="181462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Calibri"/>
                <a:cs typeface="Calibri"/>
              </a:rPr>
              <a:t>0</a:t>
            </a:r>
            <a:endParaRPr sz="800">
              <a:latin typeface="Calibri"/>
              <a:cs typeface="Calibri"/>
            </a:endParaRPr>
          </a:p>
        </p:txBody>
      </p:sp>
      <p:sp>
        <p:nvSpPr>
          <p:cNvPr id="12" name="object 12"/>
          <p:cNvSpPr txBox="1"/>
          <p:nvPr/>
        </p:nvSpPr>
        <p:spPr>
          <a:xfrm>
            <a:off x="2098039" y="1756510"/>
            <a:ext cx="1314450"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Calibri"/>
                <a:cs typeface="Calibri"/>
              </a:rPr>
              <a:t>1</a:t>
            </a:r>
            <a:r>
              <a:rPr sz="1100" spc="-10" dirty="0">
                <a:latin typeface="Calibri"/>
                <a:cs typeface="Calibri"/>
              </a:rPr>
              <a:t> </a:t>
            </a:r>
            <a:r>
              <a:rPr sz="1100" spc="295" dirty="0">
                <a:latin typeface="Calibri"/>
                <a:cs typeface="Calibri"/>
              </a:rPr>
              <a:t>+</a:t>
            </a:r>
            <a:r>
              <a:rPr sz="1100" spc="-10" dirty="0">
                <a:latin typeface="Calibri"/>
                <a:cs typeface="Calibri"/>
              </a:rPr>
              <a:t> </a:t>
            </a:r>
            <a:r>
              <a:rPr sz="1100" spc="35" dirty="0">
                <a:latin typeface="Calibri"/>
                <a:cs typeface="Calibri"/>
              </a:rPr>
              <a:t>exp(</a:t>
            </a:r>
            <a:r>
              <a:rPr sz="1100" spc="-204" dirty="0">
                <a:latin typeface="Lucida Sans Unicode"/>
                <a:cs typeface="Lucida Sans Unicode"/>
              </a:rPr>
              <a:t>−</a:t>
            </a:r>
            <a:r>
              <a:rPr sz="1100" b="1" i="1" spc="-175" dirty="0">
                <a:latin typeface="Verdana"/>
                <a:cs typeface="Verdana"/>
              </a:rPr>
              <a:t>w</a:t>
            </a:r>
            <a:r>
              <a:rPr sz="1100" b="1" i="1" dirty="0">
                <a:latin typeface="Verdana"/>
                <a:cs typeface="Verdana"/>
              </a:rPr>
              <a:t> </a:t>
            </a:r>
            <a:r>
              <a:rPr sz="1100" b="1" i="1" spc="-65" dirty="0">
                <a:latin typeface="Verdana"/>
                <a:cs typeface="Verdana"/>
              </a:rPr>
              <a:t> </a:t>
            </a:r>
            <a:r>
              <a:rPr sz="1100" b="1" i="1" spc="-20" dirty="0">
                <a:latin typeface="Verdana"/>
                <a:cs typeface="Verdana"/>
              </a:rPr>
              <a:t>x</a:t>
            </a:r>
            <a:r>
              <a:rPr sz="1100" b="1" i="1" spc="-135" dirty="0">
                <a:latin typeface="Verdana"/>
                <a:cs typeface="Verdana"/>
              </a:rPr>
              <a:t> </a:t>
            </a:r>
            <a:r>
              <a:rPr sz="1100" spc="295" dirty="0">
                <a:latin typeface="Calibri"/>
                <a:cs typeface="Calibri"/>
              </a:rPr>
              <a:t>+</a:t>
            </a:r>
            <a:r>
              <a:rPr sz="1100" spc="-10" dirty="0">
                <a:latin typeface="Calibri"/>
                <a:cs typeface="Calibri"/>
              </a:rPr>
              <a:t> </a:t>
            </a:r>
            <a:r>
              <a:rPr sz="1100" i="1" spc="-10" dirty="0">
                <a:latin typeface="Calibri"/>
                <a:cs typeface="Calibri"/>
              </a:rPr>
              <a:t>w</a:t>
            </a:r>
            <a:r>
              <a:rPr sz="1100" i="1" dirty="0">
                <a:latin typeface="Calibri"/>
                <a:cs typeface="Calibri"/>
              </a:rPr>
              <a:t> </a:t>
            </a:r>
            <a:r>
              <a:rPr sz="1100" i="1" spc="-25" dirty="0">
                <a:latin typeface="Calibri"/>
                <a:cs typeface="Calibri"/>
              </a:rPr>
              <a:t> </a:t>
            </a:r>
            <a:r>
              <a:rPr sz="1100" spc="85" dirty="0">
                <a:latin typeface="Calibri"/>
                <a:cs typeface="Calibri"/>
              </a:rPr>
              <a:t>)</a:t>
            </a:r>
            <a:endParaRPr sz="1100">
              <a:latin typeface="Calibri"/>
              <a:cs typeface="Calibri"/>
            </a:endParaRPr>
          </a:p>
        </p:txBody>
      </p:sp>
      <p:sp>
        <p:nvSpPr>
          <p:cNvPr id="13" name="object 13"/>
          <p:cNvSpPr txBox="1"/>
          <p:nvPr/>
        </p:nvSpPr>
        <p:spPr>
          <a:xfrm>
            <a:off x="491858" y="2013379"/>
            <a:ext cx="3415665" cy="944244"/>
          </a:xfrm>
          <a:prstGeom prst="rect">
            <a:avLst/>
          </a:prstGeom>
        </p:spPr>
        <p:txBody>
          <a:bodyPr vert="horz" wrap="square" lIns="0" tIns="34925" rIns="0" bIns="0" rtlCol="0">
            <a:spAutoFit/>
          </a:bodyPr>
          <a:lstStyle/>
          <a:p>
            <a:pPr marL="144780">
              <a:lnSpc>
                <a:spcPct val="100000"/>
              </a:lnSpc>
              <a:spcBef>
                <a:spcPts val="275"/>
              </a:spcBef>
            </a:pPr>
            <a:r>
              <a:rPr sz="1100" spc="-5" dirty="0">
                <a:latin typeface="Times New Roman"/>
                <a:cs typeface="Times New Roman"/>
              </a:rPr>
              <a:t>and </a:t>
            </a:r>
            <a:r>
              <a:rPr sz="1100" spc="-20" dirty="0">
                <a:latin typeface="Times New Roman"/>
                <a:cs typeface="Times New Roman"/>
              </a:rPr>
              <a:t>find</a:t>
            </a:r>
            <a:r>
              <a:rPr sz="1100" spc="-5" dirty="0">
                <a:latin typeface="Times New Roman"/>
                <a:cs typeface="Times New Roman"/>
              </a:rPr>
              <a:t> </a:t>
            </a:r>
            <a:r>
              <a:rPr sz="1100" b="1" i="1" spc="-175" dirty="0">
                <a:latin typeface="Verdana"/>
                <a:cs typeface="Verdana"/>
              </a:rPr>
              <a:t>w</a:t>
            </a:r>
            <a:r>
              <a:rPr sz="1100" b="1" i="1" spc="-75" dirty="0">
                <a:latin typeface="Verdana"/>
                <a:cs typeface="Verdana"/>
              </a:rPr>
              <a:t> </a:t>
            </a:r>
            <a:r>
              <a:rPr sz="1100" spc="-5" dirty="0">
                <a:latin typeface="Times New Roman"/>
                <a:cs typeface="Times New Roman"/>
              </a:rPr>
              <a:t>directly</a:t>
            </a:r>
            <a:endParaRPr sz="1100">
              <a:latin typeface="Times New Roman"/>
              <a:cs typeface="Times New Roman"/>
            </a:endParaRPr>
          </a:p>
          <a:p>
            <a:pPr marL="144780" indent="-132715">
              <a:lnSpc>
                <a:spcPts val="1260"/>
              </a:lnSpc>
              <a:spcBef>
                <a:spcPts val="175"/>
              </a:spcBef>
              <a:buSzPct val="90909"/>
              <a:buFont typeface="Lucida Sans Unicode"/>
              <a:buChar char="•"/>
              <a:tabLst>
                <a:tab pos="145415" algn="l"/>
              </a:tabLst>
            </a:pPr>
            <a:r>
              <a:rPr sz="1100" spc="-30" dirty="0">
                <a:latin typeface="Times New Roman"/>
                <a:cs typeface="Times New Roman"/>
              </a:rPr>
              <a:t>F</a:t>
            </a:r>
            <a:r>
              <a:rPr sz="1100" spc="-5" dirty="0">
                <a:latin typeface="Times New Roman"/>
                <a:cs typeface="Times New Roman"/>
              </a:rPr>
              <a:t>or the generat</a:t>
            </a:r>
            <a:r>
              <a:rPr sz="1100" spc="-35" dirty="0">
                <a:latin typeface="Times New Roman"/>
                <a:cs typeface="Times New Roman"/>
              </a:rPr>
              <a:t>i</a:t>
            </a:r>
            <a:r>
              <a:rPr sz="1100" spc="-25" dirty="0">
                <a:latin typeface="Times New Roman"/>
                <a:cs typeface="Times New Roman"/>
              </a:rPr>
              <a:t>v</a:t>
            </a:r>
            <a:r>
              <a:rPr sz="1100" spc="-5" dirty="0">
                <a:latin typeface="Times New Roman"/>
                <a:cs typeface="Times New Roman"/>
              </a:rPr>
              <a:t>e model </a:t>
            </a:r>
            <a:r>
              <a:rPr sz="1100" spc="-10" dirty="0">
                <a:latin typeface="Times New Roman"/>
                <a:cs typeface="Times New Roman"/>
              </a:rPr>
              <a:t>we</a:t>
            </a:r>
            <a:r>
              <a:rPr sz="1100" spc="-5" dirty="0">
                <a:latin typeface="Times New Roman"/>
                <a:cs typeface="Times New Roman"/>
              </a:rPr>
              <a:t> had </a:t>
            </a:r>
            <a:r>
              <a:rPr sz="1100" spc="-15" dirty="0">
                <a:latin typeface="Calibri"/>
                <a:cs typeface="Calibri"/>
              </a:rPr>
              <a:t>2</a:t>
            </a:r>
            <a:r>
              <a:rPr sz="1100" i="1" spc="114" dirty="0">
                <a:latin typeface="Calibri"/>
                <a:cs typeface="Calibri"/>
              </a:rPr>
              <a:t>M</a:t>
            </a:r>
            <a:r>
              <a:rPr sz="1100" i="1" spc="110" dirty="0">
                <a:latin typeface="Calibri"/>
                <a:cs typeface="Calibri"/>
              </a:rPr>
              <a:t> </a:t>
            </a:r>
            <a:r>
              <a:rPr sz="1100" spc="295" dirty="0">
                <a:latin typeface="Calibri"/>
                <a:cs typeface="Calibri"/>
              </a:rPr>
              <a:t>+</a:t>
            </a:r>
            <a:r>
              <a:rPr sz="1100" spc="-10" dirty="0">
                <a:latin typeface="Calibri"/>
                <a:cs typeface="Calibri"/>
              </a:rPr>
              <a:t> </a:t>
            </a:r>
            <a:r>
              <a:rPr sz="1100" i="1" spc="114" dirty="0">
                <a:latin typeface="Calibri"/>
                <a:cs typeface="Calibri"/>
              </a:rPr>
              <a:t>M</a:t>
            </a:r>
            <a:r>
              <a:rPr sz="1100" i="1" spc="-130" dirty="0">
                <a:latin typeface="Calibri"/>
                <a:cs typeface="Calibri"/>
              </a:rPr>
              <a:t> </a:t>
            </a:r>
            <a:r>
              <a:rPr sz="1100" spc="85" dirty="0">
                <a:latin typeface="Calibri"/>
                <a:cs typeface="Calibri"/>
              </a:rPr>
              <a:t>(</a:t>
            </a:r>
            <a:r>
              <a:rPr sz="1100" i="1" spc="114" dirty="0">
                <a:latin typeface="Calibri"/>
                <a:cs typeface="Calibri"/>
              </a:rPr>
              <a:t>M</a:t>
            </a:r>
            <a:r>
              <a:rPr sz="1100" i="1" spc="110" dirty="0">
                <a:latin typeface="Calibri"/>
                <a:cs typeface="Calibri"/>
              </a:rPr>
              <a:t> </a:t>
            </a:r>
            <a:r>
              <a:rPr sz="1100" spc="295" dirty="0">
                <a:latin typeface="Calibri"/>
                <a:cs typeface="Calibri"/>
              </a:rPr>
              <a:t>+</a:t>
            </a:r>
            <a:r>
              <a:rPr sz="1100" spc="-10" dirty="0">
                <a:latin typeface="Calibri"/>
                <a:cs typeface="Calibri"/>
              </a:rPr>
              <a:t> </a:t>
            </a:r>
            <a:r>
              <a:rPr sz="1100" spc="35" dirty="0">
                <a:latin typeface="Calibri"/>
                <a:cs typeface="Calibri"/>
              </a:rPr>
              <a:t>1)</a:t>
            </a:r>
            <a:r>
              <a:rPr sz="1100" i="1" spc="114" dirty="0">
                <a:latin typeface="Calibri"/>
                <a:cs typeface="Calibri"/>
              </a:rPr>
              <a:t>/</a:t>
            </a:r>
            <a:r>
              <a:rPr sz="1100" spc="-15" dirty="0">
                <a:latin typeface="Calibri"/>
                <a:cs typeface="Calibri"/>
              </a:rPr>
              <a:t>2</a:t>
            </a:r>
            <a:r>
              <a:rPr sz="1100" spc="-10" dirty="0">
                <a:latin typeface="Calibri"/>
                <a:cs typeface="Calibri"/>
              </a:rPr>
              <a:t> </a:t>
            </a:r>
            <a:r>
              <a:rPr sz="1100" spc="295" dirty="0">
                <a:latin typeface="Calibri"/>
                <a:cs typeface="Calibri"/>
              </a:rPr>
              <a:t>+</a:t>
            </a:r>
            <a:r>
              <a:rPr sz="1100" spc="-10" dirty="0">
                <a:latin typeface="Calibri"/>
                <a:cs typeface="Calibri"/>
              </a:rPr>
              <a:t> </a:t>
            </a:r>
            <a:r>
              <a:rPr sz="1100" spc="-15" dirty="0">
                <a:latin typeface="Calibri"/>
                <a:cs typeface="Calibri"/>
              </a:rPr>
              <a:t>1</a:t>
            </a:r>
            <a:endParaRPr sz="1100">
              <a:latin typeface="Calibri"/>
              <a:cs typeface="Calibri"/>
            </a:endParaRPr>
          </a:p>
          <a:p>
            <a:pPr marL="144780">
              <a:lnSpc>
                <a:spcPts val="1260"/>
              </a:lnSpc>
            </a:pPr>
            <a:r>
              <a:rPr sz="1100" spc="-5" dirty="0">
                <a:latin typeface="Times New Roman"/>
                <a:cs typeface="Times New Roman"/>
              </a:rPr>
              <a:t>parameters</a:t>
            </a:r>
            <a:endParaRPr sz="1100">
              <a:latin typeface="Times New Roman"/>
              <a:cs typeface="Times New Roman"/>
            </a:endParaRPr>
          </a:p>
          <a:p>
            <a:pPr marL="422275" lvl="1" indent="-128905">
              <a:lnSpc>
                <a:spcPct val="100000"/>
              </a:lnSpc>
              <a:spcBef>
                <a:spcPts val="175"/>
              </a:spcBef>
              <a:buSzPct val="90000"/>
              <a:buFont typeface="Arial"/>
              <a:buChar char="•"/>
              <a:tabLst>
                <a:tab pos="422909" algn="l"/>
              </a:tabLst>
            </a:pPr>
            <a:r>
              <a:rPr sz="1000" i="1" spc="110" dirty="0">
                <a:latin typeface="Calibri"/>
                <a:cs typeface="Calibri"/>
              </a:rPr>
              <a:t>M</a:t>
            </a:r>
            <a:r>
              <a:rPr sz="1000" i="1" spc="120" dirty="0">
                <a:latin typeface="Calibri"/>
                <a:cs typeface="Calibri"/>
              </a:rPr>
              <a:t> </a:t>
            </a:r>
            <a:r>
              <a:rPr sz="1000" spc="-5" dirty="0">
                <a:latin typeface="Times New Roman"/>
                <a:cs typeface="Times New Roman"/>
              </a:rPr>
              <a:t>is</a:t>
            </a:r>
            <a:r>
              <a:rPr sz="1000" spc="-10" dirty="0">
                <a:latin typeface="Times New Roman"/>
                <a:cs typeface="Times New Roman"/>
              </a:rPr>
              <a:t> </a:t>
            </a:r>
            <a:r>
              <a:rPr sz="1000" spc="-5" dirty="0">
                <a:latin typeface="Times New Roman"/>
                <a:cs typeface="Times New Roman"/>
              </a:rPr>
              <a:t>dimensionality</a:t>
            </a:r>
            <a:r>
              <a:rPr sz="1000" spc="-10" dirty="0">
                <a:latin typeface="Times New Roman"/>
                <a:cs typeface="Times New Roman"/>
              </a:rPr>
              <a:t> </a:t>
            </a:r>
            <a:r>
              <a:rPr sz="1000" spc="-5" dirty="0">
                <a:latin typeface="Times New Roman"/>
                <a:cs typeface="Times New Roman"/>
              </a:rPr>
              <a:t>of</a:t>
            </a:r>
            <a:r>
              <a:rPr sz="1000" spc="-10" dirty="0">
                <a:latin typeface="Times New Roman"/>
                <a:cs typeface="Times New Roman"/>
              </a:rPr>
              <a:t> </a:t>
            </a:r>
            <a:r>
              <a:rPr sz="1000" b="1" i="1" spc="-15" dirty="0">
                <a:latin typeface="Verdana"/>
                <a:cs typeface="Verdana"/>
              </a:rPr>
              <a:t>x</a:t>
            </a:r>
            <a:endParaRPr sz="1000">
              <a:latin typeface="Verdana"/>
              <a:cs typeface="Verdana"/>
            </a:endParaRPr>
          </a:p>
          <a:p>
            <a:pPr marL="144780" indent="-132715">
              <a:lnSpc>
                <a:spcPct val="100000"/>
              </a:lnSpc>
              <a:spcBef>
                <a:spcPts val="355"/>
              </a:spcBef>
              <a:buSzPct val="90909"/>
              <a:buFont typeface="Lucida Sans Unicode"/>
              <a:buChar char="•"/>
              <a:tabLst>
                <a:tab pos="145415" algn="l"/>
              </a:tabLst>
            </a:pPr>
            <a:r>
              <a:rPr sz="1100" spc="-10" dirty="0">
                <a:latin typeface="Times New Roman"/>
                <a:cs typeface="Times New Roman"/>
              </a:rPr>
              <a:t>Discriminative </a:t>
            </a:r>
            <a:r>
              <a:rPr sz="1100" spc="-5" dirty="0">
                <a:latin typeface="Times New Roman"/>
                <a:cs typeface="Times New Roman"/>
              </a:rPr>
              <a:t>model will </a:t>
            </a:r>
            <a:r>
              <a:rPr sz="1100" spc="-20" dirty="0">
                <a:latin typeface="Times New Roman"/>
                <a:cs typeface="Times New Roman"/>
              </a:rPr>
              <a:t>have</a:t>
            </a:r>
            <a:r>
              <a:rPr sz="1100" spc="-10" dirty="0">
                <a:latin typeface="Times New Roman"/>
                <a:cs typeface="Times New Roman"/>
              </a:rPr>
              <a:t> </a:t>
            </a:r>
            <a:r>
              <a:rPr sz="1100" i="1" spc="114" dirty="0">
                <a:latin typeface="Calibri"/>
                <a:cs typeface="Calibri"/>
              </a:rPr>
              <a:t>M</a:t>
            </a:r>
            <a:r>
              <a:rPr sz="1100" i="1" spc="110" dirty="0">
                <a:latin typeface="Calibri"/>
                <a:cs typeface="Calibri"/>
              </a:rPr>
              <a:t> </a:t>
            </a:r>
            <a:r>
              <a:rPr sz="1100" spc="295" dirty="0">
                <a:latin typeface="Calibri"/>
                <a:cs typeface="Calibri"/>
              </a:rPr>
              <a:t>+</a:t>
            </a:r>
            <a:r>
              <a:rPr sz="1100" spc="-15" dirty="0">
                <a:latin typeface="Calibri"/>
                <a:cs typeface="Calibri"/>
              </a:rPr>
              <a:t> 1</a:t>
            </a:r>
            <a:r>
              <a:rPr sz="1100" spc="20" dirty="0">
                <a:latin typeface="Calibri"/>
                <a:cs typeface="Calibri"/>
              </a:rPr>
              <a:t> </a:t>
            </a:r>
            <a:r>
              <a:rPr sz="1100" spc="-5" dirty="0">
                <a:latin typeface="Times New Roman"/>
                <a:cs typeface="Times New Roman"/>
              </a:rPr>
              <a:t>parameters</a:t>
            </a:r>
            <a:endParaRPr sz="1100">
              <a:latin typeface="Times New Roman"/>
              <a:cs typeface="Times New Roman"/>
            </a:endParaRPr>
          </a:p>
        </p:txBody>
      </p:sp>
      <p:sp>
        <p:nvSpPr>
          <p:cNvPr id="17" name="Slide Number Placeholder 16"/>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78</a:t>
            </a:fld>
            <a:endParaRPr lang="en-US" spc="-5" dirty="0"/>
          </a:p>
        </p:txBody>
      </p:sp>
    </p:spTree>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2" action="ppaction://hlinksldjump"/>
              </a:rPr>
              <a:t>Discriminant</a:t>
            </a:r>
            <a:r>
              <a:rPr sz="600" spc="-15" dirty="0">
                <a:solidFill>
                  <a:srgbClr val="7F7F7F"/>
                </a:solidFill>
                <a:latin typeface="Times New Roman"/>
                <a:cs typeface="Times New Roman"/>
                <a:hlinkClick r:id="rId2" action="ppaction://hlinksldjump"/>
              </a:rPr>
              <a:t> </a:t>
            </a:r>
            <a:r>
              <a:rPr sz="600" spc="-5" dirty="0">
                <a:solidFill>
                  <a:srgbClr val="7F7F7F"/>
                </a:solidFill>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4" action="ppaction://hlinksldjump"/>
              </a:rPr>
              <a:t>Discriminative</a:t>
            </a:r>
            <a:r>
              <a:rPr sz="600" spc="-35" dirty="0">
                <a:latin typeface="Times New Roman"/>
                <a:cs typeface="Times New Roman"/>
                <a:hlinkClick r:id="rId4" action="ppaction://hlinksldjump"/>
              </a:rPr>
              <a:t> </a:t>
            </a:r>
            <a:r>
              <a:rPr sz="600" spc="-5" dirty="0">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202689" y="211795"/>
            <a:ext cx="2202815" cy="244475"/>
          </a:xfrm>
          <a:prstGeom prst="rect">
            <a:avLst/>
          </a:prstGeom>
        </p:spPr>
        <p:txBody>
          <a:bodyPr vert="horz" wrap="square" lIns="0" tIns="17145" rIns="0" bIns="0" rtlCol="0">
            <a:spAutoFit/>
          </a:bodyPr>
          <a:lstStyle/>
          <a:p>
            <a:pPr marL="12700">
              <a:lnSpc>
                <a:spcPct val="100000"/>
              </a:lnSpc>
              <a:spcBef>
                <a:spcPts val="135"/>
              </a:spcBef>
            </a:pPr>
            <a:r>
              <a:rPr sz="1400" spc="5" dirty="0">
                <a:latin typeface="Times New Roman"/>
                <a:cs typeface="Times New Roman"/>
              </a:rPr>
              <a:t>Generative</a:t>
            </a:r>
            <a:r>
              <a:rPr sz="1400" spc="-15" dirty="0">
                <a:latin typeface="Times New Roman"/>
                <a:cs typeface="Times New Roman"/>
              </a:rPr>
              <a:t> </a:t>
            </a:r>
            <a:r>
              <a:rPr sz="1400" spc="10" dirty="0">
                <a:latin typeface="Times New Roman"/>
                <a:cs typeface="Times New Roman"/>
              </a:rPr>
              <a:t>vs.</a:t>
            </a:r>
            <a:r>
              <a:rPr sz="1400" spc="65" dirty="0">
                <a:latin typeface="Times New Roman"/>
                <a:cs typeface="Times New Roman"/>
              </a:rPr>
              <a:t> </a:t>
            </a:r>
            <a:r>
              <a:rPr sz="1400" spc="10" dirty="0">
                <a:latin typeface="Times New Roman"/>
                <a:cs typeface="Times New Roman"/>
              </a:rPr>
              <a:t>Discriminative</a:t>
            </a:r>
            <a:endParaRPr sz="1400">
              <a:latin typeface="Times New Roman"/>
              <a:cs typeface="Times New Roman"/>
            </a:endParaRPr>
          </a:p>
        </p:txBody>
      </p:sp>
      <p:sp>
        <p:nvSpPr>
          <p:cNvPr id="6" name="object 6"/>
          <p:cNvSpPr txBox="1"/>
          <p:nvPr/>
        </p:nvSpPr>
        <p:spPr>
          <a:xfrm>
            <a:off x="143852" y="1182152"/>
            <a:ext cx="119570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latin typeface="Times New Roman"/>
                <a:cs typeface="Times New Roman"/>
              </a:rPr>
              <a:t>Generat</a:t>
            </a:r>
            <a:r>
              <a:rPr sz="1100" spc="-35" dirty="0">
                <a:latin typeface="Times New Roman"/>
                <a:cs typeface="Times New Roman"/>
              </a:rPr>
              <a:t>i</a:t>
            </a:r>
            <a:r>
              <a:rPr sz="1100" spc="-25" dirty="0">
                <a:latin typeface="Times New Roman"/>
                <a:cs typeface="Times New Roman"/>
              </a:rPr>
              <a:t>v</a:t>
            </a:r>
            <a:r>
              <a:rPr sz="1100" spc="-5" dirty="0">
                <a:latin typeface="Times New Roman"/>
                <a:cs typeface="Times New Roman"/>
              </a:rPr>
              <a:t>e models</a:t>
            </a:r>
            <a:endParaRPr sz="1100">
              <a:latin typeface="Times New Roman"/>
              <a:cs typeface="Times New Roman"/>
            </a:endParaRPr>
          </a:p>
        </p:txBody>
      </p:sp>
      <p:sp>
        <p:nvSpPr>
          <p:cNvPr id="7" name="object 7"/>
          <p:cNvSpPr txBox="1"/>
          <p:nvPr/>
        </p:nvSpPr>
        <p:spPr>
          <a:xfrm>
            <a:off x="425691" y="1371313"/>
            <a:ext cx="1764664" cy="177800"/>
          </a:xfrm>
          <a:prstGeom prst="rect">
            <a:avLst/>
          </a:prstGeom>
        </p:spPr>
        <p:txBody>
          <a:bodyPr vert="horz" wrap="square" lIns="0" tIns="12065" rIns="0" bIns="0" rtlCol="0">
            <a:spAutoFit/>
          </a:bodyPr>
          <a:lstStyle/>
          <a:p>
            <a:pPr marL="140335" indent="-128270">
              <a:lnSpc>
                <a:spcPct val="100000"/>
              </a:lnSpc>
              <a:spcBef>
                <a:spcPts val="95"/>
              </a:spcBef>
              <a:buClr>
                <a:srgbClr val="000000"/>
              </a:buClr>
              <a:buSzPct val="90000"/>
              <a:buFont typeface="Arial"/>
              <a:buChar char="•"/>
              <a:tabLst>
                <a:tab pos="140970" algn="l"/>
              </a:tabLst>
            </a:pPr>
            <a:r>
              <a:rPr sz="1000" spc="-5" dirty="0">
                <a:solidFill>
                  <a:srgbClr val="00B200"/>
                </a:solidFill>
                <a:latin typeface="Times New Roman"/>
                <a:cs typeface="Times New Roman"/>
              </a:rPr>
              <a:t>Can</a:t>
            </a:r>
            <a:r>
              <a:rPr sz="1000" spc="-15" dirty="0">
                <a:solidFill>
                  <a:srgbClr val="00B200"/>
                </a:solidFill>
                <a:latin typeface="Times New Roman"/>
                <a:cs typeface="Times New Roman"/>
              </a:rPr>
              <a:t> </a:t>
            </a:r>
            <a:r>
              <a:rPr sz="1000" spc="-5" dirty="0">
                <a:solidFill>
                  <a:srgbClr val="00B200"/>
                </a:solidFill>
                <a:latin typeface="Times New Roman"/>
                <a:cs typeface="Times New Roman"/>
              </a:rPr>
              <a:t>generate</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synthetic</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example</a:t>
            </a:r>
            <a:endParaRPr sz="1000">
              <a:latin typeface="Times New Roman"/>
              <a:cs typeface="Times New Roman"/>
            </a:endParaRPr>
          </a:p>
        </p:txBody>
      </p:sp>
      <p:sp>
        <p:nvSpPr>
          <p:cNvPr id="8" name="object 8"/>
          <p:cNvSpPr txBox="1"/>
          <p:nvPr/>
        </p:nvSpPr>
        <p:spPr>
          <a:xfrm>
            <a:off x="553478" y="1523141"/>
            <a:ext cx="23622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00B200"/>
                </a:solidFill>
                <a:latin typeface="Times New Roman"/>
                <a:cs typeface="Times New Roman"/>
              </a:rPr>
              <a:t>data</a:t>
            </a:r>
            <a:endParaRPr sz="1000">
              <a:latin typeface="Times New Roman"/>
              <a:cs typeface="Times New Roman"/>
            </a:endParaRPr>
          </a:p>
        </p:txBody>
      </p:sp>
      <p:sp>
        <p:nvSpPr>
          <p:cNvPr id="9" name="object 9"/>
          <p:cNvSpPr txBox="1"/>
          <p:nvPr/>
        </p:nvSpPr>
        <p:spPr>
          <a:xfrm>
            <a:off x="425691" y="1662320"/>
            <a:ext cx="1815464" cy="177800"/>
          </a:xfrm>
          <a:prstGeom prst="rect">
            <a:avLst/>
          </a:prstGeom>
        </p:spPr>
        <p:txBody>
          <a:bodyPr vert="horz" wrap="square" lIns="0" tIns="12065" rIns="0" bIns="0" rtlCol="0">
            <a:spAutoFit/>
          </a:bodyPr>
          <a:lstStyle/>
          <a:p>
            <a:pPr marL="140335" indent="-128270">
              <a:lnSpc>
                <a:spcPct val="100000"/>
              </a:lnSpc>
              <a:spcBef>
                <a:spcPts val="95"/>
              </a:spcBef>
              <a:buClr>
                <a:srgbClr val="000000"/>
              </a:buClr>
              <a:buSzPct val="90000"/>
              <a:buFont typeface="Arial"/>
              <a:buChar char="•"/>
              <a:tabLst>
                <a:tab pos="140970" algn="l"/>
              </a:tabLst>
            </a:pPr>
            <a:r>
              <a:rPr sz="1000" spc="-5" dirty="0">
                <a:solidFill>
                  <a:srgbClr val="00B200"/>
                </a:solidFill>
                <a:latin typeface="Times New Roman"/>
                <a:cs typeface="Times New Roman"/>
              </a:rPr>
              <a:t>Perhaps</a:t>
            </a:r>
            <a:r>
              <a:rPr sz="1000" dirty="0">
                <a:solidFill>
                  <a:srgbClr val="00B200"/>
                </a:solidFill>
                <a:latin typeface="Times New Roman"/>
                <a:cs typeface="Times New Roman"/>
              </a:rPr>
              <a:t> </a:t>
            </a:r>
            <a:r>
              <a:rPr sz="1000" spc="-5" dirty="0">
                <a:solidFill>
                  <a:srgbClr val="00B200"/>
                </a:solidFill>
                <a:latin typeface="Times New Roman"/>
                <a:cs typeface="Times New Roman"/>
              </a:rPr>
              <a:t>accurate</a:t>
            </a:r>
            <a:r>
              <a:rPr sz="1000" dirty="0">
                <a:solidFill>
                  <a:srgbClr val="00B200"/>
                </a:solidFill>
                <a:latin typeface="Times New Roman"/>
                <a:cs typeface="Times New Roman"/>
              </a:rPr>
              <a:t> </a:t>
            </a:r>
            <a:r>
              <a:rPr sz="1000" spc="-10" dirty="0">
                <a:solidFill>
                  <a:srgbClr val="00B200"/>
                </a:solidFill>
                <a:latin typeface="Times New Roman"/>
                <a:cs typeface="Times New Roman"/>
              </a:rPr>
              <a:t>classification</a:t>
            </a:r>
            <a:r>
              <a:rPr sz="1000" spc="5" dirty="0">
                <a:solidFill>
                  <a:srgbClr val="00B200"/>
                </a:solidFill>
                <a:latin typeface="Times New Roman"/>
                <a:cs typeface="Times New Roman"/>
              </a:rPr>
              <a:t> </a:t>
            </a:r>
            <a:r>
              <a:rPr sz="1000" spc="-5" dirty="0">
                <a:solidFill>
                  <a:srgbClr val="00B200"/>
                </a:solidFill>
                <a:latin typeface="Times New Roman"/>
                <a:cs typeface="Times New Roman"/>
              </a:rPr>
              <a:t>is</a:t>
            </a:r>
            <a:endParaRPr sz="1000">
              <a:latin typeface="Times New Roman"/>
              <a:cs typeface="Times New Roman"/>
            </a:endParaRPr>
          </a:p>
        </p:txBody>
      </p:sp>
      <p:sp>
        <p:nvSpPr>
          <p:cNvPr id="10" name="object 10"/>
          <p:cNvSpPr txBox="1"/>
          <p:nvPr/>
        </p:nvSpPr>
        <p:spPr>
          <a:xfrm>
            <a:off x="553478" y="1773389"/>
            <a:ext cx="1624965" cy="367665"/>
          </a:xfrm>
          <a:prstGeom prst="rect">
            <a:avLst/>
          </a:prstGeom>
        </p:spPr>
        <p:txBody>
          <a:bodyPr vert="horz" wrap="square" lIns="0" tIns="40005" rIns="0" bIns="0" rtlCol="0">
            <a:spAutoFit/>
          </a:bodyPr>
          <a:lstStyle/>
          <a:p>
            <a:pPr marL="12700">
              <a:lnSpc>
                <a:spcPct val="100000"/>
              </a:lnSpc>
              <a:spcBef>
                <a:spcPts val="315"/>
              </a:spcBef>
            </a:pPr>
            <a:r>
              <a:rPr sz="1000" spc="-10" dirty="0">
                <a:solidFill>
                  <a:srgbClr val="00B200"/>
                </a:solidFill>
                <a:latin typeface="Times New Roman"/>
                <a:cs typeface="Times New Roman"/>
              </a:rPr>
              <a:t>equivalent</a:t>
            </a:r>
            <a:r>
              <a:rPr sz="1000" spc="-5" dirty="0">
                <a:solidFill>
                  <a:srgbClr val="00B200"/>
                </a:solidFill>
                <a:latin typeface="Times New Roman"/>
                <a:cs typeface="Times New Roman"/>
              </a:rPr>
              <a:t> to accurate synthesis</a:t>
            </a:r>
            <a:endParaRPr sz="1000">
              <a:latin typeface="Times New Roman"/>
              <a:cs typeface="Times New Roman"/>
            </a:endParaRPr>
          </a:p>
          <a:p>
            <a:pPr marL="289560" indent="-128270">
              <a:lnSpc>
                <a:spcPct val="100000"/>
              </a:lnSpc>
              <a:spcBef>
                <a:spcPts val="195"/>
              </a:spcBef>
              <a:buFont typeface="Arial"/>
              <a:buChar char="•"/>
              <a:tabLst>
                <a:tab pos="290195" algn="l"/>
              </a:tabLst>
            </a:pPr>
            <a:r>
              <a:rPr sz="900" spc="-5" dirty="0">
                <a:latin typeface="Times New Roman"/>
                <a:cs typeface="Times New Roman"/>
              </a:rPr>
              <a:t>e.g.</a:t>
            </a:r>
            <a:r>
              <a:rPr sz="900" spc="40" dirty="0">
                <a:latin typeface="Times New Roman"/>
                <a:cs typeface="Times New Roman"/>
              </a:rPr>
              <a:t> </a:t>
            </a:r>
            <a:r>
              <a:rPr sz="900" spc="-5" dirty="0">
                <a:latin typeface="Times New Roman"/>
                <a:cs typeface="Times New Roman"/>
              </a:rPr>
              <a:t>vision</a:t>
            </a:r>
            <a:r>
              <a:rPr sz="900" spc="-10" dirty="0">
                <a:latin typeface="Times New Roman"/>
                <a:cs typeface="Times New Roman"/>
              </a:rPr>
              <a:t> </a:t>
            </a:r>
            <a:r>
              <a:rPr sz="900" spc="-5" dirty="0">
                <a:latin typeface="Times New Roman"/>
                <a:cs typeface="Times New Roman"/>
              </a:rPr>
              <a:t>and</a:t>
            </a:r>
            <a:r>
              <a:rPr sz="900" spc="-10" dirty="0">
                <a:latin typeface="Times New Roman"/>
                <a:cs typeface="Times New Roman"/>
              </a:rPr>
              <a:t> </a:t>
            </a:r>
            <a:r>
              <a:rPr sz="900" spc="-5" dirty="0">
                <a:latin typeface="Times New Roman"/>
                <a:cs typeface="Times New Roman"/>
              </a:rPr>
              <a:t>graphics</a:t>
            </a:r>
            <a:endParaRPr sz="900">
              <a:latin typeface="Times New Roman"/>
              <a:cs typeface="Times New Roman"/>
            </a:endParaRPr>
          </a:p>
        </p:txBody>
      </p:sp>
      <p:sp>
        <p:nvSpPr>
          <p:cNvPr id="11" name="object 11"/>
          <p:cNvSpPr txBox="1"/>
          <p:nvPr/>
        </p:nvSpPr>
        <p:spPr>
          <a:xfrm>
            <a:off x="425691" y="2143117"/>
            <a:ext cx="1678939" cy="177800"/>
          </a:xfrm>
          <a:prstGeom prst="rect">
            <a:avLst/>
          </a:prstGeom>
        </p:spPr>
        <p:txBody>
          <a:bodyPr vert="horz" wrap="square" lIns="0" tIns="12065" rIns="0" bIns="0" rtlCol="0">
            <a:spAutoFit/>
          </a:bodyPr>
          <a:lstStyle/>
          <a:p>
            <a:pPr marL="140335" indent="-128270">
              <a:lnSpc>
                <a:spcPct val="100000"/>
              </a:lnSpc>
              <a:spcBef>
                <a:spcPts val="95"/>
              </a:spcBef>
              <a:buClr>
                <a:srgbClr val="000000"/>
              </a:buClr>
              <a:buSzPct val="90000"/>
              <a:buFont typeface="Arial"/>
              <a:buChar char="•"/>
              <a:tabLst>
                <a:tab pos="140970" algn="l"/>
              </a:tabLst>
            </a:pPr>
            <a:r>
              <a:rPr sz="1000" spc="-20" dirty="0">
                <a:solidFill>
                  <a:srgbClr val="B20000"/>
                </a:solidFill>
                <a:latin typeface="Times New Roman"/>
                <a:cs typeface="Times New Roman"/>
              </a:rPr>
              <a:t>Tend</a:t>
            </a:r>
            <a:r>
              <a:rPr sz="1000" spc="-15" dirty="0">
                <a:solidFill>
                  <a:srgbClr val="B20000"/>
                </a:solidFill>
                <a:latin typeface="Times New Roman"/>
                <a:cs typeface="Times New Roman"/>
              </a:rPr>
              <a:t> </a:t>
            </a:r>
            <a:r>
              <a:rPr sz="1000" spc="-5" dirty="0">
                <a:solidFill>
                  <a:srgbClr val="B20000"/>
                </a:solidFill>
                <a:latin typeface="Times New Roman"/>
                <a:cs typeface="Times New Roman"/>
              </a:rPr>
              <a:t>to</a:t>
            </a:r>
            <a:r>
              <a:rPr sz="1000" spc="-10" dirty="0">
                <a:solidFill>
                  <a:srgbClr val="B20000"/>
                </a:solidFill>
                <a:latin typeface="Times New Roman"/>
                <a:cs typeface="Times New Roman"/>
              </a:rPr>
              <a:t> </a:t>
            </a:r>
            <a:r>
              <a:rPr sz="1000" spc="-15" dirty="0">
                <a:solidFill>
                  <a:srgbClr val="B20000"/>
                </a:solidFill>
                <a:latin typeface="Times New Roman"/>
                <a:cs typeface="Times New Roman"/>
              </a:rPr>
              <a:t>have</a:t>
            </a:r>
            <a:r>
              <a:rPr sz="1000" spc="-10" dirty="0">
                <a:solidFill>
                  <a:srgbClr val="B20000"/>
                </a:solidFill>
                <a:latin typeface="Times New Roman"/>
                <a:cs typeface="Times New Roman"/>
              </a:rPr>
              <a:t> </a:t>
            </a:r>
            <a:r>
              <a:rPr sz="1000" spc="-5" dirty="0">
                <a:solidFill>
                  <a:srgbClr val="B20000"/>
                </a:solidFill>
                <a:latin typeface="Times New Roman"/>
                <a:cs typeface="Times New Roman"/>
              </a:rPr>
              <a:t>more</a:t>
            </a:r>
            <a:r>
              <a:rPr sz="1000" spc="-10" dirty="0">
                <a:solidFill>
                  <a:srgbClr val="B20000"/>
                </a:solidFill>
                <a:latin typeface="Times New Roman"/>
                <a:cs typeface="Times New Roman"/>
              </a:rPr>
              <a:t> </a:t>
            </a:r>
            <a:r>
              <a:rPr sz="1000" spc="-5" dirty="0">
                <a:solidFill>
                  <a:srgbClr val="B20000"/>
                </a:solidFill>
                <a:latin typeface="Times New Roman"/>
                <a:cs typeface="Times New Roman"/>
              </a:rPr>
              <a:t>parameters</a:t>
            </a:r>
            <a:endParaRPr sz="1000">
              <a:latin typeface="Times New Roman"/>
              <a:cs typeface="Times New Roman"/>
            </a:endParaRPr>
          </a:p>
        </p:txBody>
      </p:sp>
      <p:sp>
        <p:nvSpPr>
          <p:cNvPr id="12" name="object 12"/>
          <p:cNvSpPr txBox="1"/>
          <p:nvPr/>
        </p:nvSpPr>
        <p:spPr>
          <a:xfrm>
            <a:off x="425691" y="2294945"/>
            <a:ext cx="1601470" cy="329565"/>
          </a:xfrm>
          <a:prstGeom prst="rect">
            <a:avLst/>
          </a:prstGeom>
        </p:spPr>
        <p:txBody>
          <a:bodyPr vert="horz" wrap="square" lIns="0" tIns="12065" rIns="0" bIns="0" rtlCol="0">
            <a:spAutoFit/>
          </a:bodyPr>
          <a:lstStyle/>
          <a:p>
            <a:pPr marL="140335" marR="5080" indent="-128270">
              <a:lnSpc>
                <a:spcPct val="100000"/>
              </a:lnSpc>
              <a:spcBef>
                <a:spcPts val="95"/>
              </a:spcBef>
              <a:buSzPct val="90000"/>
              <a:buFont typeface="Arial"/>
              <a:buChar char="•"/>
              <a:tabLst>
                <a:tab pos="140970" algn="l"/>
              </a:tabLst>
            </a:pPr>
            <a:r>
              <a:rPr sz="1000" spc="-5" dirty="0">
                <a:latin typeface="Times New Roman"/>
                <a:cs typeface="Times New Roman"/>
              </a:rPr>
              <a:t>Require</a:t>
            </a:r>
            <a:r>
              <a:rPr sz="1000" spc="-15" dirty="0">
                <a:latin typeface="Times New Roman"/>
                <a:cs typeface="Times New Roman"/>
              </a:rPr>
              <a:t> </a:t>
            </a:r>
            <a:r>
              <a:rPr sz="1000" spc="-5" dirty="0">
                <a:latin typeface="Times New Roman"/>
                <a:cs typeface="Times New Roman"/>
              </a:rPr>
              <a:t>good</a:t>
            </a:r>
            <a:r>
              <a:rPr sz="1000" spc="-10" dirty="0">
                <a:latin typeface="Times New Roman"/>
                <a:cs typeface="Times New Roman"/>
              </a:rPr>
              <a:t> </a:t>
            </a:r>
            <a:r>
              <a:rPr sz="1000" spc="-5" dirty="0">
                <a:latin typeface="Times New Roman"/>
                <a:cs typeface="Times New Roman"/>
              </a:rPr>
              <a:t>model</a:t>
            </a:r>
            <a:r>
              <a:rPr sz="1000" spc="-10" dirty="0">
                <a:latin typeface="Times New Roman"/>
                <a:cs typeface="Times New Roman"/>
              </a:rPr>
              <a:t> </a:t>
            </a:r>
            <a:r>
              <a:rPr sz="1000" spc="-5" dirty="0">
                <a:latin typeface="Times New Roman"/>
                <a:cs typeface="Times New Roman"/>
              </a:rPr>
              <a:t>of</a:t>
            </a:r>
            <a:r>
              <a:rPr sz="1000" spc="-10" dirty="0">
                <a:latin typeface="Times New Roman"/>
                <a:cs typeface="Times New Roman"/>
              </a:rPr>
              <a:t> </a:t>
            </a:r>
            <a:r>
              <a:rPr sz="1000" spc="-5" dirty="0">
                <a:latin typeface="Times New Roman"/>
                <a:cs typeface="Times New Roman"/>
              </a:rPr>
              <a:t>class </a:t>
            </a:r>
            <a:r>
              <a:rPr sz="1000" spc="-235" dirty="0">
                <a:latin typeface="Times New Roman"/>
                <a:cs typeface="Times New Roman"/>
              </a:rPr>
              <a:t> </a:t>
            </a:r>
            <a:r>
              <a:rPr sz="1000" spc="-5" dirty="0">
                <a:latin typeface="Times New Roman"/>
                <a:cs typeface="Times New Roman"/>
              </a:rPr>
              <a:t>distributions</a:t>
            </a:r>
            <a:endParaRPr sz="1000">
              <a:latin typeface="Times New Roman"/>
              <a:cs typeface="Times New Roman"/>
            </a:endParaRPr>
          </a:p>
        </p:txBody>
      </p:sp>
      <p:sp>
        <p:nvSpPr>
          <p:cNvPr id="13" name="object 13"/>
          <p:cNvSpPr txBox="1"/>
          <p:nvPr/>
        </p:nvSpPr>
        <p:spPr>
          <a:xfrm>
            <a:off x="2441854" y="1182152"/>
            <a:ext cx="141097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10" dirty="0">
                <a:latin typeface="Times New Roman"/>
                <a:cs typeface="Times New Roman"/>
              </a:rPr>
              <a:t>Discriminative</a:t>
            </a:r>
            <a:r>
              <a:rPr sz="1100" spc="-50" dirty="0">
                <a:latin typeface="Times New Roman"/>
                <a:cs typeface="Times New Roman"/>
              </a:rPr>
              <a:t> </a:t>
            </a:r>
            <a:r>
              <a:rPr sz="1100" spc="-5" dirty="0">
                <a:latin typeface="Times New Roman"/>
                <a:cs typeface="Times New Roman"/>
              </a:rPr>
              <a:t>models</a:t>
            </a:r>
            <a:endParaRPr sz="1100">
              <a:latin typeface="Times New Roman"/>
              <a:cs typeface="Times New Roman"/>
            </a:endParaRPr>
          </a:p>
        </p:txBody>
      </p:sp>
      <p:sp>
        <p:nvSpPr>
          <p:cNvPr id="14" name="object 14"/>
          <p:cNvSpPr txBox="1"/>
          <p:nvPr/>
        </p:nvSpPr>
        <p:spPr>
          <a:xfrm>
            <a:off x="2723692" y="1371313"/>
            <a:ext cx="1633220" cy="177800"/>
          </a:xfrm>
          <a:prstGeom prst="rect">
            <a:avLst/>
          </a:prstGeom>
        </p:spPr>
        <p:txBody>
          <a:bodyPr vert="horz" wrap="square" lIns="0" tIns="12065" rIns="0" bIns="0" rtlCol="0">
            <a:spAutoFit/>
          </a:bodyPr>
          <a:lstStyle/>
          <a:p>
            <a:pPr marL="140335" indent="-128270">
              <a:lnSpc>
                <a:spcPct val="100000"/>
              </a:lnSpc>
              <a:spcBef>
                <a:spcPts val="95"/>
              </a:spcBef>
              <a:buClr>
                <a:srgbClr val="000000"/>
              </a:buClr>
              <a:buSzPct val="90000"/>
              <a:buFont typeface="Arial"/>
              <a:buChar char="•"/>
              <a:tabLst>
                <a:tab pos="140970" algn="l"/>
              </a:tabLst>
            </a:pPr>
            <a:r>
              <a:rPr sz="1000" spc="-5" dirty="0">
                <a:solidFill>
                  <a:srgbClr val="B20000"/>
                </a:solidFill>
                <a:latin typeface="Times New Roman"/>
                <a:cs typeface="Times New Roman"/>
              </a:rPr>
              <a:t>Only usable</a:t>
            </a:r>
            <a:r>
              <a:rPr sz="1000" dirty="0">
                <a:solidFill>
                  <a:srgbClr val="B20000"/>
                </a:solidFill>
                <a:latin typeface="Times New Roman"/>
                <a:cs typeface="Times New Roman"/>
              </a:rPr>
              <a:t> </a:t>
            </a:r>
            <a:r>
              <a:rPr sz="1000" spc="-5" dirty="0">
                <a:solidFill>
                  <a:srgbClr val="B20000"/>
                </a:solidFill>
                <a:latin typeface="Times New Roman"/>
                <a:cs typeface="Times New Roman"/>
              </a:rPr>
              <a:t>for </a:t>
            </a:r>
            <a:r>
              <a:rPr sz="1000" spc="-10" dirty="0">
                <a:solidFill>
                  <a:srgbClr val="B20000"/>
                </a:solidFill>
                <a:latin typeface="Times New Roman"/>
                <a:cs typeface="Times New Roman"/>
              </a:rPr>
              <a:t>classification</a:t>
            </a:r>
            <a:endParaRPr sz="1000">
              <a:latin typeface="Times New Roman"/>
              <a:cs typeface="Times New Roman"/>
            </a:endParaRPr>
          </a:p>
        </p:txBody>
      </p:sp>
      <p:sp>
        <p:nvSpPr>
          <p:cNvPr id="15" name="object 15"/>
          <p:cNvSpPr txBox="1"/>
          <p:nvPr/>
        </p:nvSpPr>
        <p:spPr>
          <a:xfrm>
            <a:off x="2723692" y="1523141"/>
            <a:ext cx="1885314" cy="177800"/>
          </a:xfrm>
          <a:prstGeom prst="rect">
            <a:avLst/>
          </a:prstGeom>
        </p:spPr>
        <p:txBody>
          <a:bodyPr vert="horz" wrap="square" lIns="0" tIns="12065" rIns="0" bIns="0" rtlCol="0">
            <a:spAutoFit/>
          </a:bodyPr>
          <a:lstStyle/>
          <a:p>
            <a:pPr marL="140335" indent="-128270">
              <a:lnSpc>
                <a:spcPct val="100000"/>
              </a:lnSpc>
              <a:spcBef>
                <a:spcPts val="95"/>
              </a:spcBef>
              <a:buClr>
                <a:srgbClr val="000000"/>
              </a:buClr>
              <a:buSzPct val="90000"/>
              <a:buFont typeface="Arial"/>
              <a:buChar char="•"/>
              <a:tabLst>
                <a:tab pos="140970" algn="l"/>
              </a:tabLst>
            </a:pPr>
            <a:r>
              <a:rPr sz="1000" spc="-10" dirty="0">
                <a:solidFill>
                  <a:srgbClr val="00B200"/>
                </a:solidFill>
                <a:latin typeface="Times New Roman"/>
                <a:cs typeface="Times New Roman"/>
              </a:rPr>
              <a:t>Don’t</a:t>
            </a:r>
            <a:r>
              <a:rPr sz="1000" spc="-15" dirty="0">
                <a:solidFill>
                  <a:srgbClr val="00B200"/>
                </a:solidFill>
                <a:latin typeface="Times New Roman"/>
                <a:cs typeface="Times New Roman"/>
              </a:rPr>
              <a:t> </a:t>
            </a:r>
            <a:r>
              <a:rPr sz="1000" spc="-5" dirty="0">
                <a:solidFill>
                  <a:srgbClr val="00B200"/>
                </a:solidFill>
                <a:latin typeface="Times New Roman"/>
                <a:cs typeface="Times New Roman"/>
              </a:rPr>
              <a:t>solve</a:t>
            </a:r>
            <a:r>
              <a:rPr sz="1000" spc="-15" dirty="0">
                <a:solidFill>
                  <a:srgbClr val="00B200"/>
                </a:solidFill>
                <a:latin typeface="Times New Roman"/>
                <a:cs typeface="Times New Roman"/>
              </a:rPr>
              <a:t> </a:t>
            </a:r>
            <a:r>
              <a:rPr sz="1000" spc="-5" dirty="0">
                <a:solidFill>
                  <a:srgbClr val="00B200"/>
                </a:solidFill>
                <a:latin typeface="Times New Roman"/>
                <a:cs typeface="Times New Roman"/>
              </a:rPr>
              <a:t>a</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harder</a:t>
            </a:r>
            <a:r>
              <a:rPr sz="1000" spc="-15" dirty="0">
                <a:solidFill>
                  <a:srgbClr val="00B200"/>
                </a:solidFill>
                <a:latin typeface="Times New Roman"/>
                <a:cs typeface="Times New Roman"/>
              </a:rPr>
              <a:t> </a:t>
            </a:r>
            <a:r>
              <a:rPr sz="1000" spc="-5" dirty="0">
                <a:solidFill>
                  <a:srgbClr val="00B200"/>
                </a:solidFill>
                <a:latin typeface="Times New Roman"/>
                <a:cs typeface="Times New Roman"/>
              </a:rPr>
              <a:t>problem</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than</a:t>
            </a:r>
            <a:endParaRPr sz="1000">
              <a:latin typeface="Times New Roman"/>
              <a:cs typeface="Times New Roman"/>
            </a:endParaRPr>
          </a:p>
        </p:txBody>
      </p:sp>
      <p:sp>
        <p:nvSpPr>
          <p:cNvPr id="16" name="object 16"/>
          <p:cNvSpPr txBox="1"/>
          <p:nvPr/>
        </p:nvSpPr>
        <p:spPr>
          <a:xfrm>
            <a:off x="2851480" y="1674970"/>
            <a:ext cx="61595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00B200"/>
                </a:solidFill>
                <a:latin typeface="Times New Roman"/>
                <a:cs typeface="Times New Roman"/>
              </a:rPr>
              <a:t>you</a:t>
            </a:r>
            <a:r>
              <a:rPr sz="1000" spc="-35" dirty="0">
                <a:solidFill>
                  <a:srgbClr val="00B200"/>
                </a:solidFill>
                <a:latin typeface="Times New Roman"/>
                <a:cs typeface="Times New Roman"/>
              </a:rPr>
              <a:t> </a:t>
            </a:r>
            <a:r>
              <a:rPr sz="1000" spc="-5" dirty="0">
                <a:solidFill>
                  <a:srgbClr val="00B200"/>
                </a:solidFill>
                <a:latin typeface="Times New Roman"/>
                <a:cs typeface="Times New Roman"/>
              </a:rPr>
              <a:t>need</a:t>
            </a:r>
            <a:r>
              <a:rPr sz="1000" spc="-35" dirty="0">
                <a:solidFill>
                  <a:srgbClr val="00B200"/>
                </a:solidFill>
                <a:latin typeface="Times New Roman"/>
                <a:cs typeface="Times New Roman"/>
              </a:rPr>
              <a:t> </a:t>
            </a:r>
            <a:r>
              <a:rPr sz="1000" spc="-5" dirty="0">
                <a:solidFill>
                  <a:srgbClr val="00B200"/>
                </a:solidFill>
                <a:latin typeface="Times New Roman"/>
                <a:cs typeface="Times New Roman"/>
              </a:rPr>
              <a:t>to</a:t>
            </a:r>
            <a:endParaRPr sz="1000">
              <a:latin typeface="Times New Roman"/>
              <a:cs typeface="Times New Roman"/>
            </a:endParaRPr>
          </a:p>
        </p:txBody>
      </p:sp>
      <p:sp>
        <p:nvSpPr>
          <p:cNvPr id="17" name="object 17"/>
          <p:cNvSpPr txBox="1"/>
          <p:nvPr/>
        </p:nvSpPr>
        <p:spPr>
          <a:xfrm>
            <a:off x="2723692" y="1826798"/>
            <a:ext cx="1703705" cy="177800"/>
          </a:xfrm>
          <a:prstGeom prst="rect">
            <a:avLst/>
          </a:prstGeom>
        </p:spPr>
        <p:txBody>
          <a:bodyPr vert="horz" wrap="square" lIns="0" tIns="12065" rIns="0" bIns="0" rtlCol="0">
            <a:spAutoFit/>
          </a:bodyPr>
          <a:lstStyle/>
          <a:p>
            <a:pPr marL="140335" indent="-128270">
              <a:lnSpc>
                <a:spcPct val="100000"/>
              </a:lnSpc>
              <a:spcBef>
                <a:spcPts val="95"/>
              </a:spcBef>
              <a:buClr>
                <a:srgbClr val="000000"/>
              </a:buClr>
              <a:buSzPct val="90000"/>
              <a:buFont typeface="Arial"/>
              <a:buChar char="•"/>
              <a:tabLst>
                <a:tab pos="140970" algn="l"/>
              </a:tabLst>
            </a:pPr>
            <a:r>
              <a:rPr sz="1000" spc="-20" dirty="0">
                <a:solidFill>
                  <a:srgbClr val="00B200"/>
                </a:solidFill>
                <a:latin typeface="Times New Roman"/>
                <a:cs typeface="Times New Roman"/>
              </a:rPr>
              <a:t>Tend</a:t>
            </a:r>
            <a:r>
              <a:rPr sz="1000" spc="-10" dirty="0">
                <a:solidFill>
                  <a:srgbClr val="00B200"/>
                </a:solidFill>
                <a:latin typeface="Times New Roman"/>
                <a:cs typeface="Times New Roman"/>
              </a:rPr>
              <a:t> </a:t>
            </a:r>
            <a:r>
              <a:rPr sz="1000" spc="-5" dirty="0">
                <a:solidFill>
                  <a:srgbClr val="00B200"/>
                </a:solidFill>
                <a:latin typeface="Times New Roman"/>
                <a:cs typeface="Times New Roman"/>
              </a:rPr>
              <a:t>to</a:t>
            </a:r>
            <a:r>
              <a:rPr sz="1000" spc="-10" dirty="0">
                <a:solidFill>
                  <a:srgbClr val="00B200"/>
                </a:solidFill>
                <a:latin typeface="Times New Roman"/>
                <a:cs typeface="Times New Roman"/>
              </a:rPr>
              <a:t> </a:t>
            </a:r>
            <a:r>
              <a:rPr sz="1000" spc="-15" dirty="0">
                <a:solidFill>
                  <a:srgbClr val="00B200"/>
                </a:solidFill>
                <a:latin typeface="Times New Roman"/>
                <a:cs typeface="Times New Roman"/>
              </a:rPr>
              <a:t>have</a:t>
            </a:r>
            <a:r>
              <a:rPr sz="1000" spc="-10" dirty="0">
                <a:solidFill>
                  <a:srgbClr val="00B200"/>
                </a:solidFill>
                <a:latin typeface="Times New Roman"/>
                <a:cs typeface="Times New Roman"/>
              </a:rPr>
              <a:t> fewer </a:t>
            </a:r>
            <a:r>
              <a:rPr sz="1000" spc="-5" dirty="0">
                <a:solidFill>
                  <a:srgbClr val="00B200"/>
                </a:solidFill>
                <a:latin typeface="Times New Roman"/>
                <a:cs typeface="Times New Roman"/>
              </a:rPr>
              <a:t>parameters</a:t>
            </a:r>
            <a:endParaRPr sz="1000">
              <a:latin typeface="Times New Roman"/>
              <a:cs typeface="Times New Roman"/>
            </a:endParaRPr>
          </a:p>
        </p:txBody>
      </p:sp>
      <p:sp>
        <p:nvSpPr>
          <p:cNvPr id="18" name="object 18"/>
          <p:cNvSpPr txBox="1"/>
          <p:nvPr/>
        </p:nvSpPr>
        <p:spPr>
          <a:xfrm>
            <a:off x="2723692" y="1978627"/>
            <a:ext cx="1777364" cy="177800"/>
          </a:xfrm>
          <a:prstGeom prst="rect">
            <a:avLst/>
          </a:prstGeom>
        </p:spPr>
        <p:txBody>
          <a:bodyPr vert="horz" wrap="square" lIns="0" tIns="12065" rIns="0" bIns="0" rtlCol="0">
            <a:spAutoFit/>
          </a:bodyPr>
          <a:lstStyle/>
          <a:p>
            <a:pPr marL="140335" indent="-128270">
              <a:lnSpc>
                <a:spcPct val="100000"/>
              </a:lnSpc>
              <a:spcBef>
                <a:spcPts val="95"/>
              </a:spcBef>
              <a:buSzPct val="90000"/>
              <a:buFont typeface="Arial"/>
              <a:buChar char="•"/>
              <a:tabLst>
                <a:tab pos="140970" algn="l"/>
              </a:tabLst>
            </a:pPr>
            <a:r>
              <a:rPr sz="1000" spc="-5" dirty="0">
                <a:latin typeface="Times New Roman"/>
                <a:cs typeface="Times New Roman"/>
              </a:rPr>
              <a:t>Require</a:t>
            </a:r>
            <a:r>
              <a:rPr sz="1000" spc="-10" dirty="0">
                <a:latin typeface="Times New Roman"/>
                <a:cs typeface="Times New Roman"/>
              </a:rPr>
              <a:t> </a:t>
            </a:r>
            <a:r>
              <a:rPr sz="1000" spc="-5" dirty="0">
                <a:latin typeface="Times New Roman"/>
                <a:cs typeface="Times New Roman"/>
              </a:rPr>
              <a:t>good</a:t>
            </a:r>
            <a:r>
              <a:rPr sz="1000" spc="-10" dirty="0">
                <a:latin typeface="Times New Roman"/>
                <a:cs typeface="Times New Roman"/>
              </a:rPr>
              <a:t> </a:t>
            </a:r>
            <a:r>
              <a:rPr sz="1000" spc="-5" dirty="0">
                <a:latin typeface="Times New Roman"/>
                <a:cs typeface="Times New Roman"/>
              </a:rPr>
              <a:t>model of</a:t>
            </a:r>
            <a:r>
              <a:rPr sz="1000" spc="-10" dirty="0">
                <a:latin typeface="Times New Roman"/>
                <a:cs typeface="Times New Roman"/>
              </a:rPr>
              <a:t> </a:t>
            </a:r>
            <a:r>
              <a:rPr sz="1000" spc="-5" dirty="0">
                <a:latin typeface="Times New Roman"/>
                <a:cs typeface="Times New Roman"/>
              </a:rPr>
              <a:t>decision</a:t>
            </a:r>
            <a:endParaRPr sz="1000">
              <a:latin typeface="Times New Roman"/>
              <a:cs typeface="Times New Roman"/>
            </a:endParaRPr>
          </a:p>
        </p:txBody>
      </p:sp>
      <p:sp>
        <p:nvSpPr>
          <p:cNvPr id="19" name="object 19"/>
          <p:cNvSpPr txBox="1"/>
          <p:nvPr/>
        </p:nvSpPr>
        <p:spPr>
          <a:xfrm>
            <a:off x="2851480" y="2130468"/>
            <a:ext cx="50355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Times New Roman"/>
                <a:cs typeface="Times New Roman"/>
              </a:rPr>
              <a:t>boundary</a:t>
            </a:r>
            <a:endParaRPr sz="1000">
              <a:latin typeface="Times New Roman"/>
              <a:cs typeface="Times New Roman"/>
            </a:endParaRPr>
          </a:p>
        </p:txBody>
      </p:sp>
      <p:sp>
        <p:nvSpPr>
          <p:cNvPr id="23" name="Slide Number Placeholder 22"/>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79</a:t>
            </a:fld>
            <a:endParaRPr lang="en-US" spc="-5" dirty="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771067" y="211795"/>
            <a:ext cx="3066415"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Discriminant</a:t>
            </a:r>
            <a:r>
              <a:rPr sz="1400" spc="-10" dirty="0">
                <a:latin typeface="Times New Roman"/>
                <a:cs typeface="Times New Roman"/>
              </a:rPr>
              <a:t> </a:t>
            </a:r>
            <a:r>
              <a:rPr sz="1400" spc="15" dirty="0">
                <a:latin typeface="Times New Roman"/>
                <a:cs typeface="Times New Roman"/>
              </a:rPr>
              <a:t>Functions</a:t>
            </a:r>
            <a:r>
              <a:rPr sz="1400" spc="-5" dirty="0">
                <a:latin typeface="Times New Roman"/>
                <a:cs typeface="Times New Roman"/>
              </a:rPr>
              <a:t> </a:t>
            </a:r>
            <a:r>
              <a:rPr sz="1400" spc="15" dirty="0">
                <a:latin typeface="Times New Roman"/>
                <a:cs typeface="Times New Roman"/>
              </a:rPr>
              <a:t>with</a:t>
            </a:r>
            <a:r>
              <a:rPr sz="1400" spc="-10" dirty="0">
                <a:latin typeface="Times New Roman"/>
                <a:cs typeface="Times New Roman"/>
              </a:rPr>
              <a:t> </a:t>
            </a:r>
            <a:r>
              <a:rPr sz="1400" spc="-25" dirty="0">
                <a:latin typeface="Times New Roman"/>
                <a:cs typeface="Times New Roman"/>
              </a:rPr>
              <a:t>Two</a:t>
            </a:r>
            <a:r>
              <a:rPr sz="1400" spc="-5" dirty="0">
                <a:latin typeface="Times New Roman"/>
                <a:cs typeface="Times New Roman"/>
              </a:rPr>
              <a:t> </a:t>
            </a:r>
            <a:r>
              <a:rPr sz="1400" spc="10" dirty="0">
                <a:latin typeface="Times New Roman"/>
                <a:cs typeface="Times New Roman"/>
              </a:rPr>
              <a:t>Classes</a:t>
            </a:r>
            <a:endParaRPr sz="1400">
              <a:latin typeface="Times New Roman"/>
              <a:cs typeface="Times New Roman"/>
            </a:endParaRPr>
          </a:p>
        </p:txBody>
      </p:sp>
      <p:grpSp>
        <p:nvGrpSpPr>
          <p:cNvPr id="6" name="object 6"/>
          <p:cNvGrpSpPr/>
          <p:nvPr/>
        </p:nvGrpSpPr>
        <p:grpSpPr>
          <a:xfrm>
            <a:off x="728149" y="913665"/>
            <a:ext cx="1566545" cy="1309370"/>
            <a:chOff x="728149" y="913665"/>
            <a:chExt cx="1566545" cy="1309370"/>
          </a:xfrm>
        </p:grpSpPr>
        <p:sp>
          <p:nvSpPr>
            <p:cNvPr id="7" name="object 7"/>
            <p:cNvSpPr/>
            <p:nvPr/>
          </p:nvSpPr>
          <p:spPr>
            <a:xfrm>
              <a:off x="746801" y="2204167"/>
              <a:ext cx="1543050" cy="0"/>
            </a:xfrm>
            <a:custGeom>
              <a:avLst/>
              <a:gdLst/>
              <a:ahLst/>
              <a:cxnLst/>
              <a:rect l="l" t="t" r="r" b="b"/>
              <a:pathLst>
                <a:path w="1543050">
                  <a:moveTo>
                    <a:pt x="0" y="0"/>
                  </a:moveTo>
                  <a:lnTo>
                    <a:pt x="1542887" y="0"/>
                  </a:lnTo>
                </a:path>
              </a:pathLst>
            </a:custGeom>
            <a:ln w="9071">
              <a:solidFill>
                <a:srgbClr val="000000"/>
              </a:solidFill>
            </a:ln>
          </p:spPr>
          <p:txBody>
            <a:bodyPr wrap="square" lIns="0" tIns="0" rIns="0" bIns="0" rtlCol="0"/>
            <a:lstStyle/>
            <a:p>
              <a:endParaRPr/>
            </a:p>
          </p:txBody>
        </p:sp>
        <p:sp>
          <p:nvSpPr>
            <p:cNvPr id="8" name="object 8"/>
            <p:cNvSpPr/>
            <p:nvPr/>
          </p:nvSpPr>
          <p:spPr>
            <a:xfrm>
              <a:off x="2256172" y="2190283"/>
              <a:ext cx="33655" cy="27940"/>
            </a:xfrm>
            <a:custGeom>
              <a:avLst/>
              <a:gdLst/>
              <a:ahLst/>
              <a:cxnLst/>
              <a:rect l="l" t="t" r="r" b="b"/>
              <a:pathLst>
                <a:path w="33655" h="27939">
                  <a:moveTo>
                    <a:pt x="0" y="0"/>
                  </a:moveTo>
                  <a:lnTo>
                    <a:pt x="0" y="27767"/>
                  </a:lnTo>
                  <a:lnTo>
                    <a:pt x="33517" y="13883"/>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746801" y="918427"/>
              <a:ext cx="1543050" cy="1299845"/>
            </a:xfrm>
            <a:custGeom>
              <a:avLst/>
              <a:gdLst/>
              <a:ahLst/>
              <a:cxnLst/>
              <a:rect l="l" t="t" r="r" b="b"/>
              <a:pathLst>
                <a:path w="1543050" h="1299845">
                  <a:moveTo>
                    <a:pt x="1509370" y="1299623"/>
                  </a:moveTo>
                  <a:lnTo>
                    <a:pt x="1542887" y="1285739"/>
                  </a:lnTo>
                  <a:lnTo>
                    <a:pt x="1509370" y="1271855"/>
                  </a:lnTo>
                  <a:lnTo>
                    <a:pt x="1509370" y="1299623"/>
                  </a:lnTo>
                  <a:close/>
                </a:path>
                <a:path w="1543050" h="1299845">
                  <a:moveTo>
                    <a:pt x="0" y="1285739"/>
                  </a:moveTo>
                  <a:lnTo>
                    <a:pt x="0" y="0"/>
                  </a:lnTo>
                </a:path>
              </a:pathLst>
            </a:custGeom>
            <a:ln w="9071">
              <a:solidFill>
                <a:srgbClr val="000000"/>
              </a:solidFill>
            </a:ln>
          </p:spPr>
          <p:txBody>
            <a:bodyPr wrap="square" lIns="0" tIns="0" rIns="0" bIns="0" rtlCol="0"/>
            <a:lstStyle/>
            <a:p>
              <a:endParaRPr/>
            </a:p>
          </p:txBody>
        </p:sp>
        <p:sp>
          <p:nvSpPr>
            <p:cNvPr id="10" name="object 10"/>
            <p:cNvSpPr/>
            <p:nvPr/>
          </p:nvSpPr>
          <p:spPr>
            <a:xfrm>
              <a:off x="732912" y="918427"/>
              <a:ext cx="27940" cy="33655"/>
            </a:xfrm>
            <a:custGeom>
              <a:avLst/>
              <a:gdLst/>
              <a:ahLst/>
              <a:cxnLst/>
              <a:rect l="l" t="t" r="r" b="b"/>
              <a:pathLst>
                <a:path w="27940" h="33655">
                  <a:moveTo>
                    <a:pt x="13889" y="0"/>
                  </a:moveTo>
                  <a:lnTo>
                    <a:pt x="0" y="33531"/>
                  </a:lnTo>
                  <a:lnTo>
                    <a:pt x="27779" y="33531"/>
                  </a:lnTo>
                  <a:lnTo>
                    <a:pt x="13889" y="0"/>
                  </a:lnTo>
                  <a:close/>
                </a:path>
              </a:pathLst>
            </a:custGeom>
            <a:solidFill>
              <a:srgbClr val="000000"/>
            </a:solidFill>
          </p:spPr>
          <p:txBody>
            <a:bodyPr wrap="square" lIns="0" tIns="0" rIns="0" bIns="0" rtlCol="0"/>
            <a:lstStyle/>
            <a:p>
              <a:endParaRPr/>
            </a:p>
          </p:txBody>
        </p:sp>
        <p:sp>
          <p:nvSpPr>
            <p:cNvPr id="11" name="object 11"/>
            <p:cNvSpPr/>
            <p:nvPr/>
          </p:nvSpPr>
          <p:spPr>
            <a:xfrm>
              <a:off x="732912" y="918427"/>
              <a:ext cx="27940" cy="33655"/>
            </a:xfrm>
            <a:custGeom>
              <a:avLst/>
              <a:gdLst/>
              <a:ahLst/>
              <a:cxnLst/>
              <a:rect l="l" t="t" r="r" b="b"/>
              <a:pathLst>
                <a:path w="27940" h="33655">
                  <a:moveTo>
                    <a:pt x="27779" y="33531"/>
                  </a:moveTo>
                  <a:lnTo>
                    <a:pt x="13889" y="0"/>
                  </a:lnTo>
                  <a:lnTo>
                    <a:pt x="0" y="33531"/>
                  </a:lnTo>
                  <a:lnTo>
                    <a:pt x="27779" y="33531"/>
                  </a:lnTo>
                  <a:close/>
                </a:path>
              </a:pathLst>
            </a:custGeom>
            <a:ln w="9071">
              <a:solidFill>
                <a:srgbClr val="000000"/>
              </a:solidFill>
            </a:ln>
          </p:spPr>
          <p:txBody>
            <a:bodyPr wrap="square" lIns="0" tIns="0" rIns="0" bIns="0" rtlCol="0"/>
            <a:lstStyle/>
            <a:p>
              <a:endParaRPr/>
            </a:p>
          </p:txBody>
        </p:sp>
      </p:grpSp>
      <p:sp>
        <p:nvSpPr>
          <p:cNvPr id="12" name="object 12"/>
          <p:cNvSpPr txBox="1"/>
          <p:nvPr/>
        </p:nvSpPr>
        <p:spPr>
          <a:xfrm>
            <a:off x="589291" y="905188"/>
            <a:ext cx="164465" cy="133985"/>
          </a:xfrm>
          <a:prstGeom prst="rect">
            <a:avLst/>
          </a:prstGeom>
        </p:spPr>
        <p:txBody>
          <a:bodyPr vert="horz" wrap="square" lIns="0" tIns="13970" rIns="0" bIns="0" rtlCol="0">
            <a:spAutoFit/>
          </a:bodyPr>
          <a:lstStyle/>
          <a:p>
            <a:pPr marL="38100">
              <a:lnSpc>
                <a:spcPct val="100000"/>
              </a:lnSpc>
              <a:spcBef>
                <a:spcPts val="110"/>
              </a:spcBef>
            </a:pPr>
            <a:r>
              <a:rPr sz="700" i="1" spc="60" dirty="0">
                <a:latin typeface="Calibri"/>
                <a:cs typeface="Calibri"/>
              </a:rPr>
              <a:t>x</a:t>
            </a:r>
            <a:r>
              <a:rPr sz="750" spc="89" baseline="-11111" dirty="0">
                <a:latin typeface="Trebuchet MS"/>
                <a:cs typeface="Trebuchet MS"/>
              </a:rPr>
              <a:t>2</a:t>
            </a:r>
            <a:endParaRPr sz="750" baseline="-11111">
              <a:latin typeface="Trebuchet MS"/>
              <a:cs typeface="Trebuchet MS"/>
            </a:endParaRPr>
          </a:p>
        </p:txBody>
      </p:sp>
      <p:sp>
        <p:nvSpPr>
          <p:cNvPr id="13" name="object 13"/>
          <p:cNvSpPr txBox="1"/>
          <p:nvPr/>
        </p:nvSpPr>
        <p:spPr>
          <a:xfrm>
            <a:off x="2128329" y="2167217"/>
            <a:ext cx="164465" cy="133985"/>
          </a:xfrm>
          <a:prstGeom prst="rect">
            <a:avLst/>
          </a:prstGeom>
        </p:spPr>
        <p:txBody>
          <a:bodyPr vert="horz" wrap="square" lIns="0" tIns="13970" rIns="0" bIns="0" rtlCol="0">
            <a:spAutoFit/>
          </a:bodyPr>
          <a:lstStyle/>
          <a:p>
            <a:pPr marL="38100">
              <a:lnSpc>
                <a:spcPct val="100000"/>
              </a:lnSpc>
              <a:spcBef>
                <a:spcPts val="110"/>
              </a:spcBef>
            </a:pPr>
            <a:r>
              <a:rPr sz="700" i="1" spc="60" dirty="0">
                <a:latin typeface="Calibri"/>
                <a:cs typeface="Calibri"/>
              </a:rPr>
              <a:t>x</a:t>
            </a:r>
            <a:r>
              <a:rPr sz="750" spc="89" baseline="-11111" dirty="0">
                <a:latin typeface="Trebuchet MS"/>
                <a:cs typeface="Trebuchet MS"/>
              </a:rPr>
              <a:t>1</a:t>
            </a:r>
            <a:endParaRPr sz="750" baseline="-11111">
              <a:latin typeface="Trebuchet MS"/>
              <a:cs typeface="Trebuchet MS"/>
            </a:endParaRPr>
          </a:p>
        </p:txBody>
      </p:sp>
      <p:grpSp>
        <p:nvGrpSpPr>
          <p:cNvPr id="14" name="object 14"/>
          <p:cNvGrpSpPr/>
          <p:nvPr/>
        </p:nvGrpSpPr>
        <p:grpSpPr>
          <a:xfrm>
            <a:off x="328561" y="1117343"/>
            <a:ext cx="1711325" cy="1577975"/>
            <a:chOff x="328561" y="1117343"/>
            <a:chExt cx="1711325" cy="1577975"/>
          </a:xfrm>
        </p:grpSpPr>
        <p:sp>
          <p:nvSpPr>
            <p:cNvPr id="15" name="object 15"/>
            <p:cNvSpPr/>
            <p:nvPr/>
          </p:nvSpPr>
          <p:spPr>
            <a:xfrm>
              <a:off x="1003949" y="1646349"/>
              <a:ext cx="114935" cy="172720"/>
            </a:xfrm>
            <a:custGeom>
              <a:avLst/>
              <a:gdLst/>
              <a:ahLst/>
              <a:cxnLst/>
              <a:rect l="l" t="t" r="r" b="b"/>
              <a:pathLst>
                <a:path w="114934" h="172719">
                  <a:moveTo>
                    <a:pt x="0" y="172096"/>
                  </a:moveTo>
                  <a:lnTo>
                    <a:pt x="114731" y="0"/>
                  </a:lnTo>
                </a:path>
              </a:pathLst>
            </a:custGeom>
            <a:ln w="9071">
              <a:solidFill>
                <a:srgbClr val="00FF00"/>
              </a:solidFill>
              <a:prstDash val="dash"/>
            </a:ln>
          </p:spPr>
          <p:txBody>
            <a:bodyPr wrap="square" lIns="0" tIns="0" rIns="0" bIns="0" rtlCol="0"/>
            <a:lstStyle/>
            <a:p>
              <a:endParaRPr/>
            </a:p>
          </p:txBody>
        </p:sp>
        <p:sp>
          <p:nvSpPr>
            <p:cNvPr id="16" name="object 16"/>
            <p:cNvSpPr/>
            <p:nvPr/>
          </p:nvSpPr>
          <p:spPr>
            <a:xfrm>
              <a:off x="1072789" y="1692241"/>
              <a:ext cx="114935" cy="69215"/>
            </a:xfrm>
            <a:custGeom>
              <a:avLst/>
              <a:gdLst/>
              <a:ahLst/>
              <a:cxnLst/>
              <a:rect l="l" t="t" r="r" b="b"/>
              <a:pathLst>
                <a:path w="114934" h="69214">
                  <a:moveTo>
                    <a:pt x="0" y="22945"/>
                  </a:moveTo>
                  <a:lnTo>
                    <a:pt x="68837" y="68837"/>
                  </a:lnTo>
                  <a:lnTo>
                    <a:pt x="114729" y="0"/>
                  </a:lnTo>
                </a:path>
              </a:pathLst>
            </a:custGeom>
            <a:ln w="9071">
              <a:solidFill>
                <a:srgbClr val="00FF00"/>
              </a:solidFill>
            </a:ln>
          </p:spPr>
          <p:txBody>
            <a:bodyPr wrap="square" lIns="0" tIns="0" rIns="0" bIns="0" rtlCol="0"/>
            <a:lstStyle/>
            <a:p>
              <a:endParaRPr/>
            </a:p>
          </p:txBody>
        </p:sp>
        <p:sp>
          <p:nvSpPr>
            <p:cNvPr id="17" name="object 17"/>
            <p:cNvSpPr/>
            <p:nvPr/>
          </p:nvSpPr>
          <p:spPr>
            <a:xfrm>
              <a:off x="1682424" y="1689871"/>
              <a:ext cx="221615" cy="332740"/>
            </a:xfrm>
            <a:custGeom>
              <a:avLst/>
              <a:gdLst/>
              <a:ahLst/>
              <a:cxnLst/>
              <a:rect l="l" t="t" r="r" b="b"/>
              <a:pathLst>
                <a:path w="221614" h="332739">
                  <a:moveTo>
                    <a:pt x="221543" y="0"/>
                  </a:moveTo>
                  <a:lnTo>
                    <a:pt x="0" y="332315"/>
                  </a:lnTo>
                </a:path>
              </a:pathLst>
            </a:custGeom>
            <a:ln w="9071">
              <a:solidFill>
                <a:srgbClr val="0000FF"/>
              </a:solidFill>
              <a:prstDash val="dash"/>
            </a:ln>
          </p:spPr>
          <p:txBody>
            <a:bodyPr wrap="square" lIns="0" tIns="0" rIns="0" bIns="0" rtlCol="0"/>
            <a:lstStyle/>
            <a:p>
              <a:endParaRPr/>
            </a:p>
          </p:txBody>
        </p:sp>
        <p:sp>
          <p:nvSpPr>
            <p:cNvPr id="18" name="object 18"/>
            <p:cNvSpPr/>
            <p:nvPr/>
          </p:nvSpPr>
          <p:spPr>
            <a:xfrm>
              <a:off x="1717871" y="1969015"/>
              <a:ext cx="53340" cy="88900"/>
            </a:xfrm>
            <a:custGeom>
              <a:avLst/>
              <a:gdLst/>
              <a:ahLst/>
              <a:cxnLst/>
              <a:rect l="l" t="t" r="r" b="b"/>
              <a:pathLst>
                <a:path w="53339" h="88900">
                  <a:moveTo>
                    <a:pt x="0" y="0"/>
                  </a:moveTo>
                  <a:lnTo>
                    <a:pt x="53171" y="35447"/>
                  </a:lnTo>
                  <a:lnTo>
                    <a:pt x="17723" y="88619"/>
                  </a:lnTo>
                </a:path>
              </a:pathLst>
            </a:custGeom>
            <a:ln w="9071">
              <a:solidFill>
                <a:srgbClr val="0000FF"/>
              </a:solidFill>
            </a:ln>
          </p:spPr>
          <p:txBody>
            <a:bodyPr wrap="square" lIns="0" tIns="0" rIns="0" bIns="0" rtlCol="0"/>
            <a:lstStyle/>
            <a:p>
              <a:endParaRPr/>
            </a:p>
          </p:txBody>
        </p:sp>
        <p:sp>
          <p:nvSpPr>
            <p:cNvPr id="19" name="object 19"/>
            <p:cNvSpPr/>
            <p:nvPr/>
          </p:nvSpPr>
          <p:spPr>
            <a:xfrm>
              <a:off x="1441102" y="2109216"/>
              <a:ext cx="372110" cy="558165"/>
            </a:xfrm>
            <a:custGeom>
              <a:avLst/>
              <a:gdLst/>
              <a:ahLst/>
              <a:cxnLst/>
              <a:rect l="l" t="t" r="r" b="b"/>
              <a:pathLst>
                <a:path w="372110" h="558164">
                  <a:moveTo>
                    <a:pt x="0" y="557818"/>
                  </a:moveTo>
                  <a:lnTo>
                    <a:pt x="371878" y="0"/>
                  </a:lnTo>
                </a:path>
              </a:pathLst>
            </a:custGeom>
            <a:ln w="9071">
              <a:solidFill>
                <a:srgbClr val="000000"/>
              </a:solidFill>
            </a:ln>
          </p:spPr>
          <p:txBody>
            <a:bodyPr wrap="square" lIns="0" tIns="0" rIns="0" bIns="0" rtlCol="0"/>
            <a:lstStyle/>
            <a:p>
              <a:endParaRPr/>
            </a:p>
          </p:txBody>
        </p:sp>
        <p:sp>
          <p:nvSpPr>
            <p:cNvPr id="20" name="object 20"/>
            <p:cNvSpPr/>
            <p:nvPr/>
          </p:nvSpPr>
          <p:spPr>
            <a:xfrm>
              <a:off x="1782833" y="2109216"/>
              <a:ext cx="30480" cy="36195"/>
            </a:xfrm>
            <a:custGeom>
              <a:avLst/>
              <a:gdLst/>
              <a:ahLst/>
              <a:cxnLst/>
              <a:rect l="l" t="t" r="r" b="b"/>
              <a:pathLst>
                <a:path w="30480" h="36194">
                  <a:moveTo>
                    <a:pt x="30148" y="0"/>
                  </a:moveTo>
                  <a:lnTo>
                    <a:pt x="0" y="20189"/>
                  </a:lnTo>
                  <a:lnTo>
                    <a:pt x="23107" y="35594"/>
                  </a:lnTo>
                  <a:lnTo>
                    <a:pt x="30148" y="0"/>
                  </a:lnTo>
                  <a:close/>
                </a:path>
              </a:pathLst>
            </a:custGeom>
            <a:solidFill>
              <a:srgbClr val="000000"/>
            </a:solidFill>
          </p:spPr>
          <p:txBody>
            <a:bodyPr wrap="square" lIns="0" tIns="0" rIns="0" bIns="0" rtlCol="0"/>
            <a:lstStyle/>
            <a:p>
              <a:endParaRPr/>
            </a:p>
          </p:txBody>
        </p:sp>
        <p:sp>
          <p:nvSpPr>
            <p:cNvPr id="21" name="object 21"/>
            <p:cNvSpPr/>
            <p:nvPr/>
          </p:nvSpPr>
          <p:spPr>
            <a:xfrm>
              <a:off x="1782833" y="2109216"/>
              <a:ext cx="30480" cy="36195"/>
            </a:xfrm>
            <a:custGeom>
              <a:avLst/>
              <a:gdLst/>
              <a:ahLst/>
              <a:cxnLst/>
              <a:rect l="l" t="t" r="r" b="b"/>
              <a:pathLst>
                <a:path w="30480" h="36194">
                  <a:moveTo>
                    <a:pt x="23107" y="35594"/>
                  </a:moveTo>
                  <a:lnTo>
                    <a:pt x="30148" y="0"/>
                  </a:lnTo>
                  <a:lnTo>
                    <a:pt x="0" y="20189"/>
                  </a:lnTo>
                  <a:lnTo>
                    <a:pt x="23107" y="35594"/>
                  </a:lnTo>
                  <a:close/>
                </a:path>
              </a:pathLst>
            </a:custGeom>
            <a:ln w="9071">
              <a:solidFill>
                <a:srgbClr val="000000"/>
              </a:solidFill>
            </a:ln>
          </p:spPr>
          <p:txBody>
            <a:bodyPr wrap="square" lIns="0" tIns="0" rIns="0" bIns="0" rtlCol="0"/>
            <a:lstStyle/>
            <a:p>
              <a:endParaRPr/>
            </a:p>
          </p:txBody>
        </p:sp>
        <p:sp>
          <p:nvSpPr>
            <p:cNvPr id="22" name="object 22"/>
            <p:cNvSpPr/>
            <p:nvPr/>
          </p:nvSpPr>
          <p:spPr>
            <a:xfrm>
              <a:off x="1441102" y="2631439"/>
              <a:ext cx="30480" cy="36195"/>
            </a:xfrm>
            <a:custGeom>
              <a:avLst/>
              <a:gdLst/>
              <a:ahLst/>
              <a:cxnLst/>
              <a:rect l="l" t="t" r="r" b="b"/>
              <a:pathLst>
                <a:path w="30480" h="36194">
                  <a:moveTo>
                    <a:pt x="7041" y="0"/>
                  </a:moveTo>
                  <a:lnTo>
                    <a:pt x="0" y="35594"/>
                  </a:lnTo>
                  <a:lnTo>
                    <a:pt x="30148" y="15404"/>
                  </a:lnTo>
                  <a:lnTo>
                    <a:pt x="7041" y="0"/>
                  </a:lnTo>
                  <a:close/>
                </a:path>
              </a:pathLst>
            </a:custGeom>
            <a:solidFill>
              <a:srgbClr val="000000"/>
            </a:solidFill>
          </p:spPr>
          <p:txBody>
            <a:bodyPr wrap="square" lIns="0" tIns="0" rIns="0" bIns="0" rtlCol="0"/>
            <a:lstStyle/>
            <a:p>
              <a:endParaRPr/>
            </a:p>
          </p:txBody>
        </p:sp>
        <p:sp>
          <p:nvSpPr>
            <p:cNvPr id="23" name="object 23"/>
            <p:cNvSpPr/>
            <p:nvPr/>
          </p:nvSpPr>
          <p:spPr>
            <a:xfrm>
              <a:off x="746801" y="2204167"/>
              <a:ext cx="729615" cy="486409"/>
            </a:xfrm>
            <a:custGeom>
              <a:avLst/>
              <a:gdLst/>
              <a:ahLst/>
              <a:cxnLst/>
              <a:rect l="l" t="t" r="r" b="b"/>
              <a:pathLst>
                <a:path w="729615" h="486410">
                  <a:moveTo>
                    <a:pt x="701342" y="427272"/>
                  </a:moveTo>
                  <a:lnTo>
                    <a:pt x="694300" y="462867"/>
                  </a:lnTo>
                  <a:lnTo>
                    <a:pt x="724449" y="442677"/>
                  </a:lnTo>
                  <a:lnTo>
                    <a:pt x="701342" y="427272"/>
                  </a:lnTo>
                  <a:close/>
                </a:path>
                <a:path w="729615" h="486410">
                  <a:moveTo>
                    <a:pt x="0" y="0"/>
                  </a:moveTo>
                  <a:lnTo>
                    <a:pt x="729017" y="486011"/>
                  </a:lnTo>
                </a:path>
              </a:pathLst>
            </a:custGeom>
            <a:ln w="9071">
              <a:solidFill>
                <a:srgbClr val="000000"/>
              </a:solidFill>
            </a:ln>
          </p:spPr>
          <p:txBody>
            <a:bodyPr wrap="square" lIns="0" tIns="0" rIns="0" bIns="0" rtlCol="0"/>
            <a:lstStyle/>
            <a:p>
              <a:endParaRPr/>
            </a:p>
          </p:txBody>
        </p:sp>
        <p:sp>
          <p:nvSpPr>
            <p:cNvPr id="24" name="object 24"/>
            <p:cNvSpPr/>
            <p:nvPr/>
          </p:nvSpPr>
          <p:spPr>
            <a:xfrm>
              <a:off x="335365" y="1124147"/>
              <a:ext cx="1697355" cy="1131570"/>
            </a:xfrm>
            <a:custGeom>
              <a:avLst/>
              <a:gdLst/>
              <a:ahLst/>
              <a:cxnLst/>
              <a:rect l="l" t="t" r="r" b="b"/>
              <a:pathLst>
                <a:path w="1697355" h="1131570">
                  <a:moveTo>
                    <a:pt x="1697174" y="1131449"/>
                  </a:moveTo>
                  <a:lnTo>
                    <a:pt x="0" y="0"/>
                  </a:lnTo>
                </a:path>
              </a:pathLst>
            </a:custGeom>
            <a:ln w="13607">
              <a:solidFill>
                <a:srgbClr val="FF0000"/>
              </a:solidFill>
            </a:ln>
          </p:spPr>
          <p:txBody>
            <a:bodyPr wrap="square" lIns="0" tIns="0" rIns="0" bIns="0" rtlCol="0"/>
            <a:lstStyle/>
            <a:p>
              <a:endParaRPr/>
            </a:p>
          </p:txBody>
        </p:sp>
        <p:sp>
          <p:nvSpPr>
            <p:cNvPr id="25" name="object 25"/>
            <p:cNvSpPr/>
            <p:nvPr/>
          </p:nvSpPr>
          <p:spPr>
            <a:xfrm>
              <a:off x="746801" y="1818445"/>
              <a:ext cx="257175" cy="386080"/>
            </a:xfrm>
            <a:custGeom>
              <a:avLst/>
              <a:gdLst/>
              <a:ahLst/>
              <a:cxnLst/>
              <a:rect l="l" t="t" r="r" b="b"/>
              <a:pathLst>
                <a:path w="257175" h="386080">
                  <a:moveTo>
                    <a:pt x="0" y="385721"/>
                  </a:moveTo>
                  <a:lnTo>
                    <a:pt x="257147" y="0"/>
                  </a:lnTo>
                </a:path>
              </a:pathLst>
            </a:custGeom>
            <a:ln w="13607">
              <a:solidFill>
                <a:srgbClr val="00FF00"/>
              </a:solidFill>
            </a:ln>
          </p:spPr>
          <p:txBody>
            <a:bodyPr wrap="square" lIns="0" tIns="0" rIns="0" bIns="0" rtlCol="0"/>
            <a:lstStyle/>
            <a:p>
              <a:endParaRPr/>
            </a:p>
          </p:txBody>
        </p:sp>
        <p:sp>
          <p:nvSpPr>
            <p:cNvPr id="26" name="object 26"/>
            <p:cNvSpPr/>
            <p:nvPr/>
          </p:nvSpPr>
          <p:spPr>
            <a:xfrm>
              <a:off x="973798" y="1818445"/>
              <a:ext cx="30480" cy="36195"/>
            </a:xfrm>
            <a:custGeom>
              <a:avLst/>
              <a:gdLst/>
              <a:ahLst/>
              <a:cxnLst/>
              <a:rect l="l" t="t" r="r" b="b"/>
              <a:pathLst>
                <a:path w="30480" h="36194">
                  <a:moveTo>
                    <a:pt x="30151" y="0"/>
                  </a:moveTo>
                  <a:lnTo>
                    <a:pt x="0" y="20191"/>
                  </a:lnTo>
                  <a:lnTo>
                    <a:pt x="23109" y="35597"/>
                  </a:lnTo>
                  <a:lnTo>
                    <a:pt x="30151" y="0"/>
                  </a:lnTo>
                  <a:close/>
                </a:path>
              </a:pathLst>
            </a:custGeom>
            <a:solidFill>
              <a:srgbClr val="00FF00"/>
            </a:solidFill>
          </p:spPr>
          <p:txBody>
            <a:bodyPr wrap="square" lIns="0" tIns="0" rIns="0" bIns="0" rtlCol="0"/>
            <a:lstStyle/>
            <a:p>
              <a:endParaRPr/>
            </a:p>
          </p:txBody>
        </p:sp>
        <p:sp>
          <p:nvSpPr>
            <p:cNvPr id="27" name="object 27"/>
            <p:cNvSpPr/>
            <p:nvPr/>
          </p:nvSpPr>
          <p:spPr>
            <a:xfrm>
              <a:off x="973798" y="1818445"/>
              <a:ext cx="30480" cy="36195"/>
            </a:xfrm>
            <a:custGeom>
              <a:avLst/>
              <a:gdLst/>
              <a:ahLst/>
              <a:cxnLst/>
              <a:rect l="l" t="t" r="r" b="b"/>
              <a:pathLst>
                <a:path w="30480" h="36194">
                  <a:moveTo>
                    <a:pt x="23109" y="35597"/>
                  </a:moveTo>
                  <a:lnTo>
                    <a:pt x="30151" y="0"/>
                  </a:lnTo>
                  <a:lnTo>
                    <a:pt x="0" y="20191"/>
                  </a:lnTo>
                  <a:lnTo>
                    <a:pt x="23109" y="35597"/>
                  </a:lnTo>
                  <a:close/>
                </a:path>
              </a:pathLst>
            </a:custGeom>
            <a:ln w="13607">
              <a:solidFill>
                <a:srgbClr val="00FF00"/>
              </a:solidFill>
            </a:ln>
          </p:spPr>
          <p:txBody>
            <a:bodyPr wrap="square" lIns="0" tIns="0" rIns="0" bIns="0" rtlCol="0"/>
            <a:lstStyle/>
            <a:p>
              <a:endParaRPr/>
            </a:p>
          </p:txBody>
        </p:sp>
        <p:sp>
          <p:nvSpPr>
            <p:cNvPr id="28" name="object 28"/>
            <p:cNvSpPr/>
            <p:nvPr/>
          </p:nvSpPr>
          <p:spPr>
            <a:xfrm>
              <a:off x="746801" y="1689871"/>
              <a:ext cx="1157605" cy="514350"/>
            </a:xfrm>
            <a:custGeom>
              <a:avLst/>
              <a:gdLst/>
              <a:ahLst/>
              <a:cxnLst/>
              <a:rect l="l" t="t" r="r" b="b"/>
              <a:pathLst>
                <a:path w="1157605" h="514350">
                  <a:moveTo>
                    <a:pt x="0" y="514295"/>
                  </a:moveTo>
                  <a:lnTo>
                    <a:pt x="1157165" y="0"/>
                  </a:lnTo>
                </a:path>
              </a:pathLst>
            </a:custGeom>
            <a:ln w="13607">
              <a:solidFill>
                <a:srgbClr val="0000FF"/>
              </a:solidFill>
            </a:ln>
          </p:spPr>
          <p:txBody>
            <a:bodyPr wrap="square" lIns="0" tIns="0" rIns="0" bIns="0" rtlCol="0"/>
            <a:lstStyle/>
            <a:p>
              <a:endParaRPr/>
            </a:p>
          </p:txBody>
        </p:sp>
        <p:sp>
          <p:nvSpPr>
            <p:cNvPr id="29" name="object 29"/>
            <p:cNvSpPr/>
            <p:nvPr/>
          </p:nvSpPr>
          <p:spPr>
            <a:xfrm>
              <a:off x="1867692" y="1689871"/>
              <a:ext cx="36830" cy="26670"/>
            </a:xfrm>
            <a:custGeom>
              <a:avLst/>
              <a:gdLst/>
              <a:ahLst/>
              <a:cxnLst/>
              <a:rect l="l" t="t" r="r" b="b"/>
              <a:pathLst>
                <a:path w="36830" h="26669">
                  <a:moveTo>
                    <a:pt x="36275" y="0"/>
                  </a:moveTo>
                  <a:lnTo>
                    <a:pt x="0" y="925"/>
                  </a:lnTo>
                  <a:lnTo>
                    <a:pt x="11280" y="26305"/>
                  </a:lnTo>
                  <a:lnTo>
                    <a:pt x="36275" y="0"/>
                  </a:lnTo>
                  <a:close/>
                </a:path>
              </a:pathLst>
            </a:custGeom>
            <a:solidFill>
              <a:srgbClr val="0000FF"/>
            </a:solidFill>
          </p:spPr>
          <p:txBody>
            <a:bodyPr wrap="square" lIns="0" tIns="0" rIns="0" bIns="0" rtlCol="0"/>
            <a:lstStyle/>
            <a:p>
              <a:endParaRPr/>
            </a:p>
          </p:txBody>
        </p:sp>
        <p:sp>
          <p:nvSpPr>
            <p:cNvPr id="30" name="object 30"/>
            <p:cNvSpPr/>
            <p:nvPr/>
          </p:nvSpPr>
          <p:spPr>
            <a:xfrm>
              <a:off x="1867692" y="1689871"/>
              <a:ext cx="36830" cy="26670"/>
            </a:xfrm>
            <a:custGeom>
              <a:avLst/>
              <a:gdLst/>
              <a:ahLst/>
              <a:cxnLst/>
              <a:rect l="l" t="t" r="r" b="b"/>
              <a:pathLst>
                <a:path w="36830" h="26669">
                  <a:moveTo>
                    <a:pt x="11280" y="26305"/>
                  </a:moveTo>
                  <a:lnTo>
                    <a:pt x="36275" y="0"/>
                  </a:lnTo>
                  <a:lnTo>
                    <a:pt x="0" y="925"/>
                  </a:lnTo>
                  <a:lnTo>
                    <a:pt x="11280" y="26305"/>
                  </a:lnTo>
                  <a:close/>
                </a:path>
              </a:pathLst>
            </a:custGeom>
            <a:ln w="13607">
              <a:solidFill>
                <a:srgbClr val="0000FF"/>
              </a:solidFill>
            </a:ln>
          </p:spPr>
          <p:txBody>
            <a:bodyPr wrap="square" lIns="0" tIns="0" rIns="0" bIns="0" rtlCol="0"/>
            <a:lstStyle/>
            <a:p>
              <a:endParaRPr/>
            </a:p>
          </p:txBody>
        </p:sp>
      </p:grpSp>
      <p:sp>
        <p:nvSpPr>
          <p:cNvPr id="31" name="object 31"/>
          <p:cNvSpPr txBox="1"/>
          <p:nvPr/>
        </p:nvSpPr>
        <p:spPr>
          <a:xfrm>
            <a:off x="895691" y="1696323"/>
            <a:ext cx="100965" cy="133985"/>
          </a:xfrm>
          <a:prstGeom prst="rect">
            <a:avLst/>
          </a:prstGeom>
        </p:spPr>
        <p:txBody>
          <a:bodyPr vert="horz" wrap="square" lIns="0" tIns="13970" rIns="0" bIns="0" rtlCol="0">
            <a:spAutoFit/>
          </a:bodyPr>
          <a:lstStyle/>
          <a:p>
            <a:pPr marL="12700">
              <a:lnSpc>
                <a:spcPct val="100000"/>
              </a:lnSpc>
              <a:spcBef>
                <a:spcPts val="110"/>
              </a:spcBef>
            </a:pPr>
            <a:r>
              <a:rPr sz="700" b="1" spc="40" dirty="0">
                <a:latin typeface="Trebuchet MS"/>
                <a:cs typeface="Trebuchet MS"/>
              </a:rPr>
              <a:t>w</a:t>
            </a:r>
            <a:endParaRPr sz="700">
              <a:latin typeface="Trebuchet MS"/>
              <a:cs typeface="Trebuchet MS"/>
            </a:endParaRPr>
          </a:p>
        </p:txBody>
      </p:sp>
      <p:sp>
        <p:nvSpPr>
          <p:cNvPr id="32" name="object 32"/>
          <p:cNvSpPr txBox="1"/>
          <p:nvPr/>
        </p:nvSpPr>
        <p:spPr>
          <a:xfrm>
            <a:off x="1910304" y="1567750"/>
            <a:ext cx="80645" cy="133985"/>
          </a:xfrm>
          <a:prstGeom prst="rect">
            <a:avLst/>
          </a:prstGeom>
        </p:spPr>
        <p:txBody>
          <a:bodyPr vert="horz" wrap="square" lIns="0" tIns="13970" rIns="0" bIns="0" rtlCol="0">
            <a:spAutoFit/>
          </a:bodyPr>
          <a:lstStyle/>
          <a:p>
            <a:pPr marL="12700">
              <a:lnSpc>
                <a:spcPct val="100000"/>
              </a:lnSpc>
              <a:spcBef>
                <a:spcPts val="110"/>
              </a:spcBef>
            </a:pPr>
            <a:r>
              <a:rPr sz="700" b="1" spc="45" dirty="0">
                <a:latin typeface="Trebuchet MS"/>
                <a:cs typeface="Trebuchet MS"/>
              </a:rPr>
              <a:t>x</a:t>
            </a:r>
            <a:endParaRPr sz="700">
              <a:latin typeface="Trebuchet MS"/>
              <a:cs typeface="Trebuchet MS"/>
            </a:endParaRPr>
          </a:p>
        </p:txBody>
      </p:sp>
      <p:sp>
        <p:nvSpPr>
          <p:cNvPr id="33" name="object 33"/>
          <p:cNvSpPr txBox="1"/>
          <p:nvPr/>
        </p:nvSpPr>
        <p:spPr>
          <a:xfrm>
            <a:off x="1854686" y="1780105"/>
            <a:ext cx="164465" cy="176530"/>
          </a:xfrm>
          <a:prstGeom prst="rect">
            <a:avLst/>
          </a:prstGeom>
        </p:spPr>
        <p:txBody>
          <a:bodyPr vert="horz" wrap="square" lIns="0" tIns="12065" rIns="0" bIns="0" rtlCol="0">
            <a:spAutoFit/>
          </a:bodyPr>
          <a:lstStyle/>
          <a:p>
            <a:pPr marL="12700">
              <a:lnSpc>
                <a:spcPts val="595"/>
              </a:lnSpc>
              <a:spcBef>
                <a:spcPts val="95"/>
              </a:spcBef>
            </a:pPr>
            <a:r>
              <a:rPr sz="500" i="1" u="sng" spc="75" dirty="0">
                <a:uFill>
                  <a:solidFill>
                    <a:srgbClr val="000000"/>
                  </a:solidFill>
                </a:uFill>
                <a:latin typeface="Calibri"/>
                <a:cs typeface="Calibri"/>
              </a:rPr>
              <a:t>y</a:t>
            </a:r>
            <a:r>
              <a:rPr sz="500" u="sng" spc="35" dirty="0">
                <a:uFill>
                  <a:solidFill>
                    <a:srgbClr val="000000"/>
                  </a:solidFill>
                </a:uFill>
                <a:latin typeface="Trebuchet MS"/>
                <a:cs typeface="Trebuchet MS"/>
              </a:rPr>
              <a:t>(</a:t>
            </a:r>
            <a:r>
              <a:rPr sz="500" b="1" u="sng" dirty="0">
                <a:uFill>
                  <a:solidFill>
                    <a:srgbClr val="000000"/>
                  </a:solidFill>
                </a:uFill>
                <a:latin typeface="Verdana"/>
                <a:cs typeface="Verdana"/>
              </a:rPr>
              <a:t>x</a:t>
            </a:r>
            <a:r>
              <a:rPr sz="500" spc="35" dirty="0">
                <a:latin typeface="Trebuchet MS"/>
                <a:cs typeface="Trebuchet MS"/>
              </a:rPr>
              <a:t>)</a:t>
            </a:r>
            <a:endParaRPr sz="500" dirty="0">
              <a:latin typeface="Trebuchet MS"/>
              <a:cs typeface="Trebuchet MS"/>
            </a:endParaRPr>
          </a:p>
          <a:p>
            <a:pPr marL="14604">
              <a:lnSpc>
                <a:spcPts val="595"/>
              </a:lnSpc>
            </a:pPr>
            <a:r>
              <a:rPr sz="500" spc="65" dirty="0">
                <a:latin typeface="Lucida Sans Unicode"/>
                <a:cs typeface="Lucida Sans Unicode"/>
              </a:rPr>
              <a:t>ǁ</a:t>
            </a:r>
            <a:r>
              <a:rPr sz="500" b="1" spc="-25" dirty="0">
                <a:latin typeface="Verdana"/>
                <a:cs typeface="Verdana"/>
              </a:rPr>
              <a:t>w</a:t>
            </a:r>
            <a:r>
              <a:rPr sz="500" spc="65" dirty="0">
                <a:latin typeface="Lucida Sans Unicode"/>
                <a:cs typeface="Lucida Sans Unicode"/>
              </a:rPr>
              <a:t>ǁ</a:t>
            </a:r>
            <a:endParaRPr sz="500" dirty="0">
              <a:latin typeface="Lucida Sans Unicode"/>
              <a:cs typeface="Lucida Sans Unicode"/>
            </a:endParaRPr>
          </a:p>
        </p:txBody>
      </p:sp>
      <p:sp>
        <p:nvSpPr>
          <p:cNvPr id="34" name="object 34"/>
          <p:cNvSpPr txBox="1"/>
          <p:nvPr/>
        </p:nvSpPr>
        <p:spPr>
          <a:xfrm>
            <a:off x="1509406" y="1978329"/>
            <a:ext cx="187960" cy="133985"/>
          </a:xfrm>
          <a:prstGeom prst="rect">
            <a:avLst/>
          </a:prstGeom>
        </p:spPr>
        <p:txBody>
          <a:bodyPr vert="horz" wrap="square" lIns="0" tIns="13970" rIns="0" bIns="0" rtlCol="0">
            <a:spAutoFit/>
          </a:bodyPr>
          <a:lstStyle/>
          <a:p>
            <a:pPr marL="38100">
              <a:lnSpc>
                <a:spcPct val="100000"/>
              </a:lnSpc>
              <a:spcBef>
                <a:spcPts val="110"/>
              </a:spcBef>
            </a:pPr>
            <a:r>
              <a:rPr sz="700" b="1" spc="45" dirty="0">
                <a:latin typeface="Trebuchet MS"/>
                <a:cs typeface="Trebuchet MS"/>
              </a:rPr>
              <a:t>x</a:t>
            </a:r>
            <a:r>
              <a:rPr sz="750" spc="67" baseline="-11111" dirty="0">
                <a:latin typeface="Lucida Sans Unicode"/>
                <a:cs typeface="Lucida Sans Unicode"/>
              </a:rPr>
              <a:t>⊥</a:t>
            </a:r>
            <a:endParaRPr sz="750" baseline="-11111">
              <a:latin typeface="Lucida Sans Unicode"/>
              <a:cs typeface="Lucida Sans Unicode"/>
            </a:endParaRPr>
          </a:p>
        </p:txBody>
      </p:sp>
      <p:sp>
        <p:nvSpPr>
          <p:cNvPr id="35" name="object 35"/>
          <p:cNvSpPr txBox="1"/>
          <p:nvPr/>
        </p:nvSpPr>
        <p:spPr>
          <a:xfrm>
            <a:off x="1618827" y="2379410"/>
            <a:ext cx="215900" cy="101600"/>
          </a:xfrm>
          <a:prstGeom prst="rect">
            <a:avLst/>
          </a:prstGeom>
        </p:spPr>
        <p:txBody>
          <a:bodyPr vert="horz" wrap="square" lIns="0" tIns="12065" rIns="0" bIns="0" rtlCol="0">
            <a:spAutoFit/>
          </a:bodyPr>
          <a:lstStyle/>
          <a:p>
            <a:pPr marL="38100">
              <a:lnSpc>
                <a:spcPct val="100000"/>
              </a:lnSpc>
              <a:spcBef>
                <a:spcPts val="95"/>
              </a:spcBef>
            </a:pPr>
            <a:r>
              <a:rPr sz="750" u="sng" spc="44" baseline="5555" dirty="0">
                <a:uFill>
                  <a:solidFill>
                    <a:srgbClr val="000000"/>
                  </a:solidFill>
                </a:uFill>
                <a:latin typeface="Lucida Sans Unicode"/>
                <a:cs typeface="Lucida Sans Unicode"/>
              </a:rPr>
              <a:t>−</a:t>
            </a:r>
            <a:r>
              <a:rPr sz="750" i="1" u="sng" spc="44" baseline="5555" dirty="0">
                <a:uFill>
                  <a:solidFill>
                    <a:srgbClr val="000000"/>
                  </a:solidFill>
                </a:uFill>
                <a:latin typeface="Calibri"/>
                <a:cs typeface="Calibri"/>
              </a:rPr>
              <a:t>w</a:t>
            </a:r>
            <a:r>
              <a:rPr sz="350" u="sng" spc="30" dirty="0">
                <a:uFill>
                  <a:solidFill>
                    <a:srgbClr val="000000"/>
                  </a:solidFill>
                </a:uFill>
                <a:latin typeface="Sitka Small"/>
                <a:cs typeface="Sitka Small"/>
              </a:rPr>
              <a:t>0</a:t>
            </a:r>
            <a:endParaRPr sz="350">
              <a:latin typeface="Sitka Small"/>
              <a:cs typeface="Sitka Small"/>
            </a:endParaRPr>
          </a:p>
        </p:txBody>
      </p:sp>
      <p:sp>
        <p:nvSpPr>
          <p:cNvPr id="36" name="object 36"/>
          <p:cNvSpPr txBox="1"/>
          <p:nvPr/>
        </p:nvSpPr>
        <p:spPr>
          <a:xfrm>
            <a:off x="1649197" y="2438591"/>
            <a:ext cx="160020" cy="101600"/>
          </a:xfrm>
          <a:prstGeom prst="rect">
            <a:avLst/>
          </a:prstGeom>
        </p:spPr>
        <p:txBody>
          <a:bodyPr vert="horz" wrap="square" lIns="0" tIns="12065" rIns="0" bIns="0" rtlCol="0">
            <a:spAutoFit/>
          </a:bodyPr>
          <a:lstStyle/>
          <a:p>
            <a:pPr marL="12700">
              <a:lnSpc>
                <a:spcPct val="100000"/>
              </a:lnSpc>
              <a:spcBef>
                <a:spcPts val="95"/>
              </a:spcBef>
            </a:pPr>
            <a:r>
              <a:rPr sz="500" spc="65" dirty="0">
                <a:latin typeface="Lucida Sans Unicode"/>
                <a:cs typeface="Lucida Sans Unicode"/>
              </a:rPr>
              <a:t>ǁ</a:t>
            </a:r>
            <a:r>
              <a:rPr sz="500" b="1" spc="-25" dirty="0">
                <a:latin typeface="Verdana"/>
                <a:cs typeface="Verdana"/>
              </a:rPr>
              <a:t>w</a:t>
            </a:r>
            <a:r>
              <a:rPr sz="500" spc="65" dirty="0">
                <a:latin typeface="Lucida Sans Unicode"/>
                <a:cs typeface="Lucida Sans Unicode"/>
              </a:rPr>
              <a:t>ǁ</a:t>
            </a:r>
            <a:endParaRPr sz="500">
              <a:latin typeface="Lucida Sans Unicode"/>
              <a:cs typeface="Lucida Sans Unicode"/>
            </a:endParaRPr>
          </a:p>
        </p:txBody>
      </p:sp>
      <p:sp>
        <p:nvSpPr>
          <p:cNvPr id="37" name="object 37"/>
          <p:cNvSpPr txBox="1"/>
          <p:nvPr/>
        </p:nvSpPr>
        <p:spPr>
          <a:xfrm>
            <a:off x="5070" y="918436"/>
            <a:ext cx="393065" cy="372745"/>
          </a:xfrm>
          <a:prstGeom prst="rect">
            <a:avLst/>
          </a:prstGeom>
        </p:spPr>
        <p:txBody>
          <a:bodyPr vert="horz" wrap="square" lIns="0" tIns="20955" rIns="0" bIns="0" rtlCol="0">
            <a:spAutoFit/>
          </a:bodyPr>
          <a:lstStyle/>
          <a:p>
            <a:pPr marL="166370">
              <a:lnSpc>
                <a:spcPct val="100000"/>
              </a:lnSpc>
              <a:spcBef>
                <a:spcPts val="165"/>
              </a:spcBef>
            </a:pPr>
            <a:r>
              <a:rPr sz="700" i="1" spc="35" dirty="0">
                <a:latin typeface="Calibri"/>
                <a:cs typeface="Calibri"/>
              </a:rPr>
              <a:t>y</a:t>
            </a:r>
            <a:r>
              <a:rPr sz="700" i="1" spc="20" dirty="0">
                <a:latin typeface="Calibri"/>
                <a:cs typeface="Calibri"/>
              </a:rPr>
              <a:t> </a:t>
            </a:r>
            <a:r>
              <a:rPr sz="700" i="1" spc="204" dirty="0">
                <a:latin typeface="Calibri"/>
                <a:cs typeface="Calibri"/>
              </a:rPr>
              <a:t>&gt;</a:t>
            </a:r>
            <a:r>
              <a:rPr sz="700" i="1" dirty="0">
                <a:latin typeface="Calibri"/>
                <a:cs typeface="Calibri"/>
              </a:rPr>
              <a:t> </a:t>
            </a:r>
            <a:r>
              <a:rPr sz="700" spc="-30" dirty="0">
                <a:latin typeface="Tahoma"/>
                <a:cs typeface="Tahoma"/>
              </a:rPr>
              <a:t>0</a:t>
            </a:r>
            <a:endParaRPr sz="700">
              <a:latin typeface="Tahoma"/>
              <a:cs typeface="Tahoma"/>
            </a:endParaRPr>
          </a:p>
          <a:p>
            <a:pPr marL="89535">
              <a:lnSpc>
                <a:spcPct val="100000"/>
              </a:lnSpc>
              <a:spcBef>
                <a:spcPts val="75"/>
              </a:spcBef>
            </a:pPr>
            <a:r>
              <a:rPr sz="700" i="1" spc="35" dirty="0">
                <a:latin typeface="Calibri"/>
                <a:cs typeface="Calibri"/>
              </a:rPr>
              <a:t>y</a:t>
            </a:r>
            <a:r>
              <a:rPr sz="700" i="1" spc="30" dirty="0">
                <a:latin typeface="Calibri"/>
                <a:cs typeface="Calibri"/>
              </a:rPr>
              <a:t> </a:t>
            </a:r>
            <a:r>
              <a:rPr sz="700" spc="40" dirty="0">
                <a:latin typeface="Tahoma"/>
                <a:cs typeface="Tahoma"/>
              </a:rPr>
              <a:t>=</a:t>
            </a:r>
            <a:r>
              <a:rPr sz="700" spc="-50" dirty="0">
                <a:latin typeface="Tahoma"/>
                <a:cs typeface="Tahoma"/>
              </a:rPr>
              <a:t> </a:t>
            </a:r>
            <a:r>
              <a:rPr sz="700" spc="-30" dirty="0">
                <a:latin typeface="Tahoma"/>
                <a:cs typeface="Tahoma"/>
              </a:rPr>
              <a:t>0</a:t>
            </a:r>
            <a:endParaRPr sz="700">
              <a:latin typeface="Tahoma"/>
              <a:cs typeface="Tahoma"/>
            </a:endParaRPr>
          </a:p>
          <a:p>
            <a:pPr marL="12700">
              <a:lnSpc>
                <a:spcPct val="100000"/>
              </a:lnSpc>
              <a:spcBef>
                <a:spcPts val="70"/>
              </a:spcBef>
            </a:pPr>
            <a:r>
              <a:rPr sz="700" i="1" spc="35" dirty="0">
                <a:latin typeface="Calibri"/>
                <a:cs typeface="Calibri"/>
              </a:rPr>
              <a:t>y</a:t>
            </a:r>
            <a:r>
              <a:rPr sz="700" i="1" spc="30" dirty="0">
                <a:latin typeface="Calibri"/>
                <a:cs typeface="Calibri"/>
              </a:rPr>
              <a:t> </a:t>
            </a:r>
            <a:r>
              <a:rPr sz="700" i="1" spc="204" dirty="0">
                <a:latin typeface="Calibri"/>
                <a:cs typeface="Calibri"/>
              </a:rPr>
              <a:t>&lt;</a:t>
            </a:r>
            <a:r>
              <a:rPr sz="700" i="1" spc="5" dirty="0">
                <a:latin typeface="Calibri"/>
                <a:cs typeface="Calibri"/>
              </a:rPr>
              <a:t> </a:t>
            </a:r>
            <a:r>
              <a:rPr sz="700" spc="-30" dirty="0">
                <a:latin typeface="Tahoma"/>
                <a:cs typeface="Tahoma"/>
              </a:rPr>
              <a:t>0</a:t>
            </a:r>
            <a:endParaRPr sz="700">
              <a:latin typeface="Tahoma"/>
              <a:cs typeface="Tahoma"/>
            </a:endParaRPr>
          </a:p>
        </p:txBody>
      </p:sp>
      <p:sp>
        <p:nvSpPr>
          <p:cNvPr id="38" name="object 38"/>
          <p:cNvSpPr txBox="1"/>
          <p:nvPr/>
        </p:nvSpPr>
        <p:spPr>
          <a:xfrm>
            <a:off x="381721" y="1248982"/>
            <a:ext cx="189230" cy="133985"/>
          </a:xfrm>
          <a:prstGeom prst="rect">
            <a:avLst/>
          </a:prstGeom>
        </p:spPr>
        <p:txBody>
          <a:bodyPr vert="horz" wrap="square" lIns="0" tIns="13970" rIns="0" bIns="0" rtlCol="0">
            <a:spAutoFit/>
          </a:bodyPr>
          <a:lstStyle/>
          <a:p>
            <a:pPr marL="38100">
              <a:lnSpc>
                <a:spcPct val="100000"/>
              </a:lnSpc>
              <a:spcBef>
                <a:spcPts val="110"/>
              </a:spcBef>
            </a:pPr>
            <a:r>
              <a:rPr sz="700" spc="90" dirty="0">
                <a:latin typeface="Cambria"/>
                <a:cs typeface="Cambria"/>
              </a:rPr>
              <a:t>R</a:t>
            </a:r>
            <a:r>
              <a:rPr sz="750" spc="135" baseline="-11111" dirty="0">
                <a:latin typeface="Trebuchet MS"/>
                <a:cs typeface="Trebuchet MS"/>
              </a:rPr>
              <a:t>2</a:t>
            </a:r>
            <a:endParaRPr sz="750" baseline="-11111">
              <a:latin typeface="Trebuchet MS"/>
              <a:cs typeface="Trebuchet MS"/>
            </a:endParaRPr>
          </a:p>
        </p:txBody>
      </p:sp>
      <p:sp>
        <p:nvSpPr>
          <p:cNvPr id="39" name="object 39"/>
          <p:cNvSpPr txBox="1"/>
          <p:nvPr/>
        </p:nvSpPr>
        <p:spPr>
          <a:xfrm>
            <a:off x="536958" y="1135568"/>
            <a:ext cx="189230" cy="133985"/>
          </a:xfrm>
          <a:prstGeom prst="rect">
            <a:avLst/>
          </a:prstGeom>
        </p:spPr>
        <p:txBody>
          <a:bodyPr vert="horz" wrap="square" lIns="0" tIns="13970" rIns="0" bIns="0" rtlCol="0">
            <a:spAutoFit/>
          </a:bodyPr>
          <a:lstStyle/>
          <a:p>
            <a:pPr marL="38100">
              <a:lnSpc>
                <a:spcPct val="100000"/>
              </a:lnSpc>
              <a:spcBef>
                <a:spcPts val="110"/>
              </a:spcBef>
            </a:pPr>
            <a:r>
              <a:rPr sz="700" spc="90" dirty="0">
                <a:latin typeface="Cambria"/>
                <a:cs typeface="Cambria"/>
              </a:rPr>
              <a:t>R</a:t>
            </a:r>
            <a:r>
              <a:rPr sz="750" spc="135" baseline="-11111" dirty="0">
                <a:latin typeface="Trebuchet MS"/>
                <a:cs typeface="Trebuchet MS"/>
              </a:rPr>
              <a:t>1</a:t>
            </a:r>
            <a:endParaRPr sz="750" baseline="-11111">
              <a:latin typeface="Trebuchet MS"/>
              <a:cs typeface="Trebuchet MS"/>
            </a:endParaRPr>
          </a:p>
        </p:txBody>
      </p:sp>
      <p:sp>
        <p:nvSpPr>
          <p:cNvPr id="40" name="object 40"/>
          <p:cNvSpPr txBox="1"/>
          <p:nvPr/>
        </p:nvSpPr>
        <p:spPr>
          <a:xfrm>
            <a:off x="2441854" y="1028000"/>
            <a:ext cx="1639570"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latin typeface="Times New Roman"/>
                <a:cs typeface="Times New Roman"/>
              </a:rPr>
              <a:t>Start</a:t>
            </a:r>
            <a:r>
              <a:rPr sz="1100" spc="-25" dirty="0">
                <a:latin typeface="Times New Roman"/>
                <a:cs typeface="Times New Roman"/>
              </a:rPr>
              <a:t> </a:t>
            </a:r>
            <a:r>
              <a:rPr sz="1100" spc="-5" dirty="0">
                <a:latin typeface="Times New Roman"/>
                <a:cs typeface="Times New Roman"/>
              </a:rPr>
              <a:t>with</a:t>
            </a:r>
            <a:r>
              <a:rPr sz="1100" spc="-20" dirty="0">
                <a:latin typeface="Times New Roman"/>
                <a:cs typeface="Times New Roman"/>
              </a:rPr>
              <a:t> </a:t>
            </a:r>
            <a:r>
              <a:rPr sz="1100" spc="-5" dirty="0">
                <a:latin typeface="Times New Roman"/>
                <a:cs typeface="Times New Roman"/>
              </a:rPr>
              <a:t>2</a:t>
            </a:r>
            <a:r>
              <a:rPr sz="1100" spc="-20" dirty="0">
                <a:latin typeface="Times New Roman"/>
                <a:cs typeface="Times New Roman"/>
              </a:rPr>
              <a:t> </a:t>
            </a:r>
            <a:r>
              <a:rPr sz="1100" spc="-5" dirty="0">
                <a:latin typeface="Times New Roman"/>
                <a:cs typeface="Times New Roman"/>
              </a:rPr>
              <a:t>class</a:t>
            </a:r>
            <a:r>
              <a:rPr sz="1100" spc="-20" dirty="0">
                <a:latin typeface="Times New Roman"/>
                <a:cs typeface="Times New Roman"/>
              </a:rPr>
              <a:t> </a:t>
            </a:r>
            <a:r>
              <a:rPr sz="1100" spc="-5" dirty="0">
                <a:latin typeface="Times New Roman"/>
                <a:cs typeface="Times New Roman"/>
              </a:rPr>
              <a:t>problem,</a:t>
            </a:r>
            <a:endParaRPr sz="1100">
              <a:latin typeface="Times New Roman"/>
              <a:cs typeface="Times New Roman"/>
            </a:endParaRPr>
          </a:p>
        </p:txBody>
      </p:sp>
      <p:sp>
        <p:nvSpPr>
          <p:cNvPr id="41" name="object 41"/>
          <p:cNvSpPr txBox="1"/>
          <p:nvPr/>
        </p:nvSpPr>
        <p:spPr>
          <a:xfrm>
            <a:off x="2624416" y="1258175"/>
            <a:ext cx="62230" cy="147320"/>
          </a:xfrm>
          <a:prstGeom prst="rect">
            <a:avLst/>
          </a:prstGeom>
        </p:spPr>
        <p:txBody>
          <a:bodyPr vert="horz" wrap="square" lIns="0" tIns="12065" rIns="0" bIns="0" rtlCol="0">
            <a:spAutoFit/>
          </a:bodyPr>
          <a:lstStyle/>
          <a:p>
            <a:pPr marL="12700">
              <a:lnSpc>
                <a:spcPct val="100000"/>
              </a:lnSpc>
              <a:spcBef>
                <a:spcPts val="95"/>
              </a:spcBef>
            </a:pPr>
            <a:r>
              <a:rPr sz="800" i="1" spc="100" dirty="0">
                <a:latin typeface="Calibri"/>
                <a:cs typeface="Calibri"/>
              </a:rPr>
              <a:t>i</a:t>
            </a:r>
            <a:endParaRPr sz="800">
              <a:latin typeface="Calibri"/>
              <a:cs typeface="Calibri"/>
            </a:endParaRPr>
          </a:p>
        </p:txBody>
      </p:sp>
      <p:sp>
        <p:nvSpPr>
          <p:cNvPr id="42" name="object 42"/>
          <p:cNvSpPr txBox="1"/>
          <p:nvPr/>
        </p:nvSpPr>
        <p:spPr>
          <a:xfrm>
            <a:off x="2574391" y="1200072"/>
            <a:ext cx="626745" cy="191770"/>
          </a:xfrm>
          <a:prstGeom prst="rect">
            <a:avLst/>
          </a:prstGeom>
        </p:spPr>
        <p:txBody>
          <a:bodyPr vert="horz" wrap="square" lIns="0" tIns="11430" rIns="0" bIns="0" rtlCol="0">
            <a:spAutoFit/>
          </a:bodyPr>
          <a:lstStyle/>
          <a:p>
            <a:pPr marL="12700">
              <a:lnSpc>
                <a:spcPct val="100000"/>
              </a:lnSpc>
              <a:spcBef>
                <a:spcPts val="90"/>
              </a:spcBef>
            </a:pPr>
            <a:r>
              <a:rPr sz="1100" i="1" spc="25" dirty="0">
                <a:latin typeface="Calibri"/>
                <a:cs typeface="Calibri"/>
              </a:rPr>
              <a:t>t  </a:t>
            </a:r>
            <a:r>
              <a:rPr sz="1100" i="1" spc="-105" dirty="0">
                <a:latin typeface="Calibri"/>
                <a:cs typeface="Calibri"/>
              </a:rPr>
              <a:t> </a:t>
            </a:r>
            <a:r>
              <a:rPr sz="1100" spc="-150" dirty="0">
                <a:latin typeface="Lucida Sans Unicode"/>
                <a:cs typeface="Lucida Sans Unicode"/>
              </a:rPr>
              <a:t>∈</a:t>
            </a:r>
            <a:r>
              <a:rPr sz="1100" spc="-45" dirty="0">
                <a:latin typeface="Lucida Sans Unicode"/>
                <a:cs typeface="Lucida Sans Unicode"/>
              </a:rPr>
              <a:t> </a:t>
            </a:r>
            <a:r>
              <a:rPr sz="1100" spc="180" dirty="0">
                <a:latin typeface="Lucida Sans Unicode"/>
                <a:cs typeface="Lucida Sans Unicode"/>
              </a:rPr>
              <a:t>{</a:t>
            </a:r>
            <a:r>
              <a:rPr sz="1100" spc="-20" dirty="0">
                <a:latin typeface="Calibri"/>
                <a:cs typeface="Calibri"/>
              </a:rPr>
              <a:t>0</a:t>
            </a:r>
            <a:r>
              <a:rPr sz="1100" i="1" spc="25" dirty="0">
                <a:latin typeface="Calibri"/>
                <a:cs typeface="Calibri"/>
              </a:rPr>
              <a:t>,</a:t>
            </a:r>
            <a:r>
              <a:rPr sz="1100" i="1" spc="-70" dirty="0">
                <a:latin typeface="Calibri"/>
                <a:cs typeface="Calibri"/>
              </a:rPr>
              <a:t> </a:t>
            </a:r>
            <a:r>
              <a:rPr sz="1100" spc="-20" dirty="0">
                <a:latin typeface="Calibri"/>
                <a:cs typeface="Calibri"/>
              </a:rPr>
              <a:t>1</a:t>
            </a:r>
            <a:r>
              <a:rPr sz="1100" spc="185" dirty="0">
                <a:latin typeface="Lucida Sans Unicode"/>
                <a:cs typeface="Lucida Sans Unicode"/>
              </a:rPr>
              <a:t>}</a:t>
            </a:r>
            <a:endParaRPr sz="1100">
              <a:latin typeface="Lucida Sans Unicode"/>
              <a:cs typeface="Lucida Sans Unicode"/>
            </a:endParaRPr>
          </a:p>
        </p:txBody>
      </p:sp>
      <p:sp>
        <p:nvSpPr>
          <p:cNvPr id="43" name="object 43"/>
          <p:cNvSpPr txBox="1"/>
          <p:nvPr/>
        </p:nvSpPr>
        <p:spPr>
          <a:xfrm>
            <a:off x="2441854" y="2414713"/>
            <a:ext cx="1642745" cy="191770"/>
          </a:xfrm>
          <a:prstGeom prst="rect">
            <a:avLst/>
          </a:prstGeom>
        </p:spPr>
        <p:txBody>
          <a:bodyPr vert="horz" wrap="square" lIns="0" tIns="11430" rIns="0" bIns="0" rtlCol="0">
            <a:spAutoFit/>
          </a:bodyPr>
          <a:lstStyle/>
          <a:p>
            <a:pPr marL="144780" indent="-132715">
              <a:lnSpc>
                <a:spcPct val="100000"/>
              </a:lnSpc>
              <a:spcBef>
                <a:spcPts val="90"/>
              </a:spcBef>
              <a:buSzPct val="90909"/>
              <a:buFont typeface="Lucida Sans Unicode"/>
              <a:buChar char="•"/>
              <a:tabLst>
                <a:tab pos="145415" algn="l"/>
              </a:tabLst>
            </a:pPr>
            <a:r>
              <a:rPr sz="1100" spc="-5" dirty="0">
                <a:latin typeface="Times New Roman"/>
                <a:cs typeface="Times New Roman"/>
              </a:rPr>
              <a:t>Projection of </a:t>
            </a:r>
            <a:r>
              <a:rPr sz="1100" b="1" i="1" spc="-20" dirty="0">
                <a:latin typeface="Verdana"/>
                <a:cs typeface="Verdana"/>
              </a:rPr>
              <a:t>x</a:t>
            </a:r>
            <a:r>
              <a:rPr sz="1100" b="1" i="1" spc="-105" dirty="0">
                <a:latin typeface="Verdana"/>
                <a:cs typeface="Verdana"/>
              </a:rPr>
              <a:t> </a:t>
            </a:r>
            <a:r>
              <a:rPr sz="1100" spc="-5" dirty="0">
                <a:latin typeface="Times New Roman"/>
                <a:cs typeface="Times New Roman"/>
              </a:rPr>
              <a:t>in </a:t>
            </a:r>
            <a:r>
              <a:rPr sz="1100" b="1" i="1" spc="-175" dirty="0">
                <a:latin typeface="Verdana"/>
                <a:cs typeface="Verdana"/>
              </a:rPr>
              <a:t>w</a:t>
            </a:r>
            <a:r>
              <a:rPr sz="1100" b="1" i="1" spc="-75" dirty="0">
                <a:latin typeface="Verdana"/>
                <a:cs typeface="Verdana"/>
              </a:rPr>
              <a:t> </a:t>
            </a:r>
            <a:r>
              <a:rPr sz="1100" spc="-5" dirty="0">
                <a:latin typeface="Times New Roman"/>
                <a:cs typeface="Times New Roman"/>
              </a:rPr>
              <a:t>di</a:t>
            </a:r>
            <a:r>
              <a:rPr sz="1100" spc="-65" dirty="0">
                <a:latin typeface="Times New Roman"/>
                <a:cs typeface="Times New Roman"/>
              </a:rPr>
              <a:t>r</a:t>
            </a:r>
            <a:r>
              <a:rPr sz="1100" spc="-5" dirty="0">
                <a:latin typeface="Times New Roman"/>
                <a:cs typeface="Times New Roman"/>
              </a:rPr>
              <a:t>. is</a:t>
            </a:r>
            <a:endParaRPr sz="1100">
              <a:latin typeface="Times New Roman"/>
              <a:cs typeface="Times New Roman"/>
            </a:endParaRPr>
          </a:p>
        </p:txBody>
      </p:sp>
      <p:sp>
        <p:nvSpPr>
          <p:cNvPr id="44" name="object 44"/>
          <p:cNvSpPr txBox="1"/>
          <p:nvPr/>
        </p:nvSpPr>
        <p:spPr>
          <a:xfrm>
            <a:off x="2416454" y="1410105"/>
            <a:ext cx="1980564" cy="1822165"/>
          </a:xfrm>
          <a:prstGeom prst="rect">
            <a:avLst/>
          </a:prstGeom>
        </p:spPr>
        <p:txBody>
          <a:bodyPr vert="horz" wrap="square" lIns="0" tIns="11430" rIns="0" bIns="0" rtlCol="0">
            <a:spAutoFit/>
          </a:bodyPr>
          <a:lstStyle/>
          <a:p>
            <a:pPr marL="170180" indent="-132715">
              <a:lnSpc>
                <a:spcPct val="100000"/>
              </a:lnSpc>
              <a:spcBef>
                <a:spcPts val="90"/>
              </a:spcBef>
              <a:buSzPct val="90909"/>
              <a:buFont typeface="Lucida Sans Unicode"/>
              <a:buChar char="•"/>
              <a:tabLst>
                <a:tab pos="170815" algn="l"/>
              </a:tabLst>
            </a:pPr>
            <a:r>
              <a:rPr sz="1100" spc="-5" dirty="0">
                <a:latin typeface="Times New Roman"/>
                <a:cs typeface="Times New Roman"/>
              </a:rPr>
              <a:t>Simple</a:t>
            </a:r>
            <a:r>
              <a:rPr sz="1100" spc="-30" dirty="0">
                <a:latin typeface="Times New Roman"/>
                <a:cs typeface="Times New Roman"/>
              </a:rPr>
              <a:t> </a:t>
            </a:r>
            <a:r>
              <a:rPr sz="1100" spc="-5" dirty="0">
                <a:latin typeface="Times New Roman"/>
                <a:cs typeface="Times New Roman"/>
              </a:rPr>
              <a:t>linear</a:t>
            </a:r>
            <a:r>
              <a:rPr sz="1100" spc="-25" dirty="0">
                <a:latin typeface="Times New Roman"/>
                <a:cs typeface="Times New Roman"/>
              </a:rPr>
              <a:t> </a:t>
            </a:r>
            <a:r>
              <a:rPr sz="1100" spc="-5" dirty="0">
                <a:latin typeface="Times New Roman"/>
                <a:cs typeface="Times New Roman"/>
              </a:rPr>
              <a:t>discriminant</a:t>
            </a:r>
            <a:endParaRPr sz="1100" dirty="0">
              <a:latin typeface="Times New Roman"/>
              <a:cs typeface="Times New Roman"/>
            </a:endParaRPr>
          </a:p>
          <a:p>
            <a:pPr marL="635000">
              <a:lnSpc>
                <a:spcPct val="100000"/>
              </a:lnSpc>
              <a:spcBef>
                <a:spcPts val="1130"/>
              </a:spcBef>
            </a:pPr>
            <a:r>
              <a:rPr sz="1100" i="1" spc="75" dirty="0">
                <a:latin typeface="Calibri"/>
                <a:cs typeface="Calibri"/>
              </a:rPr>
              <a:t>y</a:t>
            </a:r>
            <a:r>
              <a:rPr sz="1100" spc="85" dirty="0">
                <a:latin typeface="Calibri"/>
                <a:cs typeface="Calibri"/>
              </a:rPr>
              <a:t>(</a:t>
            </a:r>
            <a:r>
              <a:rPr sz="1100" b="1" i="1" spc="-20" dirty="0">
                <a:latin typeface="Verdana"/>
                <a:cs typeface="Verdana"/>
              </a:rPr>
              <a:t>x</a:t>
            </a:r>
            <a:r>
              <a:rPr sz="1100" spc="85" dirty="0">
                <a:latin typeface="Calibri"/>
                <a:cs typeface="Calibri"/>
              </a:rPr>
              <a:t>)</a:t>
            </a:r>
            <a:r>
              <a:rPr sz="1100" spc="55" dirty="0">
                <a:latin typeface="Calibri"/>
                <a:cs typeface="Calibri"/>
              </a:rPr>
              <a:t> </a:t>
            </a:r>
            <a:r>
              <a:rPr sz="1100" spc="295" dirty="0">
                <a:latin typeface="Calibri"/>
                <a:cs typeface="Calibri"/>
              </a:rPr>
              <a:t>=</a:t>
            </a:r>
            <a:r>
              <a:rPr sz="1100" spc="55" dirty="0">
                <a:latin typeface="Calibri"/>
                <a:cs typeface="Calibri"/>
              </a:rPr>
              <a:t> </a:t>
            </a:r>
            <a:r>
              <a:rPr sz="1100" b="1" i="1" spc="-145" dirty="0">
                <a:latin typeface="Verdana"/>
                <a:cs typeface="Verdana"/>
              </a:rPr>
              <a:t>w</a:t>
            </a:r>
            <a:r>
              <a:rPr sz="1200" i="1" spc="150" baseline="31250" dirty="0">
                <a:latin typeface="Calibri"/>
                <a:cs typeface="Calibri"/>
              </a:rPr>
              <a:t>T</a:t>
            </a:r>
            <a:r>
              <a:rPr sz="1200" i="1" spc="-22" baseline="31250" dirty="0">
                <a:latin typeface="Calibri"/>
                <a:cs typeface="Calibri"/>
              </a:rPr>
              <a:t> </a:t>
            </a:r>
            <a:r>
              <a:rPr sz="1100" b="1" i="1" spc="-20" dirty="0">
                <a:latin typeface="Verdana"/>
                <a:cs typeface="Verdana"/>
              </a:rPr>
              <a:t>x</a:t>
            </a:r>
            <a:r>
              <a:rPr sz="1100" b="1" i="1" spc="-135" dirty="0">
                <a:latin typeface="Verdana"/>
                <a:cs typeface="Verdana"/>
              </a:rPr>
              <a:t> </a:t>
            </a:r>
            <a:r>
              <a:rPr sz="1100" spc="295" dirty="0">
                <a:latin typeface="Calibri"/>
                <a:cs typeface="Calibri"/>
              </a:rPr>
              <a:t>+</a:t>
            </a:r>
            <a:r>
              <a:rPr sz="1100" spc="-10" dirty="0">
                <a:latin typeface="Calibri"/>
                <a:cs typeface="Calibri"/>
              </a:rPr>
              <a:t> </a:t>
            </a:r>
            <a:r>
              <a:rPr sz="1100" i="1" spc="-10" dirty="0">
                <a:latin typeface="Calibri"/>
                <a:cs typeface="Calibri"/>
              </a:rPr>
              <a:t>w</a:t>
            </a:r>
            <a:r>
              <a:rPr sz="1200" spc="22" baseline="-10416" dirty="0">
                <a:latin typeface="Calibri"/>
                <a:cs typeface="Calibri"/>
              </a:rPr>
              <a:t>0</a:t>
            </a:r>
            <a:endParaRPr sz="1200" baseline="-10416" dirty="0">
              <a:latin typeface="Calibri"/>
              <a:cs typeface="Calibri"/>
            </a:endParaRPr>
          </a:p>
          <a:p>
            <a:pPr marL="170180" marR="100965">
              <a:lnSpc>
                <a:spcPct val="102600"/>
              </a:lnSpc>
              <a:spcBef>
                <a:spcPts val="1095"/>
              </a:spcBef>
            </a:pPr>
            <a:r>
              <a:rPr sz="1100" spc="-5" dirty="0">
                <a:latin typeface="Times New Roman"/>
                <a:cs typeface="Times New Roman"/>
              </a:rPr>
              <a:t>apply</a:t>
            </a:r>
            <a:r>
              <a:rPr sz="1100" spc="-25" dirty="0">
                <a:latin typeface="Times New Roman"/>
                <a:cs typeface="Times New Roman"/>
              </a:rPr>
              <a:t> </a:t>
            </a:r>
            <a:r>
              <a:rPr sz="1100" spc="-5" dirty="0">
                <a:latin typeface="Times New Roman"/>
                <a:cs typeface="Times New Roman"/>
              </a:rPr>
              <a:t>threshold</a:t>
            </a:r>
            <a:r>
              <a:rPr sz="1100" spc="-20" dirty="0">
                <a:latin typeface="Times New Roman"/>
                <a:cs typeface="Times New Roman"/>
              </a:rPr>
              <a:t> </a:t>
            </a:r>
            <a:r>
              <a:rPr sz="1100" spc="-5" dirty="0">
                <a:latin typeface="Times New Roman"/>
                <a:cs typeface="Times New Roman"/>
              </a:rPr>
              <a:t>function</a:t>
            </a:r>
            <a:r>
              <a:rPr sz="1100" spc="-20" dirty="0">
                <a:latin typeface="Times New Roman"/>
                <a:cs typeface="Times New Roman"/>
              </a:rPr>
              <a:t> </a:t>
            </a:r>
            <a:r>
              <a:rPr sz="1100" spc="-5" dirty="0">
                <a:latin typeface="Times New Roman"/>
                <a:cs typeface="Times New Roman"/>
              </a:rPr>
              <a:t>to</a:t>
            </a:r>
            <a:r>
              <a:rPr sz="1100" spc="-20" dirty="0">
                <a:latin typeface="Times New Roman"/>
                <a:cs typeface="Times New Roman"/>
              </a:rPr>
              <a:t> </a:t>
            </a:r>
            <a:r>
              <a:rPr sz="1100" spc="-5" dirty="0">
                <a:latin typeface="Times New Roman"/>
                <a:cs typeface="Times New Roman"/>
              </a:rPr>
              <a:t>get </a:t>
            </a:r>
            <a:r>
              <a:rPr sz="1100" spc="-260" dirty="0">
                <a:latin typeface="Times New Roman"/>
                <a:cs typeface="Times New Roman"/>
              </a:rPr>
              <a:t> </a:t>
            </a:r>
            <a:r>
              <a:rPr sz="1100" spc="-10" dirty="0">
                <a:latin typeface="Times New Roman"/>
                <a:cs typeface="Times New Roman"/>
              </a:rPr>
              <a:t>classification</a:t>
            </a:r>
            <a:endParaRPr sz="1100" dirty="0">
              <a:latin typeface="Times New Roman"/>
              <a:cs typeface="Times New Roman"/>
            </a:endParaRPr>
          </a:p>
          <a:p>
            <a:pPr marR="30480" algn="r">
              <a:lnSpc>
                <a:spcPct val="100000"/>
              </a:lnSpc>
              <a:spcBef>
                <a:spcPts val="204"/>
              </a:spcBef>
            </a:pPr>
            <a:r>
              <a:rPr sz="800" b="1" i="1" spc="135" dirty="0" err="1">
                <a:latin typeface="Calibri"/>
                <a:cs typeface="Calibri"/>
              </a:rPr>
              <a:t>w</a:t>
            </a:r>
            <a:r>
              <a:rPr sz="900" i="1" spc="202" baseline="27777" dirty="0" err="1">
                <a:latin typeface="Calibri"/>
                <a:cs typeface="Calibri"/>
              </a:rPr>
              <a:t>T</a:t>
            </a:r>
            <a:r>
              <a:rPr sz="900" i="1" spc="-37" baseline="27777" dirty="0">
                <a:latin typeface="Calibri"/>
                <a:cs typeface="Calibri"/>
              </a:rPr>
              <a:t> </a:t>
            </a:r>
            <a:r>
              <a:rPr sz="800" b="1" i="1" spc="185" dirty="0">
                <a:latin typeface="Calibri"/>
                <a:cs typeface="Calibri"/>
              </a:rPr>
              <a:t>x</a:t>
            </a:r>
            <a:endParaRPr lang="en-US" sz="800" b="1" i="1" spc="185" dirty="0">
              <a:latin typeface="Calibri"/>
              <a:cs typeface="Calibri"/>
            </a:endParaRPr>
          </a:p>
          <a:p>
            <a:pPr marR="30480" algn="r">
              <a:lnSpc>
                <a:spcPct val="100000"/>
              </a:lnSpc>
              <a:spcBef>
                <a:spcPts val="204"/>
              </a:spcBef>
            </a:pPr>
            <a:endParaRPr lang="en-US" sz="800" dirty="0">
              <a:latin typeface="Calibri"/>
              <a:cs typeface="Calibri"/>
            </a:endParaRPr>
          </a:p>
          <a:p>
            <a:pPr marR="30480" algn="r">
              <a:lnSpc>
                <a:spcPct val="100000"/>
              </a:lnSpc>
              <a:spcBef>
                <a:spcPts val="204"/>
              </a:spcBef>
            </a:pPr>
            <a:r>
              <a:rPr lang="en-US" sz="800" b="1" i="1" spc="185" dirty="0">
                <a:latin typeface="Calibri"/>
                <a:cs typeface="Calibri"/>
              </a:rPr>
              <a:t>W dictates the orientation and w</a:t>
            </a:r>
            <a:r>
              <a:rPr lang="en-US" sz="800" b="1" i="1" spc="185" baseline="-25000" dirty="0">
                <a:latin typeface="Calibri"/>
                <a:cs typeface="Calibri"/>
              </a:rPr>
              <a:t>0</a:t>
            </a:r>
            <a:r>
              <a:rPr lang="en-US" sz="800" b="1" i="1" spc="185" dirty="0">
                <a:latin typeface="Calibri"/>
                <a:cs typeface="Calibri"/>
              </a:rPr>
              <a:t> – location of decision  surface</a:t>
            </a:r>
          </a:p>
          <a:p>
            <a:pPr marR="30480" algn="r">
              <a:lnSpc>
                <a:spcPct val="100000"/>
              </a:lnSpc>
              <a:spcBef>
                <a:spcPts val="204"/>
              </a:spcBef>
            </a:pPr>
            <a:endParaRPr lang="en-US" sz="800" b="1" i="1" spc="185" dirty="0">
              <a:latin typeface="Calibri"/>
              <a:cs typeface="Calibri"/>
            </a:endParaRPr>
          </a:p>
        </p:txBody>
      </p:sp>
      <p:sp>
        <p:nvSpPr>
          <p:cNvPr id="45" name="object 45"/>
          <p:cNvSpPr/>
          <p:nvPr/>
        </p:nvSpPr>
        <p:spPr>
          <a:xfrm>
            <a:off x="4121175" y="2531325"/>
            <a:ext cx="238125" cy="0"/>
          </a:xfrm>
          <a:custGeom>
            <a:avLst/>
            <a:gdLst/>
            <a:ahLst/>
            <a:cxnLst/>
            <a:rect l="l" t="t" r="r" b="b"/>
            <a:pathLst>
              <a:path w="238125">
                <a:moveTo>
                  <a:pt x="0" y="0"/>
                </a:moveTo>
                <a:lnTo>
                  <a:pt x="237578" y="0"/>
                </a:lnTo>
              </a:path>
            </a:pathLst>
          </a:custGeom>
          <a:ln w="5537">
            <a:solidFill>
              <a:srgbClr val="000000"/>
            </a:solidFill>
          </a:ln>
        </p:spPr>
        <p:txBody>
          <a:bodyPr wrap="square" lIns="0" tIns="0" rIns="0" bIns="0" rtlCol="0"/>
          <a:lstStyle/>
          <a:p>
            <a:endParaRPr/>
          </a:p>
        </p:txBody>
      </p:sp>
      <p:sp>
        <p:nvSpPr>
          <p:cNvPr id="46" name="object 46"/>
          <p:cNvSpPr txBox="1"/>
          <p:nvPr/>
        </p:nvSpPr>
        <p:spPr>
          <a:xfrm>
            <a:off x="4127563" y="2501632"/>
            <a:ext cx="224790" cy="147320"/>
          </a:xfrm>
          <a:prstGeom prst="rect">
            <a:avLst/>
          </a:prstGeom>
        </p:spPr>
        <p:txBody>
          <a:bodyPr vert="horz" wrap="square" lIns="0" tIns="12065" rIns="0" bIns="0" rtlCol="0">
            <a:spAutoFit/>
          </a:bodyPr>
          <a:lstStyle/>
          <a:p>
            <a:pPr marL="12700">
              <a:lnSpc>
                <a:spcPct val="100000"/>
              </a:lnSpc>
              <a:spcBef>
                <a:spcPts val="95"/>
              </a:spcBef>
            </a:pPr>
            <a:r>
              <a:rPr sz="800" spc="-65" dirty="0">
                <a:latin typeface="Lucida Sans Unicode"/>
                <a:cs typeface="Lucida Sans Unicode"/>
              </a:rPr>
              <a:t>||</a:t>
            </a:r>
            <a:r>
              <a:rPr sz="800" i="1" spc="55" dirty="0">
                <a:latin typeface="Calibri"/>
                <a:cs typeface="Calibri"/>
              </a:rPr>
              <a:t>w</a:t>
            </a:r>
            <a:r>
              <a:rPr sz="800" spc="-65" dirty="0">
                <a:latin typeface="Lucida Sans Unicode"/>
                <a:cs typeface="Lucida Sans Unicode"/>
              </a:rPr>
              <a:t>||</a:t>
            </a:r>
            <a:endParaRPr sz="800">
              <a:latin typeface="Lucida Sans Unicode"/>
              <a:cs typeface="Lucida Sans Unicode"/>
            </a:endParaRPr>
          </a:p>
        </p:txBody>
      </p:sp>
      <p:sp>
        <p:nvSpPr>
          <p:cNvPr id="48" name="object 48"/>
          <p:cNvSpPr txBox="1"/>
          <p:nvPr/>
        </p:nvSpPr>
        <p:spPr>
          <a:xfrm>
            <a:off x="2363610" y="3321084"/>
            <a:ext cx="846455" cy="117475"/>
          </a:xfrm>
          <a:prstGeom prst="rect">
            <a:avLst/>
          </a:prstGeom>
        </p:spPr>
        <p:txBody>
          <a:bodyPr vert="horz" wrap="square" lIns="0" tIns="6350" rIns="0" bIns="0" rtlCol="0">
            <a:spAutoFit/>
          </a:bodyPr>
          <a:lstStyle/>
          <a:p>
            <a:pPr marL="12700">
              <a:lnSpc>
                <a:spcPct val="100000"/>
              </a:lnSpc>
              <a:spcBef>
                <a:spcPts val="50"/>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50" name="Slide Number Placeholder 4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8</a:t>
            </a:fld>
            <a:endParaRPr lang="en-US" spc="-5" dirty="0"/>
          </a:p>
        </p:txBody>
      </p:sp>
    </p:spTree>
  </p:cSld>
  <p:clrMapOvr>
    <a:masterClrMapping/>
  </p:clrMapOvr>
  <p:transition>
    <p:cut/>
  </p:transition>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80</a:t>
            </a:fld>
            <a:endParaRPr lang="en-US" spc="-5" dirty="0"/>
          </a:p>
        </p:txBody>
      </p:sp>
      <p:pic>
        <p:nvPicPr>
          <p:cNvPr id="1026" name="Picture 2"/>
          <p:cNvPicPr>
            <a:picLocks noChangeAspect="1" noChangeArrowheads="1"/>
          </p:cNvPicPr>
          <p:nvPr/>
        </p:nvPicPr>
        <p:blipFill>
          <a:blip r:embed="rId2" cstate="print"/>
          <a:srcRect/>
          <a:stretch>
            <a:fillRect/>
          </a:stretch>
        </p:blipFill>
        <p:spPr bwMode="auto">
          <a:xfrm>
            <a:off x="1" y="130175"/>
            <a:ext cx="5657850" cy="33305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41"/>
            <a:ext cx="74041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Times New Roman"/>
                <a:cs typeface="Times New Roman"/>
                <a:hlinkClick r:id="rId2" action="ppaction://hlinksldjump"/>
              </a:rPr>
              <a:t>Discriminant</a:t>
            </a:r>
            <a:r>
              <a:rPr sz="600" spc="-15" dirty="0">
                <a:latin typeface="Times New Roman"/>
                <a:cs typeface="Times New Roman"/>
                <a:hlinkClick r:id="rId2" action="ppaction://hlinksldjump"/>
              </a:rPr>
              <a:t> </a:t>
            </a:r>
            <a:r>
              <a:rPr sz="600" spc="-5" dirty="0">
                <a:latin typeface="Times New Roman"/>
                <a:cs typeface="Times New Roman"/>
                <a:hlinkClick r:id="rId2" action="ppaction://hlinksldjump"/>
              </a:rPr>
              <a:t>Functions</a:t>
            </a:r>
            <a:endParaRPr sz="600">
              <a:latin typeface="Times New Roman"/>
              <a:cs typeface="Times New Roman"/>
            </a:endParaRPr>
          </a:p>
        </p:txBody>
      </p:sp>
      <p:sp>
        <p:nvSpPr>
          <p:cNvPr id="8" name="object 8"/>
          <p:cNvSpPr txBox="1"/>
          <p:nvPr/>
        </p:nvSpPr>
        <p:spPr>
          <a:xfrm>
            <a:off x="2363610" y="3321084"/>
            <a:ext cx="846455" cy="117475"/>
          </a:xfrm>
          <a:prstGeom prst="rect">
            <a:avLst/>
          </a:prstGeom>
        </p:spPr>
        <p:txBody>
          <a:bodyPr vert="horz" wrap="square" lIns="0" tIns="6350" rIns="0" bIns="0" rtlCol="0">
            <a:spAutoFit/>
          </a:bodyPr>
          <a:lstStyle/>
          <a:p>
            <a:pPr marL="12700">
              <a:lnSpc>
                <a:spcPct val="100000"/>
              </a:lnSpc>
              <a:spcBef>
                <a:spcPts val="50"/>
              </a:spcBef>
            </a:pPr>
            <a:r>
              <a:rPr sz="600" spc="-5" dirty="0">
                <a:latin typeface="Times New Roman"/>
                <a:cs typeface="Times New Roman"/>
              </a:rPr>
              <a:t>Alireza</a:t>
            </a:r>
            <a:r>
              <a:rPr sz="600" spc="-15" dirty="0">
                <a:latin typeface="Times New Roman"/>
                <a:cs typeface="Times New Roman"/>
              </a:rPr>
              <a:t> </a:t>
            </a:r>
            <a:r>
              <a:rPr sz="600" spc="-5" dirty="0">
                <a:latin typeface="Times New Roman"/>
                <a:cs typeface="Times New Roman"/>
              </a:rPr>
              <a:t>Ghane</a:t>
            </a:r>
            <a:r>
              <a:rPr sz="600" spc="-10" dirty="0">
                <a:latin typeface="Times New Roman"/>
                <a:cs typeface="Times New Roman"/>
              </a:rPr>
              <a:t> </a:t>
            </a:r>
            <a:r>
              <a:rPr sz="600" spc="-5" dirty="0">
                <a:latin typeface="Times New Roman"/>
                <a:cs typeface="Times New Roman"/>
              </a:rPr>
              <a:t>/</a:t>
            </a:r>
            <a:r>
              <a:rPr sz="600" spc="-10" dirty="0">
                <a:latin typeface="Times New Roman"/>
                <a:cs typeface="Times New Roman"/>
              </a:rPr>
              <a:t> </a:t>
            </a:r>
            <a:r>
              <a:rPr sz="600" spc="-5" dirty="0">
                <a:latin typeface="Times New Roman"/>
                <a:cs typeface="Times New Roman"/>
              </a:rPr>
              <a:t>Greg</a:t>
            </a:r>
            <a:r>
              <a:rPr sz="600" spc="-10" dirty="0">
                <a:latin typeface="Times New Roman"/>
                <a:cs typeface="Times New Roman"/>
              </a:rPr>
              <a:t> </a:t>
            </a:r>
            <a:r>
              <a:rPr sz="600" spc="-5" dirty="0">
                <a:latin typeface="Times New Roman"/>
                <a:cs typeface="Times New Roman"/>
              </a:rPr>
              <a:t>Mori</a:t>
            </a:r>
            <a:endParaRPr sz="600">
              <a:latin typeface="Times New Roman"/>
              <a:cs typeface="Times New Roman"/>
            </a:endParaRPr>
          </a:p>
        </p:txBody>
      </p:sp>
      <p:sp>
        <p:nvSpPr>
          <p:cNvPr id="3" name="object 3"/>
          <p:cNvSpPr txBox="1"/>
          <p:nvPr/>
        </p:nvSpPr>
        <p:spPr>
          <a:xfrm>
            <a:off x="2012926" y="741"/>
            <a:ext cx="60261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3" action="ppaction://hlinksldjump"/>
              </a:rPr>
              <a:t>Generat</a:t>
            </a:r>
            <a:r>
              <a:rPr sz="600" spc="-20" dirty="0">
                <a:solidFill>
                  <a:srgbClr val="7F7F7F"/>
                </a:solidFill>
                <a:latin typeface="Times New Roman"/>
                <a:cs typeface="Times New Roman"/>
                <a:hlinkClick r:id="rId3" action="ppaction://hlinksldjump"/>
              </a:rPr>
              <a:t>i</a:t>
            </a:r>
            <a:r>
              <a:rPr sz="600" spc="-15" dirty="0">
                <a:solidFill>
                  <a:srgbClr val="7F7F7F"/>
                </a:solidFill>
                <a:latin typeface="Times New Roman"/>
                <a:cs typeface="Times New Roman"/>
                <a:hlinkClick r:id="rId3" action="ppaction://hlinksldjump"/>
              </a:rPr>
              <a:t>v</a:t>
            </a:r>
            <a:r>
              <a:rPr sz="600" spc="-5" dirty="0">
                <a:solidFill>
                  <a:srgbClr val="7F7F7F"/>
                </a:solidFill>
                <a:latin typeface="Times New Roman"/>
                <a:cs typeface="Times New Roman"/>
                <a:hlinkClick r:id="rId3" action="ppaction://hlinksldjump"/>
              </a:rPr>
              <a:t>e Models</a:t>
            </a:r>
            <a:endParaRPr sz="600">
              <a:latin typeface="Times New Roman"/>
              <a:cs typeface="Times New Roman"/>
            </a:endParaRPr>
          </a:p>
        </p:txBody>
      </p:sp>
      <p:sp>
        <p:nvSpPr>
          <p:cNvPr id="4" name="object 4"/>
          <p:cNvSpPr txBox="1"/>
          <p:nvPr/>
        </p:nvSpPr>
        <p:spPr>
          <a:xfrm>
            <a:off x="3792386" y="741"/>
            <a:ext cx="72072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7F7F7F"/>
                </a:solidFill>
                <a:latin typeface="Times New Roman"/>
                <a:cs typeface="Times New Roman"/>
                <a:hlinkClick r:id="rId4" action="ppaction://hlinksldjump"/>
              </a:rPr>
              <a:t>Discriminative</a:t>
            </a:r>
            <a:r>
              <a:rPr sz="600" spc="-35" dirty="0">
                <a:solidFill>
                  <a:srgbClr val="7F7F7F"/>
                </a:solidFill>
                <a:latin typeface="Times New Roman"/>
                <a:cs typeface="Times New Roman"/>
                <a:hlinkClick r:id="rId4" action="ppaction://hlinksldjump"/>
              </a:rPr>
              <a:t> </a:t>
            </a:r>
            <a:r>
              <a:rPr sz="600" spc="-5" dirty="0">
                <a:solidFill>
                  <a:srgbClr val="7F7F7F"/>
                </a:solidFill>
                <a:latin typeface="Times New Roman"/>
                <a:cs typeface="Times New Roman"/>
                <a:hlinkClick r:id="rId4" action="ppaction://hlinksldjump"/>
              </a:rPr>
              <a:t>Models</a:t>
            </a:r>
            <a:endParaRPr sz="600">
              <a:latin typeface="Times New Roman"/>
              <a:cs typeface="Times New Roman"/>
            </a:endParaRPr>
          </a:p>
        </p:txBody>
      </p:sp>
      <p:sp>
        <p:nvSpPr>
          <p:cNvPr id="5" name="object 5"/>
          <p:cNvSpPr txBox="1"/>
          <p:nvPr/>
        </p:nvSpPr>
        <p:spPr>
          <a:xfrm>
            <a:off x="1681403" y="211795"/>
            <a:ext cx="1245235"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Times New Roman"/>
                <a:cs typeface="Times New Roman"/>
              </a:rPr>
              <a:t>Multiple</a:t>
            </a:r>
            <a:r>
              <a:rPr sz="1400" spc="-50" dirty="0">
                <a:latin typeface="Times New Roman"/>
                <a:cs typeface="Times New Roman"/>
              </a:rPr>
              <a:t> </a:t>
            </a:r>
            <a:r>
              <a:rPr sz="1400" spc="10" dirty="0">
                <a:latin typeface="Times New Roman"/>
                <a:cs typeface="Times New Roman"/>
              </a:rPr>
              <a:t>Classes</a:t>
            </a:r>
            <a:endParaRPr sz="1400">
              <a:latin typeface="Times New Roman"/>
              <a:cs typeface="Times New Roman"/>
            </a:endParaRPr>
          </a:p>
        </p:txBody>
      </p:sp>
      <p:sp>
        <p:nvSpPr>
          <p:cNvPr id="6" name="object 6"/>
          <p:cNvSpPr txBox="1"/>
          <p:nvPr/>
        </p:nvSpPr>
        <p:spPr>
          <a:xfrm>
            <a:off x="441058" y="1994025"/>
            <a:ext cx="3834765" cy="1184275"/>
          </a:xfrm>
          <a:prstGeom prst="rect">
            <a:avLst/>
          </a:prstGeom>
        </p:spPr>
        <p:txBody>
          <a:bodyPr vert="horz" wrap="square" lIns="0" tIns="6985" rIns="0" bIns="0" rtlCol="0">
            <a:spAutoFit/>
          </a:bodyPr>
          <a:lstStyle/>
          <a:p>
            <a:pPr marL="195580" marR="377190" indent="-132715">
              <a:lnSpc>
                <a:spcPct val="102699"/>
              </a:lnSpc>
              <a:spcBef>
                <a:spcPts val="55"/>
              </a:spcBef>
              <a:buSzPct val="90909"/>
              <a:buFont typeface="Lucida Sans Unicode"/>
              <a:buChar char="•"/>
              <a:tabLst>
                <a:tab pos="196215" algn="l"/>
              </a:tabLst>
            </a:pPr>
            <a:r>
              <a:rPr sz="1100" spc="-10" dirty="0">
                <a:latin typeface="Times New Roman"/>
                <a:cs typeface="Times New Roman"/>
              </a:rPr>
              <a:t>A </a:t>
            </a:r>
            <a:r>
              <a:rPr sz="1100" spc="-5" dirty="0">
                <a:latin typeface="Times New Roman"/>
                <a:cs typeface="Times New Roman"/>
              </a:rPr>
              <a:t>linear discriminant between </a:t>
            </a:r>
            <a:r>
              <a:rPr sz="1100" spc="-10" dirty="0">
                <a:latin typeface="Times New Roman"/>
                <a:cs typeface="Times New Roman"/>
              </a:rPr>
              <a:t>two </a:t>
            </a:r>
            <a:r>
              <a:rPr sz="1100" spc="-5" dirty="0">
                <a:latin typeface="Times New Roman"/>
                <a:cs typeface="Times New Roman"/>
              </a:rPr>
              <a:t>classes separates with a </a:t>
            </a:r>
            <a:r>
              <a:rPr sz="1100" spc="-265" dirty="0">
                <a:latin typeface="Times New Roman"/>
                <a:cs typeface="Times New Roman"/>
              </a:rPr>
              <a:t> </a:t>
            </a:r>
            <a:r>
              <a:rPr sz="1100" spc="-5" dirty="0">
                <a:latin typeface="Times New Roman"/>
                <a:cs typeface="Times New Roman"/>
              </a:rPr>
              <a:t>hyperplane</a:t>
            </a:r>
            <a:endParaRPr sz="1100">
              <a:latin typeface="Times New Roman"/>
              <a:cs typeface="Times New Roman"/>
            </a:endParaRPr>
          </a:p>
          <a:p>
            <a:pPr marL="195580" indent="-132715">
              <a:lnSpc>
                <a:spcPct val="100000"/>
              </a:lnSpc>
              <a:spcBef>
                <a:spcPts val="175"/>
              </a:spcBef>
              <a:buSzPct val="90909"/>
              <a:buFont typeface="Lucida Sans Unicode"/>
              <a:buChar char="•"/>
              <a:tabLst>
                <a:tab pos="196215" algn="l"/>
              </a:tabLst>
            </a:pPr>
            <a:r>
              <a:rPr sz="1100" spc="-20" dirty="0">
                <a:solidFill>
                  <a:srgbClr val="D8D8D8"/>
                </a:solidFill>
                <a:latin typeface="Times New Roman"/>
                <a:cs typeface="Times New Roman"/>
              </a:rPr>
              <a:t>How</a:t>
            </a:r>
            <a:r>
              <a:rPr sz="1100" spc="-15" dirty="0">
                <a:solidFill>
                  <a:srgbClr val="D8D8D8"/>
                </a:solidFill>
                <a:latin typeface="Times New Roman"/>
                <a:cs typeface="Times New Roman"/>
              </a:rPr>
              <a:t> </a:t>
            </a:r>
            <a:r>
              <a:rPr sz="1100" spc="-5" dirty="0">
                <a:solidFill>
                  <a:srgbClr val="D8D8D8"/>
                </a:solidFill>
                <a:latin typeface="Times New Roman"/>
                <a:cs typeface="Times New Roman"/>
              </a:rPr>
              <a:t>to</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use</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this</a:t>
            </a:r>
            <a:r>
              <a:rPr sz="1100" spc="-15" dirty="0">
                <a:solidFill>
                  <a:srgbClr val="D8D8D8"/>
                </a:solidFill>
                <a:latin typeface="Times New Roman"/>
                <a:cs typeface="Times New Roman"/>
              </a:rPr>
              <a:t> </a:t>
            </a:r>
            <a:r>
              <a:rPr sz="1100" spc="-5" dirty="0">
                <a:solidFill>
                  <a:srgbClr val="D8D8D8"/>
                </a:solidFill>
                <a:latin typeface="Times New Roman"/>
                <a:cs typeface="Times New Roman"/>
              </a:rPr>
              <a:t>for</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multiple</a:t>
            </a:r>
            <a:r>
              <a:rPr sz="1100" spc="-10" dirty="0">
                <a:solidFill>
                  <a:srgbClr val="D8D8D8"/>
                </a:solidFill>
                <a:latin typeface="Times New Roman"/>
                <a:cs typeface="Times New Roman"/>
              </a:rPr>
              <a:t> </a:t>
            </a:r>
            <a:r>
              <a:rPr sz="1100" spc="-5" dirty="0">
                <a:solidFill>
                  <a:srgbClr val="D8D8D8"/>
                </a:solidFill>
                <a:latin typeface="Times New Roman"/>
                <a:cs typeface="Times New Roman"/>
              </a:rPr>
              <a:t>classes?</a:t>
            </a:r>
            <a:endParaRPr sz="1100">
              <a:latin typeface="Times New Roman"/>
              <a:cs typeface="Times New Roman"/>
            </a:endParaRPr>
          </a:p>
          <a:p>
            <a:pPr marL="473075" marR="81280" lvl="1" indent="-128270">
              <a:lnSpc>
                <a:spcPct val="100000"/>
              </a:lnSpc>
              <a:spcBef>
                <a:spcPts val="175"/>
              </a:spcBef>
              <a:buClr>
                <a:srgbClr val="D8D8D8"/>
              </a:buClr>
              <a:buSzPct val="90000"/>
              <a:buFont typeface="Arial"/>
              <a:buChar char="•"/>
              <a:tabLst>
                <a:tab pos="473709" algn="l"/>
              </a:tabLst>
            </a:pPr>
            <a:r>
              <a:rPr sz="1000" spc="-5" dirty="0">
                <a:solidFill>
                  <a:srgbClr val="D8D8FB"/>
                </a:solidFill>
                <a:latin typeface="Times New Roman"/>
                <a:cs typeface="Times New Roman"/>
              </a:rPr>
              <a:t>One-versus-the-rest </a:t>
            </a:r>
            <a:r>
              <a:rPr sz="1000" spc="-5" dirty="0">
                <a:solidFill>
                  <a:srgbClr val="D8D8D8"/>
                </a:solidFill>
                <a:latin typeface="Times New Roman"/>
                <a:cs typeface="Times New Roman"/>
              </a:rPr>
              <a:t>method: </a:t>
            </a:r>
            <a:r>
              <a:rPr sz="1000" spc="-10" dirty="0">
                <a:solidFill>
                  <a:srgbClr val="D8D8D8"/>
                </a:solidFill>
                <a:latin typeface="Times New Roman"/>
                <a:cs typeface="Times New Roman"/>
              </a:rPr>
              <a:t>build </a:t>
            </a:r>
            <a:r>
              <a:rPr sz="1000" i="1" spc="325" dirty="0">
                <a:solidFill>
                  <a:srgbClr val="D8D8D8"/>
                </a:solidFill>
                <a:latin typeface="Calibri"/>
                <a:cs typeface="Calibri"/>
              </a:rPr>
              <a:t>K </a:t>
            </a:r>
            <a:r>
              <a:rPr sz="1000" spc="-180" dirty="0">
                <a:solidFill>
                  <a:srgbClr val="D8D8D8"/>
                </a:solidFill>
                <a:latin typeface="Lucida Sans Unicode"/>
                <a:cs typeface="Lucida Sans Unicode"/>
              </a:rPr>
              <a:t>− </a:t>
            </a:r>
            <a:r>
              <a:rPr sz="1000" spc="-10" dirty="0">
                <a:solidFill>
                  <a:srgbClr val="D8D8D8"/>
                </a:solidFill>
                <a:latin typeface="Calibri"/>
                <a:cs typeface="Calibri"/>
              </a:rPr>
              <a:t>1 </a:t>
            </a:r>
            <a:r>
              <a:rPr sz="1000" spc="-10" dirty="0">
                <a:solidFill>
                  <a:srgbClr val="D8D8D8"/>
                </a:solidFill>
                <a:latin typeface="Times New Roman"/>
                <a:cs typeface="Times New Roman"/>
              </a:rPr>
              <a:t>classifiers, </a:t>
            </a:r>
            <a:r>
              <a:rPr sz="1000" spc="-5" dirty="0">
                <a:solidFill>
                  <a:srgbClr val="D8D8D8"/>
                </a:solidFill>
                <a:latin typeface="Times New Roman"/>
                <a:cs typeface="Times New Roman"/>
              </a:rPr>
              <a:t>between </a:t>
            </a:r>
            <a:r>
              <a:rPr sz="1000" spc="-35" dirty="0">
                <a:solidFill>
                  <a:srgbClr val="D8D8D8"/>
                </a:solidFill>
                <a:latin typeface="Lucida Sans Unicode"/>
                <a:cs typeface="Lucida Sans Unicode"/>
              </a:rPr>
              <a:t>C</a:t>
            </a:r>
            <a:r>
              <a:rPr sz="1050" i="1" spc="-52" baseline="-11904" dirty="0">
                <a:solidFill>
                  <a:srgbClr val="D8D8D8"/>
                </a:solidFill>
                <a:latin typeface="Calibri"/>
                <a:cs typeface="Calibri"/>
              </a:rPr>
              <a:t>k </a:t>
            </a:r>
            <a:r>
              <a:rPr sz="1050" i="1" spc="-44" baseline="-11904" dirty="0">
                <a:solidFill>
                  <a:srgbClr val="D8D8D8"/>
                </a:solidFill>
                <a:latin typeface="Calibri"/>
                <a:cs typeface="Calibri"/>
              </a:rPr>
              <a:t> </a:t>
            </a:r>
            <a:r>
              <a:rPr sz="1000" spc="-5" dirty="0">
                <a:solidFill>
                  <a:srgbClr val="D8D8D8"/>
                </a:solidFill>
                <a:latin typeface="Times New Roman"/>
                <a:cs typeface="Times New Roman"/>
              </a:rPr>
              <a:t>and</a:t>
            </a:r>
            <a:r>
              <a:rPr sz="1000" spc="-10" dirty="0">
                <a:solidFill>
                  <a:srgbClr val="D8D8D8"/>
                </a:solidFill>
                <a:latin typeface="Times New Roman"/>
                <a:cs typeface="Times New Roman"/>
              </a:rPr>
              <a:t> </a:t>
            </a:r>
            <a:r>
              <a:rPr sz="1000" spc="-5" dirty="0">
                <a:solidFill>
                  <a:srgbClr val="D8D8D8"/>
                </a:solidFill>
                <a:latin typeface="Times New Roman"/>
                <a:cs typeface="Times New Roman"/>
              </a:rPr>
              <a:t>all others</a:t>
            </a:r>
            <a:endParaRPr sz="1000">
              <a:latin typeface="Times New Roman"/>
              <a:cs typeface="Times New Roman"/>
            </a:endParaRPr>
          </a:p>
          <a:p>
            <a:pPr marL="473075" marR="88265" lvl="1" indent="-128270">
              <a:lnSpc>
                <a:spcPts val="1200"/>
              </a:lnSpc>
              <a:spcBef>
                <a:spcPts val="30"/>
              </a:spcBef>
              <a:buClr>
                <a:srgbClr val="D8D8D8"/>
              </a:buClr>
              <a:buSzPct val="90000"/>
              <a:buFont typeface="Arial"/>
              <a:buChar char="•"/>
              <a:tabLst>
                <a:tab pos="473709" algn="l"/>
              </a:tabLst>
            </a:pPr>
            <a:r>
              <a:rPr sz="1000" spc="-5" dirty="0">
                <a:solidFill>
                  <a:srgbClr val="D8D8FB"/>
                </a:solidFill>
                <a:latin typeface="Times New Roman"/>
                <a:cs typeface="Times New Roman"/>
              </a:rPr>
              <a:t>One-versus-one </a:t>
            </a:r>
            <a:r>
              <a:rPr sz="1000" spc="-5" dirty="0">
                <a:solidFill>
                  <a:srgbClr val="D8D8D8"/>
                </a:solidFill>
                <a:latin typeface="Times New Roman"/>
                <a:cs typeface="Times New Roman"/>
              </a:rPr>
              <a:t>method: </a:t>
            </a:r>
            <a:r>
              <a:rPr sz="1000" spc="-10" dirty="0">
                <a:solidFill>
                  <a:srgbClr val="D8D8D8"/>
                </a:solidFill>
                <a:latin typeface="Times New Roman"/>
                <a:cs typeface="Times New Roman"/>
              </a:rPr>
              <a:t>build </a:t>
            </a:r>
            <a:r>
              <a:rPr sz="1000" i="1" spc="265" dirty="0">
                <a:solidFill>
                  <a:srgbClr val="D8D8D8"/>
                </a:solidFill>
                <a:latin typeface="Calibri"/>
                <a:cs typeface="Calibri"/>
              </a:rPr>
              <a:t>K</a:t>
            </a:r>
            <a:r>
              <a:rPr sz="1000" spc="265" dirty="0">
                <a:solidFill>
                  <a:srgbClr val="D8D8D8"/>
                </a:solidFill>
                <a:latin typeface="Calibri"/>
                <a:cs typeface="Calibri"/>
              </a:rPr>
              <a:t>(</a:t>
            </a:r>
            <a:r>
              <a:rPr sz="1000" i="1" spc="265" dirty="0">
                <a:solidFill>
                  <a:srgbClr val="D8D8D8"/>
                </a:solidFill>
                <a:latin typeface="Calibri"/>
                <a:cs typeface="Calibri"/>
              </a:rPr>
              <a:t>K </a:t>
            </a:r>
            <a:r>
              <a:rPr sz="1000" spc="-180" dirty="0">
                <a:solidFill>
                  <a:srgbClr val="D8D8D8"/>
                </a:solidFill>
                <a:latin typeface="Lucida Sans Unicode"/>
                <a:cs typeface="Lucida Sans Unicode"/>
              </a:rPr>
              <a:t>−</a:t>
            </a:r>
            <a:r>
              <a:rPr sz="1000" spc="-175" dirty="0">
                <a:solidFill>
                  <a:srgbClr val="D8D8D8"/>
                </a:solidFill>
                <a:latin typeface="Lucida Sans Unicode"/>
                <a:cs typeface="Lucida Sans Unicode"/>
              </a:rPr>
              <a:t> </a:t>
            </a:r>
            <a:r>
              <a:rPr sz="1000" spc="40" dirty="0">
                <a:solidFill>
                  <a:srgbClr val="D8D8D8"/>
                </a:solidFill>
                <a:latin typeface="Calibri"/>
                <a:cs typeface="Calibri"/>
              </a:rPr>
              <a:t>1)</a:t>
            </a:r>
            <a:r>
              <a:rPr sz="1000" i="1" spc="40" dirty="0">
                <a:solidFill>
                  <a:srgbClr val="D8D8D8"/>
                </a:solidFill>
                <a:latin typeface="Calibri"/>
                <a:cs typeface="Calibri"/>
              </a:rPr>
              <a:t>/</a:t>
            </a:r>
            <a:r>
              <a:rPr sz="1000" spc="40" dirty="0">
                <a:solidFill>
                  <a:srgbClr val="D8D8D8"/>
                </a:solidFill>
                <a:latin typeface="Calibri"/>
                <a:cs typeface="Calibri"/>
              </a:rPr>
              <a:t>2 </a:t>
            </a:r>
            <a:r>
              <a:rPr sz="1000" spc="-10" dirty="0">
                <a:solidFill>
                  <a:srgbClr val="D8D8D8"/>
                </a:solidFill>
                <a:latin typeface="Times New Roman"/>
                <a:cs typeface="Times New Roman"/>
              </a:rPr>
              <a:t>classifiers, </a:t>
            </a:r>
            <a:r>
              <a:rPr sz="1000" spc="-5" dirty="0">
                <a:solidFill>
                  <a:srgbClr val="D8D8D8"/>
                </a:solidFill>
                <a:latin typeface="Times New Roman"/>
                <a:cs typeface="Times New Roman"/>
              </a:rPr>
              <a:t>between </a:t>
            </a:r>
            <a:r>
              <a:rPr sz="1000" spc="-235" dirty="0">
                <a:solidFill>
                  <a:srgbClr val="D8D8D8"/>
                </a:solidFill>
                <a:latin typeface="Times New Roman"/>
                <a:cs typeface="Times New Roman"/>
              </a:rPr>
              <a:t> </a:t>
            </a:r>
            <a:r>
              <a:rPr sz="1000" spc="-5" dirty="0">
                <a:solidFill>
                  <a:srgbClr val="D8D8D8"/>
                </a:solidFill>
                <a:latin typeface="Times New Roman"/>
                <a:cs typeface="Times New Roman"/>
              </a:rPr>
              <a:t>all</a:t>
            </a:r>
            <a:r>
              <a:rPr sz="1000" spc="-10" dirty="0">
                <a:solidFill>
                  <a:srgbClr val="D8D8D8"/>
                </a:solidFill>
                <a:latin typeface="Times New Roman"/>
                <a:cs typeface="Times New Roman"/>
              </a:rPr>
              <a:t> </a:t>
            </a:r>
            <a:r>
              <a:rPr sz="1000" spc="-5" dirty="0">
                <a:solidFill>
                  <a:srgbClr val="D8D8D8"/>
                </a:solidFill>
                <a:latin typeface="Times New Roman"/>
                <a:cs typeface="Times New Roman"/>
              </a:rPr>
              <a:t>pairs</a:t>
            </a:r>
            <a:endParaRPr sz="1000">
              <a:latin typeface="Times New Roman"/>
              <a:cs typeface="Times New Roman"/>
            </a:endParaRPr>
          </a:p>
        </p:txBody>
      </p:sp>
      <p:sp>
        <p:nvSpPr>
          <p:cNvPr id="10" name="Slide Number Placeholder 9"/>
          <p:cNvSpPr>
            <a:spLocks noGrp="1"/>
          </p:cNvSpPr>
          <p:nvPr>
            <p:ph type="sldNum" sz="quarter" idx="4294967295"/>
          </p:nvPr>
        </p:nvSpPr>
        <p:spPr>
          <a:xfrm>
            <a:off x="4133992" y="3321084"/>
            <a:ext cx="152400" cy="117475"/>
          </a:xfrm>
        </p:spPr>
        <p:txBody>
          <a:bodyPr/>
          <a:lstStyle/>
          <a:p>
            <a:pPr marL="37465" algn="ctr">
              <a:lnSpc>
                <a:spcPct val="100000"/>
              </a:lnSpc>
              <a:spcBef>
                <a:spcPts val="50"/>
              </a:spcBef>
            </a:pPr>
            <a:fld id="{81D60167-4931-47E6-BA6A-407CBD079E47}" type="slidenum">
              <a:rPr lang="en-US" spc="-5" smtClean="0"/>
              <a:pPr marL="37465" algn="ctr">
                <a:lnSpc>
                  <a:spcPct val="100000"/>
                </a:lnSpc>
                <a:spcBef>
                  <a:spcPts val="50"/>
                </a:spcBef>
              </a:pPr>
              <a:t>9</a:t>
            </a:fld>
            <a:endParaRPr lang="en-US" spc="-5" dirty="0"/>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2007</TotalTime>
  <Words>7803</Words>
  <Application>Microsoft Office PowerPoint</Application>
  <PresentationFormat>Custom</PresentationFormat>
  <Paragraphs>1701</Paragraphs>
  <Slides>80</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80</vt:i4>
      </vt:variant>
    </vt:vector>
  </HeadingPairs>
  <TitlesOfParts>
    <vt:vector size="93" baseType="lpstr">
      <vt:lpstr>Arial</vt:lpstr>
      <vt:lpstr>Calibri</vt:lpstr>
      <vt:lpstr>Cambria</vt:lpstr>
      <vt:lpstr>Lucida Console</vt:lpstr>
      <vt:lpstr>Lucida Sans Unicode</vt:lpstr>
      <vt:lpstr>Microsoft Sans Serif</vt:lpstr>
      <vt:lpstr>Sitka Small</vt:lpstr>
      <vt:lpstr>Tahoma</vt:lpstr>
      <vt:lpstr>Times New Roman</vt:lpstr>
      <vt:lpstr>Trebuchet MS</vt:lpstr>
      <vt:lpstr>Verdana</vt:lpstr>
      <vt:lpstr>Office Theme</vt:lpstr>
      <vt:lpstr>Custom Design</vt:lpstr>
      <vt:lpstr>PowerPoint Presentation</vt:lpstr>
      <vt:lpstr>Classification: Hand-written Digit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Probabilistic Generative Models - Example</vt:lpstr>
      <vt:lpstr>Probabilistic Generative Models -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Models for Classification - Bishop PRML Ch. 4</dc:title>
  <dc:subject>Talks</dc:subject>
  <dc:creator>Alireza Ghane</dc:creator>
  <cp:lastModifiedBy>Chandrakala S</cp:lastModifiedBy>
  <cp:revision>59</cp:revision>
  <dcterms:created xsi:type="dcterms:W3CDTF">2021-09-20T11:08:14Z</dcterms:created>
  <dcterms:modified xsi:type="dcterms:W3CDTF">2024-04-08T03:43:04Z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2015-03-27T00:00:00Z</vt:filetime>
  </property>
  <property fmtid="{D5CDD505-2E9C-101B-9397-08002B2CF9AE}" pid="3" name="Creator">
    <vt:lpwstr>LaTeX with Beamer class version 3.33</vt:lpwstr>
  </property>
  <property fmtid="{D5CDD505-2E9C-101B-9397-08002B2CF9AE}" pid="4" name="LastSaved">
    <vt:filetime>2021-09-20T00:00:00Z</vt:filetime>
  </property>
</Properties>
</file>