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jj9qdXhOj1GL8+rOFLMGzl7pYD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a45eea59f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ea45eea59f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a45eea59f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a45eea59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ea45eea59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ea45eea59f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a45eea59f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ea45eea59f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ea45eea59f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a45eea59f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a45eea59f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ea45eea59f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a45eea59f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ea45eea59f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ea45eea59f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a45eea59f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ea45eea59f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ea45eea59f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a45eea59f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ea45eea59f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ea45eea59f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a45eea59f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ea45eea59f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ea45eea59f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a45eea59f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ea45eea59f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ea45eea59f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a45eea59f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ea45eea59f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ea45eea59f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a45eea59f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ea45eea59f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ea45eea59f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a45eea59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ea45eea59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a45eea59f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a45eea59f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ea45eea59f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ea45eea59f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a45eea59f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ea45eea59f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ea45eea59f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623888" y="470006"/>
            <a:ext cx="7886700" cy="1512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623888" y="200228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2" type="body"/>
          </p:nvPr>
        </p:nvSpPr>
        <p:spPr>
          <a:xfrm>
            <a:off x="623888" y="440963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b="0" sz="1400">
                <a:solidFill>
                  <a:srgbClr val="ECEAD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-3">
  <p:cSld name="Two Content-3">
    <p:bg>
      <p:bgPr>
        <a:solidFill>
          <a:srgbClr val="ECEAD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3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b="1" sz="1800">
                <a:solidFill>
                  <a:srgbClr val="00674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24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b="1" sz="1800">
                <a:solidFill>
                  <a:srgbClr val="00674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2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4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Gray">
  <p:cSld name="Section Header-Gray">
    <p:bg>
      <p:bgPr>
        <a:solidFill>
          <a:srgbClr val="7E96A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Photo">
  <p:cSld name="Section Header-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/>
          <p:nvPr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6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Photo-2">
  <p:cSld name="Section Header-Photo-2">
    <p:bg>
      <p:bgPr>
        <a:solidFill>
          <a:srgbClr val="00674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628650" y="2011203"/>
            <a:ext cx="3145064" cy="2734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/>
          <p:nvPr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4144709" y="740569"/>
            <a:ext cx="4371831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2400"/>
              <a:buChar char="•"/>
              <a:defRPr sz="2400">
                <a:solidFill>
                  <a:srgbClr val="006747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2100"/>
              <a:buChar char="•"/>
              <a:defRPr sz="2100">
                <a:solidFill>
                  <a:srgbClr val="006747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800"/>
              <a:buChar char="•"/>
              <a:defRPr sz="1800">
                <a:solidFill>
                  <a:srgbClr val="006747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7" name="Google Shape;77;p2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/>
          <p:nvPr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9"/>
          <p:cNvSpPr txBox="1"/>
          <p:nvPr>
            <p:ph type="title"/>
          </p:nvPr>
        </p:nvSpPr>
        <p:spPr>
          <a:xfrm>
            <a:off x="629840" y="342900"/>
            <a:ext cx="30996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629841" y="2383604"/>
            <a:ext cx="4034626" cy="2208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800"/>
              <a:buNone/>
              <a:defRPr sz="18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9"/>
          <p:cNvSpPr/>
          <p:nvPr>
            <p:ph idx="2" type="pic"/>
          </p:nvPr>
        </p:nvSpPr>
        <p:spPr>
          <a:xfrm>
            <a:off x="5033963" y="-33338"/>
            <a:ext cx="3606800" cy="3732213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9"/>
          <p:cNvSpPr txBox="1"/>
          <p:nvPr>
            <p:ph idx="3" type="body"/>
          </p:nvPr>
        </p:nvSpPr>
        <p:spPr>
          <a:xfrm>
            <a:off x="5033963" y="3871644"/>
            <a:ext cx="3606800" cy="45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0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-logo">
  <p:cSld name="Chart-log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>
            <a:off x="5566172" y="740569"/>
            <a:ext cx="2949178" cy="802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5566172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5" name="Google Shape;95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1"/>
          <p:cNvSpPr/>
          <p:nvPr>
            <p:ph idx="2" type="chart"/>
          </p:nvPr>
        </p:nvSpPr>
        <p:spPr>
          <a:xfrm>
            <a:off x="660663" y="740569"/>
            <a:ext cx="4627562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 Slide">
  <p:cSld name="1_End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Green" type="titleOnly">
  <p:cSld name="TITLE_ONLY">
    <p:bg>
      <p:bgPr>
        <a:solidFill>
          <a:srgbClr val="00674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463639" y="1245947"/>
            <a:ext cx="822316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8102E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2" type="sldNum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3"/>
          <p:cNvSpPr/>
          <p:nvPr/>
        </p:nvSpPr>
        <p:spPr>
          <a:xfrm>
            <a:off x="5715001" y="4667066"/>
            <a:ext cx="2396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Ivy College of Business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34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4"/>
          <p:cNvSpPr txBox="1"/>
          <p:nvPr>
            <p:ph idx="2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" type="body"/>
          </p:nvPr>
        </p:nvSpPr>
        <p:spPr>
          <a:xfrm>
            <a:off x="463639" y="1245947"/>
            <a:ext cx="822316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8102E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2" type="sldNum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35"/>
          <p:cNvSpPr/>
          <p:nvPr/>
        </p:nvSpPr>
        <p:spPr>
          <a:xfrm>
            <a:off x="5715001" y="4667066"/>
            <a:ext cx="2396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Ivy College of Business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1" type="body"/>
          </p:nvPr>
        </p:nvSpPr>
        <p:spPr>
          <a:xfrm>
            <a:off x="838200" y="80010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36"/>
          <p:cNvSpPr txBox="1"/>
          <p:nvPr>
            <p:ph idx="2" type="body"/>
          </p:nvPr>
        </p:nvSpPr>
        <p:spPr>
          <a:xfrm>
            <a:off x="4724400" y="80010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7" name="Google Shape;117;p36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6"/>
          <p:cNvSpPr txBox="1"/>
          <p:nvPr>
            <p:ph idx="3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838200" y="80010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4724400" y="80010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37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37"/>
          <p:cNvSpPr txBox="1"/>
          <p:nvPr>
            <p:ph idx="3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wo Content">
  <p:cSld name="3_Two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838200" y="80010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8" name="Google Shape;128;p38"/>
          <p:cNvSpPr txBox="1"/>
          <p:nvPr>
            <p:ph idx="2" type="body"/>
          </p:nvPr>
        </p:nvSpPr>
        <p:spPr>
          <a:xfrm>
            <a:off x="4724400" y="80010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9" name="Google Shape;129;p38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38"/>
          <p:cNvSpPr txBox="1"/>
          <p:nvPr>
            <p:ph idx="3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wo Content">
  <p:cSld name="4_Two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" type="body"/>
          </p:nvPr>
        </p:nvSpPr>
        <p:spPr>
          <a:xfrm>
            <a:off x="838200" y="80010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4" name="Google Shape;134;p39"/>
          <p:cNvSpPr txBox="1"/>
          <p:nvPr>
            <p:ph idx="2" type="body"/>
          </p:nvPr>
        </p:nvSpPr>
        <p:spPr>
          <a:xfrm>
            <a:off x="4724400" y="80010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5" name="Google Shape;135;p39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39"/>
          <p:cNvSpPr txBox="1"/>
          <p:nvPr>
            <p:ph idx="3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8102E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40"/>
          <p:cNvSpPr txBox="1"/>
          <p:nvPr>
            <p:ph idx="2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" type="body"/>
          </p:nvPr>
        </p:nvSpPr>
        <p:spPr>
          <a:xfrm>
            <a:off x="463639" y="1245947"/>
            <a:ext cx="822316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8102E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8102E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2" type="sldNum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ACA3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41"/>
          <p:cNvSpPr/>
          <p:nvPr/>
        </p:nvSpPr>
        <p:spPr>
          <a:xfrm>
            <a:off x="5715001" y="4667066"/>
            <a:ext cx="2396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Ivy College of Business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Logo-2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-2">
  <p:cSld name="Title Slide-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623888" y="467360"/>
            <a:ext cx="7886700" cy="1087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623888" y="157556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623888" y="229635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b="0" sz="1400">
                <a:solidFill>
                  <a:srgbClr val="ECEAD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Logo-1">
  <p:cSld name="Title and Content-Logo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628650" y="575352"/>
            <a:ext cx="7886700" cy="692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1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-2">
  <p:cSld name="Two Content-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/>
          <p:nvPr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/>
          <p:nvPr>
            <p:ph idx="2" type="pic"/>
          </p:nvPr>
        </p:nvSpPr>
        <p:spPr>
          <a:xfrm>
            <a:off x="628650" y="1369219"/>
            <a:ext cx="3874984" cy="32635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>
            <p:ph type="title"/>
          </p:nvPr>
        </p:nvSpPr>
        <p:spPr>
          <a:xfrm>
            <a:off x="421665" y="360483"/>
            <a:ext cx="7886700" cy="689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ISM 6136</a:t>
            </a:r>
            <a:endParaRPr/>
          </a:p>
        </p:txBody>
      </p:sp>
      <p:sp>
        <p:nvSpPr>
          <p:cNvPr id="153" name="Google Shape;153;p1"/>
          <p:cNvSpPr txBox="1"/>
          <p:nvPr>
            <p:ph idx="1" type="body"/>
          </p:nvPr>
        </p:nvSpPr>
        <p:spPr>
          <a:xfrm>
            <a:off x="628650" y="1358124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7200"/>
              <a:t>Data Mining Project: Group 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1100"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92500"/>
              <a:buNone/>
            </a:pPr>
            <a:r>
              <a:rPr lang="en-US" sz="12000"/>
              <a:t>Title: Predictive Model for Term Deposit Subscription</a:t>
            </a:r>
            <a:endParaRPr sz="12000"/>
          </a:p>
        </p:txBody>
      </p:sp>
      <p:sp>
        <p:nvSpPr>
          <p:cNvPr id="154" name="Google Shape;154;p1"/>
          <p:cNvSpPr txBox="1"/>
          <p:nvPr>
            <p:ph idx="2" type="body"/>
          </p:nvPr>
        </p:nvSpPr>
        <p:spPr>
          <a:xfrm>
            <a:off x="421665" y="3785376"/>
            <a:ext cx="7886700" cy="562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EAD1"/>
              </a:buClr>
              <a:buSzPts val="1100"/>
              <a:buNone/>
            </a:pPr>
            <a:r>
              <a:rPr lang="en-US" sz="1100"/>
              <a:t>Ankur Sharma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100"/>
              <a:buNone/>
            </a:pPr>
            <a:r>
              <a:rPr lang="en-US" sz="1100"/>
              <a:t>Manvith Katkuri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100"/>
              <a:buNone/>
            </a:pPr>
            <a:r>
              <a:rPr lang="en-US" sz="1100"/>
              <a:t>Nirajkumar Yogendra Singh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100"/>
              <a:buNone/>
            </a:pPr>
            <a:r>
              <a:rPr lang="en-US" sz="1100"/>
              <a:t>Varsha Disawal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Data Description </a:t>
            </a:r>
            <a:endParaRPr/>
          </a:p>
        </p:txBody>
      </p:sp>
      <p:sp>
        <p:nvSpPr>
          <p:cNvPr id="212" name="Google Shape;212;p8"/>
          <p:cNvSpPr txBox="1"/>
          <p:nvPr>
            <p:ph idx="4294967295" type="sldNum"/>
          </p:nvPr>
        </p:nvSpPr>
        <p:spPr>
          <a:xfrm>
            <a:off x="7010400" y="42862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106100" y="346250"/>
            <a:ext cx="85851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dataset contains real data collected from a Portuguese retail bank, from May 2008 to June 2013, in total of 52944 phone contacts.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Only 5289(11.7%)  records subscribed to the term deposit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 the modeling phase, the dataset is reduced from the original set(150 features) to 17 relevant features that are used in ML models. 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Font typeface="Arial"/>
              <a:buChar char="•"/>
            </a:pPr>
            <a:r>
              <a:rPr lang="en-US"/>
              <a:t>Input variables are age, job, marital status, education, and more.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Font typeface="Arial"/>
              <a:buChar char="•"/>
            </a:pPr>
            <a:r>
              <a:rPr lang="en-US"/>
              <a:t>Target variable is whether a client subscribed to term deposit or not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Different Machine Learning Models Used</a:t>
            </a:r>
            <a:endParaRPr/>
          </a:p>
        </p:txBody>
      </p:sp>
      <p:sp>
        <p:nvSpPr>
          <p:cNvPr id="225" name="Google Shape;225;p10"/>
          <p:cNvSpPr txBox="1"/>
          <p:nvPr>
            <p:ph idx="4294967295" type="sldNum"/>
          </p:nvPr>
        </p:nvSpPr>
        <p:spPr>
          <a:xfrm>
            <a:off x="7010400" y="42862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idx="1" type="body"/>
          </p:nvPr>
        </p:nvSpPr>
        <p:spPr>
          <a:xfrm>
            <a:off x="323900" y="463525"/>
            <a:ext cx="83673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Logistic Regression, Accuracy: 89%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Random Forest, Accuracy: 100%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Gradient Boosting, Accuracy: 91%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Neural Networks, Accuracy: 89%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SVM: Accuracy: 88%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6069"/>
              </a:buClr>
              <a:buSzPts val="18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6069"/>
              </a:buClr>
              <a:buSzPts val="18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a45eea59f_0_52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Complete Results from Gradient Boosting</a:t>
            </a:r>
            <a:endParaRPr/>
          </a:p>
        </p:txBody>
      </p:sp>
      <p:sp>
        <p:nvSpPr>
          <p:cNvPr id="238" name="Google Shape;238;g1ea45eea59f_0_52"/>
          <p:cNvSpPr txBox="1"/>
          <p:nvPr>
            <p:ph idx="4294967295" type="sldNum"/>
          </p:nvPr>
        </p:nvSpPr>
        <p:spPr>
          <a:xfrm>
            <a:off x="7010400" y="4286250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a45eea59f_0_58"/>
          <p:cNvSpPr txBox="1"/>
          <p:nvPr>
            <p:ph idx="1" type="body"/>
          </p:nvPr>
        </p:nvSpPr>
        <p:spPr>
          <a:xfrm>
            <a:off x="357425" y="932650"/>
            <a:ext cx="83337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6069"/>
              </a:buClr>
              <a:buSzPts val="1800"/>
              <a:buFont typeface="Arial"/>
              <a:buNone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Gradient Boosting Metrics</a:t>
            </a:r>
            <a:endParaRPr sz="2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Accuracy: 0.91</a:t>
            </a:r>
            <a:endParaRPr sz="2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Precision: 0.68</a:t>
            </a:r>
            <a:endParaRPr sz="2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Recall: 0.40</a:t>
            </a:r>
            <a:endParaRPr sz="2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F1-score: 0.51</a:t>
            </a:r>
            <a:endParaRPr sz="2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ROC AUC: 0.93</a:t>
            </a:r>
            <a:endParaRPr sz="2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6069"/>
              </a:buClr>
              <a:buSzPts val="18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a45eea59f_0_75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251" name="Google Shape;251;g1ea45eea59f_0_75"/>
          <p:cNvSpPr txBox="1"/>
          <p:nvPr>
            <p:ph idx="4294967295" type="sldNum"/>
          </p:nvPr>
        </p:nvSpPr>
        <p:spPr>
          <a:xfrm>
            <a:off x="7010400" y="4286250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a45eea59f_0_97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Important Features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a45eea59f_0_81"/>
          <p:cNvSpPr txBox="1"/>
          <p:nvPr>
            <p:ph idx="1" type="body"/>
          </p:nvPr>
        </p:nvSpPr>
        <p:spPr>
          <a:xfrm>
            <a:off x="457950" y="212225"/>
            <a:ext cx="8233200" cy="4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6069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4" name="Google Shape;264;g1ea45eea59f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66"/>
            <a:ext cx="9144001" cy="512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a45eea59f_0_114"/>
          <p:cNvSpPr txBox="1"/>
          <p:nvPr>
            <p:ph idx="1" type="body"/>
          </p:nvPr>
        </p:nvSpPr>
        <p:spPr>
          <a:xfrm>
            <a:off x="457950" y="212225"/>
            <a:ext cx="8233200" cy="4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75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Identified 1,882 high value leads from the dataset</a:t>
            </a:r>
            <a:endParaRPr sz="2500"/>
          </a:p>
          <a:p>
            <a:pPr indent="-387350" lvl="0" marL="457200" rtl="0" algn="l">
              <a:spcBef>
                <a:spcPts val="75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Identified the most important features such as the duration of the last call, bank balance, day and more</a:t>
            </a:r>
            <a:endParaRPr sz="2500"/>
          </a:p>
          <a:p>
            <a:pPr indent="-387350" lvl="0" marL="457200" rtl="0" algn="l">
              <a:spcBef>
                <a:spcPts val="75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Best month to contact: May</a:t>
            </a:r>
            <a:endParaRPr sz="2500"/>
          </a:p>
          <a:p>
            <a:pPr indent="-387350" lvl="0" marL="457200" rtl="0" algn="l">
              <a:spcBef>
                <a:spcPts val="75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Best month day to contact: 20th</a:t>
            </a:r>
            <a:endParaRPr sz="25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6069"/>
              </a:buClr>
              <a:buSzPts val="18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6069"/>
              </a:buClr>
              <a:buSzPts val="18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61" name="Google Shape;161;p2"/>
          <p:cNvSpPr txBox="1"/>
          <p:nvPr>
            <p:ph idx="4294967295" type="sldNum"/>
          </p:nvPr>
        </p:nvSpPr>
        <p:spPr>
          <a:xfrm>
            <a:off x="7010400" y="42862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a45eea59f_0_108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Accuracy for Segment Specific Models Based on Call Duration</a:t>
            </a:r>
            <a:endParaRPr/>
          </a:p>
        </p:txBody>
      </p:sp>
      <p:sp>
        <p:nvSpPr>
          <p:cNvPr id="277" name="Google Shape;277;g1ea45eea59f_0_108"/>
          <p:cNvSpPr txBox="1"/>
          <p:nvPr>
            <p:ph idx="4294967295" type="sldNum"/>
          </p:nvPr>
        </p:nvSpPr>
        <p:spPr>
          <a:xfrm>
            <a:off x="7010400" y="4286250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a45eea59f_0_102"/>
          <p:cNvSpPr txBox="1"/>
          <p:nvPr>
            <p:ph idx="1" type="body"/>
          </p:nvPr>
        </p:nvSpPr>
        <p:spPr>
          <a:xfrm>
            <a:off x="457950" y="212225"/>
            <a:ext cx="8233200" cy="4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75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Accuracy for short duration (</a:t>
            </a:r>
            <a:r>
              <a:rPr lang="en-US" sz="2200"/>
              <a:t>less than or equal to 100 secs</a:t>
            </a:r>
            <a:r>
              <a:rPr lang="en-US" sz="2200"/>
              <a:t>): 0.98</a:t>
            </a:r>
            <a:endParaRPr sz="2200"/>
          </a:p>
          <a:p>
            <a:pPr indent="-368300" lvl="0" marL="457200" rtl="0" algn="l">
              <a:spcBef>
                <a:spcPts val="75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Accuracy for medium duration (greater than 100 seconds and less than or equal to 300 seconds): 0.90</a:t>
            </a:r>
            <a:endParaRPr sz="2200"/>
          </a:p>
          <a:p>
            <a:pPr indent="-368300" lvl="0" marL="457200" rtl="0" algn="l">
              <a:spcBef>
                <a:spcPts val="75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Accuracy for longer duration (greater than 300 seconds): 0.77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a45eea59f_0_63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Business Recommendations </a:t>
            </a:r>
            <a:endParaRPr/>
          </a:p>
        </p:txBody>
      </p:sp>
      <p:sp>
        <p:nvSpPr>
          <p:cNvPr id="290" name="Google Shape;290;g1ea45eea59f_0_63"/>
          <p:cNvSpPr txBox="1"/>
          <p:nvPr>
            <p:ph idx="4294967295" type="sldNum"/>
          </p:nvPr>
        </p:nvSpPr>
        <p:spPr>
          <a:xfrm>
            <a:off x="7010400" y="4286250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a45eea59f_0_86"/>
          <p:cNvSpPr txBox="1"/>
          <p:nvPr>
            <p:ph idx="1" type="body"/>
          </p:nvPr>
        </p:nvSpPr>
        <p:spPr>
          <a:xfrm>
            <a:off x="457950" y="212225"/>
            <a:ext cx="8233200" cy="4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AutoNum type="arabicPeriod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Prioritize High-Value Leads </a:t>
            </a:r>
            <a:endParaRPr b="1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Char char="●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Focus marketing efforts on the 1,882 high-value leads as they have the highest conversion potential.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Char char="●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targeted campaigns and offers for this segment.</a:t>
            </a:r>
            <a:b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AutoNum type="arabicPeriod" startAt="2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Optimize Contact Strategy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Char char="●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Contact high-value leads in May, 20th of a month for optimal response rates.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AutoNum type="arabicPeriod" startAt="3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Personalize Messaging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Char char="●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Craft messaging focused on economic conditions based on importance of employment and interest rates.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6069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a45eea59f_0_92"/>
          <p:cNvSpPr txBox="1"/>
          <p:nvPr>
            <p:ph idx="1" type="body"/>
          </p:nvPr>
        </p:nvSpPr>
        <p:spPr>
          <a:xfrm>
            <a:off x="457950" y="212225"/>
            <a:ext cx="8233200" cy="4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AutoNum type="arabicPeriod" startAt="4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Update Targeting Model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Char char="●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Continuously update model with latest data on key factors like duration and bank balance.</a:t>
            </a:r>
            <a:b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AutoNum type="arabicPeriod" startAt="4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Track Performance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Char char="●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Measure marketing KPIs for high-value segment to quantify impact.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Roboto"/>
              <a:buChar char="●"/>
            </a:pPr>
            <a:r>
              <a:rPr lang="en-US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Monitor model performance to check for concept drift.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/>
          <p:nvPr/>
        </p:nvSpPr>
        <p:spPr>
          <a:xfrm>
            <a:off x="2456873" y="1634836"/>
            <a:ext cx="46378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Happy Learning!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457950" y="312750"/>
            <a:ext cx="83769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Goal</a:t>
            </a:r>
            <a:endParaRPr sz="25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develop a predictive model using the Bank Marketing Dataset and a</a:t>
            </a:r>
            <a:r>
              <a:rPr lang="en-US"/>
              <a:t>ssist the bank to optimize its marketing campaigns</a:t>
            </a:r>
            <a:br>
              <a:rPr lang="en-US"/>
            </a:b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2500"/>
              <a:t>Objective</a:t>
            </a:r>
            <a:endParaRPr sz="2500"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To predict the likelihood of a client subscribing to a term deposit based on their demographics and other attributes. 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Business Problem &amp; Motivation</a:t>
            </a:r>
            <a:endParaRPr/>
          </a:p>
        </p:txBody>
      </p:sp>
      <p:sp>
        <p:nvSpPr>
          <p:cNvPr id="173" name="Google Shape;173;p6"/>
          <p:cNvSpPr txBox="1"/>
          <p:nvPr>
            <p:ph idx="4294967295" type="sldNum"/>
          </p:nvPr>
        </p:nvSpPr>
        <p:spPr>
          <a:xfrm>
            <a:off x="7010400" y="42862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628650" y="6586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191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Arial"/>
              <a:buChar char="●"/>
            </a:pPr>
            <a:r>
              <a:rPr lang="en-US">
                <a:solidFill>
                  <a:srgbClr val="1C1917"/>
                </a:solidFill>
                <a:highlight>
                  <a:schemeClr val="lt1"/>
                </a:highlight>
              </a:rPr>
              <a:t>Bank's current marketing campaigns have suboptimal resource allocation and low conversion rates</a:t>
            </a:r>
            <a:endParaRPr>
              <a:solidFill>
                <a:srgbClr val="1C1917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Arial"/>
              <a:buChar char="●"/>
            </a:pPr>
            <a:r>
              <a:rPr lang="en-US">
                <a:solidFill>
                  <a:srgbClr val="1C1917"/>
                </a:solidFill>
                <a:highlight>
                  <a:schemeClr val="lt1"/>
                </a:highlight>
              </a:rPr>
              <a:t>Need to improve efficiency of campaigns by targeting right clients with personalized offers</a:t>
            </a:r>
            <a:endParaRPr>
              <a:solidFill>
                <a:srgbClr val="1C1917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100"/>
              <a:buFont typeface="Arial"/>
              <a:buChar char="●"/>
            </a:pPr>
            <a:r>
              <a:rPr lang="en-US">
                <a:solidFill>
                  <a:srgbClr val="1C1917"/>
                </a:solidFill>
                <a:highlight>
                  <a:schemeClr val="lt1"/>
                </a:highlight>
              </a:rPr>
              <a:t>Goal is to increase bank's subscription rate for term deposits</a:t>
            </a:r>
            <a:endParaRPr>
              <a:solidFill>
                <a:srgbClr val="1C1917"/>
              </a:solidFill>
              <a:highlight>
                <a:schemeClr val="lt1"/>
              </a:highlight>
            </a:endParaRPr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a45eea59f_0_24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Past Work</a:t>
            </a:r>
            <a:endParaRPr/>
          </a:p>
        </p:txBody>
      </p:sp>
      <p:sp>
        <p:nvSpPr>
          <p:cNvPr id="186" name="Google Shape;186;g1ea45eea59f_0_24"/>
          <p:cNvSpPr txBox="1"/>
          <p:nvPr>
            <p:ph idx="4294967295" type="sldNum"/>
          </p:nvPr>
        </p:nvSpPr>
        <p:spPr>
          <a:xfrm>
            <a:off x="7010400" y="4286250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124500" y="110375"/>
            <a:ext cx="8908200" cy="4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We referenced the Research Paper “A Data-Driven Approach to Predict the Success of Bank Telemarketing” where 4 </a:t>
            </a:r>
            <a:r>
              <a:rPr lang="en-US"/>
              <a:t>DM models are used: logistic regression, decision trees, neural network and support vector machine.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They used two metrics, area of the receiver operating characteristic curve (AUC) and area of the LIFT cumulative curve (ALIFT) for testing the models.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following are the AUC metrics for the different algorithms: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Neural Network: 0.929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Logistic Regression: 0.9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Decision Tree: 0.833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SNM: 0.891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a45eea59f_0_30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Opportunities in using Data Mining and Business Analytics</a:t>
            </a:r>
            <a:endParaRPr/>
          </a:p>
        </p:txBody>
      </p:sp>
      <p:sp>
        <p:nvSpPr>
          <p:cNvPr id="199" name="Google Shape;199;g1ea45eea59f_0_30"/>
          <p:cNvSpPr txBox="1"/>
          <p:nvPr>
            <p:ph idx="4294967295" type="sldNum"/>
          </p:nvPr>
        </p:nvSpPr>
        <p:spPr>
          <a:xfrm>
            <a:off x="7010400" y="4286250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a45eea59f_0_41"/>
          <p:cNvSpPr txBox="1"/>
          <p:nvPr>
            <p:ph idx="1" type="body"/>
          </p:nvPr>
        </p:nvSpPr>
        <p:spPr>
          <a:xfrm>
            <a:off x="778125" y="664575"/>
            <a:ext cx="78867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</a:pPr>
            <a:r>
              <a:rPr lang="en-US" sz="2100"/>
              <a:t>Built a </a:t>
            </a:r>
            <a:r>
              <a:rPr lang="en-US" sz="2100"/>
              <a:t>Predictive model to estimate client subscription likelihood</a:t>
            </a:r>
            <a:endParaRPr sz="2100"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None/>
            </a:pPr>
            <a:r>
              <a:t/>
            </a:r>
            <a:endParaRPr sz="2100"/>
          </a:p>
          <a:p>
            <a:pPr indent="-1905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</a:pPr>
            <a:r>
              <a:rPr lang="en-US" sz="2100"/>
              <a:t>Identified key factors influencing subscription decisions</a:t>
            </a:r>
            <a:endParaRPr sz="2100"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None/>
            </a:pPr>
            <a:r>
              <a:t/>
            </a:r>
            <a:endParaRPr sz="2100"/>
          </a:p>
          <a:p>
            <a:pPr indent="-1905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</a:pPr>
            <a:r>
              <a:rPr lang="en-US" sz="2100"/>
              <a:t>Built a propensity score model to identify high-value leads</a:t>
            </a:r>
            <a:endParaRPr sz="2100"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None/>
            </a:pPr>
            <a:r>
              <a:t/>
            </a:r>
            <a:endParaRPr sz="2100"/>
          </a:p>
          <a:p>
            <a:pPr indent="-1905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</a:pPr>
            <a:r>
              <a:rPr lang="en-US" sz="2100"/>
              <a:t>Optimize marketing campaigns based on model insights</a:t>
            </a:r>
            <a:endParaRPr sz="2100"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None/>
            </a:pPr>
            <a:r>
              <a:t/>
            </a:r>
            <a:endParaRPr sz="2100"/>
          </a:p>
          <a:p>
            <a:pPr indent="-1905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</a:pPr>
            <a:r>
              <a:rPr lang="en-US" sz="2100"/>
              <a:t>Created segment-specific models for tailored campaigns</a:t>
            </a:r>
            <a:endParaRPr sz="2100"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None/>
            </a:pPr>
            <a:r>
              <a:t/>
            </a:r>
            <a:endParaRPr sz="2100"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2019-11-06T18:18:56Z</dcterms:created>
  <dc:creator>Dr. Tim Smith</dc:creator>
</cp:coreProperties>
</file>