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
      <p:font typeface="Maven Pro"/>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24" Type="http://schemas.openxmlformats.org/officeDocument/2006/relationships/font" Target="fonts/MavenPro-bold.fntdata"/><Relationship Id="rId12" Type="http://schemas.openxmlformats.org/officeDocument/2006/relationships/slide" Target="slides/slide7.xml"/><Relationship Id="rId23" Type="http://schemas.openxmlformats.org/officeDocument/2006/relationships/font" Target="fonts/MavenPr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b0672227bc_0_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b0672227bc_0_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b0672227bc_0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b0672227bc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b0672227bc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b0672227bc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b0672227bc_0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b0672227bc_0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b0672227bc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b0672227bc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b0672227bc_0_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b0672227bc_0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b0672227bc_0_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b0672227bc_0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b0672227bc_0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b0672227bc_0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b0672227bc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b0672227bc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b0672227bc_0_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b0672227bc_0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b0672227bc_0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b0672227bc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b0672227bc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b0672227bc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en.wikipedia.org/wiki/Unsupervised_learning" TargetMode="External"/><Relationship Id="rId4" Type="http://schemas.openxmlformats.org/officeDocument/2006/relationships/image" Target="../media/image8.png"/><Relationship Id="rId5"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eo.nyu.edu/catalog/nyu_2451_34572?cm_mmc=Email_Newsletter-_-Developer_Ed%2BTech-_-WW_WW-_-SkillsNetwork-Courses-IBMDeveloperSkillsNetwork-DS0701EN-SkillsNetwork-21253531&amp;cm_mmca1=000026UJ&amp;cm_mmca2=10006555&amp;cm_mmca3=M12345678&amp;cvosrc=email.Newsletter.M12345678&amp;cvo_campaign=000026UJ&amp;cm_mmc=Email_Newsletter-_-Developer_Ed%2BTech-_-WW_WW-_-SkillsNetwork-Courses-IBMDeveloperSkillsNetwork-DS0701EN-SkillsNetwork-21253531&amp;cm_mmca1=000026UJ&amp;cm_mmca2=10006555&amp;cm_mmca3=M12345678&amp;cvosrc=email.Newsletter.M12345678&amp;cvo_campaign=000026UJ"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0" lang="en" sz="2300">
                <a:solidFill>
                  <a:srgbClr val="FFFFFF"/>
                </a:solidFill>
                <a:latin typeface="Calibri"/>
                <a:ea typeface="Calibri"/>
                <a:cs typeface="Calibri"/>
                <a:sym typeface="Calibri"/>
              </a:rPr>
              <a:t>Patterns in Types Of Restaurants </a:t>
            </a:r>
            <a:endParaRPr b="0" sz="2300">
              <a:solidFill>
                <a:srgbClr val="FFFFFF"/>
              </a:solidFill>
              <a:latin typeface="Calibri"/>
              <a:ea typeface="Calibri"/>
              <a:cs typeface="Calibri"/>
              <a:sym typeface="Calibri"/>
            </a:endParaRPr>
          </a:p>
          <a:p>
            <a:pPr indent="0" lvl="0" marL="0" rtl="0" algn="ctr">
              <a:lnSpc>
                <a:spcPct val="115000"/>
              </a:lnSpc>
              <a:spcBef>
                <a:spcPts val="300"/>
              </a:spcBef>
              <a:spcAft>
                <a:spcPts val="300"/>
              </a:spcAft>
              <a:buNone/>
            </a:pPr>
            <a:r>
              <a:rPr b="0" lang="en" sz="2300">
                <a:solidFill>
                  <a:srgbClr val="FFFFFF"/>
                </a:solidFill>
                <a:latin typeface="Calibri"/>
                <a:ea typeface="Calibri"/>
                <a:cs typeface="Calibri"/>
                <a:sym typeface="Calibri"/>
              </a:rPr>
              <a:t>in New York</a:t>
            </a:r>
            <a:endParaRPr>
              <a:solidFill>
                <a:srgbClr val="FFFFFF"/>
              </a:solidFill>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100">
                <a:solidFill>
                  <a:srgbClr val="000000"/>
                </a:solidFill>
                <a:latin typeface="Calibri"/>
                <a:ea typeface="Calibri"/>
                <a:cs typeface="Calibri"/>
                <a:sym typeface="Calibri"/>
              </a:rPr>
              <a:t>V</a:t>
            </a:r>
            <a:r>
              <a:rPr lang="en" sz="1000">
                <a:solidFill>
                  <a:srgbClr val="000000"/>
                </a:solidFill>
                <a:latin typeface="Calibri"/>
                <a:ea typeface="Calibri"/>
                <a:cs typeface="Calibri"/>
                <a:sym typeface="Calibri"/>
              </a:rPr>
              <a:t>ARSHA GADEKAR</a:t>
            </a:r>
            <a:endParaRPr sz="1000">
              <a:solidFill>
                <a:srgbClr val="000000"/>
              </a:solidFill>
              <a:latin typeface="Calibri"/>
              <a:ea typeface="Calibri"/>
              <a:cs typeface="Calibri"/>
              <a:sym typeface="Calibri"/>
            </a:endParaRPr>
          </a:p>
          <a:p>
            <a:pPr indent="0" lvl="0" marL="0" rtl="0" algn="ctr">
              <a:lnSpc>
                <a:spcPct val="115000"/>
              </a:lnSpc>
              <a:spcBef>
                <a:spcPts val="0"/>
              </a:spcBef>
              <a:spcAft>
                <a:spcPts val="0"/>
              </a:spcAft>
              <a:buNone/>
            </a:pPr>
            <a:r>
              <a:rPr lang="en" sz="1000">
                <a:solidFill>
                  <a:srgbClr val="000000"/>
                </a:solidFill>
                <a:latin typeface="Calibri"/>
                <a:ea typeface="Calibri"/>
                <a:cs typeface="Calibri"/>
                <a:sym typeface="Calibri"/>
              </a:rPr>
              <a:t>NOV 11, 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Restaurants density based on delivery option</a:t>
            </a:r>
            <a:endParaRPr/>
          </a:p>
        </p:txBody>
      </p:sp>
      <p:sp>
        <p:nvSpPr>
          <p:cNvPr id="335" name="Google Shape;335;p22"/>
          <p:cNvSpPr txBox="1"/>
          <p:nvPr>
            <p:ph idx="1" type="body"/>
          </p:nvPr>
        </p:nvSpPr>
        <p:spPr>
          <a:xfrm>
            <a:off x="6866275" y="1597875"/>
            <a:ext cx="2057400" cy="893400"/>
          </a:xfrm>
          <a:prstGeom prst="rect">
            <a:avLst/>
          </a:prstGeom>
        </p:spPr>
        <p:txBody>
          <a:bodyPr anchorCtr="0" anchor="t" bIns="91425" lIns="91425" spcFirstLastPara="1" rIns="91425" wrap="square" tIns="91425">
            <a:noAutofit/>
          </a:bodyPr>
          <a:lstStyle/>
          <a:p>
            <a:pPr indent="-298450" lvl="0" marL="457200" rtl="0" algn="just">
              <a:spcBef>
                <a:spcPts val="0"/>
              </a:spcBef>
              <a:spcAft>
                <a:spcPts val="0"/>
              </a:spcAft>
              <a:buClr>
                <a:srgbClr val="000000"/>
              </a:buClr>
              <a:buSzPts val="1100"/>
              <a:buFont typeface="Calibri"/>
              <a:buChar char="●"/>
            </a:pPr>
            <a:r>
              <a:rPr lang="en" sz="1100">
                <a:solidFill>
                  <a:srgbClr val="000000"/>
                </a:solidFill>
                <a:latin typeface="Calibri"/>
                <a:ea typeface="Calibri"/>
                <a:cs typeface="Calibri"/>
                <a:sym typeface="Calibri"/>
              </a:rPr>
              <a:t>Most of the restaurants provide home delivery options in New York.</a:t>
            </a:r>
            <a:endParaRPr sz="1100">
              <a:solidFill>
                <a:srgbClr val="000000"/>
              </a:solidFill>
              <a:latin typeface="Calibri"/>
              <a:ea typeface="Calibri"/>
              <a:cs typeface="Calibri"/>
              <a:sym typeface="Calibri"/>
            </a:endParaRPr>
          </a:p>
          <a:p>
            <a:pPr indent="-298450" lvl="0" marL="457200" rtl="0" algn="just">
              <a:spcBef>
                <a:spcPts val="0"/>
              </a:spcBef>
              <a:spcAft>
                <a:spcPts val="0"/>
              </a:spcAft>
              <a:buClr>
                <a:srgbClr val="000000"/>
              </a:buClr>
              <a:buSzPts val="1100"/>
              <a:buFont typeface="Calibri"/>
              <a:buChar char="●"/>
            </a:pPr>
            <a:r>
              <a:rPr lang="en" sz="1100">
                <a:solidFill>
                  <a:srgbClr val="000000"/>
                </a:solidFill>
                <a:latin typeface="Calibri"/>
                <a:ea typeface="Calibri"/>
                <a:cs typeface="Calibri"/>
                <a:sym typeface="Calibri"/>
              </a:rPr>
              <a:t>F</a:t>
            </a:r>
            <a:r>
              <a:rPr lang="en" sz="1100">
                <a:solidFill>
                  <a:srgbClr val="000000"/>
                </a:solidFill>
                <a:latin typeface="Calibri"/>
                <a:ea typeface="Calibri"/>
                <a:cs typeface="Calibri"/>
                <a:sym typeface="Calibri"/>
              </a:rPr>
              <a:t>unction was created which lists and display all the restaurants in a neighborhood which provide home delivery option you just need to pass the name of neighborhood and borough.</a:t>
            </a:r>
            <a:endParaRPr sz="1100">
              <a:solidFill>
                <a:srgbClr val="000000"/>
              </a:solidFill>
              <a:latin typeface="Calibri"/>
              <a:ea typeface="Calibri"/>
              <a:cs typeface="Calibri"/>
              <a:sym typeface="Calibri"/>
            </a:endParaRPr>
          </a:p>
          <a:p>
            <a:pPr indent="-298450" lvl="0" marL="457200" rtl="0" algn="just">
              <a:spcBef>
                <a:spcPts val="0"/>
              </a:spcBef>
              <a:spcAft>
                <a:spcPts val="0"/>
              </a:spcAft>
              <a:buClr>
                <a:srgbClr val="000000"/>
              </a:buClr>
              <a:buSzPts val="1100"/>
              <a:buFont typeface="Calibri"/>
              <a:buChar char="●"/>
            </a:pPr>
            <a:r>
              <a:rPr lang="en" sz="1100">
                <a:solidFill>
                  <a:srgbClr val="000000"/>
                </a:solidFill>
                <a:latin typeface="Calibri"/>
                <a:ea typeface="Calibri"/>
                <a:cs typeface="Calibri"/>
                <a:sym typeface="Calibri"/>
              </a:rPr>
              <a:t>For </a:t>
            </a:r>
            <a:r>
              <a:rPr i="1" lang="en" sz="1000">
                <a:solidFill>
                  <a:srgbClr val="666666"/>
                </a:solidFill>
                <a:latin typeface="Calibri"/>
                <a:ea typeface="Calibri"/>
                <a:cs typeface="Calibri"/>
                <a:sym typeface="Calibri"/>
              </a:rPr>
              <a:t>neighborhood_name='Astoria' and   borough_name='Queens' output:</a:t>
            </a:r>
            <a:endParaRPr/>
          </a:p>
        </p:txBody>
      </p:sp>
      <p:pic>
        <p:nvPicPr>
          <p:cNvPr id="336" name="Google Shape;336;p22"/>
          <p:cNvPicPr preferRelativeResize="0"/>
          <p:nvPr/>
        </p:nvPicPr>
        <p:blipFill>
          <a:blip r:embed="rId3">
            <a:alphaModFix/>
          </a:blip>
          <a:stretch>
            <a:fillRect/>
          </a:stretch>
        </p:blipFill>
        <p:spPr>
          <a:xfrm>
            <a:off x="140000" y="1698050"/>
            <a:ext cx="6416425" cy="1228725"/>
          </a:xfrm>
          <a:prstGeom prst="rect">
            <a:avLst/>
          </a:prstGeom>
          <a:noFill/>
          <a:ln>
            <a:noFill/>
          </a:ln>
        </p:spPr>
      </p:pic>
      <p:pic>
        <p:nvPicPr>
          <p:cNvPr id="337" name="Google Shape;337;p22"/>
          <p:cNvPicPr preferRelativeResize="0"/>
          <p:nvPr/>
        </p:nvPicPr>
        <p:blipFill>
          <a:blip r:embed="rId4">
            <a:alphaModFix/>
          </a:blip>
          <a:stretch>
            <a:fillRect/>
          </a:stretch>
        </p:blipFill>
        <p:spPr>
          <a:xfrm>
            <a:off x="395425" y="3026950"/>
            <a:ext cx="4040225" cy="2006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Modeling -k means clustering</a:t>
            </a:r>
            <a:endParaRPr/>
          </a:p>
        </p:txBody>
      </p:sp>
      <p:sp>
        <p:nvSpPr>
          <p:cNvPr id="343" name="Google Shape;343;p23"/>
          <p:cNvSpPr txBox="1"/>
          <p:nvPr>
            <p:ph idx="1" type="body"/>
          </p:nvPr>
        </p:nvSpPr>
        <p:spPr>
          <a:xfrm>
            <a:off x="1303800" y="1412925"/>
            <a:ext cx="7030500" cy="31188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an </a:t>
            </a:r>
            <a:r>
              <a:rPr lang="en" sz="1400">
                <a:solidFill>
                  <a:srgbClr val="000000"/>
                </a:solidFill>
                <a:uFill>
                  <a:noFill/>
                </a:uFill>
                <a:latin typeface="Calibri"/>
                <a:ea typeface="Calibri"/>
                <a:cs typeface="Calibri"/>
                <a:sym typeface="Calibri"/>
                <a:hlinkClick r:id="rId3">
                  <a:extLst>
                    <a:ext uri="{A12FA001-AC4F-418D-AE19-62706E023703}">
                      <ahyp:hlinkClr val="tx"/>
                    </a:ext>
                  </a:extLst>
                </a:hlinkClick>
              </a:rPr>
              <a:t>unsupervised machine learning</a:t>
            </a:r>
            <a:r>
              <a:rPr lang="en" sz="1400">
                <a:solidFill>
                  <a:srgbClr val="000000"/>
                </a:solidFill>
                <a:latin typeface="Calibri"/>
                <a:ea typeface="Calibri"/>
                <a:cs typeface="Calibri"/>
                <a:sym typeface="Calibri"/>
              </a:rPr>
              <a:t> technique used to identify clusters of data objects in a dataset</a:t>
            </a:r>
            <a:endParaRPr sz="1400">
              <a:solidFill>
                <a:srgbClr val="000000"/>
              </a:solidFill>
              <a:latin typeface="Calibri"/>
              <a:ea typeface="Calibri"/>
              <a:cs typeface="Calibri"/>
              <a:sym typeface="Calibri"/>
            </a:endParaRPr>
          </a:p>
          <a:p>
            <a:pPr indent="-317500" lvl="0" marL="457200" rtl="0" algn="just">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Find an optimal value for k </a:t>
            </a:r>
            <a:endParaRPr sz="1400">
              <a:solidFill>
                <a:srgbClr val="000000"/>
              </a:solidFill>
              <a:latin typeface="Calibri"/>
              <a:ea typeface="Calibri"/>
              <a:cs typeface="Calibri"/>
              <a:sym typeface="Calibri"/>
            </a:endParaRPr>
          </a:p>
          <a:p>
            <a:pPr indent="-311150" lvl="0" marL="457200" rtl="0" algn="just">
              <a:spcBef>
                <a:spcPts val="0"/>
              </a:spcBef>
              <a:spcAft>
                <a:spcPts val="0"/>
              </a:spcAft>
              <a:buClr>
                <a:srgbClr val="000000"/>
              </a:buClr>
              <a:buSzPts val="1300"/>
              <a:buFont typeface="Calibri"/>
              <a:buChar char="●"/>
            </a:pPr>
            <a:r>
              <a:rPr lang="en" sz="1400">
                <a:solidFill>
                  <a:srgbClr val="000000"/>
                </a:solidFill>
                <a:latin typeface="Calibri"/>
                <a:ea typeface="Calibri"/>
                <a:cs typeface="Calibri"/>
                <a:sym typeface="Calibri"/>
              </a:rPr>
              <a:t>The Elbow method 				  -&gt; </a:t>
            </a:r>
            <a:r>
              <a:rPr lang="en" sz="1200">
                <a:solidFill>
                  <a:srgbClr val="000000"/>
                </a:solidFill>
                <a:latin typeface="Calibri"/>
                <a:ea typeface="Calibri"/>
                <a:cs typeface="Calibri"/>
                <a:sym typeface="Calibri"/>
              </a:rPr>
              <a:t>The Silhouette Method  </a:t>
            </a:r>
            <a:endParaRPr sz="1400">
              <a:solidFill>
                <a:srgbClr val="000000"/>
              </a:solidFill>
              <a:latin typeface="Calibri"/>
              <a:ea typeface="Calibri"/>
              <a:cs typeface="Calibri"/>
              <a:sym typeface="Calibri"/>
            </a:endParaRPr>
          </a:p>
          <a:p>
            <a:pPr indent="0" lvl="0" marL="0" rtl="0" algn="just">
              <a:spcBef>
                <a:spcPts val="0"/>
              </a:spcBef>
              <a:spcAft>
                <a:spcPts val="0"/>
              </a:spcAft>
              <a:buNone/>
            </a:pPr>
            <a:r>
              <a:t/>
            </a:r>
            <a:endParaRPr sz="1400">
              <a:solidFill>
                <a:srgbClr val="000000"/>
              </a:solidFill>
              <a:latin typeface="Calibri"/>
              <a:ea typeface="Calibri"/>
              <a:cs typeface="Calibri"/>
              <a:sym typeface="Calibri"/>
            </a:endParaRPr>
          </a:p>
          <a:p>
            <a:pPr indent="0" lvl="0" marL="0" rtl="0" algn="just">
              <a:spcBef>
                <a:spcPts val="0"/>
              </a:spcBef>
              <a:spcAft>
                <a:spcPts val="0"/>
              </a:spcAft>
              <a:buNone/>
            </a:pPr>
            <a:r>
              <a:t/>
            </a:r>
            <a:endParaRPr sz="1400">
              <a:solidFill>
                <a:srgbClr val="000000"/>
              </a:solidFill>
              <a:latin typeface="Calibri"/>
              <a:ea typeface="Calibri"/>
              <a:cs typeface="Calibri"/>
              <a:sym typeface="Calibri"/>
            </a:endParaRPr>
          </a:p>
          <a:p>
            <a:pPr indent="0" lvl="0" marL="0" rtl="0" algn="just">
              <a:spcBef>
                <a:spcPts val="0"/>
              </a:spcBef>
              <a:spcAft>
                <a:spcPts val="0"/>
              </a:spcAft>
              <a:buNone/>
            </a:pPr>
            <a:r>
              <a:t/>
            </a:r>
            <a:endParaRPr sz="1400">
              <a:solidFill>
                <a:srgbClr val="000000"/>
              </a:solidFill>
              <a:latin typeface="Calibri"/>
              <a:ea typeface="Calibri"/>
              <a:cs typeface="Calibri"/>
              <a:sym typeface="Calibri"/>
            </a:endParaRPr>
          </a:p>
          <a:p>
            <a:pPr indent="0" lvl="0" marL="0" rtl="0" algn="just">
              <a:spcBef>
                <a:spcPts val="0"/>
              </a:spcBef>
              <a:spcAft>
                <a:spcPts val="0"/>
              </a:spcAft>
              <a:buNone/>
            </a:pPr>
            <a:r>
              <a:t/>
            </a:r>
            <a:endParaRPr sz="1400">
              <a:solidFill>
                <a:srgbClr val="000000"/>
              </a:solidFill>
              <a:latin typeface="Calibri"/>
              <a:ea typeface="Calibri"/>
              <a:cs typeface="Calibri"/>
              <a:sym typeface="Calibri"/>
            </a:endParaRPr>
          </a:p>
          <a:p>
            <a:pPr indent="0" lvl="0" marL="0" rtl="0" algn="just">
              <a:spcBef>
                <a:spcPts val="0"/>
              </a:spcBef>
              <a:spcAft>
                <a:spcPts val="0"/>
              </a:spcAft>
              <a:buNone/>
            </a:pPr>
            <a:r>
              <a:t/>
            </a:r>
            <a:endParaRPr sz="1400">
              <a:solidFill>
                <a:srgbClr val="000000"/>
              </a:solidFill>
              <a:latin typeface="Calibri"/>
              <a:ea typeface="Calibri"/>
              <a:cs typeface="Calibri"/>
              <a:sym typeface="Calibri"/>
            </a:endParaRPr>
          </a:p>
          <a:p>
            <a:pPr indent="0" lvl="0" marL="457200" rtl="0" algn="l">
              <a:spcBef>
                <a:spcPts val="0"/>
              </a:spcBef>
              <a:spcAft>
                <a:spcPts val="0"/>
              </a:spcAft>
              <a:buNone/>
            </a:pPr>
            <a:r>
              <a:t/>
            </a:r>
            <a:endParaRPr sz="1400">
              <a:solidFill>
                <a:srgbClr val="000000"/>
              </a:solidFill>
              <a:latin typeface="Calibri"/>
              <a:ea typeface="Calibri"/>
              <a:cs typeface="Calibri"/>
              <a:sym typeface="Calibri"/>
            </a:endParaRPr>
          </a:p>
          <a:p>
            <a:pPr indent="0" lvl="0" marL="457200" rtl="0" algn="l">
              <a:spcBef>
                <a:spcPts val="0"/>
              </a:spcBef>
              <a:spcAft>
                <a:spcPts val="0"/>
              </a:spcAft>
              <a:buNone/>
            </a:pPr>
            <a:r>
              <a:t/>
            </a:r>
            <a:endParaRPr sz="1400">
              <a:solidFill>
                <a:srgbClr val="000000"/>
              </a:solidFill>
              <a:latin typeface="Calibri"/>
              <a:ea typeface="Calibri"/>
              <a:cs typeface="Calibri"/>
              <a:sym typeface="Calibri"/>
            </a:endParaRPr>
          </a:p>
          <a:p>
            <a:pPr indent="-317500" lvl="0" marL="457200" rtl="0" algn="l">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k=9 is optimal value</a:t>
            </a:r>
            <a:endParaRPr sz="1400">
              <a:solidFill>
                <a:srgbClr val="000000"/>
              </a:solidFill>
              <a:latin typeface="Calibri"/>
              <a:ea typeface="Calibri"/>
              <a:cs typeface="Calibri"/>
              <a:sym typeface="Calibri"/>
            </a:endParaRPr>
          </a:p>
        </p:txBody>
      </p:sp>
      <p:pic>
        <p:nvPicPr>
          <p:cNvPr id="344" name="Google Shape;344;p23"/>
          <p:cNvPicPr preferRelativeResize="0"/>
          <p:nvPr/>
        </p:nvPicPr>
        <p:blipFill>
          <a:blip r:embed="rId4">
            <a:alphaModFix/>
          </a:blip>
          <a:stretch>
            <a:fillRect/>
          </a:stretch>
        </p:blipFill>
        <p:spPr>
          <a:xfrm>
            <a:off x="1850350" y="2661163"/>
            <a:ext cx="1914525" cy="1304925"/>
          </a:xfrm>
          <a:prstGeom prst="rect">
            <a:avLst/>
          </a:prstGeom>
          <a:noFill/>
          <a:ln>
            <a:noFill/>
          </a:ln>
        </p:spPr>
      </p:pic>
      <p:pic>
        <p:nvPicPr>
          <p:cNvPr id="345" name="Google Shape;345;p23"/>
          <p:cNvPicPr preferRelativeResize="0"/>
          <p:nvPr/>
        </p:nvPicPr>
        <p:blipFill>
          <a:blip r:embed="rId5">
            <a:alphaModFix/>
          </a:blip>
          <a:stretch>
            <a:fillRect/>
          </a:stretch>
        </p:blipFill>
        <p:spPr>
          <a:xfrm>
            <a:off x="4675150" y="2584975"/>
            <a:ext cx="1828800" cy="1209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Neighborhood clustered</a:t>
            </a:r>
            <a:endParaRPr/>
          </a:p>
        </p:txBody>
      </p:sp>
      <p:pic>
        <p:nvPicPr>
          <p:cNvPr id="351" name="Google Shape;351;p24"/>
          <p:cNvPicPr preferRelativeResize="0"/>
          <p:nvPr/>
        </p:nvPicPr>
        <p:blipFill>
          <a:blip r:embed="rId3">
            <a:alphaModFix/>
          </a:blip>
          <a:stretch>
            <a:fillRect/>
          </a:stretch>
        </p:blipFill>
        <p:spPr>
          <a:xfrm>
            <a:off x="808050" y="1440425"/>
            <a:ext cx="7670900" cy="3269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a:p>
            <a:pPr indent="0" lvl="0" marL="0" rtl="0" algn="l">
              <a:spcBef>
                <a:spcPts val="0"/>
              </a:spcBef>
              <a:spcAft>
                <a:spcPts val="0"/>
              </a:spcAft>
              <a:buNone/>
            </a:pPr>
            <a:r>
              <a:t/>
            </a:r>
            <a:endParaRPr/>
          </a:p>
        </p:txBody>
      </p:sp>
      <p:sp>
        <p:nvSpPr>
          <p:cNvPr id="357" name="Google Shape;357;p25"/>
          <p:cNvSpPr txBox="1"/>
          <p:nvPr>
            <p:ph idx="1" type="body"/>
          </p:nvPr>
        </p:nvSpPr>
        <p:spPr>
          <a:xfrm>
            <a:off x="1303800" y="1350950"/>
            <a:ext cx="7030500" cy="31806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There are a great number of restaurants in New York </a:t>
            </a:r>
            <a:endParaRPr sz="1400">
              <a:solidFill>
                <a:srgbClr val="000000"/>
              </a:solidFill>
              <a:latin typeface="Calibri"/>
              <a:ea typeface="Calibri"/>
              <a:cs typeface="Calibri"/>
              <a:sym typeface="Calibri"/>
            </a:endParaRPr>
          </a:p>
          <a:p>
            <a:pPr indent="-317500" lvl="0" marL="457200" rtl="0" algn="just">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Manhattan has the largest number of restaurants among all boroughs.</a:t>
            </a:r>
            <a:endParaRPr sz="1400">
              <a:solidFill>
                <a:srgbClr val="000000"/>
              </a:solidFill>
              <a:latin typeface="Calibri"/>
              <a:ea typeface="Calibri"/>
              <a:cs typeface="Calibri"/>
              <a:sym typeface="Calibri"/>
            </a:endParaRPr>
          </a:p>
          <a:p>
            <a:pPr indent="-317500" lvl="0" marL="457200" rtl="0" algn="just">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People of Manhattan love Italian food. </a:t>
            </a:r>
            <a:endParaRPr sz="1400">
              <a:solidFill>
                <a:srgbClr val="000000"/>
              </a:solidFill>
              <a:latin typeface="Calibri"/>
              <a:ea typeface="Calibri"/>
              <a:cs typeface="Calibri"/>
              <a:sym typeface="Calibri"/>
            </a:endParaRPr>
          </a:p>
          <a:p>
            <a:pPr indent="-317500" lvl="0" marL="457200" rtl="0" algn="just">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There are 83 types of food category/cuisines in New York among which the top 10 based on density are : Chinese, Italian, Mexican, American, Korean, Sushi, Japanese, Thai, Caribbean and Indian. </a:t>
            </a:r>
            <a:endParaRPr sz="1400">
              <a:solidFill>
                <a:srgbClr val="000000"/>
              </a:solidFill>
              <a:latin typeface="Calibri"/>
              <a:ea typeface="Calibri"/>
              <a:cs typeface="Calibri"/>
              <a:sym typeface="Calibri"/>
            </a:endParaRPr>
          </a:p>
          <a:p>
            <a:pPr indent="-317500" lvl="0" marL="457200" rtl="0" algn="just">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Most of the restaurants provide food delivery options so if you want to grab a bite from the comfort of your own place then you can just ask for home delivery. </a:t>
            </a:r>
            <a:endParaRPr sz="1400">
              <a:solidFill>
                <a:srgbClr val="000000"/>
              </a:solidFill>
              <a:latin typeface="Calibri"/>
              <a:ea typeface="Calibri"/>
              <a:cs typeface="Calibri"/>
              <a:sym typeface="Calibri"/>
            </a:endParaRPr>
          </a:p>
          <a:p>
            <a:pPr indent="-317500" lvl="0" marL="457200" rtl="0" algn="just">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Then we clustered  the neighborhood data to find out if there is any relation between the neighborhood based on types of food and we found out neighborhoods who have similar food tastes. </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a:t>
            </a:r>
            <a:endParaRPr/>
          </a:p>
          <a:p>
            <a:pPr indent="0" lvl="0" marL="0" rtl="0" algn="l">
              <a:spcBef>
                <a:spcPts val="0"/>
              </a:spcBef>
              <a:spcAft>
                <a:spcPts val="0"/>
              </a:spcAft>
              <a:buNone/>
            </a:pPr>
            <a:r>
              <a:t/>
            </a:r>
            <a:endParaRPr/>
          </a:p>
        </p:txBody>
      </p:sp>
      <p:sp>
        <p:nvSpPr>
          <p:cNvPr id="284" name="Google Shape;284;p14"/>
          <p:cNvSpPr txBox="1"/>
          <p:nvPr>
            <p:ph idx="1" type="body"/>
          </p:nvPr>
        </p:nvSpPr>
        <p:spPr>
          <a:xfrm>
            <a:off x="1155050" y="1481900"/>
            <a:ext cx="7030500" cy="2541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solidFill>
                  <a:srgbClr val="000000"/>
                </a:solidFill>
                <a:latin typeface="Calibri"/>
                <a:ea typeface="Calibri"/>
                <a:cs typeface="Calibri"/>
                <a:sym typeface="Calibri"/>
              </a:rPr>
              <a:t>The project aims to find out if there is any pattern in the type of restaurants located in every borough and neighborhood of New York.</a:t>
            </a:r>
            <a:endParaRPr sz="1400">
              <a:solidFill>
                <a:srgbClr val="000000"/>
              </a:solidFill>
              <a:latin typeface="Calibri"/>
              <a:ea typeface="Calibri"/>
              <a:cs typeface="Calibri"/>
              <a:sym typeface="Calibri"/>
            </a:endParaRPr>
          </a:p>
          <a:p>
            <a:pPr indent="-317500" lvl="0" marL="457200" rtl="0" algn="just">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Are some cuisines / types of restaurants more represented in certain areas than in others?</a:t>
            </a:r>
            <a:endParaRPr sz="1400">
              <a:solidFill>
                <a:srgbClr val="000000"/>
              </a:solidFill>
              <a:latin typeface="Calibri"/>
              <a:ea typeface="Calibri"/>
              <a:cs typeface="Calibri"/>
              <a:sym typeface="Calibri"/>
            </a:endParaRPr>
          </a:p>
          <a:p>
            <a:pPr indent="-317500" lvl="0" marL="457200" rtl="0" algn="just">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Which cuisines / types of restaurants have delivery options?</a:t>
            </a:r>
            <a:endParaRPr sz="1400">
              <a:solidFill>
                <a:srgbClr val="000000"/>
              </a:solidFill>
              <a:latin typeface="Calibri"/>
              <a:ea typeface="Calibri"/>
              <a:cs typeface="Calibri"/>
              <a:sym typeface="Calibri"/>
            </a:endParaRPr>
          </a:p>
          <a:p>
            <a:pPr indent="-317500" lvl="0" marL="457200" rtl="0" algn="just">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Is it possible to group neighborhoods together based on the sole criteria of food?</a:t>
            </a:r>
            <a:endParaRPr sz="1400">
              <a:solidFill>
                <a:srgbClr val="000000"/>
              </a:solidFill>
              <a:latin typeface="Calibri"/>
              <a:ea typeface="Calibri"/>
              <a:cs typeface="Calibri"/>
              <a:sym typeface="Calibri"/>
            </a:endParaRPr>
          </a:p>
          <a:p>
            <a:pPr indent="-317500" lvl="0" marL="457200" rtl="0" algn="just">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Which borough has the most restaurants?</a:t>
            </a:r>
            <a:endParaRPr sz="1400">
              <a:solidFill>
                <a:srgbClr val="000000"/>
              </a:solidFill>
              <a:latin typeface="Calibri"/>
              <a:ea typeface="Calibri"/>
              <a:cs typeface="Calibri"/>
              <a:sym typeface="Calibri"/>
            </a:endParaRPr>
          </a:p>
          <a:p>
            <a:pPr indent="0" lvl="0" marL="0" rtl="0" algn="just">
              <a:spcBef>
                <a:spcPts val="0"/>
              </a:spcBef>
              <a:spcAft>
                <a:spcPts val="0"/>
              </a:spcAft>
              <a:buNone/>
            </a:pPr>
            <a:r>
              <a:rPr lang="en" sz="1400">
                <a:solidFill>
                  <a:srgbClr val="000000"/>
                </a:solidFill>
                <a:latin typeface="Calibri"/>
                <a:ea typeface="Calibri"/>
                <a:cs typeface="Calibri"/>
                <a:sym typeface="Calibri"/>
              </a:rPr>
              <a:t>The project will also focus on the borough with most restaurants in New York and provide a list of  top restaurants based on user ratings and likes and dine-out and delivery services considering current covid scenarios.</a:t>
            </a:r>
            <a:endParaRPr sz="1400">
              <a:solidFill>
                <a:srgbClr val="000000"/>
              </a:solidFill>
              <a:latin typeface="Calibri"/>
              <a:ea typeface="Calibri"/>
              <a:cs typeface="Calibri"/>
              <a:sym typeface="Calibri"/>
            </a:endParaRPr>
          </a:p>
          <a:p>
            <a:pPr indent="0" lvl="0" marL="0" rtl="0" algn="l">
              <a:spcBef>
                <a:spcPts val="0"/>
              </a:spcBef>
              <a:spcAft>
                <a:spcPts val="1600"/>
              </a:spcAft>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t>
            </a:r>
            <a:r>
              <a:rPr lang="en"/>
              <a:t>acquisition</a:t>
            </a:r>
            <a:r>
              <a:rPr lang="en"/>
              <a:t> and cleaning</a:t>
            </a:r>
            <a:endParaRPr/>
          </a:p>
        </p:txBody>
      </p:sp>
      <p:sp>
        <p:nvSpPr>
          <p:cNvPr id="290" name="Google Shape;290;p15"/>
          <p:cNvSpPr txBox="1"/>
          <p:nvPr>
            <p:ph idx="1" type="body"/>
          </p:nvPr>
        </p:nvSpPr>
        <p:spPr>
          <a:xfrm>
            <a:off x="1303800" y="1338550"/>
            <a:ext cx="7030500" cy="31932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SzPts val="1500"/>
              <a:buChar char="●"/>
            </a:pPr>
            <a:r>
              <a:rPr lang="en">
                <a:solidFill>
                  <a:srgbClr val="000000"/>
                </a:solidFill>
                <a:latin typeface="Calibri"/>
                <a:ea typeface="Calibri"/>
                <a:cs typeface="Calibri"/>
                <a:sym typeface="Calibri"/>
              </a:rPr>
              <a:t>Neighborhood has a total of 5 boroughs and 306 neighborhoods. In order to segment the neighborhoods and explore them, we will essentially need a dataset that contains the 5 boroughs and the neighborhoods that exist in each borough as well as the latitude and longitude coordinates of each neighborhood</a:t>
            </a:r>
            <a:endParaRPr>
              <a:solidFill>
                <a:srgbClr val="000000"/>
              </a:solidFill>
              <a:latin typeface="Calibri"/>
              <a:ea typeface="Calibri"/>
              <a:cs typeface="Calibri"/>
              <a:sym typeface="Calibri"/>
            </a:endParaRPr>
          </a:p>
          <a:p>
            <a:pPr indent="-311150" lvl="0" marL="457200" rtl="0" algn="just">
              <a:spcBef>
                <a:spcPts val="0"/>
              </a:spcBef>
              <a:spcAft>
                <a:spcPts val="0"/>
              </a:spcAft>
              <a:buClr>
                <a:srgbClr val="000000"/>
              </a:buClr>
              <a:buSzPts val="1300"/>
              <a:buFont typeface="Calibri"/>
              <a:buChar char="●"/>
            </a:pPr>
            <a:r>
              <a:rPr lang="en">
                <a:solidFill>
                  <a:srgbClr val="000000"/>
                </a:solidFill>
                <a:latin typeface="Calibri"/>
                <a:ea typeface="Calibri"/>
                <a:cs typeface="Calibri"/>
                <a:sym typeface="Calibri"/>
              </a:rPr>
              <a:t>This dataset exists for free on the web. Here is the link to the dataset: </a:t>
            </a:r>
            <a:r>
              <a:rPr lang="en">
                <a:solidFill>
                  <a:srgbClr val="1155CC"/>
                </a:solidFill>
                <a:uFill>
                  <a:noFill/>
                </a:uFill>
                <a:latin typeface="Calibri"/>
                <a:ea typeface="Calibri"/>
                <a:cs typeface="Calibri"/>
                <a:sym typeface="Calibri"/>
                <a:hlinkClick r:id="rId3">
                  <a:extLst>
                    <a:ext uri="{A12FA001-AC4F-418D-AE19-62706E023703}">
                      <ahyp:hlinkClr val="tx"/>
                    </a:ext>
                  </a:extLst>
                </a:hlinkClick>
              </a:rPr>
              <a:t>https://geo.nyu.edu/catalog/nyu_2451_34572</a:t>
            </a:r>
            <a:r>
              <a:rPr lang="en">
                <a:solidFill>
                  <a:srgbClr val="000000"/>
                </a:solidFill>
                <a:latin typeface="Calibri"/>
                <a:ea typeface="Calibri"/>
                <a:cs typeface="Calibri"/>
                <a:sym typeface="Calibri"/>
              </a:rPr>
              <a:t>.</a:t>
            </a:r>
            <a:endParaRPr>
              <a:solidFill>
                <a:srgbClr val="000000"/>
              </a:solidFill>
              <a:latin typeface="Calibri"/>
              <a:ea typeface="Calibri"/>
              <a:cs typeface="Calibri"/>
              <a:sym typeface="Calibri"/>
            </a:endParaRPr>
          </a:p>
          <a:p>
            <a:pPr indent="-311150" lvl="0" marL="457200" rtl="0" algn="just">
              <a:spcBef>
                <a:spcPts val="0"/>
              </a:spcBef>
              <a:spcAft>
                <a:spcPts val="0"/>
              </a:spcAft>
              <a:buClr>
                <a:srgbClr val="000000"/>
              </a:buClr>
              <a:buSzPts val="1300"/>
              <a:buFont typeface="Calibri"/>
              <a:buChar char="●"/>
            </a:pPr>
            <a:r>
              <a:rPr lang="en">
                <a:solidFill>
                  <a:srgbClr val="000000"/>
                </a:solidFill>
                <a:latin typeface="Calibri"/>
                <a:ea typeface="Calibri"/>
                <a:cs typeface="Calibri"/>
                <a:sym typeface="Calibri"/>
              </a:rPr>
              <a:t> Geopy library was used to get the latitude and longitude values of New York City</a:t>
            </a:r>
            <a:endParaRPr>
              <a:solidFill>
                <a:srgbClr val="000000"/>
              </a:solidFill>
              <a:latin typeface="Calibri"/>
              <a:ea typeface="Calibri"/>
              <a:cs typeface="Calibri"/>
              <a:sym typeface="Calibri"/>
            </a:endParaRPr>
          </a:p>
          <a:p>
            <a:pPr indent="-311150" lvl="0" marL="457200" rtl="0" algn="just">
              <a:spcBef>
                <a:spcPts val="0"/>
              </a:spcBef>
              <a:spcAft>
                <a:spcPts val="0"/>
              </a:spcAft>
              <a:buClr>
                <a:srgbClr val="000000"/>
              </a:buClr>
              <a:buSzPts val="1300"/>
              <a:buFont typeface="Calibri"/>
              <a:buChar char="●"/>
            </a:pPr>
            <a:r>
              <a:rPr lang="en">
                <a:solidFill>
                  <a:srgbClr val="000000"/>
                </a:solidFill>
                <a:latin typeface="Calibri"/>
                <a:ea typeface="Calibri"/>
                <a:cs typeface="Calibri"/>
                <a:sym typeface="Calibri"/>
              </a:rPr>
              <a:t>Foursquare API was utilized to explore all the neighborhoods and segment them. The API was also used to get details of venue</a:t>
            </a:r>
            <a:endParaRPr>
              <a:solidFill>
                <a:srgbClr val="000000"/>
              </a:solidFill>
              <a:latin typeface="Calibri"/>
              <a:ea typeface="Calibri"/>
              <a:cs typeface="Calibri"/>
              <a:sym typeface="Calibri"/>
            </a:endParaRPr>
          </a:p>
          <a:p>
            <a:pPr indent="-311150" lvl="0" marL="457200" rtl="0" algn="just">
              <a:spcBef>
                <a:spcPts val="0"/>
              </a:spcBef>
              <a:spcAft>
                <a:spcPts val="0"/>
              </a:spcAft>
              <a:buClr>
                <a:srgbClr val="000000"/>
              </a:buClr>
              <a:buSzPts val="1300"/>
              <a:buFont typeface="Calibri"/>
              <a:buChar char="●"/>
            </a:pPr>
            <a:r>
              <a:rPr lang="en">
                <a:solidFill>
                  <a:srgbClr val="000000"/>
                </a:solidFill>
                <a:latin typeface="Calibri"/>
                <a:ea typeface="Calibri"/>
                <a:cs typeface="Calibri"/>
                <a:sym typeface="Calibri"/>
              </a:rPr>
              <a:t>For the project only the following features were selected :</a:t>
            </a:r>
            <a:endParaRPr>
              <a:solidFill>
                <a:srgbClr val="000000"/>
              </a:solidFill>
              <a:latin typeface="Calibri"/>
              <a:ea typeface="Calibri"/>
              <a:cs typeface="Calibri"/>
              <a:sym typeface="Calibri"/>
            </a:endParaRPr>
          </a:p>
          <a:p>
            <a:pPr indent="-311150" lvl="1" marL="914400" rtl="0" algn="just">
              <a:spcBef>
                <a:spcPts val="0"/>
              </a:spcBef>
              <a:spcAft>
                <a:spcPts val="0"/>
              </a:spcAft>
              <a:buClr>
                <a:srgbClr val="000000"/>
              </a:buClr>
              <a:buSzPts val="1300"/>
              <a:buFont typeface="Calibri"/>
              <a:buChar char="○"/>
            </a:pPr>
            <a:r>
              <a:rPr i="1" lang="en" sz="1200">
                <a:solidFill>
                  <a:srgbClr val="666666"/>
                </a:solidFill>
                <a:latin typeface="Calibri"/>
                <a:ea typeface="Calibri"/>
                <a:cs typeface="Calibri"/>
                <a:sym typeface="Calibri"/>
              </a:rPr>
              <a:t>borough -&gt; </a:t>
            </a:r>
            <a:r>
              <a:rPr lang="en" sz="1200">
                <a:solidFill>
                  <a:srgbClr val="000000"/>
                </a:solidFill>
                <a:latin typeface="Calibri"/>
                <a:ea typeface="Calibri"/>
                <a:cs typeface="Calibri"/>
                <a:sym typeface="Calibri"/>
              </a:rPr>
              <a:t>Borough</a:t>
            </a:r>
            <a:endParaRPr i="1" sz="1200">
              <a:solidFill>
                <a:srgbClr val="666666"/>
              </a:solidFill>
              <a:latin typeface="Calibri"/>
              <a:ea typeface="Calibri"/>
              <a:cs typeface="Calibri"/>
              <a:sym typeface="Calibri"/>
            </a:endParaRPr>
          </a:p>
          <a:p>
            <a:pPr indent="-311150" lvl="1" marL="914400" rtl="0" algn="just">
              <a:spcBef>
                <a:spcPts val="0"/>
              </a:spcBef>
              <a:spcAft>
                <a:spcPts val="0"/>
              </a:spcAft>
              <a:buClr>
                <a:srgbClr val="000000"/>
              </a:buClr>
              <a:buSzPts val="1300"/>
              <a:buFont typeface="Calibri"/>
              <a:buChar char="○"/>
            </a:pPr>
            <a:r>
              <a:rPr i="1" lang="en" sz="1200">
                <a:solidFill>
                  <a:srgbClr val="666666"/>
                </a:solidFill>
                <a:latin typeface="Calibri"/>
                <a:ea typeface="Calibri"/>
                <a:cs typeface="Calibri"/>
                <a:sym typeface="Calibri"/>
              </a:rPr>
              <a:t>Name -&gt; </a:t>
            </a:r>
            <a:r>
              <a:rPr lang="en" sz="1200">
                <a:solidFill>
                  <a:srgbClr val="000000"/>
                </a:solidFill>
                <a:latin typeface="Calibri"/>
                <a:ea typeface="Calibri"/>
                <a:cs typeface="Calibri"/>
                <a:sym typeface="Calibri"/>
              </a:rPr>
              <a:t>Neighborhood</a:t>
            </a:r>
            <a:endParaRPr sz="1200">
              <a:solidFill>
                <a:srgbClr val="000000"/>
              </a:solidFill>
              <a:latin typeface="Calibri"/>
              <a:ea typeface="Calibri"/>
              <a:cs typeface="Calibri"/>
              <a:sym typeface="Calibri"/>
            </a:endParaRPr>
          </a:p>
          <a:p>
            <a:pPr indent="-311150" lvl="1" marL="914400" rtl="0" algn="just">
              <a:spcBef>
                <a:spcPts val="0"/>
              </a:spcBef>
              <a:spcAft>
                <a:spcPts val="0"/>
              </a:spcAft>
              <a:buClr>
                <a:srgbClr val="000000"/>
              </a:buClr>
              <a:buSzPts val="1300"/>
              <a:buFont typeface="Calibri"/>
              <a:buChar char="○"/>
            </a:pPr>
            <a:r>
              <a:rPr i="1" lang="en" sz="1200">
                <a:solidFill>
                  <a:srgbClr val="666666"/>
                </a:solidFill>
                <a:latin typeface="Calibri"/>
                <a:ea typeface="Calibri"/>
                <a:cs typeface="Calibri"/>
                <a:sym typeface="Calibri"/>
              </a:rPr>
              <a:t>Coordinates -&gt; </a:t>
            </a:r>
            <a:r>
              <a:rPr lang="en" sz="1200">
                <a:solidFill>
                  <a:srgbClr val="000000"/>
                </a:solidFill>
                <a:latin typeface="Calibri"/>
                <a:ea typeface="Calibri"/>
                <a:cs typeface="Calibri"/>
                <a:sym typeface="Calibri"/>
              </a:rPr>
              <a:t>Latitude, Longitude</a:t>
            </a:r>
            <a:endParaRPr sz="1300">
              <a:solidFill>
                <a:srgbClr val="000000"/>
              </a:solidFill>
              <a:latin typeface="Calibri"/>
              <a:ea typeface="Calibri"/>
              <a:cs typeface="Calibri"/>
              <a:sym typeface="Calibri"/>
            </a:endParaRPr>
          </a:p>
          <a:p>
            <a:pPr indent="0" lvl="0" marL="457200" rtl="0" algn="just">
              <a:spcBef>
                <a:spcPts val="0"/>
              </a:spcBef>
              <a:spcAft>
                <a:spcPts val="1200"/>
              </a:spcAft>
              <a:buNone/>
            </a:pPr>
            <a:r>
              <a:t/>
            </a:r>
            <a:endParaRPr>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296" name="Google Shape;296;p16"/>
          <p:cNvSpPr txBox="1"/>
          <p:nvPr>
            <p:ph idx="1" type="body"/>
          </p:nvPr>
        </p:nvSpPr>
        <p:spPr>
          <a:xfrm>
            <a:off x="1303800" y="1400525"/>
            <a:ext cx="7030500" cy="3131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solidFill>
                  <a:srgbClr val="000000"/>
                </a:solidFill>
                <a:latin typeface="Calibri"/>
                <a:ea typeface="Calibri"/>
                <a:cs typeface="Calibri"/>
                <a:sym typeface="Calibri"/>
              </a:rPr>
              <a:t>In this project we will direct our efforts on:</a:t>
            </a:r>
            <a:endParaRPr sz="1500">
              <a:solidFill>
                <a:srgbClr val="000000"/>
              </a:solidFill>
              <a:latin typeface="Calibri"/>
              <a:ea typeface="Calibri"/>
              <a:cs typeface="Calibri"/>
              <a:sym typeface="Calibri"/>
            </a:endParaRPr>
          </a:p>
          <a:p>
            <a:pPr indent="-323850" lvl="0" marL="457200" rtl="0" algn="just">
              <a:spcBef>
                <a:spcPts val="0"/>
              </a:spcBef>
              <a:spcAft>
                <a:spcPts val="0"/>
              </a:spcAft>
              <a:buClr>
                <a:srgbClr val="000000"/>
              </a:buClr>
              <a:buSzPts val="1500"/>
              <a:buFont typeface="Calibri"/>
              <a:buChar char="●"/>
            </a:pPr>
            <a:r>
              <a:rPr lang="en" sz="1500">
                <a:solidFill>
                  <a:srgbClr val="000000"/>
                </a:solidFill>
                <a:latin typeface="Calibri"/>
                <a:ea typeface="Calibri"/>
                <a:cs typeface="Calibri"/>
                <a:sym typeface="Calibri"/>
              </a:rPr>
              <a:t>Detecting patterns in the type of restaurants located in every borough and neighborhood of New York. We will limit our analysis to area 500m radius.</a:t>
            </a:r>
            <a:endParaRPr sz="1500">
              <a:solidFill>
                <a:srgbClr val="000000"/>
              </a:solidFill>
              <a:latin typeface="Calibri"/>
              <a:ea typeface="Calibri"/>
              <a:cs typeface="Calibri"/>
              <a:sym typeface="Calibri"/>
            </a:endParaRPr>
          </a:p>
          <a:p>
            <a:pPr indent="-323850" lvl="0" marL="457200" rtl="0" algn="just">
              <a:spcBef>
                <a:spcPts val="0"/>
              </a:spcBef>
              <a:spcAft>
                <a:spcPts val="0"/>
              </a:spcAft>
              <a:buClr>
                <a:srgbClr val="000000"/>
              </a:buClr>
              <a:buSzPts val="1500"/>
              <a:buFont typeface="Calibri"/>
              <a:buChar char="●"/>
            </a:pPr>
            <a:r>
              <a:rPr lang="en" sz="1500">
                <a:solidFill>
                  <a:srgbClr val="000000"/>
                </a:solidFill>
                <a:latin typeface="Calibri"/>
                <a:ea typeface="Calibri"/>
                <a:cs typeface="Calibri"/>
                <a:sym typeface="Calibri"/>
              </a:rPr>
              <a:t>collected the required data: location and type (category) of every restaurant within 500m radius.</a:t>
            </a:r>
            <a:endParaRPr sz="1500">
              <a:solidFill>
                <a:srgbClr val="000000"/>
              </a:solidFill>
              <a:latin typeface="Calibri"/>
              <a:ea typeface="Calibri"/>
              <a:cs typeface="Calibri"/>
              <a:sym typeface="Calibri"/>
            </a:endParaRPr>
          </a:p>
          <a:p>
            <a:pPr indent="-323850" lvl="0" marL="457200" rtl="0" algn="just">
              <a:spcBef>
                <a:spcPts val="0"/>
              </a:spcBef>
              <a:spcAft>
                <a:spcPts val="0"/>
              </a:spcAft>
              <a:buClr>
                <a:srgbClr val="000000"/>
              </a:buClr>
              <a:buSzPts val="1500"/>
              <a:buFont typeface="Calibri"/>
              <a:buChar char="●"/>
            </a:pPr>
            <a:r>
              <a:rPr lang="en" sz="1500">
                <a:solidFill>
                  <a:srgbClr val="000000"/>
                </a:solidFill>
                <a:latin typeface="Calibri"/>
                <a:ea typeface="Calibri"/>
                <a:cs typeface="Calibri"/>
                <a:sym typeface="Calibri"/>
              </a:rPr>
              <a:t>calculation and exploration of 'restaurant density' across different areas of New York.</a:t>
            </a:r>
            <a:endParaRPr sz="1500">
              <a:solidFill>
                <a:srgbClr val="000000"/>
              </a:solidFill>
              <a:latin typeface="Calibri"/>
              <a:ea typeface="Calibri"/>
              <a:cs typeface="Calibri"/>
              <a:sym typeface="Calibri"/>
            </a:endParaRPr>
          </a:p>
          <a:p>
            <a:pPr indent="-323850" lvl="0" marL="457200" rtl="0" algn="just">
              <a:spcBef>
                <a:spcPts val="0"/>
              </a:spcBef>
              <a:spcAft>
                <a:spcPts val="0"/>
              </a:spcAft>
              <a:buClr>
                <a:srgbClr val="000000"/>
              </a:buClr>
              <a:buSzPts val="1500"/>
              <a:buFont typeface="Calibri"/>
              <a:buChar char="●"/>
            </a:pPr>
            <a:r>
              <a:rPr lang="en" sz="1500">
                <a:solidFill>
                  <a:srgbClr val="000000"/>
                </a:solidFill>
                <a:latin typeface="Calibri"/>
                <a:ea typeface="Calibri"/>
                <a:cs typeface="Calibri"/>
                <a:sym typeface="Calibri"/>
              </a:rPr>
              <a:t>clustering neighborhoods and boroughs based on types of restaurants</a:t>
            </a:r>
            <a:endParaRPr sz="1500">
              <a:solidFill>
                <a:srgbClr val="000000"/>
              </a:solidFill>
              <a:latin typeface="Arial"/>
              <a:ea typeface="Arial"/>
              <a:cs typeface="Arial"/>
              <a:sym typeface="Arial"/>
            </a:endParaRPr>
          </a:p>
          <a:p>
            <a:pPr indent="0" lvl="0" marL="0" rtl="0" algn="l">
              <a:spcBef>
                <a:spcPts val="0"/>
              </a:spcBef>
              <a:spcAft>
                <a:spcPts val="1600"/>
              </a:spcAft>
              <a:buNone/>
            </a:pPr>
            <a:r>
              <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88550" y="1392425"/>
            <a:ext cx="6366900" cy="186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Analysis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Density of restaurants in New york</a:t>
            </a:r>
            <a:endParaRPr/>
          </a:p>
          <a:p>
            <a:pPr indent="0" lvl="0" marL="0" rtl="0" algn="l">
              <a:spcBef>
                <a:spcPts val="0"/>
              </a:spcBef>
              <a:spcAft>
                <a:spcPts val="0"/>
              </a:spcAft>
              <a:buNone/>
            </a:pPr>
            <a:r>
              <a:rPr lang="en"/>
              <a:t>Borough:</a:t>
            </a:r>
            <a:endParaRPr/>
          </a:p>
        </p:txBody>
      </p:sp>
      <p:sp>
        <p:nvSpPr>
          <p:cNvPr id="307" name="Google Shape;307;p18"/>
          <p:cNvSpPr txBox="1"/>
          <p:nvPr>
            <p:ph idx="1" type="body"/>
          </p:nvPr>
        </p:nvSpPr>
        <p:spPr>
          <a:xfrm>
            <a:off x="6073050" y="1990050"/>
            <a:ext cx="2261400" cy="2541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100">
                <a:solidFill>
                  <a:srgbClr val="000000"/>
                </a:solidFill>
                <a:latin typeface="Calibri"/>
                <a:ea typeface="Calibri"/>
                <a:cs typeface="Calibri"/>
                <a:sym typeface="Calibri"/>
              </a:rPr>
              <a:t>From the above map we can conclude that Manhattan has the highest number of restaurants.</a:t>
            </a:r>
            <a:endParaRPr/>
          </a:p>
        </p:txBody>
      </p:sp>
      <p:pic>
        <p:nvPicPr>
          <p:cNvPr id="308" name="Google Shape;308;p18"/>
          <p:cNvPicPr preferRelativeResize="0"/>
          <p:nvPr/>
        </p:nvPicPr>
        <p:blipFill rotWithShape="1">
          <a:blip r:embed="rId3">
            <a:alphaModFix/>
          </a:blip>
          <a:srcRect b="0" l="0" r="2912" t="0"/>
          <a:stretch/>
        </p:blipFill>
        <p:spPr>
          <a:xfrm>
            <a:off x="1193475" y="1946400"/>
            <a:ext cx="4772025" cy="2628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Nieghborhood:</a:t>
            </a:r>
            <a:endParaRPr/>
          </a:p>
        </p:txBody>
      </p:sp>
      <p:sp>
        <p:nvSpPr>
          <p:cNvPr id="314" name="Google Shape;314;p19"/>
          <p:cNvSpPr txBox="1"/>
          <p:nvPr>
            <p:ph idx="1" type="body"/>
          </p:nvPr>
        </p:nvSpPr>
        <p:spPr>
          <a:xfrm>
            <a:off x="7572725" y="1990050"/>
            <a:ext cx="7617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15" name="Google Shape;315;p19"/>
          <p:cNvPicPr preferRelativeResize="0"/>
          <p:nvPr/>
        </p:nvPicPr>
        <p:blipFill>
          <a:blip r:embed="rId3">
            <a:alphaModFix/>
          </a:blip>
          <a:stretch>
            <a:fillRect/>
          </a:stretch>
        </p:blipFill>
        <p:spPr>
          <a:xfrm>
            <a:off x="1165025" y="1350950"/>
            <a:ext cx="7324850" cy="3315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0"/>
          <p:cNvSpPr txBox="1"/>
          <p:nvPr>
            <p:ph type="title"/>
          </p:nvPr>
        </p:nvSpPr>
        <p:spPr>
          <a:xfrm>
            <a:off x="1303800" y="598575"/>
            <a:ext cx="7030500" cy="52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Numerical vision:</a:t>
            </a:r>
            <a:endParaRPr/>
          </a:p>
          <a:p>
            <a:pPr indent="0" lvl="0" marL="0" rtl="0" algn="l">
              <a:spcBef>
                <a:spcPts val="0"/>
              </a:spcBef>
              <a:spcAft>
                <a:spcPts val="0"/>
              </a:spcAft>
              <a:buNone/>
            </a:pPr>
            <a:r>
              <a:t/>
            </a:r>
            <a:endParaRPr/>
          </a:p>
        </p:txBody>
      </p:sp>
      <p:sp>
        <p:nvSpPr>
          <p:cNvPr id="321" name="Google Shape;321;p2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22" name="Google Shape;322;p20"/>
          <p:cNvPicPr preferRelativeResize="0"/>
          <p:nvPr/>
        </p:nvPicPr>
        <p:blipFill>
          <a:blip r:embed="rId3">
            <a:alphaModFix/>
          </a:blip>
          <a:stretch>
            <a:fillRect/>
          </a:stretch>
        </p:blipFill>
        <p:spPr>
          <a:xfrm>
            <a:off x="1440125" y="1283925"/>
            <a:ext cx="6021049" cy="3574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 10 categories based on density</a:t>
            </a:r>
            <a:endParaRPr/>
          </a:p>
        </p:txBody>
      </p:sp>
      <p:sp>
        <p:nvSpPr>
          <p:cNvPr id="328" name="Google Shape;328;p21"/>
          <p:cNvSpPr txBox="1"/>
          <p:nvPr>
            <p:ph idx="1" type="body"/>
          </p:nvPr>
        </p:nvSpPr>
        <p:spPr>
          <a:xfrm>
            <a:off x="6060625" y="1597875"/>
            <a:ext cx="1983000" cy="2975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Font typeface="Calibri"/>
              <a:buChar char="●"/>
            </a:pPr>
            <a:r>
              <a:rPr lang="en">
                <a:solidFill>
                  <a:srgbClr val="000000"/>
                </a:solidFill>
                <a:latin typeface="Calibri"/>
                <a:ea typeface="Calibri"/>
                <a:cs typeface="Calibri"/>
                <a:sym typeface="Calibri"/>
              </a:rPr>
              <a:t>In Manhattan most popular are Italian restaurant</a:t>
            </a:r>
            <a:endParaRPr>
              <a:solidFill>
                <a:srgbClr val="000000"/>
              </a:solidFill>
              <a:latin typeface="Calibri"/>
              <a:ea typeface="Calibri"/>
              <a:cs typeface="Calibri"/>
              <a:sym typeface="Calibri"/>
            </a:endParaRPr>
          </a:p>
          <a:p>
            <a:pPr indent="-311150" lvl="0" marL="457200" rtl="0" algn="l">
              <a:spcBef>
                <a:spcPts val="0"/>
              </a:spcBef>
              <a:spcAft>
                <a:spcPts val="0"/>
              </a:spcAft>
              <a:buClr>
                <a:srgbClr val="000000"/>
              </a:buClr>
              <a:buSzPts val="1300"/>
              <a:buFont typeface="Calibri"/>
              <a:buChar char="●"/>
            </a:pPr>
            <a:r>
              <a:rPr lang="en">
                <a:solidFill>
                  <a:srgbClr val="000000"/>
                </a:solidFill>
                <a:latin typeface="Calibri"/>
                <a:ea typeface="Calibri"/>
                <a:cs typeface="Calibri"/>
                <a:sym typeface="Calibri"/>
              </a:rPr>
              <a:t>ALL the  Boroughs has almost equal popularity for Chinese Restaurants</a:t>
            </a:r>
            <a:endParaRPr>
              <a:solidFill>
                <a:srgbClr val="000000"/>
              </a:solidFill>
              <a:latin typeface="Calibri"/>
              <a:ea typeface="Calibri"/>
              <a:cs typeface="Calibri"/>
              <a:sym typeface="Calibri"/>
            </a:endParaRPr>
          </a:p>
          <a:p>
            <a:pPr indent="-311150" lvl="0" marL="457200" rtl="0" algn="l">
              <a:spcBef>
                <a:spcPts val="0"/>
              </a:spcBef>
              <a:spcAft>
                <a:spcPts val="0"/>
              </a:spcAft>
              <a:buClr>
                <a:srgbClr val="000000"/>
              </a:buClr>
              <a:buSzPts val="1300"/>
              <a:buFont typeface="Calibri"/>
              <a:buChar char="●"/>
            </a:pPr>
            <a:r>
              <a:rPr lang="en">
                <a:solidFill>
                  <a:srgbClr val="000000"/>
                </a:solidFill>
                <a:latin typeface="Calibri"/>
                <a:ea typeface="Calibri"/>
                <a:cs typeface="Calibri"/>
                <a:sym typeface="Calibri"/>
              </a:rPr>
              <a:t>Brooklyn, Manhattan, Queens have almost similar popularity in types of restaurants</a:t>
            </a:r>
            <a:endParaRPr sz="1500"/>
          </a:p>
        </p:txBody>
      </p:sp>
      <p:pic>
        <p:nvPicPr>
          <p:cNvPr id="329" name="Google Shape;329;p21"/>
          <p:cNvPicPr preferRelativeResize="0"/>
          <p:nvPr/>
        </p:nvPicPr>
        <p:blipFill>
          <a:blip r:embed="rId3">
            <a:alphaModFix/>
          </a:blip>
          <a:stretch>
            <a:fillRect/>
          </a:stretch>
        </p:blipFill>
        <p:spPr>
          <a:xfrm>
            <a:off x="1148750" y="1480975"/>
            <a:ext cx="4564875" cy="2918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