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62" r:id="rId3"/>
    <p:sldId id="259" r:id="rId4"/>
    <p:sldId id="285" r:id="rId5"/>
    <p:sldId id="286" r:id="rId6"/>
    <p:sldId id="283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298" r:id="rId17"/>
  </p:sldIdLst>
  <p:sldSz cx="9144000" cy="5143500" type="screen16x9"/>
  <p:notesSz cx="6858000" cy="9144000"/>
  <p:embeddedFontLst>
    <p:embeddedFont>
      <p:font typeface="Fredoka One" panose="02000000000000000000" pitchFamily="2" charset="77"/>
      <p:regular r:id="rId19"/>
    </p:embeddedFont>
    <p:embeddedFont>
      <p:font typeface="Lilita One" panose="02000000000000000000" pitchFamily="2" charset="0"/>
      <p:regular r:id="rId20"/>
    </p:embeddedFont>
    <p:embeddedFont>
      <p:font typeface="Nunito ExtraBold" pitchFamily="2" charset="77"/>
      <p:bold r:id="rId21"/>
      <p:italic r:id="rId22"/>
      <p:boldItalic r:id="rId23"/>
    </p:embeddedFont>
    <p:embeddedFont>
      <p:font typeface="Raleway Thin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F8D5D8-4E72-4949-8337-71B869704340}">
  <a:tblStyle styleId="{C7F8D5D8-4E72-4949-8337-71B8697043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04"/>
  </p:normalViewPr>
  <p:slideViewPr>
    <p:cSldViewPr snapToGrid="0" snapToObjects="1">
      <p:cViewPr varScale="1">
        <p:scale>
          <a:sx n="142" d="100"/>
          <a:sy n="14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b2cb79802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b2cb79802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aae1a2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aae1a29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b2cb79802_0_2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b2cb79802_0_2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aae1a2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aae1a29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386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b2cb79802_0_2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b2cb79802_0_2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b2cb79802_0_2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b2cb79802_0_2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94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aae1a2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aae1a29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84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aae1a2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aae1a29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5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0975"/>
            <a:ext cx="4049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000" b="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Nunito ExtraBold"/>
              <a:buNone/>
              <a:defRPr sz="52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46675" y="3456788"/>
            <a:ext cx="39825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12" name="Google Shape;12;p2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46404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149450" y="2994638"/>
            <a:ext cx="37815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lt2"/>
                </a:solidFill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142" name="Google Shape;142;p18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354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15650" y="1833575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713250" y="2269944"/>
            <a:ext cx="3852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47" name="Google Shape;47;p7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015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4592325" y="1810512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1"/>
          </p:nvPr>
        </p:nvSpPr>
        <p:spPr>
          <a:xfrm>
            <a:off x="4589925" y="2326653"/>
            <a:ext cx="3852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209" name="Google Shape;209;p26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69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713250" y="2335500"/>
            <a:ext cx="77175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6" name="Google Shape;196;p24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197" name="Google Shape;197;p24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56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Fredoka One"/>
              <a:buNone/>
              <a:defRPr sz="25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●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○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■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●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○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■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●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○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Char char="■"/>
              <a:defRPr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79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6772200" y="2775300"/>
            <a:ext cx="2371800" cy="236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4762500" y="152400"/>
            <a:ext cx="2371800" cy="236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>
            <a:off x="460401" y="4599425"/>
            <a:ext cx="4555048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Metis | Business Fundamentals | August 2021</a:t>
            </a:r>
          </a:p>
        </p:txBody>
      </p:sp>
      <p:sp>
        <p:nvSpPr>
          <p:cNvPr id="247" name="Google Shape;247;p32"/>
          <p:cNvSpPr txBox="1">
            <a:spLocks noGrp="1"/>
          </p:cNvSpPr>
          <p:nvPr>
            <p:ph type="ctrTitle"/>
          </p:nvPr>
        </p:nvSpPr>
        <p:spPr>
          <a:xfrm>
            <a:off x="713225" y="1520975"/>
            <a:ext cx="4049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</a:rPr>
              <a:t>Data Science for Good:</a:t>
            </a:r>
            <a:r>
              <a:rPr lang="en-US" sz="5400" dirty="0">
                <a:solidFill>
                  <a:schemeClr val="lt2"/>
                </a:solidFill>
              </a:rPr>
              <a:t> </a:t>
            </a:r>
            <a:r>
              <a:rPr lang="en-US" sz="5200" dirty="0">
                <a:solidFill>
                  <a:schemeClr val="lt2"/>
                </a:solidFill>
              </a:rPr>
              <a:t>Combating Sexual Violence in NYC</a:t>
            </a:r>
            <a:endParaRPr sz="5200" dirty="0">
              <a:solidFill>
                <a:schemeClr val="lt2"/>
              </a:solidFill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8430775" y="4599425"/>
            <a:ext cx="277200" cy="2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tudent Life Calendar - Sexual Assault Awareness Month">
            <a:extLst>
              <a:ext uri="{FF2B5EF4-FFF2-40B4-BE49-F238E27FC236}">
                <a16:creationId xmlns:a16="http://schemas.microsoft.com/office/drawing/2014/main" id="{65B9F775-A4EF-8E42-B5DF-60BEF599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36" y="531339"/>
            <a:ext cx="1738127" cy="40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46;p32">
            <a:extLst>
              <a:ext uri="{FF2B5EF4-FFF2-40B4-BE49-F238E27FC236}">
                <a16:creationId xmlns:a16="http://schemas.microsoft.com/office/drawing/2014/main" id="{6C399170-1B0B-9F4A-B6DC-E3CB5BCD68DF}"/>
              </a:ext>
            </a:extLst>
          </p:cNvPr>
          <p:cNvSpPr txBox="1">
            <a:spLocks/>
          </p:cNvSpPr>
          <p:nvPr/>
        </p:nvSpPr>
        <p:spPr>
          <a:xfrm>
            <a:off x="460401" y="4336625"/>
            <a:ext cx="4555048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16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dirty="0"/>
              <a:t>Varsha Garla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9"/>
          <p:cNvSpPr txBox="1">
            <a:spLocks noGrp="1"/>
          </p:cNvSpPr>
          <p:nvPr>
            <p:ph type="title"/>
          </p:nvPr>
        </p:nvSpPr>
        <p:spPr>
          <a:xfrm>
            <a:off x="713250" y="2335500"/>
            <a:ext cx="77175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Insights: When?</a:t>
            </a:r>
            <a:endParaRPr dirty="0"/>
          </a:p>
        </p:txBody>
      </p:sp>
      <p:grpSp>
        <p:nvGrpSpPr>
          <p:cNvPr id="834" name="Google Shape;834;p59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835" name="Google Shape;835;p59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9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869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739-994A-F143-893F-F5FEC5EA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8" y="1645964"/>
            <a:ext cx="3061500" cy="277200"/>
          </a:xfrm>
        </p:spPr>
        <p:txBody>
          <a:bodyPr/>
          <a:lstStyle/>
          <a:p>
            <a:r>
              <a:rPr lang="en-US" dirty="0"/>
              <a:t>Most reports are from the summer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73D9C19-0AF3-CE4E-83DE-93BA8ECA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11" y="861132"/>
            <a:ext cx="5739347" cy="4080317"/>
          </a:xfrm>
          <a:prstGeom prst="rect">
            <a:avLst/>
          </a:prstGeom>
        </p:spPr>
      </p:pic>
      <p:pic>
        <p:nvPicPr>
          <p:cNvPr id="11266" name="Picture 2" descr="New York City Summer: What to Do in the Big Apple, Post-Pandemic | Condé  Nast Traveler">
            <a:extLst>
              <a:ext uri="{FF2B5EF4-FFF2-40B4-BE49-F238E27FC236}">
                <a16:creationId xmlns:a16="http://schemas.microsoft.com/office/drawing/2014/main" id="{242D917D-6C14-6545-BC82-34CA002D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90" y="2571750"/>
            <a:ext cx="2504736" cy="16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739-994A-F143-893F-F5FEC5EA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32" y="1443945"/>
            <a:ext cx="3061500" cy="277200"/>
          </a:xfrm>
        </p:spPr>
        <p:txBody>
          <a:bodyPr/>
          <a:lstStyle/>
          <a:p>
            <a:r>
              <a:rPr lang="en-US" dirty="0"/>
              <a:t>Cases occurred most on Friday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2C5C8AC-5305-5E40-B705-034524B4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29" y="243176"/>
            <a:ext cx="3759297" cy="4657148"/>
          </a:xfrm>
          <a:prstGeom prst="rect">
            <a:avLst/>
          </a:prstGeom>
        </p:spPr>
      </p:pic>
      <p:pic>
        <p:nvPicPr>
          <p:cNvPr id="12290" name="Picture 2" descr="Vector Calendar Friday - ccPixs.com">
            <a:extLst>
              <a:ext uri="{FF2B5EF4-FFF2-40B4-BE49-F238E27FC236}">
                <a16:creationId xmlns:a16="http://schemas.microsoft.com/office/drawing/2014/main" id="{D3B4CE84-BA13-F842-A952-2B4E3085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00" b="92250" l="10000" r="90000">
                        <a14:foregroundMark x1="48000" y1="9000" x2="48000" y2="9000"/>
                        <a14:foregroundMark x1="49500" y1="34500" x2="49500" y2="34500"/>
                        <a14:foregroundMark x1="53833" y1="36750" x2="53833" y2="36750"/>
                        <a14:foregroundMark x1="58333" y1="36250" x2="58333" y2="36250"/>
                        <a14:foregroundMark x1="39833" y1="36000" x2="39833" y2="36000"/>
                        <a14:foregroundMark x1="43667" y1="36000" x2="43667" y2="36000"/>
                        <a14:foregroundMark x1="43500" y1="61000" x2="43500" y2="61000"/>
                        <a14:foregroundMark x1="48333" y1="54250" x2="48333" y2="54250"/>
                        <a14:foregroundMark x1="48333" y1="54250" x2="48333" y2="54250"/>
                        <a14:foregroundMark x1="51833" y1="59750" x2="51833" y2="59750"/>
                        <a14:foregroundMark x1="39667" y1="70000" x2="39667" y2="70000"/>
                        <a14:foregroundMark x1="47833" y1="92250" x2="47833" y2="92250"/>
                        <a14:foregroundMark x1="39333" y1="63750" x2="39333" y2="63750"/>
                        <a14:foregroundMark x1="38500" y1="51500" x2="38500" y2="51500"/>
                        <a14:foregroundMark x1="35667" y1="45250" x2="43833" y2="45500"/>
                        <a14:foregroundMark x1="43833" y1="45500" x2="50833" y2="50750"/>
                        <a14:foregroundMark x1="50833" y1="50750" x2="55500" y2="61250"/>
                        <a14:foregroundMark x1="55500" y1="61250" x2="56000" y2="6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2" y="2456012"/>
            <a:ext cx="2899032" cy="1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5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739-994A-F143-893F-F5FEC5EA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9" y="1193920"/>
            <a:ext cx="2494625" cy="277200"/>
          </a:xfrm>
        </p:spPr>
        <p:txBody>
          <a:bodyPr/>
          <a:lstStyle/>
          <a:p>
            <a:r>
              <a:rPr lang="en-US" dirty="0"/>
              <a:t>…cases occur most between midnight &amp; 1am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9E432CF-41E2-2B47-8BE6-78A9C5EF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589" y="514758"/>
            <a:ext cx="6098959" cy="4351542"/>
          </a:xfrm>
          <a:prstGeom prst="rect">
            <a:avLst/>
          </a:prstGeom>
        </p:spPr>
      </p:pic>
      <p:pic>
        <p:nvPicPr>
          <p:cNvPr id="13316" name="Picture 4" descr="Nighttime views over Lower... - NYC: The Official Guide | Facebook">
            <a:extLst>
              <a:ext uri="{FF2B5EF4-FFF2-40B4-BE49-F238E27FC236}">
                <a16:creationId xmlns:a16="http://schemas.microsoft.com/office/drawing/2014/main" id="{4EC53CDC-AB81-2746-A9DE-9A3ADDF2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2108281"/>
            <a:ext cx="2294761" cy="28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9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/>
          <p:nvPr/>
        </p:nvSpPr>
        <p:spPr>
          <a:xfrm>
            <a:off x="5668523" y="336699"/>
            <a:ext cx="2868569" cy="18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427392" y="817797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8" name="Google Shape;284;p35">
            <a:extLst>
              <a:ext uri="{FF2B5EF4-FFF2-40B4-BE49-F238E27FC236}">
                <a16:creationId xmlns:a16="http://schemas.microsoft.com/office/drawing/2014/main" id="{C189DB61-8078-2B4E-9F96-8267315633A4}"/>
              </a:ext>
            </a:extLst>
          </p:cNvPr>
          <p:cNvSpPr/>
          <p:nvPr/>
        </p:nvSpPr>
        <p:spPr>
          <a:xfrm>
            <a:off x="5397497" y="2601619"/>
            <a:ext cx="3257883" cy="16289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66;p34">
            <a:extLst>
              <a:ext uri="{FF2B5EF4-FFF2-40B4-BE49-F238E27FC236}">
                <a16:creationId xmlns:a16="http://schemas.microsoft.com/office/drawing/2014/main" id="{44B7FC44-C9A2-E346-AA54-3E95AD01E231}"/>
              </a:ext>
            </a:extLst>
          </p:cNvPr>
          <p:cNvSpPr txBox="1">
            <a:spLocks noGrp="1"/>
          </p:cNvSpPr>
          <p:nvPr/>
        </p:nvSpPr>
        <p:spPr>
          <a:xfrm>
            <a:off x="427392" y="1468088"/>
            <a:ext cx="4144608" cy="3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Potential predictors of higher risk</a:t>
            </a:r>
          </a:p>
        </p:txBody>
      </p:sp>
      <p:sp>
        <p:nvSpPr>
          <p:cNvPr id="16" name="Google Shape;266;p34">
            <a:extLst>
              <a:ext uri="{FF2B5EF4-FFF2-40B4-BE49-F238E27FC236}">
                <a16:creationId xmlns:a16="http://schemas.microsoft.com/office/drawing/2014/main" id="{09FAF75B-525E-B64B-8CA2-46F5468D1C7C}"/>
              </a:ext>
            </a:extLst>
          </p:cNvPr>
          <p:cNvSpPr txBox="1">
            <a:spLocks noGrp="1"/>
          </p:cNvSpPr>
          <p:nvPr/>
        </p:nvSpPr>
        <p:spPr>
          <a:xfrm>
            <a:off x="488619" y="2853528"/>
            <a:ext cx="3987687" cy="3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Increase NYPD patrolling at identified times</a:t>
            </a:r>
            <a:endParaRPr dirty="0"/>
          </a:p>
        </p:txBody>
      </p:sp>
      <p:sp>
        <p:nvSpPr>
          <p:cNvPr id="17" name="Google Shape;285;p35">
            <a:extLst>
              <a:ext uri="{FF2B5EF4-FFF2-40B4-BE49-F238E27FC236}">
                <a16:creationId xmlns:a16="http://schemas.microsoft.com/office/drawing/2014/main" id="{7B33F71A-54A6-374F-B314-3F582D503960}"/>
              </a:ext>
            </a:extLst>
          </p:cNvPr>
          <p:cNvSpPr txBox="1">
            <a:spLocks/>
          </p:cNvSpPr>
          <p:nvPr/>
        </p:nvSpPr>
        <p:spPr>
          <a:xfrm>
            <a:off x="427392" y="2224399"/>
            <a:ext cx="38496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algn="l"/>
            <a:r>
              <a:rPr lang="en-US" dirty="0"/>
              <a:t>Recommendations</a:t>
            </a:r>
          </a:p>
        </p:txBody>
      </p:sp>
      <p:pic>
        <p:nvPicPr>
          <p:cNvPr id="14342" name="Picture 6" descr="Counseling Services | LAU Experience">
            <a:extLst>
              <a:ext uri="{FF2B5EF4-FFF2-40B4-BE49-F238E27FC236}">
                <a16:creationId xmlns:a16="http://schemas.microsoft.com/office/drawing/2014/main" id="{9F83A378-CFA4-2142-A996-A69469A1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08" y="2720403"/>
            <a:ext cx="3257884" cy="162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Secret NYPD Misconduct Records Jump Closer to Release Under Court Ruling -  THE CITY">
            <a:extLst>
              <a:ext uri="{FF2B5EF4-FFF2-40B4-BE49-F238E27FC236}">
                <a16:creationId xmlns:a16="http://schemas.microsoft.com/office/drawing/2014/main" id="{A094B20D-8AB3-EF40-AC90-009F7B63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81" y="430804"/>
            <a:ext cx="2868569" cy="191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266;p34">
            <a:extLst>
              <a:ext uri="{FF2B5EF4-FFF2-40B4-BE49-F238E27FC236}">
                <a16:creationId xmlns:a16="http://schemas.microsoft.com/office/drawing/2014/main" id="{7128E777-7957-E346-8249-4E4773C10F6A}"/>
              </a:ext>
            </a:extLst>
          </p:cNvPr>
          <p:cNvSpPr txBox="1">
            <a:spLocks noGrp="1"/>
          </p:cNvSpPr>
          <p:nvPr/>
        </p:nvSpPr>
        <p:spPr>
          <a:xfrm>
            <a:off x="488619" y="3647952"/>
            <a:ext cx="3987687" cy="3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Train counselors at Safe Horizon to support victims of different sex and 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42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427392" y="817797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14" name="Google Shape;266;p34">
            <a:extLst>
              <a:ext uri="{FF2B5EF4-FFF2-40B4-BE49-F238E27FC236}">
                <a16:creationId xmlns:a16="http://schemas.microsoft.com/office/drawing/2014/main" id="{44B7FC44-C9A2-E346-AA54-3E95AD01E231}"/>
              </a:ext>
            </a:extLst>
          </p:cNvPr>
          <p:cNvSpPr txBox="1">
            <a:spLocks noGrp="1"/>
          </p:cNvSpPr>
          <p:nvPr/>
        </p:nvSpPr>
        <p:spPr>
          <a:xfrm>
            <a:off x="427392" y="1468088"/>
            <a:ext cx="4144608" cy="3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Use recent report data in addition to historic data to find more patterns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Build interpretable linear regression model</a:t>
            </a:r>
          </a:p>
        </p:txBody>
      </p:sp>
      <p:sp>
        <p:nvSpPr>
          <p:cNvPr id="12" name="Google Shape;284;p35">
            <a:extLst>
              <a:ext uri="{FF2B5EF4-FFF2-40B4-BE49-F238E27FC236}">
                <a16:creationId xmlns:a16="http://schemas.microsoft.com/office/drawing/2014/main" id="{A23887E4-48E6-BD4C-8614-558988D097F8}"/>
              </a:ext>
            </a:extLst>
          </p:cNvPr>
          <p:cNvSpPr/>
          <p:nvPr/>
        </p:nvSpPr>
        <p:spPr>
          <a:xfrm>
            <a:off x="4908906" y="1351797"/>
            <a:ext cx="3568700" cy="2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62" name="Picture 2" descr="Free 2020 2021 Calendar">
            <a:extLst>
              <a:ext uri="{FF2B5EF4-FFF2-40B4-BE49-F238E27FC236}">
                <a16:creationId xmlns:a16="http://schemas.microsoft.com/office/drawing/2014/main" id="{9D141F82-C30A-1B49-B1D1-DA2D98465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01" y="1468088"/>
            <a:ext cx="35687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02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3;p65">
            <a:extLst>
              <a:ext uri="{FF2B5EF4-FFF2-40B4-BE49-F238E27FC236}">
                <a16:creationId xmlns:a16="http://schemas.microsoft.com/office/drawing/2014/main" id="{72697A4F-0B6A-394B-B2BB-B84E77E4B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729444"/>
            <a:ext cx="77175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4" name="Google Shape;903;p65">
            <a:extLst>
              <a:ext uri="{FF2B5EF4-FFF2-40B4-BE49-F238E27FC236}">
                <a16:creationId xmlns:a16="http://schemas.microsoft.com/office/drawing/2014/main" id="{FBF0134A-C29D-B549-A200-BEEA6B49A3BD}"/>
              </a:ext>
            </a:extLst>
          </p:cNvPr>
          <p:cNvSpPr txBox="1">
            <a:spLocks/>
          </p:cNvSpPr>
          <p:nvPr/>
        </p:nvSpPr>
        <p:spPr>
          <a:xfrm>
            <a:off x="791222" y="2705307"/>
            <a:ext cx="77175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Fredoka One"/>
              <a:buNone/>
              <a:defRPr sz="6000" b="0" i="0" u="none" strike="noStrike" cap="none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ExtraBold"/>
              <a:buNone/>
              <a:defRPr sz="48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ExtraBold"/>
              <a:buNone/>
              <a:defRPr sz="48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ExtraBold"/>
              <a:buNone/>
              <a:defRPr sz="48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ExtraBold"/>
              <a:buNone/>
              <a:defRPr sz="48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ExtraBold"/>
              <a:buNone/>
              <a:defRPr sz="48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ExtraBold"/>
              <a:buNone/>
              <a:defRPr sz="48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ExtraBold"/>
              <a:buNone/>
              <a:defRPr sz="48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ExtraBold"/>
              <a:buNone/>
              <a:defRPr sz="48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52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 you know someone who has a victim mentality? Look for these signs |  Lifestyle News,The Indian Express">
            <a:extLst>
              <a:ext uri="{FF2B5EF4-FFF2-40B4-BE49-F238E27FC236}">
                <a16:creationId xmlns:a16="http://schemas.microsoft.com/office/drawing/2014/main" id="{80CF6BCA-8637-744D-A6D3-0B838974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Google Shape;355;p38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gradFill>
            <a:gsLst>
              <a:gs pos="0">
                <a:srgbClr val="2E99B7">
                  <a:alpha val="54117"/>
                </a:srgbClr>
              </a:gs>
              <a:gs pos="100000">
                <a:srgbClr val="1D658E">
                  <a:alpha val="6470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body" idx="1"/>
          </p:nvPr>
        </p:nvSpPr>
        <p:spPr>
          <a:xfrm>
            <a:off x="4709396" y="1791750"/>
            <a:ext cx="37815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endParaRPr lang="en" sz="1600" dirty="0"/>
          </a:p>
          <a:p>
            <a:pPr marL="285750" indent="-285750" algn="l"/>
            <a:r>
              <a:rPr lang="en" sz="1600" dirty="0"/>
              <a:t>Sexual violence has a devastating impact on victims’ mental and physical health</a:t>
            </a:r>
          </a:p>
          <a:p>
            <a:pPr marL="0" indent="0" algn="l">
              <a:buNone/>
            </a:pPr>
            <a:endParaRPr lang="en" sz="1600" dirty="0"/>
          </a:p>
          <a:p>
            <a:pPr marL="285750" indent="-285750" algn="l"/>
            <a:r>
              <a:rPr lang="en" sz="1600" dirty="0"/>
              <a:t>Reports of sexual violence were on the rise in NYC from 2013 to 2018</a:t>
            </a:r>
          </a:p>
          <a:p>
            <a:pPr marL="285750" indent="-285750" algn="l"/>
            <a:endParaRPr lang="en" sz="1600" dirty="0"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>
            <a:off x="4279946" y="912861"/>
            <a:ext cx="46404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06E92335-7216-2941-B4CA-819411188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73439"/>
            <a:ext cx="4255906" cy="1057200"/>
          </a:xfrm>
          <a:prstGeom prst="rect">
            <a:avLst/>
          </a:prstGeom>
        </p:spPr>
      </p:pic>
      <p:sp>
        <p:nvSpPr>
          <p:cNvPr id="20" name="Google Shape;246;p32">
            <a:extLst>
              <a:ext uri="{FF2B5EF4-FFF2-40B4-BE49-F238E27FC236}">
                <a16:creationId xmlns:a16="http://schemas.microsoft.com/office/drawing/2014/main" id="{75039B9B-FD3D-8E4F-B53F-717389751E6F}"/>
              </a:ext>
            </a:extLst>
          </p:cNvPr>
          <p:cNvSpPr txBox="1">
            <a:spLocks/>
          </p:cNvSpPr>
          <p:nvPr/>
        </p:nvSpPr>
        <p:spPr>
          <a:xfrm>
            <a:off x="4571999" y="4230639"/>
            <a:ext cx="4255907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16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leway Thin"/>
              <a:buNone/>
              <a:defRPr sz="28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r"/>
            <a:r>
              <a:rPr lang="en-US" sz="1100" dirty="0"/>
              <a:t>NY Post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/>
          <p:nvPr/>
        </p:nvSpPr>
        <p:spPr>
          <a:xfrm>
            <a:off x="5332948" y="479875"/>
            <a:ext cx="2171308" cy="18649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342332" y="774419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Opportunity</a:t>
            </a:r>
            <a:endParaRPr dirty="0"/>
          </a:p>
        </p:txBody>
      </p:sp>
      <p:sp>
        <p:nvSpPr>
          <p:cNvPr id="286" name="Google Shape;286;p35"/>
          <p:cNvSpPr txBox="1">
            <a:spLocks noGrp="1"/>
          </p:cNvSpPr>
          <p:nvPr>
            <p:ph type="subTitle" idx="1"/>
          </p:nvPr>
        </p:nvSpPr>
        <p:spPr>
          <a:xfrm>
            <a:off x="716916" y="1527156"/>
            <a:ext cx="3100433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 a data-driven approach to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284;p35">
            <a:extLst>
              <a:ext uri="{FF2B5EF4-FFF2-40B4-BE49-F238E27FC236}">
                <a16:creationId xmlns:a16="http://schemas.microsoft.com/office/drawing/2014/main" id="{C189DB61-8078-2B4E-9F96-8267315633A4}"/>
              </a:ext>
            </a:extLst>
          </p:cNvPr>
          <p:cNvSpPr/>
          <p:nvPr/>
        </p:nvSpPr>
        <p:spPr>
          <a:xfrm>
            <a:off x="6344524" y="2436360"/>
            <a:ext cx="2086226" cy="18649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5326652" y="479875"/>
            <a:ext cx="2171308" cy="1887700"/>
          </a:xfrm>
          <a:prstGeom prst="rect">
            <a:avLst/>
          </a:prstGeom>
          <a:gradFill>
            <a:gsLst>
              <a:gs pos="0">
                <a:srgbClr val="2E99B7">
                  <a:alpha val="54117"/>
                </a:srgbClr>
              </a:gs>
              <a:gs pos="100000">
                <a:srgbClr val="1D658E">
                  <a:alpha val="6470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2" descr="New York City Police Department - Wikipedia">
            <a:extLst>
              <a:ext uri="{FF2B5EF4-FFF2-40B4-BE49-F238E27FC236}">
                <a16:creationId xmlns:a16="http://schemas.microsoft.com/office/drawing/2014/main" id="{2B87F8B2-5D15-3F40-B434-92658A40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54" y="560047"/>
            <a:ext cx="1386682" cy="17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88;p35">
            <a:extLst>
              <a:ext uri="{FF2B5EF4-FFF2-40B4-BE49-F238E27FC236}">
                <a16:creationId xmlns:a16="http://schemas.microsoft.com/office/drawing/2014/main" id="{A2B3000F-12A6-9443-B227-D926BEDC0D6F}"/>
              </a:ext>
            </a:extLst>
          </p:cNvPr>
          <p:cNvSpPr/>
          <p:nvPr/>
        </p:nvSpPr>
        <p:spPr>
          <a:xfrm>
            <a:off x="6344524" y="2424973"/>
            <a:ext cx="2086226" cy="1887700"/>
          </a:xfrm>
          <a:prstGeom prst="rect">
            <a:avLst/>
          </a:prstGeom>
          <a:gradFill>
            <a:gsLst>
              <a:gs pos="0">
                <a:srgbClr val="2E99B7">
                  <a:alpha val="54117"/>
                </a:srgbClr>
              </a:gs>
              <a:gs pos="100000">
                <a:srgbClr val="1D658E">
                  <a:alpha val="6470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4" descr="Safe Horizon | Homepage">
            <a:extLst>
              <a:ext uri="{FF2B5EF4-FFF2-40B4-BE49-F238E27FC236}">
                <a16:creationId xmlns:a16="http://schemas.microsoft.com/office/drawing/2014/main" id="{F2AB64A1-1A89-F242-8879-86FB50AC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95" y="2983352"/>
            <a:ext cx="1864684" cy="66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68;p34">
            <a:extLst>
              <a:ext uri="{FF2B5EF4-FFF2-40B4-BE49-F238E27FC236}">
                <a16:creationId xmlns:a16="http://schemas.microsoft.com/office/drawing/2014/main" id="{AA171BDF-BB31-8446-8A34-6816FDB325F1}"/>
              </a:ext>
            </a:extLst>
          </p:cNvPr>
          <p:cNvSpPr txBox="1">
            <a:spLocks/>
          </p:cNvSpPr>
          <p:nvPr/>
        </p:nvSpPr>
        <p:spPr>
          <a:xfrm>
            <a:off x="920344" y="2253451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algn="l"/>
            <a:r>
              <a:rPr lang="en" dirty="0"/>
              <a:t>1</a:t>
            </a:r>
          </a:p>
        </p:txBody>
      </p:sp>
      <p:sp>
        <p:nvSpPr>
          <p:cNvPr id="14" name="Google Shape;266;p34">
            <a:extLst>
              <a:ext uri="{FF2B5EF4-FFF2-40B4-BE49-F238E27FC236}">
                <a16:creationId xmlns:a16="http://schemas.microsoft.com/office/drawing/2014/main" id="{44B7FC44-C9A2-E346-AA54-3E95AD01E231}"/>
              </a:ext>
            </a:extLst>
          </p:cNvPr>
          <p:cNvSpPr txBox="1">
            <a:spLocks noGrp="1"/>
          </p:cNvSpPr>
          <p:nvPr/>
        </p:nvSpPr>
        <p:spPr>
          <a:xfrm>
            <a:off x="1307794" y="2147260"/>
            <a:ext cx="2394600" cy="3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Prevent cases of sexual violence</a:t>
            </a:r>
            <a:endParaRPr dirty="0"/>
          </a:p>
        </p:txBody>
      </p:sp>
      <p:sp>
        <p:nvSpPr>
          <p:cNvPr id="15" name="Google Shape;268;p34">
            <a:extLst>
              <a:ext uri="{FF2B5EF4-FFF2-40B4-BE49-F238E27FC236}">
                <a16:creationId xmlns:a16="http://schemas.microsoft.com/office/drawing/2014/main" id="{4002036A-5826-9045-8843-4F66E5F94BD9}"/>
              </a:ext>
            </a:extLst>
          </p:cNvPr>
          <p:cNvSpPr txBox="1">
            <a:spLocks/>
          </p:cNvSpPr>
          <p:nvPr/>
        </p:nvSpPr>
        <p:spPr>
          <a:xfrm>
            <a:off x="920344" y="3032843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Fredoka One"/>
              <a:buNone/>
              <a:defRPr sz="2500" b="0" i="0" u="none" strike="noStrike" cap="none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 ExtraBold"/>
              <a:buNone/>
              <a:defRPr sz="3500" b="0" i="0" u="none" strike="noStrike" cap="none">
                <a:solidFill>
                  <a:schemeClr val="dk1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algn="l"/>
            <a:r>
              <a:rPr lang="en" dirty="0"/>
              <a:t>2</a:t>
            </a:r>
          </a:p>
        </p:txBody>
      </p:sp>
      <p:sp>
        <p:nvSpPr>
          <p:cNvPr id="16" name="Google Shape;266;p34">
            <a:extLst>
              <a:ext uri="{FF2B5EF4-FFF2-40B4-BE49-F238E27FC236}">
                <a16:creationId xmlns:a16="http://schemas.microsoft.com/office/drawing/2014/main" id="{09FAF75B-525E-B64B-8CA2-46F5468D1C7C}"/>
              </a:ext>
            </a:extLst>
          </p:cNvPr>
          <p:cNvSpPr txBox="1">
            <a:spLocks noGrp="1"/>
          </p:cNvSpPr>
          <p:nvPr/>
        </p:nvSpPr>
        <p:spPr>
          <a:xfrm>
            <a:off x="1307794" y="2926652"/>
            <a:ext cx="2394600" cy="3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Allocate support/resources to victims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1"/>
          <p:cNvSpPr txBox="1">
            <a:spLocks noGrp="1"/>
          </p:cNvSpPr>
          <p:nvPr>
            <p:ph type="title"/>
          </p:nvPr>
        </p:nvSpPr>
        <p:spPr>
          <a:xfrm>
            <a:off x="4592325" y="1810512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856" name="Google Shape;856;p61"/>
          <p:cNvSpPr txBox="1">
            <a:spLocks noGrp="1"/>
          </p:cNvSpPr>
          <p:nvPr>
            <p:ph type="subTitle" idx="1"/>
          </p:nvPr>
        </p:nvSpPr>
        <p:spPr>
          <a:xfrm>
            <a:off x="4589925" y="2326653"/>
            <a:ext cx="3852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Build an interpretable linear regression model that will identify factors that increase the risk of sexual violence cases.</a:t>
            </a:r>
          </a:p>
        </p:txBody>
      </p:sp>
      <p:sp>
        <p:nvSpPr>
          <p:cNvPr id="20" name="Google Shape;896;p64">
            <a:extLst>
              <a:ext uri="{FF2B5EF4-FFF2-40B4-BE49-F238E27FC236}">
                <a16:creationId xmlns:a16="http://schemas.microsoft.com/office/drawing/2014/main" id="{AA1C7F1D-3999-9C42-B3D9-F1D5188AF1BB}"/>
              </a:ext>
            </a:extLst>
          </p:cNvPr>
          <p:cNvSpPr/>
          <p:nvPr/>
        </p:nvSpPr>
        <p:spPr>
          <a:xfrm>
            <a:off x="1397228" y="1633001"/>
            <a:ext cx="2580137" cy="22928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98;p64">
            <a:extLst>
              <a:ext uri="{FF2B5EF4-FFF2-40B4-BE49-F238E27FC236}">
                <a16:creationId xmlns:a16="http://schemas.microsoft.com/office/drawing/2014/main" id="{AF67AF51-B7B1-154E-AC7F-672E0300A85C}"/>
              </a:ext>
            </a:extLst>
          </p:cNvPr>
          <p:cNvSpPr/>
          <p:nvPr/>
        </p:nvSpPr>
        <p:spPr>
          <a:xfrm>
            <a:off x="1397228" y="1633001"/>
            <a:ext cx="2580137" cy="2292827"/>
          </a:xfrm>
          <a:prstGeom prst="rect">
            <a:avLst/>
          </a:prstGeom>
          <a:gradFill>
            <a:gsLst>
              <a:gs pos="0">
                <a:srgbClr val="2E99B7">
                  <a:alpha val="54117"/>
                </a:srgbClr>
              </a:gs>
              <a:gs pos="100000">
                <a:srgbClr val="1D658E">
                  <a:alpha val="6470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22" name="Picture 2" descr="Diabetes Risk Factors | CDC">
            <a:extLst>
              <a:ext uri="{FF2B5EF4-FFF2-40B4-BE49-F238E27FC236}">
                <a16:creationId xmlns:a16="http://schemas.microsoft.com/office/drawing/2014/main" id="{80168046-65E8-824F-BEF4-3B185C614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85" y="1780745"/>
            <a:ext cx="2247622" cy="19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342332" y="774419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17" name="Google Shape;1294;p70">
            <a:extLst>
              <a:ext uri="{FF2B5EF4-FFF2-40B4-BE49-F238E27FC236}">
                <a16:creationId xmlns:a16="http://schemas.microsoft.com/office/drawing/2014/main" id="{2D164349-A14A-C849-A721-2CE7F8BAAF88}"/>
              </a:ext>
            </a:extLst>
          </p:cNvPr>
          <p:cNvGrpSpPr/>
          <p:nvPr/>
        </p:nvGrpSpPr>
        <p:grpSpPr>
          <a:xfrm>
            <a:off x="1086102" y="1564394"/>
            <a:ext cx="2032965" cy="2804687"/>
            <a:chOff x="4092627" y="3573491"/>
            <a:chExt cx="791400" cy="754200"/>
          </a:xfrm>
        </p:grpSpPr>
        <p:sp>
          <p:nvSpPr>
            <p:cNvPr id="18" name="Google Shape;1295;p70">
              <a:extLst>
                <a:ext uri="{FF2B5EF4-FFF2-40B4-BE49-F238E27FC236}">
                  <a16:creationId xmlns:a16="http://schemas.microsoft.com/office/drawing/2014/main" id="{68E4261B-8C0B-6140-91D6-201B32C86621}"/>
                </a:ext>
              </a:extLst>
            </p:cNvPr>
            <p:cNvSpPr/>
            <p:nvPr/>
          </p:nvSpPr>
          <p:spPr>
            <a:xfrm>
              <a:off x="4092627" y="3573491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43B2C7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296;p70">
              <a:extLst>
                <a:ext uri="{FF2B5EF4-FFF2-40B4-BE49-F238E27FC236}">
                  <a16:creationId xmlns:a16="http://schemas.microsoft.com/office/drawing/2014/main" id="{3E7969A5-3F4C-904E-9D44-3F41FA10681F}"/>
                </a:ext>
              </a:extLst>
            </p:cNvPr>
            <p:cNvSpPr txBox="1"/>
            <p:nvPr/>
          </p:nvSpPr>
          <p:spPr>
            <a:xfrm>
              <a:off x="4092627" y="3573491"/>
              <a:ext cx="791400" cy="190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tx1"/>
                  </a:solidFill>
                </a:rPr>
                <a:t>Data</a:t>
              </a:r>
              <a:endParaRPr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oogle Shape;1294;p70">
            <a:extLst>
              <a:ext uri="{FF2B5EF4-FFF2-40B4-BE49-F238E27FC236}">
                <a16:creationId xmlns:a16="http://schemas.microsoft.com/office/drawing/2014/main" id="{C7139318-4EE3-6249-B3DA-2B71AE2BBB71}"/>
              </a:ext>
            </a:extLst>
          </p:cNvPr>
          <p:cNvGrpSpPr/>
          <p:nvPr/>
        </p:nvGrpSpPr>
        <p:grpSpPr>
          <a:xfrm>
            <a:off x="3512709" y="1587514"/>
            <a:ext cx="2032965" cy="2781567"/>
            <a:chOff x="4092627" y="3573491"/>
            <a:chExt cx="791400" cy="754200"/>
          </a:xfrm>
        </p:grpSpPr>
        <p:sp>
          <p:nvSpPr>
            <p:cNvPr id="21" name="Google Shape;1295;p70">
              <a:extLst>
                <a:ext uri="{FF2B5EF4-FFF2-40B4-BE49-F238E27FC236}">
                  <a16:creationId xmlns:a16="http://schemas.microsoft.com/office/drawing/2014/main" id="{C29996F0-C98A-884A-80A2-7666F50885FA}"/>
                </a:ext>
              </a:extLst>
            </p:cNvPr>
            <p:cNvSpPr/>
            <p:nvPr/>
          </p:nvSpPr>
          <p:spPr>
            <a:xfrm>
              <a:off x="4092627" y="3573491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43B2C7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296;p70">
              <a:extLst>
                <a:ext uri="{FF2B5EF4-FFF2-40B4-BE49-F238E27FC236}">
                  <a16:creationId xmlns:a16="http://schemas.microsoft.com/office/drawing/2014/main" id="{FEF8337D-AE38-5F47-8CF4-F600E9FF1D43}"/>
                </a:ext>
              </a:extLst>
            </p:cNvPr>
            <p:cNvSpPr txBox="1"/>
            <p:nvPr/>
          </p:nvSpPr>
          <p:spPr>
            <a:xfrm>
              <a:off x="4092627" y="3573491"/>
              <a:ext cx="791400" cy="190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tx1"/>
                  </a:solidFill>
                </a:rPr>
                <a:t>Cleaning/EDA</a:t>
              </a:r>
              <a:endParaRPr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Google Shape;1295;p70">
            <a:extLst>
              <a:ext uri="{FF2B5EF4-FFF2-40B4-BE49-F238E27FC236}">
                <a16:creationId xmlns:a16="http://schemas.microsoft.com/office/drawing/2014/main" id="{029A6382-32C0-CF4A-B429-4E9EDCB30740}"/>
              </a:ext>
            </a:extLst>
          </p:cNvPr>
          <p:cNvSpPr/>
          <p:nvPr/>
        </p:nvSpPr>
        <p:spPr>
          <a:xfrm>
            <a:off x="5939316" y="1564394"/>
            <a:ext cx="2032965" cy="2804687"/>
          </a:xfrm>
          <a:prstGeom prst="roundRect">
            <a:avLst>
              <a:gd name="adj" fmla="val 16667"/>
            </a:avLst>
          </a:prstGeom>
          <a:solidFill>
            <a:srgbClr val="43B2C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1296;p70">
            <a:extLst>
              <a:ext uri="{FF2B5EF4-FFF2-40B4-BE49-F238E27FC236}">
                <a16:creationId xmlns:a16="http://schemas.microsoft.com/office/drawing/2014/main" id="{23D3D5A0-9955-AE45-B03E-56842A863449}"/>
              </a:ext>
            </a:extLst>
          </p:cNvPr>
          <p:cNvSpPr txBox="1"/>
          <p:nvPr/>
        </p:nvSpPr>
        <p:spPr>
          <a:xfrm>
            <a:off x="5939315" y="1587514"/>
            <a:ext cx="2032965" cy="76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Visualization</a:t>
            </a:r>
            <a:endParaRPr sz="1200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pandas (software) - Wikipedia">
            <a:extLst>
              <a:ext uri="{FF2B5EF4-FFF2-40B4-BE49-F238E27FC236}">
                <a16:creationId xmlns:a16="http://schemas.microsoft.com/office/drawing/2014/main" id="{2DAB5C30-D2F7-F04A-B1A4-853BF3B4E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02" y="2351836"/>
            <a:ext cx="1698577" cy="68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D0CBCAD-B81A-D444-A03B-9D1188017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9167" r="90000">
                        <a14:foregroundMark x1="36111" y1="43299" x2="36111" y2="43299"/>
                        <a14:foregroundMark x1="36944" y1="33505" x2="36944" y2="33505"/>
                        <a14:foregroundMark x1="36944" y1="50000" x2="36944" y2="50000"/>
                        <a14:foregroundMark x1="36944" y1="59278" x2="36944" y2="59278"/>
                        <a14:foregroundMark x1="36944" y1="67526" x2="36944" y2="67526"/>
                        <a14:foregroundMark x1="56667" y1="52062" x2="56667" y2="52062"/>
                        <a14:foregroundMark x1="67778" y1="55155" x2="67778" y2="55155"/>
                        <a14:foregroundMark x1="72500" y1="56186" x2="72500" y2="56186"/>
                        <a14:foregroundMark x1="80000" y1="54124" x2="80000" y2="54124"/>
                        <a14:foregroundMark x1="89167" y1="53608" x2="89167" y2="53608"/>
                        <a14:foregroundMark x1="9167" y1="36598" x2="9167" y2="365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3738" y="2978297"/>
            <a:ext cx="1629052" cy="877878"/>
          </a:xfrm>
          <a:prstGeom prst="rect">
            <a:avLst/>
          </a:prstGeom>
        </p:spPr>
      </p:pic>
      <p:pic>
        <p:nvPicPr>
          <p:cNvPr id="7178" name="Picture 10" descr="Tableau Logo - LogoDix">
            <a:extLst>
              <a:ext uri="{FF2B5EF4-FFF2-40B4-BE49-F238E27FC236}">
                <a16:creationId xmlns:a16="http://schemas.microsoft.com/office/drawing/2014/main" id="{E44AFFAF-5CAC-184D-909B-F4451BD8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93" y="2382502"/>
            <a:ext cx="1760608" cy="88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286;p35">
            <a:extLst>
              <a:ext uri="{FF2B5EF4-FFF2-40B4-BE49-F238E27FC236}">
                <a16:creationId xmlns:a16="http://schemas.microsoft.com/office/drawing/2014/main" id="{2E0BA940-A266-EC42-B85D-0E2860235E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05884" y="2127436"/>
            <a:ext cx="1793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</a:rPr>
              <a:t>NYPD Crime Complaint Data Historic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Google Shape;286;p35">
            <a:extLst>
              <a:ext uri="{FF2B5EF4-FFF2-40B4-BE49-F238E27FC236}">
                <a16:creationId xmlns:a16="http://schemas.microsoft.com/office/drawing/2014/main" id="{F0EADCD5-A836-004D-9544-816CB20B226A}"/>
              </a:ext>
            </a:extLst>
          </p:cNvPr>
          <p:cNvSpPr txBox="1">
            <a:spLocks/>
          </p:cNvSpPr>
          <p:nvPr/>
        </p:nvSpPr>
        <p:spPr>
          <a:xfrm>
            <a:off x="1205884" y="2934101"/>
            <a:ext cx="17934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 Thin"/>
              <a:buNone/>
              <a:defRPr sz="14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Thin"/>
              <a:buNone/>
              <a:defRPr sz="1400" b="0" i="0" u="none" strike="noStrike" cap="none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2010-2019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Rape and sex crime offenses</a:t>
            </a:r>
          </a:p>
        </p:txBody>
      </p:sp>
    </p:spTree>
    <p:extLst>
      <p:ext uri="{BB962C8B-B14F-4D97-AF65-F5344CB8AC3E}">
        <p14:creationId xmlns:p14="http://schemas.microsoft.com/office/powerpoint/2010/main" val="322671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9"/>
          <p:cNvSpPr txBox="1">
            <a:spLocks noGrp="1"/>
          </p:cNvSpPr>
          <p:nvPr>
            <p:ph type="title"/>
          </p:nvPr>
        </p:nvSpPr>
        <p:spPr>
          <a:xfrm>
            <a:off x="713250" y="2335500"/>
            <a:ext cx="77175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Insights: Who?</a:t>
            </a:r>
            <a:endParaRPr dirty="0"/>
          </a:p>
        </p:txBody>
      </p:sp>
      <p:grpSp>
        <p:nvGrpSpPr>
          <p:cNvPr id="834" name="Google Shape;834;p59"/>
          <p:cNvGrpSpPr/>
          <p:nvPr/>
        </p:nvGrpSpPr>
        <p:grpSpPr>
          <a:xfrm>
            <a:off x="436025" y="264775"/>
            <a:ext cx="8271950" cy="4611850"/>
            <a:chOff x="436025" y="264775"/>
            <a:chExt cx="8271950" cy="4611850"/>
          </a:xfrm>
        </p:grpSpPr>
        <p:sp>
          <p:nvSpPr>
            <p:cNvPr id="835" name="Google Shape;835;p59"/>
            <p:cNvSpPr/>
            <p:nvPr/>
          </p:nvSpPr>
          <p:spPr>
            <a:xfrm>
              <a:off x="436025" y="26477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9"/>
            <p:cNvSpPr/>
            <p:nvPr/>
          </p:nvSpPr>
          <p:spPr>
            <a:xfrm>
              <a:off x="8430775" y="4599425"/>
              <a:ext cx="277200" cy="27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739-994A-F143-893F-F5FEC5EA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55" y="2433150"/>
            <a:ext cx="3061500" cy="277200"/>
          </a:xfrm>
        </p:spPr>
        <p:txBody>
          <a:bodyPr/>
          <a:lstStyle/>
          <a:p>
            <a:r>
              <a:rPr lang="en-US" dirty="0"/>
              <a:t>Most victims are minors or between 25 and 44 years 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A243-6C2F-FB45-816C-B8CC8A73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363500"/>
            <a:ext cx="3275473" cy="780000"/>
          </a:xfrm>
        </p:spPr>
        <p:txBody>
          <a:bodyPr/>
          <a:lstStyle/>
          <a:p>
            <a:pPr marL="127000" indent="0">
              <a:buNone/>
            </a:pPr>
            <a:r>
              <a:rPr lang="en-US" sz="1600" dirty="0"/>
              <a:t>*4.4% victims’ age Unknown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EEA610B-BC64-D246-82B8-474BC957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36" y="301841"/>
            <a:ext cx="3726077" cy="45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739-994A-F143-893F-F5FEC5EA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82" y="1598649"/>
            <a:ext cx="3061500" cy="277200"/>
          </a:xfrm>
        </p:spPr>
        <p:txBody>
          <a:bodyPr/>
          <a:lstStyle/>
          <a:p>
            <a:r>
              <a:rPr lang="en-US" dirty="0"/>
              <a:t>85% of all victims are female…</a:t>
            </a:r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C7AC020-0089-1245-994F-ACA75918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53" y="266330"/>
            <a:ext cx="2898036" cy="4610840"/>
          </a:xfrm>
          <a:prstGeom prst="rect">
            <a:avLst/>
          </a:prstGeom>
        </p:spPr>
      </p:pic>
      <p:pic>
        <p:nvPicPr>
          <p:cNvPr id="9222" name="Picture 6" descr="Pink woman icon - Free pink woman icons">
            <a:extLst>
              <a:ext uri="{FF2B5EF4-FFF2-40B4-BE49-F238E27FC236}">
                <a16:creationId xmlns:a16="http://schemas.microsoft.com/office/drawing/2014/main" id="{E3777445-22E2-4549-BEC0-BF90093CB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8" b="99556" l="9778" r="89778">
                        <a14:foregroundMark x1="51111" y1="6667" x2="51111" y2="6667"/>
                        <a14:foregroundMark x1="48889" y1="4444" x2="48889" y2="4444"/>
                        <a14:foregroundMark x1="48889" y1="2222" x2="48889" y2="2222"/>
                        <a14:foregroundMark x1="54667" y1="95556" x2="54667" y2="95556"/>
                        <a14:foregroundMark x1="43111" y1="97333" x2="43111" y2="97333"/>
                        <a14:foregroundMark x1="53778" y1="99556" x2="53778" y2="9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80" y="2380364"/>
            <a:ext cx="2066703" cy="20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739-994A-F143-893F-F5FEC5EA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25" y="1369183"/>
            <a:ext cx="3061500" cy="277200"/>
          </a:xfrm>
        </p:spPr>
        <p:txBody>
          <a:bodyPr/>
          <a:lstStyle/>
          <a:p>
            <a:r>
              <a:rPr lang="en-US" dirty="0"/>
              <a:t>…but across all males, ~80% are minors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5B03979-B24D-AB41-B874-23281E25C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363500"/>
            <a:ext cx="3728621" cy="780000"/>
          </a:xfrm>
        </p:spPr>
        <p:txBody>
          <a:bodyPr/>
          <a:lstStyle/>
          <a:p>
            <a:pPr marL="127000" indent="0">
              <a:buNone/>
            </a:pPr>
            <a:r>
              <a:rPr lang="en-US" sz="1600" dirty="0"/>
              <a:t>*8.7% male victims’ age Unknown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E1B5C76-5A5F-B14D-9396-24C8FC5B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659" y="235191"/>
            <a:ext cx="4224910" cy="4673118"/>
          </a:xfrm>
          <a:prstGeom prst="rect">
            <a:avLst/>
          </a:prstGeom>
        </p:spPr>
      </p:pic>
      <p:pic>
        <p:nvPicPr>
          <p:cNvPr id="10242" name="Picture 2" descr="Sign Icon Symbol Boy Man Woman Girl Cartoon Signs Free - Blue Boys Bathroom  Sign - Free Transparent PNG Clipart Images Download">
            <a:extLst>
              <a:ext uri="{FF2B5EF4-FFF2-40B4-BE49-F238E27FC236}">
                <a16:creationId xmlns:a16="http://schemas.microsoft.com/office/drawing/2014/main" id="{89EEC333-DF1B-984A-9FEE-E1446DF8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5" b="93103" l="10000" r="90000">
                        <a14:foregroundMark x1="48810" y1="14843" x2="48810" y2="14843"/>
                        <a14:foregroundMark x1="54524" y1="91304" x2="54524" y2="91304"/>
                        <a14:foregroundMark x1="46071" y1="92504" x2="46071" y2="92504"/>
                        <a14:foregroundMark x1="53690" y1="93103" x2="53690" y2="93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8" y="2196902"/>
            <a:ext cx="2883393" cy="22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257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udience Analysis by Slidesgo">
  <a:themeElements>
    <a:clrScheme name="Simple Light">
      <a:dk1>
        <a:srgbClr val="235175"/>
      </a:dk1>
      <a:lt1>
        <a:srgbClr val="1D658E"/>
      </a:lt1>
      <a:dk2>
        <a:srgbClr val="000000"/>
      </a:dk2>
      <a:lt2>
        <a:srgbClr val="FFFFFF"/>
      </a:lt2>
      <a:accent1>
        <a:srgbClr val="F8F8F8"/>
      </a:accent1>
      <a:accent2>
        <a:srgbClr val="2E99B7"/>
      </a:accent2>
      <a:accent3>
        <a:srgbClr val="43B2C7"/>
      </a:accent3>
      <a:accent4>
        <a:srgbClr val="70CCD3"/>
      </a:accent4>
      <a:accent5>
        <a:srgbClr val="63C7CC"/>
      </a:accent5>
      <a:accent6>
        <a:srgbClr val="3FA0B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228</Words>
  <Application>Microsoft Macintosh PowerPoint</Application>
  <PresentationFormat>On-screen Show (16:9)</PresentationFormat>
  <Paragraphs>45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 Thin</vt:lpstr>
      <vt:lpstr>Fredoka One</vt:lpstr>
      <vt:lpstr>Lilita One</vt:lpstr>
      <vt:lpstr>Arial</vt:lpstr>
      <vt:lpstr>Nunito ExtraBold</vt:lpstr>
      <vt:lpstr>Minimalist Audience Analysis by Slidesgo</vt:lpstr>
      <vt:lpstr>Data Science for Good: Combating Sexual Violence in NYC</vt:lpstr>
      <vt:lpstr>The Problem</vt:lpstr>
      <vt:lpstr>Opportunity</vt:lpstr>
      <vt:lpstr>Solution</vt:lpstr>
      <vt:lpstr>Methodology</vt:lpstr>
      <vt:lpstr>Insights: Who?</vt:lpstr>
      <vt:lpstr>Most victims are minors or between 25 and 44 years old</vt:lpstr>
      <vt:lpstr>85% of all victims are female…</vt:lpstr>
      <vt:lpstr>…but across all males, ~80% are minors </vt:lpstr>
      <vt:lpstr>Insights: When?</vt:lpstr>
      <vt:lpstr>Most reports are from the summer</vt:lpstr>
      <vt:lpstr>Cases occurred most on Friday</vt:lpstr>
      <vt:lpstr>…cases occur most between midnight &amp; 1am</vt:lpstr>
      <vt:lpstr>Conclusions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Good: Combating Sexual Violence in NYC</dc:title>
  <cp:lastModifiedBy>Microsoft Office User</cp:lastModifiedBy>
  <cp:revision>3</cp:revision>
  <dcterms:modified xsi:type="dcterms:W3CDTF">2021-08-20T14:40:12Z</dcterms:modified>
</cp:coreProperties>
</file>