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2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ta.info/developers/turnstile.html" TargetMode="External"/><Relationship Id="rId2" Type="http://schemas.openxmlformats.org/officeDocument/2006/relationships/hyperlink" Target="https://github.com/reiff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sc.isr.umich.edu/dis/census/Features/tract2zi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3B19-DB43-A64F-A4C8-0DCF65EA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30" y="4363271"/>
            <a:ext cx="10200986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effectLst/>
              </a:rPr>
              <a:t>Socioeconomic Status and MTA Ridership Decline during pandemic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7D7D1-6631-CB4B-AA2F-4247BBE5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262" y="5516211"/>
            <a:ext cx="9333722" cy="1217098"/>
          </a:xfrm>
        </p:spPr>
        <p:txBody>
          <a:bodyPr>
            <a:normAutofit/>
          </a:bodyPr>
          <a:lstStyle/>
          <a:p>
            <a:r>
              <a:rPr lang="en-US" sz="1600" dirty="0"/>
              <a:t>Varsha Garla</a:t>
            </a:r>
          </a:p>
          <a:p>
            <a:r>
              <a:rPr lang="en-US" sz="1600" dirty="0"/>
              <a:t>Metis project 1</a:t>
            </a:r>
          </a:p>
          <a:p>
            <a:r>
              <a:rPr lang="en-US" sz="1600" dirty="0"/>
              <a:t>July 23, 2021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eens subway left in chaos after MTA worker shows up sick">
            <a:extLst>
              <a:ext uri="{FF2B5EF4-FFF2-40B4-BE49-F238E27FC236}">
                <a16:creationId xmlns:a16="http://schemas.microsoft.com/office/drawing/2014/main" id="{E2F59281-376B-884C-8A5E-0A8E0AD84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992" y="640079"/>
            <a:ext cx="4727779" cy="31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C7C7FF9-C9BA-7A49-B86D-C6431088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7" y="1706311"/>
            <a:ext cx="5213603" cy="101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0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05C7-85F8-5249-B73A-3A39CE3D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Appendix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93BBB5E-5983-B948-8525-C08BB87B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963435"/>
            <a:ext cx="6916633" cy="461108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0645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1FFE-1285-6C4E-BCD0-4645CD71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78F3-7EEA-794C-BE9D-DBD4EFE4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Collaborated with Metis Peer, Sam </a:t>
            </a:r>
            <a:r>
              <a:rPr lang="en-US" dirty="0" err="1"/>
              <a:t>Reiff</a:t>
            </a:r>
            <a:r>
              <a:rPr lang="en-US" dirty="0"/>
              <a:t>, on compiling zip codes of stations in data set</a:t>
            </a:r>
          </a:p>
          <a:p>
            <a:pPr lvl="1"/>
            <a:r>
              <a:rPr lang="en-US" dirty="0">
                <a:hlinkClick r:id="rId2"/>
              </a:rPr>
              <a:t>https://github.com/reiffs</a:t>
            </a:r>
            <a:endParaRPr lang="en-US" dirty="0"/>
          </a:p>
          <a:p>
            <a:r>
              <a:rPr lang="en-US" dirty="0"/>
              <a:t>MTA turnstile data</a:t>
            </a:r>
          </a:p>
          <a:p>
            <a:pPr lvl="1"/>
            <a:r>
              <a:rPr lang="en-US" dirty="0">
                <a:hlinkClick r:id="rId3"/>
              </a:rPr>
              <a:t>http://web.mta.info/developers/turnstile.html</a:t>
            </a:r>
            <a:endParaRPr lang="en-US" dirty="0"/>
          </a:p>
          <a:p>
            <a:r>
              <a:rPr lang="en-US" dirty="0"/>
              <a:t>Median income data (2006-2010) by </a:t>
            </a:r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https://www.psc.isr.umich.edu/dis/census/Features/tract2zip/</a:t>
            </a:r>
            <a:endParaRPr lang="en-US" dirty="0"/>
          </a:p>
          <a:p>
            <a:pPr lvl="1"/>
            <a:r>
              <a:rPr lang="en-US" dirty="0"/>
              <a:t>University of Michigan Population Studies Center</a:t>
            </a:r>
          </a:p>
        </p:txBody>
      </p:sp>
    </p:spTree>
    <p:extLst>
      <p:ext uri="{BB962C8B-B14F-4D97-AF65-F5344CB8AC3E}">
        <p14:creationId xmlns:p14="http://schemas.microsoft.com/office/powerpoint/2010/main" val="376577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E909-DD45-F947-98FD-8C070E9D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Did socioeconomic status affect subway ridership decline?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7EDD-D767-1942-A9F8-C70B96D0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716462" cy="3124201"/>
          </a:xfrm>
        </p:spPr>
        <p:txBody>
          <a:bodyPr>
            <a:normAutofit/>
          </a:bodyPr>
          <a:lstStyle/>
          <a:p>
            <a:r>
              <a:rPr lang="en-US">
                <a:sym typeface="Wingdings" pitchFamily="2" charset="2"/>
              </a:rPr>
              <a:t>March 7</a:t>
            </a:r>
            <a:r>
              <a:rPr lang="en-US" baseline="30000">
                <a:sym typeface="Wingdings" pitchFamily="2" charset="2"/>
              </a:rPr>
              <a:t>th</a:t>
            </a:r>
            <a:r>
              <a:rPr lang="en-US">
                <a:sym typeface="Wingdings" pitchFamily="2" charset="2"/>
              </a:rPr>
              <a:t>: State of emergency</a:t>
            </a:r>
          </a:p>
          <a:p>
            <a:r>
              <a:rPr lang="en-US"/>
              <a:t>March 14</a:t>
            </a:r>
            <a:r>
              <a:rPr lang="en-US" baseline="30000"/>
              <a:t>th</a:t>
            </a:r>
            <a:r>
              <a:rPr lang="en-US"/>
              <a:t>: first covid-19 deaths in NY</a:t>
            </a:r>
          </a:p>
          <a:p>
            <a:r>
              <a:rPr lang="en-US"/>
              <a:t>March 20</a:t>
            </a:r>
            <a:r>
              <a:rPr lang="en-US" baseline="30000"/>
              <a:t>th</a:t>
            </a:r>
            <a:r>
              <a:rPr lang="en-US"/>
              <a:t>: NY Pause</a:t>
            </a:r>
          </a:p>
          <a:p>
            <a:endParaRPr lang="en-US"/>
          </a:p>
          <a:p>
            <a:r>
              <a:rPr lang="en-US"/>
              <a:t>1-3 million riders in February </a:t>
            </a:r>
            <a:r>
              <a:rPr lang="en-US">
                <a:sym typeface="Wingdings" pitchFamily="2" charset="2"/>
              </a:rPr>
              <a:t> 10% in march 2020</a:t>
            </a:r>
          </a:p>
          <a:p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8C8ED6-A932-44F5-83A5-5793DDA44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82811E-FB7E-4C44-8776-8FBD8D9AA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4658732-4596-4018-974F-676F1F66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Public Transit Services Struggle Financially as Ridership Rates Fall to  Historic Lows – The Flintridge Press">
            <a:extLst>
              <a:ext uri="{FF2B5EF4-FFF2-40B4-BE49-F238E27FC236}">
                <a16:creationId xmlns:a16="http://schemas.microsoft.com/office/drawing/2014/main" id="{2A9F599A-41F2-7848-BD24-FF252DB59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" r="22497" b="-3"/>
          <a:stretch/>
        </p:blipFill>
        <p:spPr bwMode="auto">
          <a:xfrm>
            <a:off x="8314455" y="3100590"/>
            <a:ext cx="3716680" cy="36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YC Subway Needs $3.9 Billion Bailout As Rides Plunge 93%, MTA Says">
            <a:extLst>
              <a:ext uri="{FF2B5EF4-FFF2-40B4-BE49-F238E27FC236}">
                <a16:creationId xmlns:a16="http://schemas.microsoft.com/office/drawing/2014/main" id="{1C19B1D8-E01E-A04B-980E-8E6F846ED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7" r="7899" b="2"/>
          <a:stretch/>
        </p:blipFill>
        <p:spPr bwMode="auto">
          <a:xfrm>
            <a:off x="6256867" y="160867"/>
            <a:ext cx="3767328" cy="3747805"/>
          </a:xfrm>
          <a:custGeom>
            <a:avLst/>
            <a:gdLst/>
            <a:ahLst/>
            <a:cxnLst/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5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6166-17E5-834A-BD6D-4425FA7B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methodology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28EDE4CC-DACC-4A5A-B5AF-1DBC4EF72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" b="47066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D5DB-7257-B247-B38C-9C3F0340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3440" y="3641894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E73A-1D0B-A144-93F9-382F0E81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9050" y="5351400"/>
            <a:ext cx="8676222" cy="6821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FontTx/>
              <a:buChar char="-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MTA turnstile data for March, April, May 2020</a:t>
            </a:r>
          </a:p>
          <a:p>
            <a:pPr algn="ctr">
              <a:buFontTx/>
              <a:buChar char="-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Median Household Income (2006-2010) by zip code</a:t>
            </a:r>
          </a:p>
        </p:txBody>
      </p:sp>
      <p:sp>
        <p:nvSpPr>
          <p:cNvPr id="73" name="Rounded Rectangle 7">
            <a:extLst>
              <a:ext uri="{FF2B5EF4-FFF2-40B4-BE49-F238E27FC236}">
                <a16:creationId xmlns:a16="http://schemas.microsoft.com/office/drawing/2014/main" id="{13D2377F-3EA9-4348-A5C6-725D9D199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0307" y="824487"/>
            <a:ext cx="7811386" cy="2983054"/>
          </a:xfrm>
          <a:prstGeom prst="roundRect">
            <a:avLst>
              <a:gd name="adj" fmla="val 5238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ncome Verification — Verifier">
            <a:extLst>
              <a:ext uri="{FF2B5EF4-FFF2-40B4-BE49-F238E27FC236}">
                <a16:creationId xmlns:a16="http://schemas.microsoft.com/office/drawing/2014/main" id="{24EA39FF-063A-3044-8686-214747F20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r="3273" b="3"/>
          <a:stretch/>
        </p:blipFill>
        <p:spPr bwMode="auto">
          <a:xfrm>
            <a:off x="6129744" y="990134"/>
            <a:ext cx="3657600" cy="2651760"/>
          </a:xfrm>
          <a:custGeom>
            <a:avLst/>
            <a:gdLst/>
            <a:ahLst/>
            <a:cxnLst/>
            <a:rect l="l" t="t" r="r" b="b"/>
            <a:pathLst>
              <a:path w="3657600" h="2651760">
                <a:moveTo>
                  <a:pt x="100793" y="0"/>
                </a:moveTo>
                <a:lnTo>
                  <a:pt x="3657600" y="0"/>
                </a:lnTo>
                <a:lnTo>
                  <a:pt x="3657600" y="2651760"/>
                </a:lnTo>
                <a:lnTo>
                  <a:pt x="100793" y="2651760"/>
                </a:lnTo>
                <a:cubicBezTo>
                  <a:pt x="45127" y="2651760"/>
                  <a:pt x="0" y="2606633"/>
                  <a:pt x="0" y="2550967"/>
                </a:cubicBezTo>
                <a:lnTo>
                  <a:pt x="0" y="100793"/>
                </a:lnTo>
                <a:cubicBezTo>
                  <a:pt x="0" y="45127"/>
                  <a:pt x="45127" y="0"/>
                  <a:pt x="100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B7BA01C-2FE3-B844-B37E-C717C1087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b="17770"/>
          <a:stretch/>
        </p:blipFill>
        <p:spPr bwMode="auto">
          <a:xfrm>
            <a:off x="2405863" y="990134"/>
            <a:ext cx="3656395" cy="2651760"/>
          </a:xfrm>
          <a:custGeom>
            <a:avLst/>
            <a:gdLst/>
            <a:ahLst/>
            <a:cxnLst/>
            <a:rect l="l" t="t" r="r" b="b"/>
            <a:pathLst>
              <a:path w="3656395" h="2651760">
                <a:moveTo>
                  <a:pt x="0" y="0"/>
                </a:moveTo>
                <a:lnTo>
                  <a:pt x="3555602" y="0"/>
                </a:lnTo>
                <a:cubicBezTo>
                  <a:pt x="3611268" y="0"/>
                  <a:pt x="3656395" y="45127"/>
                  <a:pt x="3656395" y="100793"/>
                </a:cubicBezTo>
                <a:lnTo>
                  <a:pt x="3656395" y="2550967"/>
                </a:lnTo>
                <a:cubicBezTo>
                  <a:pt x="3656395" y="2606633"/>
                  <a:pt x="3611268" y="2651760"/>
                  <a:pt x="3555602" y="2651760"/>
                </a:cubicBezTo>
                <a:lnTo>
                  <a:pt x="0" y="26517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680CF4-019F-4F44-9E54-5E7A000F43D4}"/>
              </a:ext>
            </a:extLst>
          </p:cNvPr>
          <p:cNvSpPr txBox="1">
            <a:spLocks/>
          </p:cNvSpPr>
          <p:nvPr/>
        </p:nvSpPr>
        <p:spPr>
          <a:xfrm>
            <a:off x="5697325" y="3643986"/>
            <a:ext cx="8676222" cy="13359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1FB302-88A6-AD47-81DA-FBBFF4E10F9E}"/>
              </a:ext>
            </a:extLst>
          </p:cNvPr>
          <p:cNvSpPr txBox="1">
            <a:spLocks/>
          </p:cNvSpPr>
          <p:nvPr/>
        </p:nvSpPr>
        <p:spPr>
          <a:xfrm>
            <a:off x="8397332" y="5203040"/>
            <a:ext cx="3276208" cy="682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Percent change subway usage</a:t>
            </a:r>
          </a:p>
        </p:txBody>
      </p:sp>
    </p:spTree>
    <p:extLst>
      <p:ext uri="{BB962C8B-B14F-4D97-AF65-F5344CB8AC3E}">
        <p14:creationId xmlns:p14="http://schemas.microsoft.com/office/powerpoint/2010/main" val="303441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6CF8-FD24-D74A-9458-86DB02BE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8246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/>
              <a:t>Tools</a:t>
            </a:r>
          </a:p>
        </p:txBody>
      </p:sp>
      <p:pic>
        <p:nvPicPr>
          <p:cNvPr id="4098" name="Picture 2" descr="The Best Way to Learn SQL - Learn to code in 30 Days">
            <a:extLst>
              <a:ext uri="{FF2B5EF4-FFF2-40B4-BE49-F238E27FC236}">
                <a16:creationId xmlns:a16="http://schemas.microsoft.com/office/drawing/2014/main" id="{C14DA258-684F-FD4A-8002-15285551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2" y="2259577"/>
            <a:ext cx="3810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QLAlchemy (@sqlalchemy) | Twitter">
            <a:extLst>
              <a:ext uri="{FF2B5EF4-FFF2-40B4-BE49-F238E27FC236}">
                <a16:creationId xmlns:a16="http://schemas.microsoft.com/office/drawing/2014/main" id="{74946FC6-D6C6-E34F-984A-B44856E8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35" y="4412226"/>
            <a:ext cx="1632974" cy="163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umPy - Wikipedia">
            <a:extLst>
              <a:ext uri="{FF2B5EF4-FFF2-40B4-BE49-F238E27FC236}">
                <a16:creationId xmlns:a16="http://schemas.microsoft.com/office/drawing/2014/main" id="{D0E3D450-D4C8-DF46-A987-76E1141EA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1803167"/>
            <a:ext cx="425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andas DataFrame (Python): 10 useful tricks | by Maurizio Sluijmers | Level  Up Coding">
            <a:extLst>
              <a:ext uri="{FF2B5EF4-FFF2-40B4-BE49-F238E27FC236}">
                <a16:creationId xmlns:a16="http://schemas.microsoft.com/office/drawing/2014/main" id="{7BDC5E51-8800-8E4C-8D36-C76BA7F7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156" y="3900580"/>
            <a:ext cx="4162528" cy="173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Matplotlib: Python plotting — Matplotlib 3.4.2 documentation">
            <a:extLst>
              <a:ext uri="{FF2B5EF4-FFF2-40B4-BE49-F238E27FC236}">
                <a16:creationId xmlns:a16="http://schemas.microsoft.com/office/drawing/2014/main" id="{97CC2518-975B-2844-80B1-67164E9FD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" descr="Matplotlib: Quick and pretty (enough) to get you started.">
            <a:extLst>
              <a:ext uri="{FF2B5EF4-FFF2-40B4-BE49-F238E27FC236}">
                <a16:creationId xmlns:a16="http://schemas.microsoft.com/office/drawing/2014/main" id="{60C3A100-94E7-9E49-9675-E61F6C66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30" y="2614906"/>
            <a:ext cx="2717595" cy="12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Michael Waskom on Twitter: &amp;quot;Better late than never, seaborn has a proper  logo! Thanks to @Mbussonn for the initial design. Naturally, the final  image was made in @matplotlib. svg files will be">
            <a:extLst>
              <a:ext uri="{FF2B5EF4-FFF2-40B4-BE49-F238E27FC236}">
                <a16:creationId xmlns:a16="http://schemas.microsoft.com/office/drawing/2014/main" id="{F52A07CF-0723-6244-8A70-3FAF12CE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079" y="4108990"/>
            <a:ext cx="1931909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An Introduction to Pandas in Python | by Bruno Santos | Towards Data Science">
            <a:extLst>
              <a:ext uri="{FF2B5EF4-FFF2-40B4-BE49-F238E27FC236}">
                <a16:creationId xmlns:a16="http://schemas.microsoft.com/office/drawing/2014/main" id="{8DFC3397-D5DB-D64F-8390-2D6C8574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49" y="5262841"/>
            <a:ext cx="1752317" cy="11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837C-69D9-794A-8056-4F68286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5122" name="Picture 2" descr="EDA_bar_chart">
            <a:extLst>
              <a:ext uri="{FF2B5EF4-FFF2-40B4-BE49-F238E27FC236}">
                <a16:creationId xmlns:a16="http://schemas.microsoft.com/office/drawing/2014/main" id="{B0249C27-70F0-204C-922D-354561DCC2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125623"/>
            <a:ext cx="6915663" cy="4610442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472CD-B37F-344C-8DBB-DEA059A3C574}"/>
              </a:ext>
            </a:extLst>
          </p:cNvPr>
          <p:cNvSpPr txBox="1"/>
          <p:nvPr/>
        </p:nvSpPr>
        <p:spPr>
          <a:xfrm>
            <a:off x="6927318" y="18881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735F-C634-7640-B10F-DFDA5987D7A4}"/>
              </a:ext>
            </a:extLst>
          </p:cNvPr>
          <p:cNvSpPr txBox="1"/>
          <p:nvPr/>
        </p:nvSpPr>
        <p:spPr>
          <a:xfrm>
            <a:off x="1732421" y="22463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83%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5BB15-02E7-9A4E-9C59-3DCDBDD52C50}"/>
              </a:ext>
            </a:extLst>
          </p:cNvPr>
          <p:cNvSpPr txBox="1"/>
          <p:nvPr/>
        </p:nvSpPr>
        <p:spPr>
          <a:xfrm>
            <a:off x="2827927" y="21716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A1263-7285-BA45-819D-462CEE06E34A}"/>
              </a:ext>
            </a:extLst>
          </p:cNvPr>
          <p:cNvSpPr txBox="1"/>
          <p:nvPr/>
        </p:nvSpPr>
        <p:spPr>
          <a:xfrm>
            <a:off x="3923433" y="2061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C6484-CF4E-8A41-9337-613A87516F68}"/>
              </a:ext>
            </a:extLst>
          </p:cNvPr>
          <p:cNvSpPr txBox="1"/>
          <p:nvPr/>
        </p:nvSpPr>
        <p:spPr>
          <a:xfrm>
            <a:off x="4954341" y="2061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E6F35-F7E8-8440-ADC7-5606E055BC40}"/>
              </a:ext>
            </a:extLst>
          </p:cNvPr>
          <p:cNvSpPr txBox="1"/>
          <p:nvPr/>
        </p:nvSpPr>
        <p:spPr>
          <a:xfrm>
            <a:off x="6000871" y="20616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91%</a:t>
            </a:r>
          </a:p>
        </p:txBody>
      </p:sp>
    </p:spTree>
    <p:extLst>
      <p:ext uri="{BB962C8B-B14F-4D97-AF65-F5344CB8AC3E}">
        <p14:creationId xmlns:p14="http://schemas.microsoft.com/office/powerpoint/2010/main" val="343183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837C-69D9-794A-8056-4F68286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0" y="4114798"/>
            <a:ext cx="10874477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Results</a:t>
            </a:r>
          </a:p>
        </p:txBody>
      </p:sp>
      <p:pic>
        <p:nvPicPr>
          <p:cNvPr id="6146" name="Picture 2" descr="EDA_line_graph">
            <a:extLst>
              <a:ext uri="{FF2B5EF4-FFF2-40B4-BE49-F238E27FC236}">
                <a16:creationId xmlns:a16="http://schemas.microsoft.com/office/drawing/2014/main" id="{809E8860-70CC-F843-A09A-DDB1DADA65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r="12181"/>
          <a:stretch/>
        </p:blipFill>
        <p:spPr bwMode="auto">
          <a:xfrm>
            <a:off x="137651" y="953777"/>
            <a:ext cx="11916697" cy="373621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0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A2EF-34BA-B843-A3A8-23D4DBFA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F6FE-8855-5247-8772-F5FEAB9E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</a:rPr>
              <a:t>lower-income zip codes in New York City did not experience as large of a decrease in ridership as higher-income zip codes</a:t>
            </a:r>
          </a:p>
          <a:p>
            <a:r>
              <a:rPr lang="en-US" dirty="0">
                <a:effectLst/>
              </a:rPr>
              <a:t> more crowded subways, and easier spread of COVID-19</a:t>
            </a:r>
            <a:endParaRPr lang="en-US"/>
          </a:p>
        </p:txBody>
      </p:sp>
      <p:pic>
        <p:nvPicPr>
          <p:cNvPr id="8194" name="Picture 2" descr="COVID-19 pandemic: Tips to remain &amp;#39;sane and safe&amp;#39; during social distancing  | 2020-03-18 | Safety+Health Magazine">
            <a:extLst>
              <a:ext uri="{FF2B5EF4-FFF2-40B4-BE49-F238E27FC236}">
                <a16:creationId xmlns:a16="http://schemas.microsoft.com/office/drawing/2014/main" id="{F3C7B1BE-7FD5-1F48-810C-3FD396E1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24459"/>
            <a:ext cx="5451627" cy="348904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75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97B4-0ABA-3C42-A361-85F5087F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B654-241D-714E-8FDE-AE3212C5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2400" dirty="0"/>
              <a:t>Statistical significance</a:t>
            </a:r>
          </a:p>
          <a:p>
            <a:r>
              <a:rPr lang="en-US" sz="2400" dirty="0"/>
              <a:t>Recent income data</a:t>
            </a:r>
          </a:p>
        </p:txBody>
      </p:sp>
      <p:pic>
        <p:nvPicPr>
          <p:cNvPr id="7170" name="Picture 2" descr="20 Awesome Research Statistics - SeedScientific">
            <a:extLst>
              <a:ext uri="{FF2B5EF4-FFF2-40B4-BE49-F238E27FC236}">
                <a16:creationId xmlns:a16="http://schemas.microsoft.com/office/drawing/2014/main" id="{DD2EDE19-004D-7146-85DD-F6CC5BCD2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1" b="-1"/>
          <a:stretch/>
        </p:blipFill>
        <p:spPr bwMode="auto"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367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211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Socioeconomic Status and MTA Ridership Decline during pandemic</vt:lpstr>
      <vt:lpstr>Did socioeconomic status affect subway ridership decline?</vt:lpstr>
      <vt:lpstr>methodology</vt:lpstr>
      <vt:lpstr>data</vt:lpstr>
      <vt:lpstr>Tools</vt:lpstr>
      <vt:lpstr>Results</vt:lpstr>
      <vt:lpstr>Results</vt:lpstr>
      <vt:lpstr>Conclusion</vt:lpstr>
      <vt:lpstr>Future Work</vt:lpstr>
      <vt:lpstr>Appendix</vt:lpstr>
      <vt:lpstr>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Socioeconomic Status and MTA Ridership Decline during pandemic</dc:title>
  <dc:creator>Microsoft Office User</dc:creator>
  <cp:lastModifiedBy>Microsoft Office User</cp:lastModifiedBy>
  <cp:revision>1</cp:revision>
  <dcterms:created xsi:type="dcterms:W3CDTF">2021-07-23T14:34:00Z</dcterms:created>
  <dcterms:modified xsi:type="dcterms:W3CDTF">2021-07-23T14:41:14Z</dcterms:modified>
</cp:coreProperties>
</file>