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97" r:id="rId2"/>
    <p:sldId id="298" r:id="rId3"/>
    <p:sldId id="313" r:id="rId4"/>
    <p:sldId id="305" r:id="rId5"/>
    <p:sldId id="299" r:id="rId6"/>
    <p:sldId id="300" r:id="rId7"/>
    <p:sldId id="307" r:id="rId8"/>
    <p:sldId id="314" r:id="rId9"/>
    <p:sldId id="301" r:id="rId10"/>
    <p:sldId id="315" r:id="rId11"/>
    <p:sldId id="302" r:id="rId12"/>
    <p:sldId id="309" r:id="rId13"/>
  </p:sldIdLst>
  <p:sldSz cx="9144000" cy="5143500" type="screen16x9"/>
  <p:notesSz cx="6858000" cy="9144000"/>
  <p:embeddedFontLst>
    <p:embeddedFont>
      <p:font typeface="Roboto Slab" pitchFamily="2" charset="0"/>
      <p:regular r:id="rId15"/>
      <p:bold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660"/>
    <a:srgbClr val="387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/>
    <p:restoredTop sz="94656"/>
  </p:normalViewPr>
  <p:slideViewPr>
    <p:cSldViewPr snapToGrid="0" snapToObjects="1">
      <p:cViewPr>
        <p:scale>
          <a:sx n="128" d="100"/>
          <a:sy n="128" d="100"/>
        </p:scale>
        <p:origin x="4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CITE  other articles</a:t>
            </a:r>
          </a:p>
          <a:p>
            <a:r>
              <a:rPr lang="en-US" dirty="0">
                <a:sym typeface="Wingdings" pitchFamily="2" charset="2"/>
              </a:rPr>
              <a:t>Other articles  CITE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7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CITE  other articles</a:t>
            </a:r>
          </a:p>
          <a:p>
            <a:r>
              <a:rPr lang="en-US" dirty="0">
                <a:sym typeface="Wingdings" pitchFamily="2" charset="2"/>
              </a:rPr>
              <a:t>Other articles  CITE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8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1507898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 with word clouds transitioning into topic names</a:t>
            </a:r>
          </a:p>
        </p:txBody>
      </p:sp>
    </p:spTree>
    <p:extLst>
      <p:ext uri="{BB962C8B-B14F-4D97-AF65-F5344CB8AC3E}">
        <p14:creationId xmlns:p14="http://schemas.microsoft.com/office/powerpoint/2010/main" val="643545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99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23DC-0922-8D4D-A0E4-72444A463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3878AD"/>
                </a:solidFill>
              </a:rPr>
              <a:t>Scientific Paper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54D49-1FFA-D445-B341-1A0CB200F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Varsha Garla</a:t>
            </a:r>
          </a:p>
        </p:txBody>
      </p:sp>
      <p:pic>
        <p:nvPicPr>
          <p:cNvPr id="1026" name="Picture 2" descr="Download PubMed Logo in SVG Vector or PNG File Format - Logo.wine">
            <a:extLst>
              <a:ext uri="{FF2B5EF4-FFF2-40B4-BE49-F238E27FC236}">
                <a16:creationId xmlns:a16="http://schemas.microsoft.com/office/drawing/2014/main" id="{49436F54-FAF3-504A-BC87-92E6B9C26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14" y="0"/>
            <a:ext cx="2206578" cy="147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CD5ED6E6-7326-EB40-8935-975B20F50AE6}"/>
              </a:ext>
            </a:extLst>
          </p:cNvPr>
          <p:cNvSpPr txBox="1">
            <a:spLocks/>
          </p:cNvSpPr>
          <p:nvPr/>
        </p:nvSpPr>
        <p:spPr>
          <a:xfrm>
            <a:off x="0" y="4690752"/>
            <a:ext cx="6495802" cy="45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Source Sans Pro"/>
              <a:buNone/>
              <a:defRPr sz="3000" b="0" i="0" u="none" strike="noStrike" cap="non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800" dirty="0"/>
              <a:t>Metis | September 2021 | NLP &amp; Unsupervised ML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BAB4B-C611-184D-A8CD-08C823688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952" y="1328021"/>
            <a:ext cx="2013345" cy="201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3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arch Bar Icons - Download Free Vector Icons | Noun Project">
            <a:extLst>
              <a:ext uri="{FF2B5EF4-FFF2-40B4-BE49-F238E27FC236}">
                <a16:creationId xmlns:a16="http://schemas.microsoft.com/office/drawing/2014/main" id="{6A060D86-417D-6D4E-B351-1A6B6D688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9" y="-612535"/>
            <a:ext cx="4153599" cy="438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46199D-7D3D-5E4C-9EDB-3BA0BFBA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878AD"/>
                </a:solidFill>
              </a:rPr>
              <a:t>Example of Recommendation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B42A452-F190-0F48-916E-8095EB83BA57}"/>
              </a:ext>
            </a:extLst>
          </p:cNvPr>
          <p:cNvSpPr txBox="1">
            <a:spLocks/>
          </p:cNvSpPr>
          <p:nvPr/>
        </p:nvSpPr>
        <p:spPr>
          <a:xfrm>
            <a:off x="642033" y="1286385"/>
            <a:ext cx="4243050" cy="58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400" dirty="0"/>
              <a:t>Parental violence and alcohol in adolescents</a:t>
            </a:r>
          </a:p>
        </p:txBody>
      </p:sp>
      <p:sp>
        <p:nvSpPr>
          <p:cNvPr id="14" name="Google Shape;119;p18">
            <a:extLst>
              <a:ext uri="{FF2B5EF4-FFF2-40B4-BE49-F238E27FC236}">
                <a16:creationId xmlns:a16="http://schemas.microsoft.com/office/drawing/2014/main" id="{AD449743-180E-8349-81C2-97227952937B}"/>
              </a:ext>
            </a:extLst>
          </p:cNvPr>
          <p:cNvSpPr txBox="1">
            <a:spLocks/>
          </p:cNvSpPr>
          <p:nvPr/>
        </p:nvSpPr>
        <p:spPr>
          <a:xfrm>
            <a:off x="686759" y="2426347"/>
            <a:ext cx="389945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" sz="2000" b="1" dirty="0"/>
              <a:t>Recommendation #2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F4734572-8470-4E4C-9075-2F0266BCE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3"/>
          <a:stretch/>
        </p:blipFill>
        <p:spPr>
          <a:xfrm>
            <a:off x="5419118" y="0"/>
            <a:ext cx="3724882" cy="514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D471D5-6CE9-854E-94C4-26CD9786D882}"/>
              </a:ext>
            </a:extLst>
          </p:cNvPr>
          <p:cNvSpPr/>
          <p:nvPr/>
        </p:nvSpPr>
        <p:spPr>
          <a:xfrm>
            <a:off x="5908672" y="3126664"/>
            <a:ext cx="2201658" cy="20294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F85F8B-FA2A-BF4C-BF13-576C501F78FB}"/>
              </a:ext>
            </a:extLst>
          </p:cNvPr>
          <p:cNvSpPr/>
          <p:nvPr/>
        </p:nvSpPr>
        <p:spPr>
          <a:xfrm>
            <a:off x="6153327" y="3409123"/>
            <a:ext cx="2201658" cy="129208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221CD1-18FC-6F4E-9D7C-8CC2CDD36DB4}"/>
              </a:ext>
            </a:extLst>
          </p:cNvPr>
          <p:cNvSpPr/>
          <p:nvPr/>
        </p:nvSpPr>
        <p:spPr>
          <a:xfrm>
            <a:off x="6326115" y="3245126"/>
            <a:ext cx="671033" cy="16399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119;p18">
            <a:extLst>
              <a:ext uri="{FF2B5EF4-FFF2-40B4-BE49-F238E27FC236}">
                <a16:creationId xmlns:a16="http://schemas.microsoft.com/office/drawing/2014/main" id="{7E5912A7-986B-2146-BA28-7A07C08D9D96}"/>
              </a:ext>
            </a:extLst>
          </p:cNvPr>
          <p:cNvSpPr txBox="1">
            <a:spLocks/>
          </p:cNvSpPr>
          <p:nvPr/>
        </p:nvSpPr>
        <p:spPr>
          <a:xfrm>
            <a:off x="686759" y="2983406"/>
            <a:ext cx="389945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 sz="2000" dirty="0"/>
              <a:t>Depression, post-traumatic, suicidal ideation, alcohol, substance misuse, dating violence</a:t>
            </a:r>
            <a:endParaRPr lang="en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EE9BFA-D74B-F34A-BA25-4A4F15E39962}"/>
              </a:ext>
            </a:extLst>
          </p:cNvPr>
          <p:cNvSpPr/>
          <p:nvPr/>
        </p:nvSpPr>
        <p:spPr>
          <a:xfrm>
            <a:off x="5812593" y="3768206"/>
            <a:ext cx="667719" cy="129208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3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48AF-69FA-6940-91E5-9DE05E53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878AD"/>
                </a:solidFill>
              </a:rPr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A9320-1654-064F-A8CB-D51C55F3E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 recommendation system as an app</a:t>
            </a:r>
          </a:p>
          <a:p>
            <a:r>
              <a:rPr lang="en-US" dirty="0"/>
              <a:t>Create user profiles (collaborative-based)</a:t>
            </a:r>
          </a:p>
          <a:p>
            <a:r>
              <a:rPr lang="en-US" dirty="0"/>
              <a:t>Full-text articles</a:t>
            </a:r>
          </a:p>
          <a:p>
            <a:r>
              <a:rPr lang="en-US" dirty="0"/>
              <a:t>More data &amp; research domains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02BE5-7280-8545-AAC1-2B830E5F4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957" y="3080491"/>
            <a:ext cx="1754809" cy="17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03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3878AD"/>
                </a:solidFill>
              </a:rPr>
              <a:t>Thanks!</a:t>
            </a:r>
            <a:endParaRPr sz="6000" b="1">
              <a:solidFill>
                <a:srgbClr val="3878AD"/>
              </a:solidFill>
            </a:endParaRPr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" dirty="0"/>
              <a:t>arsha.garla@gmail.com</a:t>
            </a:r>
            <a:endParaRPr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928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83B1-A6A0-9A42-971F-8CF8E667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878AD"/>
                </a:solidFill>
              </a:rPr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D98E8-AA8F-0B46-B843-5D6A1EB44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699"/>
            <a:ext cx="4163537" cy="3573600"/>
          </a:xfrm>
        </p:spPr>
        <p:txBody>
          <a:bodyPr/>
          <a:lstStyle/>
          <a:p>
            <a:r>
              <a:rPr lang="en-US" dirty="0"/>
              <a:t>Researchers constantly need relevant literature</a:t>
            </a:r>
          </a:p>
          <a:p>
            <a:pPr lvl="1"/>
            <a:r>
              <a:rPr lang="en-US" dirty="0"/>
              <a:t>Tag-based search results</a:t>
            </a:r>
          </a:p>
          <a:p>
            <a:pPr lvl="1"/>
            <a:r>
              <a:rPr lang="en-US" dirty="0"/>
              <a:t>Citations </a:t>
            </a:r>
          </a:p>
          <a:p>
            <a:r>
              <a:rPr lang="en-US" dirty="0"/>
              <a:t>Another advantage:</a:t>
            </a:r>
          </a:p>
          <a:p>
            <a:pPr lvl="1"/>
            <a:r>
              <a:rPr lang="en-US" dirty="0"/>
              <a:t>newer articles get discovered</a:t>
            </a:r>
          </a:p>
        </p:txBody>
      </p:sp>
      <p:pic>
        <p:nvPicPr>
          <p:cNvPr id="5" name="Picture 16" descr="Scientific Journal Png - Scientific Publication Clipart Transparent Png -  Full Size Clipart (#5383302) - PinClipart">
            <a:extLst>
              <a:ext uri="{FF2B5EF4-FFF2-40B4-BE49-F238E27FC236}">
                <a16:creationId xmlns:a16="http://schemas.microsoft.com/office/drawing/2014/main" id="{4438A290-B900-CB4D-94EA-40BF00796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661" y="852648"/>
            <a:ext cx="2179789" cy="262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F7360A-23E3-7B4A-B595-4ADD77B3DB44}"/>
              </a:ext>
            </a:extLst>
          </p:cNvPr>
          <p:cNvCxnSpPr>
            <a:cxnSpLocks/>
          </p:cNvCxnSpPr>
          <p:nvPr/>
        </p:nvCxnSpPr>
        <p:spPr>
          <a:xfrm flipH="1" flipV="1">
            <a:off x="6341166" y="1570387"/>
            <a:ext cx="1416258" cy="347869"/>
          </a:xfrm>
          <a:prstGeom prst="straightConnector1">
            <a:avLst/>
          </a:prstGeom>
          <a:ln>
            <a:solidFill>
              <a:srgbClr val="3878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20A74B8-FEA1-EB45-B363-4E7DB92B6301}"/>
              </a:ext>
            </a:extLst>
          </p:cNvPr>
          <p:cNvSpPr txBox="1">
            <a:spLocks/>
          </p:cNvSpPr>
          <p:nvPr/>
        </p:nvSpPr>
        <p:spPr>
          <a:xfrm>
            <a:off x="7342607" y="1744321"/>
            <a:ext cx="1621530" cy="34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600" dirty="0"/>
              <a:t>Keyword tag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76C954-E07B-4749-8D2D-E3F963039254}"/>
              </a:ext>
            </a:extLst>
          </p:cNvPr>
          <p:cNvCxnSpPr>
            <a:cxnSpLocks/>
          </p:cNvCxnSpPr>
          <p:nvPr/>
        </p:nvCxnSpPr>
        <p:spPr>
          <a:xfrm flipH="1">
            <a:off x="5655366" y="3804134"/>
            <a:ext cx="248479" cy="770628"/>
          </a:xfrm>
          <a:prstGeom prst="straightConnector1">
            <a:avLst/>
          </a:prstGeom>
          <a:ln>
            <a:solidFill>
              <a:srgbClr val="3878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002D2B1-2EFF-7C47-AB92-F5EC627185ED}"/>
              </a:ext>
            </a:extLst>
          </p:cNvPr>
          <p:cNvSpPr txBox="1">
            <a:spLocks/>
          </p:cNvSpPr>
          <p:nvPr/>
        </p:nvSpPr>
        <p:spPr>
          <a:xfrm>
            <a:off x="5655366" y="3388226"/>
            <a:ext cx="1621530" cy="34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600" dirty="0"/>
              <a:t>References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F8453A-6C0B-924F-921F-A0EBD22B9DBD}"/>
              </a:ext>
            </a:extLst>
          </p:cNvPr>
          <p:cNvCxnSpPr>
            <a:cxnSpLocks/>
          </p:cNvCxnSpPr>
          <p:nvPr/>
        </p:nvCxnSpPr>
        <p:spPr>
          <a:xfrm flipH="1" flipV="1">
            <a:off x="7261920" y="3339695"/>
            <a:ext cx="429654" cy="792800"/>
          </a:xfrm>
          <a:prstGeom prst="straightConnector1">
            <a:avLst/>
          </a:prstGeom>
          <a:ln>
            <a:solidFill>
              <a:srgbClr val="3878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7C8301C-1CCC-BE43-80FC-B93C22998499}"/>
              </a:ext>
            </a:extLst>
          </p:cNvPr>
          <p:cNvSpPr txBox="1">
            <a:spLocks/>
          </p:cNvSpPr>
          <p:nvPr/>
        </p:nvSpPr>
        <p:spPr>
          <a:xfrm rot="17268890">
            <a:off x="5145761" y="3805387"/>
            <a:ext cx="893205" cy="34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600" dirty="0"/>
              <a:t>CITE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3C30D8A-C46F-F942-B289-B5F19E81FCE4}"/>
              </a:ext>
            </a:extLst>
          </p:cNvPr>
          <p:cNvSpPr txBox="1">
            <a:spLocks/>
          </p:cNvSpPr>
          <p:nvPr/>
        </p:nvSpPr>
        <p:spPr>
          <a:xfrm>
            <a:off x="4968840" y="4457724"/>
            <a:ext cx="1621530" cy="34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600" dirty="0"/>
              <a:t>Other Articles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909A3DC-7559-6547-809C-0CFFCD77F062}"/>
              </a:ext>
            </a:extLst>
          </p:cNvPr>
          <p:cNvSpPr txBox="1">
            <a:spLocks/>
          </p:cNvSpPr>
          <p:nvPr/>
        </p:nvSpPr>
        <p:spPr>
          <a:xfrm>
            <a:off x="7049295" y="4011978"/>
            <a:ext cx="1621530" cy="34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600" dirty="0"/>
              <a:t>Other Articles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3DDCB44-2651-5341-903A-BD5C9D738483}"/>
              </a:ext>
            </a:extLst>
          </p:cNvPr>
          <p:cNvSpPr txBox="1">
            <a:spLocks/>
          </p:cNvSpPr>
          <p:nvPr/>
        </p:nvSpPr>
        <p:spPr>
          <a:xfrm rot="3497194">
            <a:off x="7337294" y="3569945"/>
            <a:ext cx="893205" cy="34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600" dirty="0"/>
              <a:t>CITE</a:t>
            </a:r>
          </a:p>
        </p:txBody>
      </p:sp>
    </p:spTree>
    <p:extLst>
      <p:ext uri="{BB962C8B-B14F-4D97-AF65-F5344CB8AC3E}">
        <p14:creationId xmlns:p14="http://schemas.microsoft.com/office/powerpoint/2010/main" val="288491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83B1-A6A0-9A42-971F-8CF8E667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878AD"/>
                </a:solidFill>
              </a:rPr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D98E8-AA8F-0B46-B843-5D6A1EB44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61699"/>
            <a:ext cx="4163537" cy="3573600"/>
          </a:xfrm>
        </p:spPr>
        <p:txBody>
          <a:bodyPr/>
          <a:lstStyle/>
          <a:p>
            <a:r>
              <a:rPr lang="en-US" dirty="0"/>
              <a:t>Use unsupervised learning &amp; NLP to optimize this!</a:t>
            </a:r>
          </a:p>
          <a:p>
            <a:r>
              <a:rPr lang="en-US" dirty="0"/>
              <a:t>Build recommendation system</a:t>
            </a:r>
          </a:p>
        </p:txBody>
      </p:sp>
      <p:pic>
        <p:nvPicPr>
          <p:cNvPr id="5" name="Picture 16" descr="Scientific Journal Png - Scientific Publication Clipart Transparent Png -  Full Size Clipart (#5383302) - PinClipart">
            <a:extLst>
              <a:ext uri="{FF2B5EF4-FFF2-40B4-BE49-F238E27FC236}">
                <a16:creationId xmlns:a16="http://schemas.microsoft.com/office/drawing/2014/main" id="{4438A290-B900-CB4D-94EA-40BF00796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661" y="852648"/>
            <a:ext cx="2179789" cy="262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66C629F-75E8-DD42-A7EA-8899C45AECE4}"/>
              </a:ext>
            </a:extLst>
          </p:cNvPr>
          <p:cNvSpPr txBox="1">
            <a:spLocks/>
          </p:cNvSpPr>
          <p:nvPr/>
        </p:nvSpPr>
        <p:spPr>
          <a:xfrm>
            <a:off x="5377001" y="2078430"/>
            <a:ext cx="1953107" cy="32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  <a:highlight>
                  <a:srgbClr val="3878AD"/>
                </a:highlight>
              </a:rPr>
              <a:t>Recommended</a:t>
            </a:r>
          </a:p>
        </p:txBody>
      </p:sp>
    </p:spTree>
    <p:extLst>
      <p:ext uri="{BB962C8B-B14F-4D97-AF65-F5344CB8AC3E}">
        <p14:creationId xmlns:p14="http://schemas.microsoft.com/office/powerpoint/2010/main" val="82214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Search Bar Icons - Download Free Vector Icons | Noun Project">
            <a:extLst>
              <a:ext uri="{FF2B5EF4-FFF2-40B4-BE49-F238E27FC236}">
                <a16:creationId xmlns:a16="http://schemas.microsoft.com/office/drawing/2014/main" id="{7C8AC327-08FF-7542-BC24-7D1B8BB9B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8" y="1372574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440E50-D7AC-D94E-871D-7DCEE966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878AD"/>
                </a:solidFill>
              </a:rPr>
              <a:t>The Data</a:t>
            </a:r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28E6E2-CD63-A549-9540-45DE869C0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455"/>
          <a:stretch/>
        </p:blipFill>
        <p:spPr>
          <a:xfrm>
            <a:off x="5336861" y="0"/>
            <a:ext cx="3807139" cy="5143500"/>
          </a:xfrm>
          <a:prstGeom prst="rect">
            <a:avLst/>
          </a:prstGeom>
        </p:spPr>
      </p:pic>
      <p:pic>
        <p:nvPicPr>
          <p:cNvPr id="17" name="Picture 2" descr="Download PubMed Logo in SVG Vector or PNG File Format - Logo.wine">
            <a:extLst>
              <a:ext uri="{FF2B5EF4-FFF2-40B4-BE49-F238E27FC236}">
                <a16:creationId xmlns:a16="http://schemas.microsoft.com/office/drawing/2014/main" id="{63356079-D081-F446-BF85-955781BD4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83" y="768453"/>
            <a:ext cx="2206578" cy="147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Search Bar Icons - Download Free Vector Icons | Noun Project">
            <a:extLst>
              <a:ext uri="{FF2B5EF4-FFF2-40B4-BE49-F238E27FC236}">
                <a16:creationId xmlns:a16="http://schemas.microsoft.com/office/drawing/2014/main" id="{7A7C43B8-AD52-5F49-BDDF-D97EF0FAC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50" y="884306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D864072-BE8D-D240-81C2-034F915C8B9C}"/>
              </a:ext>
            </a:extLst>
          </p:cNvPr>
          <p:cNvSpPr txBox="1">
            <a:spLocks/>
          </p:cNvSpPr>
          <p:nvPr/>
        </p:nvSpPr>
        <p:spPr>
          <a:xfrm>
            <a:off x="786149" y="1862855"/>
            <a:ext cx="1347449" cy="58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800" dirty="0"/>
              <a:t>tobacco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4FA1DEE-7515-C04A-A864-4956B0F7FD91}"/>
              </a:ext>
            </a:extLst>
          </p:cNvPr>
          <p:cNvSpPr txBox="1">
            <a:spLocks/>
          </p:cNvSpPr>
          <p:nvPr/>
        </p:nvSpPr>
        <p:spPr>
          <a:xfrm>
            <a:off x="806576" y="2349411"/>
            <a:ext cx="1347449" cy="58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800" dirty="0"/>
              <a:t>alcohol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71433-FFFB-8B4F-8740-6F330900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1" y="2903996"/>
            <a:ext cx="3398224" cy="1931303"/>
          </a:xfrm>
        </p:spPr>
        <p:txBody>
          <a:bodyPr/>
          <a:lstStyle/>
          <a:p>
            <a:r>
              <a:rPr lang="en-US" dirty="0"/>
              <a:t>9, 719 abstracts from 2015 to 2019</a:t>
            </a:r>
          </a:p>
          <a:p>
            <a:pPr lvl="1"/>
            <a:r>
              <a:rPr lang="en-US" dirty="0">
                <a:sym typeface="Wingdings" pitchFamily="2" charset="2"/>
              </a:rPr>
              <a:t>Containing keywords: </a:t>
            </a:r>
            <a:r>
              <a:rPr lang="en-US" b="1" dirty="0">
                <a:sym typeface="Wingdings" pitchFamily="2" charset="2"/>
              </a:rPr>
              <a:t>726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982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A4FD-4D67-3440-AAF7-A5089BE0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878AD"/>
                </a:solidFill>
              </a:rPr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BBD5D-A4CF-1F40-A744-11B7E0585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2097156"/>
            <a:ext cx="2419800" cy="2828693"/>
          </a:xfrm>
          <a:ln>
            <a:solidFill>
              <a:srgbClr val="3878AD"/>
            </a:solidFill>
          </a:ln>
        </p:spPr>
        <p:txBody>
          <a:bodyPr/>
          <a:lstStyle/>
          <a:p>
            <a:r>
              <a:rPr lang="en-US" dirty="0"/>
              <a:t>Clean and preprocess text</a:t>
            </a:r>
          </a:p>
          <a:p>
            <a:pPr lvl="1"/>
            <a:r>
              <a:rPr lang="en-US" sz="1400" dirty="0"/>
              <a:t>Tokenize</a:t>
            </a:r>
          </a:p>
          <a:p>
            <a:pPr lvl="1"/>
            <a:r>
              <a:rPr lang="en-US" sz="1400" dirty="0"/>
              <a:t>Lemmatize</a:t>
            </a:r>
          </a:p>
          <a:p>
            <a:pPr lvl="1"/>
            <a:r>
              <a:rPr lang="en-US" sz="1400" dirty="0"/>
              <a:t>Remove adverbs</a:t>
            </a:r>
          </a:p>
          <a:p>
            <a:pPr lvl="1"/>
            <a:r>
              <a:rPr lang="en-US" sz="1400" dirty="0"/>
              <a:t>Custom and English stopwords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8929E-4D76-6C43-8BE5-52823335531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29992" y="2097156"/>
            <a:ext cx="2419800" cy="2828694"/>
          </a:xfrm>
          <a:ln>
            <a:solidFill>
              <a:srgbClr val="3878AD"/>
            </a:solidFill>
          </a:ln>
        </p:spPr>
        <p:txBody>
          <a:bodyPr/>
          <a:lstStyle/>
          <a:p>
            <a:r>
              <a:rPr lang="en-US" dirty="0"/>
              <a:t>Build topic model</a:t>
            </a:r>
          </a:p>
          <a:p>
            <a:pPr lvl="1"/>
            <a:r>
              <a:rPr lang="en-US" sz="1400" dirty="0"/>
              <a:t>Dimensionality Reduction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E18FF-560D-BE4A-945A-E5928D4BF63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873834" y="2097156"/>
            <a:ext cx="2419800" cy="2828694"/>
          </a:xfrm>
          <a:ln>
            <a:solidFill>
              <a:srgbClr val="3878AD"/>
            </a:solidFill>
          </a:ln>
        </p:spPr>
        <p:txBody>
          <a:bodyPr/>
          <a:lstStyle/>
          <a:p>
            <a:r>
              <a:rPr lang="en-US" dirty="0"/>
              <a:t>Content-based recommendation system</a:t>
            </a:r>
          </a:p>
          <a:p>
            <a:pPr lvl="1"/>
            <a:r>
              <a:rPr lang="en-US" sz="1400" dirty="0"/>
              <a:t>Cosine Similarity Function</a:t>
            </a:r>
          </a:p>
        </p:txBody>
      </p:sp>
      <p:pic>
        <p:nvPicPr>
          <p:cNvPr id="12290" name="Picture 2" descr="Clean Icon Png #365025 - Free Icons Library">
            <a:extLst>
              <a:ext uri="{FF2B5EF4-FFF2-40B4-BE49-F238E27FC236}">
                <a16:creationId xmlns:a16="http://schemas.microsoft.com/office/drawing/2014/main" id="{1F00CAE7-6EEF-DC48-AF29-2F0171D7D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86" y="1010720"/>
            <a:ext cx="877128" cy="9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Computer Icons Knowledge Base Test Learning - Knowledge Icon Blue - Free  Transparent PNG Clipart Images Download">
            <a:extLst>
              <a:ext uri="{FF2B5EF4-FFF2-40B4-BE49-F238E27FC236}">
                <a16:creationId xmlns:a16="http://schemas.microsoft.com/office/drawing/2014/main" id="{B40F5410-885A-C644-AC4B-57176CC86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59" b="90767" l="10000" r="90000">
                        <a14:foregroundMark x1="47262" y1="9233" x2="47262" y2="9233"/>
                        <a14:foregroundMark x1="42619" y1="90767" x2="42619" y2="90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262" y="1010720"/>
            <a:ext cx="1557475" cy="106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CF6FA1F9-28ED-DF45-93A2-75BB8B273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87649" y="973146"/>
            <a:ext cx="992169" cy="9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Introduction to NLTK library in Python | by Uzair Adamjee | Python in Plain  English">
            <a:extLst>
              <a:ext uri="{FF2B5EF4-FFF2-40B4-BE49-F238E27FC236}">
                <a16:creationId xmlns:a16="http://schemas.microsoft.com/office/drawing/2014/main" id="{60721003-32AE-5E4E-89DB-1D7AFEC6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57" y="4068980"/>
            <a:ext cx="704426" cy="7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Scikit-learn Python scikit- Logo Brand, learning, text, computer png |  PNGEgg">
            <a:extLst>
              <a:ext uri="{FF2B5EF4-FFF2-40B4-BE49-F238E27FC236}">
                <a16:creationId xmlns:a16="http://schemas.microsoft.com/office/drawing/2014/main" id="{F478EE8E-3E9C-474F-9869-E4F9F72EC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2792" y1="54878" x2="32792" y2="54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996" y="3844157"/>
            <a:ext cx="2283791" cy="121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17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44AF-1A82-DB4C-A169-AED155A5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878AD"/>
                </a:solidFill>
              </a:rPr>
              <a:t>Topics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C189C6-9F21-BF4A-A43F-B4AC11458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917509"/>
              </p:ext>
            </p:extLst>
          </p:nvPr>
        </p:nvGraphicFramePr>
        <p:xfrm>
          <a:off x="1381496" y="1116279"/>
          <a:ext cx="6096000" cy="3360717"/>
        </p:xfrm>
        <a:graphic>
          <a:graphicData uri="http://schemas.openxmlformats.org/drawingml/2006/table">
            <a:tbl>
              <a:tblPr firstRow="1" bandRow="1">
                <a:tableStyleId>{701FB10D-A61A-4DE4-8506-F670E7A89527}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789792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402438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4178443"/>
                    </a:ext>
                  </a:extLst>
                </a:gridCol>
              </a:tblGrid>
              <a:tr h="112023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878AD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Depression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878AD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Diagnosis of Psychiatric Disorders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878AD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Alcohol/Smoking &amp; BMI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8537363"/>
                  </a:ext>
                </a:extLst>
              </a:tr>
              <a:tr h="112023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878AD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Tobacco National Health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878AD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ADHD &amp; Suicidal Ideation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878AD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Mental Health &amp; Violence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2857552"/>
                  </a:ext>
                </a:extLst>
              </a:tr>
              <a:tr h="112023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878AD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Treatment/Intervention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878AD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ADHD &amp; Drug 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878AD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PTSD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743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33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3878AD"/>
                </a:solidFill>
              </a:rPr>
              <a:t>Recommendation System</a:t>
            </a:r>
            <a:endParaRPr sz="4000" b="1" dirty="0">
              <a:solidFill>
                <a:srgbClr val="3878AD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TF-IDF Vectorizer</a:t>
            </a: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Latent Semantic Analysis (LSA) Model</a:t>
            </a: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9 Topics</a:t>
            </a: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550;p43">
            <a:extLst>
              <a:ext uri="{FF2B5EF4-FFF2-40B4-BE49-F238E27FC236}">
                <a16:creationId xmlns:a16="http://schemas.microsoft.com/office/drawing/2014/main" id="{8DA515CC-553A-1345-9380-24BAA4529ED4}"/>
              </a:ext>
            </a:extLst>
          </p:cNvPr>
          <p:cNvGrpSpPr/>
          <p:nvPr/>
        </p:nvGrpSpPr>
        <p:grpSpPr>
          <a:xfrm>
            <a:off x="6110453" y="1322965"/>
            <a:ext cx="993912" cy="980696"/>
            <a:chOff x="5233525" y="4954450"/>
            <a:chExt cx="538275" cy="516350"/>
          </a:xfrm>
        </p:grpSpPr>
        <p:sp>
          <p:nvSpPr>
            <p:cNvPr id="26" name="Google Shape;551;p43">
              <a:extLst>
                <a:ext uri="{FF2B5EF4-FFF2-40B4-BE49-F238E27FC236}">
                  <a16:creationId xmlns:a16="http://schemas.microsoft.com/office/drawing/2014/main" id="{C270C238-6B20-5744-BC94-D787CF4E3DB3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3878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878AD"/>
                </a:solidFill>
              </a:endParaRPr>
            </a:p>
          </p:txBody>
        </p:sp>
        <p:sp>
          <p:nvSpPr>
            <p:cNvPr id="27" name="Google Shape;552;p43">
              <a:extLst>
                <a:ext uri="{FF2B5EF4-FFF2-40B4-BE49-F238E27FC236}">
                  <a16:creationId xmlns:a16="http://schemas.microsoft.com/office/drawing/2014/main" id="{198E2B4D-FCCA-FD44-AA0B-60F6D4F061F8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3878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878AD"/>
                </a:solidFill>
              </a:endParaRPr>
            </a:p>
          </p:txBody>
        </p:sp>
        <p:sp>
          <p:nvSpPr>
            <p:cNvPr id="28" name="Google Shape;553;p43">
              <a:extLst>
                <a:ext uri="{FF2B5EF4-FFF2-40B4-BE49-F238E27FC236}">
                  <a16:creationId xmlns:a16="http://schemas.microsoft.com/office/drawing/2014/main" id="{6B9A01BC-32CC-D44C-B49B-3C0C9B0F4628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3878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878AD"/>
                </a:solidFill>
              </a:endParaRPr>
            </a:p>
          </p:txBody>
        </p:sp>
        <p:sp>
          <p:nvSpPr>
            <p:cNvPr id="29" name="Google Shape;554;p43">
              <a:extLst>
                <a:ext uri="{FF2B5EF4-FFF2-40B4-BE49-F238E27FC236}">
                  <a16:creationId xmlns:a16="http://schemas.microsoft.com/office/drawing/2014/main" id="{1A4D5077-DD20-C74C-8B5D-668BE505B3F5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3878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878AD"/>
                </a:solidFill>
              </a:endParaRPr>
            </a:p>
          </p:txBody>
        </p:sp>
        <p:sp>
          <p:nvSpPr>
            <p:cNvPr id="30" name="Google Shape;555;p43">
              <a:extLst>
                <a:ext uri="{FF2B5EF4-FFF2-40B4-BE49-F238E27FC236}">
                  <a16:creationId xmlns:a16="http://schemas.microsoft.com/office/drawing/2014/main" id="{E20D1FF0-082F-3A4D-918D-5A366027CC1F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3878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878AD"/>
                </a:solidFill>
              </a:endParaRPr>
            </a:p>
          </p:txBody>
        </p:sp>
        <p:sp>
          <p:nvSpPr>
            <p:cNvPr id="31" name="Google Shape;556;p43">
              <a:extLst>
                <a:ext uri="{FF2B5EF4-FFF2-40B4-BE49-F238E27FC236}">
                  <a16:creationId xmlns:a16="http://schemas.microsoft.com/office/drawing/2014/main" id="{B63E1D6E-5905-8C40-B54F-5EBFB38E4D22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3878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878AD"/>
                </a:solidFill>
              </a:endParaRPr>
            </a:p>
          </p:txBody>
        </p:sp>
        <p:sp>
          <p:nvSpPr>
            <p:cNvPr id="32" name="Google Shape;557;p43">
              <a:extLst>
                <a:ext uri="{FF2B5EF4-FFF2-40B4-BE49-F238E27FC236}">
                  <a16:creationId xmlns:a16="http://schemas.microsoft.com/office/drawing/2014/main" id="{718D8E15-6CF0-7143-ABE7-8DF0BD8782AF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3878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878AD"/>
                </a:solidFill>
              </a:endParaRPr>
            </a:p>
          </p:txBody>
        </p:sp>
        <p:sp>
          <p:nvSpPr>
            <p:cNvPr id="33" name="Google Shape;558;p43">
              <a:extLst>
                <a:ext uri="{FF2B5EF4-FFF2-40B4-BE49-F238E27FC236}">
                  <a16:creationId xmlns:a16="http://schemas.microsoft.com/office/drawing/2014/main" id="{C6EB30A9-AE8A-3840-B680-6C3D0CA8BD32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3878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878AD"/>
                </a:solidFill>
              </a:endParaRPr>
            </a:p>
          </p:txBody>
        </p:sp>
        <p:sp>
          <p:nvSpPr>
            <p:cNvPr id="34" name="Google Shape;559;p43">
              <a:extLst>
                <a:ext uri="{FF2B5EF4-FFF2-40B4-BE49-F238E27FC236}">
                  <a16:creationId xmlns:a16="http://schemas.microsoft.com/office/drawing/2014/main" id="{90227F5B-47B3-784D-8A3E-D600D2523725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3878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878AD"/>
                </a:solidFill>
              </a:endParaRPr>
            </a:p>
          </p:txBody>
        </p:sp>
        <p:sp>
          <p:nvSpPr>
            <p:cNvPr id="35" name="Google Shape;560;p43">
              <a:extLst>
                <a:ext uri="{FF2B5EF4-FFF2-40B4-BE49-F238E27FC236}">
                  <a16:creationId xmlns:a16="http://schemas.microsoft.com/office/drawing/2014/main" id="{B2D1FDCD-F5A5-7F41-AE17-6C34E1BE1E24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3878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878AD"/>
                </a:solidFill>
              </a:endParaRPr>
            </a:p>
          </p:txBody>
        </p:sp>
        <p:sp>
          <p:nvSpPr>
            <p:cNvPr id="36" name="Google Shape;561;p43">
              <a:extLst>
                <a:ext uri="{FF2B5EF4-FFF2-40B4-BE49-F238E27FC236}">
                  <a16:creationId xmlns:a16="http://schemas.microsoft.com/office/drawing/2014/main" id="{64DC72DF-C6A8-EA49-AB13-900FCFC24A64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3878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878AD"/>
                </a:solidFill>
              </a:endParaRPr>
            </a:p>
          </p:txBody>
        </p:sp>
      </p:grpSp>
      <p:sp>
        <p:nvSpPr>
          <p:cNvPr id="37" name="Google Shape;119;p18">
            <a:extLst>
              <a:ext uri="{FF2B5EF4-FFF2-40B4-BE49-F238E27FC236}">
                <a16:creationId xmlns:a16="http://schemas.microsoft.com/office/drawing/2014/main" id="{98868C1F-C081-3F42-9027-4C8B0BCD4685}"/>
              </a:ext>
            </a:extLst>
          </p:cNvPr>
          <p:cNvSpPr txBox="1">
            <a:spLocks/>
          </p:cNvSpPr>
          <p:nvPr/>
        </p:nvSpPr>
        <p:spPr>
          <a:xfrm>
            <a:off x="-414163" y="3641110"/>
            <a:ext cx="572716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r">
              <a:buNone/>
            </a:pPr>
            <a:r>
              <a:rPr lang="en-US" sz="1400" dirty="0"/>
              <a:t>Unigrams and bigrams</a:t>
            </a:r>
          </a:p>
          <a:p>
            <a:pPr marL="0" indent="0" algn="r">
              <a:buFont typeface="Source Sans Pro"/>
              <a:buNone/>
            </a:pPr>
            <a:r>
              <a:rPr lang="en-US" sz="1400" dirty="0"/>
              <a:t>Min doc frequency = 0.01 (~10 articles)</a:t>
            </a:r>
          </a:p>
          <a:p>
            <a:pPr marL="0" indent="0" algn="r">
              <a:buFont typeface="Source Sans Pro"/>
              <a:buNone/>
            </a:pPr>
            <a:r>
              <a:rPr lang="en-US" sz="1400" dirty="0"/>
              <a:t>Max doc frequency = 0.9 (~650 articles)</a:t>
            </a:r>
          </a:p>
        </p:txBody>
      </p:sp>
    </p:spTree>
    <p:extLst>
      <p:ext uri="{BB962C8B-B14F-4D97-AF65-F5344CB8AC3E}">
        <p14:creationId xmlns:p14="http://schemas.microsoft.com/office/powerpoint/2010/main" val="291562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arch Bar Icons - Download Free Vector Icons | Noun Project">
            <a:extLst>
              <a:ext uri="{FF2B5EF4-FFF2-40B4-BE49-F238E27FC236}">
                <a16:creationId xmlns:a16="http://schemas.microsoft.com/office/drawing/2014/main" id="{6A060D86-417D-6D4E-B351-1A6B6D688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9" y="-612535"/>
            <a:ext cx="4153599" cy="438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46199D-7D3D-5E4C-9EDB-3BA0BFBA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878AD"/>
                </a:solidFill>
              </a:rPr>
              <a:t>Example of Recommendation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1DBA8-EB6E-0847-A9AE-B54315657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2033" y="1981406"/>
            <a:ext cx="3782538" cy="3573600"/>
          </a:xfrm>
        </p:spPr>
        <p:txBody>
          <a:bodyPr/>
          <a:lstStyle/>
          <a:p>
            <a:r>
              <a:rPr lang="en-US" sz="1800" dirty="0"/>
              <a:t>Depression: </a:t>
            </a:r>
            <a:r>
              <a:rPr lang="en-US" sz="1800" dirty="0">
                <a:solidFill>
                  <a:srgbClr val="00B050"/>
                </a:solidFill>
              </a:rPr>
              <a:t>0.05</a:t>
            </a:r>
          </a:p>
          <a:p>
            <a:r>
              <a:rPr lang="en-US" sz="1800" dirty="0"/>
              <a:t>Diagnosis of Psychiatric Disorders: </a:t>
            </a:r>
            <a:r>
              <a:rPr lang="en-US" sz="1800" dirty="0">
                <a:solidFill>
                  <a:srgbClr val="C00000"/>
                </a:solidFill>
              </a:rPr>
              <a:t>-0.05</a:t>
            </a:r>
          </a:p>
          <a:p>
            <a:r>
              <a:rPr lang="en-US" sz="1800" dirty="0"/>
              <a:t>Alcohol/Smoking &amp; BMI: </a:t>
            </a:r>
            <a:r>
              <a:rPr lang="en-US" sz="1800" dirty="0">
                <a:solidFill>
                  <a:srgbClr val="C00000"/>
                </a:solidFill>
              </a:rPr>
              <a:t>-0.01</a:t>
            </a:r>
          </a:p>
          <a:p>
            <a:r>
              <a:rPr lang="en-US" sz="1800" dirty="0"/>
              <a:t>Tobacco National Health: </a:t>
            </a:r>
            <a:r>
              <a:rPr lang="en-US" sz="1800" dirty="0">
                <a:solidFill>
                  <a:srgbClr val="C00000"/>
                </a:solidFill>
              </a:rPr>
              <a:t>-0.04</a:t>
            </a:r>
          </a:p>
          <a:p>
            <a:r>
              <a:rPr lang="en-US" sz="1800" dirty="0"/>
              <a:t>ADHD &amp; Suicidal Ideation: </a:t>
            </a:r>
            <a:r>
              <a:rPr lang="en-US" sz="1800" dirty="0">
                <a:solidFill>
                  <a:srgbClr val="00B050"/>
                </a:solidFill>
              </a:rPr>
              <a:t>0.06</a:t>
            </a:r>
          </a:p>
          <a:p>
            <a:endParaRPr lang="en-US" sz="18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B42A452-F190-0F48-916E-8095EB83BA57}"/>
              </a:ext>
            </a:extLst>
          </p:cNvPr>
          <p:cNvSpPr txBox="1">
            <a:spLocks/>
          </p:cNvSpPr>
          <p:nvPr/>
        </p:nvSpPr>
        <p:spPr>
          <a:xfrm>
            <a:off x="642033" y="1286385"/>
            <a:ext cx="4243050" cy="58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400" dirty="0"/>
              <a:t>Parental violence and alcohol in adolescents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27338D3-548A-134D-8E82-678921F1C04E}"/>
              </a:ext>
            </a:extLst>
          </p:cNvPr>
          <p:cNvSpPr txBox="1">
            <a:spLocks/>
          </p:cNvSpPr>
          <p:nvPr/>
        </p:nvSpPr>
        <p:spPr>
          <a:xfrm>
            <a:off x="4719430" y="1981406"/>
            <a:ext cx="4019419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800" dirty="0"/>
              <a:t>Mental Health &amp; Violence: </a:t>
            </a:r>
            <a:r>
              <a:rPr lang="en-US" sz="1800" dirty="0">
                <a:solidFill>
                  <a:srgbClr val="00B050"/>
                </a:solidFill>
              </a:rPr>
              <a:t>0.06</a:t>
            </a:r>
          </a:p>
          <a:p>
            <a:r>
              <a:rPr lang="en-US" sz="1800" dirty="0"/>
              <a:t>Treatment/Intervention: </a:t>
            </a:r>
            <a:r>
              <a:rPr lang="en-US" sz="1800" dirty="0">
                <a:solidFill>
                  <a:srgbClr val="C00000"/>
                </a:solidFill>
              </a:rPr>
              <a:t>-0.01</a:t>
            </a:r>
          </a:p>
          <a:p>
            <a:r>
              <a:rPr lang="en-US" sz="1800" dirty="0"/>
              <a:t>ADHD &amp; Drug Use:</a:t>
            </a:r>
            <a:r>
              <a:rPr lang="en-US" sz="1800" dirty="0">
                <a:solidFill>
                  <a:srgbClr val="C00000"/>
                </a:solidFill>
              </a:rPr>
              <a:t> -0.06</a:t>
            </a:r>
          </a:p>
          <a:p>
            <a:r>
              <a:rPr lang="en-US" sz="1800" dirty="0"/>
              <a:t>PTSD: 0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225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arch Bar Icons - Download Free Vector Icons | Noun Project">
            <a:extLst>
              <a:ext uri="{FF2B5EF4-FFF2-40B4-BE49-F238E27FC236}">
                <a16:creationId xmlns:a16="http://schemas.microsoft.com/office/drawing/2014/main" id="{6A060D86-417D-6D4E-B351-1A6B6D688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9" y="-612535"/>
            <a:ext cx="4153599" cy="438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46199D-7D3D-5E4C-9EDB-3BA0BFBA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878AD"/>
                </a:solidFill>
              </a:rPr>
              <a:t>Example of Recommendation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B42A452-F190-0F48-916E-8095EB83BA57}"/>
              </a:ext>
            </a:extLst>
          </p:cNvPr>
          <p:cNvSpPr txBox="1">
            <a:spLocks/>
          </p:cNvSpPr>
          <p:nvPr/>
        </p:nvSpPr>
        <p:spPr>
          <a:xfrm>
            <a:off x="642033" y="1286385"/>
            <a:ext cx="4243050" cy="58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400" dirty="0"/>
              <a:t>Parental violence and alcohol in adolescents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ABEE962-9270-C242-9869-3A5D27158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942" y="0"/>
            <a:ext cx="4259058" cy="5143500"/>
          </a:xfrm>
          <a:prstGeom prst="rect">
            <a:avLst/>
          </a:prstGeom>
        </p:spPr>
      </p:pic>
      <p:sp>
        <p:nvSpPr>
          <p:cNvPr id="14" name="Google Shape;119;p18">
            <a:extLst>
              <a:ext uri="{FF2B5EF4-FFF2-40B4-BE49-F238E27FC236}">
                <a16:creationId xmlns:a16="http://schemas.microsoft.com/office/drawing/2014/main" id="{AD449743-180E-8349-81C2-97227952937B}"/>
              </a:ext>
            </a:extLst>
          </p:cNvPr>
          <p:cNvSpPr txBox="1">
            <a:spLocks/>
          </p:cNvSpPr>
          <p:nvPr/>
        </p:nvSpPr>
        <p:spPr>
          <a:xfrm>
            <a:off x="686759" y="2426347"/>
            <a:ext cx="389945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" sz="2000" b="1" dirty="0"/>
              <a:t>Recommendation #1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5C1113-334C-E24B-9ECD-0EB9DC15BCB9}"/>
              </a:ext>
            </a:extLst>
          </p:cNvPr>
          <p:cNvSpPr/>
          <p:nvPr/>
        </p:nvSpPr>
        <p:spPr>
          <a:xfrm>
            <a:off x="4894881" y="4194313"/>
            <a:ext cx="1158049" cy="168965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D7F928-B181-724D-93B8-107659E3940B}"/>
              </a:ext>
            </a:extLst>
          </p:cNvPr>
          <p:cNvSpPr/>
          <p:nvPr/>
        </p:nvSpPr>
        <p:spPr>
          <a:xfrm>
            <a:off x="7283586" y="4058478"/>
            <a:ext cx="916197" cy="16565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119;p18">
            <a:extLst>
              <a:ext uri="{FF2B5EF4-FFF2-40B4-BE49-F238E27FC236}">
                <a16:creationId xmlns:a16="http://schemas.microsoft.com/office/drawing/2014/main" id="{6881F3E2-56C9-304F-B5C0-72ECA61C8E25}"/>
              </a:ext>
            </a:extLst>
          </p:cNvPr>
          <p:cNvSpPr txBox="1">
            <a:spLocks/>
          </p:cNvSpPr>
          <p:nvPr/>
        </p:nvSpPr>
        <p:spPr>
          <a:xfrm>
            <a:off x="686759" y="2983406"/>
            <a:ext cx="389945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 sz="2000" dirty="0"/>
              <a:t>D</a:t>
            </a:r>
            <a:r>
              <a:rPr lang="en" sz="2000" dirty="0" err="1"/>
              <a:t>epression</a:t>
            </a:r>
            <a:r>
              <a:rPr lang="en" sz="2000" dirty="0"/>
              <a:t>, anxiety, alcohol and drugs abuse</a:t>
            </a:r>
          </a:p>
        </p:txBody>
      </p:sp>
    </p:spTree>
    <p:extLst>
      <p:ext uri="{BB962C8B-B14F-4D97-AF65-F5344CB8AC3E}">
        <p14:creationId xmlns:p14="http://schemas.microsoft.com/office/powerpoint/2010/main" val="787533372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Macintosh PowerPoint</Application>
  <PresentationFormat>On-screen Show (16:9)</PresentationFormat>
  <Paragraphs>86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Roboto Slab</vt:lpstr>
      <vt:lpstr>Source Sans Pro</vt:lpstr>
      <vt:lpstr>Arial</vt:lpstr>
      <vt:lpstr>Cordelia template</vt:lpstr>
      <vt:lpstr>Scientific Paper Recommender</vt:lpstr>
      <vt:lpstr>Motivation</vt:lpstr>
      <vt:lpstr>Objective</vt:lpstr>
      <vt:lpstr>The Data</vt:lpstr>
      <vt:lpstr>Methodology</vt:lpstr>
      <vt:lpstr>Topics</vt:lpstr>
      <vt:lpstr>Recommendation System</vt:lpstr>
      <vt:lpstr>Example of Recommendation</vt:lpstr>
      <vt:lpstr>Example of Recommendation</vt:lpstr>
      <vt:lpstr>Example of Recommendation</vt:lpstr>
      <vt:lpstr>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Paper Recommender</dc:title>
  <cp:lastModifiedBy>Microsoft Office User</cp:lastModifiedBy>
  <cp:revision>1</cp:revision>
  <dcterms:modified xsi:type="dcterms:W3CDTF">2021-09-17T14:41:09Z</dcterms:modified>
</cp:coreProperties>
</file>