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e1bce1d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e1bce1d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e1bce1d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e1bce1d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1bce1d5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1bce1d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e1bce1d59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6e1bce1d59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e1bce1d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e1bce1d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e1bce1d5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e1bce1d5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e2795239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e2795239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e279523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e279523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e1bce1d59_0_5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6e1bce1d59_0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e2795239c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6e2795239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e1bce1d59_0_5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6e1bce1d59_0_5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127" name="Shape 127"/>
        <p:cNvGrpSpPr/>
        <p:nvPr/>
      </p:nvGrpSpPr>
      <p:grpSpPr>
        <a:xfrm>
          <a:off x="0" y="0"/>
          <a:ext cx="0" cy="0"/>
          <a:chOff x="0" y="0"/>
          <a:chExt cx="0" cy="0"/>
        </a:xfrm>
      </p:grpSpPr>
      <p:sp>
        <p:nvSpPr>
          <p:cNvPr id="128" name="Google Shape;128;p13"/>
          <p:cNvSpPr txBox="1"/>
          <p:nvPr>
            <p:ph type="title"/>
          </p:nvPr>
        </p:nvSpPr>
        <p:spPr>
          <a:xfrm>
            <a:off x="784825" y="1631275"/>
            <a:ext cx="7132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333"/>
              <a:buNone/>
            </a:pPr>
            <a:r>
              <a:rPr b="1" lang="en" sz="3800">
                <a:latin typeface="Georgia"/>
                <a:ea typeface="Georgia"/>
                <a:cs typeface="Georgia"/>
                <a:sym typeface="Georgia"/>
              </a:rPr>
              <a:t>Title- Navigating Customer Relationship: Bank Journey</a:t>
            </a:r>
            <a:endParaRPr b="1">
              <a:latin typeface="Georgia"/>
              <a:ea typeface="Georgia"/>
              <a:cs typeface="Georgia"/>
              <a:sym typeface="Georgia"/>
            </a:endParaRPr>
          </a:p>
        </p:txBody>
      </p:sp>
      <p:sp>
        <p:nvSpPr>
          <p:cNvPr id="129" name="Google Shape;129;p13"/>
          <p:cNvSpPr txBox="1"/>
          <p:nvPr/>
        </p:nvSpPr>
        <p:spPr>
          <a:xfrm>
            <a:off x="1024000" y="3339775"/>
            <a:ext cx="2031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Georgia"/>
                <a:ea typeface="Georgia"/>
                <a:cs typeface="Georgia"/>
                <a:sym typeface="Georgia"/>
              </a:rPr>
              <a:t>Varsha Jaiswal</a:t>
            </a:r>
            <a:endParaRPr b="1">
              <a:solidFill>
                <a:schemeClr val="dk2"/>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idx="2" type="body"/>
          </p:nvPr>
        </p:nvSpPr>
        <p:spPr>
          <a:xfrm>
            <a:off x="4249000" y="180850"/>
            <a:ext cx="4701600" cy="2202600"/>
          </a:xfrm>
          <a:prstGeom prst="rect">
            <a:avLst/>
          </a:prstGeom>
          <a:noFill/>
          <a:ln>
            <a:noFill/>
          </a:ln>
        </p:spPr>
        <p:txBody>
          <a:bodyPr anchorCtr="0" anchor="ctr"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2019 year has the highest no of customers joining the bank then 2018.</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So we can say that as the year want the joining rate also </a:t>
            </a:r>
            <a:r>
              <a:rPr lang="en" sz="1600">
                <a:latin typeface="Georgia"/>
                <a:ea typeface="Georgia"/>
                <a:cs typeface="Georgia"/>
                <a:sym typeface="Georgia"/>
              </a:rPr>
              <a:t>increased.</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2017  has the highest churn rate than other years.</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Female has the highest risk of churn.</a:t>
            </a:r>
            <a:endParaRPr sz="1600">
              <a:latin typeface="Georgia"/>
              <a:ea typeface="Georgia"/>
              <a:cs typeface="Georgia"/>
              <a:sym typeface="Georgia"/>
            </a:endParaRPr>
          </a:p>
        </p:txBody>
      </p:sp>
      <p:pic>
        <p:nvPicPr>
          <p:cNvPr id="203" name="Google Shape;203;p22"/>
          <p:cNvPicPr preferRelativeResize="0"/>
          <p:nvPr/>
        </p:nvPicPr>
        <p:blipFill rotWithShape="1">
          <a:blip r:embed="rId3">
            <a:alphaModFix/>
          </a:blip>
          <a:srcRect b="0" l="0" r="0" t="0"/>
          <a:stretch/>
        </p:blipFill>
        <p:spPr>
          <a:xfrm>
            <a:off x="352050" y="303725"/>
            <a:ext cx="2903150" cy="1680775"/>
          </a:xfrm>
          <a:prstGeom prst="rect">
            <a:avLst/>
          </a:prstGeom>
          <a:noFill/>
          <a:ln>
            <a:noFill/>
          </a:ln>
        </p:spPr>
      </p:pic>
      <p:pic>
        <p:nvPicPr>
          <p:cNvPr id="204" name="Google Shape;204;p22"/>
          <p:cNvPicPr preferRelativeResize="0"/>
          <p:nvPr/>
        </p:nvPicPr>
        <p:blipFill>
          <a:blip r:embed="rId4">
            <a:alphaModFix/>
          </a:blip>
          <a:stretch>
            <a:fillRect/>
          </a:stretch>
        </p:blipFill>
        <p:spPr>
          <a:xfrm>
            <a:off x="164150" y="2383525"/>
            <a:ext cx="4084850" cy="2529825"/>
          </a:xfrm>
          <a:prstGeom prst="rect">
            <a:avLst/>
          </a:prstGeom>
          <a:noFill/>
          <a:ln>
            <a:noFill/>
          </a:ln>
        </p:spPr>
      </p:pic>
      <p:pic>
        <p:nvPicPr>
          <p:cNvPr id="205" name="Google Shape;205;p22"/>
          <p:cNvPicPr preferRelativeResize="0"/>
          <p:nvPr/>
        </p:nvPicPr>
        <p:blipFill>
          <a:blip r:embed="rId5">
            <a:alphaModFix/>
          </a:blip>
          <a:stretch>
            <a:fillRect/>
          </a:stretch>
        </p:blipFill>
        <p:spPr>
          <a:xfrm>
            <a:off x="4998237" y="2881850"/>
            <a:ext cx="3720938" cy="198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23"/>
          <p:cNvSpPr txBox="1"/>
          <p:nvPr>
            <p:ph type="title"/>
          </p:nvPr>
        </p:nvSpPr>
        <p:spPr>
          <a:xfrm>
            <a:off x="178000" y="4209675"/>
            <a:ext cx="8966100" cy="6396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rgbClr val="000000"/>
              </a:buClr>
              <a:buSzPts val="1600"/>
              <a:buFont typeface="Georgia"/>
              <a:buChar char="●"/>
            </a:pPr>
            <a:r>
              <a:rPr b="0" lang="en" sz="1600">
                <a:solidFill>
                  <a:srgbClr val="000000"/>
                </a:solidFill>
                <a:latin typeface="Georgia"/>
                <a:ea typeface="Georgia"/>
                <a:cs typeface="Georgia"/>
                <a:sym typeface="Georgia"/>
              </a:rPr>
              <a:t>M shape in the graph  means that  for every year same months the new customers are joining and the months are</a:t>
            </a:r>
            <a:r>
              <a:rPr b="0" lang="en" sz="1600">
                <a:solidFill>
                  <a:srgbClr val="000000"/>
                </a:solidFill>
                <a:latin typeface="Georgia"/>
                <a:ea typeface="Georgia"/>
                <a:cs typeface="Georgia"/>
                <a:sym typeface="Georgia"/>
              </a:rPr>
              <a:t> </a:t>
            </a:r>
            <a:r>
              <a:rPr b="0" lang="en" sz="1600">
                <a:solidFill>
                  <a:srgbClr val="000000"/>
                </a:solidFill>
                <a:latin typeface="Georgia"/>
                <a:ea typeface="Georgia"/>
                <a:cs typeface="Georgia"/>
                <a:sym typeface="Georgia"/>
              </a:rPr>
              <a:t>September, November and December.</a:t>
            </a:r>
            <a:endParaRPr b="0" sz="1600">
              <a:solidFill>
                <a:srgbClr val="000000"/>
              </a:solidFill>
              <a:latin typeface="Georgia"/>
              <a:ea typeface="Georgia"/>
              <a:cs typeface="Georgia"/>
              <a:sym typeface="Georgia"/>
            </a:endParaRPr>
          </a:p>
          <a:p>
            <a:pPr indent="-228600" lvl="0" marL="457200" rtl="0" algn="l">
              <a:lnSpc>
                <a:spcPct val="115000"/>
              </a:lnSpc>
              <a:spcBef>
                <a:spcPts val="1500"/>
              </a:spcBef>
              <a:spcAft>
                <a:spcPts val="0"/>
              </a:spcAft>
              <a:buClr>
                <a:schemeClr val="dk2"/>
              </a:buClr>
              <a:buSzPts val="1100"/>
              <a:buFont typeface="Arial"/>
              <a:buNone/>
            </a:pPr>
            <a:r>
              <a:t/>
            </a:r>
            <a:endParaRPr b="0" sz="1600">
              <a:solidFill>
                <a:srgbClr val="000000"/>
              </a:solidFill>
              <a:latin typeface="Georgia"/>
              <a:ea typeface="Georgia"/>
              <a:cs typeface="Georgia"/>
              <a:sym typeface="Georgia"/>
            </a:endParaRPr>
          </a:p>
          <a:p>
            <a:pPr indent="0" lvl="0" marL="0" rtl="0" algn="l">
              <a:spcBef>
                <a:spcPts val="1000"/>
              </a:spcBef>
              <a:spcAft>
                <a:spcPts val="0"/>
              </a:spcAft>
              <a:buNone/>
            </a:pPr>
            <a:r>
              <a:t/>
            </a:r>
            <a:endParaRPr sz="1600">
              <a:solidFill>
                <a:srgbClr val="000000"/>
              </a:solidFill>
              <a:latin typeface="Georgia"/>
              <a:ea typeface="Georgia"/>
              <a:cs typeface="Georgia"/>
              <a:sym typeface="Georgia"/>
            </a:endParaRPr>
          </a:p>
        </p:txBody>
      </p:sp>
      <p:pic>
        <p:nvPicPr>
          <p:cNvPr id="211" name="Google Shape;211;p23"/>
          <p:cNvPicPr preferRelativeResize="0"/>
          <p:nvPr/>
        </p:nvPicPr>
        <p:blipFill>
          <a:blip r:embed="rId3">
            <a:alphaModFix/>
          </a:blip>
          <a:stretch>
            <a:fillRect/>
          </a:stretch>
        </p:blipFill>
        <p:spPr>
          <a:xfrm>
            <a:off x="742275" y="439200"/>
            <a:ext cx="7549400" cy="361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sp>
        <p:nvSpPr>
          <p:cNvPr id="216" name="Google Shape;216;p24"/>
          <p:cNvSpPr/>
          <p:nvPr/>
        </p:nvSpPr>
        <p:spPr>
          <a:xfrm>
            <a:off x="448600" y="357000"/>
            <a:ext cx="1972800" cy="18438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France</a:t>
            </a:r>
            <a:endParaRPr>
              <a:latin typeface="Lato"/>
              <a:ea typeface="Lato"/>
              <a:cs typeface="Lato"/>
              <a:sym typeface="Lato"/>
            </a:endParaRPr>
          </a:p>
        </p:txBody>
      </p:sp>
      <p:sp>
        <p:nvSpPr>
          <p:cNvPr id="217" name="Google Shape;217;p24"/>
          <p:cNvSpPr/>
          <p:nvPr/>
        </p:nvSpPr>
        <p:spPr>
          <a:xfrm>
            <a:off x="3624850" y="298275"/>
            <a:ext cx="1972800" cy="18438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Spain</a:t>
            </a:r>
            <a:endParaRPr>
              <a:latin typeface="Lato"/>
              <a:ea typeface="Lato"/>
              <a:cs typeface="Lato"/>
              <a:sym typeface="Lato"/>
            </a:endParaRPr>
          </a:p>
        </p:txBody>
      </p:sp>
      <p:sp>
        <p:nvSpPr>
          <p:cNvPr id="218" name="Google Shape;218;p24"/>
          <p:cNvSpPr/>
          <p:nvPr/>
        </p:nvSpPr>
        <p:spPr>
          <a:xfrm>
            <a:off x="6801100" y="357000"/>
            <a:ext cx="1972800" cy="18438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Germany</a:t>
            </a:r>
            <a:endParaRPr>
              <a:latin typeface="Lato"/>
              <a:ea typeface="Lato"/>
              <a:cs typeface="Lato"/>
              <a:sym typeface="Lato"/>
            </a:endParaRPr>
          </a:p>
        </p:txBody>
      </p:sp>
      <p:sp>
        <p:nvSpPr>
          <p:cNvPr id="219" name="Google Shape;219;p24"/>
          <p:cNvSpPr txBox="1"/>
          <p:nvPr/>
        </p:nvSpPr>
        <p:spPr>
          <a:xfrm>
            <a:off x="2197675" y="3445450"/>
            <a:ext cx="50262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Lato"/>
                <a:ea typeface="Lato"/>
                <a:cs typeface="Lato"/>
                <a:sym typeface="Lato"/>
              </a:rPr>
              <a:t>No of Active accounts in the data.</a:t>
            </a:r>
            <a:endParaRPr b="1"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France→ Spain→ Germany</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220" name="Google Shape;220;p24"/>
          <p:cNvSpPr/>
          <p:nvPr/>
        </p:nvSpPr>
        <p:spPr>
          <a:xfrm>
            <a:off x="48650" y="357000"/>
            <a:ext cx="1561850" cy="528450"/>
          </a:xfrm>
          <a:prstGeom prst="flowChartPreparation">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Highest</a:t>
            </a:r>
            <a:endParaRPr>
              <a:latin typeface="Lato"/>
              <a:ea typeface="Lato"/>
              <a:cs typeface="Lato"/>
              <a:sym typeface="Lato"/>
            </a:endParaRPr>
          </a:p>
        </p:txBody>
      </p:sp>
      <p:sp>
        <p:nvSpPr>
          <p:cNvPr id="221" name="Google Shape;221;p24"/>
          <p:cNvSpPr/>
          <p:nvPr/>
        </p:nvSpPr>
        <p:spPr>
          <a:xfrm>
            <a:off x="2749975" y="357000"/>
            <a:ext cx="1561850" cy="528450"/>
          </a:xfrm>
          <a:prstGeom prst="flowChartPreparation">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Medium</a:t>
            </a:r>
            <a:endParaRPr>
              <a:latin typeface="Lato"/>
              <a:ea typeface="Lato"/>
              <a:cs typeface="Lato"/>
              <a:sym typeface="Lato"/>
            </a:endParaRPr>
          </a:p>
        </p:txBody>
      </p:sp>
      <p:sp>
        <p:nvSpPr>
          <p:cNvPr id="222" name="Google Shape;222;p24"/>
          <p:cNvSpPr/>
          <p:nvPr/>
        </p:nvSpPr>
        <p:spPr>
          <a:xfrm>
            <a:off x="6014300" y="357000"/>
            <a:ext cx="1561850" cy="528450"/>
          </a:xfrm>
          <a:prstGeom prst="flowChartPreparation">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Lowest</a:t>
            </a:r>
            <a:endParaRPr>
              <a:latin typeface="Lato"/>
              <a:ea typeface="Lato"/>
              <a:cs typeface="Lato"/>
              <a:sym typeface="Lato"/>
            </a:endParaRPr>
          </a:p>
        </p:txBody>
      </p:sp>
      <p:sp>
        <p:nvSpPr>
          <p:cNvPr id="223" name="Google Shape;223;p24"/>
          <p:cNvSpPr/>
          <p:nvPr/>
        </p:nvSpPr>
        <p:spPr>
          <a:xfrm>
            <a:off x="1082650" y="2470750"/>
            <a:ext cx="704700" cy="446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797</a:t>
            </a:r>
            <a:endParaRPr>
              <a:latin typeface="Lato"/>
              <a:ea typeface="Lato"/>
              <a:cs typeface="Lato"/>
              <a:sym typeface="Lato"/>
            </a:endParaRPr>
          </a:p>
        </p:txBody>
      </p:sp>
      <p:sp>
        <p:nvSpPr>
          <p:cNvPr id="224" name="Google Shape;224;p24"/>
          <p:cNvSpPr/>
          <p:nvPr/>
        </p:nvSpPr>
        <p:spPr>
          <a:xfrm>
            <a:off x="4258900" y="2470750"/>
            <a:ext cx="704700" cy="446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431</a:t>
            </a:r>
            <a:endParaRPr>
              <a:latin typeface="Lato"/>
              <a:ea typeface="Lato"/>
              <a:cs typeface="Lato"/>
              <a:sym typeface="Lato"/>
            </a:endParaRPr>
          </a:p>
        </p:txBody>
      </p:sp>
      <p:sp>
        <p:nvSpPr>
          <p:cNvPr id="225" name="Google Shape;225;p24"/>
          <p:cNvSpPr/>
          <p:nvPr/>
        </p:nvSpPr>
        <p:spPr>
          <a:xfrm>
            <a:off x="7634800" y="2470750"/>
            <a:ext cx="704700" cy="4464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399</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5"/>
          <p:cNvPicPr preferRelativeResize="0"/>
          <p:nvPr/>
        </p:nvPicPr>
        <p:blipFill>
          <a:blip r:embed="rId3">
            <a:alphaModFix/>
          </a:blip>
          <a:stretch>
            <a:fillRect/>
          </a:stretch>
        </p:blipFill>
        <p:spPr>
          <a:xfrm>
            <a:off x="264713" y="411575"/>
            <a:ext cx="5367726" cy="1596025"/>
          </a:xfrm>
          <a:prstGeom prst="rect">
            <a:avLst/>
          </a:prstGeom>
          <a:noFill/>
          <a:ln>
            <a:noFill/>
          </a:ln>
        </p:spPr>
      </p:pic>
      <p:pic>
        <p:nvPicPr>
          <p:cNvPr id="231" name="Google Shape;231;p25"/>
          <p:cNvPicPr preferRelativeResize="0"/>
          <p:nvPr/>
        </p:nvPicPr>
        <p:blipFill>
          <a:blip r:embed="rId4">
            <a:alphaModFix/>
          </a:blip>
          <a:stretch>
            <a:fillRect/>
          </a:stretch>
        </p:blipFill>
        <p:spPr>
          <a:xfrm>
            <a:off x="152400" y="2700450"/>
            <a:ext cx="5592350" cy="1542400"/>
          </a:xfrm>
          <a:prstGeom prst="rect">
            <a:avLst/>
          </a:prstGeom>
          <a:noFill/>
          <a:ln>
            <a:noFill/>
          </a:ln>
        </p:spPr>
      </p:pic>
      <p:sp>
        <p:nvSpPr>
          <p:cNvPr id="232" name="Google Shape;232;p25"/>
          <p:cNvSpPr txBox="1"/>
          <p:nvPr/>
        </p:nvSpPr>
        <p:spPr>
          <a:xfrm>
            <a:off x="6343650" y="310025"/>
            <a:ext cx="2600400" cy="4568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rgbClr val="0D0D0D"/>
              </a:buClr>
              <a:buSzPts val="1600"/>
              <a:buFont typeface="Georgia"/>
              <a:buChar char="●"/>
            </a:pPr>
            <a:r>
              <a:rPr lang="en" sz="1600">
                <a:solidFill>
                  <a:srgbClr val="0D0D0D"/>
                </a:solidFill>
                <a:latin typeface="Georgia"/>
                <a:ea typeface="Georgia"/>
                <a:cs typeface="Georgia"/>
                <a:sym typeface="Georgia"/>
              </a:rPr>
              <a:t>Customer with </a:t>
            </a:r>
            <a:r>
              <a:rPr lang="en" sz="1600">
                <a:solidFill>
                  <a:srgbClr val="0D0D0D"/>
                </a:solidFill>
                <a:latin typeface="Georgia"/>
                <a:ea typeface="Georgia"/>
                <a:cs typeface="Georgia"/>
                <a:sym typeface="Georgia"/>
              </a:rPr>
              <a:t>credit</a:t>
            </a:r>
            <a:r>
              <a:rPr lang="en" sz="1600">
                <a:solidFill>
                  <a:srgbClr val="0D0D0D"/>
                </a:solidFill>
                <a:latin typeface="Georgia"/>
                <a:ea typeface="Georgia"/>
                <a:cs typeface="Georgia"/>
                <a:sym typeface="Georgia"/>
              </a:rPr>
              <a:t> score between 501-700 has the highest no of churn.</a:t>
            </a:r>
            <a:endParaRPr sz="1600">
              <a:solidFill>
                <a:srgbClr val="0D0D0D"/>
              </a:solidFill>
              <a:latin typeface="Georgia"/>
              <a:ea typeface="Georgia"/>
              <a:cs typeface="Georgia"/>
              <a:sym typeface="Georgia"/>
            </a:endParaRPr>
          </a:p>
          <a:p>
            <a:pPr indent="0" lvl="0" marL="0" rtl="0" algn="l">
              <a:spcBef>
                <a:spcPts val="0"/>
              </a:spcBef>
              <a:spcAft>
                <a:spcPts val="0"/>
              </a:spcAft>
              <a:buNone/>
            </a:pPr>
            <a:r>
              <a:t/>
            </a:r>
            <a:endParaRPr sz="1600">
              <a:solidFill>
                <a:srgbClr val="0D0D0D"/>
              </a:solidFill>
              <a:latin typeface="Georgia"/>
              <a:ea typeface="Georgia"/>
              <a:cs typeface="Georgia"/>
              <a:sym typeface="Georgia"/>
            </a:endParaRPr>
          </a:p>
          <a:p>
            <a:pPr indent="-330200" lvl="0" marL="457200" rtl="0" algn="l">
              <a:spcBef>
                <a:spcPts val="0"/>
              </a:spcBef>
              <a:spcAft>
                <a:spcPts val="0"/>
              </a:spcAft>
              <a:buClr>
                <a:srgbClr val="0D0D0D"/>
              </a:buClr>
              <a:buSzPts val="1600"/>
              <a:buFont typeface="Georgia"/>
              <a:buChar char="●"/>
            </a:pPr>
            <a:r>
              <a:rPr lang="en" sz="1600">
                <a:solidFill>
                  <a:srgbClr val="0D0D0D"/>
                </a:solidFill>
                <a:latin typeface="Georgia"/>
                <a:ea typeface="Georgia"/>
                <a:cs typeface="Georgia"/>
                <a:sym typeface="Georgia"/>
              </a:rPr>
              <a:t>Germany have the highest no of </a:t>
            </a:r>
            <a:r>
              <a:rPr lang="en" sz="1600">
                <a:solidFill>
                  <a:srgbClr val="0D0D0D"/>
                </a:solidFill>
                <a:latin typeface="Georgia"/>
                <a:ea typeface="Georgia"/>
                <a:cs typeface="Georgia"/>
                <a:sym typeface="Georgia"/>
              </a:rPr>
              <a:t>churns.</a:t>
            </a:r>
            <a:endParaRPr sz="1600">
              <a:solidFill>
                <a:srgbClr val="0D0D0D"/>
              </a:solidFill>
              <a:latin typeface="Georgia"/>
              <a:ea typeface="Georgia"/>
              <a:cs typeface="Georgia"/>
              <a:sym typeface="Georgia"/>
            </a:endParaRPr>
          </a:p>
          <a:p>
            <a:pPr indent="0" lvl="0" marL="457200" rtl="0" algn="l">
              <a:spcBef>
                <a:spcPts val="0"/>
              </a:spcBef>
              <a:spcAft>
                <a:spcPts val="0"/>
              </a:spcAft>
              <a:buNone/>
            </a:pPr>
            <a:r>
              <a:t/>
            </a:r>
            <a:endParaRPr sz="1600">
              <a:solidFill>
                <a:srgbClr val="0D0D0D"/>
              </a:solidFill>
              <a:latin typeface="Georgia"/>
              <a:ea typeface="Georgia"/>
              <a:cs typeface="Georgia"/>
              <a:sym typeface="Georgia"/>
            </a:endParaRPr>
          </a:p>
          <a:p>
            <a:pPr indent="-330200" lvl="0" marL="457200" rtl="0" algn="l">
              <a:spcBef>
                <a:spcPts val="0"/>
              </a:spcBef>
              <a:spcAft>
                <a:spcPts val="0"/>
              </a:spcAft>
              <a:buClr>
                <a:srgbClr val="0D0D0D"/>
              </a:buClr>
              <a:buSzPts val="1600"/>
              <a:buFont typeface="Georgia"/>
              <a:buChar char="●"/>
            </a:pPr>
            <a:r>
              <a:rPr lang="en" sz="1600">
                <a:solidFill>
                  <a:srgbClr val="0D0D0D"/>
                </a:solidFill>
                <a:latin typeface="Georgia"/>
                <a:ea typeface="Georgia"/>
                <a:cs typeface="Georgia"/>
                <a:sym typeface="Georgia"/>
              </a:rPr>
              <a:t>Customers who have used 3 product have the highest churn  rate.</a:t>
            </a:r>
            <a:endParaRPr sz="1600">
              <a:solidFill>
                <a:srgbClr val="0D0D0D"/>
              </a:solidFill>
              <a:latin typeface="Georgia"/>
              <a:ea typeface="Georgia"/>
              <a:cs typeface="Georgia"/>
              <a:sym typeface="Georgia"/>
            </a:endParaRPr>
          </a:p>
          <a:p>
            <a:pPr indent="0" lvl="0" marL="457200" rtl="0" algn="l">
              <a:spcBef>
                <a:spcPts val="0"/>
              </a:spcBef>
              <a:spcAft>
                <a:spcPts val="0"/>
              </a:spcAft>
              <a:buNone/>
            </a:pPr>
            <a:r>
              <a:t/>
            </a:r>
            <a:endParaRPr sz="1600">
              <a:solidFill>
                <a:schemeClr val="lt1"/>
              </a:solidFill>
              <a:latin typeface="Georgia"/>
              <a:ea typeface="Georgia"/>
              <a:cs typeface="Georgia"/>
              <a:sym typeface="Georgia"/>
            </a:endParaRPr>
          </a:p>
        </p:txBody>
      </p:sp>
      <p:pic>
        <p:nvPicPr>
          <p:cNvPr id="233" name="Google Shape;233;p25"/>
          <p:cNvPicPr preferRelativeResize="0"/>
          <p:nvPr/>
        </p:nvPicPr>
        <p:blipFill>
          <a:blip r:embed="rId5">
            <a:alphaModFix/>
          </a:blip>
          <a:stretch>
            <a:fillRect/>
          </a:stretch>
        </p:blipFill>
        <p:spPr>
          <a:xfrm>
            <a:off x="6614163" y="3393597"/>
            <a:ext cx="2059375" cy="132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idx="2" type="body"/>
          </p:nvPr>
        </p:nvSpPr>
        <p:spPr>
          <a:xfrm>
            <a:off x="4828775" y="63400"/>
            <a:ext cx="4122000" cy="2395800"/>
          </a:xfrm>
          <a:prstGeom prst="rect">
            <a:avLst/>
          </a:prstGeom>
          <a:noFill/>
          <a:ln>
            <a:noFill/>
          </a:ln>
        </p:spPr>
        <p:txBody>
          <a:bodyPr anchorCtr="0" anchor="ctr"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Male has the highest credit card utilization than female but as we can see the </a:t>
            </a:r>
            <a:r>
              <a:rPr lang="en" sz="1600">
                <a:latin typeface="Georgia"/>
                <a:ea typeface="Georgia"/>
                <a:cs typeface="Georgia"/>
                <a:sym typeface="Georgia"/>
              </a:rPr>
              <a:t>difference</a:t>
            </a:r>
            <a:r>
              <a:rPr lang="en" sz="1600">
                <a:latin typeface="Georgia"/>
                <a:ea typeface="Georgia"/>
                <a:cs typeface="Georgia"/>
                <a:sym typeface="Georgia"/>
              </a:rPr>
              <a:t> is very less between the to gender.</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Age bucket 49-58 has the highest credit card utilization.</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As the year </a:t>
            </a:r>
            <a:r>
              <a:rPr lang="en" sz="1600">
                <a:latin typeface="Georgia"/>
                <a:ea typeface="Georgia"/>
                <a:cs typeface="Georgia"/>
                <a:sym typeface="Georgia"/>
              </a:rPr>
              <a:t>increasing</a:t>
            </a:r>
            <a:r>
              <a:rPr lang="en" sz="1600">
                <a:latin typeface="Georgia"/>
                <a:ea typeface="Georgia"/>
                <a:cs typeface="Georgia"/>
                <a:sym typeface="Georgia"/>
              </a:rPr>
              <a:t> the </a:t>
            </a:r>
            <a:r>
              <a:rPr lang="en" sz="1600">
                <a:latin typeface="Georgia"/>
                <a:ea typeface="Georgia"/>
                <a:cs typeface="Georgia"/>
                <a:sym typeface="Georgia"/>
              </a:rPr>
              <a:t>average</a:t>
            </a:r>
            <a:r>
              <a:rPr lang="en" sz="1600">
                <a:latin typeface="Georgia"/>
                <a:ea typeface="Georgia"/>
                <a:cs typeface="Georgia"/>
                <a:sym typeface="Georgia"/>
              </a:rPr>
              <a:t> tenure is also decreasing.</a:t>
            </a:r>
            <a:endParaRPr sz="1600">
              <a:latin typeface="Georgia"/>
              <a:ea typeface="Georgia"/>
              <a:cs typeface="Georgia"/>
              <a:sym typeface="Georgia"/>
            </a:endParaRPr>
          </a:p>
        </p:txBody>
      </p:sp>
      <p:pic>
        <p:nvPicPr>
          <p:cNvPr id="239" name="Google Shape;239;p26"/>
          <p:cNvPicPr preferRelativeResize="0"/>
          <p:nvPr/>
        </p:nvPicPr>
        <p:blipFill>
          <a:blip r:embed="rId3">
            <a:alphaModFix/>
          </a:blip>
          <a:stretch>
            <a:fillRect/>
          </a:stretch>
        </p:blipFill>
        <p:spPr>
          <a:xfrm>
            <a:off x="680850" y="240950"/>
            <a:ext cx="2961875" cy="2035250"/>
          </a:xfrm>
          <a:prstGeom prst="rect">
            <a:avLst/>
          </a:prstGeom>
          <a:noFill/>
          <a:ln>
            <a:noFill/>
          </a:ln>
        </p:spPr>
      </p:pic>
      <p:pic>
        <p:nvPicPr>
          <p:cNvPr id="240" name="Google Shape;240;p26"/>
          <p:cNvPicPr preferRelativeResize="0"/>
          <p:nvPr/>
        </p:nvPicPr>
        <p:blipFill>
          <a:blip r:embed="rId4">
            <a:alphaModFix/>
          </a:blip>
          <a:stretch>
            <a:fillRect/>
          </a:stretch>
        </p:blipFill>
        <p:spPr>
          <a:xfrm>
            <a:off x="716088" y="2459300"/>
            <a:ext cx="3149775" cy="2454875"/>
          </a:xfrm>
          <a:prstGeom prst="rect">
            <a:avLst/>
          </a:prstGeom>
          <a:noFill/>
          <a:ln>
            <a:noFill/>
          </a:ln>
        </p:spPr>
      </p:pic>
      <p:pic>
        <p:nvPicPr>
          <p:cNvPr id="241" name="Google Shape;241;p26"/>
          <p:cNvPicPr preferRelativeResize="0"/>
          <p:nvPr/>
        </p:nvPicPr>
        <p:blipFill>
          <a:blip r:embed="rId5">
            <a:alphaModFix/>
          </a:blip>
          <a:stretch>
            <a:fillRect/>
          </a:stretch>
        </p:blipFill>
        <p:spPr>
          <a:xfrm>
            <a:off x="5118098" y="2701375"/>
            <a:ext cx="3712749" cy="221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5" name="Shape 245"/>
        <p:cNvGrpSpPr/>
        <p:nvPr/>
      </p:nvGrpSpPr>
      <p:grpSpPr>
        <a:xfrm>
          <a:off x="0" y="0"/>
          <a:ext cx="0" cy="0"/>
          <a:chOff x="0" y="0"/>
          <a:chExt cx="0" cy="0"/>
        </a:xfrm>
      </p:grpSpPr>
      <p:pic>
        <p:nvPicPr>
          <p:cNvPr id="246" name="Google Shape;246;p27"/>
          <p:cNvPicPr preferRelativeResize="0"/>
          <p:nvPr/>
        </p:nvPicPr>
        <p:blipFill>
          <a:blip r:embed="rId3">
            <a:alphaModFix/>
          </a:blip>
          <a:stretch>
            <a:fillRect/>
          </a:stretch>
        </p:blipFill>
        <p:spPr>
          <a:xfrm>
            <a:off x="213750" y="650525"/>
            <a:ext cx="3982675" cy="2494500"/>
          </a:xfrm>
          <a:prstGeom prst="rect">
            <a:avLst/>
          </a:prstGeom>
          <a:noFill/>
          <a:ln cap="flat" cmpd="sng" w="19050">
            <a:solidFill>
              <a:schemeClr val="dk2"/>
            </a:solidFill>
            <a:prstDash val="solid"/>
            <a:round/>
            <a:headEnd len="sm" w="sm" type="none"/>
            <a:tailEnd len="sm" w="sm" type="none"/>
          </a:ln>
        </p:spPr>
      </p:pic>
      <p:pic>
        <p:nvPicPr>
          <p:cNvPr id="247" name="Google Shape;247;p27"/>
          <p:cNvPicPr preferRelativeResize="0"/>
          <p:nvPr/>
        </p:nvPicPr>
        <p:blipFill rotWithShape="1">
          <a:blip r:embed="rId4">
            <a:alphaModFix/>
          </a:blip>
          <a:srcRect b="0" l="-3610" r="3610" t="0"/>
          <a:stretch/>
        </p:blipFill>
        <p:spPr>
          <a:xfrm>
            <a:off x="4724725" y="688938"/>
            <a:ext cx="3903773" cy="2417675"/>
          </a:xfrm>
          <a:prstGeom prst="rect">
            <a:avLst/>
          </a:prstGeom>
          <a:noFill/>
          <a:ln cap="flat" cmpd="sng" w="19050">
            <a:solidFill>
              <a:schemeClr val="dk2"/>
            </a:solidFill>
            <a:prstDash val="solid"/>
            <a:round/>
            <a:headEnd len="sm" w="sm" type="none"/>
            <a:tailEnd len="sm" w="sm" type="none"/>
          </a:ln>
        </p:spPr>
      </p:pic>
      <p:sp>
        <p:nvSpPr>
          <p:cNvPr id="248" name="Google Shape;248;p27"/>
          <p:cNvSpPr txBox="1"/>
          <p:nvPr/>
        </p:nvSpPr>
        <p:spPr>
          <a:xfrm>
            <a:off x="1104475" y="3879925"/>
            <a:ext cx="6589500" cy="915900"/>
          </a:xfrm>
          <a:prstGeom prst="rect">
            <a:avLst/>
          </a:prstGeom>
          <a:solidFill>
            <a:schemeClr val="dk1"/>
          </a:solid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2017 has the highest </a:t>
            </a:r>
            <a:r>
              <a:rPr lang="en" sz="1600">
                <a:latin typeface="Georgia"/>
                <a:ea typeface="Georgia"/>
                <a:cs typeface="Georgia"/>
                <a:sym typeface="Georgia"/>
              </a:rPr>
              <a:t>retention</a:t>
            </a:r>
            <a:r>
              <a:rPr lang="en" sz="1600">
                <a:latin typeface="Georgia"/>
                <a:ea typeface="Georgia"/>
                <a:cs typeface="Georgia"/>
                <a:sym typeface="Georgia"/>
              </a:rPr>
              <a:t> rate and also have  the churn rate.</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2016 has the lowest retention rate and also has the </a:t>
            </a:r>
            <a:r>
              <a:rPr lang="en" sz="1600">
                <a:latin typeface="Georgia"/>
                <a:ea typeface="Georgia"/>
                <a:cs typeface="Georgia"/>
                <a:sym typeface="Georgia"/>
              </a:rPr>
              <a:t>churn</a:t>
            </a:r>
            <a:r>
              <a:rPr lang="en" sz="1600">
                <a:latin typeface="Georgia"/>
                <a:ea typeface="Georgia"/>
                <a:cs typeface="Georgia"/>
                <a:sym typeface="Georgia"/>
              </a:rPr>
              <a:t> rate.</a:t>
            </a:r>
            <a:endParaRPr sz="16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9163"/>
            </a:gs>
            <a:gs pos="100000">
              <a:srgbClr val="C64A12"/>
            </a:gs>
          </a:gsLst>
          <a:lin ang="5400012" scaled="0"/>
        </a:gradFill>
      </p:bgPr>
    </p:bg>
    <p:spTree>
      <p:nvGrpSpPr>
        <p:cNvPr id="252" name="Shape 252"/>
        <p:cNvGrpSpPr/>
        <p:nvPr/>
      </p:nvGrpSpPr>
      <p:grpSpPr>
        <a:xfrm>
          <a:off x="0" y="0"/>
          <a:ext cx="0" cy="0"/>
          <a:chOff x="0" y="0"/>
          <a:chExt cx="0" cy="0"/>
        </a:xfrm>
      </p:grpSpPr>
      <p:sp>
        <p:nvSpPr>
          <p:cNvPr id="253" name="Google Shape;253;p28"/>
          <p:cNvSpPr txBox="1"/>
          <p:nvPr>
            <p:ph type="title"/>
          </p:nvPr>
        </p:nvSpPr>
        <p:spPr>
          <a:xfrm>
            <a:off x="819150" y="845600"/>
            <a:ext cx="7505700" cy="7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Georgia"/>
                <a:ea typeface="Georgia"/>
                <a:cs typeface="Georgia"/>
                <a:sym typeface="Georgia"/>
              </a:rPr>
              <a:t>Insights from the data</a:t>
            </a:r>
            <a:endParaRPr sz="2700">
              <a:latin typeface="Georgia"/>
              <a:ea typeface="Georgia"/>
              <a:cs typeface="Georgia"/>
              <a:sym typeface="Georgia"/>
            </a:endParaRPr>
          </a:p>
        </p:txBody>
      </p:sp>
      <p:sp>
        <p:nvSpPr>
          <p:cNvPr id="254" name="Google Shape;254;p28"/>
          <p:cNvSpPr txBox="1"/>
          <p:nvPr>
            <p:ph idx="1" type="body"/>
          </p:nvPr>
        </p:nvSpPr>
        <p:spPr>
          <a:xfrm>
            <a:off x="1613050" y="1636975"/>
            <a:ext cx="7108800" cy="2313300"/>
          </a:xfrm>
          <a:prstGeom prst="rect">
            <a:avLst/>
          </a:prstGeom>
        </p:spPr>
        <p:txBody>
          <a:bodyPr anchorCtr="0" anchor="t" bIns="91425" lIns="91425" spcFirstLastPara="1" rIns="91425" wrap="square" tIns="91425">
            <a:noAutofit/>
          </a:bodyPr>
          <a:lstStyle/>
          <a:p>
            <a:pPr indent="-330200" lvl="0" marL="457200" rtl="0" algn="l">
              <a:lnSpc>
                <a:spcPct val="113000"/>
              </a:lnSpc>
              <a:spcBef>
                <a:spcPts val="1200"/>
              </a:spcBef>
              <a:spcAft>
                <a:spcPts val="0"/>
              </a:spcAft>
              <a:buSzPts val="1600"/>
              <a:buFont typeface="Georgia"/>
              <a:buChar char="●"/>
            </a:pPr>
            <a:r>
              <a:rPr lang="en" sz="1600">
                <a:latin typeface="Georgia"/>
                <a:ea typeface="Georgia"/>
                <a:cs typeface="Georgia"/>
                <a:sym typeface="Georgia"/>
              </a:rPr>
              <a:t>Location based Churn – Germany has the highest churn rate.</a:t>
            </a:r>
            <a:endParaRPr sz="1600">
              <a:latin typeface="Georgia"/>
              <a:ea typeface="Georgia"/>
              <a:cs typeface="Georgia"/>
              <a:sym typeface="Georgia"/>
            </a:endParaRPr>
          </a:p>
          <a:p>
            <a:pPr indent="-330200" lvl="0" marL="457200" rtl="0" algn="l">
              <a:lnSpc>
                <a:spcPct val="113000"/>
              </a:lnSpc>
              <a:spcBef>
                <a:spcPts val="0"/>
              </a:spcBef>
              <a:spcAft>
                <a:spcPts val="0"/>
              </a:spcAft>
              <a:buSzPts val="1600"/>
              <a:buFont typeface="Georgia"/>
              <a:buChar char="●"/>
            </a:pPr>
            <a:r>
              <a:rPr lang="en" sz="1600">
                <a:latin typeface="Georgia"/>
                <a:ea typeface="Georgia"/>
                <a:cs typeface="Georgia"/>
                <a:sym typeface="Georgia"/>
              </a:rPr>
              <a:t> Gender based churn – Females have the highest churn rate</a:t>
            </a:r>
            <a:endParaRPr sz="1600">
              <a:latin typeface="Georgia"/>
              <a:ea typeface="Georgia"/>
              <a:cs typeface="Georgia"/>
              <a:sym typeface="Georgia"/>
            </a:endParaRPr>
          </a:p>
          <a:p>
            <a:pPr indent="-330200" lvl="0" marL="457200" rtl="0" algn="l">
              <a:lnSpc>
                <a:spcPct val="113000"/>
              </a:lnSpc>
              <a:spcBef>
                <a:spcPts val="0"/>
              </a:spcBef>
              <a:spcAft>
                <a:spcPts val="0"/>
              </a:spcAft>
              <a:buSzPts val="1600"/>
              <a:buFont typeface="Georgia"/>
              <a:buChar char="●"/>
            </a:pPr>
            <a:r>
              <a:rPr lang="en" sz="1600">
                <a:latin typeface="Georgia"/>
                <a:ea typeface="Georgia"/>
                <a:cs typeface="Georgia"/>
                <a:sym typeface="Georgia"/>
              </a:rPr>
              <a:t> Age based Churn- age between 40-52 have the highest churn.</a:t>
            </a:r>
            <a:endParaRPr sz="1600">
              <a:latin typeface="Georgia"/>
              <a:ea typeface="Georgia"/>
              <a:cs typeface="Georgia"/>
              <a:sym typeface="Georgia"/>
            </a:endParaRPr>
          </a:p>
          <a:p>
            <a:pPr indent="-330200" lvl="0" marL="457200" rtl="0" algn="l">
              <a:lnSpc>
                <a:spcPct val="113000"/>
              </a:lnSpc>
              <a:spcBef>
                <a:spcPts val="0"/>
              </a:spcBef>
              <a:spcAft>
                <a:spcPts val="0"/>
              </a:spcAft>
              <a:buSzPts val="1600"/>
              <a:buFont typeface="Georgia"/>
              <a:buChar char="●"/>
            </a:pPr>
            <a:r>
              <a:rPr lang="en" sz="1600">
                <a:latin typeface="Georgia"/>
                <a:ea typeface="Georgia"/>
                <a:cs typeface="Georgia"/>
                <a:sym typeface="Georgia"/>
              </a:rPr>
              <a:t>  Tenure based Churn – Tenure of 4-5 customers has most of the churn.</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Is Active Accounts churn - lower no of active accounts contributes to higher exit count</a:t>
            </a:r>
            <a:endParaRPr sz="16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9163"/>
            </a:gs>
            <a:gs pos="100000">
              <a:srgbClr val="C64A12"/>
            </a:gs>
          </a:gsLst>
          <a:lin ang="5400012" scaled="0"/>
        </a:gradFill>
      </p:bgPr>
    </p:bg>
    <p:spTree>
      <p:nvGrpSpPr>
        <p:cNvPr id="258" name="Shape 258"/>
        <p:cNvGrpSpPr/>
        <p:nvPr/>
      </p:nvGrpSpPr>
      <p:grpSpPr>
        <a:xfrm>
          <a:off x="0" y="0"/>
          <a:ext cx="0" cy="0"/>
          <a:chOff x="0" y="0"/>
          <a:chExt cx="0" cy="0"/>
        </a:xfrm>
      </p:grpSpPr>
      <p:sp>
        <p:nvSpPr>
          <p:cNvPr id="259" name="Google Shape;259;p29"/>
          <p:cNvSpPr txBox="1"/>
          <p:nvPr>
            <p:ph type="title"/>
          </p:nvPr>
        </p:nvSpPr>
        <p:spPr>
          <a:xfrm>
            <a:off x="819150" y="845600"/>
            <a:ext cx="7505700" cy="6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Georgia"/>
                <a:ea typeface="Georgia"/>
                <a:cs typeface="Georgia"/>
                <a:sym typeface="Georgia"/>
              </a:rPr>
              <a:t>Making Service better</a:t>
            </a:r>
            <a:endParaRPr sz="2700">
              <a:latin typeface="Georgia"/>
              <a:ea typeface="Georgia"/>
              <a:cs typeface="Georgia"/>
              <a:sym typeface="Georgia"/>
            </a:endParaRPr>
          </a:p>
        </p:txBody>
      </p:sp>
      <p:sp>
        <p:nvSpPr>
          <p:cNvPr id="260" name="Google Shape;260;p29"/>
          <p:cNvSpPr txBox="1"/>
          <p:nvPr>
            <p:ph idx="1" type="body"/>
          </p:nvPr>
        </p:nvSpPr>
        <p:spPr>
          <a:xfrm>
            <a:off x="965275" y="1636975"/>
            <a:ext cx="7069500" cy="266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As the bank understood that what are the similar pattern between the </a:t>
            </a:r>
            <a:r>
              <a:rPr lang="en" sz="1600">
                <a:latin typeface="Georgia"/>
                <a:ea typeface="Georgia"/>
                <a:cs typeface="Georgia"/>
                <a:sym typeface="Georgia"/>
              </a:rPr>
              <a:t>customers</a:t>
            </a:r>
            <a:r>
              <a:rPr lang="en" sz="1600">
                <a:latin typeface="Georgia"/>
                <a:ea typeface="Georgia"/>
                <a:cs typeface="Georgia"/>
                <a:sym typeface="Georgia"/>
              </a:rPr>
              <a:t> churning the bank and to make them happy they can get feedbacks from the customers and timely bases so that the customers can be satisfied with the service and will not </a:t>
            </a:r>
            <a:r>
              <a:rPr lang="en" sz="1600">
                <a:latin typeface="Georgia"/>
                <a:ea typeface="Georgia"/>
                <a:cs typeface="Georgia"/>
                <a:sym typeface="Georgia"/>
              </a:rPr>
              <a:t>churn.</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Bank can see the insight and focus on the customers who might leave to know the what are the gaps in the service.</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If the customers is having any problem than bank can solve problem quickly and nicely making things customers easy to understand.</a:t>
            </a:r>
            <a:endParaRPr sz="16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9163"/>
            </a:gs>
            <a:gs pos="100000">
              <a:srgbClr val="C64A12"/>
            </a:gs>
          </a:gsLst>
          <a:lin ang="5400012" scaled="0"/>
        </a:gradFill>
      </p:bgPr>
    </p:bg>
    <p:spTree>
      <p:nvGrpSpPr>
        <p:cNvPr id="264" name="Shape 264"/>
        <p:cNvGrpSpPr/>
        <p:nvPr/>
      </p:nvGrpSpPr>
      <p:grpSpPr>
        <a:xfrm>
          <a:off x="0" y="0"/>
          <a:ext cx="0" cy="0"/>
          <a:chOff x="0" y="0"/>
          <a:chExt cx="0" cy="0"/>
        </a:xfrm>
      </p:grpSpPr>
      <p:sp>
        <p:nvSpPr>
          <p:cNvPr id="265" name="Google Shape;265;p30"/>
          <p:cNvSpPr txBox="1"/>
          <p:nvPr>
            <p:ph type="title"/>
          </p:nvPr>
        </p:nvSpPr>
        <p:spPr>
          <a:xfrm>
            <a:off x="819150" y="845600"/>
            <a:ext cx="7505700" cy="6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Georgia"/>
                <a:ea typeface="Georgia"/>
                <a:cs typeface="Georgia"/>
                <a:sym typeface="Georgia"/>
              </a:rPr>
              <a:t>Conclusion</a:t>
            </a:r>
            <a:endParaRPr sz="2700">
              <a:latin typeface="Georgia"/>
              <a:ea typeface="Georgia"/>
              <a:cs typeface="Georgia"/>
              <a:sym typeface="Georgia"/>
            </a:endParaRPr>
          </a:p>
        </p:txBody>
      </p:sp>
      <p:sp>
        <p:nvSpPr>
          <p:cNvPr id="266" name="Google Shape;266;p30"/>
          <p:cNvSpPr txBox="1"/>
          <p:nvPr>
            <p:ph idx="1" type="body"/>
          </p:nvPr>
        </p:nvSpPr>
        <p:spPr>
          <a:xfrm>
            <a:off x="965275" y="1636975"/>
            <a:ext cx="7421700" cy="3029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rgbClr val="0D0D0D"/>
                </a:solidFill>
                <a:highlight>
                  <a:srgbClr val="FFFFFF"/>
                </a:highlight>
                <a:latin typeface="Georgia"/>
                <a:ea typeface="Georgia"/>
                <a:cs typeface="Georgia"/>
                <a:sym typeface="Georgia"/>
              </a:rPr>
              <a:t>So, the bank decided to use what they learned from their data to make things better. They wanted to keep their customers happy, stop them from leaving, and make their service the best it could be. With this new understanding, the bank was ready to make a difference in their customers' lives</a:t>
            </a:r>
            <a:endParaRPr sz="1600">
              <a:solidFill>
                <a:srgbClr val="0D0D0D"/>
              </a:solidFill>
              <a:highlight>
                <a:srgbClr val="FFFFFF"/>
              </a:highlight>
              <a:latin typeface="Georgia"/>
              <a:ea typeface="Georgia"/>
              <a:cs typeface="Georgia"/>
              <a:sym typeface="Georgia"/>
            </a:endParaRPr>
          </a:p>
          <a:p>
            <a:pPr indent="0" lvl="0" marL="457200" rtl="0" algn="l">
              <a:spcBef>
                <a:spcPts val="1200"/>
              </a:spcBef>
              <a:spcAft>
                <a:spcPts val="1200"/>
              </a:spcAft>
              <a:buNone/>
            </a:pPr>
            <a:r>
              <a:rPr lang="en" sz="1600">
                <a:solidFill>
                  <a:srgbClr val="0D0D0D"/>
                </a:solidFill>
                <a:highlight>
                  <a:srgbClr val="FFFFFF"/>
                </a:highlight>
                <a:latin typeface="Georgia"/>
                <a:ea typeface="Georgia"/>
                <a:cs typeface="Georgia"/>
                <a:sym typeface="Georgia"/>
              </a:rPr>
              <a:t>And that's the story of how a bank used its data to make its customers happy. It's a story that never ends, as the bank keeps finding new ways to make its customers smile and keep them satisfied by understanding their feedback and data.</a:t>
            </a:r>
            <a:endParaRPr sz="1600">
              <a:solidFill>
                <a:srgbClr val="0D0D0D"/>
              </a:solidFill>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270" name="Shape 270"/>
        <p:cNvGrpSpPr/>
        <p:nvPr/>
      </p:nvGrpSpPr>
      <p:grpSpPr>
        <a:xfrm>
          <a:off x="0" y="0"/>
          <a:ext cx="0" cy="0"/>
          <a:chOff x="0" y="0"/>
          <a:chExt cx="0" cy="0"/>
        </a:xfrm>
      </p:grpSpPr>
      <p:sp>
        <p:nvSpPr>
          <p:cNvPr id="271" name="Google Shape;271;p31"/>
          <p:cNvSpPr txBox="1"/>
          <p:nvPr>
            <p:ph type="title"/>
          </p:nvPr>
        </p:nvSpPr>
        <p:spPr>
          <a:xfrm>
            <a:off x="1465924" y="1748700"/>
            <a:ext cx="59817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333"/>
              <a:buNone/>
            </a:pPr>
            <a:r>
              <a:rPr b="1" lang="en">
                <a:latin typeface="Georgia"/>
                <a:ea typeface="Georgia"/>
                <a:cs typeface="Georgia"/>
                <a:sym typeface="Georgia"/>
              </a:rPr>
              <a:t>THANK YOU !!!</a:t>
            </a:r>
            <a:endParaRPr b="1">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257850" y="772525"/>
            <a:ext cx="3782400" cy="63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Georgia"/>
                <a:ea typeface="Georgia"/>
                <a:cs typeface="Georgia"/>
                <a:sym typeface="Georgia"/>
              </a:rPr>
              <a:t>Introduction</a:t>
            </a:r>
            <a:endParaRPr>
              <a:latin typeface="Georgia"/>
              <a:ea typeface="Georgia"/>
              <a:cs typeface="Georgia"/>
              <a:sym typeface="Georgia"/>
            </a:endParaRPr>
          </a:p>
        </p:txBody>
      </p:sp>
      <p:sp>
        <p:nvSpPr>
          <p:cNvPr id="135" name="Google Shape;135;p14"/>
          <p:cNvSpPr txBox="1"/>
          <p:nvPr>
            <p:ph idx="1" type="body"/>
          </p:nvPr>
        </p:nvSpPr>
        <p:spPr>
          <a:xfrm>
            <a:off x="1257850" y="1626725"/>
            <a:ext cx="7328700" cy="30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946"/>
              <a:buNone/>
            </a:pPr>
            <a:r>
              <a:rPr lang="en" sz="1600">
                <a:solidFill>
                  <a:srgbClr val="0D0D0D"/>
                </a:solidFill>
                <a:highlight>
                  <a:srgbClr val="FFFFFF"/>
                </a:highlight>
                <a:latin typeface="Georgia"/>
                <a:ea typeface="Georgia"/>
                <a:cs typeface="Georgia"/>
                <a:sym typeface="Georgia"/>
              </a:rPr>
              <a:t>In the bustling world of banking, a bank found itself armed with a large customer data. With this data, it embarked on a mission to keep customers happy, prevent them from leaving, and provide top-notch service.Our protagonist, a leading bank, seeks not just to navigate through data but to unveil insights that will guide its endeavors to reduce churn, elevate service quality, and foster lasting customer satisfaction.</a:t>
            </a:r>
            <a:endParaRPr sz="1600">
              <a:solidFill>
                <a:srgbClr val="0D0D0D"/>
              </a:solidFill>
              <a:highlight>
                <a:srgbClr val="FFFFFF"/>
              </a:highlight>
              <a:latin typeface="Georgia"/>
              <a:ea typeface="Georgia"/>
              <a:cs typeface="Georgia"/>
              <a:sym typeface="Georgia"/>
            </a:endParaRPr>
          </a:p>
          <a:p>
            <a:pPr indent="0" lvl="0" marL="0" rtl="0" algn="l">
              <a:lnSpc>
                <a:spcPct val="115000"/>
              </a:lnSpc>
              <a:spcBef>
                <a:spcPts val="1200"/>
              </a:spcBef>
              <a:spcAft>
                <a:spcPts val="1200"/>
              </a:spcAft>
              <a:buSzPts val="1946"/>
              <a:buNone/>
            </a:pPr>
            <a:r>
              <a:t/>
            </a:r>
            <a:endParaRPr sz="1600">
              <a:solidFill>
                <a:srgbClr val="0D0D0D"/>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257850" y="772525"/>
            <a:ext cx="72465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33"/>
              <a:buNone/>
            </a:pPr>
            <a:r>
              <a:rPr lang="en" sz="2700">
                <a:highlight>
                  <a:srgbClr val="FFFFFF"/>
                </a:highlight>
                <a:latin typeface="Georgia"/>
                <a:ea typeface="Georgia"/>
                <a:cs typeface="Georgia"/>
                <a:sym typeface="Georgia"/>
              </a:rPr>
              <a:t>The Problem of Customers Leaving</a:t>
            </a:r>
            <a:endParaRPr sz="2700">
              <a:latin typeface="Georgia"/>
              <a:ea typeface="Georgia"/>
              <a:cs typeface="Georgia"/>
              <a:sym typeface="Georgia"/>
            </a:endParaRPr>
          </a:p>
        </p:txBody>
      </p:sp>
      <p:sp>
        <p:nvSpPr>
          <p:cNvPr id="141" name="Google Shape;141;p15"/>
          <p:cNvSpPr txBox="1"/>
          <p:nvPr>
            <p:ph idx="1" type="body"/>
          </p:nvPr>
        </p:nvSpPr>
        <p:spPr>
          <a:xfrm>
            <a:off x="1257850" y="1626725"/>
            <a:ext cx="7328700" cy="30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946"/>
              <a:buNone/>
            </a:pPr>
            <a:r>
              <a:rPr lang="en" sz="1600">
                <a:solidFill>
                  <a:srgbClr val="0D0D0D"/>
                </a:solidFill>
                <a:highlight>
                  <a:srgbClr val="FFFFFF"/>
                </a:highlight>
                <a:latin typeface="Georgia"/>
                <a:ea typeface="Georgia"/>
                <a:cs typeface="Georgia"/>
                <a:sym typeface="Georgia"/>
              </a:rPr>
              <a:t>The bank noticed that some customers were leaving. They looked at their data and saw some signs that showed when a customer might leave. These signs included things like not using their account much, having less money in their account, and not talking to customer service. So, to reduce the churn rate the bank wants to know the pattern or insight about the </a:t>
            </a:r>
            <a:r>
              <a:rPr lang="en" sz="1600">
                <a:solidFill>
                  <a:srgbClr val="0D0D0D"/>
                </a:solidFill>
                <a:highlight>
                  <a:srgbClr val="FFFFFF"/>
                </a:highlight>
                <a:latin typeface="Georgia"/>
                <a:ea typeface="Georgia"/>
                <a:cs typeface="Georgia"/>
                <a:sym typeface="Georgia"/>
              </a:rPr>
              <a:t>customers</a:t>
            </a:r>
            <a:r>
              <a:rPr lang="en" sz="1600">
                <a:solidFill>
                  <a:srgbClr val="0D0D0D"/>
                </a:solidFill>
                <a:highlight>
                  <a:srgbClr val="FFFFFF"/>
                </a:highlight>
                <a:latin typeface="Georgia"/>
                <a:ea typeface="Georgia"/>
                <a:cs typeface="Georgia"/>
                <a:sym typeface="Georgia"/>
              </a:rPr>
              <a:t> who are leaving the bank.</a:t>
            </a:r>
            <a:endParaRPr sz="1600">
              <a:solidFill>
                <a:srgbClr val="0D0D0D"/>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36950" y="375875"/>
            <a:ext cx="7505700" cy="579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Georgia"/>
                <a:ea typeface="Georgia"/>
                <a:cs typeface="Georgia"/>
                <a:sym typeface="Georgia"/>
              </a:rPr>
              <a:t>Understanding the problem</a:t>
            </a:r>
            <a:endParaRPr>
              <a:latin typeface="Georgia"/>
              <a:ea typeface="Georgia"/>
              <a:cs typeface="Georgia"/>
              <a:sym typeface="Georgia"/>
            </a:endParaRPr>
          </a:p>
        </p:txBody>
      </p:sp>
      <p:grpSp>
        <p:nvGrpSpPr>
          <p:cNvPr id="147" name="Google Shape;147;p16"/>
          <p:cNvGrpSpPr/>
          <p:nvPr/>
        </p:nvGrpSpPr>
        <p:grpSpPr>
          <a:xfrm>
            <a:off x="431925" y="1304875"/>
            <a:ext cx="2628925" cy="3416400"/>
            <a:chOff x="431925" y="1304875"/>
            <a:chExt cx="2628925" cy="3416400"/>
          </a:xfrm>
        </p:grpSpPr>
        <p:sp>
          <p:nvSpPr>
            <p:cNvPr id="148" name="Google Shape;148;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 name="Google Shape;150;p16"/>
          <p:cNvSpPr txBox="1"/>
          <p:nvPr>
            <p:ph idx="4294967295" type="body"/>
          </p:nvPr>
        </p:nvSpPr>
        <p:spPr>
          <a:xfrm>
            <a:off x="506425" y="1304875"/>
            <a:ext cx="2494500" cy="461400"/>
          </a:xfrm>
          <a:prstGeom prst="rect">
            <a:avLst/>
          </a:prstGeom>
          <a:solidFill>
            <a:schemeClr val="lt2"/>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Item 1</a:t>
            </a:r>
            <a:endParaRPr>
              <a:solidFill>
                <a:schemeClr val="lt1"/>
              </a:solidFill>
            </a:endParaRPr>
          </a:p>
        </p:txBody>
      </p:sp>
      <p:sp>
        <p:nvSpPr>
          <p:cNvPr id="151" name="Google Shape;151;p16"/>
          <p:cNvSpPr txBox="1"/>
          <p:nvPr>
            <p:ph idx="4294967295" type="body"/>
          </p:nvPr>
        </p:nvSpPr>
        <p:spPr>
          <a:xfrm>
            <a:off x="508325" y="1850300"/>
            <a:ext cx="2478600" cy="2794800"/>
          </a:xfrm>
          <a:prstGeom prst="rect">
            <a:avLst/>
          </a:prstGeom>
          <a:solidFill>
            <a:schemeClr val="lt2"/>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latin typeface="Georgia"/>
                <a:ea typeface="Georgia"/>
                <a:cs typeface="Georgia"/>
                <a:sym typeface="Georgia"/>
              </a:rPr>
              <a:t>Understanding the customer relationship with the bank is crucial for identifying service-related gaps. To achieve this, we have been provided with a dataset to analyze.</a:t>
            </a:r>
            <a:endParaRPr sz="1600">
              <a:latin typeface="Georgia"/>
              <a:ea typeface="Georgia"/>
              <a:cs typeface="Georgia"/>
              <a:sym typeface="Georgia"/>
            </a:endParaRPr>
          </a:p>
        </p:txBody>
      </p:sp>
      <p:grpSp>
        <p:nvGrpSpPr>
          <p:cNvPr id="152" name="Google Shape;152;p16"/>
          <p:cNvGrpSpPr/>
          <p:nvPr/>
        </p:nvGrpSpPr>
        <p:grpSpPr>
          <a:xfrm>
            <a:off x="3320450" y="1304875"/>
            <a:ext cx="2632500" cy="3416400"/>
            <a:chOff x="3320450" y="1304875"/>
            <a:chExt cx="2632500" cy="3416400"/>
          </a:xfrm>
        </p:grpSpPr>
        <p:sp>
          <p:nvSpPr>
            <p:cNvPr id="153" name="Google Shape;153;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16"/>
          <p:cNvSpPr txBox="1"/>
          <p:nvPr>
            <p:ph idx="4294967295" type="body"/>
          </p:nvPr>
        </p:nvSpPr>
        <p:spPr>
          <a:xfrm>
            <a:off x="3389450" y="1304875"/>
            <a:ext cx="2494500" cy="461400"/>
          </a:xfrm>
          <a:prstGeom prst="rect">
            <a:avLst/>
          </a:prstGeom>
          <a:solidFill>
            <a:schemeClr val="lt2"/>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Item 2</a:t>
            </a:r>
            <a:endParaRPr>
              <a:solidFill>
                <a:schemeClr val="lt1"/>
              </a:solidFill>
            </a:endParaRPr>
          </a:p>
        </p:txBody>
      </p:sp>
      <p:sp>
        <p:nvSpPr>
          <p:cNvPr id="156" name="Google Shape;156;p16"/>
          <p:cNvSpPr txBox="1"/>
          <p:nvPr>
            <p:ph idx="4294967295" type="body"/>
          </p:nvPr>
        </p:nvSpPr>
        <p:spPr>
          <a:xfrm>
            <a:off x="3396775" y="1850300"/>
            <a:ext cx="2478600" cy="2794800"/>
          </a:xfrm>
          <a:prstGeom prst="rect">
            <a:avLst/>
          </a:prstGeom>
          <a:solidFill>
            <a:schemeClr val="lt2"/>
          </a:solid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en" sz="1600">
                <a:latin typeface="Georgia"/>
                <a:ea typeface="Georgia"/>
                <a:cs typeface="Georgia"/>
                <a:sym typeface="Georgia"/>
              </a:rPr>
              <a:t>We need to first understand the CRM to reduce the churn rate and maintain the retention rate. We also need to identify the patterns among customers leaving the bank and the factors involved in churn.</a:t>
            </a:r>
            <a:endParaRPr sz="1600">
              <a:latin typeface="Georgia"/>
              <a:ea typeface="Georgia"/>
              <a:cs typeface="Georgia"/>
              <a:sym typeface="Georgia"/>
            </a:endParaRPr>
          </a:p>
        </p:txBody>
      </p:sp>
      <p:grpSp>
        <p:nvGrpSpPr>
          <p:cNvPr id="157" name="Google Shape;157;p16"/>
          <p:cNvGrpSpPr/>
          <p:nvPr/>
        </p:nvGrpSpPr>
        <p:grpSpPr>
          <a:xfrm>
            <a:off x="6212550" y="1304875"/>
            <a:ext cx="2632500" cy="3416400"/>
            <a:chOff x="6212550" y="1304875"/>
            <a:chExt cx="2632500" cy="3416400"/>
          </a:xfrm>
        </p:grpSpPr>
        <p:sp>
          <p:nvSpPr>
            <p:cNvPr id="158" name="Google Shape;158;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 name="Google Shape;160;p16"/>
          <p:cNvSpPr txBox="1"/>
          <p:nvPr>
            <p:ph idx="4294967295" type="body"/>
          </p:nvPr>
        </p:nvSpPr>
        <p:spPr>
          <a:xfrm>
            <a:off x="6272475" y="1304875"/>
            <a:ext cx="2494500" cy="461400"/>
          </a:xfrm>
          <a:prstGeom prst="rect">
            <a:avLst/>
          </a:prstGeom>
          <a:solidFill>
            <a:schemeClr val="lt2"/>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Item 3</a:t>
            </a:r>
            <a:endParaRPr>
              <a:solidFill>
                <a:schemeClr val="lt1"/>
              </a:solidFill>
            </a:endParaRPr>
          </a:p>
        </p:txBody>
      </p:sp>
      <p:sp>
        <p:nvSpPr>
          <p:cNvPr id="161" name="Google Shape;161;p16"/>
          <p:cNvSpPr txBox="1"/>
          <p:nvPr>
            <p:ph idx="4294967295" type="body"/>
          </p:nvPr>
        </p:nvSpPr>
        <p:spPr>
          <a:xfrm>
            <a:off x="6286400" y="1850300"/>
            <a:ext cx="2478600" cy="2794800"/>
          </a:xfrm>
          <a:prstGeom prst="rect">
            <a:avLst/>
          </a:prstGeom>
          <a:solidFill>
            <a:schemeClr val="lt2"/>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latin typeface="Georgia"/>
                <a:ea typeface="Georgia"/>
                <a:cs typeface="Georgia"/>
                <a:sym typeface="Georgia"/>
              </a:rPr>
              <a:t>So that the bank can make decisions about offers and services, as well as understand service gaps and the reasons for churn, ultimately enhancing customer satisfaction.</a:t>
            </a:r>
            <a:endParaRPr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165" name="Shape 165"/>
        <p:cNvGrpSpPr/>
        <p:nvPr/>
      </p:nvGrpSpPr>
      <p:grpSpPr>
        <a:xfrm>
          <a:off x="0" y="0"/>
          <a:ext cx="0" cy="0"/>
          <a:chOff x="0" y="0"/>
          <a:chExt cx="0" cy="0"/>
        </a:xfrm>
      </p:grpSpPr>
      <p:sp>
        <p:nvSpPr>
          <p:cNvPr id="166" name="Google Shape;166;p17"/>
          <p:cNvSpPr txBox="1"/>
          <p:nvPr>
            <p:ph type="title"/>
          </p:nvPr>
        </p:nvSpPr>
        <p:spPr>
          <a:xfrm>
            <a:off x="1465924" y="1748700"/>
            <a:ext cx="59817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333"/>
              <a:buNone/>
            </a:pPr>
            <a:r>
              <a:rPr b="1" lang="en">
                <a:latin typeface="Georgia"/>
                <a:ea typeface="Georgia"/>
                <a:cs typeface="Georgia"/>
                <a:sym typeface="Georgia"/>
              </a:rPr>
              <a:t>Finding answer in the data through </a:t>
            </a:r>
            <a:r>
              <a:rPr b="1" lang="en">
                <a:latin typeface="Georgia"/>
                <a:ea typeface="Georgia"/>
                <a:cs typeface="Georgia"/>
                <a:sym typeface="Georgia"/>
              </a:rPr>
              <a:t>visualization</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idx="2" type="body"/>
          </p:nvPr>
        </p:nvSpPr>
        <p:spPr>
          <a:xfrm>
            <a:off x="4206400" y="350675"/>
            <a:ext cx="4744200" cy="1814700"/>
          </a:xfrm>
          <a:prstGeom prst="rect">
            <a:avLst/>
          </a:prstGeom>
          <a:noFill/>
          <a:ln>
            <a:noFill/>
          </a:ln>
        </p:spPr>
        <p:txBody>
          <a:bodyPr anchorCtr="0" anchor="ctr"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20.37 % Customers had already churn the bank.</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Germany and France have the highest no of churn.</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Females are more likely to churn.</a:t>
            </a:r>
            <a:endParaRPr sz="1600">
              <a:latin typeface="Georgia"/>
              <a:ea typeface="Georgia"/>
              <a:cs typeface="Georgia"/>
              <a:sym typeface="Georgia"/>
            </a:endParaRPr>
          </a:p>
        </p:txBody>
      </p:sp>
      <p:pic>
        <p:nvPicPr>
          <p:cNvPr id="172" name="Google Shape;172;p18"/>
          <p:cNvPicPr preferRelativeResize="0"/>
          <p:nvPr/>
        </p:nvPicPr>
        <p:blipFill rotWithShape="1">
          <a:blip r:embed="rId3">
            <a:alphaModFix/>
          </a:blip>
          <a:srcRect b="0" l="0" r="0" t="0"/>
          <a:stretch/>
        </p:blipFill>
        <p:spPr>
          <a:xfrm>
            <a:off x="5187625" y="2453800"/>
            <a:ext cx="3187600" cy="2330829"/>
          </a:xfrm>
          <a:prstGeom prst="rect">
            <a:avLst/>
          </a:prstGeom>
          <a:noFill/>
          <a:ln>
            <a:noFill/>
          </a:ln>
        </p:spPr>
      </p:pic>
      <p:pic>
        <p:nvPicPr>
          <p:cNvPr id="173" name="Google Shape;173;p18"/>
          <p:cNvPicPr preferRelativeResize="0"/>
          <p:nvPr/>
        </p:nvPicPr>
        <p:blipFill rotWithShape="1">
          <a:blip r:embed="rId4">
            <a:alphaModFix/>
          </a:blip>
          <a:srcRect b="0" l="0" r="0" t="0"/>
          <a:stretch/>
        </p:blipFill>
        <p:spPr>
          <a:xfrm>
            <a:off x="513850" y="2333713"/>
            <a:ext cx="3952500" cy="2477506"/>
          </a:xfrm>
          <a:prstGeom prst="rect">
            <a:avLst/>
          </a:prstGeom>
          <a:noFill/>
          <a:ln>
            <a:noFill/>
          </a:ln>
        </p:spPr>
      </p:pic>
      <p:pic>
        <p:nvPicPr>
          <p:cNvPr id="174" name="Google Shape;174;p18"/>
          <p:cNvPicPr preferRelativeResize="0"/>
          <p:nvPr/>
        </p:nvPicPr>
        <p:blipFill rotWithShape="1">
          <a:blip r:embed="rId5">
            <a:alphaModFix/>
          </a:blip>
          <a:srcRect b="0" l="0" r="0" t="0"/>
          <a:stretch/>
        </p:blipFill>
        <p:spPr>
          <a:xfrm>
            <a:off x="513850" y="350675"/>
            <a:ext cx="3187600" cy="193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idx="4294967295" type="body"/>
          </p:nvPr>
        </p:nvSpPr>
        <p:spPr>
          <a:xfrm>
            <a:off x="166750" y="892250"/>
            <a:ext cx="3006300" cy="34926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France have the highest no of accounts (50%).</a:t>
            </a:r>
            <a:endParaRPr sz="1600">
              <a:latin typeface="Georgia"/>
              <a:ea typeface="Georgia"/>
              <a:cs typeface="Georgia"/>
              <a:sym typeface="Georgia"/>
            </a:endParaRPr>
          </a:p>
          <a:p>
            <a:pPr indent="0" lvl="0" marL="457200" rtl="0" algn="l">
              <a:lnSpc>
                <a:spcPct val="115000"/>
              </a:lnSpc>
              <a:spcBef>
                <a:spcPts val="1200"/>
              </a:spcBef>
              <a:spcAft>
                <a:spcPts val="0"/>
              </a:spcAft>
              <a:buSzPts val="1800"/>
              <a:buNone/>
            </a:pPr>
            <a:r>
              <a:t/>
            </a:r>
            <a:endParaRPr sz="1600">
              <a:latin typeface="Georgia"/>
              <a:ea typeface="Georgia"/>
              <a:cs typeface="Georgia"/>
              <a:sym typeface="Georgia"/>
            </a:endParaRPr>
          </a:p>
          <a:p>
            <a:pPr indent="-330200" lvl="0" marL="457200" rtl="0" algn="l">
              <a:lnSpc>
                <a:spcPct val="115000"/>
              </a:lnSpc>
              <a:spcBef>
                <a:spcPts val="1200"/>
              </a:spcBef>
              <a:spcAft>
                <a:spcPts val="0"/>
              </a:spcAft>
              <a:buSzPts val="1600"/>
              <a:buFont typeface="Georgia"/>
              <a:buChar char="●"/>
            </a:pPr>
            <a:r>
              <a:rPr lang="en" sz="1600">
                <a:latin typeface="Georgia"/>
                <a:ea typeface="Georgia"/>
                <a:cs typeface="Georgia"/>
                <a:sym typeface="Georgia"/>
              </a:rPr>
              <a:t>The Sum of Amount for  Germany and France are almost same how come?Germany doesn’t allow 0 balance accounts. While france and spain does</a:t>
            </a:r>
            <a:endParaRPr sz="1600">
              <a:latin typeface="Georgia"/>
              <a:ea typeface="Georgia"/>
              <a:cs typeface="Georgia"/>
              <a:sym typeface="Georgia"/>
            </a:endParaRPr>
          </a:p>
        </p:txBody>
      </p:sp>
      <p:pic>
        <p:nvPicPr>
          <p:cNvPr id="180" name="Google Shape;180;p19"/>
          <p:cNvPicPr preferRelativeResize="0"/>
          <p:nvPr/>
        </p:nvPicPr>
        <p:blipFill rotWithShape="1">
          <a:blip r:embed="rId3">
            <a:alphaModFix/>
          </a:blip>
          <a:srcRect b="0" l="0" r="0" t="0"/>
          <a:stretch/>
        </p:blipFill>
        <p:spPr>
          <a:xfrm>
            <a:off x="3173050" y="187600"/>
            <a:ext cx="5828975" cy="1672500"/>
          </a:xfrm>
          <a:prstGeom prst="rect">
            <a:avLst/>
          </a:prstGeom>
          <a:noFill/>
          <a:ln>
            <a:noFill/>
          </a:ln>
        </p:spPr>
      </p:pic>
      <p:pic>
        <p:nvPicPr>
          <p:cNvPr id="181" name="Google Shape;181;p19"/>
          <p:cNvPicPr preferRelativeResize="0"/>
          <p:nvPr/>
        </p:nvPicPr>
        <p:blipFill rotWithShape="1">
          <a:blip r:embed="rId4">
            <a:alphaModFix/>
          </a:blip>
          <a:srcRect b="0" l="0" r="0" t="0"/>
          <a:stretch/>
        </p:blipFill>
        <p:spPr>
          <a:xfrm>
            <a:off x="3807100" y="2193025"/>
            <a:ext cx="4893400" cy="272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20"/>
          <p:cNvSpPr txBox="1"/>
          <p:nvPr>
            <p:ph idx="2" type="body"/>
          </p:nvPr>
        </p:nvSpPr>
        <p:spPr>
          <a:xfrm>
            <a:off x="4998225" y="180850"/>
            <a:ext cx="3952500" cy="1984500"/>
          </a:xfrm>
          <a:prstGeom prst="rect">
            <a:avLst/>
          </a:prstGeom>
          <a:noFill/>
          <a:ln>
            <a:noFill/>
          </a:ln>
        </p:spPr>
        <p:txBody>
          <a:bodyPr anchorCtr="0" anchor="ctr"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Customers with poor credit score have the highest Exit rate.</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France has the highest no of Active accounts.</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70% customers have CC.</a:t>
            </a:r>
            <a:endParaRPr sz="1600">
              <a:latin typeface="Georgia"/>
              <a:ea typeface="Georgia"/>
              <a:cs typeface="Georgia"/>
              <a:sym typeface="Georgia"/>
            </a:endParaRPr>
          </a:p>
        </p:txBody>
      </p:sp>
      <p:pic>
        <p:nvPicPr>
          <p:cNvPr id="187" name="Google Shape;187;p20"/>
          <p:cNvPicPr preferRelativeResize="0"/>
          <p:nvPr/>
        </p:nvPicPr>
        <p:blipFill rotWithShape="1">
          <a:blip r:embed="rId3">
            <a:alphaModFix/>
          </a:blip>
          <a:srcRect b="0" l="0" r="0" t="0"/>
          <a:stretch/>
        </p:blipFill>
        <p:spPr>
          <a:xfrm>
            <a:off x="276600" y="591500"/>
            <a:ext cx="4152900" cy="1604420"/>
          </a:xfrm>
          <a:prstGeom prst="rect">
            <a:avLst/>
          </a:prstGeom>
          <a:noFill/>
          <a:ln>
            <a:noFill/>
          </a:ln>
        </p:spPr>
      </p:pic>
      <p:pic>
        <p:nvPicPr>
          <p:cNvPr id="188" name="Google Shape;188;p20"/>
          <p:cNvPicPr preferRelativeResize="0"/>
          <p:nvPr/>
        </p:nvPicPr>
        <p:blipFill rotWithShape="1">
          <a:blip r:embed="rId4">
            <a:alphaModFix/>
          </a:blip>
          <a:srcRect b="0" l="0" r="0" t="0"/>
          <a:stretch/>
        </p:blipFill>
        <p:spPr>
          <a:xfrm>
            <a:off x="220425" y="3010575"/>
            <a:ext cx="4152900" cy="1295400"/>
          </a:xfrm>
          <a:prstGeom prst="rect">
            <a:avLst/>
          </a:prstGeom>
          <a:noFill/>
          <a:ln>
            <a:noFill/>
          </a:ln>
        </p:spPr>
      </p:pic>
      <p:pic>
        <p:nvPicPr>
          <p:cNvPr id="189" name="Google Shape;189;p20"/>
          <p:cNvPicPr preferRelativeResize="0"/>
          <p:nvPr/>
        </p:nvPicPr>
        <p:blipFill rotWithShape="1">
          <a:blip r:embed="rId5">
            <a:alphaModFix/>
          </a:blip>
          <a:srcRect b="0" l="0" r="0" t="0"/>
          <a:stretch/>
        </p:blipFill>
        <p:spPr>
          <a:xfrm>
            <a:off x="4918775" y="2484270"/>
            <a:ext cx="3952500" cy="21352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21"/>
          <p:cNvSpPr txBox="1"/>
          <p:nvPr>
            <p:ph idx="4294967295" type="body"/>
          </p:nvPr>
        </p:nvSpPr>
        <p:spPr>
          <a:xfrm>
            <a:off x="213725" y="603600"/>
            <a:ext cx="4309800" cy="2219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There is only 1% of difference between churn rate of persons with CC and without CC.</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Only one product used by customers with churn.</a:t>
            </a:r>
            <a:endParaRPr sz="1600">
              <a:latin typeface="Georgia"/>
              <a:ea typeface="Georgia"/>
              <a:cs typeface="Georgia"/>
              <a:sym typeface="Georgia"/>
            </a:endParaRPr>
          </a:p>
          <a:p>
            <a:pPr indent="-330200" lvl="0" marL="457200" rtl="0" algn="l">
              <a:lnSpc>
                <a:spcPct val="115000"/>
              </a:lnSpc>
              <a:spcBef>
                <a:spcPts val="0"/>
              </a:spcBef>
              <a:spcAft>
                <a:spcPts val="0"/>
              </a:spcAft>
              <a:buSzPts val="1600"/>
              <a:buFont typeface="Georgia"/>
              <a:buChar char="●"/>
            </a:pPr>
            <a:r>
              <a:rPr lang="en" sz="1600">
                <a:latin typeface="Georgia"/>
                <a:ea typeface="Georgia"/>
                <a:cs typeface="Georgia"/>
                <a:sym typeface="Georgia"/>
              </a:rPr>
              <a:t>Max Average tenure based on age is 4.8.</a:t>
            </a:r>
            <a:endParaRPr sz="1600">
              <a:latin typeface="Georgia"/>
              <a:ea typeface="Georgia"/>
              <a:cs typeface="Georgia"/>
              <a:sym typeface="Georgia"/>
            </a:endParaRPr>
          </a:p>
        </p:txBody>
      </p:sp>
      <p:pic>
        <p:nvPicPr>
          <p:cNvPr id="195" name="Google Shape;195;p21"/>
          <p:cNvPicPr preferRelativeResize="0"/>
          <p:nvPr/>
        </p:nvPicPr>
        <p:blipFill rotWithShape="1">
          <a:blip r:embed="rId3">
            <a:alphaModFix/>
          </a:blip>
          <a:srcRect b="0" l="0" r="0" t="0"/>
          <a:stretch/>
        </p:blipFill>
        <p:spPr>
          <a:xfrm>
            <a:off x="4740063" y="352050"/>
            <a:ext cx="4116625" cy="1869669"/>
          </a:xfrm>
          <a:prstGeom prst="rect">
            <a:avLst/>
          </a:prstGeom>
          <a:noFill/>
          <a:ln>
            <a:noFill/>
          </a:ln>
        </p:spPr>
      </p:pic>
      <p:pic>
        <p:nvPicPr>
          <p:cNvPr id="196" name="Google Shape;196;p21"/>
          <p:cNvPicPr preferRelativeResize="0"/>
          <p:nvPr/>
        </p:nvPicPr>
        <p:blipFill rotWithShape="1">
          <a:blip r:embed="rId4">
            <a:alphaModFix/>
          </a:blip>
          <a:srcRect b="0" l="0" r="0" t="0"/>
          <a:stretch/>
        </p:blipFill>
        <p:spPr>
          <a:xfrm>
            <a:off x="4947838" y="2749487"/>
            <a:ext cx="3701051" cy="1965725"/>
          </a:xfrm>
          <a:prstGeom prst="rect">
            <a:avLst/>
          </a:prstGeom>
          <a:noFill/>
          <a:ln>
            <a:noFill/>
          </a:ln>
        </p:spPr>
      </p:pic>
      <p:pic>
        <p:nvPicPr>
          <p:cNvPr id="197" name="Google Shape;197;p21"/>
          <p:cNvPicPr preferRelativeResize="0"/>
          <p:nvPr/>
        </p:nvPicPr>
        <p:blipFill rotWithShape="1">
          <a:blip r:embed="rId5">
            <a:alphaModFix/>
          </a:blip>
          <a:srcRect b="0" l="0" r="0" t="0"/>
          <a:stretch/>
        </p:blipFill>
        <p:spPr>
          <a:xfrm>
            <a:off x="962363" y="3010213"/>
            <a:ext cx="2943225" cy="170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