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Lato"/>
      <p:bold r:id="rId19"/>
      <p:boldItalic r:id="rId20"/>
    </p:embeddedFont>
    <p:embeddedFont>
      <p:font typeface="Sansit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hAVE1Jt52Uc6EbkCSPT0a3GRs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Sansita-bold.fntdata"/><Relationship Id="rId21" Type="http://schemas.openxmlformats.org/officeDocument/2006/relationships/font" Target="fonts/Sansita-regular.fntdata"/><Relationship Id="rId24" Type="http://schemas.openxmlformats.org/officeDocument/2006/relationships/font" Target="fonts/Sansita-boldItalic.fntdata"/><Relationship Id="rId23" Type="http://schemas.openxmlformats.org/officeDocument/2006/relationships/font" Target="fonts/Sansit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c90fcf01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c90fcf0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c90fcf01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c90fcf0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c90fcf013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c90fcf01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90fcf0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90fcf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c90fcf01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c90fcf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c90fcf01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c90fcf0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c90fcf01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c90fcf0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12" Type="http://schemas.openxmlformats.org/officeDocument/2006/relationships/image" Target="../media/image13.png"/><Relationship Id="rId9" Type="http://schemas.openxmlformats.org/officeDocument/2006/relationships/image" Target="../media/image12.jp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7956739" y="2801604"/>
            <a:ext cx="3086089" cy="7485396"/>
            <a:chOff x="0" y="-38100"/>
            <a:chExt cx="812800" cy="1971462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7246" cy="1933362"/>
            </a:xfrm>
            <a:custGeom>
              <a:rect b="b" l="l" r="r" t="t"/>
              <a:pathLst>
                <a:path extrusionOk="0"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4315885" y="5814976"/>
            <a:ext cx="9656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Final Project Presentation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7619466" y="4014567"/>
            <a:ext cx="30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Welcome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 rot="-5400000">
            <a:off x="3594189" y="-6171943"/>
            <a:ext cx="3086089" cy="9920318"/>
            <a:chOff x="0" y="-38100"/>
            <a:chExt cx="812800" cy="2612759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7246" cy="2574659"/>
            </a:xfrm>
            <a:custGeom>
              <a:rect b="b" l="l" r="r" t="t"/>
              <a:pathLst>
                <a:path extrusionOk="0"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91" name="Google Shape;91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0" y="-144661"/>
            <a:ext cx="3086089" cy="5001902"/>
            <a:chOff x="0" y="-38100"/>
            <a:chExt cx="812800" cy="1317373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87246" cy="1279273"/>
            </a:xfrm>
            <a:custGeom>
              <a:rect b="b" l="l" r="r" t="t"/>
              <a:pathLst>
                <a:path extrusionOk="0"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94" name="Google Shape;94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0" y="4641710"/>
            <a:ext cx="3086089" cy="5669145"/>
            <a:chOff x="0" y="-38100"/>
            <a:chExt cx="812800" cy="1493108"/>
          </a:xfrm>
        </p:grpSpPr>
        <p:sp>
          <p:nvSpPr>
            <p:cNvPr id="96" name="Google Shape;96;p1"/>
            <p:cNvSpPr/>
            <p:nvPr/>
          </p:nvSpPr>
          <p:spPr>
            <a:xfrm>
              <a:off x="0" y="0"/>
              <a:ext cx="87246" cy="1455008"/>
            </a:xfrm>
            <a:custGeom>
              <a:rect b="b" l="l" r="r" t="t"/>
              <a:pathLst>
                <a:path extrusionOk="0"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97" name="Google Shape;97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 rot="-5400000">
            <a:off x="12577321" y="-5379418"/>
            <a:ext cx="3086089" cy="8335268"/>
            <a:chOff x="0" y="-38100"/>
            <a:chExt cx="812800" cy="2195297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87246" cy="2157197"/>
            </a:xfrm>
            <a:custGeom>
              <a:rect b="b" l="l" r="r" t="t"/>
              <a:pathLst>
                <a:path extrusionOk="0"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>
              <a:noFill/>
            </a:ln>
          </p:spPr>
        </p:sp>
        <p:sp>
          <p:nvSpPr>
            <p:cNvPr id="100" name="Google Shape;100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17956739" y="-144661"/>
            <a:ext cx="3086089" cy="3230762"/>
            <a:chOff x="0" y="-38100"/>
            <a:chExt cx="812800" cy="850900"/>
          </a:xfrm>
        </p:grpSpPr>
        <p:sp>
          <p:nvSpPr>
            <p:cNvPr id="102" name="Google Shape;102;p1"/>
            <p:cNvSpPr/>
            <p:nvPr/>
          </p:nvSpPr>
          <p:spPr>
            <a:xfrm>
              <a:off x="0" y="0"/>
              <a:ext cx="87246" cy="793410"/>
            </a:xfrm>
            <a:custGeom>
              <a:rect b="b" l="l" r="r" t="t"/>
              <a:pathLst>
                <a:path extrusionOk="0"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>
              <a:noFill/>
            </a:ln>
          </p:spPr>
        </p:sp>
        <p:sp>
          <p:nvSpPr>
            <p:cNvPr id="103" name="Google Shape;103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"/>
          <p:cNvGrpSpPr/>
          <p:nvPr/>
        </p:nvGrpSpPr>
        <p:grpSpPr>
          <a:xfrm rot="-5400000">
            <a:off x="17357771" y="7128576"/>
            <a:ext cx="3086089" cy="3230757"/>
            <a:chOff x="0" y="-38100"/>
            <a:chExt cx="812800" cy="850900"/>
          </a:xfrm>
        </p:grpSpPr>
        <p:sp>
          <p:nvSpPr>
            <p:cNvPr id="105" name="Google Shape;105;p1"/>
            <p:cNvSpPr/>
            <p:nvPr/>
          </p:nvSpPr>
          <p:spPr>
            <a:xfrm>
              <a:off x="0" y="0"/>
              <a:ext cx="87246" cy="182327"/>
            </a:xfrm>
            <a:custGeom>
              <a:rect b="b" l="l" r="r" t="t"/>
              <a:pathLst>
                <a:path extrusionOk="0"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>
              <a:noFill/>
            </a:ln>
          </p:spPr>
        </p:sp>
        <p:sp>
          <p:nvSpPr>
            <p:cNvPr id="106" name="Google Shape;106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 rot="-5400000">
            <a:off x="187409" y="7034471"/>
            <a:ext cx="3086089" cy="3418968"/>
            <a:chOff x="0" y="-38100"/>
            <a:chExt cx="812800" cy="900469"/>
          </a:xfrm>
        </p:grpSpPr>
        <p:sp>
          <p:nvSpPr>
            <p:cNvPr id="108" name="Google Shape;108;p1"/>
            <p:cNvSpPr/>
            <p:nvPr/>
          </p:nvSpPr>
          <p:spPr>
            <a:xfrm>
              <a:off x="0" y="0"/>
              <a:ext cx="87246" cy="862369"/>
            </a:xfrm>
            <a:custGeom>
              <a:rect b="b" l="l" r="r" t="t"/>
              <a:pathLst>
                <a:path extrusionOk="0"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109" name="Google Shape;109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 rot="-5400000">
            <a:off x="8786141" y="1588011"/>
            <a:ext cx="3086089" cy="14311889"/>
            <a:chOff x="0" y="-38100"/>
            <a:chExt cx="812800" cy="3769386"/>
          </a:xfrm>
        </p:grpSpPr>
        <p:sp>
          <p:nvSpPr>
            <p:cNvPr id="111" name="Google Shape;111;p1"/>
            <p:cNvSpPr/>
            <p:nvPr/>
          </p:nvSpPr>
          <p:spPr>
            <a:xfrm>
              <a:off x="0" y="0"/>
              <a:ext cx="87246" cy="3731286"/>
            </a:xfrm>
            <a:custGeom>
              <a:rect b="b" l="l" r="r" t="t"/>
              <a:pathLst>
                <a:path extrusionOk="0"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>
              <a:noFill/>
            </a:ln>
          </p:spPr>
        </p:sp>
        <p:sp>
          <p:nvSpPr>
            <p:cNvPr id="112" name="Google Shape;112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"/>
          <p:cNvSpPr txBox="1"/>
          <p:nvPr/>
        </p:nvSpPr>
        <p:spPr>
          <a:xfrm>
            <a:off x="7829252" y="8000264"/>
            <a:ext cx="262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13 October 2023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2046000" y="842075"/>
            <a:ext cx="14196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b="1" sz="6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827050" y="2556725"/>
            <a:ext cx="8901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latin typeface="Calibri"/>
                <a:ea typeface="Calibri"/>
                <a:cs typeface="Calibri"/>
                <a:sym typeface="Calibri"/>
              </a:rPr>
              <a:t>MONEY AND MONITORY</a:t>
            </a:r>
            <a:endParaRPr b="1" sz="4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"/>
          <p:cNvSpPr/>
          <p:nvPr/>
        </p:nvSpPr>
        <p:spPr>
          <a:xfrm>
            <a:off x="2141813" y="2616031"/>
            <a:ext cx="4099699" cy="2459819"/>
          </a:xfrm>
          <a:custGeom>
            <a:rect b="b" l="l" r="r" t="t"/>
            <a:pathLst>
              <a:path extrusionOk="0" h="2459819" w="4099699">
                <a:moveTo>
                  <a:pt x="0" y="0"/>
                </a:moveTo>
                <a:lnTo>
                  <a:pt x="4099699" y="0"/>
                </a:lnTo>
                <a:lnTo>
                  <a:pt x="4099699" y="2459819"/>
                </a:lnTo>
                <a:lnTo>
                  <a:pt x="0" y="24598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6"/>
          <p:cNvSpPr/>
          <p:nvPr/>
        </p:nvSpPr>
        <p:spPr>
          <a:xfrm>
            <a:off x="9218551" y="5999940"/>
            <a:ext cx="2683058" cy="1672188"/>
          </a:xfrm>
          <a:custGeom>
            <a:rect b="b" l="l" r="r" t="t"/>
            <a:pathLst>
              <a:path extrusionOk="0" h="1672188" w="2683058">
                <a:moveTo>
                  <a:pt x="0" y="0"/>
                </a:moveTo>
                <a:lnTo>
                  <a:pt x="2683058" y="0"/>
                </a:lnTo>
                <a:lnTo>
                  <a:pt x="2683058" y="1672188"/>
                </a:lnTo>
                <a:lnTo>
                  <a:pt x="0" y="16721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p6"/>
          <p:cNvSpPr/>
          <p:nvPr/>
        </p:nvSpPr>
        <p:spPr>
          <a:xfrm>
            <a:off x="381447" y="4961608"/>
            <a:ext cx="2150285" cy="2150285"/>
          </a:xfrm>
          <a:custGeom>
            <a:rect b="b" l="l" r="r" t="t"/>
            <a:pathLst>
              <a:path extrusionOk="0" h="2150285" w="2150285">
                <a:moveTo>
                  <a:pt x="0" y="0"/>
                </a:moveTo>
                <a:lnTo>
                  <a:pt x="2150285" y="0"/>
                </a:lnTo>
                <a:lnTo>
                  <a:pt x="2150285" y="2150285"/>
                </a:lnTo>
                <a:lnTo>
                  <a:pt x="0" y="2150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p6"/>
          <p:cNvSpPr/>
          <p:nvPr/>
        </p:nvSpPr>
        <p:spPr>
          <a:xfrm>
            <a:off x="14911852" y="5823567"/>
            <a:ext cx="2024930" cy="2024930"/>
          </a:xfrm>
          <a:custGeom>
            <a:rect b="b" l="l" r="r" t="t"/>
            <a:pathLst>
              <a:path extrusionOk="0" h="2024930" w="2024930">
                <a:moveTo>
                  <a:pt x="0" y="0"/>
                </a:moveTo>
                <a:lnTo>
                  <a:pt x="2024930" y="0"/>
                </a:lnTo>
                <a:lnTo>
                  <a:pt x="2024930" y="2024930"/>
                </a:lnTo>
                <a:lnTo>
                  <a:pt x="0" y="20249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p6"/>
          <p:cNvSpPr/>
          <p:nvPr/>
        </p:nvSpPr>
        <p:spPr>
          <a:xfrm>
            <a:off x="8337447" y="2616031"/>
            <a:ext cx="5033168" cy="1291846"/>
          </a:xfrm>
          <a:custGeom>
            <a:rect b="b" l="l" r="r" t="t"/>
            <a:pathLst>
              <a:path extrusionOk="0" h="1291846" w="5033168">
                <a:moveTo>
                  <a:pt x="0" y="0"/>
                </a:moveTo>
                <a:lnTo>
                  <a:pt x="5033167" y="0"/>
                </a:lnTo>
                <a:lnTo>
                  <a:pt x="5033167" y="1291846"/>
                </a:lnTo>
                <a:lnTo>
                  <a:pt x="0" y="1291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p6"/>
          <p:cNvSpPr/>
          <p:nvPr/>
        </p:nvSpPr>
        <p:spPr>
          <a:xfrm>
            <a:off x="3011763" y="4961601"/>
            <a:ext cx="4366059" cy="2425588"/>
          </a:xfrm>
          <a:custGeom>
            <a:rect b="b" l="l" r="r" t="t"/>
            <a:pathLst>
              <a:path extrusionOk="0" h="2425588" w="4366059">
                <a:moveTo>
                  <a:pt x="0" y="0"/>
                </a:moveTo>
                <a:lnTo>
                  <a:pt x="4366059" y="0"/>
                </a:lnTo>
                <a:lnTo>
                  <a:pt x="4366059" y="2425589"/>
                </a:lnTo>
                <a:lnTo>
                  <a:pt x="0" y="2425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6"/>
          <p:cNvSpPr txBox="1"/>
          <p:nvPr/>
        </p:nvSpPr>
        <p:spPr>
          <a:xfrm>
            <a:off x="6657199" y="577650"/>
            <a:ext cx="65370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5199"/>
              <a:t>ECH</a:t>
            </a: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199"/>
              <a:t>STACK</a:t>
            </a:r>
            <a:endParaRPr/>
          </a:p>
        </p:txBody>
      </p:sp>
      <p:sp>
        <p:nvSpPr>
          <p:cNvPr id="350" name="Google Shape;350;p6"/>
          <p:cNvSpPr txBox="1"/>
          <p:nvPr/>
        </p:nvSpPr>
        <p:spPr>
          <a:xfrm>
            <a:off x="8775515" y="5281138"/>
            <a:ext cx="356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</a:t>
            </a:r>
            <a:endParaRPr/>
          </a:p>
        </p:txBody>
      </p:sp>
      <p:sp>
        <p:nvSpPr>
          <p:cNvPr id="351" name="Google Shape;351;p6"/>
          <p:cNvSpPr txBox="1"/>
          <p:nvPr/>
        </p:nvSpPr>
        <p:spPr>
          <a:xfrm>
            <a:off x="11738511" y="1786772"/>
            <a:ext cx="43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platform</a:t>
            </a:r>
            <a:endParaRPr/>
          </a:p>
        </p:txBody>
      </p:sp>
      <p:sp>
        <p:nvSpPr>
          <p:cNvPr id="352" name="Google Shape;352;p6"/>
          <p:cNvSpPr txBox="1"/>
          <p:nvPr/>
        </p:nvSpPr>
        <p:spPr>
          <a:xfrm>
            <a:off x="13971456" y="5281147"/>
            <a:ext cx="39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service</a:t>
            </a:r>
            <a:endParaRPr/>
          </a:p>
        </p:txBody>
      </p:sp>
      <p:sp>
        <p:nvSpPr>
          <p:cNvPr id="353" name="Google Shape;353;p6"/>
          <p:cNvSpPr txBox="1"/>
          <p:nvPr/>
        </p:nvSpPr>
        <p:spPr>
          <a:xfrm>
            <a:off x="1626671" y="1858933"/>
            <a:ext cx="513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/>
              <a:t>Frontend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</p:txBody>
      </p:sp>
      <p:pic>
        <p:nvPicPr>
          <p:cNvPr id="354" name="Google Shape;354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11100" y="2565638"/>
            <a:ext cx="4366049" cy="24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"/>
          <p:cNvSpPr txBox="1"/>
          <p:nvPr/>
        </p:nvSpPr>
        <p:spPr>
          <a:xfrm>
            <a:off x="1079000" y="8421625"/>
            <a:ext cx="432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93175" y="8645300"/>
            <a:ext cx="3084651" cy="9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97324" y="8645303"/>
            <a:ext cx="4547312" cy="1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"/>
          <p:cNvSpPr txBox="1"/>
          <p:nvPr/>
        </p:nvSpPr>
        <p:spPr>
          <a:xfrm>
            <a:off x="12851900" y="8650225"/>
            <a:ext cx="32163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Jest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971809" y="8163963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"/>
          <p:cNvSpPr txBox="1"/>
          <p:nvPr/>
        </p:nvSpPr>
        <p:spPr>
          <a:xfrm>
            <a:off x="14215125" y="7672113"/>
            <a:ext cx="432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c90fcf013_0_25"/>
          <p:cNvSpPr txBox="1"/>
          <p:nvPr/>
        </p:nvSpPr>
        <p:spPr>
          <a:xfrm>
            <a:off x="4325100" y="397775"/>
            <a:ext cx="98985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</a:rPr>
              <a:t> REVENUE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4c90fcf013_0_25"/>
          <p:cNvSpPr txBox="1"/>
          <p:nvPr/>
        </p:nvSpPr>
        <p:spPr>
          <a:xfrm>
            <a:off x="507600" y="1357875"/>
            <a:ext cx="17533500" cy="8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Font typeface="Comic Sans MS"/>
              <a:buAutoNum type="arabicPeriod"/>
            </a:pPr>
            <a:r>
              <a:rPr b="1" lang="en-US" sz="4100"/>
              <a:t>Adding nominal fee</a:t>
            </a:r>
            <a:r>
              <a:rPr lang="en-US" sz="4100"/>
              <a:t> when user saves </a:t>
            </a:r>
            <a:r>
              <a:rPr b="1" lang="en-US" sz="4100"/>
              <a:t>above a certain amount.</a:t>
            </a:r>
            <a:r>
              <a:rPr lang="en-US" sz="4100"/>
              <a:t> For eg. deducting some of the saved amount as transaction fee when customer </a:t>
            </a:r>
            <a:r>
              <a:rPr lang="en-US" sz="4100"/>
              <a:t>withdraws</a:t>
            </a:r>
            <a:r>
              <a:rPr lang="en-US" sz="4100"/>
              <a:t> from saving account.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AutoNum type="arabicPeriod"/>
            </a:pPr>
            <a:r>
              <a:rPr b="1" lang="en-US" sz="4100"/>
              <a:t>Adding platform fee</a:t>
            </a:r>
            <a:r>
              <a:rPr lang="en-US" sz="4100"/>
              <a:t> when user uses the website to make l</a:t>
            </a:r>
            <a:r>
              <a:rPr b="1" lang="en-US" sz="4100"/>
              <a:t>arge payments. </a:t>
            </a:r>
            <a:endParaRPr b="1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AutoNum type="arabicPeriod"/>
            </a:pPr>
            <a:r>
              <a:rPr b="1" lang="en-US" sz="4100"/>
              <a:t>Collaborating with companies and brands</a:t>
            </a:r>
            <a:r>
              <a:rPr lang="en-US" sz="4100"/>
              <a:t> for their services </a:t>
            </a:r>
            <a:r>
              <a:rPr lang="en-US" sz="4100"/>
              <a:t>which can be presented to users as goals. For eg. partnering with travel agencies when customer choose trip as a goal.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c90fcf013_0_30"/>
          <p:cNvSpPr txBox="1"/>
          <p:nvPr/>
        </p:nvSpPr>
        <p:spPr>
          <a:xfrm>
            <a:off x="1924800" y="548625"/>
            <a:ext cx="14795100" cy="8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</a:rPr>
              <a:t>PRODUCT BACKLOG</a:t>
            </a:r>
            <a:endParaRPr/>
          </a:p>
        </p:txBody>
      </p:sp>
      <p:sp>
        <p:nvSpPr>
          <p:cNvPr id="372" name="Google Shape;372;g24c90fcf013_0_30"/>
          <p:cNvSpPr txBox="1"/>
          <p:nvPr/>
        </p:nvSpPr>
        <p:spPr>
          <a:xfrm>
            <a:off x="1307600" y="2295125"/>
            <a:ext cx="17167800" cy="7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User should be </a:t>
            </a:r>
            <a:r>
              <a:rPr b="1" lang="en-US" sz="3300"/>
              <a:t>able to create an account successfully</a:t>
            </a:r>
            <a:r>
              <a:rPr lang="en-US" sz="3300"/>
              <a:t> or login if account already exists.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Current and</a:t>
            </a:r>
            <a:r>
              <a:rPr b="1" lang="en-US" sz="3300"/>
              <a:t> saving account should be automatically created</a:t>
            </a:r>
            <a:r>
              <a:rPr lang="en-US" sz="3300"/>
              <a:t> as user logs in. Round-off saving will remain on.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User should be able to </a:t>
            </a:r>
            <a:r>
              <a:rPr b="1" lang="en-US" sz="3300"/>
              <a:t>make payments to individuals or businesses using their debit card.</a:t>
            </a:r>
            <a:r>
              <a:rPr lang="en-US" sz="3300"/>
              <a:t> </a:t>
            </a:r>
            <a:r>
              <a:rPr b="1" lang="en-US" sz="3300"/>
              <a:t>Transaction result </a:t>
            </a:r>
            <a:r>
              <a:rPr lang="en-US" sz="3300"/>
              <a:t>and details </a:t>
            </a:r>
            <a:r>
              <a:rPr lang="en-US" sz="3300"/>
              <a:t>should</a:t>
            </a:r>
            <a:r>
              <a:rPr lang="en-US" sz="3300"/>
              <a:t> be available to user.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b="1" lang="en-US" sz="3300"/>
              <a:t>Round-off amount should be automatically deducted </a:t>
            </a:r>
            <a:r>
              <a:rPr lang="en-US" sz="3300"/>
              <a:t>when user makes a payment. </a:t>
            </a:r>
            <a:r>
              <a:rPr lang="en-US" sz="3300"/>
              <a:t>Saving</a:t>
            </a:r>
            <a:r>
              <a:rPr lang="en-US" sz="3300"/>
              <a:t> and current balance should be </a:t>
            </a:r>
            <a:r>
              <a:rPr lang="en-US" sz="3300"/>
              <a:t>updated. Interest can be added  to saving amount annually.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-US" sz="3300"/>
              <a:t>U</a:t>
            </a:r>
            <a:r>
              <a:rPr b="1" lang="en-US" sz="3300"/>
              <a:t>ser should be able to give feedbacks</a:t>
            </a:r>
            <a:r>
              <a:rPr lang="en-US" sz="3300"/>
              <a:t> and ask for help whenever needed.</a:t>
            </a:r>
            <a:endParaRPr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c90fcf013_0_161"/>
          <p:cNvSpPr txBox="1"/>
          <p:nvPr/>
        </p:nvSpPr>
        <p:spPr>
          <a:xfrm>
            <a:off x="3433575" y="2775200"/>
            <a:ext cx="136245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THANKYOU!!!</a:t>
            </a:r>
            <a:endParaRPr b="1" sz="12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6865100" y="159700"/>
            <a:ext cx="4683900" cy="14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9200"/>
              <a:t>EAM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058680" y="2417064"/>
            <a:ext cx="3806428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Ankit Gupta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2088797" y="3534696"/>
            <a:ext cx="574619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Ishita Mittal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857920" y="4650391"/>
            <a:ext cx="705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latin typeface="Sansita"/>
                <a:ea typeface="Sansita"/>
                <a:cs typeface="Sansita"/>
                <a:sym typeface="Sansita"/>
              </a:rPr>
              <a:t>     </a:t>
            </a:r>
            <a:r>
              <a:rPr b="0" i="0" lang="en-US" sz="5199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Kandru PurnaSarath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2997542" y="5766086"/>
            <a:ext cx="614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latin typeface="Sansita"/>
                <a:ea typeface="Sansita"/>
                <a:cs typeface="Sansita"/>
                <a:sym typeface="Sansita"/>
              </a:rPr>
              <a:t>    </a:t>
            </a:r>
            <a:r>
              <a:rPr b="0" i="0" lang="en-US" sz="5199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Mahesh Dewangan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2401253" y="6881781"/>
            <a:ext cx="574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latin typeface="Sansita"/>
                <a:ea typeface="Sansita"/>
                <a:cs typeface="Sansita"/>
                <a:sym typeface="Sansita"/>
              </a:rPr>
              <a:t>  </a:t>
            </a:r>
            <a:r>
              <a:rPr b="0" i="0" lang="en-US" sz="5199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Palak Agrawal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6082484" y="327175"/>
            <a:ext cx="7066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/>
              <a:t>PAIN POINTS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301750" y="1578425"/>
            <a:ext cx="1798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300" u="none" cap="none" strike="noStrike">
                <a:solidFill>
                  <a:srgbClr val="000000"/>
                </a:solidFill>
              </a:rPr>
              <a:t>Our problem statement was to design a round off saving system for customers. Application</a:t>
            </a:r>
            <a:endParaRPr sz="33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300" u="none" cap="none" strike="noStrike">
                <a:solidFill>
                  <a:srgbClr val="000000"/>
                </a:solidFill>
              </a:rPr>
              <a:t>credits extra spent by customers back into their accounts, as rounded off figure.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301750" y="3138900"/>
            <a:ext cx="1798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Mostly Customers are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not aware about this feature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. Round off saving is very convenient yet not popular way of saving.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301750" y="4489189"/>
            <a:ext cx="1828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2. Customers believe that t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hey cannot save a lot with round-off saving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. They generally want to save for larger goals which they believe will not be possible with saving on round-off change.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301750" y="5839489"/>
            <a:ext cx="1828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. Customers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do not want to pay the fee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 that comes along with the round off saving method. Even if the fee is small, they do not wish to spend any fee for saving.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-336479" y="7486586"/>
            <a:ext cx="182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4.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Not many banks offer round-off saving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maybe because its more work than benefit to banks.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150850" y="8372816"/>
            <a:ext cx="1828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5. Users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want flexibility to deduct money for saving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 only as per their convenience and turn off the</a:t>
            </a:r>
            <a:r>
              <a:rPr lang="en-US" sz="3000"/>
              <a:t>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feature when they are tight on budgets.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7513595" y="537525"/>
            <a:ext cx="3966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/>
              <a:t>SOLUTION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225418" y="1883093"/>
            <a:ext cx="1627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Advertising more about round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 and its impact can play a huge role in spreading</a:t>
            </a:r>
            <a:r>
              <a:rPr lang="en-US"/>
              <a:t>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awareness about round-off saving. We added facts and figures(dummy) to convince</a:t>
            </a:r>
            <a:r>
              <a:rPr lang="en-US"/>
              <a:t>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people about its power.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225425" y="3866540"/>
            <a:ext cx="1713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Feature to add major goals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 like buying house or going on a trip in the savings</a:t>
            </a:r>
            <a:r>
              <a:rPr lang="en-US"/>
              <a:t>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dashboard to show user that round-off saving can be used for big life goals.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225425" y="5871976"/>
            <a:ext cx="175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Giving annual interest in user's saving account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 so that customers are encouraged to use round-off saving.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347250" y="7725150"/>
            <a:ext cx="175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Smooth Automatic process of creating saving Accoun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t when round-off saving is</a:t>
            </a:r>
            <a:r>
              <a:rPr lang="en-US"/>
              <a:t> 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enabled. No fee added for using round -off saving feature</a:t>
            </a:r>
            <a:r>
              <a:rPr lang="en-US" sz="3000"/>
              <a:t>.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225425" y="7877400"/>
            <a:ext cx="1759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c90fcf013_0_0"/>
          <p:cNvSpPr txBox="1"/>
          <p:nvPr/>
        </p:nvSpPr>
        <p:spPr>
          <a:xfrm>
            <a:off x="781800" y="260600"/>
            <a:ext cx="17007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4c90fcf013_0_0"/>
          <p:cNvSpPr/>
          <p:nvPr/>
        </p:nvSpPr>
        <p:spPr>
          <a:xfrm>
            <a:off x="4850900" y="4375400"/>
            <a:ext cx="13213200" cy="14172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Calibri"/>
                <a:ea typeface="Calibri"/>
                <a:cs typeface="Calibri"/>
                <a:sym typeface="Calibri"/>
              </a:rPr>
              <a:t>Rest Template</a:t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4c90fcf013_0_0"/>
          <p:cNvSpPr/>
          <p:nvPr/>
        </p:nvSpPr>
        <p:spPr>
          <a:xfrm>
            <a:off x="6176775" y="7004300"/>
            <a:ext cx="3040500" cy="208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4c90fcf013_0_0"/>
          <p:cNvSpPr/>
          <p:nvPr/>
        </p:nvSpPr>
        <p:spPr>
          <a:xfrm>
            <a:off x="10546850" y="7004300"/>
            <a:ext cx="3040500" cy="208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4c90fcf013_0_0"/>
          <p:cNvSpPr/>
          <p:nvPr/>
        </p:nvSpPr>
        <p:spPr>
          <a:xfrm>
            <a:off x="14916925" y="7004300"/>
            <a:ext cx="3040500" cy="208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4c90fcf013_0_0"/>
          <p:cNvSpPr/>
          <p:nvPr/>
        </p:nvSpPr>
        <p:spPr>
          <a:xfrm>
            <a:off x="8897100" y="1312100"/>
            <a:ext cx="3040500" cy="208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TRANSACTION 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4c90fcf013_0_0"/>
          <p:cNvSpPr/>
          <p:nvPr/>
        </p:nvSpPr>
        <p:spPr>
          <a:xfrm>
            <a:off x="14010125" y="1312100"/>
            <a:ext cx="3040500" cy="208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FEEDBACK 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4c90fcf013_0_0"/>
          <p:cNvSpPr/>
          <p:nvPr/>
        </p:nvSpPr>
        <p:spPr>
          <a:xfrm>
            <a:off x="2359150" y="2272275"/>
            <a:ext cx="1859100" cy="6217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4c90fcf013_0_0"/>
          <p:cNvSpPr/>
          <p:nvPr/>
        </p:nvSpPr>
        <p:spPr>
          <a:xfrm>
            <a:off x="118875" y="3346700"/>
            <a:ext cx="1257300" cy="4731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4c90fcf013_0_0"/>
          <p:cNvSpPr/>
          <p:nvPr/>
        </p:nvSpPr>
        <p:spPr>
          <a:xfrm>
            <a:off x="2633475" y="2638050"/>
            <a:ext cx="1440300" cy="15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API 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GATEWAY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4c90fcf013_0_0"/>
          <p:cNvSpPr/>
          <p:nvPr/>
        </p:nvSpPr>
        <p:spPr>
          <a:xfrm>
            <a:off x="2633475" y="6112575"/>
            <a:ext cx="1440300" cy="15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EUREKA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4c90fcf013_0_0"/>
          <p:cNvSpPr/>
          <p:nvPr/>
        </p:nvSpPr>
        <p:spPr>
          <a:xfrm>
            <a:off x="278900" y="214875"/>
            <a:ext cx="7246500" cy="17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b="1" sz="6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24c90fcf013_0_0"/>
          <p:cNvCxnSpPr>
            <a:stCxn id="159" idx="3"/>
            <a:endCxn id="159" idx="3"/>
          </p:cNvCxnSpPr>
          <p:nvPr/>
        </p:nvCxnSpPr>
        <p:spPr>
          <a:xfrm>
            <a:off x="1376175" y="5712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24c90fcf013_0_0"/>
          <p:cNvCxnSpPr/>
          <p:nvPr/>
        </p:nvCxnSpPr>
        <p:spPr>
          <a:xfrm>
            <a:off x="1421900" y="4878325"/>
            <a:ext cx="937200" cy="2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24c90fcf013_0_0"/>
          <p:cNvCxnSpPr>
            <a:endCxn id="152" idx="1"/>
          </p:cNvCxnSpPr>
          <p:nvPr/>
        </p:nvCxnSpPr>
        <p:spPr>
          <a:xfrm>
            <a:off x="4218200" y="4735400"/>
            <a:ext cx="632700" cy="34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24c90fcf013_0_0"/>
          <p:cNvCxnSpPr>
            <a:stCxn id="156" idx="2"/>
          </p:cNvCxnSpPr>
          <p:nvPr/>
        </p:nvCxnSpPr>
        <p:spPr>
          <a:xfrm>
            <a:off x="10417350" y="3392300"/>
            <a:ext cx="11400" cy="100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24c90fcf013_0_0"/>
          <p:cNvCxnSpPr>
            <a:stCxn id="157" idx="2"/>
          </p:cNvCxnSpPr>
          <p:nvPr/>
        </p:nvCxnSpPr>
        <p:spPr>
          <a:xfrm>
            <a:off x="15530375" y="3392300"/>
            <a:ext cx="42000" cy="98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g24c90fcf013_0_0"/>
          <p:cNvCxnSpPr>
            <a:stCxn id="155" idx="0"/>
          </p:cNvCxnSpPr>
          <p:nvPr/>
        </p:nvCxnSpPr>
        <p:spPr>
          <a:xfrm rot="10800000">
            <a:off x="16395175" y="5792600"/>
            <a:ext cx="42000" cy="12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24c90fcf013_0_0"/>
          <p:cNvCxnSpPr/>
          <p:nvPr/>
        </p:nvCxnSpPr>
        <p:spPr>
          <a:xfrm rot="10800000">
            <a:off x="12046100" y="5792600"/>
            <a:ext cx="42000" cy="12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24c90fcf013_0_0"/>
          <p:cNvCxnSpPr/>
          <p:nvPr/>
        </p:nvCxnSpPr>
        <p:spPr>
          <a:xfrm rot="10800000">
            <a:off x="7525400" y="5792600"/>
            <a:ext cx="42000" cy="12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g24c90fcf013_0_0"/>
          <p:cNvSpPr/>
          <p:nvPr/>
        </p:nvSpPr>
        <p:spPr>
          <a:xfrm>
            <a:off x="6291075" y="9587475"/>
            <a:ext cx="11498700" cy="594300"/>
          </a:xfrm>
          <a:prstGeom prst="rect">
            <a:avLst/>
          </a:prstGeom>
          <a:solidFill>
            <a:srgbClr val="2E2E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4c90fcf013_0_0"/>
          <p:cNvSpPr/>
          <p:nvPr/>
        </p:nvSpPr>
        <p:spPr>
          <a:xfrm>
            <a:off x="8119850" y="214875"/>
            <a:ext cx="10302300" cy="594300"/>
          </a:xfrm>
          <a:prstGeom prst="rect">
            <a:avLst/>
          </a:prstGeom>
          <a:solidFill>
            <a:srgbClr val="2E2E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24c90fcf013_0_0"/>
          <p:cNvCxnSpPr/>
          <p:nvPr/>
        </p:nvCxnSpPr>
        <p:spPr>
          <a:xfrm rot="10800000">
            <a:off x="7676025" y="8634850"/>
            <a:ext cx="42000" cy="12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24c90fcf013_0_0"/>
          <p:cNvCxnSpPr/>
          <p:nvPr/>
        </p:nvCxnSpPr>
        <p:spPr>
          <a:xfrm rot="10800000">
            <a:off x="16600825" y="8634850"/>
            <a:ext cx="42000" cy="12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24c90fcf013_0_0"/>
          <p:cNvCxnSpPr>
            <a:stCxn id="171" idx="0"/>
          </p:cNvCxnSpPr>
          <p:nvPr/>
        </p:nvCxnSpPr>
        <p:spPr>
          <a:xfrm rot="10800000">
            <a:off x="11983125" y="8627475"/>
            <a:ext cx="57300" cy="96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24c90fcf013_0_0"/>
          <p:cNvCxnSpPr/>
          <p:nvPr/>
        </p:nvCxnSpPr>
        <p:spPr>
          <a:xfrm>
            <a:off x="10546850" y="626175"/>
            <a:ext cx="11400" cy="100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24c90fcf013_0_0"/>
          <p:cNvCxnSpPr/>
          <p:nvPr/>
        </p:nvCxnSpPr>
        <p:spPr>
          <a:xfrm>
            <a:off x="15819925" y="626175"/>
            <a:ext cx="11400" cy="1005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0" y="7851950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550" y="3843825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800" y="7539525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250" y="8535925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950" y="8535925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600" y="8719713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75" y="3038988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350" y="3038975"/>
            <a:ext cx="937200" cy="77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4c90fcf0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825" y="4810538"/>
            <a:ext cx="937200" cy="77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4c90fcf013_0_0"/>
          <p:cNvSpPr txBox="1"/>
          <p:nvPr/>
        </p:nvSpPr>
        <p:spPr>
          <a:xfrm>
            <a:off x="9491475" y="5518400"/>
            <a:ext cx="88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c90fcf013_0_5"/>
          <p:cNvSpPr txBox="1"/>
          <p:nvPr/>
        </p:nvSpPr>
        <p:spPr>
          <a:xfrm>
            <a:off x="4896600" y="294925"/>
            <a:ext cx="6762600" cy="105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lt1"/>
                </a:solidFill>
              </a:rPr>
              <a:t>DATA FLOW</a:t>
            </a:r>
            <a:endParaRPr b="1" sz="4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4c90fcf013_0_5"/>
          <p:cNvSpPr/>
          <p:nvPr/>
        </p:nvSpPr>
        <p:spPr>
          <a:xfrm>
            <a:off x="237725" y="1392175"/>
            <a:ext cx="2949000" cy="19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4c90fcf013_0_5"/>
          <p:cNvSpPr txBox="1"/>
          <p:nvPr/>
        </p:nvSpPr>
        <p:spPr>
          <a:xfrm>
            <a:off x="644650" y="1597825"/>
            <a:ext cx="26976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  -Login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  -Register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4c90fcf013_0_5"/>
          <p:cNvSpPr/>
          <p:nvPr/>
        </p:nvSpPr>
        <p:spPr>
          <a:xfrm>
            <a:off x="3177525" y="2135125"/>
            <a:ext cx="11247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4c90fcf013_0_5"/>
          <p:cNvSpPr/>
          <p:nvPr/>
        </p:nvSpPr>
        <p:spPr>
          <a:xfrm>
            <a:off x="4302225" y="1610225"/>
            <a:ext cx="2560200" cy="13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4c90fcf013_0_5"/>
          <p:cNvSpPr txBox="1"/>
          <p:nvPr/>
        </p:nvSpPr>
        <p:spPr>
          <a:xfrm>
            <a:off x="4553625" y="1883425"/>
            <a:ext cx="2697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User Registration/Login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4c90fcf013_0_5"/>
          <p:cNvSpPr/>
          <p:nvPr/>
        </p:nvSpPr>
        <p:spPr>
          <a:xfrm>
            <a:off x="5313825" y="2797850"/>
            <a:ext cx="297000" cy="15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4c90fcf013_0_5"/>
          <p:cNvSpPr/>
          <p:nvPr/>
        </p:nvSpPr>
        <p:spPr>
          <a:xfrm>
            <a:off x="4016475" y="4466800"/>
            <a:ext cx="2697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4c90fcf013_0_5"/>
          <p:cNvSpPr txBox="1"/>
          <p:nvPr/>
        </p:nvSpPr>
        <p:spPr>
          <a:xfrm>
            <a:off x="4233525" y="4969500"/>
            <a:ext cx="26976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USER SERVICE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4c90fcf013_0_5"/>
          <p:cNvSpPr/>
          <p:nvPr/>
        </p:nvSpPr>
        <p:spPr>
          <a:xfrm>
            <a:off x="5313825" y="6021000"/>
            <a:ext cx="297000" cy="144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4c90fcf013_0_5"/>
          <p:cNvSpPr/>
          <p:nvPr/>
        </p:nvSpPr>
        <p:spPr>
          <a:xfrm>
            <a:off x="4222900" y="7424675"/>
            <a:ext cx="1760100" cy="193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4c90fcf013_0_5"/>
          <p:cNvSpPr txBox="1"/>
          <p:nvPr/>
        </p:nvSpPr>
        <p:spPr>
          <a:xfrm>
            <a:off x="4233675" y="8124475"/>
            <a:ext cx="22632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Db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4c90fcf013_0_5"/>
          <p:cNvSpPr/>
          <p:nvPr/>
        </p:nvSpPr>
        <p:spPr>
          <a:xfrm>
            <a:off x="7171125" y="1644575"/>
            <a:ext cx="2697600" cy="12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Accounts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4c90fcf013_0_5"/>
          <p:cNvSpPr/>
          <p:nvPr/>
        </p:nvSpPr>
        <p:spPr>
          <a:xfrm>
            <a:off x="7171125" y="4466800"/>
            <a:ext cx="2697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ACCOUNTS SERVICE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4c90fcf013_0_5"/>
          <p:cNvSpPr/>
          <p:nvPr/>
        </p:nvSpPr>
        <p:spPr>
          <a:xfrm>
            <a:off x="9320199" y="6095263"/>
            <a:ext cx="297000" cy="144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4c90fcf013_0_5"/>
          <p:cNvSpPr/>
          <p:nvPr/>
        </p:nvSpPr>
        <p:spPr>
          <a:xfrm>
            <a:off x="7503096" y="6021000"/>
            <a:ext cx="297000" cy="144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4c90fcf013_0_5"/>
          <p:cNvSpPr/>
          <p:nvPr/>
        </p:nvSpPr>
        <p:spPr>
          <a:xfrm>
            <a:off x="6563314" y="7575075"/>
            <a:ext cx="1760100" cy="193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Current Account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4c90fcf013_0_5"/>
          <p:cNvSpPr/>
          <p:nvPr/>
        </p:nvSpPr>
        <p:spPr>
          <a:xfrm>
            <a:off x="8668413" y="7609450"/>
            <a:ext cx="1760100" cy="193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Saving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4c90fcf013_0_5"/>
          <p:cNvSpPr/>
          <p:nvPr/>
        </p:nvSpPr>
        <p:spPr>
          <a:xfrm>
            <a:off x="10527463" y="2485750"/>
            <a:ext cx="2697600" cy="12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4c90fcf013_0_5"/>
          <p:cNvSpPr/>
          <p:nvPr/>
        </p:nvSpPr>
        <p:spPr>
          <a:xfrm>
            <a:off x="10527463" y="5259275"/>
            <a:ext cx="25602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TRANSACTION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4c90fcf013_0_5"/>
          <p:cNvSpPr/>
          <p:nvPr/>
        </p:nvSpPr>
        <p:spPr>
          <a:xfrm>
            <a:off x="11659063" y="6912925"/>
            <a:ext cx="297000" cy="144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4c90fcf013_0_5"/>
          <p:cNvSpPr/>
          <p:nvPr/>
        </p:nvSpPr>
        <p:spPr>
          <a:xfrm>
            <a:off x="11173288" y="8353200"/>
            <a:ext cx="1760100" cy="193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4c90fcf013_0_5"/>
          <p:cNvSpPr/>
          <p:nvPr/>
        </p:nvSpPr>
        <p:spPr>
          <a:xfrm>
            <a:off x="8371413" y="2857450"/>
            <a:ext cx="297000" cy="15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4c90fcf013_0_5"/>
          <p:cNvSpPr/>
          <p:nvPr/>
        </p:nvSpPr>
        <p:spPr>
          <a:xfrm>
            <a:off x="13704863" y="2485750"/>
            <a:ext cx="1897500" cy="12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4c90fcf013_0_5"/>
          <p:cNvSpPr/>
          <p:nvPr/>
        </p:nvSpPr>
        <p:spPr>
          <a:xfrm>
            <a:off x="13739138" y="5259275"/>
            <a:ext cx="17601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ACTION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4c90fcf013_0_5"/>
          <p:cNvSpPr/>
          <p:nvPr/>
        </p:nvSpPr>
        <p:spPr>
          <a:xfrm>
            <a:off x="14459638" y="6912925"/>
            <a:ext cx="297000" cy="144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4c90fcf013_0_5"/>
          <p:cNvSpPr/>
          <p:nvPr/>
        </p:nvSpPr>
        <p:spPr>
          <a:xfrm>
            <a:off x="13728088" y="8353200"/>
            <a:ext cx="1760100" cy="193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Actions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4c90fcf013_0_5"/>
          <p:cNvSpPr/>
          <p:nvPr/>
        </p:nvSpPr>
        <p:spPr>
          <a:xfrm>
            <a:off x="15979013" y="2485750"/>
            <a:ext cx="2064000" cy="12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4c90fcf013_0_5"/>
          <p:cNvSpPr/>
          <p:nvPr/>
        </p:nvSpPr>
        <p:spPr>
          <a:xfrm>
            <a:off x="15979013" y="5259275"/>
            <a:ext cx="20640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4c90fcf013_0_5"/>
          <p:cNvSpPr/>
          <p:nvPr/>
        </p:nvSpPr>
        <p:spPr>
          <a:xfrm flipH="1">
            <a:off x="16942388" y="6764775"/>
            <a:ext cx="297000" cy="144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4c90fcf013_0_5"/>
          <p:cNvSpPr/>
          <p:nvPr/>
        </p:nvSpPr>
        <p:spPr>
          <a:xfrm>
            <a:off x="16282913" y="8353200"/>
            <a:ext cx="1760100" cy="193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Feedbacks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4c90fcf013_0_5"/>
          <p:cNvSpPr/>
          <p:nvPr/>
        </p:nvSpPr>
        <p:spPr>
          <a:xfrm>
            <a:off x="11904825" y="3736850"/>
            <a:ext cx="297000" cy="15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4c90fcf013_0_5"/>
          <p:cNvSpPr/>
          <p:nvPr/>
        </p:nvSpPr>
        <p:spPr>
          <a:xfrm>
            <a:off x="14384825" y="3736850"/>
            <a:ext cx="297000" cy="15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4c90fcf013_0_5"/>
          <p:cNvSpPr/>
          <p:nvPr/>
        </p:nvSpPr>
        <p:spPr>
          <a:xfrm>
            <a:off x="16745425" y="3736850"/>
            <a:ext cx="297000" cy="15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4c90fcf013_0_5"/>
          <p:cNvSpPr/>
          <p:nvPr/>
        </p:nvSpPr>
        <p:spPr>
          <a:xfrm>
            <a:off x="12201813" y="294925"/>
            <a:ext cx="4029000" cy="16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-Payments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-Feedback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- Edit profile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-Logout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/>
          <p:nvPr/>
        </p:nvSpPr>
        <p:spPr>
          <a:xfrm>
            <a:off x="484626" y="1853100"/>
            <a:ext cx="3313924" cy="858338"/>
          </a:xfrm>
          <a:custGeom>
            <a:rect b="b" l="l" r="r" t="t"/>
            <a:pathLst>
              <a:path extrusionOk="0" h="226027" w="736837">
                <a:moveTo>
                  <a:pt x="0" y="0"/>
                </a:moveTo>
                <a:lnTo>
                  <a:pt x="736837" y="0"/>
                </a:lnTo>
                <a:lnTo>
                  <a:pt x="736837" y="226027"/>
                </a:lnTo>
                <a:lnTo>
                  <a:pt x="0" y="226027"/>
                </a:lnTo>
                <a:close/>
              </a:path>
            </a:pathLst>
          </a:custGeom>
          <a:solidFill>
            <a:srgbClr val="D5A6BD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2" name="Google Shape;232;p3"/>
          <p:cNvSpPr txBox="1"/>
          <p:nvPr/>
        </p:nvSpPr>
        <p:spPr>
          <a:xfrm>
            <a:off x="5298874" y="234575"/>
            <a:ext cx="83988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</a:rPr>
              <a:t>F</a:t>
            </a:r>
            <a:r>
              <a:rPr b="1" lang="en-US" sz="5199"/>
              <a:t>LOW  CHART</a:t>
            </a:r>
            <a:endParaRPr b="1"/>
          </a:p>
        </p:txBody>
      </p:sp>
      <p:cxnSp>
        <p:nvCxnSpPr>
          <p:cNvPr id="233" name="Google Shape;233;p3"/>
          <p:cNvCxnSpPr/>
          <p:nvPr/>
        </p:nvCxnSpPr>
        <p:spPr>
          <a:xfrm>
            <a:off x="3799054" y="2216392"/>
            <a:ext cx="1156450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4" name="Google Shape;234;p3"/>
          <p:cNvCxnSpPr/>
          <p:nvPr/>
        </p:nvCxnSpPr>
        <p:spPr>
          <a:xfrm flipH="1">
            <a:off x="6338477" y="2655872"/>
            <a:ext cx="15866" cy="69629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5" name="Google Shape;235;p3"/>
          <p:cNvCxnSpPr>
            <a:endCxn id="236" idx="3"/>
          </p:cNvCxnSpPr>
          <p:nvPr/>
        </p:nvCxnSpPr>
        <p:spPr>
          <a:xfrm flipH="1">
            <a:off x="3913825" y="5767125"/>
            <a:ext cx="2377800" cy="2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7" name="Google Shape;237;p3"/>
          <p:cNvSpPr/>
          <p:nvPr/>
        </p:nvSpPr>
        <p:spPr>
          <a:xfrm>
            <a:off x="8622402" y="3360672"/>
            <a:ext cx="2797679" cy="802766"/>
          </a:xfrm>
          <a:custGeom>
            <a:rect b="b" l="l" r="r" t="t"/>
            <a:pathLst>
              <a:path extrusionOk="0" h="211428" w="736837">
                <a:moveTo>
                  <a:pt x="0" y="0"/>
                </a:moveTo>
                <a:lnTo>
                  <a:pt x="736837" y="0"/>
                </a:lnTo>
                <a:lnTo>
                  <a:pt x="736837" y="211428"/>
                </a:lnTo>
                <a:lnTo>
                  <a:pt x="0" y="211428"/>
                </a:lnTo>
                <a:close/>
              </a:path>
            </a:pathLst>
          </a:custGeom>
          <a:solidFill>
            <a:srgbClr val="6FA8DC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238" name="Google Shape;238;p3"/>
          <p:cNvGrpSpPr/>
          <p:nvPr/>
        </p:nvGrpSpPr>
        <p:grpSpPr>
          <a:xfrm>
            <a:off x="13455950" y="1888098"/>
            <a:ext cx="3484415" cy="2374823"/>
            <a:chOff x="-104964" y="0"/>
            <a:chExt cx="917700" cy="625464"/>
          </a:xfrm>
        </p:grpSpPr>
        <p:sp>
          <p:nvSpPr>
            <p:cNvPr id="239" name="Google Shape;239;p3"/>
            <p:cNvSpPr/>
            <p:nvPr/>
          </p:nvSpPr>
          <p:spPr>
            <a:xfrm>
              <a:off x="0" y="0"/>
              <a:ext cx="698856" cy="577237"/>
            </a:xfrm>
            <a:custGeom>
              <a:rect b="b" l="l" r="r" t="t"/>
              <a:pathLst>
                <a:path extrusionOk="0" h="577237" w="698856">
                  <a:moveTo>
                    <a:pt x="0" y="0"/>
                  </a:moveTo>
                  <a:lnTo>
                    <a:pt x="698856" y="0"/>
                  </a:lnTo>
                  <a:lnTo>
                    <a:pt x="698856" y="577237"/>
                  </a:lnTo>
                  <a:lnTo>
                    <a:pt x="0" y="577237"/>
                  </a:lnTo>
                  <a:close/>
                </a:path>
              </a:pathLst>
            </a:custGeom>
            <a:solidFill>
              <a:srgbClr val="274E13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0" name="Google Shape;240;p3"/>
            <p:cNvSpPr txBox="1"/>
            <p:nvPr/>
          </p:nvSpPr>
          <p:spPr>
            <a:xfrm>
              <a:off x="-104964" y="48264"/>
              <a:ext cx="917700" cy="577200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</a:rPr>
                <a:t>Payment options: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</a:rPr>
                <a:t>send money 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</a:rPr>
                <a:t>Debit card payment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</a:rPr>
                <a:t>WIthdraw money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</a:rPr>
                <a:t>Deposit money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3"/>
          <p:cNvCxnSpPr/>
          <p:nvPr/>
        </p:nvCxnSpPr>
        <p:spPr>
          <a:xfrm flipH="1" rot="10800000">
            <a:off x="11420081" y="2683855"/>
            <a:ext cx="2003400" cy="107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2" name="Google Shape;242;p3"/>
          <p:cNvCxnSpPr>
            <a:stCxn id="243" idx="3"/>
          </p:cNvCxnSpPr>
          <p:nvPr/>
        </p:nvCxnSpPr>
        <p:spPr>
          <a:xfrm flipH="1" rot="10800000">
            <a:off x="7538775" y="3761925"/>
            <a:ext cx="1083600" cy="8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4" name="Google Shape;244;p3"/>
          <p:cNvCxnSpPr>
            <a:endCxn id="245" idx="1"/>
          </p:cNvCxnSpPr>
          <p:nvPr/>
        </p:nvCxnSpPr>
        <p:spPr>
          <a:xfrm>
            <a:off x="11406875" y="5299950"/>
            <a:ext cx="1748400" cy="1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6" name="Google Shape;246;p3"/>
          <p:cNvCxnSpPr/>
          <p:nvPr/>
        </p:nvCxnSpPr>
        <p:spPr>
          <a:xfrm>
            <a:off x="6267068" y="4163890"/>
            <a:ext cx="46800" cy="517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3"/>
          <p:cNvSpPr/>
          <p:nvPr/>
        </p:nvSpPr>
        <p:spPr>
          <a:xfrm>
            <a:off x="8622610" y="6697654"/>
            <a:ext cx="2797679" cy="778731"/>
          </a:xfrm>
          <a:custGeom>
            <a:rect b="b" l="l" r="r" t="t"/>
            <a:pathLst>
              <a:path extrusionOk="0" h="205098" w="736837">
                <a:moveTo>
                  <a:pt x="0" y="0"/>
                </a:moveTo>
                <a:lnTo>
                  <a:pt x="736837" y="0"/>
                </a:lnTo>
                <a:lnTo>
                  <a:pt x="736837" y="205098"/>
                </a:lnTo>
                <a:lnTo>
                  <a:pt x="0" y="205098"/>
                </a:lnTo>
                <a:close/>
              </a:path>
            </a:pathLst>
          </a:custGeom>
          <a:solidFill>
            <a:srgbClr val="6D9EEB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48" name="Google Shape;248;p3"/>
          <p:cNvCxnSpPr/>
          <p:nvPr/>
        </p:nvCxnSpPr>
        <p:spPr>
          <a:xfrm flipH="1" rot="10800000">
            <a:off x="6392741" y="7087020"/>
            <a:ext cx="2229869" cy="45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"/>
          <p:cNvSpPr/>
          <p:nvPr/>
        </p:nvSpPr>
        <p:spPr>
          <a:xfrm>
            <a:off x="8622614" y="8829202"/>
            <a:ext cx="2797679" cy="778731"/>
          </a:xfrm>
          <a:custGeom>
            <a:rect b="b" l="l" r="r" t="t"/>
            <a:pathLst>
              <a:path extrusionOk="0" h="205098" w="736837">
                <a:moveTo>
                  <a:pt x="0" y="0"/>
                </a:moveTo>
                <a:lnTo>
                  <a:pt x="736837" y="0"/>
                </a:lnTo>
                <a:lnTo>
                  <a:pt x="736837" y="205098"/>
                </a:lnTo>
                <a:lnTo>
                  <a:pt x="0" y="205098"/>
                </a:lnTo>
                <a:close/>
              </a:path>
            </a:pathLst>
          </a:custGeom>
          <a:solidFill>
            <a:srgbClr val="FFD966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50" name="Google Shape;250;p3"/>
          <p:cNvCxnSpPr/>
          <p:nvPr/>
        </p:nvCxnSpPr>
        <p:spPr>
          <a:xfrm flipH="1" rot="10800000">
            <a:off x="6291075" y="9199050"/>
            <a:ext cx="2367600" cy="6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1" name="Google Shape;251;p3"/>
          <p:cNvCxnSpPr>
            <a:endCxn id="252" idx="1"/>
          </p:cNvCxnSpPr>
          <p:nvPr/>
        </p:nvCxnSpPr>
        <p:spPr>
          <a:xfrm>
            <a:off x="11420300" y="9218700"/>
            <a:ext cx="17835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3"/>
          <p:cNvCxnSpPr/>
          <p:nvPr/>
        </p:nvCxnSpPr>
        <p:spPr>
          <a:xfrm flipH="1" rot="10800000">
            <a:off x="11420289" y="7004220"/>
            <a:ext cx="1797300" cy="8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4" name="Google Shape;254;p3"/>
          <p:cNvSpPr/>
          <p:nvPr/>
        </p:nvSpPr>
        <p:spPr>
          <a:xfrm>
            <a:off x="468900" y="7476375"/>
            <a:ext cx="3313924" cy="802898"/>
          </a:xfrm>
          <a:custGeom>
            <a:rect b="b" l="l" r="r" t="t"/>
            <a:pathLst>
              <a:path extrusionOk="0" h="211428" w="736837">
                <a:moveTo>
                  <a:pt x="0" y="0"/>
                </a:moveTo>
                <a:lnTo>
                  <a:pt x="736837" y="0"/>
                </a:lnTo>
                <a:lnTo>
                  <a:pt x="736837" y="211428"/>
                </a:lnTo>
                <a:lnTo>
                  <a:pt x="0" y="211428"/>
                </a:lnTo>
                <a:close/>
              </a:path>
            </a:pathLst>
          </a:custGeom>
          <a:solidFill>
            <a:srgbClr val="FFD966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55" name="Google Shape;255;p3"/>
          <p:cNvCxnSpPr/>
          <p:nvPr/>
        </p:nvCxnSpPr>
        <p:spPr>
          <a:xfrm rot="10800000">
            <a:off x="4038340" y="7896819"/>
            <a:ext cx="2281092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3"/>
          <p:cNvCxnSpPr/>
          <p:nvPr/>
        </p:nvCxnSpPr>
        <p:spPr>
          <a:xfrm>
            <a:off x="6248026" y="5448520"/>
            <a:ext cx="237358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3"/>
          <p:cNvCxnSpPr/>
          <p:nvPr/>
        </p:nvCxnSpPr>
        <p:spPr>
          <a:xfrm flipH="1">
            <a:off x="3826379" y="3753550"/>
            <a:ext cx="1113259" cy="10466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8" name="Google Shape;258;p3"/>
          <p:cNvSpPr/>
          <p:nvPr/>
        </p:nvSpPr>
        <p:spPr>
          <a:xfrm>
            <a:off x="512575" y="3666750"/>
            <a:ext cx="3313800" cy="8871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Current account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savings account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494275" y="2043700"/>
            <a:ext cx="3313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chemeClr val="dk1"/>
                </a:solidFill>
              </a:rPr>
              <a:t>Register/ Create account</a:t>
            </a:r>
            <a:endParaRPr b="1" sz="1500"/>
          </a:p>
        </p:txBody>
      </p:sp>
      <p:sp>
        <p:nvSpPr>
          <p:cNvPr id="243" name="Google Shape;243;p3"/>
          <p:cNvSpPr/>
          <p:nvPr/>
        </p:nvSpPr>
        <p:spPr>
          <a:xfrm>
            <a:off x="4919475" y="3415275"/>
            <a:ext cx="2619300" cy="8583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429325" y="5352975"/>
            <a:ext cx="3484500" cy="887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Transaction History</a:t>
            </a:r>
            <a:endParaRPr b="1" sz="2700"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5056625" y="1449325"/>
            <a:ext cx="3313800" cy="12066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Verify Details of User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8851400" y="3461000"/>
            <a:ext cx="2373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Make Payment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713225" y="7598675"/>
            <a:ext cx="2926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"/>
          <p:cNvSpPr/>
          <p:nvPr/>
        </p:nvSpPr>
        <p:spPr>
          <a:xfrm>
            <a:off x="8719275" y="5038350"/>
            <a:ext cx="2619300" cy="9831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8419525" y="6828038"/>
            <a:ext cx="3000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99">
                <a:solidFill>
                  <a:schemeClr val="dk1"/>
                </a:solidFill>
              </a:rPr>
              <a:t>Helpdesk</a:t>
            </a:r>
            <a:endParaRPr b="1" sz="1800"/>
          </a:p>
        </p:txBody>
      </p:sp>
      <p:sp>
        <p:nvSpPr>
          <p:cNvPr id="265" name="Google Shape;265;p3"/>
          <p:cNvSpPr txBox="1"/>
          <p:nvPr/>
        </p:nvSpPr>
        <p:spPr>
          <a:xfrm>
            <a:off x="8538200" y="89608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</a:rPr>
              <a:t>Myprofile</a:t>
            </a:r>
            <a:endParaRPr b="1" sz="1700"/>
          </a:p>
        </p:txBody>
      </p:sp>
      <p:sp>
        <p:nvSpPr>
          <p:cNvPr id="252" name="Google Shape;252;p3"/>
          <p:cNvSpPr txBox="1"/>
          <p:nvPr/>
        </p:nvSpPr>
        <p:spPr>
          <a:xfrm>
            <a:off x="13203800" y="8796450"/>
            <a:ext cx="3785100" cy="923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personal details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View and edit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3203800" y="6634300"/>
            <a:ext cx="3736500" cy="170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Faqs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Knowledge base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Feedback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chat to cora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245" name="Google Shape;245;p3"/>
          <p:cNvSpPr txBox="1"/>
          <p:nvPr/>
        </p:nvSpPr>
        <p:spPr>
          <a:xfrm>
            <a:off x="13155275" y="4670850"/>
            <a:ext cx="3785100" cy="12960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Roundup feature 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edit profile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forgot password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90fcf013_0_15"/>
          <p:cNvSpPr txBox="1"/>
          <p:nvPr/>
        </p:nvSpPr>
        <p:spPr>
          <a:xfrm>
            <a:off x="4050800" y="306325"/>
            <a:ext cx="11910000" cy="12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dk1"/>
                </a:solidFill>
              </a:rPr>
              <a:t>Eureka Server</a:t>
            </a:r>
            <a:endParaRPr b="1" sz="4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4c90fcf013_0_15"/>
          <p:cNvSpPr/>
          <p:nvPr/>
        </p:nvSpPr>
        <p:spPr>
          <a:xfrm>
            <a:off x="7754100" y="3182875"/>
            <a:ext cx="4755000" cy="2697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dk1"/>
                </a:solidFill>
              </a:rPr>
              <a:t>Eureka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4c90fcf013_0_15"/>
          <p:cNvSpPr/>
          <p:nvPr/>
        </p:nvSpPr>
        <p:spPr>
          <a:xfrm>
            <a:off x="875525" y="3300975"/>
            <a:ext cx="3516000" cy="1661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4c90fcf013_0_15"/>
          <p:cNvSpPr/>
          <p:nvPr/>
        </p:nvSpPr>
        <p:spPr>
          <a:xfrm>
            <a:off x="1056125" y="6935475"/>
            <a:ext cx="3154800" cy="1661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4c90fcf013_0_15"/>
          <p:cNvSpPr/>
          <p:nvPr/>
        </p:nvSpPr>
        <p:spPr>
          <a:xfrm>
            <a:off x="14695750" y="3506875"/>
            <a:ext cx="3249300" cy="144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4c90fcf013_0_15"/>
          <p:cNvSpPr/>
          <p:nvPr/>
        </p:nvSpPr>
        <p:spPr>
          <a:xfrm>
            <a:off x="14017750" y="6935725"/>
            <a:ext cx="3927300" cy="1661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4c90fcf013_0_15"/>
          <p:cNvSpPr/>
          <p:nvPr/>
        </p:nvSpPr>
        <p:spPr>
          <a:xfrm>
            <a:off x="8213475" y="8398525"/>
            <a:ext cx="3516000" cy="144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24c90fcf013_0_15"/>
          <p:cNvCxnSpPr>
            <a:endCxn id="272" idx="1"/>
          </p:cNvCxnSpPr>
          <p:nvPr/>
        </p:nvCxnSpPr>
        <p:spPr>
          <a:xfrm>
            <a:off x="4370700" y="3529675"/>
            <a:ext cx="3383400" cy="100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24c90fcf013_0_15"/>
          <p:cNvCxnSpPr>
            <a:stCxn id="274" idx="3"/>
          </p:cNvCxnSpPr>
          <p:nvPr/>
        </p:nvCxnSpPr>
        <p:spPr>
          <a:xfrm flipH="1" rot="10800000">
            <a:off x="4210925" y="5244075"/>
            <a:ext cx="3451800" cy="252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24c90fcf013_0_15"/>
          <p:cNvCxnSpPr/>
          <p:nvPr/>
        </p:nvCxnSpPr>
        <p:spPr>
          <a:xfrm rot="10800000">
            <a:off x="9011400" y="5884225"/>
            <a:ext cx="0" cy="25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24c90fcf013_0_15"/>
          <p:cNvCxnSpPr/>
          <p:nvPr/>
        </p:nvCxnSpPr>
        <p:spPr>
          <a:xfrm rot="10800000">
            <a:off x="12509100" y="5152650"/>
            <a:ext cx="176010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24c90fcf013_0_15"/>
          <p:cNvCxnSpPr/>
          <p:nvPr/>
        </p:nvCxnSpPr>
        <p:spPr>
          <a:xfrm flipH="1">
            <a:off x="12554650" y="3735325"/>
            <a:ext cx="2148900" cy="29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g24c90fcf013_0_15"/>
          <p:cNvSpPr txBox="1"/>
          <p:nvPr/>
        </p:nvSpPr>
        <p:spPr>
          <a:xfrm>
            <a:off x="4810263" y="2638050"/>
            <a:ext cx="2525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Getting  User info 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4c90fcf013_0_15"/>
          <p:cNvSpPr txBox="1"/>
          <p:nvPr/>
        </p:nvSpPr>
        <p:spPr>
          <a:xfrm>
            <a:off x="4473875" y="7265175"/>
            <a:ext cx="2925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 Account  info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4c90fcf013_0_15"/>
          <p:cNvSpPr txBox="1"/>
          <p:nvPr/>
        </p:nvSpPr>
        <p:spPr>
          <a:xfrm>
            <a:off x="9106850" y="6764175"/>
            <a:ext cx="2925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activity of user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4c90fcf013_0_15"/>
          <p:cNvSpPr txBox="1"/>
          <p:nvPr/>
        </p:nvSpPr>
        <p:spPr>
          <a:xfrm>
            <a:off x="13831225" y="5566050"/>
            <a:ext cx="4209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 Transaction details  of 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4c90fcf013_0_15"/>
          <p:cNvSpPr txBox="1"/>
          <p:nvPr/>
        </p:nvSpPr>
        <p:spPr>
          <a:xfrm>
            <a:off x="12749200" y="2580163"/>
            <a:ext cx="2925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Feedback of 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4c90fcf013_0_15"/>
          <p:cNvSpPr txBox="1"/>
          <p:nvPr/>
        </p:nvSpPr>
        <p:spPr>
          <a:xfrm>
            <a:off x="8211300" y="5061200"/>
            <a:ext cx="3821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PORT :  8761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g24c90fcf013_0_15"/>
          <p:cNvCxnSpPr/>
          <p:nvPr/>
        </p:nvCxnSpPr>
        <p:spPr>
          <a:xfrm flipH="1">
            <a:off x="4258625" y="5147775"/>
            <a:ext cx="3129300" cy="226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g24c90fcf013_0_15"/>
          <p:cNvCxnSpPr/>
          <p:nvPr/>
        </p:nvCxnSpPr>
        <p:spPr>
          <a:xfrm rot="10800000">
            <a:off x="4508050" y="3803850"/>
            <a:ext cx="2880300" cy="89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g24c90fcf013_0_15"/>
          <p:cNvCxnSpPr/>
          <p:nvPr/>
        </p:nvCxnSpPr>
        <p:spPr>
          <a:xfrm flipH="1" rot="10800000">
            <a:off x="12943325" y="4032450"/>
            <a:ext cx="1417500" cy="20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g24c90fcf013_0_15"/>
          <p:cNvCxnSpPr/>
          <p:nvPr/>
        </p:nvCxnSpPr>
        <p:spPr>
          <a:xfrm>
            <a:off x="12623300" y="5701275"/>
            <a:ext cx="1302900" cy="132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24c90fcf013_0_15"/>
          <p:cNvCxnSpPr/>
          <p:nvPr/>
        </p:nvCxnSpPr>
        <p:spPr>
          <a:xfrm>
            <a:off x="8759950" y="6067050"/>
            <a:ext cx="45600" cy="228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24c90fcf013_0_15"/>
          <p:cNvSpPr txBox="1"/>
          <p:nvPr/>
        </p:nvSpPr>
        <p:spPr>
          <a:xfrm>
            <a:off x="55275" y="2318050"/>
            <a:ext cx="44187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http://localhost:9092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4c90fcf013_0_15"/>
          <p:cNvSpPr txBox="1"/>
          <p:nvPr/>
        </p:nvSpPr>
        <p:spPr>
          <a:xfrm>
            <a:off x="507500" y="5907025"/>
            <a:ext cx="42099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http://localhost:8040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4c90fcf013_0_15"/>
          <p:cNvSpPr txBox="1"/>
          <p:nvPr/>
        </p:nvSpPr>
        <p:spPr>
          <a:xfrm>
            <a:off x="4391525" y="9015975"/>
            <a:ext cx="37029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http://localhost:8010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4c90fcf013_0_15"/>
          <p:cNvSpPr txBox="1"/>
          <p:nvPr/>
        </p:nvSpPr>
        <p:spPr>
          <a:xfrm>
            <a:off x="14040600" y="8810250"/>
            <a:ext cx="39273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http://localhost:8020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4c90fcf013_0_15"/>
          <p:cNvSpPr txBox="1"/>
          <p:nvPr/>
        </p:nvSpPr>
        <p:spPr>
          <a:xfrm>
            <a:off x="13972525" y="1922100"/>
            <a:ext cx="3927300" cy="50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http://localhost:8031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c90fcf013_0_20"/>
          <p:cNvSpPr txBox="1"/>
          <p:nvPr/>
        </p:nvSpPr>
        <p:spPr>
          <a:xfrm>
            <a:off x="5010900" y="466350"/>
            <a:ext cx="9532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900">
                <a:solidFill>
                  <a:schemeClr val="dk1"/>
                </a:solidFill>
              </a:rPr>
              <a:t>API Gateway</a:t>
            </a:r>
            <a:endParaRPr b="1" sz="4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24c90fcf01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75" y="1636713"/>
            <a:ext cx="3886198" cy="39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4c90fcf01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75" y="6356625"/>
            <a:ext cx="3520450" cy="3520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g24c90fcf013_0_20"/>
          <p:cNvCxnSpPr>
            <a:endCxn id="303" idx="1"/>
          </p:cNvCxnSpPr>
          <p:nvPr/>
        </p:nvCxnSpPr>
        <p:spPr>
          <a:xfrm>
            <a:off x="279000" y="1129350"/>
            <a:ext cx="4731900" cy="2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24c90fcf013_0_20"/>
          <p:cNvCxnSpPr/>
          <p:nvPr/>
        </p:nvCxnSpPr>
        <p:spPr>
          <a:xfrm>
            <a:off x="301750" y="1152150"/>
            <a:ext cx="0" cy="86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g24c90fcf013_0_20"/>
          <p:cNvCxnSpPr/>
          <p:nvPr/>
        </p:nvCxnSpPr>
        <p:spPr>
          <a:xfrm flipH="1" rot="10800000">
            <a:off x="324600" y="9747375"/>
            <a:ext cx="4846200" cy="6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g24c90fcf013_0_20"/>
          <p:cNvCxnSpPr>
            <a:stCxn id="303" idx="1"/>
          </p:cNvCxnSpPr>
          <p:nvPr/>
        </p:nvCxnSpPr>
        <p:spPr>
          <a:xfrm>
            <a:off x="5010900" y="1152150"/>
            <a:ext cx="137100" cy="859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g24c90fcf013_0_20"/>
          <p:cNvSpPr txBox="1"/>
          <p:nvPr/>
        </p:nvSpPr>
        <p:spPr>
          <a:xfrm>
            <a:off x="781800" y="5426975"/>
            <a:ext cx="3520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Client Apps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4c90fcf013_0_20"/>
          <p:cNvSpPr/>
          <p:nvPr/>
        </p:nvSpPr>
        <p:spPr>
          <a:xfrm>
            <a:off x="6291075" y="1803675"/>
            <a:ext cx="11613000" cy="8107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4c90fcf013_0_20"/>
          <p:cNvSpPr/>
          <p:nvPr/>
        </p:nvSpPr>
        <p:spPr>
          <a:xfrm>
            <a:off x="6816850" y="4123950"/>
            <a:ext cx="2560200" cy="3680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API 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GATEWAY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4c90fcf013_0_20"/>
          <p:cNvSpPr/>
          <p:nvPr/>
        </p:nvSpPr>
        <p:spPr>
          <a:xfrm>
            <a:off x="10680200" y="2272275"/>
            <a:ext cx="3863100" cy="640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/users</a:t>
            </a:r>
            <a:endParaRPr b="1" sz="24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4c90fcf013_0_20"/>
          <p:cNvSpPr/>
          <p:nvPr/>
        </p:nvSpPr>
        <p:spPr>
          <a:xfrm>
            <a:off x="10680200" y="3970588"/>
            <a:ext cx="3863100" cy="640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4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/accounts</a:t>
            </a:r>
            <a:endParaRPr b="1" sz="24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g24c90fcf013_0_20"/>
          <p:cNvSpPr/>
          <p:nvPr/>
        </p:nvSpPr>
        <p:spPr>
          <a:xfrm>
            <a:off x="10680200" y="5668888"/>
            <a:ext cx="3863100" cy="640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/activity</a:t>
            </a:r>
            <a:endParaRPr b="1" sz="24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g24c90fcf013_0_20"/>
          <p:cNvSpPr/>
          <p:nvPr/>
        </p:nvSpPr>
        <p:spPr>
          <a:xfrm>
            <a:off x="10680200" y="7255750"/>
            <a:ext cx="3863100" cy="640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/transaction</a:t>
            </a:r>
            <a:endParaRPr b="1" sz="24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g24c90fcf013_0_20"/>
          <p:cNvSpPr/>
          <p:nvPr/>
        </p:nvSpPr>
        <p:spPr>
          <a:xfrm>
            <a:off x="10680200" y="8619725"/>
            <a:ext cx="3863100" cy="640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/feedback</a:t>
            </a:r>
            <a:endParaRPr b="1" sz="2400">
              <a:solidFill>
                <a:schemeClr val="dk1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g24c90fcf013_0_20"/>
          <p:cNvSpPr/>
          <p:nvPr/>
        </p:nvSpPr>
        <p:spPr>
          <a:xfrm>
            <a:off x="16280900" y="2112275"/>
            <a:ext cx="1097275" cy="1097400"/>
          </a:xfrm>
          <a:prstGeom prst="flowChartMagneticDisk">
            <a:avLst/>
          </a:prstGeom>
          <a:solidFill>
            <a:srgbClr val="88888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4c90fcf013_0_20"/>
          <p:cNvSpPr/>
          <p:nvPr/>
        </p:nvSpPr>
        <p:spPr>
          <a:xfrm>
            <a:off x="16280900" y="3826813"/>
            <a:ext cx="1097275" cy="1097400"/>
          </a:xfrm>
          <a:prstGeom prst="flowChartMagneticDisk">
            <a:avLst/>
          </a:prstGeom>
          <a:solidFill>
            <a:srgbClr val="88888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4c90fcf013_0_20"/>
          <p:cNvSpPr/>
          <p:nvPr/>
        </p:nvSpPr>
        <p:spPr>
          <a:xfrm>
            <a:off x="16280900" y="5308875"/>
            <a:ext cx="1097275" cy="1097400"/>
          </a:xfrm>
          <a:prstGeom prst="flowChartMagneticDisk">
            <a:avLst/>
          </a:prstGeom>
          <a:solidFill>
            <a:srgbClr val="88888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4c90fcf013_0_20"/>
          <p:cNvSpPr/>
          <p:nvPr/>
        </p:nvSpPr>
        <p:spPr>
          <a:xfrm>
            <a:off x="16280900" y="6907175"/>
            <a:ext cx="1097275" cy="1097400"/>
          </a:xfrm>
          <a:prstGeom prst="flowChartMagneticDisk">
            <a:avLst/>
          </a:prstGeom>
          <a:solidFill>
            <a:srgbClr val="88888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4c90fcf013_0_20"/>
          <p:cNvSpPr/>
          <p:nvPr/>
        </p:nvSpPr>
        <p:spPr>
          <a:xfrm>
            <a:off x="16280900" y="8505475"/>
            <a:ext cx="1097275" cy="1097400"/>
          </a:xfrm>
          <a:prstGeom prst="flowChartMagneticDisk">
            <a:avLst/>
          </a:prstGeom>
          <a:solidFill>
            <a:srgbClr val="88888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4c90fcf013_0_20"/>
          <p:cNvSpPr txBox="1"/>
          <p:nvPr/>
        </p:nvSpPr>
        <p:spPr>
          <a:xfrm>
            <a:off x="16120875" y="1037850"/>
            <a:ext cx="178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24c90fcf013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6574" y="4594875"/>
            <a:ext cx="1783200" cy="1783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5" name="Google Shape;325;g24c90fcf013_0_20"/>
          <p:cNvCxnSpPr/>
          <p:nvPr/>
        </p:nvCxnSpPr>
        <p:spPr>
          <a:xfrm>
            <a:off x="4645150" y="2318000"/>
            <a:ext cx="1943100" cy="237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g24c90fcf013_0_20"/>
          <p:cNvCxnSpPr/>
          <p:nvPr/>
        </p:nvCxnSpPr>
        <p:spPr>
          <a:xfrm flipH="1" rot="10800000">
            <a:off x="4622300" y="6341475"/>
            <a:ext cx="1920300" cy="176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g24c90fcf013_0_20"/>
          <p:cNvCxnSpPr/>
          <p:nvPr/>
        </p:nvCxnSpPr>
        <p:spPr>
          <a:xfrm flipH="1" rot="10800000">
            <a:off x="9491475" y="2743200"/>
            <a:ext cx="107430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g24c90fcf013_0_20"/>
          <p:cNvCxnSpPr>
            <a:endCxn id="314" idx="1"/>
          </p:cNvCxnSpPr>
          <p:nvPr/>
        </p:nvCxnSpPr>
        <p:spPr>
          <a:xfrm flipH="1" rot="10800000">
            <a:off x="9468500" y="4290688"/>
            <a:ext cx="1211700" cy="49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g24c90fcf013_0_20"/>
          <p:cNvCxnSpPr>
            <a:stCxn id="312" idx="3"/>
            <a:endCxn id="315" idx="1"/>
          </p:cNvCxnSpPr>
          <p:nvPr/>
        </p:nvCxnSpPr>
        <p:spPr>
          <a:xfrm>
            <a:off x="9377050" y="5964150"/>
            <a:ext cx="1303200" cy="2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g24c90fcf013_0_20"/>
          <p:cNvCxnSpPr>
            <a:endCxn id="316" idx="1"/>
          </p:cNvCxnSpPr>
          <p:nvPr/>
        </p:nvCxnSpPr>
        <p:spPr>
          <a:xfrm>
            <a:off x="9377300" y="6981550"/>
            <a:ext cx="1302900" cy="5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g24c90fcf013_0_20"/>
          <p:cNvCxnSpPr>
            <a:endCxn id="317" idx="1"/>
          </p:cNvCxnSpPr>
          <p:nvPr/>
        </p:nvCxnSpPr>
        <p:spPr>
          <a:xfrm>
            <a:off x="9171500" y="7873025"/>
            <a:ext cx="1508700" cy="106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g24c90fcf013_0_20"/>
          <p:cNvCxnSpPr>
            <a:stCxn id="313" idx="3"/>
            <a:endCxn id="318" idx="2"/>
          </p:cNvCxnSpPr>
          <p:nvPr/>
        </p:nvCxnSpPr>
        <p:spPr>
          <a:xfrm>
            <a:off x="14543300" y="2592375"/>
            <a:ext cx="1737600" cy="6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g24c90fcf013_0_20"/>
          <p:cNvCxnSpPr/>
          <p:nvPr/>
        </p:nvCxnSpPr>
        <p:spPr>
          <a:xfrm>
            <a:off x="14543300" y="9054075"/>
            <a:ext cx="1737600" cy="6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24c90fcf013_0_20"/>
          <p:cNvCxnSpPr/>
          <p:nvPr/>
        </p:nvCxnSpPr>
        <p:spPr>
          <a:xfrm>
            <a:off x="14543300" y="7541500"/>
            <a:ext cx="1737600" cy="6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g24c90fcf013_0_20"/>
          <p:cNvCxnSpPr/>
          <p:nvPr/>
        </p:nvCxnSpPr>
        <p:spPr>
          <a:xfrm>
            <a:off x="14543300" y="5881350"/>
            <a:ext cx="1737600" cy="6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24c90fcf013_0_20"/>
          <p:cNvCxnSpPr/>
          <p:nvPr/>
        </p:nvCxnSpPr>
        <p:spPr>
          <a:xfrm>
            <a:off x="14649975" y="4341175"/>
            <a:ext cx="1737600" cy="6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g24c90fcf013_0_20"/>
          <p:cNvSpPr txBox="1"/>
          <p:nvPr/>
        </p:nvSpPr>
        <p:spPr>
          <a:xfrm>
            <a:off x="11251800" y="9316925"/>
            <a:ext cx="3291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4c90fcf013_0_20"/>
          <p:cNvSpPr txBox="1"/>
          <p:nvPr/>
        </p:nvSpPr>
        <p:spPr>
          <a:xfrm>
            <a:off x="6656825" y="3346700"/>
            <a:ext cx="2697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PORT: 8999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