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F6C999-A334-4AD5-A466-D5EDEA769A4B}">
  <a:tblStyle styleId="{47F6C999-A334-4AD5-A466-D5EDEA769A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b4f0aa55d_3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8b4f0aa55d_3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8" name="Shape 48"/>
        <p:cNvGrpSpPr/>
        <p:nvPr/>
      </p:nvGrpSpPr>
      <p:grpSpPr>
        <a:xfrm>
          <a:off x="0" y="0"/>
          <a:ext cx="0" cy="0"/>
          <a:chOff x="0" y="0"/>
          <a:chExt cx="0" cy="0"/>
        </a:xfrm>
      </p:grpSpPr>
      <p:sp>
        <p:nvSpPr>
          <p:cNvPr id="49" name="Google Shape;49;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1"/>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3"/>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
        <p:nvSpPr>
          <p:cNvPr id="74" name="Google Shape;74;p15"/>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5" name="Shape 75"/>
        <p:cNvGrpSpPr/>
        <p:nvPr/>
      </p:nvGrpSpPr>
      <p:grpSpPr>
        <a:xfrm>
          <a:off x="0" y="0"/>
          <a:ext cx="0" cy="0"/>
          <a:chOff x="0" y="0"/>
          <a:chExt cx="0" cy="0"/>
        </a:xfrm>
      </p:grpSpPr>
      <p:sp>
        <p:nvSpPr>
          <p:cNvPr id="76" name="Google Shape;76;p1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9" name="Shape 79"/>
        <p:cNvGrpSpPr/>
        <p:nvPr/>
      </p:nvGrpSpPr>
      <p:grpSpPr>
        <a:xfrm>
          <a:off x="0" y="0"/>
          <a:ext cx="0" cy="0"/>
          <a:chOff x="0" y="0"/>
          <a:chExt cx="0" cy="0"/>
        </a:xfrm>
      </p:grpSpPr>
      <p:sp>
        <p:nvSpPr>
          <p:cNvPr id="80" name="Google Shape;80;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7"/>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8"/>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4" name="Shape 94"/>
        <p:cNvGrpSpPr/>
        <p:nvPr/>
      </p:nvGrpSpPr>
      <p:grpSpPr>
        <a:xfrm>
          <a:off x="0" y="0"/>
          <a:ext cx="0" cy="0"/>
          <a:chOff x="0" y="0"/>
          <a:chExt cx="0" cy="0"/>
        </a:xfrm>
      </p:grpSpPr>
      <p:sp>
        <p:nvSpPr>
          <p:cNvPr id="95" name="Google Shape;95;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1"/>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0" name="Shape 100"/>
        <p:cNvGrpSpPr/>
        <p:nvPr/>
      </p:nvGrpSpPr>
      <p:grpSpPr>
        <a:xfrm>
          <a:off x="0" y="0"/>
          <a:ext cx="0" cy="0"/>
          <a:chOff x="0" y="0"/>
          <a:chExt cx="0" cy="0"/>
        </a:xfrm>
      </p:grpSpPr>
      <p:sp>
        <p:nvSpPr>
          <p:cNvPr id="101" name="Google Shape;101;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2"/>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3"/>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2" name="Shape 112"/>
        <p:cNvGrpSpPr/>
        <p:nvPr/>
      </p:nvGrpSpPr>
      <p:grpSpPr>
        <a:xfrm>
          <a:off x="0" y="0"/>
          <a:ext cx="0" cy="0"/>
          <a:chOff x="0" y="0"/>
          <a:chExt cx="0" cy="0"/>
        </a:xfrm>
      </p:grpSpPr>
      <p:sp>
        <p:nvSpPr>
          <p:cNvPr id="113" name="Google Shape;113;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4"/>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5"/>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4" name="Shape 124"/>
        <p:cNvGrpSpPr/>
        <p:nvPr/>
      </p:nvGrpSpPr>
      <p:grpSpPr>
        <a:xfrm>
          <a:off x="0" y="0"/>
          <a:ext cx="0" cy="0"/>
          <a:chOff x="0" y="0"/>
          <a:chExt cx="0" cy="0"/>
        </a:xfrm>
      </p:grpSpPr>
      <p:sp>
        <p:nvSpPr>
          <p:cNvPr id="125" name="Google Shape;125;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6"/>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4"/>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60" y="418320"/>
            <a:ext cx="8519400" cy="624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311760" y="1152360"/>
            <a:ext cx="8519400" cy="34153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idx="12" type="sldNum"/>
          </p:nvPr>
        </p:nvSpPr>
        <p:spPr>
          <a:xfrm>
            <a:off x="8472600" y="4663080"/>
            <a:ext cx="547560" cy="392400"/>
          </a:xfrm>
          <a:prstGeom prst="rect">
            <a:avLst/>
          </a:prstGeom>
          <a:noFill/>
          <a:ln>
            <a:noFill/>
          </a:ln>
        </p:spPr>
        <p:txBody>
          <a:bodyPr anchorCtr="0" anchor="ctr" bIns="91425" lIns="90000" spcFirstLastPara="1" rIns="90000"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71" name="Google Shape;71;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2" name="Google Shape;72;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6" name="Shape 136"/>
        <p:cNvGrpSpPr/>
        <p:nvPr/>
      </p:nvGrpSpPr>
      <p:grpSpPr>
        <a:xfrm>
          <a:off x="0" y="0"/>
          <a:ext cx="0" cy="0"/>
          <a:chOff x="0" y="0"/>
          <a:chExt cx="0" cy="0"/>
        </a:xfrm>
      </p:grpSpPr>
      <p:pic>
        <p:nvPicPr>
          <p:cNvPr id="137" name="Google Shape;137;p27"/>
          <p:cNvPicPr preferRelativeResize="0"/>
          <p:nvPr/>
        </p:nvPicPr>
        <p:blipFill rotWithShape="1">
          <a:blip r:embed="rId3">
            <a:alphaModFix/>
          </a:blip>
          <a:srcRect b="4509" l="0" r="0" t="-4509"/>
          <a:stretch/>
        </p:blipFill>
        <p:spPr>
          <a:xfrm>
            <a:off x="238835" y="580413"/>
            <a:ext cx="3982680" cy="3982680"/>
          </a:xfrm>
          <a:prstGeom prst="rect">
            <a:avLst/>
          </a:prstGeom>
          <a:noFill/>
          <a:ln>
            <a:noFill/>
          </a:ln>
        </p:spPr>
      </p:pic>
      <p:sp>
        <p:nvSpPr>
          <p:cNvPr id="138" name="Google Shape;138;p27"/>
          <p:cNvSpPr/>
          <p:nvPr/>
        </p:nvSpPr>
        <p:spPr>
          <a:xfrm>
            <a:off x="3438725" y="1036300"/>
            <a:ext cx="5019900" cy="24258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FFFFFF"/>
              </a:buClr>
              <a:buSzPts val="3600"/>
              <a:buFont typeface="Arial"/>
              <a:buNone/>
            </a:pPr>
            <a:r>
              <a:rPr b="1" i="0" lang="en" sz="3600" u="none" cap="none" strike="noStrike">
                <a:solidFill>
                  <a:schemeClr val="dk1"/>
                </a:solidFill>
                <a:latin typeface="Georgia"/>
                <a:ea typeface="Georgia"/>
                <a:cs typeface="Georgia"/>
                <a:sym typeface="Georgia"/>
              </a:rPr>
              <a:t>Product Name:</a:t>
            </a:r>
            <a:endParaRPr b="1" i="0" sz="3600" u="none" cap="none" strike="noStrike">
              <a:solidFill>
                <a:schemeClr val="dk1"/>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3600"/>
              <a:buFont typeface="Arial"/>
              <a:buNone/>
            </a:pPr>
            <a:r>
              <a:rPr b="1" lang="en" sz="3600">
                <a:solidFill>
                  <a:schemeClr val="dk1"/>
                </a:solidFill>
                <a:latin typeface="Georgia"/>
                <a:ea typeface="Georgia"/>
                <a:cs typeface="Georgia"/>
                <a:sym typeface="Georgia"/>
              </a:rPr>
              <a:t>Resignation Portal</a:t>
            </a:r>
            <a:endParaRPr b="1" sz="3600">
              <a:solidFill>
                <a:schemeClr val="dk1"/>
              </a:solidFill>
              <a:latin typeface="Georgia"/>
              <a:ea typeface="Georgia"/>
              <a:cs typeface="Georgia"/>
              <a:sym typeface="Georgia"/>
            </a:endParaRPr>
          </a:p>
        </p:txBody>
      </p:sp>
      <p:sp>
        <p:nvSpPr>
          <p:cNvPr id="139" name="Google Shape;139;p27"/>
          <p:cNvSpPr txBox="1"/>
          <p:nvPr/>
        </p:nvSpPr>
        <p:spPr>
          <a:xfrm>
            <a:off x="4975325" y="3091500"/>
            <a:ext cx="2068500" cy="12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1A1A"/>
                </a:solidFill>
                <a:latin typeface="Georgia"/>
                <a:ea typeface="Georgia"/>
                <a:cs typeface="Georgia"/>
                <a:sym typeface="Georgia"/>
              </a:rPr>
              <a:t>Team 4</a:t>
            </a:r>
            <a:br>
              <a:rPr lang="en">
                <a:solidFill>
                  <a:srgbClr val="1A1A1A"/>
                </a:solidFill>
                <a:latin typeface="Georgia"/>
                <a:ea typeface="Georgia"/>
                <a:cs typeface="Georgia"/>
                <a:sym typeface="Georgia"/>
              </a:rPr>
            </a:br>
            <a:endParaRPr>
              <a:solidFill>
                <a:srgbClr val="1A1A1A"/>
              </a:solidFill>
              <a:latin typeface="Georgia"/>
              <a:ea typeface="Georgia"/>
              <a:cs typeface="Georgia"/>
              <a:sym typeface="Georgia"/>
            </a:endParaRPr>
          </a:p>
          <a:p>
            <a:pPr indent="-317500" lvl="0" marL="457200" rtl="0" algn="l">
              <a:spcBef>
                <a:spcPts val="0"/>
              </a:spcBef>
              <a:spcAft>
                <a:spcPts val="0"/>
              </a:spcAft>
              <a:buClr>
                <a:srgbClr val="1A1A1A"/>
              </a:buClr>
              <a:buSzPts val="1400"/>
              <a:buFont typeface="Georgia"/>
              <a:buAutoNum type="arabicParenR"/>
            </a:pPr>
            <a:r>
              <a:rPr lang="en">
                <a:solidFill>
                  <a:srgbClr val="1A1A1A"/>
                </a:solidFill>
                <a:latin typeface="Georgia"/>
                <a:ea typeface="Georgia"/>
                <a:cs typeface="Georgia"/>
                <a:sym typeface="Georgia"/>
              </a:rPr>
              <a:t>Lokesh Jain</a:t>
            </a:r>
            <a:endParaRPr>
              <a:solidFill>
                <a:srgbClr val="1A1A1A"/>
              </a:solidFill>
              <a:latin typeface="Georgia"/>
              <a:ea typeface="Georgia"/>
              <a:cs typeface="Georgia"/>
              <a:sym typeface="Georgia"/>
            </a:endParaRPr>
          </a:p>
          <a:p>
            <a:pPr indent="0" lvl="0" marL="0" rtl="0" algn="l">
              <a:spcBef>
                <a:spcPts val="0"/>
              </a:spcBef>
              <a:spcAft>
                <a:spcPts val="0"/>
              </a:spcAft>
              <a:buNone/>
            </a:pPr>
            <a:r>
              <a:rPr lang="en">
                <a:solidFill>
                  <a:srgbClr val="1A1A1A"/>
                </a:solidFill>
                <a:latin typeface="Georgia"/>
                <a:ea typeface="Georgia"/>
                <a:cs typeface="Georgia"/>
                <a:sym typeface="Georgia"/>
              </a:rPr>
              <a:t> 2)	Monty Gupta</a:t>
            </a:r>
            <a:endParaRPr>
              <a:solidFill>
                <a:srgbClr val="1A1A1A"/>
              </a:solidFill>
              <a:latin typeface="Georgia"/>
              <a:ea typeface="Georgia"/>
              <a:cs typeface="Georgia"/>
              <a:sym typeface="Georgia"/>
            </a:endParaRPr>
          </a:p>
          <a:p>
            <a:pPr indent="0" lvl="0" marL="0" rtl="0" algn="l">
              <a:spcBef>
                <a:spcPts val="0"/>
              </a:spcBef>
              <a:spcAft>
                <a:spcPts val="0"/>
              </a:spcAft>
              <a:buNone/>
            </a:pPr>
            <a:r>
              <a:rPr lang="en">
                <a:solidFill>
                  <a:srgbClr val="1A1A1A"/>
                </a:solidFill>
                <a:latin typeface="Georgia"/>
                <a:ea typeface="Georgia"/>
                <a:cs typeface="Georgia"/>
                <a:sym typeface="Georgia"/>
              </a:rPr>
              <a:t> 3)	Priyanka H M</a:t>
            </a:r>
            <a:endParaRPr>
              <a:solidFill>
                <a:srgbClr val="1A1A1A"/>
              </a:solidFill>
              <a:latin typeface="Georgia"/>
              <a:ea typeface="Georgia"/>
              <a:cs typeface="Georgia"/>
              <a:sym typeface="Georgia"/>
            </a:endParaRPr>
          </a:p>
          <a:p>
            <a:pPr indent="0" lvl="0" marL="0" rtl="0" algn="l">
              <a:spcBef>
                <a:spcPts val="0"/>
              </a:spcBef>
              <a:spcAft>
                <a:spcPts val="0"/>
              </a:spcAft>
              <a:buNone/>
            </a:pPr>
            <a:r>
              <a:rPr lang="en">
                <a:solidFill>
                  <a:srgbClr val="1A1A1A"/>
                </a:solidFill>
                <a:latin typeface="Georgia"/>
                <a:ea typeface="Georgia"/>
                <a:cs typeface="Georgia"/>
                <a:sym typeface="Georgia"/>
              </a:rPr>
              <a:t> 4)     Sangamithra S</a:t>
            </a:r>
            <a:endParaRPr>
              <a:solidFill>
                <a:srgbClr val="1A1A1A"/>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3" name="Shape 143"/>
        <p:cNvGrpSpPr/>
        <p:nvPr/>
      </p:nvGrpSpPr>
      <p:grpSpPr>
        <a:xfrm>
          <a:off x="0" y="0"/>
          <a:ext cx="0" cy="0"/>
          <a:chOff x="0" y="0"/>
          <a:chExt cx="0" cy="0"/>
        </a:xfrm>
      </p:grpSpPr>
      <p:sp>
        <p:nvSpPr>
          <p:cNvPr id="144" name="Google Shape;144;p28"/>
          <p:cNvSpPr txBox="1"/>
          <p:nvPr>
            <p:ph idx="4294967295" type="title"/>
          </p:nvPr>
        </p:nvSpPr>
        <p:spPr>
          <a:xfrm>
            <a:off x="450210" y="496015"/>
            <a:ext cx="8519400" cy="571800"/>
          </a:xfrm>
          <a:prstGeom prst="rect">
            <a:avLst/>
          </a:prstGeom>
          <a:noFill/>
          <a:ln>
            <a:noFill/>
          </a:ln>
        </p:spPr>
        <p:txBody>
          <a:bodyPr anchorCtr="0" anchor="t" bIns="91425" lIns="0" spcFirstLastPara="1" rIns="0" wrap="square" tIns="91425">
            <a:normAutofit fontScale="90000"/>
          </a:bodyPr>
          <a:lstStyle/>
          <a:p>
            <a:pPr indent="0" lvl="0" marL="0" marR="0" rtl="0" algn="ctr">
              <a:lnSpc>
                <a:spcPct val="100000"/>
              </a:lnSpc>
              <a:spcBef>
                <a:spcPts val="0"/>
              </a:spcBef>
              <a:spcAft>
                <a:spcPts val="0"/>
              </a:spcAft>
              <a:buClr>
                <a:srgbClr val="000000"/>
              </a:buClr>
              <a:buSzPct val="100000"/>
              <a:buFont typeface="Arial"/>
              <a:buNone/>
            </a:pPr>
            <a:r>
              <a:rPr i="0" lang="en" sz="2800" u="none" cap="none" strike="noStrike">
                <a:solidFill>
                  <a:srgbClr val="000000"/>
                </a:solidFill>
                <a:latin typeface="Georgia"/>
                <a:ea typeface="Georgia"/>
                <a:cs typeface="Georgia"/>
                <a:sym typeface="Georgia"/>
              </a:rPr>
              <a:t>Abstract Problem  </a:t>
            </a:r>
            <a:endParaRPr i="0" sz="2800" u="none" cap="none" strike="noStrike">
              <a:latin typeface="Georgia"/>
              <a:ea typeface="Georgia"/>
              <a:cs typeface="Georgia"/>
              <a:sym typeface="Georgia"/>
            </a:endParaRPr>
          </a:p>
          <a:p>
            <a:pPr indent="0" lvl="0" marL="0" marR="0" rtl="0" algn="l">
              <a:lnSpc>
                <a:spcPct val="100000"/>
              </a:lnSpc>
              <a:spcBef>
                <a:spcPts val="0"/>
              </a:spcBef>
              <a:spcAft>
                <a:spcPts val="0"/>
              </a:spcAft>
              <a:buSzPct val="100000"/>
              <a:buFont typeface="Arial"/>
              <a:buNone/>
            </a:pPr>
            <a:r>
              <a:t/>
            </a:r>
            <a:endParaRPr i="0" sz="1800" u="none" cap="none" strike="noStrike">
              <a:latin typeface="Georgia"/>
              <a:ea typeface="Georgia"/>
              <a:cs typeface="Georgia"/>
              <a:sym typeface="Georgia"/>
            </a:endParaRPr>
          </a:p>
          <a:p>
            <a:pPr indent="0" lvl="0" marL="0" marR="0" rtl="0" algn="l">
              <a:lnSpc>
                <a:spcPct val="115000"/>
              </a:lnSpc>
              <a:spcBef>
                <a:spcPts val="0"/>
              </a:spcBef>
              <a:spcAft>
                <a:spcPts val="0"/>
              </a:spcAft>
              <a:buSzPct val="100000"/>
              <a:buFont typeface="Arial"/>
              <a:buNone/>
            </a:pPr>
            <a:r>
              <a:t/>
            </a:r>
            <a:endParaRPr i="0" sz="4020" u="none" cap="none" strike="noStrike">
              <a:latin typeface="Georgia"/>
              <a:ea typeface="Georgia"/>
              <a:cs typeface="Georgia"/>
              <a:sym typeface="Georgia"/>
            </a:endParaRPr>
          </a:p>
        </p:txBody>
      </p:sp>
      <p:sp>
        <p:nvSpPr>
          <p:cNvPr id="145" name="Google Shape;145;p28"/>
          <p:cNvSpPr txBox="1"/>
          <p:nvPr/>
        </p:nvSpPr>
        <p:spPr>
          <a:xfrm>
            <a:off x="721000" y="1411525"/>
            <a:ext cx="7681500" cy="324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250">
                <a:solidFill>
                  <a:schemeClr val="dk1"/>
                </a:solidFill>
                <a:latin typeface="Georgia"/>
                <a:ea typeface="Georgia"/>
                <a:cs typeface="Georgia"/>
                <a:sym typeface="Georgia"/>
              </a:rPr>
              <a:t>                                   </a:t>
            </a:r>
            <a:r>
              <a:rPr lang="en" sz="2000">
                <a:solidFill>
                  <a:schemeClr val="dk1"/>
                </a:solidFill>
                <a:latin typeface="Georgia"/>
                <a:ea typeface="Georgia"/>
                <a:cs typeface="Georgia"/>
                <a:sym typeface="Georgia"/>
              </a:rPr>
              <a:t>Employee Terminator Bot</a:t>
            </a:r>
            <a:br>
              <a:rPr lang="en" sz="2250">
                <a:solidFill>
                  <a:schemeClr val="dk1"/>
                </a:solidFill>
                <a:latin typeface="Georgia"/>
                <a:ea typeface="Georgia"/>
                <a:cs typeface="Georgia"/>
                <a:sym typeface="Georgia"/>
              </a:rPr>
            </a:br>
            <a:br>
              <a:rPr lang="en" sz="16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To design a bot  like application, to remove or transfer employee details from various HR systems post last working day of employee once the resignation is accepted in the system. The bot should start making necessary changes in relevant HR systems preparing flags to take effect post last working day of the employee, eliminating dependency on HR agents to do this manually.</a:t>
            </a:r>
            <a:endParaRPr>
              <a:latin typeface="Georgia"/>
              <a:ea typeface="Georgia"/>
              <a:cs typeface="Georgia"/>
              <a:sym typeface="Georgia"/>
            </a:endParaRPr>
          </a:p>
        </p:txBody>
      </p:sp>
      <p:pic>
        <p:nvPicPr>
          <p:cNvPr id="146" name="Google Shape;146;p28"/>
          <p:cNvPicPr preferRelativeResize="0"/>
          <p:nvPr/>
        </p:nvPicPr>
        <p:blipFill>
          <a:blip r:embed="rId3">
            <a:alphaModFix/>
          </a:blip>
          <a:stretch>
            <a:fillRect/>
          </a:stretch>
        </p:blipFill>
        <p:spPr>
          <a:xfrm>
            <a:off x="6364063" y="1466700"/>
            <a:ext cx="468176" cy="468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0" name="Shape 150"/>
        <p:cNvGrpSpPr/>
        <p:nvPr/>
      </p:nvGrpSpPr>
      <p:grpSpPr>
        <a:xfrm>
          <a:off x="0" y="0"/>
          <a:ext cx="0" cy="0"/>
          <a:chOff x="0" y="0"/>
          <a:chExt cx="0" cy="0"/>
        </a:xfrm>
      </p:grpSpPr>
      <p:sp>
        <p:nvSpPr>
          <p:cNvPr id="151" name="Google Shape;151;p29"/>
          <p:cNvSpPr txBox="1"/>
          <p:nvPr>
            <p:ph idx="4294967295" type="title"/>
          </p:nvPr>
        </p:nvSpPr>
        <p:spPr>
          <a:xfrm>
            <a:off x="311760" y="444960"/>
            <a:ext cx="8519400" cy="571680"/>
          </a:xfrm>
          <a:prstGeom prst="rect">
            <a:avLst/>
          </a:prstGeom>
          <a:noFill/>
          <a:ln>
            <a:noFill/>
          </a:ln>
        </p:spPr>
        <p:txBody>
          <a:bodyPr anchorCtr="0" anchor="t" bIns="91425" lIns="0" spcFirstLastPara="1" rIns="0" wrap="square" tIns="91425">
            <a:normAutofit fontScale="91000"/>
          </a:bodyPr>
          <a:lstStyle/>
          <a:p>
            <a:pPr indent="0" lvl="0" marL="0" marR="0" rtl="0" algn="ctr">
              <a:lnSpc>
                <a:spcPct val="100000"/>
              </a:lnSpc>
              <a:spcBef>
                <a:spcPts val="0"/>
              </a:spcBef>
              <a:spcAft>
                <a:spcPts val="0"/>
              </a:spcAft>
              <a:buClr>
                <a:srgbClr val="1A1A1A"/>
              </a:buClr>
              <a:buSzPct val="100000"/>
              <a:buFont typeface="Arial"/>
              <a:buNone/>
            </a:pPr>
            <a:r>
              <a:rPr i="0" lang="en" sz="2800" u="none" cap="none" strike="noStrike">
                <a:solidFill>
                  <a:srgbClr val="1A1A1A"/>
                </a:solidFill>
                <a:latin typeface="Georgia"/>
                <a:ea typeface="Georgia"/>
                <a:cs typeface="Georgia"/>
                <a:sym typeface="Georgia"/>
              </a:rPr>
              <a:t>Features</a:t>
            </a:r>
            <a:endParaRPr i="0" sz="2800" u="none" cap="none" strike="noStrike">
              <a:latin typeface="Georgia"/>
              <a:ea typeface="Georgia"/>
              <a:cs typeface="Georgia"/>
              <a:sym typeface="Georgia"/>
            </a:endParaRPr>
          </a:p>
        </p:txBody>
      </p:sp>
      <p:sp>
        <p:nvSpPr>
          <p:cNvPr id="152" name="Google Shape;152;p29"/>
          <p:cNvSpPr/>
          <p:nvPr/>
        </p:nvSpPr>
        <p:spPr>
          <a:xfrm>
            <a:off x="107640" y="982800"/>
            <a:ext cx="6086880" cy="399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145800" y="1036440"/>
            <a:ext cx="2332800" cy="399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899325" y="1135575"/>
            <a:ext cx="7357200" cy="326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A)	</a:t>
            </a:r>
            <a:r>
              <a:rPr b="1" lang="en">
                <a:latin typeface="Georgia"/>
                <a:ea typeface="Georgia"/>
                <a:cs typeface="Georgia"/>
                <a:sym typeface="Georgia"/>
              </a:rPr>
              <a:t>Employee</a:t>
            </a:r>
            <a:r>
              <a:rPr lang="en">
                <a:latin typeface="Georgia"/>
                <a:ea typeface="Georgia"/>
                <a:cs typeface="Georgia"/>
                <a:sym typeface="Georgia"/>
              </a:rPr>
              <a:t>: </a:t>
            </a:r>
            <a:br>
              <a:rPr lang="en">
                <a:latin typeface="Georgia"/>
                <a:ea typeface="Georgia"/>
                <a:cs typeface="Georgia"/>
                <a:sym typeface="Georgia"/>
              </a:rPr>
            </a:b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Apply for resignation</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Submit necessary forms- NDA, Non Compete, KT videos, Exit Interview.</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solidFill>
                  <a:schemeClr val="dk1"/>
                </a:solidFill>
                <a:latin typeface="Georgia"/>
                <a:ea typeface="Georgia"/>
                <a:cs typeface="Georgia"/>
                <a:sym typeface="Georgia"/>
              </a:rPr>
              <a:t>Submit  </a:t>
            </a:r>
            <a:r>
              <a:rPr lang="en">
                <a:latin typeface="Georgia"/>
                <a:ea typeface="Georgia"/>
                <a:cs typeface="Georgia"/>
                <a:sym typeface="Georgia"/>
              </a:rPr>
              <a:t>p</a:t>
            </a:r>
            <a:r>
              <a:rPr lang="en">
                <a:latin typeface="Georgia"/>
                <a:ea typeface="Georgia"/>
                <a:cs typeface="Georgia"/>
                <a:sym typeface="Georgia"/>
              </a:rPr>
              <a:t>roof of assets returned.</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Ask any question to HR to clarify doubts.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View FAQs.</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B)	</a:t>
            </a:r>
            <a:r>
              <a:rPr b="1" lang="en">
                <a:latin typeface="Georgia"/>
                <a:ea typeface="Georgia"/>
                <a:cs typeface="Georgia"/>
                <a:sym typeface="Georgia"/>
              </a:rPr>
              <a:t>HR</a:t>
            </a:r>
            <a:r>
              <a:rPr lang="en">
                <a:latin typeface="Georgia"/>
                <a:ea typeface="Georgia"/>
                <a:cs typeface="Georgia"/>
                <a:sym typeface="Georgia"/>
              </a:rPr>
              <a:t>:</a:t>
            </a:r>
            <a:br>
              <a:rPr lang="en">
                <a:latin typeface="Georgia"/>
                <a:ea typeface="Georgia"/>
                <a:cs typeface="Georgia"/>
                <a:sym typeface="Georgia"/>
              </a:rPr>
            </a:b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Approve employee resignation request on completion of all necessary procedures.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View Resignation status of employee in form of checklists.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Release necessary </a:t>
            </a:r>
            <a:r>
              <a:rPr lang="en">
                <a:latin typeface="Georgia"/>
                <a:ea typeface="Georgia"/>
                <a:cs typeface="Georgia"/>
                <a:sym typeface="Georgia"/>
              </a:rPr>
              <a:t>documents</a:t>
            </a:r>
            <a:r>
              <a:rPr lang="en">
                <a:latin typeface="Georgia"/>
                <a:ea typeface="Georgia"/>
                <a:cs typeface="Georgia"/>
                <a:sym typeface="Georgia"/>
              </a:rPr>
              <a:t> to employee- Relieving letter, NOC, Experience letter etc</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arenR"/>
            </a:pPr>
            <a:r>
              <a:rPr lang="en">
                <a:latin typeface="Georgia"/>
                <a:ea typeface="Georgia"/>
                <a:cs typeface="Georgia"/>
                <a:sym typeface="Georgia"/>
              </a:rPr>
              <a:t>Answer questions asked by exiting employees </a:t>
            </a:r>
            <a:endParaRPr>
              <a:latin typeface="Georgia"/>
              <a:ea typeface="Georgia"/>
              <a:cs typeface="Georgia"/>
              <a:sym typeface="Georgia"/>
            </a:endParaRPr>
          </a:p>
        </p:txBody>
      </p:sp>
      <p:pic>
        <p:nvPicPr>
          <p:cNvPr id="155" name="Google Shape;155;p29"/>
          <p:cNvPicPr preferRelativeResize="0"/>
          <p:nvPr/>
        </p:nvPicPr>
        <p:blipFill>
          <a:blip r:embed="rId3">
            <a:alphaModFix/>
          </a:blip>
          <a:stretch>
            <a:fillRect/>
          </a:stretch>
        </p:blipFill>
        <p:spPr>
          <a:xfrm>
            <a:off x="7203000" y="938424"/>
            <a:ext cx="1579075" cy="21378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30"/>
          <p:cNvSpPr txBox="1"/>
          <p:nvPr>
            <p:ph idx="4294967295" type="title"/>
          </p:nvPr>
        </p:nvSpPr>
        <p:spPr>
          <a:xfrm>
            <a:off x="311760" y="64800"/>
            <a:ext cx="8519400" cy="571680"/>
          </a:xfrm>
          <a:prstGeom prst="rect">
            <a:avLst/>
          </a:prstGeom>
          <a:noFill/>
          <a:ln>
            <a:noFill/>
          </a:ln>
        </p:spPr>
        <p:txBody>
          <a:bodyPr anchorCtr="0" anchor="t" bIns="91425" lIns="0" spcFirstLastPara="1" rIns="0" wrap="square" tIns="91425">
            <a:normAutofit/>
          </a:bodyPr>
          <a:lstStyle/>
          <a:p>
            <a:pPr indent="0" lvl="0" marL="0" marR="0" rtl="0" algn="ctr">
              <a:lnSpc>
                <a:spcPct val="100000"/>
              </a:lnSpc>
              <a:spcBef>
                <a:spcPts val="0"/>
              </a:spcBef>
              <a:spcAft>
                <a:spcPts val="0"/>
              </a:spcAft>
              <a:buClr>
                <a:srgbClr val="000000"/>
              </a:buClr>
              <a:buSzPts val="2800"/>
              <a:buFont typeface="Arial"/>
              <a:buNone/>
            </a:pPr>
            <a:r>
              <a:rPr b="0" i="0" lang="en" sz="2000" u="none" cap="none" strike="noStrike">
                <a:solidFill>
                  <a:srgbClr val="000000"/>
                </a:solidFill>
                <a:latin typeface="Arial"/>
                <a:ea typeface="Arial"/>
                <a:cs typeface="Arial"/>
                <a:sym typeface="Arial"/>
              </a:rPr>
              <a:t>Architecture Diagram</a:t>
            </a:r>
            <a:endParaRPr b="0" i="0" sz="2000" u="none" cap="none" strike="noStrike">
              <a:latin typeface="Arial"/>
              <a:ea typeface="Arial"/>
              <a:cs typeface="Arial"/>
              <a:sym typeface="Arial"/>
            </a:endParaRPr>
          </a:p>
        </p:txBody>
      </p:sp>
      <p:pic>
        <p:nvPicPr>
          <p:cNvPr id="161" name="Google Shape;161;p30"/>
          <p:cNvPicPr preferRelativeResize="0"/>
          <p:nvPr/>
        </p:nvPicPr>
        <p:blipFill>
          <a:blip r:embed="rId3">
            <a:alphaModFix/>
          </a:blip>
          <a:stretch>
            <a:fillRect/>
          </a:stretch>
        </p:blipFill>
        <p:spPr>
          <a:xfrm>
            <a:off x="1657250" y="470651"/>
            <a:ext cx="5341500" cy="4600200"/>
          </a:xfrm>
          <a:prstGeom prst="rect">
            <a:avLst/>
          </a:prstGeom>
          <a:noFill/>
          <a:ln>
            <a:noFill/>
          </a:ln>
        </p:spPr>
      </p:pic>
      <p:pic>
        <p:nvPicPr>
          <p:cNvPr id="162" name="Google Shape;162;p30"/>
          <p:cNvPicPr preferRelativeResize="0"/>
          <p:nvPr/>
        </p:nvPicPr>
        <p:blipFill>
          <a:blip r:embed="rId4">
            <a:alphaModFix/>
          </a:blip>
          <a:stretch>
            <a:fillRect/>
          </a:stretch>
        </p:blipFill>
        <p:spPr>
          <a:xfrm>
            <a:off x="2311400" y="3129702"/>
            <a:ext cx="367400" cy="367400"/>
          </a:xfrm>
          <a:prstGeom prst="rect">
            <a:avLst/>
          </a:prstGeom>
          <a:noFill/>
          <a:ln>
            <a:noFill/>
          </a:ln>
        </p:spPr>
      </p:pic>
      <p:pic>
        <p:nvPicPr>
          <p:cNvPr id="163" name="Google Shape;163;p30"/>
          <p:cNvPicPr preferRelativeResize="0"/>
          <p:nvPr/>
        </p:nvPicPr>
        <p:blipFill>
          <a:blip r:embed="rId4">
            <a:alphaModFix/>
          </a:blip>
          <a:stretch>
            <a:fillRect/>
          </a:stretch>
        </p:blipFill>
        <p:spPr>
          <a:xfrm>
            <a:off x="5938675" y="747302"/>
            <a:ext cx="367400" cy="367400"/>
          </a:xfrm>
          <a:prstGeom prst="rect">
            <a:avLst/>
          </a:prstGeom>
          <a:noFill/>
          <a:ln>
            <a:noFill/>
          </a:ln>
        </p:spPr>
      </p:pic>
      <p:pic>
        <p:nvPicPr>
          <p:cNvPr id="164" name="Google Shape;164;p30"/>
          <p:cNvPicPr preferRelativeResize="0"/>
          <p:nvPr/>
        </p:nvPicPr>
        <p:blipFill>
          <a:blip r:embed="rId4">
            <a:alphaModFix/>
          </a:blip>
          <a:stretch>
            <a:fillRect/>
          </a:stretch>
        </p:blipFill>
        <p:spPr>
          <a:xfrm>
            <a:off x="4568625" y="747302"/>
            <a:ext cx="367400" cy="367400"/>
          </a:xfrm>
          <a:prstGeom prst="rect">
            <a:avLst/>
          </a:prstGeom>
          <a:noFill/>
          <a:ln>
            <a:noFill/>
          </a:ln>
        </p:spPr>
      </p:pic>
      <p:pic>
        <p:nvPicPr>
          <p:cNvPr id="165" name="Google Shape;165;p30"/>
          <p:cNvPicPr preferRelativeResize="0"/>
          <p:nvPr/>
        </p:nvPicPr>
        <p:blipFill>
          <a:blip r:embed="rId4">
            <a:alphaModFix/>
          </a:blip>
          <a:stretch>
            <a:fillRect/>
          </a:stretch>
        </p:blipFill>
        <p:spPr>
          <a:xfrm>
            <a:off x="5938675" y="1980877"/>
            <a:ext cx="367400" cy="367400"/>
          </a:xfrm>
          <a:prstGeom prst="rect">
            <a:avLst/>
          </a:prstGeom>
          <a:noFill/>
          <a:ln>
            <a:noFill/>
          </a:ln>
        </p:spPr>
      </p:pic>
      <p:pic>
        <p:nvPicPr>
          <p:cNvPr id="166" name="Google Shape;166;p30"/>
          <p:cNvPicPr preferRelativeResize="0"/>
          <p:nvPr/>
        </p:nvPicPr>
        <p:blipFill>
          <a:blip r:embed="rId4">
            <a:alphaModFix/>
          </a:blip>
          <a:stretch>
            <a:fillRect/>
          </a:stretch>
        </p:blipFill>
        <p:spPr>
          <a:xfrm>
            <a:off x="4621525" y="1912827"/>
            <a:ext cx="367400" cy="367400"/>
          </a:xfrm>
          <a:prstGeom prst="rect">
            <a:avLst/>
          </a:prstGeom>
          <a:noFill/>
          <a:ln>
            <a:noFill/>
          </a:ln>
        </p:spPr>
      </p:pic>
      <p:pic>
        <p:nvPicPr>
          <p:cNvPr id="167" name="Google Shape;167;p30"/>
          <p:cNvPicPr preferRelativeResize="0"/>
          <p:nvPr/>
        </p:nvPicPr>
        <p:blipFill>
          <a:blip r:embed="rId4">
            <a:alphaModFix/>
          </a:blip>
          <a:stretch>
            <a:fillRect/>
          </a:stretch>
        </p:blipFill>
        <p:spPr>
          <a:xfrm>
            <a:off x="4689950" y="4106702"/>
            <a:ext cx="367400" cy="367400"/>
          </a:xfrm>
          <a:prstGeom prst="rect">
            <a:avLst/>
          </a:prstGeom>
          <a:noFill/>
          <a:ln>
            <a:noFill/>
          </a:ln>
        </p:spPr>
      </p:pic>
      <p:pic>
        <p:nvPicPr>
          <p:cNvPr id="168" name="Google Shape;168;p30"/>
          <p:cNvPicPr preferRelativeResize="0"/>
          <p:nvPr/>
        </p:nvPicPr>
        <p:blipFill>
          <a:blip r:embed="rId4">
            <a:alphaModFix/>
          </a:blip>
          <a:stretch>
            <a:fillRect/>
          </a:stretch>
        </p:blipFill>
        <p:spPr>
          <a:xfrm>
            <a:off x="6185925" y="2920952"/>
            <a:ext cx="367400" cy="367400"/>
          </a:xfrm>
          <a:prstGeom prst="rect">
            <a:avLst/>
          </a:prstGeom>
          <a:noFill/>
          <a:ln>
            <a:noFill/>
          </a:ln>
        </p:spPr>
      </p:pic>
      <p:pic>
        <p:nvPicPr>
          <p:cNvPr id="169" name="Google Shape;169;p30"/>
          <p:cNvPicPr preferRelativeResize="0"/>
          <p:nvPr/>
        </p:nvPicPr>
        <p:blipFill>
          <a:blip r:embed="rId4">
            <a:alphaModFix/>
          </a:blip>
          <a:stretch>
            <a:fillRect/>
          </a:stretch>
        </p:blipFill>
        <p:spPr>
          <a:xfrm>
            <a:off x="4511875" y="4703452"/>
            <a:ext cx="367400" cy="367400"/>
          </a:xfrm>
          <a:prstGeom prst="rect">
            <a:avLst/>
          </a:prstGeom>
          <a:noFill/>
          <a:ln>
            <a:noFill/>
          </a:ln>
        </p:spPr>
      </p:pic>
      <p:pic>
        <p:nvPicPr>
          <p:cNvPr id="170" name="Google Shape;170;p30"/>
          <p:cNvPicPr preferRelativeResize="0"/>
          <p:nvPr/>
        </p:nvPicPr>
        <p:blipFill>
          <a:blip r:embed="rId4">
            <a:alphaModFix/>
          </a:blip>
          <a:stretch>
            <a:fillRect/>
          </a:stretch>
        </p:blipFill>
        <p:spPr>
          <a:xfrm>
            <a:off x="5892425" y="4703452"/>
            <a:ext cx="367400" cy="367400"/>
          </a:xfrm>
          <a:prstGeom prst="rect">
            <a:avLst/>
          </a:prstGeom>
          <a:noFill/>
          <a:ln>
            <a:noFill/>
          </a:ln>
        </p:spPr>
      </p:pic>
      <p:pic>
        <p:nvPicPr>
          <p:cNvPr id="171" name="Google Shape;171;p30"/>
          <p:cNvPicPr preferRelativeResize="0"/>
          <p:nvPr/>
        </p:nvPicPr>
        <p:blipFill>
          <a:blip r:embed="rId4">
            <a:alphaModFix/>
          </a:blip>
          <a:stretch>
            <a:fillRect/>
          </a:stretch>
        </p:blipFill>
        <p:spPr>
          <a:xfrm>
            <a:off x="5938675" y="4106702"/>
            <a:ext cx="367400" cy="367400"/>
          </a:xfrm>
          <a:prstGeom prst="rect">
            <a:avLst/>
          </a:prstGeom>
          <a:noFill/>
          <a:ln>
            <a:noFill/>
          </a:ln>
        </p:spPr>
      </p:pic>
      <p:pic>
        <p:nvPicPr>
          <p:cNvPr id="172" name="Google Shape;172;p30"/>
          <p:cNvPicPr preferRelativeResize="0"/>
          <p:nvPr/>
        </p:nvPicPr>
        <p:blipFill>
          <a:blip r:embed="rId4">
            <a:alphaModFix/>
          </a:blip>
          <a:stretch>
            <a:fillRect/>
          </a:stretch>
        </p:blipFill>
        <p:spPr>
          <a:xfrm>
            <a:off x="3263150" y="3417777"/>
            <a:ext cx="367400" cy="36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31"/>
          <p:cNvSpPr txBox="1"/>
          <p:nvPr>
            <p:ph idx="4294967295" type="title"/>
          </p:nvPr>
        </p:nvSpPr>
        <p:spPr>
          <a:xfrm>
            <a:off x="210240" y="153720"/>
            <a:ext cx="8519400" cy="571680"/>
          </a:xfrm>
          <a:prstGeom prst="rect">
            <a:avLst/>
          </a:prstGeom>
          <a:noFill/>
          <a:ln>
            <a:noFill/>
          </a:ln>
        </p:spPr>
        <p:txBody>
          <a:bodyPr anchorCtr="0" anchor="t" bIns="91425" lIns="0" spcFirstLastPara="1" rIns="0"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n" sz="2500" u="none" cap="none" strike="noStrike">
                <a:solidFill>
                  <a:srgbClr val="000000"/>
                </a:solidFill>
                <a:latin typeface="Georgia"/>
                <a:ea typeface="Georgia"/>
                <a:cs typeface="Georgia"/>
                <a:sym typeface="Georgia"/>
              </a:rPr>
              <a:t>Data flow</a:t>
            </a:r>
            <a:endParaRPr i="0" sz="2500" u="none" cap="none" strike="noStrike">
              <a:latin typeface="Georgia"/>
              <a:ea typeface="Georgia"/>
              <a:cs typeface="Georgia"/>
              <a:sym typeface="Georgia"/>
            </a:endParaRPr>
          </a:p>
          <a:p>
            <a:pPr indent="0" lvl="0" marL="0" marR="0" rtl="0" algn="l">
              <a:lnSpc>
                <a:spcPct val="100000"/>
              </a:lnSpc>
              <a:spcBef>
                <a:spcPts val="0"/>
              </a:spcBef>
              <a:spcAft>
                <a:spcPts val="0"/>
              </a:spcAft>
              <a:buSzPts val="2800"/>
              <a:buFont typeface="Arial"/>
              <a:buNone/>
            </a:pPr>
            <a:r>
              <a:t/>
            </a:r>
            <a:endParaRPr i="0" sz="2500" u="none" cap="none" strike="noStrike">
              <a:latin typeface="Georgia"/>
              <a:ea typeface="Georgia"/>
              <a:cs typeface="Georgia"/>
              <a:sym typeface="Georgia"/>
            </a:endParaRPr>
          </a:p>
        </p:txBody>
      </p:sp>
      <p:pic>
        <p:nvPicPr>
          <p:cNvPr id="178" name="Google Shape;178;p31"/>
          <p:cNvPicPr preferRelativeResize="0"/>
          <p:nvPr/>
        </p:nvPicPr>
        <p:blipFill>
          <a:blip r:embed="rId3">
            <a:alphaModFix/>
          </a:blip>
          <a:stretch>
            <a:fillRect/>
          </a:stretch>
        </p:blipFill>
        <p:spPr>
          <a:xfrm>
            <a:off x="610213" y="725400"/>
            <a:ext cx="7719481" cy="411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32"/>
          <p:cNvSpPr txBox="1"/>
          <p:nvPr>
            <p:ph idx="4294967295" type="title"/>
          </p:nvPr>
        </p:nvSpPr>
        <p:spPr>
          <a:xfrm>
            <a:off x="311760" y="444960"/>
            <a:ext cx="8519400" cy="571680"/>
          </a:xfrm>
          <a:prstGeom prst="rect">
            <a:avLst/>
          </a:prstGeom>
          <a:noFill/>
          <a:ln>
            <a:noFill/>
          </a:ln>
        </p:spPr>
        <p:txBody>
          <a:bodyPr anchorCtr="0" anchor="t" bIns="91425" lIns="0" spcFirstLastPara="1" rIns="0" wrap="square" tIns="91425">
            <a:normAutofit fontScale="91000"/>
          </a:bodyPr>
          <a:lstStyle/>
          <a:p>
            <a:pPr indent="0" lvl="0" marL="0" marR="0" rtl="0" algn="ctr">
              <a:lnSpc>
                <a:spcPct val="100000"/>
              </a:lnSpc>
              <a:spcBef>
                <a:spcPts val="0"/>
              </a:spcBef>
              <a:spcAft>
                <a:spcPts val="0"/>
              </a:spcAft>
              <a:buClr>
                <a:srgbClr val="1A1A1A"/>
              </a:buClr>
              <a:buSzPct val="100000"/>
              <a:buFont typeface="Arial"/>
              <a:buNone/>
            </a:pPr>
            <a:r>
              <a:rPr i="0" lang="en" sz="2800" u="none" cap="none" strike="noStrike">
                <a:solidFill>
                  <a:srgbClr val="1A1A1A"/>
                </a:solidFill>
                <a:latin typeface="Georgia"/>
                <a:ea typeface="Georgia"/>
                <a:cs typeface="Georgia"/>
                <a:sym typeface="Georgia"/>
              </a:rPr>
              <a:t>Microservices Decomposition</a:t>
            </a:r>
            <a:endParaRPr i="0" sz="2800" u="none" cap="none" strike="noStrike">
              <a:latin typeface="Georgia"/>
              <a:ea typeface="Georgia"/>
              <a:cs typeface="Georgia"/>
              <a:sym typeface="Georgia"/>
            </a:endParaRPr>
          </a:p>
        </p:txBody>
      </p:sp>
      <p:sp>
        <p:nvSpPr>
          <p:cNvPr id="184" name="Google Shape;184;p32"/>
          <p:cNvSpPr/>
          <p:nvPr/>
        </p:nvSpPr>
        <p:spPr>
          <a:xfrm>
            <a:off x="-1527920" y="1548695"/>
            <a:ext cx="6271800" cy="3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32"/>
          <p:cNvPicPr preferRelativeResize="0"/>
          <p:nvPr/>
        </p:nvPicPr>
        <p:blipFill>
          <a:blip r:embed="rId3">
            <a:alphaModFix/>
          </a:blip>
          <a:stretch>
            <a:fillRect/>
          </a:stretch>
        </p:blipFill>
        <p:spPr>
          <a:xfrm>
            <a:off x="1081663" y="1548688"/>
            <a:ext cx="6791325" cy="2581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9" name="Shape 189"/>
        <p:cNvGrpSpPr/>
        <p:nvPr/>
      </p:nvGrpSpPr>
      <p:grpSpPr>
        <a:xfrm>
          <a:off x="0" y="0"/>
          <a:ext cx="0" cy="0"/>
          <a:chOff x="0" y="0"/>
          <a:chExt cx="0" cy="0"/>
        </a:xfrm>
      </p:grpSpPr>
      <p:sp>
        <p:nvSpPr>
          <p:cNvPr id="190" name="Google Shape;190;p33"/>
          <p:cNvSpPr txBox="1"/>
          <p:nvPr>
            <p:ph idx="4294967295" type="title"/>
          </p:nvPr>
        </p:nvSpPr>
        <p:spPr>
          <a:xfrm>
            <a:off x="311750" y="196926"/>
            <a:ext cx="8519400" cy="732600"/>
          </a:xfrm>
          <a:prstGeom prst="rect">
            <a:avLst/>
          </a:prstGeom>
          <a:noFill/>
          <a:ln>
            <a:noFill/>
          </a:ln>
        </p:spPr>
        <p:txBody>
          <a:bodyPr anchorCtr="0" anchor="t" bIns="91425" lIns="0" spcFirstLastPara="1" rIns="0" wrap="square" tIns="91425">
            <a:normAutofit fontScale="90000"/>
          </a:bodyPr>
          <a:lstStyle/>
          <a:p>
            <a:pPr indent="0" lvl="0" marL="0" rtl="0" algn="ctr">
              <a:lnSpc>
                <a:spcPct val="115000"/>
              </a:lnSpc>
              <a:spcBef>
                <a:spcPts val="0"/>
              </a:spcBef>
              <a:spcAft>
                <a:spcPts val="0"/>
              </a:spcAft>
              <a:buClr>
                <a:schemeClr val="dk1"/>
              </a:buClr>
              <a:buSzPct val="40740"/>
              <a:buFont typeface="Arial"/>
              <a:buNone/>
            </a:pPr>
            <a:r>
              <a:rPr lang="en" sz="2700">
                <a:solidFill>
                  <a:schemeClr val="dk1"/>
                </a:solidFill>
                <a:latin typeface="Georgia"/>
                <a:ea typeface="Georgia"/>
                <a:cs typeface="Georgia"/>
                <a:sym typeface="Georgia"/>
              </a:rPr>
              <a:t>Tech Stack</a:t>
            </a:r>
            <a:endParaRPr sz="27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ct val="100000"/>
              <a:buFont typeface="Arial"/>
              <a:buNone/>
            </a:pPr>
            <a:r>
              <a:t/>
            </a:r>
            <a:endParaRPr sz="2800">
              <a:latin typeface="Georgia"/>
              <a:ea typeface="Georgia"/>
              <a:cs typeface="Georgia"/>
              <a:sym typeface="Georgia"/>
            </a:endParaRPr>
          </a:p>
        </p:txBody>
      </p:sp>
      <p:sp>
        <p:nvSpPr>
          <p:cNvPr id="191" name="Google Shape;191;p33"/>
          <p:cNvSpPr/>
          <p:nvPr/>
        </p:nvSpPr>
        <p:spPr>
          <a:xfrm>
            <a:off x="2165040" y="507240"/>
            <a:ext cx="2716920" cy="306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p:nvPr/>
        </p:nvSpPr>
        <p:spPr>
          <a:xfrm>
            <a:off x="4456080" y="507240"/>
            <a:ext cx="2519280" cy="5328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SzPts val="900"/>
              <a:buFont typeface="Arial"/>
              <a:buNone/>
            </a:pPr>
            <a:r>
              <a:t/>
            </a:r>
            <a:endParaRPr b="0" sz="900"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sz="1400" strike="noStrike">
              <a:latin typeface="Arial"/>
              <a:ea typeface="Arial"/>
              <a:cs typeface="Arial"/>
              <a:sym typeface="Arial"/>
            </a:endParaRPr>
          </a:p>
        </p:txBody>
      </p:sp>
      <p:sp>
        <p:nvSpPr>
          <p:cNvPr id="193" name="Google Shape;193;p33"/>
          <p:cNvSpPr/>
          <p:nvPr/>
        </p:nvSpPr>
        <p:spPr>
          <a:xfrm>
            <a:off x="7142400" y="502560"/>
            <a:ext cx="1871640" cy="532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SzPts val="1400"/>
              <a:buFont typeface="Arial"/>
              <a:buNone/>
            </a:pPr>
            <a:r>
              <a:t/>
            </a:r>
            <a:endParaRPr b="0" sz="1400" strike="noStrike">
              <a:latin typeface="Arial"/>
              <a:ea typeface="Arial"/>
              <a:cs typeface="Arial"/>
              <a:sym typeface="Arial"/>
            </a:endParaRPr>
          </a:p>
        </p:txBody>
      </p:sp>
      <p:sp>
        <p:nvSpPr>
          <p:cNvPr id="194" name="Google Shape;194;p33"/>
          <p:cNvSpPr txBox="1"/>
          <p:nvPr/>
        </p:nvSpPr>
        <p:spPr>
          <a:xfrm>
            <a:off x="1223950" y="1037675"/>
            <a:ext cx="2766900" cy="357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React</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Springboot</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MySQL</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Rabbit MQ</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JWT Authentication</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Eureka Server</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Api Gateway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Docker             </a:t>
            </a:r>
            <a:endParaRPr>
              <a:latin typeface="Georgia"/>
              <a:ea typeface="Georgia"/>
              <a:cs typeface="Georgia"/>
              <a:sym typeface="Georgia"/>
            </a:endParaRPr>
          </a:p>
          <a:p>
            <a:pPr indent="0" lvl="0" marL="457200" rtl="0" algn="l">
              <a:spcBef>
                <a:spcPts val="0"/>
              </a:spcBef>
              <a:spcAft>
                <a:spcPts val="0"/>
              </a:spcAft>
              <a:buNone/>
            </a:pPr>
            <a:r>
              <a:t/>
            </a:r>
            <a:endParaRPr/>
          </a:p>
        </p:txBody>
      </p:sp>
      <p:pic>
        <p:nvPicPr>
          <p:cNvPr id="195" name="Google Shape;195;p33"/>
          <p:cNvPicPr preferRelativeResize="0"/>
          <p:nvPr/>
        </p:nvPicPr>
        <p:blipFill>
          <a:blip r:embed="rId3">
            <a:alphaModFix/>
          </a:blip>
          <a:stretch>
            <a:fillRect/>
          </a:stretch>
        </p:blipFill>
        <p:spPr>
          <a:xfrm>
            <a:off x="3875413" y="989638"/>
            <a:ext cx="2232499" cy="1255775"/>
          </a:xfrm>
          <a:prstGeom prst="rect">
            <a:avLst/>
          </a:prstGeom>
          <a:noFill/>
          <a:ln>
            <a:noFill/>
          </a:ln>
        </p:spPr>
      </p:pic>
      <p:pic>
        <p:nvPicPr>
          <p:cNvPr id="196" name="Google Shape;196;p33"/>
          <p:cNvPicPr preferRelativeResize="0"/>
          <p:nvPr/>
        </p:nvPicPr>
        <p:blipFill>
          <a:blip r:embed="rId4">
            <a:alphaModFix/>
          </a:blip>
          <a:stretch>
            <a:fillRect/>
          </a:stretch>
        </p:blipFill>
        <p:spPr>
          <a:xfrm>
            <a:off x="4370414" y="2512166"/>
            <a:ext cx="1242501" cy="1080524"/>
          </a:xfrm>
          <a:prstGeom prst="rect">
            <a:avLst/>
          </a:prstGeom>
          <a:noFill/>
          <a:ln>
            <a:noFill/>
          </a:ln>
        </p:spPr>
      </p:pic>
      <p:pic>
        <p:nvPicPr>
          <p:cNvPr id="197" name="Google Shape;197;p33"/>
          <p:cNvPicPr preferRelativeResize="0"/>
          <p:nvPr/>
        </p:nvPicPr>
        <p:blipFill>
          <a:blip r:embed="rId5">
            <a:alphaModFix/>
          </a:blip>
          <a:stretch>
            <a:fillRect/>
          </a:stretch>
        </p:blipFill>
        <p:spPr>
          <a:xfrm>
            <a:off x="4404047" y="3924461"/>
            <a:ext cx="1175225" cy="732450"/>
          </a:xfrm>
          <a:prstGeom prst="rect">
            <a:avLst/>
          </a:prstGeom>
          <a:noFill/>
          <a:ln>
            <a:noFill/>
          </a:ln>
        </p:spPr>
      </p:pic>
      <p:pic>
        <p:nvPicPr>
          <p:cNvPr id="198" name="Google Shape;198;p33"/>
          <p:cNvPicPr preferRelativeResize="0"/>
          <p:nvPr/>
        </p:nvPicPr>
        <p:blipFill>
          <a:blip r:embed="rId6">
            <a:alphaModFix/>
          </a:blip>
          <a:stretch>
            <a:fillRect/>
          </a:stretch>
        </p:blipFill>
        <p:spPr>
          <a:xfrm>
            <a:off x="6005738" y="1373838"/>
            <a:ext cx="1464900" cy="732450"/>
          </a:xfrm>
          <a:prstGeom prst="rect">
            <a:avLst/>
          </a:prstGeom>
          <a:noFill/>
          <a:ln>
            <a:noFill/>
          </a:ln>
        </p:spPr>
      </p:pic>
      <p:pic>
        <p:nvPicPr>
          <p:cNvPr id="199" name="Google Shape;199;p33"/>
          <p:cNvPicPr preferRelativeResize="0"/>
          <p:nvPr/>
        </p:nvPicPr>
        <p:blipFill>
          <a:blip r:embed="rId7">
            <a:alphaModFix/>
          </a:blip>
          <a:stretch>
            <a:fillRect/>
          </a:stretch>
        </p:blipFill>
        <p:spPr>
          <a:xfrm>
            <a:off x="5905563" y="2106286"/>
            <a:ext cx="1627301" cy="854325"/>
          </a:xfrm>
          <a:prstGeom prst="rect">
            <a:avLst/>
          </a:prstGeom>
          <a:noFill/>
          <a:ln>
            <a:noFill/>
          </a:ln>
        </p:spPr>
      </p:pic>
      <p:pic>
        <p:nvPicPr>
          <p:cNvPr id="200" name="Google Shape;200;p33"/>
          <p:cNvPicPr preferRelativeResize="0"/>
          <p:nvPr/>
        </p:nvPicPr>
        <p:blipFill>
          <a:blip r:embed="rId8">
            <a:alphaModFix/>
          </a:blip>
          <a:stretch>
            <a:fillRect/>
          </a:stretch>
        </p:blipFill>
        <p:spPr>
          <a:xfrm>
            <a:off x="6005738" y="3076088"/>
            <a:ext cx="1550275" cy="732451"/>
          </a:xfrm>
          <a:prstGeom prst="rect">
            <a:avLst/>
          </a:prstGeom>
          <a:noFill/>
          <a:ln>
            <a:noFill/>
          </a:ln>
        </p:spPr>
      </p:pic>
      <p:pic>
        <p:nvPicPr>
          <p:cNvPr id="201" name="Google Shape;201;p33"/>
          <p:cNvPicPr preferRelativeResize="0"/>
          <p:nvPr/>
        </p:nvPicPr>
        <p:blipFill rotWithShape="1">
          <a:blip r:embed="rId9">
            <a:alphaModFix/>
          </a:blip>
          <a:srcRect b="19663" l="0" r="6454" t="19663"/>
          <a:stretch/>
        </p:blipFill>
        <p:spPr>
          <a:xfrm>
            <a:off x="6107913" y="3986756"/>
            <a:ext cx="1424950" cy="670157"/>
          </a:xfrm>
          <a:prstGeom prst="rect">
            <a:avLst/>
          </a:prstGeom>
          <a:noFill/>
          <a:ln>
            <a:noFill/>
          </a:ln>
        </p:spPr>
      </p:pic>
      <p:pic>
        <p:nvPicPr>
          <p:cNvPr id="202" name="Google Shape;202;p33"/>
          <p:cNvPicPr preferRelativeResize="0"/>
          <p:nvPr/>
        </p:nvPicPr>
        <p:blipFill>
          <a:blip r:embed="rId10">
            <a:alphaModFix/>
          </a:blip>
          <a:stretch>
            <a:fillRect/>
          </a:stretch>
        </p:blipFill>
        <p:spPr>
          <a:xfrm>
            <a:off x="7706675" y="1373844"/>
            <a:ext cx="1242499" cy="124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6" name="Shape 206"/>
        <p:cNvGrpSpPr/>
        <p:nvPr/>
      </p:nvGrpSpPr>
      <p:grpSpPr>
        <a:xfrm>
          <a:off x="0" y="0"/>
          <a:ext cx="0" cy="0"/>
          <a:chOff x="0" y="0"/>
          <a:chExt cx="0" cy="0"/>
        </a:xfrm>
      </p:grpSpPr>
      <p:sp>
        <p:nvSpPr>
          <p:cNvPr id="207" name="Google Shape;207;p34"/>
          <p:cNvSpPr txBox="1"/>
          <p:nvPr>
            <p:ph idx="4294967295" type="title"/>
          </p:nvPr>
        </p:nvSpPr>
        <p:spPr>
          <a:xfrm>
            <a:off x="311760" y="196920"/>
            <a:ext cx="8519400" cy="571800"/>
          </a:xfrm>
          <a:prstGeom prst="rect">
            <a:avLst/>
          </a:prstGeom>
          <a:noFill/>
          <a:ln>
            <a:noFill/>
          </a:ln>
        </p:spPr>
        <p:txBody>
          <a:bodyPr anchorCtr="0" anchor="t" bIns="91425" lIns="0" spcFirstLastPara="1" rIns="0" wrap="square" tIns="91425">
            <a:normAutofit fontScale="90000"/>
          </a:bodyPr>
          <a:lstStyle/>
          <a:p>
            <a:pPr indent="0" lvl="0" marL="0" marR="0" rtl="0" algn="ctr">
              <a:lnSpc>
                <a:spcPct val="100000"/>
              </a:lnSpc>
              <a:spcBef>
                <a:spcPts val="0"/>
              </a:spcBef>
              <a:spcAft>
                <a:spcPts val="0"/>
              </a:spcAft>
              <a:buClr>
                <a:srgbClr val="000000"/>
              </a:buClr>
              <a:buSzPct val="103703"/>
              <a:buFont typeface="Arial"/>
              <a:buNone/>
            </a:pPr>
            <a:r>
              <a:rPr lang="en" sz="2700">
                <a:solidFill>
                  <a:schemeClr val="dk1"/>
                </a:solidFill>
                <a:latin typeface="Georgia"/>
                <a:ea typeface="Georgia"/>
                <a:cs typeface="Georgia"/>
                <a:sym typeface="Georgia"/>
              </a:rPr>
              <a:t>Contributions</a:t>
            </a:r>
            <a:endParaRPr sz="2800">
              <a:latin typeface="Georgia"/>
              <a:ea typeface="Georgia"/>
              <a:cs typeface="Georgia"/>
              <a:sym typeface="Georgia"/>
            </a:endParaRPr>
          </a:p>
        </p:txBody>
      </p:sp>
      <p:sp>
        <p:nvSpPr>
          <p:cNvPr id="208" name="Google Shape;208;p34"/>
          <p:cNvSpPr/>
          <p:nvPr/>
        </p:nvSpPr>
        <p:spPr>
          <a:xfrm>
            <a:off x="2165040" y="507240"/>
            <a:ext cx="2716800" cy="3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4456080" y="507240"/>
            <a:ext cx="2519400" cy="5328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SzPts val="900"/>
              <a:buFont typeface="Arial"/>
              <a:buNone/>
            </a:pPr>
            <a:r>
              <a:t/>
            </a:r>
            <a:endParaRPr b="0" sz="900"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sz="1400" strike="noStrike">
              <a:latin typeface="Arial"/>
              <a:ea typeface="Arial"/>
              <a:cs typeface="Arial"/>
              <a:sym typeface="Arial"/>
            </a:endParaRPr>
          </a:p>
        </p:txBody>
      </p:sp>
      <p:sp>
        <p:nvSpPr>
          <p:cNvPr id="210" name="Google Shape;210;p34"/>
          <p:cNvSpPr/>
          <p:nvPr/>
        </p:nvSpPr>
        <p:spPr>
          <a:xfrm>
            <a:off x="7142400" y="502560"/>
            <a:ext cx="1871700" cy="5328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SzPts val="900"/>
              <a:buFont typeface="Arial"/>
              <a:buNone/>
            </a:pPr>
            <a:r>
              <a:t/>
            </a:r>
            <a:endParaRPr b="0" sz="900"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sz="1400" strike="noStrike">
              <a:latin typeface="Arial"/>
              <a:ea typeface="Arial"/>
              <a:cs typeface="Arial"/>
              <a:sym typeface="Arial"/>
            </a:endParaRPr>
          </a:p>
        </p:txBody>
      </p:sp>
      <p:sp>
        <p:nvSpPr>
          <p:cNvPr id="211" name="Google Shape;211;p34"/>
          <p:cNvSpPr txBox="1"/>
          <p:nvPr/>
        </p:nvSpPr>
        <p:spPr>
          <a:xfrm>
            <a:off x="1223950" y="1037675"/>
            <a:ext cx="6850500" cy="3571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graphicFrame>
        <p:nvGraphicFramePr>
          <p:cNvPr id="212" name="Google Shape;212;p34"/>
          <p:cNvGraphicFramePr/>
          <p:nvPr/>
        </p:nvGraphicFramePr>
        <p:xfrm>
          <a:off x="1040950" y="882800"/>
          <a:ext cx="3000000" cy="3000000"/>
        </p:xfrm>
        <a:graphic>
          <a:graphicData uri="http://schemas.openxmlformats.org/drawingml/2006/table">
            <a:tbl>
              <a:tblPr>
                <a:noFill/>
                <a:tableStyleId>{47F6C999-A334-4AD5-A466-D5EDEA769A4B}</a:tableStyleId>
              </a:tblPr>
              <a:tblGrid>
                <a:gridCol w="1604450"/>
                <a:gridCol w="2918350"/>
                <a:gridCol w="2895900"/>
              </a:tblGrid>
              <a:tr h="381000">
                <a:tc>
                  <a:txBody>
                    <a:bodyPr/>
                    <a:lstStyle/>
                    <a:p>
                      <a:pPr indent="0" lvl="0" marL="0" rtl="0" algn="l">
                        <a:spcBef>
                          <a:spcPts val="0"/>
                        </a:spcBef>
                        <a:spcAft>
                          <a:spcPts val="0"/>
                        </a:spcAft>
                        <a:buNone/>
                      </a:pPr>
                      <a:r>
                        <a:rPr b="1" lang="en">
                          <a:latin typeface="Georgia"/>
                          <a:ea typeface="Georgia"/>
                          <a:cs typeface="Georgia"/>
                          <a:sym typeface="Georgia"/>
                        </a:rPr>
                        <a:t>Contributor</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Frontend</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
                          <a:latin typeface="Georgia"/>
                          <a:ea typeface="Georgia"/>
                          <a:cs typeface="Georgia"/>
                          <a:sym typeface="Georgia"/>
                        </a:rPr>
                        <a:t>Backend</a:t>
                      </a:r>
                      <a:endParaRPr b="1">
                        <a:latin typeface="Georgia"/>
                        <a:ea typeface="Georgia"/>
                        <a:cs typeface="Georgia"/>
                        <a:sym typeface="Georgia"/>
                      </a:endParaRPr>
                    </a:p>
                  </a:txBody>
                  <a:tcPr marT="91425" marB="91425" marR="91425" marL="91425"/>
                </a:tc>
              </a:tr>
              <a:tr h="676950">
                <a:tc>
                  <a:txBody>
                    <a:bodyPr/>
                    <a:lstStyle/>
                    <a:p>
                      <a:pPr indent="0" lvl="0" marL="0" rtl="0" algn="l">
                        <a:spcBef>
                          <a:spcPts val="0"/>
                        </a:spcBef>
                        <a:spcAft>
                          <a:spcPts val="0"/>
                        </a:spcAft>
                        <a:buNone/>
                      </a:pPr>
                      <a:r>
                        <a:rPr lang="en">
                          <a:latin typeface="Georgia"/>
                          <a:ea typeface="Georgia"/>
                          <a:cs typeface="Georgia"/>
                          <a:sym typeface="Georgia"/>
                        </a:rPr>
                        <a:t>Lokesh</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Login Page, Hr QA Portal,  Employee &amp; Hr Sidebar, NDA, Footer</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Authentication,  Resigned Employees, Document Checklist, NDA .</a:t>
                      </a:r>
                      <a:endParaRPr>
                        <a:latin typeface="Georgia"/>
                        <a:ea typeface="Georgia"/>
                        <a:cs typeface="Georgia"/>
                        <a:sym typeface="Georgia"/>
                      </a:endParaRPr>
                    </a:p>
                  </a:txBody>
                  <a:tcPr marT="91425" marB="91425" marR="91425" marL="91425"/>
                </a:tc>
              </a:tr>
              <a:tr h="661750">
                <a:tc>
                  <a:txBody>
                    <a:bodyPr/>
                    <a:lstStyle/>
                    <a:p>
                      <a:pPr indent="0" lvl="0" marL="0" rtl="0" algn="l">
                        <a:spcBef>
                          <a:spcPts val="0"/>
                        </a:spcBef>
                        <a:spcAft>
                          <a:spcPts val="0"/>
                        </a:spcAft>
                        <a:buNone/>
                      </a:pPr>
                      <a:r>
                        <a:rPr lang="en">
                          <a:latin typeface="Georgia"/>
                          <a:ea typeface="Georgia"/>
                          <a:cs typeface="Georgia"/>
                          <a:sym typeface="Georgia"/>
                        </a:rPr>
                        <a:t>Monty</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Form cards, Resignation Form, Hrlanding, Emp Profile</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Employee Profile, Resignation form, Pending Resignation, Eureka Server, Api gateway</a:t>
                      </a:r>
                      <a:endParaRPr>
                        <a:latin typeface="Georgia"/>
                        <a:ea typeface="Georgia"/>
                        <a:cs typeface="Georgia"/>
                        <a:sym typeface="Georgia"/>
                      </a:endParaRPr>
                    </a:p>
                  </a:txBody>
                  <a:tcPr marT="91425" marB="91425" marR="91425" marL="91425"/>
                </a:tc>
              </a:tr>
              <a:tr h="811725">
                <a:tc>
                  <a:txBody>
                    <a:bodyPr/>
                    <a:lstStyle/>
                    <a:p>
                      <a:pPr indent="0" lvl="0" marL="0" rtl="0" algn="l">
                        <a:spcBef>
                          <a:spcPts val="0"/>
                        </a:spcBef>
                        <a:spcAft>
                          <a:spcPts val="0"/>
                        </a:spcAft>
                        <a:buNone/>
                      </a:pPr>
                      <a:r>
                        <a:rPr lang="en">
                          <a:latin typeface="Georgia"/>
                          <a:ea typeface="Georgia"/>
                          <a:cs typeface="Georgia"/>
                          <a:sym typeface="Georgia"/>
                        </a:rPr>
                        <a:t>Priyanka</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App Navbar, Employee QA Portal, KT Form, NC Form</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QA , KT Form, NC Form</a:t>
                      </a:r>
                      <a:endParaRPr>
                        <a:latin typeface="Georgia"/>
                        <a:ea typeface="Georgia"/>
                        <a:cs typeface="Georgia"/>
                        <a:sym typeface="Georgia"/>
                      </a:endParaRPr>
                    </a:p>
                  </a:txBody>
                  <a:tcPr marT="91425" marB="91425" marR="91425" marL="91425"/>
                </a:tc>
              </a:tr>
              <a:tr h="890350">
                <a:tc>
                  <a:txBody>
                    <a:bodyPr/>
                    <a:lstStyle/>
                    <a:p>
                      <a:pPr indent="0" lvl="0" marL="0" rtl="0" algn="l">
                        <a:spcBef>
                          <a:spcPts val="0"/>
                        </a:spcBef>
                        <a:spcAft>
                          <a:spcPts val="0"/>
                        </a:spcAft>
                        <a:buNone/>
                      </a:pPr>
                      <a:r>
                        <a:rPr lang="en">
                          <a:latin typeface="Georgia"/>
                          <a:ea typeface="Georgia"/>
                          <a:cs typeface="Georgia"/>
                          <a:sym typeface="Georgia"/>
                        </a:rPr>
                        <a:t>Sangamithra </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Notification centre, Exit interview form, Assets return form, HR view, </a:t>
                      </a:r>
                      <a:r>
                        <a:rPr lang="en">
                          <a:solidFill>
                            <a:schemeClr val="dk1"/>
                          </a:solidFill>
                          <a:latin typeface="Georgia"/>
                          <a:ea typeface="Georgia"/>
                          <a:cs typeface="Georgia"/>
                          <a:sym typeface="Georgia"/>
                        </a:rPr>
                        <a:t>Checklist</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Notifications centre, Exit interview form,Assets return form,Access table</a:t>
                      </a:r>
                      <a:endParaRPr>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6" name="Shape 216"/>
        <p:cNvGrpSpPr/>
        <p:nvPr/>
      </p:nvGrpSpPr>
      <p:grpSpPr>
        <a:xfrm>
          <a:off x="0" y="0"/>
          <a:ext cx="0" cy="0"/>
          <a:chOff x="0" y="0"/>
          <a:chExt cx="0" cy="0"/>
        </a:xfrm>
      </p:grpSpPr>
      <p:pic>
        <p:nvPicPr>
          <p:cNvPr id="217" name="Google Shape;217;p35"/>
          <p:cNvPicPr preferRelativeResize="0"/>
          <p:nvPr/>
        </p:nvPicPr>
        <p:blipFill rotWithShape="1">
          <a:blip r:embed="rId3">
            <a:alphaModFix/>
          </a:blip>
          <a:srcRect b="0" l="0" r="0" t="0"/>
          <a:stretch/>
        </p:blipFill>
        <p:spPr>
          <a:xfrm>
            <a:off x="617948" y="493825"/>
            <a:ext cx="3364752" cy="3982676"/>
          </a:xfrm>
          <a:prstGeom prst="rect">
            <a:avLst/>
          </a:prstGeom>
          <a:noFill/>
          <a:ln>
            <a:noFill/>
          </a:ln>
        </p:spPr>
      </p:pic>
      <p:sp>
        <p:nvSpPr>
          <p:cNvPr id="218" name="Google Shape;218;p35"/>
          <p:cNvSpPr/>
          <p:nvPr/>
        </p:nvSpPr>
        <p:spPr>
          <a:xfrm>
            <a:off x="4254120" y="2187360"/>
            <a:ext cx="3314880" cy="7678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SzPts val="3600"/>
              <a:buFont typeface="Arial"/>
              <a:buNone/>
            </a:pPr>
            <a:r>
              <a:rPr b="1" lang="en" sz="3600" strike="noStrike">
                <a:solidFill>
                  <a:schemeClr val="dk1"/>
                </a:solidFill>
                <a:latin typeface="Arial"/>
                <a:ea typeface="Arial"/>
                <a:cs typeface="Arial"/>
                <a:sym typeface="Arial"/>
              </a:rPr>
              <a:t>Thank You</a:t>
            </a:r>
            <a:endParaRPr b="0" sz="360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