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7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143FF-EC90-45CF-95C9-1EFDAEA0E2B8}" type="doc">
      <dgm:prSet loTypeId="urn:microsoft.com/office/officeart/2005/8/layout/hList1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7F8162F5-8C0A-4C34-B9D3-58E0E87A87CD}">
      <dgm:prSet phldrT="[Text]"/>
      <dgm:spPr/>
      <dgm:t>
        <a:bodyPr/>
        <a:lstStyle/>
        <a:p>
          <a:r>
            <a:rPr lang="en-US" dirty="0" smtClean="0"/>
            <a:t>Student</a:t>
          </a:r>
          <a:endParaRPr lang="en-US" dirty="0"/>
        </a:p>
      </dgm:t>
    </dgm:pt>
    <dgm:pt modelId="{EB8DCFC1-4AFE-47C3-9439-FF82B45F1385}" type="parTrans" cxnId="{5E28E385-1515-436D-97A3-1AA6D4F0AD45}">
      <dgm:prSet/>
      <dgm:spPr/>
      <dgm:t>
        <a:bodyPr/>
        <a:lstStyle/>
        <a:p>
          <a:endParaRPr lang="en-US"/>
        </a:p>
      </dgm:t>
    </dgm:pt>
    <dgm:pt modelId="{4ADCA237-6157-49A7-AD5E-D6AD6E965AA8}" type="sibTrans" cxnId="{5E28E385-1515-436D-97A3-1AA6D4F0AD45}">
      <dgm:prSet/>
      <dgm:spPr/>
      <dgm:t>
        <a:bodyPr/>
        <a:lstStyle/>
        <a:p>
          <a:endParaRPr lang="en-US"/>
        </a:p>
      </dgm:t>
    </dgm:pt>
    <dgm:pt modelId="{C083C276-3542-4ABD-B4C0-9DFB246AB0CD}">
      <dgm:prSet phldrT="[Text]" custT="1"/>
      <dgm:spPr/>
      <dgm:t>
        <a:bodyPr/>
        <a:lstStyle/>
        <a:p>
          <a:r>
            <a:rPr lang="en-US" sz="2500" dirty="0" smtClean="0"/>
            <a:t>-</a:t>
          </a:r>
          <a:r>
            <a:rPr lang="en-US" sz="2000" dirty="0" smtClean="0"/>
            <a:t>roll: long</a:t>
          </a:r>
          <a:endParaRPr lang="en-US" sz="2000" dirty="0"/>
        </a:p>
      </dgm:t>
    </dgm:pt>
    <dgm:pt modelId="{D2BCC6D0-78B1-4B0B-B50A-4407BEF61792}" type="parTrans" cxnId="{9CDFB99D-9B88-47ED-B611-5DB0C2294A8A}">
      <dgm:prSet/>
      <dgm:spPr/>
      <dgm:t>
        <a:bodyPr/>
        <a:lstStyle/>
        <a:p>
          <a:endParaRPr lang="en-US"/>
        </a:p>
      </dgm:t>
    </dgm:pt>
    <dgm:pt modelId="{BB1B0CD7-3AF9-4F5C-B881-16299FFD170B}" type="sibTrans" cxnId="{9CDFB99D-9B88-47ED-B611-5DB0C2294A8A}">
      <dgm:prSet/>
      <dgm:spPr/>
      <dgm:t>
        <a:bodyPr/>
        <a:lstStyle/>
        <a:p>
          <a:endParaRPr lang="en-US"/>
        </a:p>
      </dgm:t>
    </dgm:pt>
    <dgm:pt modelId="{836E1A7D-F73A-444B-A73C-EFDD1AE33580}">
      <dgm:prSet phldrT="[Text]"/>
      <dgm:spPr/>
      <dgm:t>
        <a:bodyPr/>
        <a:lstStyle/>
        <a:p>
          <a:r>
            <a:rPr lang="en-US" dirty="0" smtClean="0"/>
            <a:t>Rectangle</a:t>
          </a:r>
          <a:endParaRPr lang="en-US" dirty="0"/>
        </a:p>
      </dgm:t>
    </dgm:pt>
    <dgm:pt modelId="{209D2F5F-EB80-4CED-AB1D-501D1B3F0168}" type="parTrans" cxnId="{73C65F70-2B7E-4A20-866B-DD37835BEFF7}">
      <dgm:prSet/>
      <dgm:spPr/>
      <dgm:t>
        <a:bodyPr/>
        <a:lstStyle/>
        <a:p>
          <a:endParaRPr lang="en-US"/>
        </a:p>
      </dgm:t>
    </dgm:pt>
    <dgm:pt modelId="{9986EB58-97F1-4930-B03D-0A97F9A67E5A}" type="sibTrans" cxnId="{73C65F70-2B7E-4A20-866B-DD37835BEFF7}">
      <dgm:prSet/>
      <dgm:spPr/>
      <dgm:t>
        <a:bodyPr/>
        <a:lstStyle/>
        <a:p>
          <a:endParaRPr lang="en-US"/>
        </a:p>
      </dgm:t>
    </dgm:pt>
    <dgm:pt modelId="{A40BDF9D-1DFB-4E14-A79A-6CA8130005B8}">
      <dgm:prSet phldrT="[Text]" custT="1"/>
      <dgm:spPr/>
      <dgm:t>
        <a:bodyPr/>
        <a:lstStyle/>
        <a:p>
          <a:r>
            <a:rPr lang="en-US" sz="2000" dirty="0" smtClean="0"/>
            <a:t>-length: </a:t>
          </a:r>
          <a:r>
            <a:rPr lang="en-US" sz="2000" dirty="0" err="1" smtClean="0"/>
            <a:t>int</a:t>
          </a:r>
          <a:endParaRPr lang="en-US" sz="2000" dirty="0"/>
        </a:p>
      </dgm:t>
    </dgm:pt>
    <dgm:pt modelId="{655B8872-E5D8-4359-8677-3DE74B5C90B9}" type="parTrans" cxnId="{4C4154DD-159D-4C7A-89D3-7E8A33DD2A57}">
      <dgm:prSet/>
      <dgm:spPr/>
      <dgm:t>
        <a:bodyPr/>
        <a:lstStyle/>
        <a:p>
          <a:endParaRPr lang="en-US"/>
        </a:p>
      </dgm:t>
    </dgm:pt>
    <dgm:pt modelId="{B0EC6330-1958-43F5-86AE-235BA7518787}" type="sibTrans" cxnId="{4C4154DD-159D-4C7A-89D3-7E8A33DD2A57}">
      <dgm:prSet/>
      <dgm:spPr/>
      <dgm:t>
        <a:bodyPr/>
        <a:lstStyle/>
        <a:p>
          <a:endParaRPr lang="en-US"/>
        </a:p>
      </dgm:t>
    </dgm:pt>
    <dgm:pt modelId="{F95AA821-4E3B-4290-928A-FCE57FF1DCD4}">
      <dgm:prSet phldrT="[Text]"/>
      <dgm:spPr/>
      <dgm:t>
        <a:bodyPr/>
        <a:lstStyle/>
        <a:p>
          <a:r>
            <a:rPr lang="en-US" dirty="0" err="1" smtClean="0"/>
            <a:t>LinkedList</a:t>
          </a:r>
          <a:endParaRPr lang="en-US" dirty="0"/>
        </a:p>
      </dgm:t>
    </dgm:pt>
    <dgm:pt modelId="{421D7E74-6CC2-4B85-B110-EC76C3D92518}" type="parTrans" cxnId="{EA91A941-D570-4A68-BF6D-C1616E0BD55D}">
      <dgm:prSet/>
      <dgm:spPr/>
      <dgm:t>
        <a:bodyPr/>
        <a:lstStyle/>
        <a:p>
          <a:endParaRPr lang="en-US"/>
        </a:p>
      </dgm:t>
    </dgm:pt>
    <dgm:pt modelId="{9A85983E-5CEE-41BD-A4D1-D98777B870E6}" type="sibTrans" cxnId="{EA91A941-D570-4A68-BF6D-C1616E0BD55D}">
      <dgm:prSet/>
      <dgm:spPr/>
      <dgm:t>
        <a:bodyPr/>
        <a:lstStyle/>
        <a:p>
          <a:endParaRPr lang="en-US"/>
        </a:p>
      </dgm:t>
    </dgm:pt>
    <dgm:pt modelId="{D54128A9-1674-48DA-A72C-003146A148C9}">
      <dgm:prSet phldrT="[Text]" custT="1"/>
      <dgm:spPr/>
      <dgm:t>
        <a:bodyPr/>
        <a:lstStyle/>
        <a:p>
          <a:r>
            <a:rPr lang="en-US" sz="1800" dirty="0" smtClean="0"/>
            <a:t>-Node</a:t>
          </a:r>
          <a:endParaRPr lang="en-US" sz="1800" dirty="0"/>
        </a:p>
      </dgm:t>
    </dgm:pt>
    <dgm:pt modelId="{9A340889-1A7C-4573-B2AC-1AF3B4C55D8B}" type="parTrans" cxnId="{6E936322-2925-4AA1-84CF-3AB07ED11653}">
      <dgm:prSet/>
      <dgm:spPr/>
      <dgm:t>
        <a:bodyPr/>
        <a:lstStyle/>
        <a:p>
          <a:endParaRPr lang="en-US"/>
        </a:p>
      </dgm:t>
    </dgm:pt>
    <dgm:pt modelId="{4DFB2EB1-A75C-48EB-93C1-89F64B6BB155}" type="sibTrans" cxnId="{6E936322-2925-4AA1-84CF-3AB07ED11653}">
      <dgm:prSet/>
      <dgm:spPr/>
      <dgm:t>
        <a:bodyPr/>
        <a:lstStyle/>
        <a:p>
          <a:endParaRPr lang="en-US"/>
        </a:p>
      </dgm:t>
    </dgm:pt>
    <dgm:pt modelId="{FDC7CB2E-1C33-4490-96C3-FBA9E5725CE1}">
      <dgm:prSet phldrT="[Text]" custT="1"/>
      <dgm:spPr/>
      <dgm:t>
        <a:bodyPr/>
        <a:lstStyle/>
        <a:p>
          <a:r>
            <a:rPr lang="en-US" sz="1800" dirty="0" smtClean="0"/>
            <a:t>+ add(Node n, </a:t>
          </a:r>
          <a:r>
            <a:rPr lang="en-US" sz="1800" dirty="0" err="1" smtClean="0"/>
            <a:t>int</a:t>
          </a:r>
          <a:r>
            <a:rPr lang="en-US" sz="1800" dirty="0" smtClean="0"/>
            <a:t> </a:t>
          </a:r>
          <a:r>
            <a:rPr lang="en-US" sz="1800" dirty="0" err="1" smtClean="0"/>
            <a:t>pos</a:t>
          </a:r>
          <a:r>
            <a:rPr lang="en-US" sz="1800" dirty="0" smtClean="0"/>
            <a:t>)</a:t>
          </a:r>
          <a:endParaRPr lang="en-US" sz="1800" dirty="0"/>
        </a:p>
      </dgm:t>
    </dgm:pt>
    <dgm:pt modelId="{7275C5BB-0727-4C4E-B7F2-EB04FB3CB6E2}" type="parTrans" cxnId="{812C91A7-6F9D-40BB-A602-5C97FA9FB077}">
      <dgm:prSet/>
      <dgm:spPr/>
      <dgm:t>
        <a:bodyPr/>
        <a:lstStyle/>
        <a:p>
          <a:endParaRPr lang="en-US"/>
        </a:p>
      </dgm:t>
    </dgm:pt>
    <dgm:pt modelId="{38A6A27F-DC1B-4CAB-B721-8637FB2E9756}" type="sibTrans" cxnId="{812C91A7-6F9D-40BB-A602-5C97FA9FB077}">
      <dgm:prSet/>
      <dgm:spPr/>
      <dgm:t>
        <a:bodyPr/>
        <a:lstStyle/>
        <a:p>
          <a:endParaRPr lang="en-US"/>
        </a:p>
      </dgm:t>
    </dgm:pt>
    <dgm:pt modelId="{9B47E9DE-C3C0-4B93-88F7-55FF8BDBE0A8}">
      <dgm:prSet custT="1"/>
      <dgm:spPr/>
      <dgm:t>
        <a:bodyPr/>
        <a:lstStyle/>
        <a:p>
          <a:r>
            <a:rPr lang="en-US" sz="2000" dirty="0" smtClean="0"/>
            <a:t>-name: String</a:t>
          </a:r>
          <a:endParaRPr lang="en-US" sz="2000" dirty="0"/>
        </a:p>
      </dgm:t>
    </dgm:pt>
    <dgm:pt modelId="{FC91E7ED-C0DF-4A68-A77C-4778AC65A5FF}" type="parTrans" cxnId="{A6EBCD6E-0BA4-4304-A551-B02766BA1134}">
      <dgm:prSet/>
      <dgm:spPr/>
      <dgm:t>
        <a:bodyPr/>
        <a:lstStyle/>
        <a:p>
          <a:endParaRPr lang="en-US"/>
        </a:p>
      </dgm:t>
    </dgm:pt>
    <dgm:pt modelId="{75DE2710-B2C3-400A-8866-85C2172A6677}" type="sibTrans" cxnId="{A6EBCD6E-0BA4-4304-A551-B02766BA1134}">
      <dgm:prSet/>
      <dgm:spPr/>
      <dgm:t>
        <a:bodyPr/>
        <a:lstStyle/>
        <a:p>
          <a:endParaRPr lang="en-US"/>
        </a:p>
      </dgm:t>
    </dgm:pt>
    <dgm:pt modelId="{5ECAA2B6-85EB-44E8-9F8B-4FD23A090869}">
      <dgm:prSet custT="1"/>
      <dgm:spPr/>
      <dgm:t>
        <a:bodyPr/>
        <a:lstStyle/>
        <a:p>
          <a:r>
            <a:rPr lang="en-US" sz="2000" dirty="0" smtClean="0"/>
            <a:t>+ display(): void</a:t>
          </a:r>
          <a:endParaRPr lang="en-US" sz="2000" dirty="0"/>
        </a:p>
      </dgm:t>
    </dgm:pt>
    <dgm:pt modelId="{CB01AC18-C231-4262-B830-7E9B8B7B6705}" type="parTrans" cxnId="{D3ABEF9B-2E53-4D3D-80D7-39389786C8E6}">
      <dgm:prSet/>
      <dgm:spPr/>
      <dgm:t>
        <a:bodyPr/>
        <a:lstStyle/>
        <a:p>
          <a:endParaRPr lang="en-US"/>
        </a:p>
      </dgm:t>
    </dgm:pt>
    <dgm:pt modelId="{DC46F651-3CC6-4F26-B721-AB5C686A5808}" type="sibTrans" cxnId="{D3ABEF9B-2E53-4D3D-80D7-39389786C8E6}">
      <dgm:prSet/>
      <dgm:spPr/>
      <dgm:t>
        <a:bodyPr/>
        <a:lstStyle/>
        <a:p>
          <a:endParaRPr lang="en-US"/>
        </a:p>
      </dgm:t>
    </dgm:pt>
    <dgm:pt modelId="{176D9687-5DD8-4612-A3E6-DC58ABEB1546}">
      <dgm:prSet custT="1"/>
      <dgm:spPr/>
      <dgm:t>
        <a:bodyPr/>
        <a:lstStyle/>
        <a:p>
          <a:r>
            <a:rPr lang="en-US" sz="2000" dirty="0" smtClean="0"/>
            <a:t>+ read(): </a:t>
          </a:r>
          <a:r>
            <a:rPr lang="en-US" sz="2000" dirty="0" err="1" smtClean="0"/>
            <a:t>boolean</a:t>
          </a:r>
          <a:endParaRPr lang="en-US" sz="2000" dirty="0"/>
        </a:p>
      </dgm:t>
    </dgm:pt>
    <dgm:pt modelId="{4185EDC8-3380-427A-B0F1-FA09DDFC66D5}" type="parTrans" cxnId="{1EEC823C-3BB2-4495-BB37-94A680BB7EE3}">
      <dgm:prSet/>
      <dgm:spPr/>
      <dgm:t>
        <a:bodyPr/>
        <a:lstStyle/>
        <a:p>
          <a:endParaRPr lang="en-US"/>
        </a:p>
      </dgm:t>
    </dgm:pt>
    <dgm:pt modelId="{0EE97269-07F0-49BA-AEDB-06195482483C}" type="sibTrans" cxnId="{1EEC823C-3BB2-4495-BB37-94A680BB7EE3}">
      <dgm:prSet/>
      <dgm:spPr/>
      <dgm:t>
        <a:bodyPr/>
        <a:lstStyle/>
        <a:p>
          <a:endParaRPr lang="en-US"/>
        </a:p>
      </dgm:t>
    </dgm:pt>
    <dgm:pt modelId="{F5F5E19E-CC33-4D5B-B074-461CD85A3E67}">
      <dgm:prSet phldrT="[Text]" custT="1"/>
      <dgm:spPr/>
      <dgm:t>
        <a:bodyPr/>
        <a:lstStyle/>
        <a:p>
          <a:r>
            <a:rPr lang="en-US" sz="2000" dirty="0" smtClean="0"/>
            <a:t>-</a:t>
          </a:r>
          <a:r>
            <a:rPr lang="en-US" sz="2000" dirty="0" err="1" smtClean="0"/>
            <a:t>width:int</a:t>
          </a:r>
          <a:endParaRPr lang="en-US" sz="2000" dirty="0"/>
        </a:p>
      </dgm:t>
    </dgm:pt>
    <dgm:pt modelId="{47D03E74-B9C4-4CE8-A3BC-F8BE2FBA1FFB}" type="parTrans" cxnId="{A30453A4-A9C3-42E3-9B5C-29BC1929E756}">
      <dgm:prSet/>
      <dgm:spPr/>
      <dgm:t>
        <a:bodyPr/>
        <a:lstStyle/>
        <a:p>
          <a:endParaRPr lang="en-US"/>
        </a:p>
      </dgm:t>
    </dgm:pt>
    <dgm:pt modelId="{7C8445D3-054F-4FC2-8442-D5519B2F73C9}" type="sibTrans" cxnId="{A30453A4-A9C3-42E3-9B5C-29BC1929E756}">
      <dgm:prSet/>
      <dgm:spPr/>
      <dgm:t>
        <a:bodyPr/>
        <a:lstStyle/>
        <a:p>
          <a:endParaRPr lang="en-US"/>
        </a:p>
      </dgm:t>
    </dgm:pt>
    <dgm:pt modelId="{20D8E9FE-5B82-4C1E-81D3-A4683EDAFEEF}">
      <dgm:prSet phldrT="[Text]" custT="1"/>
      <dgm:spPr/>
      <dgm:t>
        <a:bodyPr/>
        <a:lstStyle/>
        <a:p>
          <a:endParaRPr lang="en-US" sz="2000" dirty="0"/>
        </a:p>
      </dgm:t>
    </dgm:pt>
    <dgm:pt modelId="{32B4B727-5E32-4645-AE5C-3D5E9FC1D0E7}" type="parTrans" cxnId="{17C20F0E-E078-4880-B2ED-EAF5F1C6B1D9}">
      <dgm:prSet/>
      <dgm:spPr/>
      <dgm:t>
        <a:bodyPr/>
        <a:lstStyle/>
        <a:p>
          <a:endParaRPr lang="en-US"/>
        </a:p>
      </dgm:t>
    </dgm:pt>
    <dgm:pt modelId="{164FF4ED-5CDE-4738-85AC-8C66E97F7671}" type="sibTrans" cxnId="{17C20F0E-E078-4880-B2ED-EAF5F1C6B1D9}">
      <dgm:prSet/>
      <dgm:spPr/>
      <dgm:t>
        <a:bodyPr/>
        <a:lstStyle/>
        <a:p>
          <a:endParaRPr lang="en-US"/>
        </a:p>
      </dgm:t>
    </dgm:pt>
    <dgm:pt modelId="{184C10C6-8179-43EC-B0B4-9122AAA40174}">
      <dgm:prSet phldrT="[Text]" custT="1"/>
      <dgm:spPr/>
      <dgm:t>
        <a:bodyPr/>
        <a:lstStyle/>
        <a:p>
          <a:r>
            <a:rPr lang="en-US" sz="2000" dirty="0" smtClean="0"/>
            <a:t>+area(): </a:t>
          </a:r>
          <a:r>
            <a:rPr lang="en-US" sz="2000" dirty="0" err="1" smtClean="0"/>
            <a:t>int</a:t>
          </a:r>
          <a:endParaRPr lang="en-US" sz="2000" dirty="0"/>
        </a:p>
      </dgm:t>
    </dgm:pt>
    <dgm:pt modelId="{571189C4-1EC4-4C34-9CFF-986716BF0A77}" type="parTrans" cxnId="{EFE8CAD8-0394-43D6-832A-B4A981B35010}">
      <dgm:prSet/>
      <dgm:spPr/>
      <dgm:t>
        <a:bodyPr/>
        <a:lstStyle/>
        <a:p>
          <a:endParaRPr lang="en-US"/>
        </a:p>
      </dgm:t>
    </dgm:pt>
    <dgm:pt modelId="{32C4B131-832E-4EB0-87B9-AD3EE9BE99A1}" type="sibTrans" cxnId="{EFE8CAD8-0394-43D6-832A-B4A981B35010}">
      <dgm:prSet/>
      <dgm:spPr/>
      <dgm:t>
        <a:bodyPr/>
        <a:lstStyle/>
        <a:p>
          <a:endParaRPr lang="en-US"/>
        </a:p>
      </dgm:t>
    </dgm:pt>
    <dgm:pt modelId="{0E6812C5-1D01-4FC9-9F38-B29A186A8493}">
      <dgm:prSet phldrT="[Text]" custT="1"/>
      <dgm:spPr/>
      <dgm:t>
        <a:bodyPr/>
        <a:lstStyle/>
        <a:p>
          <a:endParaRPr lang="en-US" sz="1800" dirty="0"/>
        </a:p>
      </dgm:t>
    </dgm:pt>
    <dgm:pt modelId="{097DD00D-3958-47A5-B773-7460860CB9B0}" type="parTrans" cxnId="{E561D903-5B3B-412A-B766-26BE53F146CE}">
      <dgm:prSet/>
      <dgm:spPr/>
      <dgm:t>
        <a:bodyPr/>
        <a:lstStyle/>
        <a:p>
          <a:endParaRPr lang="en-US"/>
        </a:p>
      </dgm:t>
    </dgm:pt>
    <dgm:pt modelId="{650026B0-48F6-4E9A-AD3A-A4052F7217DB}" type="sibTrans" cxnId="{E561D903-5B3B-412A-B766-26BE53F146CE}">
      <dgm:prSet/>
      <dgm:spPr/>
      <dgm:t>
        <a:bodyPr/>
        <a:lstStyle/>
        <a:p>
          <a:endParaRPr lang="en-US"/>
        </a:p>
      </dgm:t>
    </dgm:pt>
    <dgm:pt modelId="{BCFF30F1-3D57-41DF-AD57-281CB743675A}">
      <dgm:prSet phldrT="[Text]" custT="1"/>
      <dgm:spPr/>
      <dgm:t>
        <a:bodyPr/>
        <a:lstStyle/>
        <a:p>
          <a:r>
            <a:rPr lang="en-US" sz="1800" dirty="0" smtClean="0"/>
            <a:t>+ </a:t>
          </a:r>
          <a:r>
            <a:rPr lang="en-US" sz="1800" dirty="0" err="1" smtClean="0"/>
            <a:t>addFirst</a:t>
          </a:r>
          <a:r>
            <a:rPr lang="en-US" sz="1800" dirty="0" smtClean="0"/>
            <a:t>(Node n)</a:t>
          </a:r>
          <a:endParaRPr lang="en-US" sz="1800" dirty="0"/>
        </a:p>
      </dgm:t>
    </dgm:pt>
    <dgm:pt modelId="{72ED0C71-039C-4D19-BA68-7B976CF7B6E2}" type="parTrans" cxnId="{C8B0267E-8311-46BC-B643-1FF6DE930CAE}">
      <dgm:prSet/>
      <dgm:spPr/>
      <dgm:t>
        <a:bodyPr/>
        <a:lstStyle/>
        <a:p>
          <a:endParaRPr lang="en-US"/>
        </a:p>
      </dgm:t>
    </dgm:pt>
    <dgm:pt modelId="{A7743014-D348-4DB3-9AA6-31ED77C1E9C7}" type="sibTrans" cxnId="{C8B0267E-8311-46BC-B643-1FF6DE930CAE}">
      <dgm:prSet/>
      <dgm:spPr/>
      <dgm:t>
        <a:bodyPr/>
        <a:lstStyle/>
        <a:p>
          <a:endParaRPr lang="en-US"/>
        </a:p>
      </dgm:t>
    </dgm:pt>
    <dgm:pt modelId="{CE4EF735-A123-43CD-9D69-38C18F81C44E}">
      <dgm:prSet phldrT="[Text]" custT="1"/>
      <dgm:spPr/>
      <dgm:t>
        <a:bodyPr/>
        <a:lstStyle/>
        <a:p>
          <a:r>
            <a:rPr lang="en-US" sz="1800" dirty="0" smtClean="0"/>
            <a:t>+ remove(Node n)</a:t>
          </a:r>
          <a:endParaRPr lang="en-US" sz="1800" dirty="0"/>
        </a:p>
      </dgm:t>
    </dgm:pt>
    <dgm:pt modelId="{52BD086A-4D6A-40DB-A33E-19B9D36225DE}" type="parTrans" cxnId="{CFE80844-CCC6-4D1A-95BD-3F09B333F1C9}">
      <dgm:prSet/>
      <dgm:spPr/>
      <dgm:t>
        <a:bodyPr/>
        <a:lstStyle/>
        <a:p>
          <a:endParaRPr lang="en-US"/>
        </a:p>
      </dgm:t>
    </dgm:pt>
    <dgm:pt modelId="{BEA7FA29-E2BC-457E-8D07-5434E69CED7C}" type="sibTrans" cxnId="{CFE80844-CCC6-4D1A-95BD-3F09B333F1C9}">
      <dgm:prSet/>
      <dgm:spPr/>
      <dgm:t>
        <a:bodyPr/>
        <a:lstStyle/>
        <a:p>
          <a:endParaRPr lang="en-US"/>
        </a:p>
      </dgm:t>
    </dgm:pt>
    <dgm:pt modelId="{450CF1EE-D952-4EF4-8209-68C0688AFDDE}">
      <dgm:prSet custT="1"/>
      <dgm:spPr/>
      <dgm:t>
        <a:bodyPr/>
        <a:lstStyle/>
        <a:p>
          <a:endParaRPr lang="en-US" sz="2000" dirty="0"/>
        </a:p>
      </dgm:t>
    </dgm:pt>
    <dgm:pt modelId="{4282090B-5275-4D1F-8009-26DBDB3D8898}" type="parTrans" cxnId="{A14DBB41-B1C4-4786-A73B-E1C7A5A46C8A}">
      <dgm:prSet/>
      <dgm:spPr/>
      <dgm:t>
        <a:bodyPr/>
        <a:lstStyle/>
        <a:p>
          <a:endParaRPr lang="en-US"/>
        </a:p>
      </dgm:t>
    </dgm:pt>
    <dgm:pt modelId="{4448F221-9ADF-4DCD-8998-DD5919987CF7}" type="sibTrans" cxnId="{A14DBB41-B1C4-4786-A73B-E1C7A5A46C8A}">
      <dgm:prSet/>
      <dgm:spPr/>
      <dgm:t>
        <a:bodyPr/>
        <a:lstStyle/>
        <a:p>
          <a:endParaRPr lang="en-US"/>
        </a:p>
      </dgm:t>
    </dgm:pt>
    <dgm:pt modelId="{5AD910BE-B32F-4645-B11A-C5F501CC87D1}" type="pres">
      <dgm:prSet presAssocID="{3E1143FF-EC90-45CF-95C9-1EFDAEA0E2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681F9-654F-4BB3-9887-2DC800EE57FF}" type="pres">
      <dgm:prSet presAssocID="{7F8162F5-8C0A-4C34-B9D3-58E0E87A87CD}" presName="composite" presStyleCnt="0"/>
      <dgm:spPr/>
    </dgm:pt>
    <dgm:pt modelId="{A621C5DD-08FF-49CE-9C4E-4CBD820C66DA}" type="pres">
      <dgm:prSet presAssocID="{7F8162F5-8C0A-4C34-B9D3-58E0E87A87C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75F85-FDC9-4521-9C61-194D4C4D06C6}" type="pres">
      <dgm:prSet presAssocID="{7F8162F5-8C0A-4C34-B9D3-58E0E87A87C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610E8-66A5-465D-A9B9-BFA6A965609B}" type="pres">
      <dgm:prSet presAssocID="{4ADCA237-6157-49A7-AD5E-D6AD6E965AA8}" presName="space" presStyleCnt="0"/>
      <dgm:spPr/>
    </dgm:pt>
    <dgm:pt modelId="{24DD3D5E-AFB6-45E3-ADBC-E83C4FA9165D}" type="pres">
      <dgm:prSet presAssocID="{836E1A7D-F73A-444B-A73C-EFDD1AE33580}" presName="composite" presStyleCnt="0"/>
      <dgm:spPr/>
    </dgm:pt>
    <dgm:pt modelId="{C5D18FAA-0822-42B0-9B6E-619DCAA0B073}" type="pres">
      <dgm:prSet presAssocID="{836E1A7D-F73A-444B-A73C-EFDD1AE3358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9F112-D54B-44CD-8570-36CA29DD3894}" type="pres">
      <dgm:prSet presAssocID="{836E1A7D-F73A-444B-A73C-EFDD1AE3358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2F998-F59D-48C0-8130-5B155C00C66E}" type="pres">
      <dgm:prSet presAssocID="{9986EB58-97F1-4930-B03D-0A97F9A67E5A}" presName="space" presStyleCnt="0"/>
      <dgm:spPr/>
    </dgm:pt>
    <dgm:pt modelId="{40F850FC-036B-4390-8DBB-D350ED538B36}" type="pres">
      <dgm:prSet presAssocID="{F95AA821-4E3B-4290-928A-FCE57FF1DCD4}" presName="composite" presStyleCnt="0"/>
      <dgm:spPr/>
    </dgm:pt>
    <dgm:pt modelId="{7FC1E728-80FB-4B2B-8D0A-202FD1123700}" type="pres">
      <dgm:prSet presAssocID="{F95AA821-4E3B-4290-928A-FCE57FF1DCD4}" presName="parTx" presStyleLbl="alignNode1" presStyleIdx="2" presStyleCnt="3" custScaleX="110784" custScaleY="1012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12F5B-4D26-48DC-920A-87B89F7602FC}" type="pres">
      <dgm:prSet presAssocID="{F95AA821-4E3B-4290-928A-FCE57FF1DCD4}" presName="desTx" presStyleLbl="alignAccFollowNode1" presStyleIdx="2" presStyleCnt="3" custScaleX="110784" custScaleY="101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129FA5-0449-412B-975B-7F02EA29C30A}" type="presOf" srcId="{184C10C6-8179-43EC-B0B4-9122AAA40174}" destId="{C0B9F112-D54B-44CD-8570-36CA29DD3894}" srcOrd="0" destOrd="3" presId="urn:microsoft.com/office/officeart/2005/8/layout/hList1"/>
    <dgm:cxn modelId="{4C4154DD-159D-4C7A-89D3-7E8A33DD2A57}" srcId="{836E1A7D-F73A-444B-A73C-EFDD1AE33580}" destId="{A40BDF9D-1DFB-4E14-A79A-6CA8130005B8}" srcOrd="0" destOrd="0" parTransId="{655B8872-E5D8-4359-8677-3DE74B5C90B9}" sibTransId="{B0EC6330-1958-43F5-86AE-235BA7518787}"/>
    <dgm:cxn modelId="{0F43B024-DBE4-4D0C-AAEE-D5AB95B4290D}" type="presOf" srcId="{F5F5E19E-CC33-4D5B-B074-461CD85A3E67}" destId="{C0B9F112-D54B-44CD-8570-36CA29DD3894}" srcOrd="0" destOrd="1" presId="urn:microsoft.com/office/officeart/2005/8/layout/hList1"/>
    <dgm:cxn modelId="{812C91A7-6F9D-40BB-A602-5C97FA9FB077}" srcId="{F95AA821-4E3B-4290-928A-FCE57FF1DCD4}" destId="{FDC7CB2E-1C33-4490-96C3-FBA9E5725CE1}" srcOrd="4" destOrd="0" parTransId="{7275C5BB-0727-4C4E-B7F2-EB04FB3CB6E2}" sibTransId="{38A6A27F-DC1B-4CAB-B721-8637FB2E9756}"/>
    <dgm:cxn modelId="{2A8A7B2F-69FF-425B-A326-893E052D72B7}" type="presOf" srcId="{A40BDF9D-1DFB-4E14-A79A-6CA8130005B8}" destId="{C0B9F112-D54B-44CD-8570-36CA29DD3894}" srcOrd="0" destOrd="0" presId="urn:microsoft.com/office/officeart/2005/8/layout/hList1"/>
    <dgm:cxn modelId="{17C20F0E-E078-4880-B2ED-EAF5F1C6B1D9}" srcId="{836E1A7D-F73A-444B-A73C-EFDD1AE33580}" destId="{20D8E9FE-5B82-4C1E-81D3-A4683EDAFEEF}" srcOrd="2" destOrd="0" parTransId="{32B4B727-5E32-4645-AE5C-3D5E9FC1D0E7}" sibTransId="{164FF4ED-5CDE-4738-85AC-8C66E97F7671}"/>
    <dgm:cxn modelId="{CFE80844-CCC6-4D1A-95BD-3F09B333F1C9}" srcId="{F95AA821-4E3B-4290-928A-FCE57FF1DCD4}" destId="{CE4EF735-A123-43CD-9D69-38C18F81C44E}" srcOrd="3" destOrd="0" parTransId="{52BD086A-4D6A-40DB-A33E-19B9D36225DE}" sibTransId="{BEA7FA29-E2BC-457E-8D07-5434E69CED7C}"/>
    <dgm:cxn modelId="{AC4B9C30-E0E9-45C1-8115-418EE53BF5B1}" type="presOf" srcId="{7F8162F5-8C0A-4C34-B9D3-58E0E87A87CD}" destId="{A621C5DD-08FF-49CE-9C4E-4CBD820C66DA}" srcOrd="0" destOrd="0" presId="urn:microsoft.com/office/officeart/2005/8/layout/hList1"/>
    <dgm:cxn modelId="{5B85D3CF-EB00-4026-A347-DC7B3F233FBF}" type="presOf" srcId="{C083C276-3542-4ABD-B4C0-9DFB246AB0CD}" destId="{0C575F85-FDC9-4521-9C61-194D4C4D06C6}" srcOrd="0" destOrd="0" presId="urn:microsoft.com/office/officeart/2005/8/layout/hList1"/>
    <dgm:cxn modelId="{8F552133-C163-435F-9DF3-3448F3F913AC}" type="presOf" srcId="{20D8E9FE-5B82-4C1E-81D3-A4683EDAFEEF}" destId="{C0B9F112-D54B-44CD-8570-36CA29DD3894}" srcOrd="0" destOrd="2" presId="urn:microsoft.com/office/officeart/2005/8/layout/hList1"/>
    <dgm:cxn modelId="{A3259C67-0E80-4ACF-BD07-7C993F818DE0}" type="presOf" srcId="{FDC7CB2E-1C33-4490-96C3-FBA9E5725CE1}" destId="{10B12F5B-4D26-48DC-920A-87B89F7602FC}" srcOrd="0" destOrd="4" presId="urn:microsoft.com/office/officeart/2005/8/layout/hList1"/>
    <dgm:cxn modelId="{6E936322-2925-4AA1-84CF-3AB07ED11653}" srcId="{F95AA821-4E3B-4290-928A-FCE57FF1DCD4}" destId="{D54128A9-1674-48DA-A72C-003146A148C9}" srcOrd="0" destOrd="0" parTransId="{9A340889-1A7C-4573-B2AC-1AF3B4C55D8B}" sibTransId="{4DFB2EB1-A75C-48EB-93C1-89F64B6BB155}"/>
    <dgm:cxn modelId="{1EEC823C-3BB2-4495-BB37-94A680BB7EE3}" srcId="{7F8162F5-8C0A-4C34-B9D3-58E0E87A87CD}" destId="{176D9687-5DD8-4612-A3E6-DC58ABEB1546}" srcOrd="4" destOrd="0" parTransId="{4185EDC8-3380-427A-B0F1-FA09DDFC66D5}" sibTransId="{0EE97269-07F0-49BA-AEDB-06195482483C}"/>
    <dgm:cxn modelId="{D3ABEF9B-2E53-4D3D-80D7-39389786C8E6}" srcId="{7F8162F5-8C0A-4C34-B9D3-58E0E87A87CD}" destId="{5ECAA2B6-85EB-44E8-9F8B-4FD23A090869}" srcOrd="3" destOrd="0" parTransId="{CB01AC18-C231-4262-B830-7E9B8B7B6705}" sibTransId="{DC46F651-3CC6-4F26-B721-AB5C686A5808}"/>
    <dgm:cxn modelId="{ABE7CC1B-5CA6-42C3-BB99-B0C152416AE2}" type="presOf" srcId="{CE4EF735-A123-43CD-9D69-38C18F81C44E}" destId="{10B12F5B-4D26-48DC-920A-87B89F7602FC}" srcOrd="0" destOrd="3" presId="urn:microsoft.com/office/officeart/2005/8/layout/hList1"/>
    <dgm:cxn modelId="{23F7A771-3BBE-4C4C-B37E-DCBDDAC273F0}" type="presOf" srcId="{9B47E9DE-C3C0-4B93-88F7-55FF8BDBE0A8}" destId="{0C575F85-FDC9-4521-9C61-194D4C4D06C6}" srcOrd="0" destOrd="1" presId="urn:microsoft.com/office/officeart/2005/8/layout/hList1"/>
    <dgm:cxn modelId="{898BE347-E360-4C29-9AFE-97E0D38E0A99}" type="presOf" srcId="{450CF1EE-D952-4EF4-8209-68C0688AFDDE}" destId="{0C575F85-FDC9-4521-9C61-194D4C4D06C6}" srcOrd="0" destOrd="2" presId="urn:microsoft.com/office/officeart/2005/8/layout/hList1"/>
    <dgm:cxn modelId="{A30453A4-A9C3-42E3-9B5C-29BC1929E756}" srcId="{836E1A7D-F73A-444B-A73C-EFDD1AE33580}" destId="{F5F5E19E-CC33-4D5B-B074-461CD85A3E67}" srcOrd="1" destOrd="0" parTransId="{47D03E74-B9C4-4CE8-A3BC-F8BE2FBA1FFB}" sibTransId="{7C8445D3-054F-4FC2-8442-D5519B2F73C9}"/>
    <dgm:cxn modelId="{A6EBCD6E-0BA4-4304-A551-B02766BA1134}" srcId="{7F8162F5-8C0A-4C34-B9D3-58E0E87A87CD}" destId="{9B47E9DE-C3C0-4B93-88F7-55FF8BDBE0A8}" srcOrd="1" destOrd="0" parTransId="{FC91E7ED-C0DF-4A68-A77C-4778AC65A5FF}" sibTransId="{75DE2710-B2C3-400A-8866-85C2172A6677}"/>
    <dgm:cxn modelId="{EFE8CAD8-0394-43D6-832A-B4A981B35010}" srcId="{836E1A7D-F73A-444B-A73C-EFDD1AE33580}" destId="{184C10C6-8179-43EC-B0B4-9122AAA40174}" srcOrd="3" destOrd="0" parTransId="{571189C4-1EC4-4C34-9CFF-986716BF0A77}" sibTransId="{32C4B131-832E-4EB0-87B9-AD3EE9BE99A1}"/>
    <dgm:cxn modelId="{C8B0267E-8311-46BC-B643-1FF6DE930CAE}" srcId="{F95AA821-4E3B-4290-928A-FCE57FF1DCD4}" destId="{BCFF30F1-3D57-41DF-AD57-281CB743675A}" srcOrd="2" destOrd="0" parTransId="{72ED0C71-039C-4D19-BA68-7B976CF7B6E2}" sibTransId="{A7743014-D348-4DB3-9AA6-31ED77C1E9C7}"/>
    <dgm:cxn modelId="{4CDB0707-769F-43AE-9754-A198F8580465}" type="presOf" srcId="{BCFF30F1-3D57-41DF-AD57-281CB743675A}" destId="{10B12F5B-4D26-48DC-920A-87B89F7602FC}" srcOrd="0" destOrd="2" presId="urn:microsoft.com/office/officeart/2005/8/layout/hList1"/>
    <dgm:cxn modelId="{A13CF28F-A99A-460F-8F60-E6A651F6F186}" type="presOf" srcId="{0E6812C5-1D01-4FC9-9F38-B29A186A8493}" destId="{10B12F5B-4D26-48DC-920A-87B89F7602FC}" srcOrd="0" destOrd="1" presId="urn:microsoft.com/office/officeart/2005/8/layout/hList1"/>
    <dgm:cxn modelId="{73C65F70-2B7E-4A20-866B-DD37835BEFF7}" srcId="{3E1143FF-EC90-45CF-95C9-1EFDAEA0E2B8}" destId="{836E1A7D-F73A-444B-A73C-EFDD1AE33580}" srcOrd="1" destOrd="0" parTransId="{209D2F5F-EB80-4CED-AB1D-501D1B3F0168}" sibTransId="{9986EB58-97F1-4930-B03D-0A97F9A67E5A}"/>
    <dgm:cxn modelId="{9CDFB99D-9B88-47ED-B611-5DB0C2294A8A}" srcId="{7F8162F5-8C0A-4C34-B9D3-58E0E87A87CD}" destId="{C083C276-3542-4ABD-B4C0-9DFB246AB0CD}" srcOrd="0" destOrd="0" parTransId="{D2BCC6D0-78B1-4B0B-B50A-4407BEF61792}" sibTransId="{BB1B0CD7-3AF9-4F5C-B881-16299FFD170B}"/>
    <dgm:cxn modelId="{814F6DD2-D3BB-41CD-B152-85816B359BA0}" type="presOf" srcId="{F95AA821-4E3B-4290-928A-FCE57FF1DCD4}" destId="{7FC1E728-80FB-4B2B-8D0A-202FD1123700}" srcOrd="0" destOrd="0" presId="urn:microsoft.com/office/officeart/2005/8/layout/hList1"/>
    <dgm:cxn modelId="{1C4357D5-34C4-4111-9CCF-D1689114A480}" type="presOf" srcId="{D54128A9-1674-48DA-A72C-003146A148C9}" destId="{10B12F5B-4D26-48DC-920A-87B89F7602FC}" srcOrd="0" destOrd="0" presId="urn:microsoft.com/office/officeart/2005/8/layout/hList1"/>
    <dgm:cxn modelId="{EA91A941-D570-4A68-BF6D-C1616E0BD55D}" srcId="{3E1143FF-EC90-45CF-95C9-1EFDAEA0E2B8}" destId="{F95AA821-4E3B-4290-928A-FCE57FF1DCD4}" srcOrd="2" destOrd="0" parTransId="{421D7E74-6CC2-4B85-B110-EC76C3D92518}" sibTransId="{9A85983E-5CEE-41BD-A4D1-D98777B870E6}"/>
    <dgm:cxn modelId="{FFB847D4-3089-46D1-8A48-E74AD668D213}" type="presOf" srcId="{176D9687-5DD8-4612-A3E6-DC58ABEB1546}" destId="{0C575F85-FDC9-4521-9C61-194D4C4D06C6}" srcOrd="0" destOrd="4" presId="urn:microsoft.com/office/officeart/2005/8/layout/hList1"/>
    <dgm:cxn modelId="{CB32B914-7CF9-4C3B-ACE1-F153547B0E21}" type="presOf" srcId="{3E1143FF-EC90-45CF-95C9-1EFDAEA0E2B8}" destId="{5AD910BE-B32F-4645-B11A-C5F501CC87D1}" srcOrd="0" destOrd="0" presId="urn:microsoft.com/office/officeart/2005/8/layout/hList1"/>
    <dgm:cxn modelId="{C4C56EA4-A8BD-4A86-8436-59D8341268CE}" type="presOf" srcId="{836E1A7D-F73A-444B-A73C-EFDD1AE33580}" destId="{C5D18FAA-0822-42B0-9B6E-619DCAA0B073}" srcOrd="0" destOrd="0" presId="urn:microsoft.com/office/officeart/2005/8/layout/hList1"/>
    <dgm:cxn modelId="{A14DBB41-B1C4-4786-A73B-E1C7A5A46C8A}" srcId="{7F8162F5-8C0A-4C34-B9D3-58E0E87A87CD}" destId="{450CF1EE-D952-4EF4-8209-68C0688AFDDE}" srcOrd="2" destOrd="0" parTransId="{4282090B-5275-4D1F-8009-26DBDB3D8898}" sibTransId="{4448F221-9ADF-4DCD-8998-DD5919987CF7}"/>
    <dgm:cxn modelId="{5E28E385-1515-436D-97A3-1AA6D4F0AD45}" srcId="{3E1143FF-EC90-45CF-95C9-1EFDAEA0E2B8}" destId="{7F8162F5-8C0A-4C34-B9D3-58E0E87A87CD}" srcOrd="0" destOrd="0" parTransId="{EB8DCFC1-4AFE-47C3-9439-FF82B45F1385}" sibTransId="{4ADCA237-6157-49A7-AD5E-D6AD6E965AA8}"/>
    <dgm:cxn modelId="{7350E2EE-3E2C-409E-891B-5B7205806599}" type="presOf" srcId="{5ECAA2B6-85EB-44E8-9F8B-4FD23A090869}" destId="{0C575F85-FDC9-4521-9C61-194D4C4D06C6}" srcOrd="0" destOrd="3" presId="urn:microsoft.com/office/officeart/2005/8/layout/hList1"/>
    <dgm:cxn modelId="{E561D903-5B3B-412A-B766-26BE53F146CE}" srcId="{F95AA821-4E3B-4290-928A-FCE57FF1DCD4}" destId="{0E6812C5-1D01-4FC9-9F38-B29A186A8493}" srcOrd="1" destOrd="0" parTransId="{097DD00D-3958-47A5-B773-7460860CB9B0}" sibTransId="{650026B0-48F6-4E9A-AD3A-A4052F7217DB}"/>
    <dgm:cxn modelId="{BFDC9638-010B-45FF-841F-3733B69C4ED5}" type="presParOf" srcId="{5AD910BE-B32F-4645-B11A-C5F501CC87D1}" destId="{239681F9-654F-4BB3-9887-2DC800EE57FF}" srcOrd="0" destOrd="0" presId="urn:microsoft.com/office/officeart/2005/8/layout/hList1"/>
    <dgm:cxn modelId="{0A296BF8-3644-464A-AF3F-36BC64B3A428}" type="presParOf" srcId="{239681F9-654F-4BB3-9887-2DC800EE57FF}" destId="{A621C5DD-08FF-49CE-9C4E-4CBD820C66DA}" srcOrd="0" destOrd="0" presId="urn:microsoft.com/office/officeart/2005/8/layout/hList1"/>
    <dgm:cxn modelId="{1B069F54-3407-4F0D-A233-2928C5CD6A3E}" type="presParOf" srcId="{239681F9-654F-4BB3-9887-2DC800EE57FF}" destId="{0C575F85-FDC9-4521-9C61-194D4C4D06C6}" srcOrd="1" destOrd="0" presId="urn:microsoft.com/office/officeart/2005/8/layout/hList1"/>
    <dgm:cxn modelId="{201B4485-B113-45CB-AE21-007EE70FA8CB}" type="presParOf" srcId="{5AD910BE-B32F-4645-B11A-C5F501CC87D1}" destId="{6EF610E8-66A5-465D-A9B9-BFA6A965609B}" srcOrd="1" destOrd="0" presId="urn:microsoft.com/office/officeart/2005/8/layout/hList1"/>
    <dgm:cxn modelId="{93E7AA75-FA31-4E8A-849D-FAC4660941C7}" type="presParOf" srcId="{5AD910BE-B32F-4645-B11A-C5F501CC87D1}" destId="{24DD3D5E-AFB6-45E3-ADBC-E83C4FA9165D}" srcOrd="2" destOrd="0" presId="urn:microsoft.com/office/officeart/2005/8/layout/hList1"/>
    <dgm:cxn modelId="{67CFE196-014C-4CC1-97FE-FFD79DA5412C}" type="presParOf" srcId="{24DD3D5E-AFB6-45E3-ADBC-E83C4FA9165D}" destId="{C5D18FAA-0822-42B0-9B6E-619DCAA0B073}" srcOrd="0" destOrd="0" presId="urn:microsoft.com/office/officeart/2005/8/layout/hList1"/>
    <dgm:cxn modelId="{F9668305-E999-4BBE-9122-F0B7016E30B0}" type="presParOf" srcId="{24DD3D5E-AFB6-45E3-ADBC-E83C4FA9165D}" destId="{C0B9F112-D54B-44CD-8570-36CA29DD3894}" srcOrd="1" destOrd="0" presId="urn:microsoft.com/office/officeart/2005/8/layout/hList1"/>
    <dgm:cxn modelId="{F0BB6B60-5E49-4E00-B8E6-E510EEA55FFF}" type="presParOf" srcId="{5AD910BE-B32F-4645-B11A-C5F501CC87D1}" destId="{C982F998-F59D-48C0-8130-5B155C00C66E}" srcOrd="3" destOrd="0" presId="urn:microsoft.com/office/officeart/2005/8/layout/hList1"/>
    <dgm:cxn modelId="{A2FC2B08-9BD5-4177-96F6-B9180AF5EC23}" type="presParOf" srcId="{5AD910BE-B32F-4645-B11A-C5F501CC87D1}" destId="{40F850FC-036B-4390-8DBB-D350ED538B36}" srcOrd="4" destOrd="0" presId="urn:microsoft.com/office/officeart/2005/8/layout/hList1"/>
    <dgm:cxn modelId="{E16621C6-6A42-4995-AF9C-22579554BA41}" type="presParOf" srcId="{40F850FC-036B-4390-8DBB-D350ED538B36}" destId="{7FC1E728-80FB-4B2B-8D0A-202FD1123700}" srcOrd="0" destOrd="0" presId="urn:microsoft.com/office/officeart/2005/8/layout/hList1"/>
    <dgm:cxn modelId="{45BAB25F-8BB8-4C13-BB0E-91A5DA95E2CE}" type="presParOf" srcId="{40F850FC-036B-4390-8DBB-D350ED538B36}" destId="{10B12F5B-4D26-48DC-920A-87B89F7602FC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AF377-EF5F-44E5-AF6E-581865EAB3F5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9809-4AC2-4141-8C83-0F3B59E0C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000" kern="0" dirty="0" smtClean="0">
                <a:solidFill>
                  <a:srgbClr val="5F5F5F"/>
                </a:solidFill>
                <a:latin typeface="Arial" pitchFamily="34" charset="0"/>
                <a:ea typeface="+mn-ea"/>
                <a:cs typeface="+mn-cs"/>
              </a:rPr>
              <a:t>Structured Approach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000" kern="0" dirty="0" smtClean="0">
                <a:solidFill>
                  <a:srgbClr val="5F5F5F"/>
                </a:solidFill>
                <a:latin typeface="Arial" pitchFamily="34" charset="0"/>
                <a:ea typeface="+mn-ea"/>
                <a:cs typeface="+mn-cs"/>
              </a:rPr>
              <a:t>Based on functions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000" kern="0" dirty="0" err="1" smtClean="0">
                <a:solidFill>
                  <a:srgbClr val="5F5F5F"/>
                </a:solidFill>
                <a:latin typeface="Arial" pitchFamily="34" charset="0"/>
                <a:ea typeface="+mn-ea"/>
                <a:cs typeface="+mn-cs"/>
              </a:rPr>
              <a:t>goto</a:t>
            </a:r>
            <a:r>
              <a:rPr lang="en-US" sz="1000" kern="0" dirty="0" smtClean="0">
                <a:solidFill>
                  <a:srgbClr val="5F5F5F"/>
                </a:solidFill>
                <a:latin typeface="Arial" pitchFamily="34" charset="0"/>
                <a:ea typeface="+mn-ea"/>
                <a:cs typeface="+mn-cs"/>
              </a:rPr>
              <a:t> branching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000" kern="0" dirty="0" smtClean="0">
                <a:solidFill>
                  <a:srgbClr val="5F5F5F"/>
                </a:solidFill>
                <a:latin typeface="Arial" pitchFamily="34" charset="0"/>
                <a:ea typeface="+mn-ea"/>
                <a:cs typeface="+mn-cs"/>
              </a:rPr>
              <a:t>C, C++, COBOL, Pascal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000" kern="0" dirty="0" smtClean="0">
                <a:solidFill>
                  <a:srgbClr val="5F5F5F"/>
                </a:solidFill>
                <a:latin typeface="Arial" pitchFamily="34" charset="0"/>
                <a:ea typeface="+mn-ea"/>
                <a:cs typeface="+mn-cs"/>
              </a:rPr>
              <a:t>Some disadvantages: No constructs for encapsulation, chances of code repetition, No strong data hiding concept, difficult to debug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000" kern="0" dirty="0" smtClean="0">
              <a:solidFill>
                <a:srgbClr val="5F5F5F"/>
              </a:solidFill>
              <a:latin typeface="Arial" pitchFamily="34" charset="0"/>
              <a:ea typeface="+mn-ea"/>
              <a:cs typeface="+mn-cs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000" kern="0" dirty="0" smtClean="0">
                <a:solidFill>
                  <a:srgbClr val="5F5F5F"/>
                </a:solidFill>
                <a:latin typeface="Arial" pitchFamily="34" charset="0"/>
                <a:ea typeface="+mn-ea"/>
                <a:cs typeface="+mn-cs"/>
              </a:rPr>
              <a:t>Object-oriented Approach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000" kern="0" dirty="0" smtClean="0">
                <a:solidFill>
                  <a:srgbClr val="5F5F5F"/>
                </a:solidFill>
                <a:latin typeface="Arial" pitchFamily="34" charset="0"/>
                <a:ea typeface="+mn-ea"/>
                <a:cs typeface="+mn-cs"/>
              </a:rPr>
              <a:t>Smalltalk, Java, C#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5052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7080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644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3172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301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7823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6977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6159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643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9173AEF-B232-4551-BCCC-C55777A30357}" type="slidenum">
              <a:rPr lang="en-US" smtClean="0"/>
              <a:pPr eaLnBrk="1" hangingPunct="1">
                <a:defRPr/>
              </a:pPr>
              <a:t>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83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36FD34D-16C3-4C3B-8710-BE003ED29EE4}" type="slidenum">
              <a:rPr lang="en-US" smtClean="0"/>
              <a:pPr eaLnBrk="1" hangingPunct="1">
                <a:defRPr/>
              </a:pPr>
              <a:t>5</a:t>
            </a:fld>
            <a:endParaRPr lang="en-US" smtClean="0"/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997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10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7238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395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05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4E9-12FF-4D62-BFE0-F084F58DB2C8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3E9635-9362-4C2D-AD5B-595B5C610D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4E9-12FF-4D62-BFE0-F084F58DB2C8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9635-9362-4C2D-AD5B-595B5C610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4E9-12FF-4D62-BFE0-F084F58DB2C8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9635-9362-4C2D-AD5B-595B5C610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4E9-12FF-4D62-BFE0-F084F58DB2C8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9635-9362-4C2D-AD5B-595B5C610D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4E9-12FF-4D62-BFE0-F084F58DB2C8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3E9635-9362-4C2D-AD5B-595B5C610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4E9-12FF-4D62-BFE0-F084F58DB2C8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9635-9362-4C2D-AD5B-595B5C610D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4E9-12FF-4D62-BFE0-F084F58DB2C8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9635-9362-4C2D-AD5B-595B5C610D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4E9-12FF-4D62-BFE0-F084F58DB2C8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9635-9362-4C2D-AD5B-595B5C610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4E9-12FF-4D62-BFE0-F084F58DB2C8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9635-9362-4C2D-AD5B-595B5C610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4E9-12FF-4D62-BFE0-F084F58DB2C8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9635-9362-4C2D-AD5B-595B5C610D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4E9-12FF-4D62-BFE0-F084F58DB2C8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3E9635-9362-4C2D-AD5B-595B5C610D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AB14E9-12FF-4D62-BFE0-F084F58DB2C8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3E9635-9362-4C2D-AD5B-595B5C610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953145414"/>
              </p:ext>
            </p:extLst>
          </p:nvPr>
        </p:nvGraphicFramePr>
        <p:xfrm>
          <a:off x="533400" y="1371599"/>
          <a:ext cx="8229600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3863"/>
                <a:gridCol w="4565737"/>
              </a:tblGrid>
              <a:tr h="787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Object oriented programming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Class and Encapsulation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</a:tr>
              <a:tr h="787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Object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Reuse in Object Oriented Language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</a:tr>
              <a:tr h="787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Attributes and Operations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Inheritance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</a:tr>
              <a:tr h="787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Class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Inheritance hierarchy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</a:tr>
              <a:tr h="787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Abstraction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Generalization and Specialization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</a:tr>
              <a:tr h="787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Encapsulation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Polymorphism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8137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Reuse in Object Oriented Language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C304BAC-2A45-42C3-8AC6-9E54D37A2742}" type="slidenum">
              <a:rPr lang="en-US" smtClean="0">
                <a:solidFill>
                  <a:schemeClr val="bg2"/>
                </a:solidFill>
              </a:rPr>
              <a:pPr eaLnBrk="1" hangingPunct="1">
                <a:defRPr/>
              </a:pPr>
              <a:t>10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Object Oriented Languages also implements reuse in the same way that we do in real life</a:t>
            </a:r>
            <a:r>
              <a:rPr lang="en-US" dirty="0" smtClean="0"/>
              <a:t>. Following are 2 ways :</a:t>
            </a:r>
          </a:p>
          <a:p>
            <a:pPr>
              <a:defRPr/>
            </a:pPr>
            <a:r>
              <a:rPr lang="en-US" dirty="0" smtClean="0"/>
              <a:t>HAS-A </a:t>
            </a:r>
            <a:r>
              <a:rPr lang="en-US" dirty="0" smtClean="0"/>
              <a:t>or composition relationship is implemented by having a class having another class as its member, or rather an object having another object as its member.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Car has a </a:t>
            </a:r>
            <a:r>
              <a:rPr lang="en-US" sz="2000" dirty="0" smtClean="0">
                <a:ea typeface="+mn-ea"/>
                <a:cs typeface="+mn-cs"/>
              </a:rPr>
              <a:t>Stereo</a:t>
            </a:r>
            <a:endParaRPr lang="en-US" sz="2000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College  has Teachers and </a:t>
            </a:r>
            <a:r>
              <a:rPr lang="en-US" sz="2000" dirty="0" smtClean="0">
                <a:ea typeface="+mn-ea"/>
                <a:cs typeface="+mn-cs"/>
              </a:rPr>
              <a:t>Students</a:t>
            </a: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/>
              <a:t>IS-A </a:t>
            </a:r>
            <a:r>
              <a:rPr lang="en-US" dirty="0" smtClean="0"/>
              <a:t>is implemented through what we call </a:t>
            </a:r>
            <a:r>
              <a:rPr lang="en-US" b="1" i="1" dirty="0" smtClean="0"/>
              <a:t>inheritance</a:t>
            </a:r>
            <a:r>
              <a:rPr lang="en-US" dirty="0" smtClean="0"/>
              <a:t> relationship </a:t>
            </a:r>
          </a:p>
        </p:txBody>
      </p:sp>
    </p:spTree>
    <p:extLst>
      <p:ext uri="{BB962C8B-B14F-4D97-AF65-F5344CB8AC3E}">
        <p14:creationId xmlns="" xmlns:p14="http://schemas.microsoft.com/office/powerpoint/2010/main" val="3942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895600"/>
            <a:ext cx="8229600" cy="3306763"/>
          </a:xfrm>
        </p:spPr>
        <p:txBody>
          <a:bodyPr/>
          <a:lstStyle/>
          <a:p>
            <a:r>
              <a:rPr lang="en-US" dirty="0" smtClean="0"/>
              <a:t>Defines IS-A relationship between classes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HSBC Bank </a:t>
            </a:r>
            <a:r>
              <a:rPr lang="en-US" dirty="0" smtClean="0"/>
              <a:t>IS-A </a:t>
            </a:r>
            <a:r>
              <a:rPr lang="en-US" dirty="0" smtClean="0">
                <a:solidFill>
                  <a:srgbClr val="FF0000"/>
                </a:solidFill>
              </a:rPr>
              <a:t>Bank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Permant</a:t>
            </a:r>
            <a:r>
              <a:rPr lang="en-US" dirty="0" smtClean="0">
                <a:solidFill>
                  <a:srgbClr val="FF0000"/>
                </a:solidFill>
              </a:rPr>
              <a:t> Employee </a:t>
            </a:r>
            <a:r>
              <a:rPr lang="en-US" dirty="0" smtClean="0"/>
              <a:t>IS-A</a:t>
            </a:r>
            <a:r>
              <a:rPr lang="en-US" dirty="0" smtClean="0">
                <a:solidFill>
                  <a:srgbClr val="FF0000"/>
                </a:solidFill>
              </a:rPr>
              <a:t> Employee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Patient  </a:t>
            </a:r>
            <a:r>
              <a:rPr lang="en-IN" dirty="0" smtClean="0"/>
              <a:t>IS-A</a:t>
            </a:r>
            <a:r>
              <a:rPr lang="en-IN" dirty="0" smtClean="0">
                <a:solidFill>
                  <a:srgbClr val="FF0000"/>
                </a:solidFill>
              </a:rPr>
              <a:t> Person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19200"/>
            <a:ext cx="8534400" cy="90537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000" b="1" i="1" dirty="0">
                <a:solidFill>
                  <a:srgbClr val="5F5F5F"/>
                </a:solidFill>
                <a:latin typeface="+mj-lt"/>
                <a:cs typeface="+mn-cs"/>
                <a:sym typeface="Wingdings" pitchFamily="2" charset="2"/>
              </a:rPr>
              <a:t>Inheritance defines relationship among classes, wherein one class share structure or behavior defined in one or more classes. </a:t>
            </a:r>
          </a:p>
        </p:txBody>
      </p:sp>
    </p:spTree>
    <p:extLst>
      <p:ext uri="{BB962C8B-B14F-4D97-AF65-F5344CB8AC3E}">
        <p14:creationId xmlns="" xmlns:p14="http://schemas.microsoft.com/office/powerpoint/2010/main" val="36893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hierarchy</a:t>
            </a:r>
          </a:p>
        </p:txBody>
      </p:sp>
      <p:sp>
        <p:nvSpPr>
          <p:cNvPr id="1948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3429000" y="6615562"/>
            <a:ext cx="2133600" cy="238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06F96D0-2527-406F-9507-A7103B7DD8D7}" type="slidenum">
              <a:rPr lang="en-US" smtClean="0">
                <a:solidFill>
                  <a:schemeClr val="bg2"/>
                </a:solidFill>
              </a:rPr>
              <a:pPr eaLnBrk="1" hangingPunct="1">
                <a:defRPr/>
              </a:pPr>
              <a:t>12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1447800"/>
            <a:ext cx="25908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Animal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legs</a:t>
            </a:r>
            <a:endParaRPr lang="en-US" dirty="0"/>
          </a:p>
          <a:p>
            <a:pPr>
              <a:defRPr/>
            </a:pPr>
            <a:r>
              <a:rPr lang="en-US" dirty="0"/>
              <a:t>tail</a:t>
            </a:r>
          </a:p>
          <a:p>
            <a:pPr>
              <a:defRPr/>
            </a:pPr>
            <a:r>
              <a:rPr lang="en-US" dirty="0"/>
              <a:t>run()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4715470"/>
            <a:ext cx="21336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Dog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bark</a:t>
            </a:r>
            <a:r>
              <a:rPr lang="en-US" dirty="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8500" y="5402114"/>
            <a:ext cx="25908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Tiger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growl()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362200" y="1857226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1"/>
            <a:endCxn id="10" idx="3"/>
          </p:cNvCxnSpPr>
          <p:nvPr/>
        </p:nvCxnSpPr>
        <p:spPr>
          <a:xfrm>
            <a:off x="152400" y="5177135"/>
            <a:ext cx="2133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38500" y="5743426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3467100" y="2895600"/>
            <a:ext cx="457200" cy="30480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10100" y="3581400"/>
            <a:ext cx="2590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/>
              <a:t>Cat Family</a:t>
            </a:r>
            <a:endParaRPr lang="en-US" dirty="0" smtClean="0"/>
          </a:p>
          <a:p>
            <a:pPr algn="ctr"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paddedClaws</a:t>
            </a:r>
            <a:endParaRPr lang="en-US" dirty="0"/>
          </a:p>
          <a:p>
            <a:pPr>
              <a:defRPr/>
            </a:pPr>
            <a:r>
              <a:rPr lang="en-US" dirty="0"/>
              <a:t>whiskers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610100" y="3922712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57900" y="5438626"/>
            <a:ext cx="25908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Cat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meow</a:t>
            </a:r>
            <a:r>
              <a:rPr lang="en-US" dirty="0"/>
              <a:t>()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057900" y="5743426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3"/>
          </p:cNvCxnSpPr>
          <p:nvPr/>
        </p:nvCxnSpPr>
        <p:spPr>
          <a:xfrm flipH="1">
            <a:off x="3691387" y="3200400"/>
            <a:ext cx="4313" cy="1062682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257300" y="4267200"/>
            <a:ext cx="2438400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57300" y="4267200"/>
            <a:ext cx="0" cy="420688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95700" y="3352800"/>
            <a:ext cx="1676400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72100" y="3352800"/>
            <a:ext cx="0" cy="22860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Isosceles Triangle 39"/>
          <p:cNvSpPr/>
          <p:nvPr/>
        </p:nvSpPr>
        <p:spPr>
          <a:xfrm>
            <a:off x="5448300" y="4752826"/>
            <a:ext cx="457200" cy="30480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" name="Straight Connector 45"/>
          <p:cNvCxnSpPr>
            <a:stCxn id="40" idx="3"/>
          </p:cNvCxnSpPr>
          <p:nvPr/>
        </p:nvCxnSpPr>
        <p:spPr>
          <a:xfrm>
            <a:off x="5676900" y="5057626"/>
            <a:ext cx="0" cy="15240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33900" y="5210026"/>
            <a:ext cx="2209800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11" idx="0"/>
          </p:cNvCxnSpPr>
          <p:nvPr/>
        </p:nvCxnSpPr>
        <p:spPr>
          <a:xfrm flipV="1">
            <a:off x="4533900" y="5210026"/>
            <a:ext cx="0" cy="192088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743700" y="5210026"/>
            <a:ext cx="0" cy="192088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95987" y="1828800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2400" y="5256956"/>
            <a:ext cx="2133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200400" y="5791200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19800" y="5791200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610100" y="3962400"/>
            <a:ext cx="25527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04800" y="1447800"/>
            <a:ext cx="1981200" cy="302974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100" y="2345084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006600"/>
                </a:solidFill>
              </a:rPr>
              <a:t>Single -level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32632" y="262866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006600"/>
                </a:solidFill>
              </a:rPr>
              <a:t>Multi-level</a:t>
            </a:r>
            <a:endParaRPr lang="en-US" u="sng" dirty="0">
              <a:solidFill>
                <a:srgbClr val="00660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372100" y="1408670"/>
            <a:ext cx="3695700" cy="411685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0"/>
            <a:ext cx="8229600" cy="3306763"/>
          </a:xfrm>
        </p:spPr>
        <p:txBody>
          <a:bodyPr/>
          <a:lstStyle/>
          <a:p>
            <a:r>
              <a:rPr lang="en-US" dirty="0" smtClean="0"/>
              <a:t>Many Object-orientated language does not support this type of inheritance.</a:t>
            </a:r>
          </a:p>
          <a:p>
            <a:r>
              <a:rPr lang="en-US" dirty="0"/>
              <a:t>Java, C# are the examples of object-oriented language that does not support  m</a:t>
            </a:r>
            <a:r>
              <a:rPr lang="en-US" dirty="0" smtClean="0"/>
              <a:t>ultiple </a:t>
            </a:r>
            <a:r>
              <a:rPr lang="en-US" dirty="0"/>
              <a:t>inheritance through classes.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8350" y="1476373"/>
            <a:ext cx="18669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Mammal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5750" y="1476373"/>
            <a:ext cx="18669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Bird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6459" y="2660940"/>
            <a:ext cx="18669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Bat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2762250" y="1836105"/>
            <a:ext cx="457200" cy="30480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781550" y="1845705"/>
            <a:ext cx="457200" cy="30480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>
            <a:off x="2990850" y="2140905"/>
            <a:ext cx="0" cy="104626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10150" y="2140905"/>
            <a:ext cx="0" cy="104626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90850" y="2245531"/>
            <a:ext cx="2038350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4010025" y="2245531"/>
            <a:ext cx="9884" cy="415409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849194" y="685800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rgbClr val="006600"/>
                </a:solidFill>
              </a:rPr>
              <a:t>Multiple inheritance</a:t>
            </a:r>
            <a:endParaRPr lang="en-US" sz="2000" u="sng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87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and Specialization</a:t>
            </a:r>
          </a:p>
        </p:txBody>
      </p:sp>
      <p:sp>
        <p:nvSpPr>
          <p:cNvPr id="1948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3429000" y="6615562"/>
            <a:ext cx="2133600" cy="238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06F96D0-2527-406F-9507-A7103B7DD8D7}" type="slidenum">
              <a:rPr lang="en-US" smtClean="0">
                <a:solidFill>
                  <a:schemeClr val="bg2"/>
                </a:solidFill>
              </a:rPr>
              <a:pPr eaLnBrk="1" hangingPunct="1">
                <a:defRPr/>
              </a:pPr>
              <a:t>14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1447800"/>
            <a:ext cx="25908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 err="1" smtClean="0"/>
              <a:t>WildAnimal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legs</a:t>
            </a:r>
            <a:endParaRPr lang="en-US" dirty="0"/>
          </a:p>
          <a:p>
            <a:pPr>
              <a:defRPr/>
            </a:pPr>
            <a:r>
              <a:rPr lang="en-US" dirty="0"/>
              <a:t>tail</a:t>
            </a:r>
          </a:p>
          <a:p>
            <a:pPr>
              <a:defRPr/>
            </a:pPr>
            <a:r>
              <a:rPr lang="en-US" dirty="0"/>
              <a:t>run()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5402114"/>
            <a:ext cx="25908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Tiger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growl()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52600" y="5743426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4191000" y="2895600"/>
            <a:ext cx="457200" cy="30480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24200" y="3581400"/>
            <a:ext cx="2590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 err="1" smtClean="0"/>
              <a:t>CatFamily</a:t>
            </a:r>
            <a:endParaRPr lang="en-US" dirty="0" smtClean="0"/>
          </a:p>
          <a:p>
            <a:pPr algn="ctr"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paddedClaws</a:t>
            </a:r>
            <a:endParaRPr lang="en-US" dirty="0"/>
          </a:p>
          <a:p>
            <a:pPr>
              <a:defRPr/>
            </a:pPr>
            <a:r>
              <a:rPr lang="en-US" dirty="0"/>
              <a:t>whiskers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124200" y="3922712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5438626"/>
            <a:ext cx="25908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Cat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meow</a:t>
            </a:r>
            <a:r>
              <a:rPr lang="en-US" dirty="0"/>
              <a:t>()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0" y="5743426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3962400" y="4752826"/>
            <a:ext cx="457200" cy="30480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" name="Straight Connector 45"/>
          <p:cNvCxnSpPr>
            <a:stCxn id="40" idx="3"/>
          </p:cNvCxnSpPr>
          <p:nvPr/>
        </p:nvCxnSpPr>
        <p:spPr>
          <a:xfrm>
            <a:off x="4191000" y="5057626"/>
            <a:ext cx="0" cy="15240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048000" y="5210026"/>
            <a:ext cx="2209800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11" idx="0"/>
          </p:cNvCxnSpPr>
          <p:nvPr/>
        </p:nvCxnSpPr>
        <p:spPr>
          <a:xfrm flipV="1">
            <a:off x="3048000" y="5210026"/>
            <a:ext cx="0" cy="192088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257800" y="5210026"/>
            <a:ext cx="0" cy="192088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05150" y="1828800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714500" y="5791200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33900" y="5791200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24200" y="3962400"/>
            <a:ext cx="25527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6" idx="3"/>
            <a:endCxn id="19" idx="0"/>
          </p:cNvCxnSpPr>
          <p:nvPr/>
        </p:nvCxnSpPr>
        <p:spPr>
          <a:xfrm>
            <a:off x="4419600" y="3200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124200" y="1981200"/>
            <a:ext cx="259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67600" y="1474105"/>
            <a:ext cx="0" cy="421458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67600" y="3015734"/>
            <a:ext cx="16002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76400" y="1474105"/>
            <a:ext cx="0" cy="408607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3048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Generalization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1216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848600" cy="1189038"/>
          </a:xfrm>
        </p:spPr>
        <p:txBody>
          <a:bodyPr/>
          <a:lstStyle/>
          <a:p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2667000"/>
          </a:xfrm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kern="1200" dirty="0">
                <a:latin typeface="+mj-lt"/>
              </a:rPr>
              <a:t>A concept in type theory, according to which a name (such as </a:t>
            </a:r>
            <a:r>
              <a:rPr lang="en-US" b="1" i="1" kern="1200" dirty="0" smtClean="0">
                <a:latin typeface="+mj-lt"/>
              </a:rPr>
              <a:t> </a:t>
            </a:r>
            <a:r>
              <a:rPr lang="en-US" b="1" i="1" kern="1200" dirty="0">
                <a:latin typeface="+mj-lt"/>
              </a:rPr>
              <a:t/>
            </a:r>
            <a:br>
              <a:rPr lang="en-US" b="1" i="1" kern="1200" dirty="0">
                <a:latin typeface="+mj-lt"/>
              </a:rPr>
            </a:br>
            <a:r>
              <a:rPr lang="en-US" b="1" i="1" kern="1200" dirty="0">
                <a:latin typeface="+mj-lt"/>
              </a:rPr>
              <a:t>variable declaration) may denote objects of many different classes that </a:t>
            </a:r>
            <a:r>
              <a:rPr lang="en-US" b="1" i="1" kern="1200" dirty="0" smtClean="0">
                <a:latin typeface="+mj-lt"/>
              </a:rPr>
              <a:t>are related </a:t>
            </a:r>
            <a:r>
              <a:rPr lang="en-US" b="1" i="1" kern="1200" dirty="0">
                <a:latin typeface="+mj-lt"/>
              </a:rPr>
              <a:t>by some common superclass; thus, any object denoted by this name </a:t>
            </a:r>
            <a:r>
              <a:rPr lang="en-US" b="1" i="1" kern="1200" dirty="0" smtClean="0">
                <a:latin typeface="+mj-lt"/>
              </a:rPr>
              <a:t>is able </a:t>
            </a:r>
            <a:r>
              <a:rPr lang="en-US" b="1" i="1" kern="1200" dirty="0">
                <a:latin typeface="+mj-lt"/>
              </a:rPr>
              <a:t>to respond to some common set of operations in different </a:t>
            </a:r>
            <a:r>
              <a:rPr lang="en-US" b="1" i="1" kern="1200" dirty="0" smtClean="0">
                <a:latin typeface="+mj-lt"/>
              </a:rPr>
              <a:t>ways.</a:t>
            </a:r>
          </a:p>
          <a:p>
            <a:pPr marL="0" indent="0">
              <a:buNone/>
            </a:pPr>
            <a:r>
              <a:rPr lang="en-US" b="1" i="1" kern="1200" dirty="0">
                <a:latin typeface="+mj-lt"/>
              </a:rPr>
              <a:t/>
            </a:r>
            <a:br>
              <a:rPr lang="en-US" b="1" i="1" kern="1200" dirty="0">
                <a:latin typeface="+mj-lt"/>
              </a:rPr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00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838200" y="1250767"/>
            <a:ext cx="5105400" cy="3257729"/>
            <a:chOff x="4368013" y="1165761"/>
            <a:chExt cx="5105400" cy="3257729"/>
          </a:xfrm>
        </p:grpSpPr>
        <p:sp>
          <p:nvSpPr>
            <p:cNvPr id="40" name="TextBox 39"/>
            <p:cNvSpPr txBox="1"/>
            <p:nvPr/>
          </p:nvSpPr>
          <p:spPr>
            <a:xfrm>
              <a:off x="5618843" y="1165761"/>
              <a:ext cx="2209800" cy="1200329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Flower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/>
                <a:t>fragrance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618843" y="1622961"/>
              <a:ext cx="2209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618843" y="1775361"/>
              <a:ext cx="2209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368013" y="3223161"/>
              <a:ext cx="2209800" cy="1200329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Rose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/>
                <a:t>fragrance()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368013" y="3680361"/>
              <a:ext cx="2209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68013" y="3832761"/>
              <a:ext cx="2209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263613" y="3213097"/>
              <a:ext cx="2209800" cy="1200329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Sunflower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/>
                <a:t>fragrance()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7263613" y="3670297"/>
              <a:ext cx="2209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263613" y="3822697"/>
              <a:ext cx="2209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Isosceles Triangle 53"/>
            <p:cNvSpPr/>
            <p:nvPr/>
          </p:nvSpPr>
          <p:spPr>
            <a:xfrm>
              <a:off x="6623820" y="2366090"/>
              <a:ext cx="457200" cy="30480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6" name="Straight Connector 55"/>
            <p:cNvCxnSpPr>
              <a:stCxn id="54" idx="3"/>
            </p:cNvCxnSpPr>
            <p:nvPr/>
          </p:nvCxnSpPr>
          <p:spPr>
            <a:xfrm>
              <a:off x="6852420" y="2670890"/>
              <a:ext cx="0" cy="171271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472913" y="2832097"/>
              <a:ext cx="2895600" cy="0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/>
            <p:cNvCxnSpPr>
              <a:endCxn id="43" idx="0"/>
            </p:cNvCxnSpPr>
            <p:nvPr/>
          </p:nvCxnSpPr>
          <p:spPr>
            <a:xfrm>
              <a:off x="5472913" y="2842161"/>
              <a:ext cx="0" cy="381000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Connector 58"/>
            <p:cNvCxnSpPr>
              <a:endCxn id="48" idx="0"/>
            </p:cNvCxnSpPr>
            <p:nvPr/>
          </p:nvCxnSpPr>
          <p:spPr>
            <a:xfrm>
              <a:off x="8368513" y="2842161"/>
              <a:ext cx="0" cy="370936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5669324" y="4780002"/>
            <a:ext cx="3200400" cy="147732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FlowerVase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Flower f[]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smell() 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669324" y="5694402"/>
            <a:ext cx="3200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669324" y="5237830"/>
            <a:ext cx="3200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54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72496"/>
            <a:ext cx="6019800" cy="1099104"/>
          </a:xfrm>
        </p:spPr>
        <p:txBody>
          <a:bodyPr>
            <a:normAutofit/>
          </a:bodyPr>
          <a:lstStyle/>
          <a:p>
            <a:r>
              <a:rPr lang="en-US" dirty="0" smtClean="0"/>
              <a:t>You pick a rose from the vase and smell it?</a:t>
            </a:r>
          </a:p>
          <a:p>
            <a:r>
              <a:rPr lang="en-US" dirty="0" smtClean="0"/>
              <a:t>What fragrance do you expect?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7104" y="1601029"/>
            <a:ext cx="2209800" cy="120032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fragrance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67104" y="2058229"/>
            <a:ext cx="2209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67104" y="2210629"/>
            <a:ext cx="2209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274" y="3658429"/>
            <a:ext cx="2209800" cy="120032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fragrance()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16274" y="4115629"/>
            <a:ext cx="2209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6274" y="4268029"/>
            <a:ext cx="2209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11874" y="3648365"/>
            <a:ext cx="2209800" cy="120032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Sunflower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fragrance()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211874" y="4105565"/>
            <a:ext cx="2209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11874" y="4257965"/>
            <a:ext cx="2209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2572081" y="2801358"/>
            <a:ext cx="457200" cy="30480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>
            <a:off x="2800681" y="3106158"/>
            <a:ext cx="0" cy="171271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21174" y="3267365"/>
            <a:ext cx="2895600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endCxn id="11" idx="0"/>
          </p:cNvCxnSpPr>
          <p:nvPr/>
        </p:nvCxnSpPr>
        <p:spPr>
          <a:xfrm>
            <a:off x="1421174" y="3277429"/>
            <a:ext cx="0" cy="38100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endCxn id="14" idx="0"/>
          </p:cNvCxnSpPr>
          <p:nvPr/>
        </p:nvCxnSpPr>
        <p:spPr>
          <a:xfrm>
            <a:off x="4316774" y="3277429"/>
            <a:ext cx="0" cy="370936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5650274" y="3106158"/>
            <a:ext cx="3200400" cy="147732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FlowerVase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Flower f[]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smell() 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50274" y="4020558"/>
            <a:ext cx="3200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50274" y="3563986"/>
            <a:ext cx="3200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/>
          <p:cNvSpPr/>
          <p:nvPr/>
        </p:nvSpPr>
        <p:spPr>
          <a:xfrm>
            <a:off x="5216796" y="1373866"/>
            <a:ext cx="2695755" cy="1368725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f[0]= rose;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f[1]= sunflower;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….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1649774" y="5400965"/>
            <a:ext cx="2998426" cy="110353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f[0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fragrance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f[1]. fragrance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421674" y="2742592"/>
            <a:ext cx="533400" cy="91583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088174" y="4583486"/>
            <a:ext cx="2095500" cy="96987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154474" y="4858759"/>
            <a:ext cx="609600" cy="69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440474" y="4848697"/>
            <a:ext cx="647700" cy="9332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598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Revisiting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699" y="1066800"/>
            <a:ext cx="8553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srgbClr val="5F5F5F"/>
                </a:solidFill>
                <a:sym typeface="Wingdings" pitchFamily="2" charset="2"/>
              </a:rPr>
              <a:t>Object-oriented programming is a method of implementation in which programs are organized as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cooperative collections of objects</a:t>
            </a:r>
            <a:r>
              <a:rPr lang="en-US" i="1" dirty="0">
                <a:solidFill>
                  <a:srgbClr val="5F5F5F"/>
                </a:solidFill>
                <a:sym typeface="Wingdings" pitchFamily="2" charset="2"/>
              </a:rPr>
              <a:t>, </a:t>
            </a:r>
            <a:r>
              <a:rPr lang="en-US" i="1" dirty="0">
                <a:solidFill>
                  <a:srgbClr val="006600"/>
                </a:solidFill>
                <a:sym typeface="Wingdings" pitchFamily="2" charset="2"/>
              </a:rPr>
              <a:t>each of which represents an instance of some class, </a:t>
            </a:r>
            <a:r>
              <a:rPr lang="en-US" i="1" dirty="0">
                <a:solidFill>
                  <a:srgbClr val="5F5F5F"/>
                </a:solidFill>
                <a:sym typeface="Wingdings" pitchFamily="2" charset="2"/>
              </a:rPr>
              <a:t>and </a:t>
            </a:r>
            <a:r>
              <a:rPr lang="en-US" i="1" dirty="0">
                <a:solidFill>
                  <a:srgbClr val="7030A0"/>
                </a:solidFill>
                <a:sym typeface="Wingdings" pitchFamily="2" charset="2"/>
              </a:rPr>
              <a:t>whose classes are all members of a hierarchy of classes united via inheritance relationships.</a:t>
            </a:r>
          </a:p>
        </p:txBody>
      </p:sp>
      <p:sp>
        <p:nvSpPr>
          <p:cNvPr id="3" name="Oval 2"/>
          <p:cNvSpPr/>
          <p:nvPr/>
        </p:nvSpPr>
        <p:spPr>
          <a:xfrm>
            <a:off x="3352800" y="2786164"/>
            <a:ext cx="1524000" cy="1295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Rama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123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266699" y="4918036"/>
            <a:ext cx="2516981" cy="1482764"/>
            <a:chOff x="4743450" y="3619501"/>
            <a:chExt cx="2516981" cy="2351121"/>
          </a:xfrm>
        </p:grpSpPr>
        <p:grpSp>
          <p:nvGrpSpPr>
            <p:cNvPr id="7" name="Group 6"/>
            <p:cNvGrpSpPr/>
            <p:nvPr/>
          </p:nvGrpSpPr>
          <p:grpSpPr>
            <a:xfrm>
              <a:off x="4743450" y="3619501"/>
              <a:ext cx="2516981" cy="1006792"/>
              <a:chOff x="3635" y="598613"/>
              <a:chExt cx="2516981" cy="100679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635" y="598613"/>
                <a:ext cx="2516981" cy="1006792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ectangle 11"/>
              <p:cNvSpPr/>
              <p:nvPr/>
            </p:nvSpPr>
            <p:spPr>
              <a:xfrm>
                <a:off x="3635" y="598613"/>
                <a:ext cx="2516981" cy="10067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8920" tIns="142240" rIns="248920" bIns="142240" numCol="1" spcCol="1270" anchor="ctr" anchorCtr="0">
                <a:noAutofit/>
              </a:bodyPr>
              <a:lstStyle/>
              <a:p>
                <a:pPr lvl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/>
                  <a:t>Student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43450" y="4626294"/>
              <a:ext cx="2516981" cy="1344328"/>
              <a:chOff x="3635" y="1605406"/>
              <a:chExt cx="2516981" cy="134432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635" y="1605408"/>
                <a:ext cx="2516981" cy="1344326"/>
              </a:xfrm>
              <a:prstGeom prst="rect">
                <a:avLst/>
              </a:prstGeom>
            </p:spPr>
            <p:style>
              <a:ln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ectangle 9"/>
              <p:cNvSpPr/>
              <p:nvPr/>
            </p:nvSpPr>
            <p:spPr>
              <a:xfrm>
                <a:off x="3635" y="1605406"/>
                <a:ext cx="2516981" cy="9553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77800" bIns="200025" numCol="1" spcCol="1270" anchor="t" anchorCtr="0">
                <a:noAutofit/>
              </a:bodyPr>
              <a:lstStyle/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500" kern="1200" dirty="0" smtClean="0"/>
                  <a:t>-</a:t>
                </a:r>
                <a:r>
                  <a:rPr lang="en-US" sz="2000" kern="1200" dirty="0" smtClean="0"/>
                  <a:t>roll: long</a:t>
                </a:r>
                <a:endParaRPr lang="en-US" sz="2000" kern="1200" dirty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smtClean="0"/>
                  <a:t>+ read(): </a:t>
                </a:r>
                <a:r>
                  <a:rPr lang="en-US" sz="2000" kern="1200" dirty="0" err="1" smtClean="0"/>
                  <a:t>boolean</a:t>
                </a:r>
                <a:endParaRPr lang="en-US" sz="2000" kern="1200" dirty="0"/>
              </a:p>
            </p:txBody>
          </p:sp>
        </p:grpSp>
      </p:grpSp>
      <p:sp>
        <p:nvSpPr>
          <p:cNvPr id="14" name="Oval 13"/>
          <p:cNvSpPr/>
          <p:nvPr/>
        </p:nvSpPr>
        <p:spPr>
          <a:xfrm>
            <a:off x="3429000" y="4827191"/>
            <a:ext cx="1447800" cy="1393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B.Tech</a:t>
            </a:r>
            <a:endParaRPr lang="en-US" dirty="0" smtClean="0">
              <a:solidFill>
                <a:srgbClr val="002060"/>
              </a:solidFill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2010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3" name="Group 14"/>
          <p:cNvGrpSpPr/>
          <p:nvPr/>
        </p:nvGrpSpPr>
        <p:grpSpPr>
          <a:xfrm>
            <a:off x="5124450" y="2671686"/>
            <a:ext cx="3552825" cy="3413411"/>
            <a:chOff x="4743450" y="3619501"/>
            <a:chExt cx="2516981" cy="2917572"/>
          </a:xfrm>
        </p:grpSpPr>
        <p:grpSp>
          <p:nvGrpSpPr>
            <p:cNvPr id="15" name="Group 15"/>
            <p:cNvGrpSpPr/>
            <p:nvPr/>
          </p:nvGrpSpPr>
          <p:grpSpPr>
            <a:xfrm>
              <a:off x="4743450" y="3619501"/>
              <a:ext cx="2516981" cy="1006792"/>
              <a:chOff x="3635" y="598613"/>
              <a:chExt cx="2516981" cy="100679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635" y="598613"/>
                <a:ext cx="2516981" cy="1006792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ectangle 20"/>
              <p:cNvSpPr/>
              <p:nvPr/>
            </p:nvSpPr>
            <p:spPr>
              <a:xfrm>
                <a:off x="3635" y="598613"/>
                <a:ext cx="2516981" cy="10067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8920" tIns="142240" rIns="248920" bIns="142240" numCol="1" spcCol="1270" anchor="ctr" anchorCtr="0">
                <a:noAutofit/>
              </a:bodyPr>
              <a:lstStyle/>
              <a:p>
                <a:pPr lvl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/>
                  <a:t>Course</a:t>
                </a: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4743450" y="4626294"/>
              <a:ext cx="2516981" cy="1910779"/>
              <a:chOff x="3635" y="1605406"/>
              <a:chExt cx="2516981" cy="191077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635" y="1605406"/>
                <a:ext cx="2516981" cy="1910779"/>
              </a:xfrm>
              <a:prstGeom prst="rect">
                <a:avLst/>
              </a:prstGeom>
            </p:spPr>
            <p:style>
              <a:ln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Rectangle 18"/>
              <p:cNvSpPr/>
              <p:nvPr/>
            </p:nvSpPr>
            <p:spPr>
              <a:xfrm>
                <a:off x="3635" y="1605406"/>
                <a:ext cx="2516981" cy="191077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77800" bIns="200025" numCol="1" spcCol="1270" anchor="t" anchorCtr="0">
                <a:noAutofit/>
              </a:bodyPr>
              <a:lstStyle/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500" kern="1200" dirty="0" smtClean="0"/>
                  <a:t>-</a:t>
                </a:r>
                <a:r>
                  <a:rPr lang="en-US" sz="2000" dirty="0" smtClean="0"/>
                  <a:t>name</a:t>
                </a:r>
                <a:r>
                  <a:rPr lang="en-US" sz="2000" kern="1200" dirty="0" smtClean="0"/>
                  <a:t>: String</a:t>
                </a:r>
                <a:endParaRPr lang="en-US" sz="2000" kern="1200" dirty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smtClean="0"/>
                  <a:t>-</a:t>
                </a:r>
                <a:r>
                  <a:rPr lang="en-US" sz="2000" dirty="0" smtClean="0"/>
                  <a:t>year</a:t>
                </a:r>
                <a:r>
                  <a:rPr lang="en-US" sz="2000" kern="1200" dirty="0" smtClean="0"/>
                  <a:t>: Date</a:t>
                </a:r>
                <a:endParaRPr lang="en-US" sz="2000" kern="1200" dirty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2000" kern="1200" dirty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smtClean="0"/>
                  <a:t>+ display(): void</a:t>
                </a:r>
                <a:endParaRPr lang="en-US" sz="2000" kern="1200" dirty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smtClean="0"/>
                  <a:t>+ </a:t>
                </a:r>
                <a:r>
                  <a:rPr lang="en-US" sz="2000" dirty="0" smtClean="0"/>
                  <a:t>enroll</a:t>
                </a:r>
                <a:r>
                  <a:rPr lang="en-US" sz="2000" kern="1200" dirty="0" smtClean="0"/>
                  <a:t>(Student): </a:t>
                </a:r>
                <a:r>
                  <a:rPr lang="en-US" sz="2000" kern="1200" dirty="0" err="1" smtClean="0"/>
                  <a:t>boolean</a:t>
                </a:r>
                <a:endParaRPr lang="en-US" sz="2000" kern="1200" dirty="0"/>
              </a:p>
            </p:txBody>
          </p:sp>
        </p:grpSp>
      </p:grpSp>
      <p:cxnSp>
        <p:nvCxnSpPr>
          <p:cNvPr id="24" name="Straight Arrow Connector 23"/>
          <p:cNvCxnSpPr>
            <a:stCxn id="3" idx="4"/>
            <a:endCxn id="14" idx="0"/>
          </p:cNvCxnSpPr>
          <p:nvPr/>
        </p:nvCxnSpPr>
        <p:spPr>
          <a:xfrm>
            <a:off x="4114800" y="4081563"/>
            <a:ext cx="38100" cy="745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27764" y="41618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enroll()</a:t>
            </a:r>
            <a:endParaRPr lang="en-US" dirty="0"/>
          </a:p>
        </p:txBody>
      </p:sp>
      <p:grpSp>
        <p:nvGrpSpPr>
          <p:cNvPr id="17" name="Group 27"/>
          <p:cNvGrpSpPr/>
          <p:nvPr/>
        </p:nvGrpSpPr>
        <p:grpSpPr>
          <a:xfrm>
            <a:off x="285749" y="2382647"/>
            <a:ext cx="2516981" cy="1656078"/>
            <a:chOff x="4743450" y="3619501"/>
            <a:chExt cx="2516981" cy="2917572"/>
          </a:xfrm>
        </p:grpSpPr>
        <p:grpSp>
          <p:nvGrpSpPr>
            <p:cNvPr id="22" name="Group 28"/>
            <p:cNvGrpSpPr/>
            <p:nvPr/>
          </p:nvGrpSpPr>
          <p:grpSpPr>
            <a:xfrm>
              <a:off x="4743450" y="3619501"/>
              <a:ext cx="2516981" cy="1006792"/>
              <a:chOff x="3635" y="598613"/>
              <a:chExt cx="2516981" cy="100679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635" y="598613"/>
                <a:ext cx="2516981" cy="1006792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ectangle 33"/>
              <p:cNvSpPr/>
              <p:nvPr/>
            </p:nvSpPr>
            <p:spPr>
              <a:xfrm>
                <a:off x="3635" y="598613"/>
                <a:ext cx="2516981" cy="10067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8920" tIns="142240" rIns="248920" bIns="142240" numCol="1" spcCol="1270" anchor="ctr" anchorCtr="0">
                <a:noAutofit/>
              </a:bodyPr>
              <a:lstStyle/>
              <a:p>
                <a:pPr lvl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Person</a:t>
                </a:r>
                <a:endParaRPr lang="en-US" sz="2400" kern="1200" dirty="0"/>
              </a:p>
            </p:txBody>
          </p:sp>
        </p:grpSp>
        <p:grpSp>
          <p:nvGrpSpPr>
            <p:cNvPr id="23" name="Group 29"/>
            <p:cNvGrpSpPr/>
            <p:nvPr/>
          </p:nvGrpSpPr>
          <p:grpSpPr>
            <a:xfrm>
              <a:off x="4743450" y="4626294"/>
              <a:ext cx="2516981" cy="1910779"/>
              <a:chOff x="3635" y="1605406"/>
              <a:chExt cx="2516981" cy="191077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635" y="1605406"/>
                <a:ext cx="2516981" cy="1910779"/>
              </a:xfrm>
              <a:prstGeom prst="rect">
                <a:avLst/>
              </a:prstGeom>
            </p:spPr>
            <p:style>
              <a:ln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Rectangle 31"/>
              <p:cNvSpPr/>
              <p:nvPr/>
            </p:nvSpPr>
            <p:spPr>
              <a:xfrm>
                <a:off x="3635" y="1605406"/>
                <a:ext cx="2516981" cy="11323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77800" bIns="200025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smtClean="0"/>
                  <a:t>-name: String</a:t>
                </a:r>
                <a:endParaRPr lang="en-US" sz="2000" kern="1200" dirty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kern="1200" dirty="0" smtClean="0"/>
                  <a:t>+ display(): void</a:t>
                </a:r>
                <a:endParaRPr lang="en-US" sz="2000" kern="1200" dirty="0"/>
              </a:p>
            </p:txBody>
          </p:sp>
        </p:grpSp>
      </p:grpSp>
      <p:sp>
        <p:nvSpPr>
          <p:cNvPr id="35" name="Isosceles Triangle 34"/>
          <p:cNvSpPr/>
          <p:nvPr/>
        </p:nvSpPr>
        <p:spPr>
          <a:xfrm>
            <a:off x="1296589" y="4081563"/>
            <a:ext cx="457200" cy="30480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" name="Straight Connector 36"/>
          <p:cNvCxnSpPr>
            <a:stCxn id="35" idx="3"/>
            <a:endCxn id="12" idx="0"/>
          </p:cNvCxnSpPr>
          <p:nvPr/>
        </p:nvCxnSpPr>
        <p:spPr>
          <a:xfrm>
            <a:off x="1525189" y="4386363"/>
            <a:ext cx="1" cy="531674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="" xmlns:p14="http://schemas.microsoft.com/office/powerpoint/2010/main" val="37932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9144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Object-oriented programming is a method of implementation in which programs are organized as cooperative collections of objects. </a:t>
            </a:r>
          </a:p>
          <a:p>
            <a:pPr lvl="0"/>
            <a:r>
              <a:rPr lang="en-US" dirty="0" smtClean="0"/>
              <a:t>The object’s state is determined by the value of its properties and its behavior is determined by the operations that it provides.</a:t>
            </a:r>
          </a:p>
          <a:p>
            <a:pPr lvl="0"/>
            <a:r>
              <a:rPr lang="en-US" dirty="0" smtClean="0"/>
              <a:t>Abstraction is the process of taking only a set of essential characteristics from something.</a:t>
            </a:r>
          </a:p>
          <a:p>
            <a:pPr lvl="0"/>
            <a:r>
              <a:rPr lang="en-US" dirty="0" smtClean="0"/>
              <a:t>Encapsulation is binding data and operations that work on data together in a construct.</a:t>
            </a:r>
          </a:p>
          <a:p>
            <a:pPr lvl="0"/>
            <a:r>
              <a:rPr lang="en-US" dirty="0" smtClean="0"/>
              <a:t>Inheritance defines relationship among classes, wherein one class share structure or behavior defined in one or more classes. </a:t>
            </a:r>
          </a:p>
          <a:p>
            <a:r>
              <a:rPr lang="en-US" dirty="0" smtClean="0"/>
              <a:t>Polymorphism is using a function in many forms. Poly means ‘many’, </a:t>
            </a:r>
            <a:r>
              <a:rPr lang="en-US" dirty="0" err="1" smtClean="0"/>
              <a:t>Morphism</a:t>
            </a:r>
            <a:r>
              <a:rPr lang="en-US" dirty="0" smtClean="0"/>
              <a:t> means ‘forms’.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ym typeface="Wingdings" pitchFamily="2" charset="2"/>
              </a:rPr>
              <a:t>Feature: Object oriented programming</a:t>
            </a:r>
            <a:endParaRPr lang="en-US" b="1" dirty="0" smtClean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6C46A7D-F0E5-47E4-A27B-F45FF4AD7E3D}" type="slidenum">
              <a:rPr lang="en-US" smtClean="0">
                <a:solidFill>
                  <a:schemeClr val="bg2"/>
                </a:solidFill>
              </a:rPr>
              <a:pPr eaLnBrk="1" hangingPunct="1">
                <a:defRPr/>
              </a:pPr>
              <a:t>2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581400"/>
            <a:ext cx="8229600" cy="2514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Terms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Inheritance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0500" y="1066800"/>
            <a:ext cx="89154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solidFill>
                  <a:srgbClr val="5F5F5F"/>
                </a:solidFill>
                <a:sym typeface="Wingdings" pitchFamily="2" charset="2"/>
              </a:rPr>
              <a:t>Object-oriented programming is a method of implementation in which programs are organized as cooperative collections of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objects</a:t>
            </a:r>
            <a:r>
              <a:rPr lang="en-US" sz="2400" i="1" dirty="0">
                <a:solidFill>
                  <a:srgbClr val="5F5F5F"/>
                </a:solidFill>
                <a:sym typeface="Wingdings" pitchFamily="2" charset="2"/>
              </a:rPr>
              <a:t>, each of which represents an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instance</a:t>
            </a:r>
            <a:r>
              <a:rPr lang="en-US" sz="2400" i="1" dirty="0">
                <a:solidFill>
                  <a:srgbClr val="5F5F5F"/>
                </a:solidFill>
                <a:sym typeface="Wingdings" pitchFamily="2" charset="2"/>
              </a:rPr>
              <a:t> of some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class</a:t>
            </a:r>
            <a:r>
              <a:rPr lang="en-US" sz="2400" i="1" dirty="0">
                <a:solidFill>
                  <a:srgbClr val="5F5F5F"/>
                </a:solidFill>
                <a:sym typeface="Wingdings" pitchFamily="2" charset="2"/>
              </a:rPr>
              <a:t>, and whose classes are all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members</a:t>
            </a:r>
            <a:r>
              <a:rPr lang="en-US" sz="2400" i="1" dirty="0">
                <a:solidFill>
                  <a:srgbClr val="5F5F5F"/>
                </a:solidFill>
                <a:sym typeface="Wingdings" pitchFamily="2" charset="2"/>
              </a:rPr>
              <a:t> of a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hierarchy of classes </a:t>
            </a:r>
            <a:r>
              <a:rPr lang="en-US" sz="2400" i="1" dirty="0">
                <a:solidFill>
                  <a:srgbClr val="5F5F5F"/>
                </a:solidFill>
                <a:sym typeface="Wingdings" pitchFamily="2" charset="2"/>
              </a:rPr>
              <a:t>united via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inheritance</a:t>
            </a:r>
            <a:r>
              <a:rPr lang="en-US" sz="2400" i="1" dirty="0">
                <a:solidFill>
                  <a:srgbClr val="5F5F5F"/>
                </a:solidFill>
                <a:sym typeface="Wingdings" pitchFamily="2" charset="2"/>
              </a:rPr>
              <a:t> relationships</a:t>
            </a:r>
            <a:r>
              <a:rPr lang="en-US" sz="2400" i="1" dirty="0" smtClean="0">
                <a:solidFill>
                  <a:srgbClr val="5F5F5F"/>
                </a:solidFill>
                <a:sym typeface="Wingdings" pitchFamily="2" charset="2"/>
              </a:rPr>
              <a:t>.</a:t>
            </a:r>
            <a:endParaRPr lang="en-US" sz="2400" i="1" dirty="0">
              <a:solidFill>
                <a:srgbClr val="5F5F5F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Object</a:t>
            </a:r>
          </a:p>
        </p:txBody>
      </p:sp>
      <p:sp>
        <p:nvSpPr>
          <p:cNvPr id="11270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82ADFE0-9A48-4336-AB11-D588CAE26B55}" type="slidenum">
              <a:rPr lang="en-US" smtClean="0">
                <a:solidFill>
                  <a:schemeClr val="bg2"/>
                </a:solidFill>
              </a:rPr>
              <a:pPr eaLnBrk="1" hangingPunct="1">
                <a:defRPr/>
              </a:pPr>
              <a:t>3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066800"/>
            <a:ext cx="8305800" cy="54102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>
                <a:sym typeface="Wingdings" pitchFamily="2" charset="2"/>
              </a:rPr>
              <a:t>A thing in a real world that can be either physical or conceptual. An object in object oriented programming can be physical or conceptual.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ym typeface="Wingdings" pitchFamily="2" charset="2"/>
              </a:rPr>
              <a:t>Conceptual objects are entities that are not tangible in the way real-world physical objects are.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ym typeface="Wingdings" pitchFamily="2" charset="2"/>
              </a:rPr>
              <a:t>Bulb is a physical object. While college is a conceptual object.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ym typeface="Wingdings" pitchFamily="2" charset="2"/>
              </a:rPr>
              <a:t>Conceptual objects may not have a real world equivalent. For instance, a Stack object in a program.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ym typeface="Wingdings" pitchFamily="2" charset="2"/>
              </a:rPr>
              <a:t>Object has state and behavior.</a:t>
            </a:r>
          </a:p>
        </p:txBody>
      </p:sp>
      <p:pic>
        <p:nvPicPr>
          <p:cNvPr id="11268" name="Picture 1027" descr="bd0492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0"/>
            <a:ext cx="8493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286000" y="5791200"/>
            <a:ext cx="509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Wingdings" pitchFamily="2" charset="2"/>
              </a:rPr>
              <a:t>What is the state and behavior of this bulb?</a:t>
            </a:r>
            <a:endParaRPr lang="en-US" sz="2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Attributes and Operations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65B346F-AB4C-44B2-8DCD-1157DC73CE7F}" type="slidenum">
              <a:rPr lang="en-US" smtClean="0">
                <a:solidFill>
                  <a:schemeClr val="bg2"/>
                </a:solidFill>
              </a:rPr>
              <a:pPr eaLnBrk="1" hangingPunct="1">
                <a:defRPr/>
              </a:pPr>
              <a:t>4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object’s state is determined by the value of its properties or attributes. </a:t>
            </a:r>
          </a:p>
          <a:p>
            <a:r>
              <a:rPr lang="en-US" dirty="0" smtClean="0"/>
              <a:t>Properties or attributes </a:t>
            </a:r>
            <a:r>
              <a:rPr lang="en-US" dirty="0" smtClean="0">
                <a:sym typeface="Wingdings" pitchFamily="2" charset="2"/>
              </a:rPr>
              <a:t> member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variables</a:t>
            </a:r>
            <a:r>
              <a:rPr lang="en-US" dirty="0" smtClean="0">
                <a:sym typeface="Wingdings" pitchFamily="2" charset="2"/>
              </a:rPr>
              <a:t> or data members</a:t>
            </a:r>
            <a:endParaRPr lang="en-US" dirty="0" smtClean="0"/>
          </a:p>
          <a:p>
            <a:r>
              <a:rPr lang="en-US" dirty="0" smtClean="0"/>
              <a:t>The object’s </a:t>
            </a:r>
            <a:r>
              <a:rPr lang="en-US" dirty="0" err="1" smtClean="0"/>
              <a:t>behaviour</a:t>
            </a:r>
            <a:r>
              <a:rPr lang="en-US" dirty="0" smtClean="0"/>
              <a:t> is determined by the operations that it provides.</a:t>
            </a:r>
          </a:p>
          <a:p>
            <a:r>
              <a:rPr lang="en-US" dirty="0" smtClean="0"/>
              <a:t>Operations </a:t>
            </a:r>
            <a:r>
              <a:rPr lang="en-US" dirty="0" smtClean="0">
                <a:sym typeface="Wingdings" pitchFamily="2" charset="2"/>
              </a:rPr>
              <a:t> member functions or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methods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26"/>
          <p:cNvSpPr txBox="1">
            <a:spLocks noChangeArrowheads="1"/>
          </p:cNvSpPr>
          <p:nvPr/>
        </p:nvSpPr>
        <p:spPr bwMode="auto">
          <a:xfrm>
            <a:off x="228600" y="1295400"/>
            <a:ext cx="8534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en-US" sz="4000" dirty="0">
                <a:solidFill>
                  <a:srgbClr val="5F5F5F"/>
                </a:solidFill>
                <a:latin typeface="+mn-lt"/>
                <a:cs typeface="+mn-cs"/>
              </a:rPr>
              <a:t>A bulb: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Tx/>
              <a:buAutoNum type="arabicPeriod"/>
              <a:defRPr/>
            </a:pPr>
            <a:r>
              <a:rPr lang="en-US" sz="2400" dirty="0">
                <a:solidFill>
                  <a:srgbClr val="5F5F5F"/>
                </a:solidFill>
                <a:latin typeface="+mn-lt"/>
                <a:cs typeface="+mn-cs"/>
              </a:rPr>
              <a:t>It’s a real-world thing. 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Tx/>
              <a:buAutoNum type="arabicPeriod"/>
              <a:defRPr/>
            </a:pPr>
            <a:r>
              <a:rPr lang="en-US" sz="2400" dirty="0">
                <a:solidFill>
                  <a:srgbClr val="5F5F5F"/>
                </a:solidFill>
                <a:latin typeface="+mn-lt"/>
                <a:cs typeface="+mn-cs"/>
              </a:rPr>
              <a:t>Can be switched on to generate light and switched off.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Tx/>
              <a:buAutoNum type="arabicPeriod"/>
              <a:defRPr/>
            </a:pPr>
            <a:r>
              <a:rPr lang="en-US" sz="2400" dirty="0">
                <a:solidFill>
                  <a:srgbClr val="5F5F5F"/>
                </a:solidFill>
                <a:latin typeface="+mn-lt"/>
                <a:cs typeface="+mn-cs"/>
              </a:rPr>
              <a:t>It has real features like the glass covering, filament and holder. </a:t>
            </a:r>
            <a:endParaRPr lang="en-US" sz="2400" dirty="0" smtClean="0">
              <a:solidFill>
                <a:srgbClr val="5F5F5F"/>
              </a:solidFill>
              <a:latin typeface="+mn-lt"/>
              <a:cs typeface="+mn-cs"/>
            </a:endParaRP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defRPr/>
            </a:pPr>
            <a:endParaRPr lang="en-US" sz="2400" dirty="0" smtClean="0">
              <a:solidFill>
                <a:srgbClr val="5F5F5F"/>
              </a:solidFill>
              <a:latin typeface="+mn-lt"/>
              <a:cs typeface="+mn-cs"/>
            </a:endParaRP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FontTx/>
              <a:buAutoNum type="arabicPeriod"/>
              <a:defRPr/>
            </a:pPr>
            <a:r>
              <a:rPr lang="en-US" sz="2400" dirty="0" smtClean="0">
                <a:solidFill>
                  <a:srgbClr val="5F5F5F"/>
                </a:solidFill>
                <a:latin typeface="+mn-lt"/>
                <a:cs typeface="+mn-cs"/>
              </a:rPr>
              <a:t>A </a:t>
            </a:r>
            <a:r>
              <a:rPr lang="en-US" sz="2400" dirty="0">
                <a:solidFill>
                  <a:srgbClr val="5F5F5F"/>
                </a:solidFill>
                <a:latin typeface="+mn-lt"/>
                <a:cs typeface="+mn-cs"/>
              </a:rPr>
              <a:t>bulb manufacturing factory produces many bulbs based on a basic description / pattern of what a bulb is.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endParaRPr lang="en-US" sz="2400" dirty="0">
              <a:solidFill>
                <a:srgbClr val="FF9900"/>
              </a:solidFill>
              <a:latin typeface="Times New Roman" pitchFamily="18" charset="0"/>
              <a:cs typeface="+mn-cs"/>
            </a:endParaRPr>
          </a:p>
        </p:txBody>
      </p:sp>
      <p:pic>
        <p:nvPicPr>
          <p:cNvPr id="13315" name="Picture 1027" descr="bd0492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838200"/>
            <a:ext cx="8493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Line 1028"/>
          <p:cNvSpPr>
            <a:spLocks noChangeShapeType="1"/>
          </p:cNvSpPr>
          <p:nvPr/>
        </p:nvSpPr>
        <p:spPr bwMode="auto">
          <a:xfrm flipV="1">
            <a:off x="2819400" y="1828800"/>
            <a:ext cx="762000" cy="533400"/>
          </a:xfrm>
          <a:prstGeom prst="line">
            <a:avLst/>
          </a:prstGeom>
          <a:noFill/>
          <a:ln w="9525">
            <a:solidFill>
              <a:srgbClr val="C81E1E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Text Box 1029"/>
          <p:cNvSpPr txBox="1">
            <a:spLocks noChangeArrowheads="1"/>
          </p:cNvSpPr>
          <p:nvPr/>
        </p:nvSpPr>
        <p:spPr bwMode="auto">
          <a:xfrm>
            <a:off x="3581400" y="1676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object</a:t>
            </a:r>
          </a:p>
        </p:txBody>
      </p:sp>
      <p:sp>
        <p:nvSpPr>
          <p:cNvPr id="13318" name="Text Box 1031"/>
          <p:cNvSpPr txBox="1">
            <a:spLocks noChangeArrowheads="1"/>
          </p:cNvSpPr>
          <p:nvPr/>
        </p:nvSpPr>
        <p:spPr bwMode="auto">
          <a:xfrm>
            <a:off x="5867400" y="2133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methods</a:t>
            </a:r>
          </a:p>
        </p:txBody>
      </p:sp>
      <p:sp>
        <p:nvSpPr>
          <p:cNvPr id="13319" name="Line 1032"/>
          <p:cNvSpPr>
            <a:spLocks noChangeShapeType="1"/>
          </p:cNvSpPr>
          <p:nvPr/>
        </p:nvSpPr>
        <p:spPr bwMode="auto">
          <a:xfrm flipV="1">
            <a:off x="5562600" y="2362200"/>
            <a:ext cx="304800" cy="457200"/>
          </a:xfrm>
          <a:prstGeom prst="line">
            <a:avLst/>
          </a:prstGeom>
          <a:noFill/>
          <a:ln w="9525">
            <a:solidFill>
              <a:srgbClr val="C81E1E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1034"/>
          <p:cNvSpPr txBox="1">
            <a:spLocks noChangeArrowheads="1"/>
          </p:cNvSpPr>
          <p:nvPr/>
        </p:nvSpPr>
        <p:spPr bwMode="auto">
          <a:xfrm>
            <a:off x="6477000" y="37338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member variables</a:t>
            </a:r>
          </a:p>
        </p:txBody>
      </p:sp>
      <p:sp>
        <p:nvSpPr>
          <p:cNvPr id="13321" name="Line 1038"/>
          <p:cNvSpPr>
            <a:spLocks noChangeShapeType="1"/>
          </p:cNvSpPr>
          <p:nvPr/>
        </p:nvSpPr>
        <p:spPr bwMode="auto">
          <a:xfrm>
            <a:off x="6400800" y="3581400"/>
            <a:ext cx="301625" cy="228600"/>
          </a:xfrm>
          <a:prstGeom prst="line">
            <a:avLst/>
          </a:prstGeom>
          <a:noFill/>
          <a:ln w="9525">
            <a:solidFill>
              <a:srgbClr val="C81E1E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Text Box 1039"/>
          <p:cNvSpPr txBox="1">
            <a:spLocks noChangeArrowheads="1"/>
          </p:cNvSpPr>
          <p:nvPr/>
        </p:nvSpPr>
        <p:spPr bwMode="auto">
          <a:xfrm>
            <a:off x="4343400" y="5638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C81E1E"/>
                </a:solidFill>
                <a:latin typeface="Times New Roman" pitchFamily="18" charset="0"/>
              </a:rPr>
              <a:t>class</a:t>
            </a:r>
          </a:p>
        </p:txBody>
      </p:sp>
      <p:sp>
        <p:nvSpPr>
          <p:cNvPr id="13323" name="Line 1040"/>
          <p:cNvSpPr>
            <a:spLocks noChangeShapeType="1"/>
          </p:cNvSpPr>
          <p:nvPr/>
        </p:nvSpPr>
        <p:spPr bwMode="auto">
          <a:xfrm>
            <a:off x="3810000" y="5181600"/>
            <a:ext cx="533400" cy="533400"/>
          </a:xfrm>
          <a:prstGeom prst="line">
            <a:avLst/>
          </a:prstGeom>
          <a:noFill/>
          <a:ln w="9525">
            <a:solidFill>
              <a:srgbClr val="C81E1E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47654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latin typeface="+mj-lt"/>
                <a:ea typeface="+mj-ea"/>
                <a:cs typeface="+mj-cs"/>
              </a:rPr>
              <a:t>Putting it together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3325" name="Slide Number Placeholder 1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F8EEDC6-6434-4756-926D-0CB4EA891026}" type="slidenum">
              <a:rPr lang="en-US" smtClean="0">
                <a:solidFill>
                  <a:schemeClr val="bg2"/>
                </a:solidFill>
              </a:rPr>
              <a:pPr eaLnBrk="1" hangingPunct="1">
                <a:defRPr/>
              </a:pPr>
              <a:t>5</a:t>
            </a:fld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BD5288B-0DC1-4222-844B-17AF490632FD}" type="slidenum">
              <a:rPr lang="en-US" smtClean="0">
                <a:solidFill>
                  <a:schemeClr val="bg2"/>
                </a:solidFill>
              </a:rPr>
              <a:pPr eaLnBrk="1" hangingPunct="1">
                <a:defRPr/>
              </a:pPr>
              <a:t>6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class is a construct created in object-oriented programming languages that enables creation of objects.</a:t>
            </a:r>
          </a:p>
          <a:p>
            <a:r>
              <a:rPr lang="en-US" dirty="0" smtClean="0"/>
              <a:t>Also sometimes called blueprint or template or prototype from which objects are created.</a:t>
            </a:r>
          </a:p>
          <a:p>
            <a:r>
              <a:rPr lang="en-US" dirty="0" smtClean="0"/>
              <a:t>It defines members (variables and methods).</a:t>
            </a:r>
          </a:p>
          <a:p>
            <a:r>
              <a:rPr lang="en-US" dirty="0" smtClean="0"/>
              <a:t>A class is an </a:t>
            </a:r>
            <a:r>
              <a:rPr lang="en-US" b="1" dirty="0" smtClean="0"/>
              <a:t>abstraction.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Abstraction</a:t>
            </a:r>
          </a:p>
        </p:txBody>
      </p:sp>
      <p:sp>
        <p:nvSpPr>
          <p:cNvPr id="1536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505200" y="6619875"/>
            <a:ext cx="2133600" cy="238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9EFB965-0715-4265-8270-8F543EF0C6EB}" type="slidenum">
              <a:rPr lang="en-US" smtClean="0">
                <a:solidFill>
                  <a:schemeClr val="bg2"/>
                </a:solidFill>
              </a:rPr>
              <a:pPr eaLnBrk="1" hangingPunct="1">
                <a:defRPr/>
              </a:pPr>
              <a:t>7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743200"/>
            <a:ext cx="8229600" cy="3810000"/>
          </a:xfrm>
        </p:spPr>
        <p:txBody>
          <a:bodyPr/>
          <a:lstStyle/>
          <a:p>
            <a:pPr>
              <a:spcBef>
                <a:spcPts val="100"/>
              </a:spcBef>
              <a:defRPr/>
            </a:pPr>
            <a:r>
              <a:rPr lang="en-US" dirty="0" smtClean="0"/>
              <a:t>Abstraction is the process of taking only a set of essential characteristics from something.</a:t>
            </a:r>
          </a:p>
          <a:p>
            <a:pPr>
              <a:spcBef>
                <a:spcPts val="100"/>
              </a:spcBef>
              <a:defRPr/>
            </a:pPr>
            <a:r>
              <a:rPr lang="en-US" dirty="0" smtClean="0"/>
              <a:t>Example</a:t>
            </a:r>
          </a:p>
          <a:p>
            <a:pPr lvl="1">
              <a:spcBef>
                <a:spcPts val="100"/>
              </a:spcBef>
              <a:defRPr/>
            </a:pPr>
            <a:r>
              <a:rPr lang="en-US" sz="2000" dirty="0" smtClean="0">
                <a:ea typeface="+mn-ea"/>
                <a:cs typeface="+mn-cs"/>
              </a:rPr>
              <a:t>For a Doctor</a:t>
            </a:r>
            <a:r>
              <a:rPr lang="en-US" sz="2000" dirty="0" smtClean="0">
                <a:ea typeface="+mn-ea"/>
                <a:cs typeface="+mn-cs"/>
                <a:sym typeface="Wingdings" pitchFamily="2" charset="2"/>
              </a:rPr>
              <a:t> you are a Patient</a:t>
            </a:r>
          </a:p>
          <a:p>
            <a:pPr lvl="2">
              <a:spcBef>
                <a:spcPts val="100"/>
              </a:spcBef>
              <a:defRPr/>
            </a:pPr>
            <a:r>
              <a:rPr lang="en-US" sz="2000" dirty="0" smtClean="0">
                <a:ea typeface="+mn-ea"/>
                <a:cs typeface="+mn-cs"/>
                <a:sym typeface="Wingdings" pitchFamily="2" charset="2"/>
              </a:rPr>
              <a:t>Name, Age, Old medical records</a:t>
            </a:r>
          </a:p>
          <a:p>
            <a:pPr lvl="1">
              <a:spcBef>
                <a:spcPts val="100"/>
              </a:spcBef>
              <a:defRPr/>
            </a:pPr>
            <a:r>
              <a:rPr lang="en-US" sz="2000" dirty="0" smtClean="0">
                <a:ea typeface="+mn-ea"/>
                <a:cs typeface="+mn-cs"/>
              </a:rPr>
              <a:t>For a Teacher</a:t>
            </a:r>
            <a:r>
              <a:rPr lang="en-US" sz="2000" dirty="0" smtClean="0">
                <a:ea typeface="+mn-ea"/>
                <a:cs typeface="+mn-cs"/>
                <a:sym typeface="Wingdings" pitchFamily="2" charset="2"/>
              </a:rPr>
              <a:t> you are a </a:t>
            </a:r>
            <a:r>
              <a:rPr lang="en-US" sz="2000" dirty="0" smtClean="0">
                <a:sym typeface="Wingdings" pitchFamily="2" charset="2"/>
              </a:rPr>
              <a:t>Student </a:t>
            </a:r>
          </a:p>
          <a:p>
            <a:pPr lvl="2">
              <a:spcBef>
                <a:spcPts val="100"/>
              </a:spcBef>
              <a:defRPr/>
            </a:pPr>
            <a:r>
              <a:rPr lang="en-US" sz="2000" dirty="0" smtClean="0">
                <a:ea typeface="+mn-ea"/>
                <a:cs typeface="+mn-cs"/>
                <a:sym typeface="Wingdings" pitchFamily="2" charset="2"/>
              </a:rPr>
              <a:t>Name, Roll Number/RegNo, Education background</a:t>
            </a:r>
          </a:p>
          <a:p>
            <a:pPr lvl="1">
              <a:spcBef>
                <a:spcPts val="100"/>
              </a:spcBef>
              <a:defRPr/>
            </a:pPr>
            <a:r>
              <a:rPr lang="en-US" sz="2000" dirty="0" smtClean="0">
                <a:ea typeface="+mn-ea"/>
                <a:cs typeface="+mn-cs"/>
                <a:sym typeface="Wingdings" pitchFamily="2" charset="2"/>
              </a:rPr>
              <a:t>For HR Staff you are ______________</a:t>
            </a:r>
          </a:p>
          <a:p>
            <a:pPr lvl="2">
              <a:spcBef>
                <a:spcPts val="100"/>
              </a:spcBef>
              <a:defRPr/>
            </a:pPr>
            <a:r>
              <a:rPr lang="en-US" sz="2000" dirty="0" smtClean="0">
                <a:ea typeface="+mn-ea"/>
                <a:cs typeface="+mn-cs"/>
                <a:sym typeface="Wingdings" pitchFamily="2" charset="2"/>
              </a:rPr>
              <a:t>___________,_____________,___________</a:t>
            </a:r>
            <a:endParaRPr lang="en-US" sz="2000" dirty="0"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1536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81400"/>
            <a:ext cx="1868488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7315200" y="5410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You</a:t>
            </a:r>
          </a:p>
        </p:txBody>
      </p:sp>
      <p:sp>
        <p:nvSpPr>
          <p:cNvPr id="7" name="Rectangle 6"/>
          <p:cNvSpPr/>
          <p:nvPr/>
        </p:nvSpPr>
        <p:spPr>
          <a:xfrm>
            <a:off x="232913" y="1143000"/>
            <a:ext cx="8534400" cy="132343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i="1" dirty="0">
                <a:solidFill>
                  <a:srgbClr val="5F5F5F"/>
                </a:solidFill>
                <a:latin typeface="+mj-lt"/>
                <a:cs typeface="+mn-cs"/>
                <a:sym typeface="Wingdings" pitchFamily="2" charset="2"/>
              </a:rPr>
              <a:t>Abstraction </a:t>
            </a:r>
            <a:r>
              <a:rPr lang="en-US" sz="2000" b="1" i="1" dirty="0">
                <a:solidFill>
                  <a:srgbClr val="C00000"/>
                </a:solidFill>
                <a:latin typeface="+mj-lt"/>
                <a:cs typeface="+mn-cs"/>
                <a:sym typeface="Wingdings" pitchFamily="2" charset="2"/>
              </a:rPr>
              <a:t>denotes essential characteristics </a:t>
            </a:r>
            <a:r>
              <a:rPr lang="en-US" sz="2000" b="1" i="1" dirty="0">
                <a:solidFill>
                  <a:srgbClr val="5F5F5F"/>
                </a:solidFill>
                <a:latin typeface="+mj-lt"/>
                <a:cs typeface="+mn-cs"/>
                <a:sym typeface="Wingdings" pitchFamily="2" charset="2"/>
              </a:rPr>
              <a:t>of an object that distinguish it from all other kinds of objects and thus provide crisply defined conceptual boundaries</a:t>
            </a:r>
            <a:r>
              <a:rPr lang="en-US" sz="2000" b="1" i="1" dirty="0">
                <a:solidFill>
                  <a:srgbClr val="C00000"/>
                </a:solidFill>
                <a:latin typeface="+mj-lt"/>
                <a:cs typeface="+mn-cs"/>
                <a:sym typeface="Wingdings" pitchFamily="2" charset="2"/>
              </a:rPr>
              <a:t>, relative to the perspective of the viewer.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5F5F5F"/>
                </a:solidFill>
                <a:latin typeface="+mj-lt"/>
                <a:cs typeface="+mn-cs"/>
                <a:sym typeface="Wingdings" pitchFamily="2" charset="2"/>
              </a:rPr>
              <a:t> </a:t>
            </a:r>
            <a:endParaRPr lang="en-US" sz="2000" b="1" dirty="0">
              <a:solidFill>
                <a:srgbClr val="5F5F5F"/>
              </a:solidFill>
              <a:latin typeface="+mj-lt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17679" y="0"/>
            <a:ext cx="8229600" cy="838200"/>
          </a:xfrm>
        </p:spPr>
        <p:txBody>
          <a:bodyPr/>
          <a:lstStyle/>
          <a:p>
            <a:r>
              <a:rPr lang="en-US" dirty="0" smtClean="0"/>
              <a:t>Encapsulation</a:t>
            </a:r>
          </a:p>
        </p:txBody>
      </p:sp>
      <p:sp>
        <p:nvSpPr>
          <p:cNvPr id="17415" name="Slide Number Placeholder 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DA2C46E-F25A-4397-B3F3-457A5DC443FC}" type="slidenum">
              <a:rPr lang="en-US" smtClean="0">
                <a:solidFill>
                  <a:schemeClr val="bg2"/>
                </a:solidFill>
              </a:rPr>
              <a:pPr eaLnBrk="1" hangingPunct="1">
                <a:defRPr/>
              </a:pPr>
              <a:t>8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1741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953000"/>
            <a:ext cx="8382000" cy="1752600"/>
          </a:xfrm>
        </p:spPr>
        <p:txBody>
          <a:bodyPr>
            <a:normAutofit/>
          </a:bodyPr>
          <a:lstStyle/>
          <a:p>
            <a:r>
              <a:rPr lang="en-US" smtClean="0"/>
              <a:t>Encapsulation is binding data and operations that work on data together in a construct.</a:t>
            </a:r>
          </a:p>
          <a:p>
            <a:r>
              <a:rPr lang="en-US" smtClean="0"/>
              <a:t>Encapsulation involves Data and Implementation Hiding.</a:t>
            </a:r>
          </a:p>
          <a:p>
            <a:endParaRPr lang="en-US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1000"/>
            <a:ext cx="290353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304800" y="1143000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>
                <a:sym typeface="Wingdings" pitchFamily="2" charset="2"/>
              </a:rPr>
              <a:t>Would you like it if your CPU is given to you like this?</a:t>
            </a:r>
          </a:p>
          <a:p>
            <a:pPr eaLnBrk="1" hangingPunct="1"/>
            <a:endParaRPr lang="en-US" sz="2000" i="1">
              <a:sym typeface="Wingdings" pitchFamily="2" charset="2"/>
            </a:endParaRPr>
          </a:p>
          <a:p>
            <a:pPr eaLnBrk="1" hangingPunct="1"/>
            <a:r>
              <a:rPr lang="en-US" sz="2000" i="1">
                <a:sym typeface="Wingdings" pitchFamily="2" charset="2"/>
              </a:rPr>
              <a:t>What are the problems if it were given to you like this?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3274923"/>
            <a:ext cx="8534400" cy="101566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i="1" dirty="0">
                <a:solidFill>
                  <a:srgbClr val="5F5F5F"/>
                </a:solidFill>
                <a:latin typeface="+mj-lt"/>
                <a:cs typeface="+mn-cs"/>
                <a:sym typeface="Wingdings" pitchFamily="2" charset="2"/>
              </a:rPr>
              <a:t>Encapsulation is the process of compartmentalizing the elements of abstraction that constitute its structure and behavior; encapsulation serves to separate the contractual interface of an abstraction and its implementation</a:t>
            </a:r>
            <a:r>
              <a:rPr lang="en-US" sz="2000" b="1" i="1" dirty="0" smtClean="0">
                <a:solidFill>
                  <a:srgbClr val="5F5F5F"/>
                </a:solidFill>
                <a:latin typeface="+mj-lt"/>
                <a:cs typeface="+mn-cs"/>
                <a:sym typeface="Wingdings" pitchFamily="2" charset="2"/>
              </a:rPr>
              <a:t>.</a:t>
            </a:r>
            <a:endParaRPr lang="en-US" sz="2000" b="1" i="1" dirty="0">
              <a:solidFill>
                <a:srgbClr val="C00000"/>
              </a:solidFill>
              <a:latin typeface="+mj-lt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</a:t>
            </a:r>
            <a:r>
              <a:rPr lang="en-US" dirty="0"/>
              <a:t>Encapsulation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="" xmlns:p14="http://schemas.microsoft.com/office/powerpoint/2010/main" val="2510741556"/>
              </p:ext>
            </p:extLst>
          </p:nvPr>
        </p:nvGraphicFramePr>
        <p:xfrm>
          <a:off x="228600" y="1143000"/>
          <a:ext cx="8534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228600" y="3733800"/>
            <a:ext cx="25146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24200" y="3581400"/>
            <a:ext cx="25146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43600" y="3276600"/>
            <a:ext cx="28194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800" y="5257800"/>
            <a:ext cx="2438400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: private</a:t>
            </a:r>
          </a:p>
          <a:p>
            <a:r>
              <a:rPr lang="en-US" sz="2000" dirty="0" smtClean="0"/>
              <a:t>+  : public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249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</TotalTime>
  <Words>1096</Words>
  <Application>Microsoft Office PowerPoint</Application>
  <PresentationFormat>On-screen Show (4:3)</PresentationFormat>
  <Paragraphs>261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Table of Content</vt:lpstr>
      <vt:lpstr>Feature: Object oriented programming</vt:lpstr>
      <vt:lpstr>Object</vt:lpstr>
      <vt:lpstr>Attributes and Operations</vt:lpstr>
      <vt:lpstr>Slide 5</vt:lpstr>
      <vt:lpstr>Class</vt:lpstr>
      <vt:lpstr>Abstraction</vt:lpstr>
      <vt:lpstr>Encapsulation</vt:lpstr>
      <vt:lpstr>Class and Encapsulation </vt:lpstr>
      <vt:lpstr>Reuse in Object Oriented Language</vt:lpstr>
      <vt:lpstr>Inheritance</vt:lpstr>
      <vt:lpstr>Inheritance hierarchy</vt:lpstr>
      <vt:lpstr>Slide 13</vt:lpstr>
      <vt:lpstr>Generalization and Specialization</vt:lpstr>
      <vt:lpstr>Polymorphism</vt:lpstr>
      <vt:lpstr>Polymorphism example</vt:lpstr>
      <vt:lpstr>Slide 17</vt:lpstr>
      <vt:lpstr>Revisiting definition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SAURABH SAINI</dc:title>
  <dc:creator>Saurabh</dc:creator>
  <cp:lastModifiedBy>LENOVO</cp:lastModifiedBy>
  <cp:revision>16</cp:revision>
  <dcterms:created xsi:type="dcterms:W3CDTF">2016-08-11T17:22:05Z</dcterms:created>
  <dcterms:modified xsi:type="dcterms:W3CDTF">2023-01-27T07:25:25Z</dcterms:modified>
</cp:coreProperties>
</file>