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1" r:id="rId4"/>
    <p:sldId id="276" r:id="rId5"/>
    <p:sldId id="268" r:id="rId6"/>
    <p:sldId id="265" r:id="rId7"/>
    <p:sldId id="264" r:id="rId8"/>
    <p:sldId id="277" r:id="rId9"/>
    <p:sldId id="263" r:id="rId10"/>
    <p:sldId id="266" r:id="rId11"/>
    <p:sldId id="278" r:id="rId12"/>
    <p:sldId id="267" r:id="rId13"/>
    <p:sldId id="271" r:id="rId14"/>
    <p:sldId id="279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A7E"/>
    <a:srgbClr val="427186"/>
    <a:srgbClr val="438580"/>
    <a:srgbClr val="4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>
      <p:cViewPr>
        <p:scale>
          <a:sx n="90" d="100"/>
          <a:sy n="90" d="100"/>
        </p:scale>
        <p:origin x="600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89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3FE920-6411-E44D-96DA-0D4C9D80A088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D71E0F-4FF9-C447-921F-765998474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Analyzig</a:t>
            </a:r>
            <a:r>
              <a:rPr lang="en-US" dirty="0" smtClean="0"/>
              <a:t> Airbnb data for </a:t>
            </a:r>
            <a:r>
              <a:rPr lang="en-US" dirty="0" err="1" smtClean="0"/>
              <a:t>poperty</a:t>
            </a:r>
            <a:r>
              <a:rPr lang="en-US" baseline="0" dirty="0" smtClean="0"/>
              <a:t> purchase </a:t>
            </a:r>
            <a:r>
              <a:rPr lang="en-US" baseline="0" dirty="0" err="1" smtClean="0"/>
              <a:t>reccomendations</a:t>
            </a:r>
            <a:r>
              <a:rPr lang="en-US" baseline="0" dirty="0" smtClean="0"/>
              <a:t> in Amsterdam.</a:t>
            </a:r>
            <a:endParaRPr lang="en-US" dirty="0" smtClean="0"/>
          </a:p>
          <a:p>
            <a:r>
              <a:rPr lang="en-US" dirty="0" smtClean="0"/>
              <a:t>Link</a:t>
            </a:r>
            <a:r>
              <a:rPr lang="en-US" baseline="0" dirty="0" smtClean="0"/>
              <a:t> to pdf of </a:t>
            </a:r>
            <a:r>
              <a:rPr lang="en-US" baseline="0" dirty="0" err="1" smtClean="0"/>
              <a:t>prpblem</a:t>
            </a:r>
            <a:r>
              <a:rPr lang="en-US" baseline="0" dirty="0" smtClean="0"/>
              <a:t> statement</a:t>
            </a:r>
          </a:p>
          <a:p>
            <a:r>
              <a:rPr lang="en-US" baseline="0" dirty="0" smtClean="0"/>
              <a:t>Use agenda slide (make it </a:t>
            </a:r>
            <a:r>
              <a:rPr lang="en-US" baseline="0" dirty="0" err="1" smtClean="0"/>
              <a:t>crip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Reference the fact</a:t>
            </a:r>
            <a:r>
              <a:rPr lang="en-US" baseline="0" dirty="0" smtClean="0"/>
              <a:t> that analysis of Airbnb 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71E0F-4FF9-C447-921F-7659984746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alibri" charset="0"/>
              </a:rPr>
              <a:t>Feel free to add notes here</a:t>
            </a:r>
            <a:endParaRPr lang="en-US">
              <a:solidFill>
                <a:schemeClr val="bg1"/>
              </a:solidFill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E4CFD-EC0A-F243-B7BD-237F236C96DE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1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axis label (Airbnb</a:t>
            </a:r>
            <a:r>
              <a:rPr lang="en-US" baseline="0" dirty="0" smtClean="0"/>
              <a:t> rentals)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71E0F-4FF9-C447-921F-7659984746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2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alibri" charset="0"/>
              </a:rPr>
              <a:t>Feel free to add notes here</a:t>
            </a:r>
            <a:endParaRPr lang="en-US">
              <a:solidFill>
                <a:schemeClr val="bg1"/>
              </a:solidFill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E4CFD-EC0A-F243-B7BD-237F236C96DE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6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Rephrase first</a:t>
            </a:r>
            <a:r>
              <a:rPr lang="en-US" baseline="0" dirty="0" smtClean="0"/>
              <a:t> line – </a:t>
            </a:r>
            <a:r>
              <a:rPr lang="en-US" baseline="0" dirty="0" err="1" smtClean="0"/>
              <a:t>crsper</a:t>
            </a:r>
            <a:endParaRPr lang="en-US" baseline="0" dirty="0" smtClean="0"/>
          </a:p>
          <a:p>
            <a:r>
              <a:rPr lang="en-US" baseline="0" dirty="0" smtClean="0"/>
              <a:t>Make clear f you want </a:t>
            </a:r>
            <a:r>
              <a:rPr lang="en-US" baseline="0" dirty="0" err="1" smtClean="0"/>
              <a:t>ppl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invet</a:t>
            </a:r>
            <a:r>
              <a:rPr lang="en-US" baseline="0" dirty="0" smtClean="0"/>
              <a:t> in NW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71E0F-4FF9-C447-921F-7659984746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5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alibri" charset="0"/>
              </a:rPr>
              <a:t>Feel free to add notes here</a:t>
            </a:r>
            <a:endParaRPr lang="en-US">
              <a:solidFill>
                <a:schemeClr val="bg1"/>
              </a:solidFill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E4CFD-EC0A-F243-B7BD-237F236C96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0"/>
              </a:spcBef>
              <a:buFontTx/>
              <a:buChar char="•"/>
            </a:pPr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99FF66-0E40-8146-A05F-116ABD42EF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alibri" charset="0"/>
              </a:rPr>
              <a:t>Feel free to add notes here</a:t>
            </a:r>
            <a:endParaRPr lang="en-US">
              <a:solidFill>
                <a:schemeClr val="bg1"/>
              </a:solidFill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E4CFD-EC0A-F243-B7BD-237F236C96DE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</a:t>
            </a:r>
            <a:r>
              <a:rPr lang="en-US" baseline="0" dirty="0" smtClean="0">
                <a:solidFill>
                  <a:schemeClr val="bg1"/>
                </a:solidFill>
                <a:latin typeface="Calibri" charset="0"/>
              </a:rPr>
              <a:t> needs down arrow and column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baseline="0" dirty="0" err="1" smtClean="0">
                <a:solidFill>
                  <a:schemeClr val="bg1"/>
                </a:solidFill>
                <a:latin typeface="Calibri" charset="0"/>
              </a:rPr>
              <a:t>Neighbound</a:t>
            </a:r>
            <a:r>
              <a:rPr lang="en-US" baseline="0" dirty="0" smtClean="0">
                <a:solidFill>
                  <a:schemeClr val="bg1"/>
                </a:solidFill>
                <a:latin typeface="Calibri" charset="0"/>
              </a:rPr>
              <a:t> label missing . Need right arrow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baseline="0" dirty="0" err="1" smtClean="0">
                <a:solidFill>
                  <a:schemeClr val="bg1"/>
                </a:solidFill>
                <a:latin typeface="Calibri" charset="0"/>
              </a:rPr>
              <a:t>Gridify</a:t>
            </a:r>
            <a:r>
              <a:rPr lang="en-US" baseline="0" dirty="0" smtClean="0">
                <a:solidFill>
                  <a:schemeClr val="bg1"/>
                </a:solidFill>
                <a:latin typeface="Calibri" charset="0"/>
              </a:rPr>
              <a:t> entire slide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baseline="0" dirty="0" smtClean="0">
                <a:solidFill>
                  <a:schemeClr val="bg1"/>
                </a:solidFill>
                <a:latin typeface="Calibri" charset="0"/>
              </a:rPr>
              <a:t>Use </a:t>
            </a:r>
            <a:r>
              <a:rPr lang="en-US" baseline="0" dirty="0" err="1" smtClean="0">
                <a:solidFill>
                  <a:schemeClr val="bg1"/>
                </a:solidFill>
                <a:latin typeface="Calibri" charset="0"/>
              </a:rPr>
              <a:t>asterix</a:t>
            </a:r>
            <a:r>
              <a:rPr lang="en-US" baseline="0" dirty="0" smtClean="0">
                <a:solidFill>
                  <a:schemeClr val="bg1"/>
                </a:solidFill>
                <a:latin typeface="Calibri" charset="0"/>
              </a:rPr>
              <a:t> for legend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99FF66-0E40-8146-A05F-116ABD42EF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0"/>
              </a:spcBef>
              <a:buFontTx/>
              <a:buChar char="•"/>
            </a:pPr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C9D4E9-27AC-4049-9AC8-BAC0C8658A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alibri" charset="0"/>
              </a:rPr>
              <a:t>Feel free to add notes here</a:t>
            </a:r>
            <a:endParaRPr lang="en-US">
              <a:solidFill>
                <a:schemeClr val="bg1"/>
              </a:solidFill>
              <a:latin typeface="Calibri" charset="0"/>
            </a:endParaRP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E4CFD-EC0A-F243-B7BD-237F236C96DE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8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Risk</a:t>
            </a:r>
            <a:r>
              <a:rPr lang="en-US" baseline="0" dirty="0" smtClean="0">
                <a:latin typeface="Calibri" charset="0"/>
              </a:rPr>
              <a:t> appetite</a:t>
            </a:r>
            <a:endParaRPr lang="en-US" dirty="0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ECE674-E414-124B-9673-2D2221FA10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Analyzing identified neighborhoods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71E0F-4FF9-C447-921F-7659984746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0EFD-847C-DF4A-994A-0D3615DD9EF4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9C5C-C150-3D4C-8046-040B91399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020FB-732C-A547-AD29-FB4CB12BF63A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E7F3-96BF-F640-98D8-9F0403639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B9B19-28E4-EC47-B31A-9453AC695245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05A0-E71B-5146-B6CF-158B16B21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DACF9-0891-214A-9D1E-D8199B2F5871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0AA71-F2FD-FF42-A8BD-DB79A60C2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8574-38F9-414B-BE90-582BED915980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2B6D-ACE2-5347-9B7B-8A808D7DE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6B520-A169-B647-9FB0-9F2518BACD67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2FC5D-C8CD-E946-B395-4F68D4F02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AD99-40A3-1A42-9DBB-7CBC90151BCA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7DA2-7734-B045-B79D-597AFF7B8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B727-288D-C143-90D1-CE198DBB4C56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6F2B2-F1FE-8E46-AD82-A65A3F1B5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FCD6F-8C4E-BD4E-B21C-836E6998ED08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A241F-1F34-9047-B7E3-74C0A196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5766E-B92E-8D4F-8BB3-B7CFC7963BE5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0B2AA-36DD-4649-AE01-7F2150E26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359B0-2E12-E44F-BF66-FA298526FD6E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F634-FE56-C14E-8479-A1F767F8C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7B7BBE-1FD8-7C45-9995-E9E20CDF4722}" type="datetimeFigureOut">
              <a:rPr lang="en-US"/>
              <a:pPr>
                <a:defRPr/>
              </a:pPr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B246A4-AB8B-F844-8111-027915A65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968375"/>
            <a:ext cx="7772400" cy="1470025"/>
          </a:xfrm>
        </p:spPr>
        <p:txBody>
          <a:bodyPr/>
          <a:lstStyle/>
          <a:p>
            <a:r>
              <a:rPr lang="en-US" sz="5200" b="1" dirty="0" smtClean="0">
                <a:solidFill>
                  <a:schemeClr val="bg1"/>
                </a:solidFill>
                <a:latin typeface="Calibri" charset="0"/>
              </a:rPr>
              <a:t>Analysis of Airbnb Data for </a:t>
            </a:r>
            <a:r>
              <a:rPr lang="en-US" sz="5200" b="1" dirty="0" smtClean="0">
                <a:solidFill>
                  <a:schemeClr val="bg1"/>
                </a:solidFill>
                <a:latin typeface="Calibri" charset="0"/>
              </a:rPr>
              <a:t>Property Purchase </a:t>
            </a:r>
            <a:r>
              <a:rPr lang="en-US" sz="5200" b="1" dirty="0" smtClean="0">
                <a:solidFill>
                  <a:schemeClr val="bg1"/>
                </a:solidFill>
                <a:latin typeface="Calibri" charset="0"/>
              </a:rPr>
              <a:t>Recommendation in </a:t>
            </a:r>
            <a:r>
              <a:rPr lang="en-US" sz="5200" b="1" dirty="0" smtClean="0">
                <a:solidFill>
                  <a:schemeClr val="bg1"/>
                </a:solidFill>
                <a:latin typeface="Calibri" charset="0"/>
              </a:rPr>
              <a:t>Amsterdam</a:t>
            </a:r>
            <a:endParaRPr lang="en-US" sz="52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248400" cy="17526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alibri" charset="0"/>
              </a:rPr>
              <a:t>Varsha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Khanna</a:t>
            </a:r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Analyzing Identified Neighborhoods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339551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  <a:gridCol w="19050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Geuzenveld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–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Slotermeer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(GS)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Noords</a:t>
                      </a:r>
                      <a:r>
                        <a:rPr lang="en-US" dirty="0" smtClean="0"/>
                        <a:t> West</a:t>
                      </a:r>
                    </a:p>
                    <a:p>
                      <a:pPr algn="ctr"/>
                      <a:r>
                        <a:rPr lang="en-US" dirty="0" smtClean="0"/>
                        <a:t>(NW)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Zuid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  (Count of reviews)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Monthly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</a:t>
                      </a:r>
                    </a:p>
                    <a:p>
                      <a:r>
                        <a:rPr lang="en-US" dirty="0" smtClean="0"/>
                        <a:t>% of</a:t>
                      </a:r>
                      <a:r>
                        <a:rPr lang="en-US" baseline="0" dirty="0" smtClean="0"/>
                        <a:t> Total Amsterdam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$1117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(0.6%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$1256</a:t>
                      </a:r>
                    </a:p>
                    <a:p>
                      <a:pPr algn="ctr"/>
                      <a:r>
                        <a:rPr lang="en-US" dirty="0" smtClean="0"/>
                        <a:t> (0.79%)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$1673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(7.8%)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Amsterdam Listing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Expense/ Monthly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21" y="6488668"/>
            <a:ext cx="352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Expense=3% Host Fee+$50 Supplies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52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Calibri" charset="0"/>
              </a:rPr>
              <a:t>Key Question(s)</a:t>
            </a:r>
            <a:endParaRPr lang="en-US" sz="54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Which neighborhood should the investor make an investment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a)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Which boroughs 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b) Which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neighborhoods within the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c) </a:t>
            </a:r>
            <a:r>
              <a:rPr lang="en-US" sz="4400" dirty="0">
                <a:solidFill>
                  <a:srgbClr val="FFFF00"/>
                </a:solidFill>
                <a:latin typeface="Calibri" charset="0"/>
              </a:rPr>
              <a:t>Invest in Home vs Apartment? </a:t>
            </a:r>
            <a:endParaRPr lang="en-US" sz="4400" dirty="0" smtClean="0">
              <a:solidFill>
                <a:srgbClr val="FFFF00"/>
              </a:solidFill>
              <a:latin typeface="Calibri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d) Identify top one or two neighborhoods</a:t>
            </a:r>
            <a:r>
              <a:rPr lang="en-US" sz="4800" dirty="0">
                <a:solidFill>
                  <a:srgbClr val="FFFF00"/>
                </a:solidFill>
                <a:latin typeface="Calibri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 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9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Invest in Home vs Apartment?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7801" y="1437182"/>
            <a:ext cx="6096000" cy="39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99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9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#Bedrooms by Neighborhood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90198"/>
            <a:ext cx="4038600" cy="2667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6170"/>
            <a:ext cx="3456680" cy="29324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21" y="1106170"/>
            <a:ext cx="3990079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Calibri" charset="0"/>
              </a:rPr>
              <a:t>Key Question(s)</a:t>
            </a:r>
            <a:endParaRPr lang="en-US" sz="54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Which neighborhood should the investor make an investment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a)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Which boroughs 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b) Which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neighborhoods within the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c)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Invest in Home vs Apartment? </a:t>
            </a:r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d) </a:t>
            </a:r>
            <a:r>
              <a:rPr lang="en-US" sz="4800" dirty="0">
                <a:solidFill>
                  <a:srgbClr val="FFFF00"/>
                </a:solidFill>
                <a:latin typeface="Calibri" charset="0"/>
              </a:rPr>
              <a:t>Identify top one or two neighborhoods.</a:t>
            </a:r>
            <a:r>
              <a:rPr lang="en-US" sz="4800" dirty="0">
                <a:solidFill>
                  <a:schemeClr val="bg1"/>
                </a:solidFill>
                <a:latin typeface="Calibri" charset="0"/>
              </a:rPr>
              <a:t> </a:t>
            </a:r>
            <a:endParaRPr lang="en-US" sz="4800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 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01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Recommendation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With a medium risk appetite, investment should be split into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smtClean="0">
                <a:solidFill>
                  <a:schemeClr val="bg1"/>
                </a:solidFill>
              </a:rPr>
              <a:t>Low Risk: </a:t>
            </a:r>
            <a:r>
              <a:rPr lang="en-US" dirty="0" smtClean="0">
                <a:solidFill>
                  <a:schemeClr val="bg1"/>
                </a:solidFill>
              </a:rPr>
              <a:t>Tried and tested popular  Neighborhood, Zuid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2. Moderate Risk: </a:t>
            </a:r>
            <a:r>
              <a:rPr lang="en-US" dirty="0" err="1" smtClean="0">
                <a:solidFill>
                  <a:schemeClr val="bg1"/>
                </a:solidFill>
              </a:rPr>
              <a:t>Guezenveld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Slotermeer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1314450" lvl="2" indent="-457200"/>
            <a:r>
              <a:rPr lang="en-US" dirty="0" smtClean="0">
                <a:solidFill>
                  <a:schemeClr val="bg1"/>
                </a:solidFill>
              </a:rPr>
              <a:t>GS and NW have comparable </a:t>
            </a:r>
            <a:r>
              <a:rPr lang="en-US" dirty="0" smtClean="0">
                <a:solidFill>
                  <a:schemeClr val="bg1"/>
                </a:solidFill>
              </a:rPr>
              <a:t>popularity, monthly income</a:t>
            </a:r>
            <a:endParaRPr lang="en-US" dirty="0" smtClean="0">
              <a:solidFill>
                <a:schemeClr val="bg1"/>
              </a:solidFill>
            </a:endParaRPr>
          </a:p>
          <a:p>
            <a:pPr marL="1314450" lvl="2" indent="-457200"/>
            <a:r>
              <a:rPr lang="en-US" dirty="0" smtClean="0">
                <a:solidFill>
                  <a:schemeClr val="bg1"/>
                </a:solidFill>
              </a:rPr>
              <a:t>However GS is recommended as it has lower </a:t>
            </a:r>
            <a:r>
              <a:rPr lang="en-US" dirty="0" smtClean="0">
                <a:solidFill>
                  <a:schemeClr val="bg1"/>
                </a:solidFill>
              </a:rPr>
              <a:t>Expense/Monthly Income </a:t>
            </a:r>
            <a:r>
              <a:rPr lang="en-US" dirty="0" smtClean="0">
                <a:solidFill>
                  <a:schemeClr val="bg1"/>
                </a:solidFill>
              </a:rPr>
              <a:t>ratio and a closer proximity </a:t>
            </a:r>
            <a:r>
              <a:rPr lang="en-US" dirty="0" smtClean="0">
                <a:solidFill>
                  <a:schemeClr val="bg1"/>
                </a:solidFill>
              </a:rPr>
              <a:t>to touristy spots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89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</a:t>
            </a:r>
            <a:r>
              <a:rPr lang="en-US" dirty="0" smtClean="0">
                <a:solidFill>
                  <a:schemeClr val="bg1"/>
                </a:solidFill>
              </a:rPr>
              <a:t>Recommendation- </a:t>
            </a:r>
            <a:r>
              <a:rPr lang="en-US" dirty="0" err="1" smtClean="0">
                <a:solidFill>
                  <a:schemeClr val="bg1"/>
                </a:solidFill>
              </a:rPr>
              <a:t>Contd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type of houses/apartment should be bought?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</a:t>
            </a:r>
            <a:r>
              <a:rPr lang="en-US" dirty="0" smtClean="0">
                <a:solidFill>
                  <a:schemeClr val="bg1"/>
                </a:solidFill>
              </a:rPr>
              <a:t>more houses in Zuid as it is an established Airbnb neighborhood. Zuid already has a high concentration of apartments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Buy more 2-3 bedroom apartments in GS as it is dominated by  1 bedroom apartments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Calibri" charset="0"/>
              </a:rPr>
              <a:t>Key Question(s)</a:t>
            </a:r>
            <a:endParaRPr lang="en-US" sz="54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Which neighborhood should the investor make an investment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a) Which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 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b) Which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neighborhoods within the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c)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Identify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top one or two neighborhoods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d) Invest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in Home vs Apartment?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 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  <a:latin typeface="Calibri" charset="0"/>
              </a:rPr>
              <a:t>Analysis Methodology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915400" cy="617220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Identify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Boroughs	</a:t>
            </a: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                       Select Neighborhoods 	   Select 	investment 			</a:t>
            </a: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        </a:t>
            </a: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from boroughs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		    location									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Overall Guiding Principles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Proximity to Tourist spots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Cheaper Property Prices in the neighborhood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Low Concentration of Airbnb rentals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High Monthly Income</a:t>
            </a:r>
            <a:endParaRPr lang="en-US" sz="2000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alibri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charset="0"/>
              </a:rPr>
              <a:t>We will be using data from Airbnb’s current repository of properties in Amsterdam</a:t>
            </a:r>
            <a:endParaRPr lang="en-US" sz="20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" name="Right Arrow 2"/>
          <p:cNvSpPr/>
          <p:nvPr/>
        </p:nvSpPr>
        <p:spPr>
          <a:xfrm flipV="1">
            <a:off x="2362200" y="1706881"/>
            <a:ext cx="914400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5791200" y="1706881"/>
            <a:ext cx="914400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Calibri" charset="0"/>
              </a:rPr>
              <a:t>Key Question(s)</a:t>
            </a:r>
            <a:endParaRPr lang="en-US" sz="54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Which neighborhood should the investor make an investment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a) </a:t>
            </a:r>
            <a:r>
              <a:rPr lang="en-US" sz="6000" dirty="0" smtClean="0">
                <a:solidFill>
                  <a:srgbClr val="FFFF00"/>
                </a:solidFill>
                <a:latin typeface="Calibri" charset="0"/>
              </a:rPr>
              <a:t>Which boroughs ?</a:t>
            </a:r>
            <a:endParaRPr lang="en-US" sz="6000" dirty="0" smtClean="0">
              <a:solidFill>
                <a:srgbClr val="FFFF00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b) Which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neighborhoods within the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boroughs?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c)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Identify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top one or two neighborhoods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d) Invest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in Home vs Apartment?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 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Identifying Boroughs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Calibri" charset="0"/>
              </a:rPr>
              <a:t>Based on Client Preferences + Guiding </a:t>
            </a:r>
            <a:r>
              <a:rPr lang="en-US" sz="4000" dirty="0" smtClean="0">
                <a:solidFill>
                  <a:schemeClr val="bg1"/>
                </a:solidFill>
                <a:latin typeface="Calibri" charset="0"/>
              </a:rPr>
              <a:t>Principles:</a:t>
            </a:r>
            <a:r>
              <a:rPr lang="en-US" sz="4000" dirty="0">
                <a:solidFill>
                  <a:schemeClr val="bg1"/>
                </a:solidFill>
                <a:latin typeface="Calibri" charset="0"/>
              </a:rPr>
              <a:t>		</a:t>
            </a:r>
          </a:p>
          <a:p>
            <a:r>
              <a:rPr lang="en-US" dirty="0" err="1">
                <a:solidFill>
                  <a:schemeClr val="bg1"/>
                </a:solidFill>
                <a:latin typeface="Calibri" charset="0"/>
              </a:rPr>
              <a:t>Nieuw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 West &amp;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Zuid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Close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to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touristy spots,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cheaper property prices in neighborhoods, low concentration of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Airbnb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rentals. </a:t>
            </a:r>
          </a:p>
          <a:p>
            <a:r>
              <a:rPr lang="en-US" dirty="0">
                <a:solidFill>
                  <a:schemeClr val="bg1"/>
                </a:solidFill>
                <a:latin typeface="Calibri" charset="0"/>
              </a:rPr>
              <a:t>Noord – Proximity to centrum, low concentration of Airbnb rental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601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West is ruled out as it already has a very high concentration of Airbnb rentals, though it was a client preference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charset="0"/>
              </a:rPr>
              <a:t>Neighborhood </a:t>
            </a:r>
            <a:r>
              <a:rPr lang="en-US" sz="4000" b="1" dirty="0" smtClean="0">
                <a:solidFill>
                  <a:schemeClr val="bg1"/>
                </a:solidFill>
                <a:latin typeface="Calibri" charset="0"/>
              </a:rPr>
              <a:t>Comparison</a:t>
            </a:r>
            <a:endParaRPr lang="en-US" sz="40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6200" y="6488668"/>
            <a:ext cx="559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Property Ranking-Cheapest Neighborhood 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ranked 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2514600" y="2133600"/>
            <a:ext cx="45719" cy="457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2667000" y="2286000"/>
            <a:ext cx="45719" cy="457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2819400" y="2438400"/>
            <a:ext cx="45719" cy="457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712719" y="208788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22300"/>
            <a:ext cx="6858000" cy="44737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1295400" y="2087881"/>
            <a:ext cx="0" cy="35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42259" y="1981200"/>
            <a:ext cx="281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5-Point Star 32"/>
          <p:cNvSpPr/>
          <p:nvPr/>
        </p:nvSpPr>
        <p:spPr>
          <a:xfrm>
            <a:off x="76200" y="6659881"/>
            <a:ext cx="45719" cy="4571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859281" y="5105400"/>
            <a:ext cx="45719" cy="4571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1905000" y="3611881"/>
            <a:ext cx="45719" cy="4571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1905000" y="2133600"/>
            <a:ext cx="45719" cy="4571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charset="0"/>
              </a:rPr>
              <a:t>Availability of Rentals by Days</a:t>
            </a:r>
            <a:endParaRPr lang="en-US" sz="4000" b="1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12" y="1362250"/>
            <a:ext cx="4938188" cy="23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29250"/>
            <a:ext cx="3706689" cy="23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551" y="4029250"/>
            <a:ext cx="3731049" cy="23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Calibri" charset="0"/>
              </a:rPr>
              <a:t>Key Question(s)</a:t>
            </a:r>
            <a:endParaRPr lang="en-US" sz="54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Which neighborhood should the investor make an investment 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? </a:t>
            </a:r>
            <a:endParaRPr lang="en-US" dirty="0" smtClean="0">
              <a:solidFill>
                <a:schemeClr val="bg1"/>
              </a:solidFill>
              <a:latin typeface="Calibri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a) 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Which boroughs 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b) </a:t>
            </a:r>
            <a:r>
              <a:rPr lang="en-US" sz="4800" dirty="0" smtClean="0">
                <a:solidFill>
                  <a:srgbClr val="FFFF00"/>
                </a:solidFill>
                <a:latin typeface="Calibri" charset="0"/>
              </a:rPr>
              <a:t>Which </a:t>
            </a:r>
            <a:r>
              <a:rPr lang="en-US" sz="4800" dirty="0" smtClean="0">
                <a:solidFill>
                  <a:srgbClr val="FFFF00"/>
                </a:solidFill>
                <a:latin typeface="Calibri" charset="0"/>
              </a:rPr>
              <a:t>neighborhoods within the </a:t>
            </a:r>
            <a:r>
              <a:rPr lang="en-US" sz="4800" dirty="0" smtClean="0">
                <a:solidFill>
                  <a:srgbClr val="FFFF00"/>
                </a:solidFill>
                <a:latin typeface="Calibri" charset="0"/>
              </a:rPr>
              <a:t>boroughs?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c)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Identify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top one or two neighborhoods</a:t>
            </a:r>
            <a:r>
              <a:rPr lang="en-US" dirty="0">
                <a:solidFill>
                  <a:schemeClr val="bg1"/>
                </a:solidFill>
                <a:latin typeface="Calibri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d) Invest </a:t>
            </a:r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in Home vs Apartment?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charset="0"/>
              </a:rPr>
              <a:t>   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3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charset="0"/>
              </a:rPr>
              <a:t>Identifying Neighborhoods</a:t>
            </a:r>
            <a:endParaRPr lang="en-US" sz="40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905000"/>
            <a:ext cx="8839200" cy="3733800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Assuming 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investor’s risk appetite for investment 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is medium, the following neighborhoods are attractive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Geuzenveld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Slotermeer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Nieuw</a:t>
            </a:r>
            <a:r>
              <a:rPr lang="en-US" dirty="0" smtClean="0">
                <a:solidFill>
                  <a:schemeClr val="bg1"/>
                </a:solidFill>
              </a:rPr>
              <a:t> West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Noord West, Noord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Zuid, Zuid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Common features of these </a:t>
            </a:r>
            <a:r>
              <a:rPr lang="en-US" dirty="0" smtClean="0">
                <a:solidFill>
                  <a:schemeClr val="bg1"/>
                </a:solidFill>
              </a:rPr>
              <a:t>neighborhoods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Proximity to tourist attraction</a:t>
            </a: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Some presence of Airbnb rentals already. People using Airbnb depend heavily on reviews. Existing rentals will </a:t>
            </a:r>
            <a:r>
              <a:rPr lang="en-US" smtClean="0">
                <a:solidFill>
                  <a:schemeClr val="bg1"/>
                </a:solidFill>
              </a:rPr>
              <a:t>vouch </a:t>
            </a:r>
            <a:r>
              <a:rPr lang="en-US" smtClean="0">
                <a:solidFill>
                  <a:schemeClr val="bg1"/>
                </a:solidFill>
              </a:rPr>
              <a:t>for the </a:t>
            </a:r>
            <a:r>
              <a:rPr lang="en-US" dirty="0" smtClean="0">
                <a:solidFill>
                  <a:schemeClr val="bg1"/>
                </a:solidFill>
              </a:rPr>
              <a:t>locations and attract new tourists</a:t>
            </a: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Existing rentals provide trajectory of income and expense</a:t>
            </a: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Moderate investment requirement since all are ranked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on heat map</a:t>
            </a: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Second highest on average in the availability spectrum</a:t>
            </a:r>
          </a:p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bg1"/>
                </a:solidFill>
              </a:rPr>
              <a:t>Unsaturated neighborhoods and can potentially add more listings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dirty="0" smtClean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7276</TotalTime>
  <Words>696</Words>
  <Application>Microsoft Office PowerPoint</Application>
  <PresentationFormat>On-screen Show (4:3)</PresentationFormat>
  <Paragraphs>140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Office Theme</vt:lpstr>
      <vt:lpstr>Analysis of Airbnb Data for Property Purchase Recommendation in Amsterdam</vt:lpstr>
      <vt:lpstr>Key Question(s)</vt:lpstr>
      <vt:lpstr>Analysis Methodology</vt:lpstr>
      <vt:lpstr>Key Question(s)</vt:lpstr>
      <vt:lpstr>Identifying Boroughs</vt:lpstr>
      <vt:lpstr>Neighborhood Comparison</vt:lpstr>
      <vt:lpstr>Availability of Rentals by Days</vt:lpstr>
      <vt:lpstr>Key Question(s)</vt:lpstr>
      <vt:lpstr>Identifying Neighborhoods</vt:lpstr>
      <vt:lpstr>Analyzing Identified Neighborhoods</vt:lpstr>
      <vt:lpstr>Key Question(s)</vt:lpstr>
      <vt:lpstr>Invest in Home vs Apartment?</vt:lpstr>
      <vt:lpstr>#Bedrooms by Neighborhood</vt:lpstr>
      <vt:lpstr>Key Question(s)</vt:lpstr>
      <vt:lpstr>Final Recommendation</vt:lpstr>
      <vt:lpstr>Final Recommendation- Contd</vt:lpstr>
    </vt:vector>
  </TitlesOfParts>
  <Company>Burson-Marsteller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 Agriculture with Flowthings.io</dc:title>
  <dc:creator>Albert Schweitzer</dc:creator>
  <cp:lastModifiedBy>Microsoft account</cp:lastModifiedBy>
  <cp:revision>103</cp:revision>
  <dcterms:created xsi:type="dcterms:W3CDTF">2015-07-26T05:13:50Z</dcterms:created>
  <dcterms:modified xsi:type="dcterms:W3CDTF">2017-07-05T23:49:27Z</dcterms:modified>
</cp:coreProperties>
</file>