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jUPefg8XD3qD7N153q5s/IPaF/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7B7EF2-011C-4951-94B6-370FFD8DEDC0}">
  <a:tblStyle styleId="{DE7B7EF2-011C-4951-94B6-370FFD8DEDC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dbca8126f_0_13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adbca8126f_0_1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61a11c27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c61a11c2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61a11c27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c61a11c275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61a11c275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c61a11c27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61a11c27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c61a11c27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c61a11c275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c61a11c275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cafad4157d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cafad4157d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afad4157d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cafad4157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61a11c275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c61a11c275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c6bf239d8d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c6bf239d8d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6bf239d8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c6bf239d8d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6bf239d8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c6bf239d8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bf239d8d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c6bf239d8d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bf239d8d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c6bf239d8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7c25e5f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7c25e5f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7c25e5fe0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7c25e5fe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7c25e5fe0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7c25e5fe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7c25e5fe0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7c25e5fe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7c25e5fe0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7c25e5fe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47f0e299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c47f0e299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7c25e5fe0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7c25e5fe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7c25e5fe0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7c25e5fe0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6a3fa089e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c6a3fa089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6a3fa089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c6a3fa089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6a3fa089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c6a3fa089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6a3fa089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c6a3fa089e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47f0e2998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c47f0e2998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c47f0e299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c47f0e2998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6bf239d8d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c6bf239d8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6bf239d8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c6bf239d8d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6bf239d8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c6bf239d8d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6"/>
          <p:cNvSpPr txBox="1"/>
          <p:nvPr>
            <p:ph type="title"/>
          </p:nvPr>
        </p:nvSpPr>
        <p:spPr>
          <a:xfrm>
            <a:off x="677335" y="609600"/>
            <a:ext cx="8596800" cy="3403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6"/>
          <p:cNvSpPr txBox="1"/>
          <p:nvPr>
            <p:ph idx="1" type="body"/>
          </p:nvPr>
        </p:nvSpPr>
        <p:spPr>
          <a:xfrm>
            <a:off x="677335" y="4470400"/>
            <a:ext cx="8596800" cy="15711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3" name="Google Shape;93;p1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7"/>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7"/>
          <p:cNvSpPr txBox="1"/>
          <p:nvPr>
            <p:ph idx="1" type="body"/>
          </p:nvPr>
        </p:nvSpPr>
        <p:spPr>
          <a:xfrm>
            <a:off x="1366139" y="3632200"/>
            <a:ext cx="7224600"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17"/>
          <p:cNvSpPr txBox="1"/>
          <p:nvPr>
            <p:ph idx="2" type="body"/>
          </p:nvPr>
        </p:nvSpPr>
        <p:spPr>
          <a:xfrm>
            <a:off x="677335" y="4470400"/>
            <a:ext cx="8596800" cy="15711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0" name="Google Shape;100;p17"/>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7"/>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7"/>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7"/>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4" name="Google Shape;104;p17"/>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8"/>
          <p:cNvSpPr txBox="1"/>
          <p:nvPr>
            <p:ph type="title"/>
          </p:nvPr>
        </p:nvSpPr>
        <p:spPr>
          <a:xfrm>
            <a:off x="677335" y="1931988"/>
            <a:ext cx="8596800" cy="2595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8"/>
          <p:cNvSpPr txBox="1"/>
          <p:nvPr>
            <p:ph idx="1" type="body"/>
          </p:nvPr>
        </p:nvSpPr>
        <p:spPr>
          <a:xfrm>
            <a:off x="677335" y="4527448"/>
            <a:ext cx="8596800" cy="1513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8" name="Google Shape;108;p1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9"/>
          <p:cNvSpPr txBox="1"/>
          <p:nvPr>
            <p:ph type="title"/>
          </p:nvPr>
        </p:nvSpPr>
        <p:spPr>
          <a:xfrm>
            <a:off x="931334" y="609600"/>
            <a:ext cx="8094000" cy="3022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9"/>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4" name="Google Shape;114;p19"/>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5" name="Google Shape;115;p1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9"/>
          <p:cNvSpPr txBox="1"/>
          <p:nvPr/>
        </p:nvSpPr>
        <p:spPr>
          <a:xfrm>
            <a:off x="541870" y="790378"/>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 name="Google Shape;119;p19"/>
          <p:cNvSpPr txBox="1"/>
          <p:nvPr/>
        </p:nvSpPr>
        <p:spPr>
          <a:xfrm>
            <a:off x="8893011" y="288655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20"/>
          <p:cNvSpPr txBox="1"/>
          <p:nvPr>
            <p:ph type="title"/>
          </p:nvPr>
        </p:nvSpPr>
        <p:spPr>
          <a:xfrm>
            <a:off x="685799" y="609600"/>
            <a:ext cx="8588100" cy="3022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EA3C9E"/>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20"/>
          <p:cNvSpPr txBox="1"/>
          <p:nvPr>
            <p:ph idx="1" type="body"/>
          </p:nvPr>
        </p:nvSpPr>
        <p:spPr>
          <a:xfrm>
            <a:off x="677332" y="4013200"/>
            <a:ext cx="8596800" cy="514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20"/>
          <p:cNvSpPr txBox="1"/>
          <p:nvPr>
            <p:ph idx="2" type="body"/>
          </p:nvPr>
        </p:nvSpPr>
        <p:spPr>
          <a:xfrm>
            <a:off x="677335" y="4527448"/>
            <a:ext cx="8596800" cy="15138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4" name="Google Shape;124;p2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2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2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2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1"/>
          <p:cNvSpPr txBox="1"/>
          <p:nvPr>
            <p:ph idx="1" type="body"/>
          </p:nvPr>
        </p:nvSpPr>
        <p:spPr>
          <a:xfrm rot="5400000">
            <a:off x="3035202" y="-197411"/>
            <a:ext cx="3880800" cy="8596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0" name="Google Shape;130;p2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22"/>
          <p:cNvSpPr txBox="1"/>
          <p:nvPr>
            <p:ph type="title"/>
          </p:nvPr>
        </p:nvSpPr>
        <p:spPr>
          <a:xfrm rot="5400000">
            <a:off x="5994316" y="2582999"/>
            <a:ext cx="5251500" cy="13047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2"/>
          <p:cNvSpPr txBox="1"/>
          <p:nvPr>
            <p:ph idx="1" type="body"/>
          </p:nvPr>
        </p:nvSpPr>
        <p:spPr>
          <a:xfrm rot="5400000">
            <a:off x="1581635" y="-294750"/>
            <a:ext cx="5251500" cy="70602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2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8"/>
          <p:cNvGrpSpPr/>
          <p:nvPr/>
        </p:nvGrpSpPr>
        <p:grpSpPr>
          <a:xfrm>
            <a:off x="-104" y="-8467"/>
            <a:ext cx="12192237" cy="6866580"/>
            <a:chOff x="-104" y="-8467"/>
            <a:chExt cx="12192237" cy="6866580"/>
          </a:xfrm>
        </p:grpSpPr>
        <p:cxnSp>
          <p:nvCxnSpPr>
            <p:cNvPr id="28" name="Google Shape;28;p8"/>
            <p:cNvCxnSpPr/>
            <p:nvPr/>
          </p:nvCxnSpPr>
          <p:spPr>
            <a:xfrm>
              <a:off x="9371012" y="0"/>
              <a:ext cx="1219200" cy="6858000"/>
            </a:xfrm>
            <a:prstGeom prst="straightConnector1">
              <a:avLst/>
            </a:prstGeom>
            <a:noFill/>
            <a:ln cap="flat" cmpd="sng" w="9525">
              <a:solidFill>
                <a:schemeClr val="accent1">
                  <a:alpha val="67058"/>
                </a:schemeClr>
              </a:solidFill>
              <a:prstDash val="solid"/>
              <a:round/>
              <a:headEnd len="sm" w="sm" type="none"/>
              <a:tailEnd len="sm" w="sm" type="none"/>
            </a:ln>
          </p:spPr>
        </p:cxnSp>
        <p:cxnSp>
          <p:nvCxnSpPr>
            <p:cNvPr id="29" name="Google Shape;29;p8"/>
            <p:cNvCxnSpPr/>
            <p:nvPr/>
          </p:nvCxnSpPr>
          <p:spPr>
            <a:xfrm flipH="1">
              <a:off x="7425125" y="3681413"/>
              <a:ext cx="4763700" cy="3176700"/>
            </a:xfrm>
            <a:prstGeom prst="straightConnector1">
              <a:avLst/>
            </a:prstGeom>
            <a:noFill/>
            <a:ln cap="flat" cmpd="sng" w="9525">
              <a:solidFill>
                <a:schemeClr val="accent1">
                  <a:alpha val="67058"/>
                </a:schemeClr>
              </a:solidFill>
              <a:prstDash val="solid"/>
              <a:round/>
              <a:headEnd len="sm" w="sm" type="none"/>
              <a:tailEnd len="sm" w="sm" type="none"/>
            </a:ln>
          </p:spPr>
        </p:cxnSp>
        <p:sp>
          <p:nvSpPr>
            <p:cNvPr id="30" name="Google Shape;30;p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3333"/>
              </a:schemeClr>
            </a:solidFill>
            <a:ln>
              <a:noFill/>
            </a:ln>
          </p:spPr>
        </p:sp>
        <p:sp>
          <p:nvSpPr>
            <p:cNvPr id="31" name="Google Shape;31;p8"/>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8"/>
            <p:cNvSpPr/>
            <p:nvPr/>
          </p:nvSpPr>
          <p:spPr>
            <a:xfrm>
              <a:off x="8932333" y="3048000"/>
              <a:ext cx="3259800" cy="3810000"/>
            </a:xfrm>
            <a:prstGeom prst="triangle">
              <a:avLst>
                <a:gd fmla="val 100000" name="adj"/>
              </a:avLst>
            </a:prstGeom>
            <a:solidFill>
              <a:schemeClr val="accent1">
                <a:alpha val="6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EA3C9E">
                <a:alpha val="47058"/>
              </a:srgbClr>
            </a:solidFill>
            <a:ln>
              <a:noFill/>
            </a:ln>
          </p:spPr>
        </p:sp>
        <p:sp>
          <p:nvSpPr>
            <p:cNvPr id="34" name="Google Shape;34;p8"/>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A3C9E">
                <a:alpha val="67058"/>
              </a:srgbClr>
            </a:solidFill>
            <a:ln>
              <a:noFill/>
            </a:ln>
          </p:spPr>
        </p:sp>
        <p:sp>
          <p:nvSpPr>
            <p:cNvPr id="35" name="Google Shape;35;p8"/>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36" name="Google Shape;36;p8"/>
            <p:cNvSpPr/>
            <p:nvPr/>
          </p:nvSpPr>
          <p:spPr>
            <a:xfrm>
              <a:off x="10371666" y="3589867"/>
              <a:ext cx="1817100" cy="3268200"/>
            </a:xfrm>
            <a:prstGeom prst="triangle">
              <a:avLst>
                <a:gd fmla="val 100000" name="adj"/>
              </a:avLst>
            </a:prstGeom>
            <a:solidFill>
              <a:srgbClr val="B2126C">
                <a:alpha val="6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8"/>
            <p:cNvSpPr/>
            <p:nvPr/>
          </p:nvSpPr>
          <p:spPr>
            <a:xfrm rot="10800000">
              <a:off x="-104" y="54"/>
              <a:ext cx="842700" cy="5666100"/>
            </a:xfrm>
            <a:prstGeom prst="triangle">
              <a:avLst>
                <a:gd fmla="val 100000" name="adj"/>
              </a:avLst>
            </a:prstGeom>
            <a:solidFill>
              <a:srgbClr val="EA3C9E">
                <a:alpha val="6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8"/>
          <p:cNvSpPr txBox="1"/>
          <p:nvPr>
            <p:ph type="ctrTitle"/>
          </p:nvPr>
        </p:nvSpPr>
        <p:spPr>
          <a:xfrm>
            <a:off x="1507067" y="2404534"/>
            <a:ext cx="7767000" cy="1646400"/>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rgbClr val="EA3C9E"/>
              </a:buClr>
              <a:buSzPts val="5400"/>
              <a:buFont typeface="Trebuchet MS"/>
              <a:buNone/>
              <a:defRPr sz="5400">
                <a:solidFill>
                  <a:srgbClr val="EA3C9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subTitle"/>
          </p:nvPr>
        </p:nvSpPr>
        <p:spPr>
          <a:xfrm>
            <a:off x="1507067" y="4050833"/>
            <a:ext cx="7767000" cy="1096800"/>
          </a:xfrm>
          <a:prstGeom prst="rect">
            <a:avLst/>
          </a:prstGeom>
          <a:noFill/>
          <a:ln>
            <a:noFill/>
          </a:ln>
        </p:spPr>
        <p:txBody>
          <a:bodyPr anchorCtr="0" anchor="t" bIns="45700" lIns="91425" spcFirstLastPara="1" rIns="91425" wrap="square" tIns="45700">
            <a:no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40" name="Google Shape;40;p8"/>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9"/>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9"/>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6" name="Google Shape;46;p9"/>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9"/>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9"/>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10"/>
          <p:cNvSpPr txBox="1"/>
          <p:nvPr>
            <p:ph type="title"/>
          </p:nvPr>
        </p:nvSpPr>
        <p:spPr>
          <a:xfrm>
            <a:off x="677335" y="2700867"/>
            <a:ext cx="8596800" cy="182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EA3C9E"/>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 type="body"/>
          </p:nvPr>
        </p:nvSpPr>
        <p:spPr>
          <a:xfrm>
            <a:off x="677335" y="4527448"/>
            <a:ext cx="8596800"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2" name="Google Shape;52;p10"/>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0"/>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0"/>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8" name="Google Shape;58;p11"/>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9" name="Google Shape;59;p11"/>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1"/>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EA3C9E"/>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2"/>
          <p:cNvSpPr txBox="1"/>
          <p:nvPr>
            <p:ph idx="1" type="body"/>
          </p:nvPr>
        </p:nvSpPr>
        <p:spPr>
          <a:xfrm>
            <a:off x="675745" y="2160983"/>
            <a:ext cx="41856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5" name="Google Shape;65;p12"/>
          <p:cNvSpPr txBox="1"/>
          <p:nvPr>
            <p:ph idx="2" type="body"/>
          </p:nvPr>
        </p:nvSpPr>
        <p:spPr>
          <a:xfrm>
            <a:off x="675745" y="2737245"/>
            <a:ext cx="4185600" cy="33042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12"/>
          <p:cNvSpPr txBox="1"/>
          <p:nvPr>
            <p:ph idx="3" type="body"/>
          </p:nvPr>
        </p:nvSpPr>
        <p:spPr>
          <a:xfrm>
            <a:off x="5088383" y="2160983"/>
            <a:ext cx="41856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7" name="Google Shape;67;p12"/>
          <p:cNvSpPr txBox="1"/>
          <p:nvPr>
            <p:ph idx="4" type="body"/>
          </p:nvPr>
        </p:nvSpPr>
        <p:spPr>
          <a:xfrm>
            <a:off x="5088384" y="2737245"/>
            <a:ext cx="4185600" cy="33042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12"/>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2"/>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EA3C9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3"/>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3"/>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4"/>
          <p:cNvSpPr txBox="1"/>
          <p:nvPr>
            <p:ph type="title"/>
          </p:nvPr>
        </p:nvSpPr>
        <p:spPr>
          <a:xfrm>
            <a:off x="677334" y="1498604"/>
            <a:ext cx="3854400" cy="1278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EA3C9E"/>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 type="body"/>
          </p:nvPr>
        </p:nvSpPr>
        <p:spPr>
          <a:xfrm>
            <a:off x="4760461" y="514924"/>
            <a:ext cx="4513500" cy="552630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9" name="Google Shape;79;p14"/>
          <p:cNvSpPr txBox="1"/>
          <p:nvPr>
            <p:ph idx="2" type="body"/>
          </p:nvPr>
        </p:nvSpPr>
        <p:spPr>
          <a:xfrm>
            <a:off x="677334" y="2777069"/>
            <a:ext cx="3854400" cy="25845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0" name="Google Shape;80;p14"/>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4"/>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5"/>
          <p:cNvSpPr txBox="1"/>
          <p:nvPr>
            <p:ph type="title"/>
          </p:nvPr>
        </p:nvSpPr>
        <p:spPr>
          <a:xfrm>
            <a:off x="677334" y="4800600"/>
            <a:ext cx="85968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EA3C9E"/>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p:nvPr>
            <p:ph idx="2" type="pic"/>
          </p:nvPr>
        </p:nvSpPr>
        <p:spPr>
          <a:xfrm>
            <a:off x="677334" y="609600"/>
            <a:ext cx="8596800" cy="38457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rgbClr val="EA3C9E"/>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5"/>
          <p:cNvSpPr txBox="1"/>
          <p:nvPr>
            <p:ph idx="1" type="body"/>
          </p:nvPr>
        </p:nvSpPr>
        <p:spPr>
          <a:xfrm>
            <a:off x="677334" y="5367338"/>
            <a:ext cx="8596800" cy="674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7" name="Google Shape;87;p15"/>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5"/>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5"/>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6"/>
          <p:cNvGrpSpPr/>
          <p:nvPr/>
        </p:nvGrpSpPr>
        <p:grpSpPr>
          <a:xfrm>
            <a:off x="0" y="-8467"/>
            <a:ext cx="12192133" cy="6866580"/>
            <a:chOff x="0" y="-8467"/>
            <a:chExt cx="12192133" cy="6866580"/>
          </a:xfrm>
        </p:grpSpPr>
        <p:cxnSp>
          <p:nvCxnSpPr>
            <p:cNvPr id="7" name="Google Shape;7;p6"/>
            <p:cNvCxnSpPr/>
            <p:nvPr/>
          </p:nvCxnSpPr>
          <p:spPr>
            <a:xfrm>
              <a:off x="9371012" y="0"/>
              <a:ext cx="1219200" cy="6858000"/>
            </a:xfrm>
            <a:prstGeom prst="straightConnector1">
              <a:avLst/>
            </a:prstGeom>
            <a:noFill/>
            <a:ln cap="flat" cmpd="sng" w="9525">
              <a:solidFill>
                <a:schemeClr val="accent1">
                  <a:alpha val="67058"/>
                </a:schemeClr>
              </a:solidFill>
              <a:prstDash val="solid"/>
              <a:round/>
              <a:headEnd len="sm" w="sm" type="none"/>
              <a:tailEnd len="sm" w="sm" type="none"/>
            </a:ln>
          </p:spPr>
        </p:cxnSp>
        <p:cxnSp>
          <p:nvCxnSpPr>
            <p:cNvPr id="8" name="Google Shape;8;p6"/>
            <p:cNvCxnSpPr/>
            <p:nvPr/>
          </p:nvCxnSpPr>
          <p:spPr>
            <a:xfrm flipH="1">
              <a:off x="7425125" y="3681413"/>
              <a:ext cx="4763700" cy="3176700"/>
            </a:xfrm>
            <a:prstGeom prst="straightConnector1">
              <a:avLst/>
            </a:prstGeom>
            <a:noFill/>
            <a:ln cap="flat" cmpd="sng" w="9525">
              <a:solidFill>
                <a:schemeClr val="accent1">
                  <a:alpha val="67058"/>
                </a:schemeClr>
              </a:solidFill>
              <a:prstDash val="solid"/>
              <a:round/>
              <a:headEnd len="sm" w="sm" type="none"/>
              <a:tailEnd len="sm" w="sm" type="none"/>
            </a:ln>
          </p:spPr>
        </p:cxnSp>
        <p:sp>
          <p:nvSpPr>
            <p:cNvPr id="9" name="Google Shape;9;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3333"/>
              </a:schemeClr>
            </a:solidFill>
            <a:ln>
              <a:noFill/>
            </a:ln>
          </p:spPr>
        </p:sp>
        <p:sp>
          <p:nvSpPr>
            <p:cNvPr id="10" name="Google Shape;10;p6"/>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6"/>
            <p:cNvSpPr/>
            <p:nvPr/>
          </p:nvSpPr>
          <p:spPr>
            <a:xfrm>
              <a:off x="8932333" y="3048000"/>
              <a:ext cx="3259800" cy="3810000"/>
            </a:xfrm>
            <a:prstGeom prst="triangle">
              <a:avLst>
                <a:gd fmla="val 100000" name="adj"/>
              </a:avLst>
            </a:prstGeom>
            <a:solidFill>
              <a:schemeClr val="accent1">
                <a:alpha val="6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EA3C9E">
                <a:alpha val="47058"/>
              </a:srgbClr>
            </a:solidFill>
            <a:ln>
              <a:noFill/>
            </a:ln>
          </p:spPr>
        </p:sp>
        <p:sp>
          <p:nvSpPr>
            <p:cNvPr id="13" name="Google Shape;13;p6"/>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EA3C9E">
                <a:alpha val="67058"/>
              </a:srgbClr>
            </a:solidFill>
            <a:ln>
              <a:noFill/>
            </a:ln>
          </p:spPr>
        </p:sp>
        <p:sp>
          <p:nvSpPr>
            <p:cNvPr id="14" name="Google Shape;14;p6"/>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B2126C">
                <a:alpha val="80000"/>
              </a:srgbClr>
            </a:solidFill>
            <a:ln>
              <a:noFill/>
            </a:ln>
          </p:spPr>
        </p:sp>
        <p:sp>
          <p:nvSpPr>
            <p:cNvPr id="15" name="Google Shape;15;p6"/>
            <p:cNvSpPr/>
            <p:nvPr/>
          </p:nvSpPr>
          <p:spPr>
            <a:xfrm>
              <a:off x="10371666" y="3589867"/>
              <a:ext cx="1817100" cy="3268200"/>
            </a:xfrm>
            <a:prstGeom prst="triangle">
              <a:avLst>
                <a:gd fmla="val 100000" name="adj"/>
              </a:avLst>
            </a:prstGeom>
            <a:solidFill>
              <a:srgbClr val="B2126C">
                <a:alpha val="6313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
            <p:cNvSpPr/>
            <p:nvPr/>
          </p:nvSpPr>
          <p:spPr>
            <a:xfrm>
              <a:off x="0" y="4013200"/>
              <a:ext cx="448800" cy="2844900"/>
            </a:xfrm>
            <a:prstGeom prst="triangle">
              <a:avLst>
                <a:gd fmla="val 0" name="adj"/>
              </a:avLst>
            </a:prstGeom>
            <a:solidFill>
              <a:srgbClr val="EA3C9E">
                <a:alpha val="6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EA3C9E"/>
              </a:buClr>
              <a:buSzPts val="3600"/>
              <a:buFont typeface="Trebuchet MS"/>
              <a:buNone/>
              <a:defRPr b="0" i="0" sz="3600" u="none" cap="none" strike="noStrike">
                <a:solidFill>
                  <a:srgbClr val="EA3C9E"/>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1000"/>
              </a:spcBef>
              <a:spcAft>
                <a:spcPts val="0"/>
              </a:spcAft>
              <a:buClr>
                <a:srgbClr val="EA3C9E"/>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rgbClr val="EA3C9E"/>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rgbClr val="EA3C9E"/>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rgbClr val="EA3C9E"/>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6"/>
          <p:cNvSpPr txBox="1"/>
          <p:nvPr>
            <p:ph idx="10" type="dt"/>
          </p:nvPr>
        </p:nvSpPr>
        <p:spPr>
          <a:xfrm>
            <a:off x="7205133" y="6041362"/>
            <a:ext cx="9120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6"/>
          <p:cNvSpPr txBox="1"/>
          <p:nvPr>
            <p:ph idx="11" type="ftr"/>
          </p:nvPr>
        </p:nvSpPr>
        <p:spPr>
          <a:xfrm>
            <a:off x="677334" y="6041362"/>
            <a:ext cx="6297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6"/>
          <p:cNvSpPr txBox="1"/>
          <p:nvPr>
            <p:ph idx="12" type="sldNum"/>
          </p:nvPr>
        </p:nvSpPr>
        <p:spPr>
          <a:xfrm>
            <a:off x="8590663" y="6041362"/>
            <a:ext cx="683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EA3C9E"/>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1083076" y="1118586"/>
            <a:ext cx="8318400" cy="203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400"/>
              <a:buFont typeface="Times New Roman"/>
              <a:buNone/>
            </a:pPr>
            <a:r>
              <a:rPr b="1" i="0" lang="en-US" sz="4400" u="none" cap="none" strike="noStrike">
                <a:solidFill>
                  <a:schemeClr val="dk1"/>
                </a:solidFill>
                <a:latin typeface="Times New Roman"/>
                <a:ea typeface="Times New Roman"/>
                <a:cs typeface="Times New Roman"/>
                <a:sym typeface="Times New Roman"/>
              </a:rPr>
              <a:t>Efficient Password Mechanism to Overcome Spyware Attacks</a:t>
            </a:r>
            <a:br>
              <a:rPr b="1" i="0" lang="en-US" sz="4400" u="none" cap="none" strike="noStrike">
                <a:solidFill>
                  <a:schemeClr val="dk1"/>
                </a:solidFill>
                <a:latin typeface="Times New Roman"/>
                <a:ea typeface="Times New Roman"/>
                <a:cs typeface="Times New Roman"/>
                <a:sym typeface="Times New Roman"/>
              </a:rPr>
            </a:br>
            <a:endParaRPr b="1" i="0" sz="3800" u="none" cap="none" strike="noStrike">
              <a:solidFill>
                <a:schemeClr val="dk1"/>
              </a:solidFill>
              <a:latin typeface="Trebuchet MS"/>
              <a:ea typeface="Trebuchet MS"/>
              <a:cs typeface="Trebuchet MS"/>
              <a:sym typeface="Trebuchet MS"/>
            </a:endParaRPr>
          </a:p>
        </p:txBody>
      </p:sp>
      <p:sp>
        <p:nvSpPr>
          <p:cNvPr id="144" name="Google Shape;144;p1"/>
          <p:cNvSpPr txBox="1"/>
          <p:nvPr/>
        </p:nvSpPr>
        <p:spPr>
          <a:xfrm>
            <a:off x="5773101" y="4567526"/>
            <a:ext cx="4823400" cy="129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TEAM MEMBERS: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2400" u="none" cap="none" strike="noStrike">
                <a:solidFill>
                  <a:schemeClr val="dk1"/>
                </a:solidFill>
                <a:latin typeface="Times New Roman"/>
                <a:ea typeface="Times New Roman"/>
                <a:cs typeface="Times New Roman"/>
                <a:sym typeface="Times New Roman"/>
              </a:rPr>
              <a:t>Nivethitha.R(211417104174)</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US" sz="2400" u="none" cap="none" strike="noStrike">
                <a:solidFill>
                  <a:schemeClr val="dk1"/>
                </a:solidFill>
                <a:latin typeface="Times New Roman"/>
                <a:ea typeface="Times New Roman"/>
                <a:cs typeface="Times New Roman"/>
                <a:sym typeface="Times New Roman"/>
              </a:rPr>
              <a:t>Varsha.M(211417104291)</a:t>
            </a:r>
            <a:endParaRPr b="0" i="0" sz="2400" u="none" cap="none" strike="noStrike">
              <a:solidFill>
                <a:schemeClr val="dk1"/>
              </a:solidFill>
              <a:latin typeface="Times New Roman"/>
              <a:ea typeface="Times New Roman"/>
              <a:cs typeface="Times New Roman"/>
              <a:sym typeface="Times New Roman"/>
            </a:endParaRPr>
          </a:p>
        </p:txBody>
      </p:sp>
      <p:sp>
        <p:nvSpPr>
          <p:cNvPr id="145" name="Google Shape;145;p1"/>
          <p:cNvSpPr txBox="1"/>
          <p:nvPr/>
        </p:nvSpPr>
        <p:spPr>
          <a:xfrm>
            <a:off x="509000" y="4567525"/>
            <a:ext cx="52641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Times New Roman"/>
                <a:ea typeface="Times New Roman"/>
                <a:cs typeface="Times New Roman"/>
                <a:sym typeface="Times New Roman"/>
              </a:rPr>
              <a:t>GUIDE</a:t>
            </a:r>
            <a:r>
              <a:rPr b="1" i="0" lang="en-US" sz="3100" u="none" cap="none" strike="noStrike">
                <a:solidFill>
                  <a:schemeClr val="dk1"/>
                </a:solidFill>
                <a:latin typeface="Times New Roman"/>
                <a:ea typeface="Times New Roman"/>
                <a:cs typeface="Times New Roman"/>
                <a:sym typeface="Times New Roman"/>
              </a:rPr>
              <a:t>:</a:t>
            </a:r>
            <a:endParaRPr b="1" i="0" sz="3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Bookman Old Style"/>
                <a:ea typeface="Bookman Old Style"/>
                <a:cs typeface="Bookman Old Style"/>
                <a:sym typeface="Bookman Old Style"/>
              </a:rPr>
              <a:t> </a:t>
            </a:r>
            <a:r>
              <a:rPr b="0" i="0" lang="en-US" sz="2300" u="none" cap="none" strike="noStrike">
                <a:solidFill>
                  <a:schemeClr val="dk1"/>
                </a:solidFill>
                <a:latin typeface="Times New Roman"/>
                <a:ea typeface="Times New Roman"/>
                <a:cs typeface="Times New Roman"/>
                <a:sym typeface="Times New Roman"/>
              </a:rPr>
              <a:t>Mrs.Sangeetha Krishnan,</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b="0" i="0" lang="en-US" sz="2300" u="none" cap="none" strike="noStrike">
                <a:solidFill>
                  <a:schemeClr val="dk1"/>
                </a:solidFill>
                <a:latin typeface="Times New Roman"/>
                <a:ea typeface="Times New Roman"/>
                <a:cs typeface="Times New Roman"/>
                <a:sym typeface="Times New Roman"/>
              </a:rPr>
              <a:t> Asst.professor,</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Times New Roman"/>
                <a:ea typeface="Times New Roman"/>
                <a:cs typeface="Times New Roman"/>
                <a:sym typeface="Times New Roman"/>
              </a:rPr>
              <a:t> CSE</a:t>
            </a:r>
            <a:r>
              <a:rPr b="0" i="0" lang="en-US" sz="2200" u="none" cap="none" strike="noStrike">
                <a:solidFill>
                  <a:schemeClr val="dk1"/>
                </a:solidFill>
                <a:latin typeface="Times New Roman"/>
                <a:ea typeface="Times New Roman"/>
                <a:cs typeface="Times New Roman"/>
                <a:sym typeface="Times New Roman"/>
              </a:rPr>
              <a:t> </a:t>
            </a:r>
            <a:r>
              <a:rPr b="0" i="0" lang="en-US" sz="2300" u="none" cap="none" strike="noStrike">
                <a:solidFill>
                  <a:schemeClr val="dk1"/>
                </a:solidFill>
                <a:latin typeface="Times New Roman"/>
                <a:ea typeface="Times New Roman"/>
                <a:cs typeface="Times New Roman"/>
                <a:sym typeface="Times New Roman"/>
              </a:rPr>
              <a:t>department.</a:t>
            </a:r>
            <a:endParaRPr b="0" i="0" sz="2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adbca8126f_0_1354"/>
          <p:cNvSpPr txBox="1"/>
          <p:nvPr/>
        </p:nvSpPr>
        <p:spPr>
          <a:xfrm>
            <a:off x="167325" y="290925"/>
            <a:ext cx="7206300" cy="9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3200" u="none" cap="none" strike="noStrike">
                <a:solidFill>
                  <a:srgbClr val="000000"/>
                </a:solidFill>
                <a:highlight>
                  <a:schemeClr val="accent1"/>
                </a:highlight>
                <a:latin typeface="Times New Roman"/>
                <a:ea typeface="Times New Roman"/>
                <a:cs typeface="Times New Roman"/>
                <a:sym typeface="Times New Roman"/>
              </a:rPr>
              <a:t>ARCHITECTURE  DIAGRAM:</a:t>
            </a:r>
            <a:endParaRPr b="1" i="0" sz="3200" u="none" cap="none" strike="noStrike">
              <a:solidFill>
                <a:srgbClr val="000000"/>
              </a:solidFill>
              <a:highlight>
                <a:schemeClr val="accent1"/>
              </a:highlight>
              <a:latin typeface="Times New Roman"/>
              <a:ea typeface="Times New Roman"/>
              <a:cs typeface="Times New Roman"/>
              <a:sym typeface="Times New Roman"/>
            </a:endParaRPr>
          </a:p>
        </p:txBody>
      </p:sp>
      <p:pic>
        <p:nvPicPr>
          <p:cNvPr id="200" name="Google Shape;200;gadbca8126f_0_1354"/>
          <p:cNvPicPr preferRelativeResize="0"/>
          <p:nvPr/>
        </p:nvPicPr>
        <p:blipFill rotWithShape="1">
          <a:blip r:embed="rId3">
            <a:alphaModFix/>
          </a:blip>
          <a:srcRect b="0" l="0" r="0" t="0"/>
          <a:stretch/>
        </p:blipFill>
        <p:spPr>
          <a:xfrm>
            <a:off x="990200" y="1278350"/>
            <a:ext cx="7507100" cy="47224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c61a11c275_0_0"/>
          <p:cNvSpPr txBox="1"/>
          <p:nvPr/>
        </p:nvSpPr>
        <p:spPr>
          <a:xfrm>
            <a:off x="509000" y="361650"/>
            <a:ext cx="2116200" cy="53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206" name="Google Shape;206;gc61a11c275_0_0"/>
          <p:cNvSpPr txBox="1"/>
          <p:nvPr/>
        </p:nvSpPr>
        <p:spPr>
          <a:xfrm>
            <a:off x="200925" y="281275"/>
            <a:ext cx="38040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highlight>
                  <a:schemeClr val="accent1"/>
                </a:highlight>
                <a:latin typeface="Times New Roman"/>
                <a:ea typeface="Times New Roman"/>
                <a:cs typeface="Times New Roman"/>
                <a:sym typeface="Times New Roman"/>
              </a:rPr>
              <a:t>USE CASE DIAGRAM:</a:t>
            </a:r>
            <a:endParaRPr b="1" i="0" sz="2100" u="none" cap="none" strike="noStrike">
              <a:solidFill>
                <a:srgbClr val="000000"/>
              </a:solidFill>
              <a:highlight>
                <a:schemeClr val="accent1"/>
              </a:highlight>
              <a:latin typeface="Times New Roman"/>
              <a:ea typeface="Times New Roman"/>
              <a:cs typeface="Times New Roman"/>
              <a:sym typeface="Times New Roman"/>
            </a:endParaRPr>
          </a:p>
        </p:txBody>
      </p:sp>
      <p:pic>
        <p:nvPicPr>
          <p:cNvPr id="207" name="Google Shape;207;gc61a11c275_0_0"/>
          <p:cNvPicPr preferRelativeResize="0"/>
          <p:nvPr/>
        </p:nvPicPr>
        <p:blipFill rotWithShape="1">
          <a:blip r:embed="rId3">
            <a:alphaModFix/>
          </a:blip>
          <a:srcRect b="0" l="0" r="0" t="0"/>
          <a:stretch/>
        </p:blipFill>
        <p:spPr>
          <a:xfrm>
            <a:off x="1886375" y="865375"/>
            <a:ext cx="5813825" cy="5588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c61a11c275_0_3"/>
          <p:cNvSpPr txBox="1"/>
          <p:nvPr/>
        </p:nvSpPr>
        <p:spPr>
          <a:xfrm>
            <a:off x="241100" y="174125"/>
            <a:ext cx="3576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highlight>
                  <a:schemeClr val="accent1"/>
                </a:highlight>
                <a:latin typeface="Times New Roman"/>
                <a:ea typeface="Times New Roman"/>
                <a:cs typeface="Times New Roman"/>
                <a:sym typeface="Times New Roman"/>
              </a:rPr>
              <a:t>ACTIVITY DIAGRAM:</a:t>
            </a:r>
            <a:endParaRPr b="1" i="0" sz="2200" u="none" cap="none" strike="noStrike">
              <a:solidFill>
                <a:srgbClr val="000000"/>
              </a:solidFill>
              <a:highlight>
                <a:schemeClr val="accent1"/>
              </a:highlight>
              <a:latin typeface="Times New Roman"/>
              <a:ea typeface="Times New Roman"/>
              <a:cs typeface="Times New Roman"/>
              <a:sym typeface="Times New Roman"/>
            </a:endParaRPr>
          </a:p>
        </p:txBody>
      </p:sp>
      <p:pic>
        <p:nvPicPr>
          <p:cNvPr id="213" name="Google Shape;213;gc61a11c275_0_3"/>
          <p:cNvPicPr preferRelativeResize="0"/>
          <p:nvPr/>
        </p:nvPicPr>
        <p:blipFill rotWithShape="1">
          <a:blip r:embed="rId3">
            <a:alphaModFix/>
          </a:blip>
          <a:srcRect b="0" l="0" r="0" t="0"/>
          <a:stretch/>
        </p:blipFill>
        <p:spPr>
          <a:xfrm>
            <a:off x="3383875" y="152400"/>
            <a:ext cx="4632175" cy="655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c61a11c275_0_6"/>
          <p:cNvSpPr txBox="1"/>
          <p:nvPr/>
        </p:nvSpPr>
        <p:spPr>
          <a:xfrm>
            <a:off x="254500" y="227700"/>
            <a:ext cx="4206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highlight>
                  <a:schemeClr val="accent1"/>
                </a:highlight>
                <a:latin typeface="Times New Roman"/>
                <a:ea typeface="Times New Roman"/>
                <a:cs typeface="Times New Roman"/>
                <a:sym typeface="Times New Roman"/>
              </a:rPr>
              <a:t>CLASS DIAGRAM:</a:t>
            </a:r>
            <a:endParaRPr b="1" i="0" sz="2400" u="none" cap="none" strike="noStrike">
              <a:solidFill>
                <a:srgbClr val="000000"/>
              </a:solidFill>
              <a:highlight>
                <a:schemeClr val="accent1"/>
              </a:highlight>
              <a:latin typeface="Times New Roman"/>
              <a:ea typeface="Times New Roman"/>
              <a:cs typeface="Times New Roman"/>
              <a:sym typeface="Times New Roman"/>
            </a:endParaRPr>
          </a:p>
        </p:txBody>
      </p:sp>
      <p:pic>
        <p:nvPicPr>
          <p:cNvPr id="219" name="Google Shape;219;gc61a11c275_0_6"/>
          <p:cNvPicPr preferRelativeResize="0"/>
          <p:nvPr/>
        </p:nvPicPr>
        <p:blipFill rotWithShape="1">
          <a:blip r:embed="rId3">
            <a:alphaModFix/>
          </a:blip>
          <a:srcRect b="0" l="0" r="0" t="0"/>
          <a:stretch/>
        </p:blipFill>
        <p:spPr>
          <a:xfrm>
            <a:off x="1338525" y="676775"/>
            <a:ext cx="7158775" cy="515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gc61a11c275_0_15"/>
          <p:cNvPicPr preferRelativeResize="0"/>
          <p:nvPr/>
        </p:nvPicPr>
        <p:blipFill rotWithShape="1">
          <a:blip r:embed="rId3">
            <a:alphaModFix/>
          </a:blip>
          <a:srcRect b="0" l="0" r="0" t="0"/>
          <a:stretch/>
        </p:blipFill>
        <p:spPr>
          <a:xfrm>
            <a:off x="455425" y="1411350"/>
            <a:ext cx="9039225" cy="3409950"/>
          </a:xfrm>
          <a:prstGeom prst="rect">
            <a:avLst/>
          </a:prstGeom>
          <a:noFill/>
          <a:ln>
            <a:noFill/>
          </a:ln>
        </p:spPr>
      </p:pic>
      <p:sp>
        <p:nvSpPr>
          <p:cNvPr id="225" name="Google Shape;225;gc61a11c275_0_15"/>
          <p:cNvSpPr txBox="1"/>
          <p:nvPr/>
        </p:nvSpPr>
        <p:spPr>
          <a:xfrm>
            <a:off x="294675" y="375050"/>
            <a:ext cx="5210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highlight>
                  <a:schemeClr val="accent1"/>
                </a:highlight>
                <a:latin typeface="Times New Roman"/>
                <a:ea typeface="Times New Roman"/>
                <a:cs typeface="Times New Roman"/>
                <a:sym typeface="Times New Roman"/>
              </a:rPr>
              <a:t>COLLABORATION DIAGRAM:</a:t>
            </a:r>
            <a:endParaRPr b="1" i="0" sz="2400" u="none" cap="none" strike="noStrike">
              <a:solidFill>
                <a:srgbClr val="000000"/>
              </a:solidFill>
              <a:highlight>
                <a:schemeClr val="accent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c61a11c275_0_36"/>
          <p:cNvSpPr txBox="1"/>
          <p:nvPr/>
        </p:nvSpPr>
        <p:spPr>
          <a:xfrm>
            <a:off x="147350" y="254500"/>
            <a:ext cx="3630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highlight>
                  <a:schemeClr val="accent1"/>
                </a:highlight>
                <a:latin typeface="Times New Roman"/>
                <a:ea typeface="Times New Roman"/>
                <a:cs typeface="Times New Roman"/>
                <a:sym typeface="Times New Roman"/>
              </a:rPr>
              <a:t>SEQUENCE DIAGRAM:</a:t>
            </a:r>
            <a:endParaRPr b="1" i="0" sz="2400" u="none" cap="none" strike="noStrike">
              <a:solidFill>
                <a:srgbClr val="000000"/>
              </a:solidFill>
              <a:highlight>
                <a:schemeClr val="accent1"/>
              </a:highlight>
              <a:latin typeface="Times New Roman"/>
              <a:ea typeface="Times New Roman"/>
              <a:cs typeface="Times New Roman"/>
              <a:sym typeface="Times New Roman"/>
            </a:endParaRPr>
          </a:p>
        </p:txBody>
      </p:sp>
      <p:pic>
        <p:nvPicPr>
          <p:cNvPr id="231" name="Google Shape;231;gc61a11c275_0_36"/>
          <p:cNvPicPr preferRelativeResize="0"/>
          <p:nvPr/>
        </p:nvPicPr>
        <p:blipFill rotWithShape="1">
          <a:blip r:embed="rId3">
            <a:alphaModFix/>
          </a:blip>
          <a:srcRect b="0" l="0" r="0" t="0"/>
          <a:stretch/>
        </p:blipFill>
        <p:spPr>
          <a:xfrm>
            <a:off x="3667125" y="254699"/>
            <a:ext cx="5068300" cy="63486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gcafad4157d_0_27"/>
          <p:cNvPicPr preferRelativeResize="0"/>
          <p:nvPr/>
        </p:nvPicPr>
        <p:blipFill rotWithShape="1">
          <a:blip r:embed="rId3">
            <a:alphaModFix/>
          </a:blip>
          <a:srcRect b="0" l="0" r="0" t="0"/>
          <a:stretch/>
        </p:blipFill>
        <p:spPr>
          <a:xfrm>
            <a:off x="1518975" y="1009650"/>
            <a:ext cx="7182349" cy="4299275"/>
          </a:xfrm>
          <a:prstGeom prst="rect">
            <a:avLst/>
          </a:prstGeom>
          <a:noFill/>
          <a:ln>
            <a:noFill/>
          </a:ln>
        </p:spPr>
      </p:pic>
      <p:sp>
        <p:nvSpPr>
          <p:cNvPr id="237" name="Google Shape;237;gcafad4157d_0_27"/>
          <p:cNvSpPr txBox="1"/>
          <p:nvPr/>
        </p:nvSpPr>
        <p:spPr>
          <a:xfrm>
            <a:off x="0" y="0"/>
            <a:ext cx="4527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highlight>
                  <a:schemeClr val="accent1"/>
                </a:highlight>
                <a:latin typeface="Times New Roman"/>
                <a:ea typeface="Times New Roman"/>
                <a:cs typeface="Times New Roman"/>
                <a:sym typeface="Times New Roman"/>
              </a:rPr>
              <a:t>DATAFLOW  DIAGRAM:</a:t>
            </a:r>
            <a:endParaRPr b="1" i="0" sz="2400" u="none" cap="none" strike="noStrike">
              <a:solidFill>
                <a:schemeClr val="dk1"/>
              </a:solidFill>
              <a:highlight>
                <a:schemeClr val="accent1"/>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gcafad4157d_0_23"/>
          <p:cNvPicPr preferRelativeResize="0"/>
          <p:nvPr/>
        </p:nvPicPr>
        <p:blipFill rotWithShape="1">
          <a:blip r:embed="rId3">
            <a:alphaModFix/>
          </a:blip>
          <a:srcRect b="0" l="0" r="0" t="0"/>
          <a:stretch/>
        </p:blipFill>
        <p:spPr>
          <a:xfrm>
            <a:off x="767025" y="427225"/>
            <a:ext cx="7407425" cy="5649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c61a11c275_0_29"/>
          <p:cNvSpPr txBox="1"/>
          <p:nvPr/>
        </p:nvSpPr>
        <p:spPr>
          <a:xfrm>
            <a:off x="361650" y="174125"/>
            <a:ext cx="37908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highlight>
                  <a:schemeClr val="accent1"/>
                </a:highlight>
                <a:latin typeface="Times New Roman"/>
                <a:ea typeface="Times New Roman"/>
                <a:cs typeface="Times New Roman"/>
                <a:sym typeface="Times New Roman"/>
              </a:rPr>
              <a:t>ER DIAGRAM:</a:t>
            </a:r>
            <a:endParaRPr b="1" i="0" sz="2400" u="none" cap="none" strike="noStrike">
              <a:solidFill>
                <a:srgbClr val="000000"/>
              </a:solidFill>
              <a:highlight>
                <a:schemeClr val="accent1"/>
              </a:highlight>
              <a:latin typeface="Times New Roman"/>
              <a:ea typeface="Times New Roman"/>
              <a:cs typeface="Times New Roman"/>
              <a:sym typeface="Times New Roman"/>
            </a:endParaRPr>
          </a:p>
        </p:txBody>
      </p:sp>
      <p:pic>
        <p:nvPicPr>
          <p:cNvPr id="248" name="Google Shape;248;gc61a11c275_0_29"/>
          <p:cNvPicPr preferRelativeResize="0"/>
          <p:nvPr/>
        </p:nvPicPr>
        <p:blipFill rotWithShape="1">
          <a:blip r:embed="rId3">
            <a:alphaModFix/>
          </a:blip>
          <a:srcRect b="0" l="0" r="0" t="0"/>
          <a:stretch/>
        </p:blipFill>
        <p:spPr>
          <a:xfrm>
            <a:off x="2039353" y="1127950"/>
            <a:ext cx="7119697" cy="448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
          <p:cNvSpPr txBox="1"/>
          <p:nvPr/>
        </p:nvSpPr>
        <p:spPr>
          <a:xfrm>
            <a:off x="352425" y="268578"/>
            <a:ext cx="2881842" cy="677108"/>
          </a:xfrm>
          <a:prstGeom prst="rect">
            <a:avLst/>
          </a:prstGeom>
          <a:solidFill>
            <a:srgbClr val="F8BE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Times New Roman"/>
                <a:ea typeface="Times New Roman"/>
                <a:cs typeface="Times New Roman"/>
                <a:sym typeface="Times New Roman"/>
              </a:rPr>
              <a:t>MODULES</a:t>
            </a:r>
            <a:r>
              <a:rPr b="0" i="0" lang="en-US" sz="3800" u="none" cap="none" strike="noStrike">
                <a:solidFill>
                  <a:schemeClr val="dk1"/>
                </a:solidFill>
                <a:latin typeface="Times New Roman"/>
                <a:ea typeface="Times New Roman"/>
                <a:cs typeface="Times New Roman"/>
                <a:sym typeface="Times New Roman"/>
              </a:rPr>
              <a:t>:</a:t>
            </a:r>
            <a:endParaRPr b="0" i="0" sz="3800" u="none" cap="none" strike="noStrike">
              <a:solidFill>
                <a:schemeClr val="dk1"/>
              </a:solidFill>
              <a:latin typeface="Times New Roman"/>
              <a:ea typeface="Times New Roman"/>
              <a:cs typeface="Times New Roman"/>
              <a:sym typeface="Times New Roman"/>
            </a:endParaRPr>
          </a:p>
        </p:txBody>
      </p:sp>
      <p:sp>
        <p:nvSpPr>
          <p:cNvPr id="254" name="Google Shape;254;p4"/>
          <p:cNvSpPr txBox="1"/>
          <p:nvPr/>
        </p:nvSpPr>
        <p:spPr>
          <a:xfrm>
            <a:off x="352425" y="1537000"/>
            <a:ext cx="10604400" cy="19548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MODULE 1:</a:t>
            </a:r>
            <a:r>
              <a:rPr b="0" i="0" lang="en-US" sz="2200" u="none" cap="none" strike="noStrike">
                <a:solidFill>
                  <a:schemeClr val="dk1"/>
                </a:solidFill>
                <a:latin typeface="Times New Roman"/>
                <a:ea typeface="Times New Roman"/>
                <a:cs typeface="Times New Roman"/>
                <a:sym typeface="Times New Roman"/>
              </a:rPr>
              <a:t>User Registration</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MODULE 2:</a:t>
            </a:r>
            <a:r>
              <a:rPr b="0" i="0" lang="en-US" sz="2200" u="none" cap="none" strike="noStrike">
                <a:solidFill>
                  <a:schemeClr val="dk1"/>
                </a:solidFill>
                <a:latin typeface="Times New Roman"/>
                <a:ea typeface="Times New Roman"/>
                <a:cs typeface="Times New Roman"/>
                <a:sym typeface="Times New Roman"/>
              </a:rPr>
              <a:t>Password Creation Using Strokes </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MODULE 3:</a:t>
            </a:r>
            <a:r>
              <a:rPr b="0" i="0" lang="en-US" sz="2200" u="none" cap="none" strike="noStrike">
                <a:solidFill>
                  <a:schemeClr val="dk1"/>
                </a:solidFill>
                <a:latin typeface="Times New Roman"/>
                <a:ea typeface="Times New Roman"/>
                <a:cs typeface="Times New Roman"/>
                <a:sym typeface="Times New Roman"/>
              </a:rPr>
              <a:t> Product Selection and Payment Using Handwritten Password</a:t>
            </a:r>
            <a:endParaRPr b="0" i="0" sz="22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200"/>
              <a:buFont typeface="Arial"/>
              <a:buNone/>
            </a:pPr>
            <a:r>
              <a:rPr b="1" i="0" lang="en-US" sz="2200" u="none" cap="none" strike="noStrike">
                <a:solidFill>
                  <a:schemeClr val="dk1"/>
                </a:solidFill>
                <a:latin typeface="Times New Roman"/>
                <a:ea typeface="Times New Roman"/>
                <a:cs typeface="Times New Roman"/>
                <a:sym typeface="Times New Roman"/>
              </a:rPr>
              <a:t>MODULE 4:</a:t>
            </a:r>
            <a:r>
              <a:rPr b="0" i="0" lang="en-US" sz="2200" u="none" cap="none" strike="noStrike">
                <a:solidFill>
                  <a:schemeClr val="dk1"/>
                </a:solidFill>
                <a:latin typeface="Times New Roman"/>
                <a:ea typeface="Times New Roman"/>
                <a:cs typeface="Times New Roman"/>
                <a:sym typeface="Times New Roman"/>
              </a:rPr>
              <a:t> Password Analysing </a:t>
            </a:r>
            <a:endParaRPr b="0" i="0" sz="1400" u="none" cap="none" strike="noStrike">
              <a:solidFill>
                <a:srgbClr val="000000"/>
              </a:solidFill>
              <a:latin typeface="Arial"/>
              <a:ea typeface="Arial"/>
              <a:cs typeface="Arial"/>
              <a:sym typeface="Arial"/>
            </a:endParaRPr>
          </a:p>
        </p:txBody>
      </p:sp>
      <p:sp>
        <p:nvSpPr>
          <p:cNvPr id="255" name="Google Shape;255;p4"/>
          <p:cNvSpPr/>
          <p:nvPr/>
        </p:nvSpPr>
        <p:spPr>
          <a:xfrm flipH="1" rot="10800000">
            <a:off x="-1012144" y="85722"/>
            <a:ext cx="12899344" cy="4571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nvSpPr>
        <p:spPr>
          <a:xfrm>
            <a:off x="346228" y="257452"/>
            <a:ext cx="3006572" cy="677108"/>
          </a:xfrm>
          <a:prstGeom prst="rect">
            <a:avLst/>
          </a:prstGeom>
          <a:solidFill>
            <a:srgbClr val="F8BE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Times New Roman"/>
                <a:ea typeface="Times New Roman"/>
                <a:cs typeface="Times New Roman"/>
                <a:sym typeface="Times New Roman"/>
              </a:rPr>
              <a:t>ABSTRACT:</a:t>
            </a:r>
            <a:endParaRPr b="1" i="0" sz="3800" u="none" cap="none" strike="noStrike">
              <a:solidFill>
                <a:schemeClr val="dk1"/>
              </a:solidFill>
              <a:latin typeface="Times New Roman"/>
              <a:ea typeface="Times New Roman"/>
              <a:cs typeface="Times New Roman"/>
              <a:sym typeface="Times New Roman"/>
            </a:endParaRPr>
          </a:p>
        </p:txBody>
      </p:sp>
      <p:sp>
        <p:nvSpPr>
          <p:cNvPr id="151" name="Google Shape;151;p2"/>
          <p:cNvSpPr txBox="1"/>
          <p:nvPr/>
        </p:nvSpPr>
        <p:spPr>
          <a:xfrm>
            <a:off x="346225" y="1098350"/>
            <a:ext cx="10717500" cy="5325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This work enhances traditional authentication systems based on Personal Identification Numbers (PIN) and One Time Passwords (OTP) through the incorporation of biometric information as a second level of user authentication. In our proposed approach, users draw each digit of the password on the touchscreen of the device instead of typing them as usual.A complete analysis of our proposed biometric system is carried out regarding the discriminative power of each handwritten digit and the robustness when increasing the length of the password and the number of enrolment samples. The new e-BioDigit database, which comprises on-line handwritten digits from 0 to 9, has been acquired using the finger as input on a mobile device. This database is used in the experiments reported in this work and it is available together with benchmark results in GitHub 1 . Finally, we discuss specific details for the deployment of our proposed approach on current PIN and OTP systems, achieving results with Equal Error Rates (EERs) ca. 4.0% when the attacker knows the password.These results encourage the deployment of our proposed approach in comparison to traditional PIN and OTP systems where the attack would have 100% success rate under the same impostor scenario.</a:t>
            </a:r>
            <a:endParaRPr b="0" i="0" sz="14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c6bf239d8d_0_21"/>
          <p:cNvSpPr txBox="1"/>
          <p:nvPr/>
        </p:nvSpPr>
        <p:spPr>
          <a:xfrm>
            <a:off x="1738900" y="2857500"/>
            <a:ext cx="8229600" cy="1143000"/>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ctr">
              <a:lnSpc>
                <a:spcPct val="100000"/>
              </a:lnSpc>
              <a:spcBef>
                <a:spcPts val="0"/>
              </a:spcBef>
              <a:spcAft>
                <a:spcPts val="0"/>
              </a:spcAft>
              <a:buClr>
                <a:srgbClr val="000000"/>
              </a:buClr>
              <a:buSzPct val="100000"/>
              <a:buFont typeface="Arial"/>
              <a:buNone/>
            </a:pPr>
            <a:r>
              <a:rPr b="1" i="0" lang="en-US" sz="4400" u="none" cap="none" strike="noStrike">
                <a:solidFill>
                  <a:srgbClr val="000000"/>
                </a:solidFill>
                <a:highlight>
                  <a:schemeClr val="accent1"/>
                </a:highlight>
                <a:latin typeface="Times New Roman"/>
                <a:ea typeface="Times New Roman"/>
                <a:cs typeface="Times New Roman"/>
                <a:sym typeface="Times New Roman"/>
              </a:rPr>
              <a:t>Modules Description</a:t>
            </a:r>
            <a:br>
              <a:rPr b="1" i="0" lang="en-US" sz="4400" u="none" cap="none" strike="noStrike">
                <a:solidFill>
                  <a:srgbClr val="000000"/>
                </a:solidFill>
                <a:highlight>
                  <a:schemeClr val="accent1"/>
                </a:highlight>
                <a:latin typeface="Times New Roman"/>
                <a:ea typeface="Times New Roman"/>
                <a:cs typeface="Times New Roman"/>
                <a:sym typeface="Times New Roman"/>
              </a:rPr>
            </a:br>
            <a:endParaRPr b="0" i="0" sz="4400" u="none" cap="none" strike="noStrike">
              <a:solidFill>
                <a:srgbClr val="000000"/>
              </a:solidFill>
              <a:highlight>
                <a:schemeClr val="accent1"/>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c6bf239d8d_0_25"/>
          <p:cNvSpPr txBox="1"/>
          <p:nvPr/>
        </p:nvSpPr>
        <p:spPr>
          <a:xfrm>
            <a:off x="290525" y="200925"/>
            <a:ext cx="90816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highlight>
                  <a:schemeClr val="accent1"/>
                </a:highlight>
                <a:latin typeface="Times New Roman"/>
                <a:ea typeface="Times New Roman"/>
                <a:cs typeface="Times New Roman"/>
                <a:sym typeface="Times New Roman"/>
              </a:rPr>
              <a:t> User Registration</a:t>
            </a:r>
            <a:br>
              <a:rPr b="1" i="0" lang="en-US" sz="3600" u="none" cap="none" strike="noStrike">
                <a:solidFill>
                  <a:schemeClr val="dk1"/>
                </a:solidFill>
                <a:highlight>
                  <a:schemeClr val="accent1"/>
                </a:highlight>
                <a:latin typeface="Times New Roman"/>
                <a:ea typeface="Times New Roman"/>
                <a:cs typeface="Times New Roman"/>
                <a:sym typeface="Times New Roman"/>
              </a:rPr>
            </a:br>
            <a:endParaRPr b="0" i="0" sz="3600" u="none" cap="none" strike="noStrike">
              <a:solidFill>
                <a:schemeClr val="dk1"/>
              </a:solidFill>
              <a:highlight>
                <a:schemeClr val="accent1"/>
              </a:highlight>
              <a:latin typeface="Times New Roman"/>
              <a:ea typeface="Times New Roman"/>
              <a:cs typeface="Times New Roman"/>
              <a:sym typeface="Times New Roman"/>
            </a:endParaRPr>
          </a:p>
        </p:txBody>
      </p:sp>
      <p:sp>
        <p:nvSpPr>
          <p:cNvPr id="266" name="Google Shape;266;gc6bf239d8d_0_25"/>
          <p:cNvSpPr txBox="1"/>
          <p:nvPr/>
        </p:nvSpPr>
        <p:spPr>
          <a:xfrm>
            <a:off x="366725" y="1933875"/>
            <a:ext cx="8929200" cy="2339700"/>
          </a:xfrm>
          <a:prstGeom prst="rect">
            <a:avLst/>
          </a:prstGeom>
          <a:noFill/>
          <a:ln>
            <a:noFill/>
          </a:ln>
        </p:spPr>
        <p:txBody>
          <a:bodyPr anchorCtr="0" anchor="t" bIns="91425" lIns="91425" spcFirstLastPara="1" rIns="91425" wrap="square" tIns="91425">
            <a:sp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User has an initial level Registration Process. The users provide their own personal information for this process. The server in turn stores the information in its database and user can view a list of products in their page multiple list of products and their details.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c6bf239d8d_0_35"/>
          <p:cNvSpPr txBox="1"/>
          <p:nvPr/>
        </p:nvSpPr>
        <p:spPr>
          <a:xfrm>
            <a:off x="0" y="0"/>
            <a:ext cx="86529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highlight>
                  <a:schemeClr val="accent1"/>
                </a:highlight>
                <a:latin typeface="Times New Roman"/>
                <a:ea typeface="Times New Roman"/>
                <a:cs typeface="Times New Roman"/>
                <a:sym typeface="Times New Roman"/>
              </a:rPr>
              <a:t>Password Creation Using Strokes</a:t>
            </a:r>
            <a:br>
              <a:rPr b="1" i="0" lang="en-US" sz="3600" u="none" cap="none" strike="noStrike">
                <a:solidFill>
                  <a:schemeClr val="dk1"/>
                </a:solidFill>
                <a:highlight>
                  <a:schemeClr val="accent1"/>
                </a:highlight>
                <a:latin typeface="Times New Roman"/>
                <a:ea typeface="Times New Roman"/>
                <a:cs typeface="Times New Roman"/>
                <a:sym typeface="Times New Roman"/>
              </a:rPr>
            </a:br>
            <a:endParaRPr b="0" i="0" sz="3600" u="none" cap="none" strike="noStrike">
              <a:solidFill>
                <a:schemeClr val="dk1"/>
              </a:solidFill>
              <a:highlight>
                <a:schemeClr val="accent1"/>
              </a:highlight>
              <a:latin typeface="Times New Roman"/>
              <a:ea typeface="Times New Roman"/>
              <a:cs typeface="Times New Roman"/>
              <a:sym typeface="Times New Roman"/>
            </a:endParaRPr>
          </a:p>
        </p:txBody>
      </p:sp>
      <p:sp>
        <p:nvSpPr>
          <p:cNvPr id="272" name="Google Shape;272;gc6bf239d8d_0_35"/>
          <p:cNvSpPr txBox="1"/>
          <p:nvPr/>
        </p:nvSpPr>
        <p:spPr>
          <a:xfrm>
            <a:off x="674775" y="1366250"/>
            <a:ext cx="8808600" cy="2770500"/>
          </a:xfrm>
          <a:prstGeom prst="rect">
            <a:avLst/>
          </a:prstGeom>
          <a:noFill/>
          <a:ln>
            <a:noFill/>
          </a:ln>
        </p:spPr>
        <p:txBody>
          <a:bodyPr anchorCtr="0" anchor="t" bIns="91425" lIns="91425" spcFirstLastPara="1" rIns="91425" wrap="square" tIns="91425">
            <a:sp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User has to register their four digit password with multiple strokes during their registration process once the process completed during confirm password .User has to confirm their password with same password with stroke has to be verified. Strokes for each drawn digits should match with strokes given at time of registration</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c6bf239d8d_0_32"/>
          <p:cNvSpPr txBox="1"/>
          <p:nvPr/>
        </p:nvSpPr>
        <p:spPr>
          <a:xfrm>
            <a:off x="281275" y="281275"/>
            <a:ext cx="92421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highlight>
                  <a:schemeClr val="accent1"/>
                </a:highlight>
                <a:latin typeface="Times New Roman"/>
                <a:ea typeface="Times New Roman"/>
                <a:cs typeface="Times New Roman"/>
                <a:sym typeface="Times New Roman"/>
              </a:rPr>
              <a:t>Product Selection &amp; Payment Using Hand Written Password</a:t>
            </a:r>
            <a:br>
              <a:rPr b="1" i="0" lang="en-US" sz="3200" u="none" cap="none" strike="noStrike">
                <a:solidFill>
                  <a:schemeClr val="dk1"/>
                </a:solidFill>
                <a:highlight>
                  <a:schemeClr val="accent1"/>
                </a:highlight>
                <a:latin typeface="Times New Roman"/>
                <a:ea typeface="Times New Roman"/>
                <a:cs typeface="Times New Roman"/>
                <a:sym typeface="Times New Roman"/>
              </a:rPr>
            </a:br>
            <a:endParaRPr b="0" i="0" sz="3200" u="none" cap="none" strike="noStrike">
              <a:solidFill>
                <a:schemeClr val="dk1"/>
              </a:solidFill>
              <a:highlight>
                <a:schemeClr val="accent1"/>
              </a:highlight>
              <a:latin typeface="Times New Roman"/>
              <a:ea typeface="Times New Roman"/>
              <a:cs typeface="Times New Roman"/>
              <a:sym typeface="Times New Roman"/>
            </a:endParaRPr>
          </a:p>
        </p:txBody>
      </p:sp>
      <p:sp>
        <p:nvSpPr>
          <p:cNvPr id="278" name="Google Shape;278;gc6bf239d8d_0_32"/>
          <p:cNvSpPr txBox="1"/>
          <p:nvPr/>
        </p:nvSpPr>
        <p:spPr>
          <a:xfrm>
            <a:off x="554225" y="1727900"/>
            <a:ext cx="9089700" cy="3632700"/>
          </a:xfrm>
          <a:prstGeom prst="rect">
            <a:avLst/>
          </a:prstGeom>
          <a:noFill/>
          <a:ln>
            <a:noFill/>
          </a:ln>
        </p:spPr>
        <p:txBody>
          <a:bodyPr anchorCtr="0" anchor="t" bIns="91425" lIns="91425" spcFirstLastPara="1" rIns="91425" wrap="square" tIns="91425">
            <a:sp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imes New Roman"/>
                <a:ea typeface="Times New Roman"/>
                <a:cs typeface="Times New Roman"/>
                <a:sym typeface="Times New Roman"/>
              </a:rPr>
              <a:t> User can select a list of product they wish to purchase the selected product will be listed in a cart page and user can initiate general purchase information has to be filled. Completing general detail user has to draw their four digit pin one by one on screen. The drawn password then converted into an image through optical character recognition numbers from each image fetched and verified with user password</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c6bf239d8d_0_38"/>
          <p:cNvSpPr txBox="1"/>
          <p:nvPr/>
        </p:nvSpPr>
        <p:spPr>
          <a:xfrm>
            <a:off x="0" y="0"/>
            <a:ext cx="9215400" cy="1847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dk1"/>
                </a:solidFill>
                <a:highlight>
                  <a:schemeClr val="accent1"/>
                </a:highlight>
                <a:latin typeface="Times New Roman"/>
                <a:ea typeface="Times New Roman"/>
                <a:cs typeface="Times New Roman"/>
                <a:sym typeface="Times New Roman"/>
              </a:rPr>
              <a:t>Password Analysing</a:t>
            </a:r>
            <a:br>
              <a:rPr b="1" i="0" lang="en-US" sz="3600" u="none" cap="none" strike="noStrike">
                <a:solidFill>
                  <a:schemeClr val="dk1"/>
                </a:solidFill>
                <a:highlight>
                  <a:schemeClr val="accent1"/>
                </a:highlight>
                <a:latin typeface="Times New Roman"/>
                <a:ea typeface="Times New Roman"/>
                <a:cs typeface="Times New Roman"/>
                <a:sym typeface="Times New Roman"/>
              </a:rPr>
            </a:br>
            <a:br>
              <a:rPr b="1" i="0" lang="en-US" sz="3600" u="none" cap="none" strike="noStrike">
                <a:solidFill>
                  <a:schemeClr val="dk1"/>
                </a:solidFill>
                <a:highlight>
                  <a:schemeClr val="accent1"/>
                </a:highlight>
                <a:latin typeface="Times New Roman"/>
                <a:ea typeface="Times New Roman"/>
                <a:cs typeface="Times New Roman"/>
                <a:sym typeface="Times New Roman"/>
              </a:rPr>
            </a:br>
            <a:endParaRPr b="0" i="0" sz="3600" u="none" cap="none" strike="noStrike">
              <a:solidFill>
                <a:schemeClr val="dk1"/>
              </a:solidFill>
              <a:highlight>
                <a:schemeClr val="accent1"/>
              </a:highlight>
              <a:latin typeface="Times New Roman"/>
              <a:ea typeface="Times New Roman"/>
              <a:cs typeface="Times New Roman"/>
              <a:sym typeface="Times New Roman"/>
            </a:endParaRPr>
          </a:p>
        </p:txBody>
      </p:sp>
      <p:sp>
        <p:nvSpPr>
          <p:cNvPr id="284" name="Google Shape;284;gc6bf239d8d_0_38"/>
          <p:cNvSpPr txBox="1"/>
          <p:nvPr/>
        </p:nvSpPr>
        <p:spPr>
          <a:xfrm>
            <a:off x="755150" y="1768075"/>
            <a:ext cx="8286300" cy="4186800"/>
          </a:xfrm>
          <a:prstGeom prst="rect">
            <a:avLst/>
          </a:prstGeom>
          <a:noFill/>
          <a:ln>
            <a:noFill/>
          </a:ln>
        </p:spPr>
        <p:txBody>
          <a:bodyPr anchorCtr="0" anchor="t" bIns="91425" lIns="91425" spcFirstLastPara="1" rIns="91425" wrap="square" tIns="91425">
            <a:spAutoFit/>
          </a:bodyPr>
          <a:lstStyle/>
          <a:p>
            <a:pPr indent="-342900" lvl="0" marL="34290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Spyware attack will be avoided by proposing the idea that uses the screen brightness as an authentication tool. The android secure environment generates the 6 digit binary value. Based on the binary digit the brightness of the screen gets changed to high or low. If the screen brightness is high the user should input the correct PIN digit. Else the user should give the wrong and random PIN number. The system will remove the digits which inserted while the screen brightness is low and apply the HMac algorithm for the PIN given by user and generate the Signature for the user PIN which is a digestible Value in order to avoid MAN-IN-MIDDLE attack. The server gets the signature of user generated PIN and generates the signature value for the Original PIN and compare two signatures. If the two Signatures are equal the user can access the Profile of the user. If not user can’t access the profile.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gc7c25e5fe0_0_0"/>
          <p:cNvPicPr preferRelativeResize="0"/>
          <p:nvPr/>
        </p:nvPicPr>
        <p:blipFill>
          <a:blip r:embed="rId3">
            <a:alphaModFix/>
          </a:blip>
          <a:stretch>
            <a:fillRect/>
          </a:stretch>
        </p:blipFill>
        <p:spPr>
          <a:xfrm>
            <a:off x="701784" y="1197975"/>
            <a:ext cx="4782551" cy="3007175"/>
          </a:xfrm>
          <a:prstGeom prst="rect">
            <a:avLst/>
          </a:prstGeom>
          <a:noFill/>
          <a:ln>
            <a:noFill/>
          </a:ln>
        </p:spPr>
      </p:pic>
      <p:sp>
        <p:nvSpPr>
          <p:cNvPr id="290" name="Google Shape;290;gc7c25e5fe0_0_0"/>
          <p:cNvSpPr txBox="1"/>
          <p:nvPr/>
        </p:nvSpPr>
        <p:spPr>
          <a:xfrm>
            <a:off x="567650" y="266450"/>
            <a:ext cx="4101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highlight>
                  <a:schemeClr val="accent1"/>
                </a:highlight>
                <a:latin typeface="Times New Roman"/>
                <a:ea typeface="Times New Roman"/>
                <a:cs typeface="Times New Roman"/>
                <a:sym typeface="Times New Roman"/>
              </a:rPr>
              <a:t>SCREENSHOTS:</a:t>
            </a:r>
            <a:endParaRPr b="1" sz="2000">
              <a:highlight>
                <a:schemeClr val="accent1"/>
              </a:highlight>
              <a:latin typeface="Times New Roman"/>
              <a:ea typeface="Times New Roman"/>
              <a:cs typeface="Times New Roman"/>
              <a:sym typeface="Times New Roman"/>
            </a:endParaRPr>
          </a:p>
        </p:txBody>
      </p:sp>
      <p:pic>
        <p:nvPicPr>
          <p:cNvPr id="291" name="Google Shape;291;gc7c25e5fe0_0_0"/>
          <p:cNvPicPr preferRelativeResize="0"/>
          <p:nvPr/>
        </p:nvPicPr>
        <p:blipFill>
          <a:blip r:embed="rId4">
            <a:alphaModFix/>
          </a:blip>
          <a:stretch>
            <a:fillRect/>
          </a:stretch>
        </p:blipFill>
        <p:spPr>
          <a:xfrm>
            <a:off x="5701350" y="1197975"/>
            <a:ext cx="3832650" cy="2914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gc7c25e5fe0_1_32"/>
          <p:cNvPicPr preferRelativeResize="0"/>
          <p:nvPr/>
        </p:nvPicPr>
        <p:blipFill>
          <a:blip r:embed="rId3">
            <a:alphaModFix/>
          </a:blip>
          <a:stretch>
            <a:fillRect/>
          </a:stretch>
        </p:blipFill>
        <p:spPr>
          <a:xfrm>
            <a:off x="279834" y="845675"/>
            <a:ext cx="3902150" cy="4321000"/>
          </a:xfrm>
          <a:prstGeom prst="rect">
            <a:avLst/>
          </a:prstGeom>
          <a:noFill/>
          <a:ln>
            <a:noFill/>
          </a:ln>
        </p:spPr>
      </p:pic>
      <p:pic>
        <p:nvPicPr>
          <p:cNvPr id="297" name="Google Shape;297;gc7c25e5fe0_1_32"/>
          <p:cNvPicPr preferRelativeResize="0"/>
          <p:nvPr/>
        </p:nvPicPr>
        <p:blipFill>
          <a:blip r:embed="rId4">
            <a:alphaModFix/>
          </a:blip>
          <a:stretch>
            <a:fillRect/>
          </a:stretch>
        </p:blipFill>
        <p:spPr>
          <a:xfrm>
            <a:off x="4599050" y="765225"/>
            <a:ext cx="4552676" cy="4212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gc7c25e5fe0_1_37"/>
          <p:cNvPicPr preferRelativeResize="0"/>
          <p:nvPr/>
        </p:nvPicPr>
        <p:blipFill>
          <a:blip r:embed="rId3">
            <a:alphaModFix/>
          </a:blip>
          <a:stretch>
            <a:fillRect/>
          </a:stretch>
        </p:blipFill>
        <p:spPr>
          <a:xfrm>
            <a:off x="1049259" y="700550"/>
            <a:ext cx="3093050" cy="5049550"/>
          </a:xfrm>
          <a:prstGeom prst="rect">
            <a:avLst/>
          </a:prstGeom>
          <a:noFill/>
          <a:ln>
            <a:noFill/>
          </a:ln>
        </p:spPr>
      </p:pic>
      <p:pic>
        <p:nvPicPr>
          <p:cNvPr id="303" name="Google Shape;303;gc7c25e5fe0_1_37"/>
          <p:cNvPicPr preferRelativeResize="0"/>
          <p:nvPr/>
        </p:nvPicPr>
        <p:blipFill>
          <a:blip r:embed="rId4">
            <a:alphaModFix/>
          </a:blip>
          <a:stretch>
            <a:fillRect/>
          </a:stretch>
        </p:blipFill>
        <p:spPr>
          <a:xfrm>
            <a:off x="5042124" y="868225"/>
            <a:ext cx="3171250" cy="4714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gc7c25e5fe0_1_42"/>
          <p:cNvPicPr preferRelativeResize="0"/>
          <p:nvPr/>
        </p:nvPicPr>
        <p:blipFill>
          <a:blip r:embed="rId3">
            <a:alphaModFix/>
          </a:blip>
          <a:stretch>
            <a:fillRect/>
          </a:stretch>
        </p:blipFill>
        <p:spPr>
          <a:xfrm>
            <a:off x="625550" y="532875"/>
            <a:ext cx="3332525" cy="4772800"/>
          </a:xfrm>
          <a:prstGeom prst="rect">
            <a:avLst/>
          </a:prstGeom>
          <a:noFill/>
          <a:ln>
            <a:noFill/>
          </a:ln>
        </p:spPr>
      </p:pic>
      <p:pic>
        <p:nvPicPr>
          <p:cNvPr id="309" name="Google Shape;309;gc7c25e5fe0_1_42"/>
          <p:cNvPicPr preferRelativeResize="0"/>
          <p:nvPr/>
        </p:nvPicPr>
        <p:blipFill>
          <a:blip r:embed="rId4">
            <a:alphaModFix/>
          </a:blip>
          <a:stretch>
            <a:fillRect/>
          </a:stretch>
        </p:blipFill>
        <p:spPr>
          <a:xfrm>
            <a:off x="4686100" y="532875"/>
            <a:ext cx="3017575" cy="48422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gc7c25e5fe0_1_47"/>
          <p:cNvPicPr preferRelativeResize="0"/>
          <p:nvPr/>
        </p:nvPicPr>
        <p:blipFill>
          <a:blip r:embed="rId3">
            <a:alphaModFix/>
          </a:blip>
          <a:stretch>
            <a:fillRect/>
          </a:stretch>
        </p:blipFill>
        <p:spPr>
          <a:xfrm>
            <a:off x="777950" y="464275"/>
            <a:ext cx="3703975" cy="5929451"/>
          </a:xfrm>
          <a:prstGeom prst="rect">
            <a:avLst/>
          </a:prstGeom>
          <a:noFill/>
          <a:ln>
            <a:noFill/>
          </a:ln>
        </p:spPr>
      </p:pic>
      <p:pic>
        <p:nvPicPr>
          <p:cNvPr id="315" name="Google Shape;315;gc7c25e5fe0_1_47"/>
          <p:cNvPicPr preferRelativeResize="0"/>
          <p:nvPr/>
        </p:nvPicPr>
        <p:blipFill>
          <a:blip r:embed="rId4">
            <a:alphaModFix/>
          </a:blip>
          <a:stretch>
            <a:fillRect/>
          </a:stretch>
        </p:blipFill>
        <p:spPr>
          <a:xfrm>
            <a:off x="5021215" y="464275"/>
            <a:ext cx="3347486" cy="59294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aphicFrame>
        <p:nvGraphicFramePr>
          <p:cNvPr id="156" name="Google Shape;156;gc47f0e2998_0_0"/>
          <p:cNvGraphicFramePr/>
          <p:nvPr/>
        </p:nvGraphicFramePr>
        <p:xfrm>
          <a:off x="389925" y="1256550"/>
          <a:ext cx="3000000" cy="3000000"/>
        </p:xfrm>
        <a:graphic>
          <a:graphicData uri="http://schemas.openxmlformats.org/drawingml/2006/table">
            <a:tbl>
              <a:tblPr>
                <a:noFill/>
                <a:tableStyleId>{DE7B7EF2-011C-4951-94B6-370FFD8DEDC0}</a:tableStyleId>
              </a:tblPr>
              <a:tblGrid>
                <a:gridCol w="1714500"/>
                <a:gridCol w="1714500"/>
                <a:gridCol w="1500200"/>
                <a:gridCol w="1942200"/>
                <a:gridCol w="1902025"/>
                <a:gridCol w="1902025"/>
              </a:tblGrid>
              <a:tr h="9227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YEAR</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         TITLE</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AUTHOR</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DESCRIPTION</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ADVANTAGE </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LIMITATIONS</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1800">
                <a:tc>
                  <a:txBody>
                    <a:bodyPr/>
                    <a:lstStyle/>
                    <a:p>
                      <a:pPr indent="-224600" lvl="0" marL="296553" marR="25156" rtl="0" algn="just">
                        <a:lnSpc>
                          <a:spcPct val="93715"/>
                        </a:lnSpc>
                        <a:spcBef>
                          <a:spcPts val="0"/>
                        </a:spcBef>
                        <a:spcAft>
                          <a:spcPts val="0"/>
                        </a:spcAft>
                        <a:buClr>
                          <a:srgbClr val="000000"/>
                        </a:buClr>
                        <a:buSzPts val="1895"/>
                        <a:buFont typeface="Arial"/>
                        <a:buNone/>
                      </a:pPr>
                      <a:r>
                        <a:rPr b="1" lang="en-US" sz="1895" u="none" cap="none" strike="noStrike">
                          <a:solidFill>
                            <a:schemeClr val="dk1"/>
                          </a:solidFill>
                          <a:latin typeface="Times New Roman"/>
                          <a:ea typeface="Times New Roman"/>
                          <a:cs typeface="Times New Roman"/>
                          <a:sym typeface="Times New Roman"/>
                        </a:rPr>
                        <a:t> </a:t>
                      </a:r>
                      <a:endParaRPr b="1" sz="1895"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rgbClr val="000000"/>
                        </a:buClr>
                        <a:buSzPts val="1896"/>
                        <a:buFont typeface="Arial"/>
                        <a:buNone/>
                      </a:pPr>
                      <a:r>
                        <a:t/>
                      </a:r>
                      <a:endParaRPr b="1" sz="1895"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rgbClr val="000000"/>
                        </a:buClr>
                        <a:buSzPts val="1896"/>
                        <a:buFont typeface="Arial"/>
                        <a:buNone/>
                      </a:pPr>
                      <a:r>
                        <a:t/>
                      </a:r>
                      <a:endParaRPr b="1" sz="1895"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rgbClr val="000000"/>
                        </a:buClr>
                        <a:buSzPts val="1600"/>
                        <a:buFont typeface="Arial"/>
                        <a:buNone/>
                      </a:pPr>
                      <a:r>
                        <a:rPr b="1" lang="en-US" sz="1600" u="none" cap="none" strike="noStrike">
                          <a:solidFill>
                            <a:schemeClr val="dk1"/>
                          </a:solidFill>
                          <a:latin typeface="Times New Roman"/>
                          <a:ea typeface="Times New Roman"/>
                          <a:cs typeface="Times New Roman"/>
                          <a:sym typeface="Times New Roman"/>
                        </a:rPr>
                        <a:t>     2014</a:t>
                      </a:r>
                      <a:endParaRPr b="1"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sz="19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224600" lvl="0" marL="296553" marR="25156" rtl="0" algn="just">
                        <a:lnSpc>
                          <a:spcPct val="93715"/>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“Online</a:t>
                      </a:r>
                      <a:endParaRPr sz="1400"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Signature</a:t>
                      </a:r>
                      <a:endParaRPr sz="1400"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Verification </a:t>
                      </a:r>
                      <a:endParaRPr sz="1400"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on</a:t>
                      </a:r>
                      <a:endParaRPr sz="1400"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Mobile Devices”</a:t>
                      </a:r>
                      <a:endParaRPr sz="1400"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chemeClr val="dk1"/>
                        </a:buClr>
                        <a:buSzPts val="11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71953" marR="25156" rtl="0" algn="just">
                        <a:lnSpc>
                          <a:spcPct val="93715"/>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N.Sae-Bae and </a:t>
                      </a:r>
                      <a:endParaRPr sz="1400" u="none" cap="none" strike="noStrike">
                        <a:solidFill>
                          <a:schemeClr val="dk1"/>
                        </a:solidFill>
                        <a:latin typeface="Times New Roman"/>
                        <a:ea typeface="Times New Roman"/>
                        <a:cs typeface="Times New Roman"/>
                        <a:sym typeface="Times New Roman"/>
                      </a:endParaRPr>
                    </a:p>
                    <a:p>
                      <a:pPr indent="0" lvl="0" marL="71953" marR="25156" rtl="0" algn="just">
                        <a:lnSpc>
                          <a:spcPct val="93715"/>
                        </a:lnSpc>
                        <a:spcBef>
                          <a:spcPts val="41"/>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N. Memon</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E414F"/>
                          </a:solidFill>
                          <a:latin typeface="Times New Roman"/>
                          <a:ea typeface="Times New Roman"/>
                          <a:cs typeface="Times New Roman"/>
                          <a:sym typeface="Times New Roman"/>
                        </a:rPr>
                        <a:t>This paper investigates multitouch gestures for user authentication on touch sensitive devices. A canonical set of 22 multitouch gestures was defined using characteristics of hand and finger movement. Then, a multitouch gesture matching algorithm robust to orientation and translation was developed. Two different studies were performed to evaluate the concept.</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E414F"/>
                          </a:solidFill>
                          <a:latin typeface="Times New Roman"/>
                          <a:ea typeface="Times New Roman"/>
                          <a:cs typeface="Times New Roman"/>
                          <a:sym typeface="Times New Roman"/>
                        </a:rPr>
                        <a:t>It is  noticed that performing a user-defined gesture over a customized background image does result in higher verification performance.</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2E414F"/>
                          </a:solidFill>
                          <a:latin typeface="Times New Roman"/>
                          <a:ea typeface="Times New Roman"/>
                          <a:cs typeface="Times New Roman"/>
                          <a:sym typeface="Times New Roman"/>
                        </a:rPr>
                        <a:t> In terms of memorability, the study showed that it is feasible for a user to recall user-defined gestural passwords and it is observed that the recall rate increases over time.</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157" name="Google Shape;157;gc47f0e2998_0_0"/>
          <p:cNvSpPr txBox="1"/>
          <p:nvPr/>
        </p:nvSpPr>
        <p:spPr>
          <a:xfrm>
            <a:off x="214325" y="133950"/>
            <a:ext cx="4500600" cy="112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highlight>
                  <a:srgbClr val="F8BEDF"/>
                </a:highlight>
                <a:latin typeface="Times New Roman"/>
                <a:ea typeface="Times New Roman"/>
                <a:cs typeface="Times New Roman"/>
                <a:sym typeface="Times New Roman"/>
              </a:rPr>
              <a:t>LITERATURE REVIEW:</a:t>
            </a:r>
            <a:endParaRPr b="1" i="0" sz="2800" u="none" cap="none" strike="noStrike">
              <a:solidFill>
                <a:schemeClr val="dk1"/>
              </a:solidFill>
              <a:highlight>
                <a:srgbClr val="F8BED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900"/>
              <a:buFont typeface="Arial"/>
              <a:buNone/>
            </a:pPr>
            <a:r>
              <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gc7c25e5fe0_1_52"/>
          <p:cNvPicPr preferRelativeResize="0"/>
          <p:nvPr/>
        </p:nvPicPr>
        <p:blipFill>
          <a:blip r:embed="rId3">
            <a:alphaModFix/>
          </a:blip>
          <a:stretch>
            <a:fillRect/>
          </a:stretch>
        </p:blipFill>
        <p:spPr>
          <a:xfrm>
            <a:off x="488350" y="526838"/>
            <a:ext cx="3698275" cy="5804326"/>
          </a:xfrm>
          <a:prstGeom prst="rect">
            <a:avLst/>
          </a:prstGeom>
          <a:noFill/>
          <a:ln>
            <a:noFill/>
          </a:ln>
        </p:spPr>
      </p:pic>
      <p:pic>
        <p:nvPicPr>
          <p:cNvPr id="321" name="Google Shape;321;gc7c25e5fe0_1_52"/>
          <p:cNvPicPr preferRelativeResize="0"/>
          <p:nvPr/>
        </p:nvPicPr>
        <p:blipFill>
          <a:blip r:embed="rId4">
            <a:alphaModFix/>
          </a:blip>
          <a:stretch>
            <a:fillRect/>
          </a:stretch>
        </p:blipFill>
        <p:spPr>
          <a:xfrm>
            <a:off x="4605200" y="602400"/>
            <a:ext cx="3698275" cy="5456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gc7c25e5fe0_1_57"/>
          <p:cNvPicPr preferRelativeResize="0"/>
          <p:nvPr/>
        </p:nvPicPr>
        <p:blipFill>
          <a:blip r:embed="rId3">
            <a:alphaModFix/>
          </a:blip>
          <a:stretch>
            <a:fillRect/>
          </a:stretch>
        </p:blipFill>
        <p:spPr>
          <a:xfrm>
            <a:off x="521300" y="395675"/>
            <a:ext cx="3364925" cy="5350225"/>
          </a:xfrm>
          <a:prstGeom prst="rect">
            <a:avLst/>
          </a:prstGeom>
          <a:noFill/>
          <a:ln>
            <a:noFill/>
          </a:ln>
        </p:spPr>
      </p:pic>
      <p:pic>
        <p:nvPicPr>
          <p:cNvPr id="327" name="Google Shape;327;gc7c25e5fe0_1_57"/>
          <p:cNvPicPr preferRelativeResize="0"/>
          <p:nvPr/>
        </p:nvPicPr>
        <p:blipFill>
          <a:blip r:embed="rId4">
            <a:alphaModFix/>
          </a:blip>
          <a:stretch>
            <a:fillRect/>
          </a:stretch>
        </p:blipFill>
        <p:spPr>
          <a:xfrm>
            <a:off x="4263075" y="460850"/>
            <a:ext cx="4008224" cy="5350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c6a3fa089e_0_4"/>
          <p:cNvSpPr txBox="1"/>
          <p:nvPr/>
        </p:nvSpPr>
        <p:spPr>
          <a:xfrm>
            <a:off x="321475" y="321475"/>
            <a:ext cx="8505600" cy="3750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US" sz="3600" u="none" cap="none" strike="noStrike">
                <a:solidFill>
                  <a:schemeClr val="dk1"/>
                </a:solidFill>
                <a:highlight>
                  <a:schemeClr val="accent1"/>
                </a:highlight>
                <a:latin typeface="Times New Roman"/>
                <a:ea typeface="Times New Roman"/>
                <a:cs typeface="Times New Roman"/>
                <a:sym typeface="Times New Roman"/>
              </a:rPr>
              <a:t>Conclusion</a:t>
            </a:r>
            <a:r>
              <a:rPr b="1" i="0" lang="en-US" sz="3400" u="none" cap="none" strike="noStrike">
                <a:solidFill>
                  <a:schemeClr val="dk1"/>
                </a:solidFill>
                <a:highlight>
                  <a:schemeClr val="accent1"/>
                </a:highlight>
                <a:latin typeface="Times New Roman"/>
                <a:ea typeface="Times New Roman"/>
                <a:cs typeface="Times New Roman"/>
                <a:sym typeface="Times New Roman"/>
              </a:rPr>
              <a:t>:</a:t>
            </a:r>
            <a:endParaRPr b="1" i="0" sz="3400" u="none" cap="none" strike="noStrike">
              <a:solidFill>
                <a:schemeClr val="dk1"/>
              </a:solidFill>
              <a:highlight>
                <a:schemeClr val="accent1"/>
              </a:highlight>
              <a:latin typeface="Times New Roman"/>
              <a:ea typeface="Times New Roman"/>
              <a:cs typeface="Times New Roman"/>
              <a:sym typeface="Times New Roman"/>
            </a:endParaRPr>
          </a:p>
          <a:p>
            <a:pPr indent="0" lvl="0" marL="0" marR="0" rtl="0" algn="just">
              <a:lnSpc>
                <a:spcPct val="150000"/>
              </a:lnSpc>
              <a:spcBef>
                <a:spcPts val="1000"/>
              </a:spcBef>
              <a:spcAft>
                <a:spcPts val="0"/>
              </a:spcAft>
              <a:buClr>
                <a:schemeClr val="dk1"/>
              </a:buClr>
              <a:buSzPts val="1100"/>
              <a:buFont typeface="Arial"/>
              <a:buNone/>
            </a:pPr>
            <a:r>
              <a:rPr b="0" i="0" lang="en-US" sz="2300" u="none" cap="none" strike="noStrike">
                <a:solidFill>
                  <a:schemeClr val="dk1"/>
                </a:solidFill>
                <a:latin typeface="Times New Roman"/>
                <a:ea typeface="Times New Roman"/>
                <a:cs typeface="Times New Roman"/>
                <a:sym typeface="Times New Roman"/>
              </a:rPr>
              <a:t>         We propose the smart way to authenticate the social networking accounts belonging to them by using the screen brightness of android mobiles in order to avoid the spyware attack, shoulder surfing attack, and man in the middle attack.</a:t>
            </a:r>
            <a:endParaRPr b="0" i="0" sz="23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1000"/>
              </a:spcBef>
              <a:spcAft>
                <a:spcPts val="0"/>
              </a:spcAft>
              <a:buClr>
                <a:srgbClr val="000000"/>
              </a:buClr>
              <a:buSzPts val="2300"/>
              <a:buFont typeface="Arial"/>
              <a:buNone/>
            </a:pPr>
            <a:r>
              <a:t/>
            </a:r>
            <a:endParaRPr b="0" i="0" sz="2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c6a3fa089e_0_0"/>
          <p:cNvSpPr txBox="1"/>
          <p:nvPr/>
        </p:nvSpPr>
        <p:spPr>
          <a:xfrm>
            <a:off x="562550" y="455375"/>
            <a:ext cx="36165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highlight>
                  <a:schemeClr val="accent1"/>
                </a:highlight>
                <a:latin typeface="Times New Roman"/>
                <a:ea typeface="Times New Roman"/>
                <a:cs typeface="Times New Roman"/>
                <a:sym typeface="Times New Roman"/>
              </a:rPr>
              <a:t>REFERENCE:</a:t>
            </a:r>
            <a:endParaRPr b="1" i="0" sz="2400" u="none" cap="none" strike="noStrike">
              <a:solidFill>
                <a:srgbClr val="000000"/>
              </a:solidFill>
              <a:highlight>
                <a:schemeClr val="accen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accent1"/>
              </a:highlight>
              <a:latin typeface="Trebuchet MS"/>
              <a:ea typeface="Trebuchet MS"/>
              <a:cs typeface="Trebuchet MS"/>
              <a:sym typeface="Trebuchet MS"/>
            </a:endParaRPr>
          </a:p>
        </p:txBody>
      </p:sp>
      <p:sp>
        <p:nvSpPr>
          <p:cNvPr id="338" name="Google Shape;338;gc6a3fa089e_0_0"/>
          <p:cNvSpPr txBox="1"/>
          <p:nvPr/>
        </p:nvSpPr>
        <p:spPr>
          <a:xfrm>
            <a:off x="1031375" y="1567150"/>
            <a:ext cx="3147600" cy="278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
        <p:nvSpPr>
          <p:cNvPr id="339" name="Google Shape;339;gc6a3fa089e_0_0"/>
          <p:cNvSpPr txBox="1"/>
          <p:nvPr/>
        </p:nvSpPr>
        <p:spPr>
          <a:xfrm>
            <a:off x="616150" y="1058150"/>
            <a:ext cx="8586000" cy="6076500"/>
          </a:xfrm>
          <a:prstGeom prst="rect">
            <a:avLst/>
          </a:prstGeom>
          <a:noFill/>
          <a:ln>
            <a:noFill/>
          </a:ln>
        </p:spPr>
        <p:txBody>
          <a:bodyPr anchorCtr="0" anchor="t" bIns="91425" lIns="91425" spcFirstLastPara="1" rIns="91425" wrap="square" tIns="91425">
            <a:spAutoFit/>
          </a:bodyPr>
          <a:lstStyle/>
          <a:p>
            <a:pPr indent="-342900" lvl="0" marL="457200" marR="84345" rtl="0" algn="just">
              <a:lnSpc>
                <a:spcPct val="100000"/>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M. Martinez-Diaz, J. Fierrez, and J. Galbally, “Graphical Password based User Authentication with Free-Form Doodles,” </a:t>
            </a:r>
            <a:r>
              <a:rPr b="0" i="1" lang="en-US" sz="1800" u="none" cap="none" strike="noStrike">
                <a:solidFill>
                  <a:schemeClr val="dk1"/>
                </a:solidFill>
                <a:latin typeface="Times New Roman"/>
                <a:ea typeface="Times New Roman"/>
                <a:cs typeface="Times New Roman"/>
                <a:sym typeface="Times New Roman"/>
              </a:rPr>
              <a:t>IEEE Trans. on Human-Machine Systems</a:t>
            </a:r>
            <a:r>
              <a:rPr b="0" i="0" lang="en-US" sz="1800" u="none" cap="none" strike="noStrike">
                <a:solidFill>
                  <a:schemeClr val="dk1"/>
                </a:solidFill>
                <a:latin typeface="Times New Roman"/>
                <a:ea typeface="Times New Roman"/>
                <a:cs typeface="Times New Roman"/>
                <a:sym typeface="Times New Roman"/>
              </a:rPr>
              <a:t>, vol. 46, no. 4, pp. 607–614, 2016. </a:t>
            </a:r>
            <a:endParaRPr b="0" i="0" sz="1800" u="none" cap="none" strike="noStrike">
              <a:solidFill>
                <a:schemeClr val="dk1"/>
              </a:solidFill>
              <a:latin typeface="Times New Roman"/>
              <a:ea typeface="Times New Roman"/>
              <a:cs typeface="Times New Roman"/>
              <a:sym typeface="Times New Roman"/>
            </a:endParaRPr>
          </a:p>
          <a:p>
            <a:pPr indent="0" lvl="0" marL="457200" marR="84345" rtl="0" algn="just">
              <a:lnSpc>
                <a:spcPct val="100000"/>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84345" rtl="0" algn="just">
              <a:lnSpc>
                <a:spcPct val="100000"/>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 Kutzner, F. Ye, I. Bonninger, C. Travieso, M. Dutta, and A. Singh, “User Verification Using Safe Handwritten Passwords on Smartphones,” in </a:t>
            </a:r>
            <a:r>
              <a:rPr b="0" i="1" lang="en-US" sz="1800" u="none" cap="none" strike="noStrike">
                <a:solidFill>
                  <a:schemeClr val="dk1"/>
                </a:solidFill>
                <a:latin typeface="Times New Roman"/>
                <a:ea typeface="Times New Roman"/>
                <a:cs typeface="Times New Roman"/>
                <a:sym typeface="Times New Roman"/>
              </a:rPr>
              <a:t>Proc. 8th International Conference on Contemporary Computing, IC3</a:t>
            </a:r>
            <a:r>
              <a:rPr b="0" i="0" lang="en-US" sz="1800" u="none" cap="none" strike="noStrike">
                <a:solidFill>
                  <a:schemeClr val="dk1"/>
                </a:solidFill>
                <a:latin typeface="Times New Roman"/>
                <a:ea typeface="Times New Roman"/>
                <a:cs typeface="Times New Roman"/>
                <a:sym typeface="Times New Roman"/>
              </a:rPr>
              <a:t>, 2015.</a:t>
            </a:r>
            <a:endParaRPr b="0" i="0" sz="1800" u="none" cap="none" strike="noStrike">
              <a:solidFill>
                <a:schemeClr val="dk1"/>
              </a:solidFill>
              <a:latin typeface="Times New Roman"/>
              <a:ea typeface="Times New Roman"/>
              <a:cs typeface="Times New Roman"/>
              <a:sym typeface="Times New Roman"/>
            </a:endParaRPr>
          </a:p>
          <a:p>
            <a:pPr indent="0" lvl="0" marL="457200" marR="84345" rtl="0" algn="just">
              <a:lnSpc>
                <a:spcPct val="100000"/>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84345" rtl="0" algn="just">
              <a:lnSpc>
                <a:spcPct val="100000"/>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 Nguyen, N. Sae-Bae, and N. Memon, “DRAW-A-PIN: Authentication using finger-drawn PIN on touch devices,” </a:t>
            </a:r>
            <a:r>
              <a:rPr b="0" i="1" lang="en-US" sz="1800" u="none" cap="none" strike="noStrike">
                <a:solidFill>
                  <a:schemeClr val="dk1"/>
                </a:solidFill>
                <a:latin typeface="Times New Roman"/>
                <a:ea typeface="Times New Roman"/>
                <a:cs typeface="Times New Roman"/>
                <a:sym typeface="Times New Roman"/>
              </a:rPr>
              <a:t>Computers and Security</a:t>
            </a:r>
            <a:r>
              <a:rPr b="0" i="0" lang="en-US" sz="1800" u="none" cap="none" strike="noStrike">
                <a:solidFill>
                  <a:schemeClr val="dk1"/>
                </a:solidFill>
                <a:latin typeface="Times New Roman"/>
                <a:ea typeface="Times New Roman"/>
                <a:cs typeface="Times New Roman"/>
                <a:sym typeface="Times New Roman"/>
              </a:rPr>
              <a:t>, vol. 66, pp. 115–128, 2017. </a:t>
            </a:r>
            <a:endParaRPr b="0" i="0" sz="1800" u="none" cap="none" strike="noStrike">
              <a:solidFill>
                <a:schemeClr val="dk1"/>
              </a:solidFill>
              <a:latin typeface="Times New Roman"/>
              <a:ea typeface="Times New Roman"/>
              <a:cs typeface="Times New Roman"/>
              <a:sym typeface="Times New Roman"/>
            </a:endParaRPr>
          </a:p>
          <a:p>
            <a:pPr indent="0" lvl="0" marL="457200" marR="84345" rtl="0" algn="just">
              <a:lnSpc>
                <a:spcPct val="100000"/>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84345" rtl="0" algn="just">
              <a:lnSpc>
                <a:spcPct val="100000"/>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R. Tolosana, R. Vera-Rodriguez, J. Fierrez, and J. Ortega-Garcia, “Incorporating Touch Biometrics to Mobile One-Time Passwords: Exploration of Digits,” in </a:t>
            </a:r>
            <a:r>
              <a:rPr b="0" i="1" lang="en-US" sz="1800" u="none" cap="none" strike="noStrike">
                <a:solidFill>
                  <a:schemeClr val="dk1"/>
                </a:solidFill>
                <a:latin typeface="Times New Roman"/>
                <a:ea typeface="Times New Roman"/>
                <a:cs typeface="Times New Roman"/>
                <a:sym typeface="Times New Roman"/>
              </a:rPr>
              <a:t>Proc. IEEE Conference on Computer Vision and Pattern Recognition Workshops</a:t>
            </a:r>
            <a:r>
              <a:rPr b="0" i="0" lang="en-US" sz="1800" u="none" cap="none" strike="noStrike">
                <a:solidFill>
                  <a:schemeClr val="dk1"/>
                </a:solidFill>
                <a:latin typeface="Times New Roman"/>
                <a:ea typeface="Times New Roman"/>
                <a:cs typeface="Times New Roman"/>
                <a:sym typeface="Times New Roman"/>
              </a:rPr>
              <a:t>, 2018. </a:t>
            </a:r>
            <a:endParaRPr b="0" i="0" sz="1800" u="none" cap="none" strike="noStrike">
              <a:solidFill>
                <a:schemeClr val="dk1"/>
              </a:solidFill>
              <a:latin typeface="Times New Roman"/>
              <a:ea typeface="Times New Roman"/>
              <a:cs typeface="Times New Roman"/>
              <a:sym typeface="Times New Roman"/>
            </a:endParaRPr>
          </a:p>
          <a:p>
            <a:pPr indent="0" lvl="0" marL="457200" marR="84345" rtl="0" algn="just">
              <a:lnSpc>
                <a:spcPct val="100000"/>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81697" rtl="0" algn="just">
              <a:lnSpc>
                <a:spcPct val="100000"/>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“Presentation Attacks in Signature Biometrics: Types and Introduction to Attack Detection,” </a:t>
            </a:r>
            <a:r>
              <a:rPr b="0" i="1" lang="en-US" sz="1800" u="none" cap="none" strike="noStrike">
                <a:solidFill>
                  <a:schemeClr val="dk1"/>
                </a:solidFill>
                <a:latin typeface="Times New Roman"/>
                <a:ea typeface="Times New Roman"/>
                <a:cs typeface="Times New Roman"/>
                <a:sym typeface="Times New Roman"/>
              </a:rPr>
              <a:t>S. Marcel, M.S. Nixon, J. Fierrez and N. Evans (Eds.), Handbook of Biometric Anti-Spoofing (2nd Edition), Springer</a:t>
            </a:r>
            <a:r>
              <a:rPr b="0" i="0" lang="en-US" sz="1800" u="none" cap="none" strike="noStrike">
                <a:solidFill>
                  <a:schemeClr val="dk1"/>
                </a:solidFill>
                <a:latin typeface="Times New Roman"/>
                <a:ea typeface="Times New Roman"/>
                <a:cs typeface="Times New Roman"/>
                <a:sym typeface="Times New Roman"/>
              </a:rPr>
              <a:t>, 2019. </a:t>
            </a:r>
            <a:endParaRPr b="0" i="0" sz="1800" u="none" cap="none" strike="noStrike">
              <a:solidFill>
                <a:schemeClr val="dk1"/>
              </a:solidFill>
              <a:latin typeface="Times New Roman"/>
              <a:ea typeface="Times New Roman"/>
              <a:cs typeface="Times New Roman"/>
              <a:sym typeface="Times New Roman"/>
            </a:endParaRPr>
          </a:p>
          <a:p>
            <a:pPr indent="0" lvl="0" marL="457200" marR="81697" rtl="0" algn="just">
              <a:lnSpc>
                <a:spcPct val="100000"/>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24500" lvl="0" marL="224500" marR="84206" rtl="0" algn="just">
              <a:lnSpc>
                <a:spcPct val="100000"/>
              </a:lnSpc>
              <a:spcBef>
                <a:spcPts val="57"/>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c6a3fa089e_0_11"/>
          <p:cNvSpPr txBox="1"/>
          <p:nvPr/>
        </p:nvSpPr>
        <p:spPr>
          <a:xfrm>
            <a:off x="294675" y="-51300"/>
            <a:ext cx="8947500" cy="638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highlight>
                  <a:schemeClr val="accent1"/>
                </a:highlight>
                <a:latin typeface="Times New Roman"/>
                <a:ea typeface="Times New Roman"/>
                <a:cs typeface="Times New Roman"/>
                <a:sym typeface="Times New Roman"/>
              </a:rPr>
              <a:t>REFERENCE:</a:t>
            </a:r>
            <a:endParaRPr b="1" i="0" sz="2400" u="none" cap="none" strike="noStrike">
              <a:solidFill>
                <a:schemeClr val="dk1"/>
              </a:solidFill>
              <a:highlight>
                <a:schemeClr val="accen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accent1"/>
              </a:highlight>
              <a:latin typeface="Trebuchet MS"/>
              <a:ea typeface="Trebuchet MS"/>
              <a:cs typeface="Trebuchet MS"/>
              <a:sym typeface="Trebuchet MS"/>
            </a:endParaRPr>
          </a:p>
          <a:p>
            <a:pPr indent="-342900" lvl="0" marL="457200" marR="81697" rtl="0" algn="just">
              <a:lnSpc>
                <a:spcPct val="100000"/>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A. Serwadda, V. Phoha, and Z. Wang, “Which Verifiers Work?: A Benchmark Evaluation of Touch-based Authentication Algorithms,” in </a:t>
            </a:r>
            <a:r>
              <a:rPr b="0" i="1" lang="en-US" sz="1800" u="none" cap="none" strike="noStrike">
                <a:solidFill>
                  <a:schemeClr val="dk1"/>
                </a:solidFill>
                <a:latin typeface="Times New Roman"/>
                <a:ea typeface="Times New Roman"/>
                <a:cs typeface="Times New Roman"/>
                <a:sym typeface="Times New Roman"/>
              </a:rPr>
              <a:t>Proc. of the Int. Conf. on Biometrics: Theory, Applications and Systems</a:t>
            </a:r>
            <a:r>
              <a:rPr b="0" i="0" lang="en-US" sz="1800" u="none" cap="none" strike="noStrike">
                <a:solidFill>
                  <a:schemeClr val="dk1"/>
                </a:solidFill>
                <a:latin typeface="Times New Roman"/>
                <a:ea typeface="Times New Roman"/>
                <a:cs typeface="Times New Roman"/>
                <a:sym typeface="Times New Roman"/>
              </a:rPr>
              <a:t>, 2013, pp. 1–8. </a:t>
            </a:r>
            <a:endParaRPr b="0" i="0" sz="1800" u="none" cap="none" strike="noStrike">
              <a:solidFill>
                <a:schemeClr val="dk1"/>
              </a:solidFill>
              <a:latin typeface="Times New Roman"/>
              <a:ea typeface="Times New Roman"/>
              <a:cs typeface="Times New Roman"/>
              <a:sym typeface="Times New Roman"/>
            </a:endParaRPr>
          </a:p>
          <a:p>
            <a:pPr indent="0" lvl="0" marL="457200" marR="81697" rtl="0" algn="just">
              <a:lnSpc>
                <a:spcPct val="100000"/>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84206" rtl="0" algn="just">
              <a:lnSpc>
                <a:spcPct val="93713"/>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V. Patel, R. Chellappa, D. Chandra, and B. Barbello, “Continuous User Authentication on Mobile Devices: Recent Progress and Remaining Challenges,” </a:t>
            </a:r>
            <a:r>
              <a:rPr b="0" i="1" lang="en-US" sz="1800" u="none" cap="none" strike="noStrike">
                <a:solidFill>
                  <a:schemeClr val="dk1"/>
                </a:solidFill>
                <a:latin typeface="Times New Roman"/>
                <a:ea typeface="Times New Roman"/>
                <a:cs typeface="Times New Roman"/>
                <a:sym typeface="Times New Roman"/>
              </a:rPr>
              <a:t>IEEE Signal Processing Magazine</a:t>
            </a:r>
            <a:r>
              <a:rPr b="0" i="0" lang="en-US" sz="1800" u="none" cap="none" strike="noStrike">
                <a:solidFill>
                  <a:schemeClr val="dk1"/>
                </a:solidFill>
                <a:latin typeface="Times New Roman"/>
                <a:ea typeface="Times New Roman"/>
                <a:cs typeface="Times New Roman"/>
                <a:sym typeface="Times New Roman"/>
              </a:rPr>
              <a:t>, vol. 33, pp. 49–61, 2016.</a:t>
            </a:r>
            <a:endParaRPr b="0" i="0" sz="1800" u="none" cap="none" strike="noStrike">
              <a:solidFill>
                <a:schemeClr val="dk1"/>
              </a:solidFill>
              <a:latin typeface="Times New Roman"/>
              <a:ea typeface="Times New Roman"/>
              <a:cs typeface="Times New Roman"/>
              <a:sym typeface="Times New Roman"/>
            </a:endParaRPr>
          </a:p>
          <a:p>
            <a:pPr indent="0" lvl="0" marL="457200" marR="84206" rtl="0" algn="just">
              <a:lnSpc>
                <a:spcPct val="93713"/>
              </a:lnSpc>
              <a:spcBef>
                <a:spcPts val="57"/>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342900" lvl="0" marL="457200" marR="84362" rtl="0" algn="just">
              <a:lnSpc>
                <a:spcPct val="93715"/>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J. Fierrez and J. Ortega-Garcia, “On-Line Signature Verification,” </a:t>
            </a:r>
            <a:r>
              <a:rPr b="0" i="1" lang="en-US" sz="1800" u="none" cap="none" strike="noStrike">
                <a:solidFill>
                  <a:schemeClr val="dk1"/>
                </a:solidFill>
                <a:latin typeface="Times New Roman"/>
                <a:ea typeface="Times New Roman"/>
                <a:cs typeface="Times New Roman"/>
                <a:sym typeface="Times New Roman"/>
              </a:rPr>
              <a:t>A.K. Jain, A. Ross and P.Flynn (Eds.), Handbook of Biometrics, Springer</a:t>
            </a:r>
            <a:r>
              <a:rPr b="0" i="0" lang="en-US" sz="1800" u="none" cap="none" strike="noStrike">
                <a:solidFill>
                  <a:schemeClr val="dk1"/>
                </a:solidFill>
                <a:latin typeface="Times New Roman"/>
                <a:ea typeface="Times New Roman"/>
                <a:cs typeface="Times New Roman"/>
                <a:sym typeface="Times New Roman"/>
              </a:rPr>
              <a:t>, pp. 189–209, 2008. </a:t>
            </a:r>
            <a:endParaRPr b="0" i="0" sz="1800" u="none" cap="none" strike="noStrike">
              <a:solidFill>
                <a:schemeClr val="dk1"/>
              </a:solidFill>
              <a:latin typeface="Times New Roman"/>
              <a:ea typeface="Times New Roman"/>
              <a:cs typeface="Times New Roman"/>
              <a:sym typeface="Times New Roman"/>
            </a:endParaRPr>
          </a:p>
          <a:p>
            <a:pPr indent="0" lvl="0" marL="457200" marR="84362" rtl="0" algn="just">
              <a:lnSpc>
                <a:spcPct val="93715"/>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84367" rtl="0" algn="just">
              <a:lnSpc>
                <a:spcPct val="93715"/>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R. Plamondon and S. Srihari, “On-Line and Off-Line Handwriting Recognition: a Comprehensive Survey,” </a:t>
            </a:r>
            <a:r>
              <a:rPr b="0" i="1" lang="en-US" sz="1800" u="none" cap="none" strike="noStrike">
                <a:solidFill>
                  <a:schemeClr val="dk1"/>
                </a:solidFill>
                <a:latin typeface="Times New Roman"/>
                <a:ea typeface="Times New Roman"/>
                <a:cs typeface="Times New Roman"/>
                <a:sym typeface="Times New Roman"/>
              </a:rPr>
              <a:t>IEEE Transactions on Pattern Analysis and Machine Intelligence</a:t>
            </a:r>
            <a:r>
              <a:rPr b="0" i="0" lang="en-US" sz="1800" u="none" cap="none" strike="noStrike">
                <a:solidFill>
                  <a:schemeClr val="dk1"/>
                </a:solidFill>
                <a:latin typeface="Times New Roman"/>
                <a:ea typeface="Times New Roman"/>
                <a:cs typeface="Times New Roman"/>
                <a:sym typeface="Times New Roman"/>
              </a:rPr>
              <a:t>, vol. 22, pp. 63–84, 2000. </a:t>
            </a:r>
            <a:endParaRPr b="0" i="0" sz="1800" u="none" cap="none" strike="noStrike">
              <a:solidFill>
                <a:schemeClr val="dk1"/>
              </a:solidFill>
              <a:latin typeface="Times New Roman"/>
              <a:ea typeface="Times New Roman"/>
              <a:cs typeface="Times New Roman"/>
              <a:sym typeface="Times New Roman"/>
            </a:endParaRPr>
          </a:p>
          <a:p>
            <a:pPr indent="0" lvl="0" marL="457200" marR="84367" rtl="0" algn="just">
              <a:lnSpc>
                <a:spcPct val="93715"/>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84367" rtl="0" algn="just">
              <a:lnSpc>
                <a:spcPct val="93715"/>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R. Plamondon, G. Pirlo and D. Impedovo, “Online Signature Verification,” </a:t>
            </a:r>
            <a:r>
              <a:rPr b="0" i="1" lang="en-US" sz="1800" u="none" cap="none" strike="noStrike">
                <a:solidFill>
                  <a:schemeClr val="dk1"/>
                </a:solidFill>
                <a:latin typeface="Times New Roman"/>
                <a:ea typeface="Times New Roman"/>
                <a:cs typeface="Times New Roman"/>
                <a:sym typeface="Times New Roman"/>
              </a:rPr>
              <a:t>D. Doermann and K. Tombre (Eds.), Handbook of Document Image Processing and Recognition, Springer</a:t>
            </a:r>
            <a:r>
              <a:rPr b="0" i="0" lang="en-US" sz="1800" u="none" cap="none" strike="noStrike">
                <a:solidFill>
                  <a:schemeClr val="dk1"/>
                </a:solidFill>
                <a:latin typeface="Times New Roman"/>
                <a:ea typeface="Times New Roman"/>
                <a:cs typeface="Times New Roman"/>
                <a:sym typeface="Times New Roman"/>
              </a:rPr>
              <a:t>, pp. 917–947, 2014.</a:t>
            </a:r>
            <a:endParaRPr b="0" i="0" sz="1800" u="none" cap="none" strike="noStrike">
              <a:solidFill>
                <a:schemeClr val="dk1"/>
              </a:solidFill>
              <a:latin typeface="Times New Roman"/>
              <a:ea typeface="Times New Roman"/>
              <a:cs typeface="Times New Roman"/>
              <a:sym typeface="Times New Roman"/>
            </a:endParaRPr>
          </a:p>
          <a:p>
            <a:pPr indent="0" lvl="0" marL="457200" marR="84367" rtl="0" algn="just">
              <a:lnSpc>
                <a:spcPct val="93715"/>
              </a:lnSpc>
              <a:spcBef>
                <a:spcPts val="57"/>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1720" lvl="0" marL="302397" marR="8031" rtl="0" algn="l">
              <a:lnSpc>
                <a:spcPct val="9371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c6a3fa089e_0_19"/>
          <p:cNvSpPr txBox="1"/>
          <p:nvPr/>
        </p:nvSpPr>
        <p:spPr>
          <a:xfrm>
            <a:off x="227700" y="0"/>
            <a:ext cx="8800200" cy="637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highlight>
                  <a:schemeClr val="accent1"/>
                </a:highlight>
                <a:latin typeface="Times New Roman"/>
                <a:ea typeface="Times New Roman"/>
                <a:cs typeface="Times New Roman"/>
                <a:sym typeface="Times New Roman"/>
              </a:rPr>
              <a:t>REFERENCE:</a:t>
            </a:r>
            <a:endParaRPr b="1" i="0" sz="2400" u="none" cap="none" strike="noStrike">
              <a:solidFill>
                <a:schemeClr val="dk1"/>
              </a:solidFill>
              <a:highlight>
                <a:schemeClr val="accent1"/>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accent1"/>
              </a:highlight>
              <a:latin typeface="Trebuchet MS"/>
              <a:ea typeface="Trebuchet MS"/>
              <a:cs typeface="Trebuchet MS"/>
              <a:sym typeface="Trebuchet MS"/>
            </a:endParaRPr>
          </a:p>
          <a:p>
            <a:pPr indent="-342900" lvl="0" marL="457200" marR="80314" rtl="0" algn="just">
              <a:lnSpc>
                <a:spcPct val="93715"/>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M. Diaz, M. Ferrer, D. Impedovo, M. Malik, G. Pirlo, and R. Plamondon, “A Perspective Analysis of Handwritten Signature Technology,” </a:t>
            </a:r>
            <a:r>
              <a:rPr b="0" i="1" lang="en-US" sz="1800" u="none" cap="none" strike="noStrike">
                <a:solidFill>
                  <a:schemeClr val="dk1"/>
                </a:solidFill>
                <a:latin typeface="Times New Roman"/>
                <a:ea typeface="Times New Roman"/>
                <a:cs typeface="Times New Roman"/>
                <a:sym typeface="Times New Roman"/>
              </a:rPr>
              <a:t>ACM Computing Surveys</a:t>
            </a:r>
            <a:r>
              <a:rPr b="0" i="0" lang="en-US" sz="1800" u="none" cap="none" strike="noStrike">
                <a:solidFill>
                  <a:schemeClr val="dk1"/>
                </a:solidFill>
                <a:latin typeface="Times New Roman"/>
                <a:ea typeface="Times New Roman"/>
                <a:cs typeface="Times New Roman"/>
                <a:sym typeface="Times New Roman"/>
              </a:rPr>
              <a:t>, pp. 103–112, 2018. </a:t>
            </a:r>
            <a:endParaRPr b="0" i="0" sz="1800" u="none" cap="none" strike="noStrike">
              <a:solidFill>
                <a:schemeClr val="dk1"/>
              </a:solidFill>
              <a:latin typeface="Times New Roman"/>
              <a:ea typeface="Times New Roman"/>
              <a:cs typeface="Times New Roman"/>
              <a:sym typeface="Times New Roman"/>
            </a:endParaRPr>
          </a:p>
          <a:p>
            <a:pPr indent="0" lvl="0" marL="457200" marR="80314" rtl="0" algn="just">
              <a:lnSpc>
                <a:spcPct val="93715"/>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84411" rtl="0" algn="just">
              <a:lnSpc>
                <a:spcPct val="93715"/>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R. Tolosana, R. Vera-Rodriguez, J. Fierrez, and J. Ortega-Garcia, “Ex ploring Recurrent Neural Networks for On-Line Handwritten Signature Biometrics,” </a:t>
            </a:r>
            <a:r>
              <a:rPr b="0" i="1" lang="en-US" sz="1800" u="none" cap="none" strike="noStrike">
                <a:solidFill>
                  <a:schemeClr val="dk1"/>
                </a:solidFill>
                <a:latin typeface="Times New Roman"/>
                <a:ea typeface="Times New Roman"/>
                <a:cs typeface="Times New Roman"/>
                <a:sym typeface="Times New Roman"/>
              </a:rPr>
              <a:t>IEEE Access</a:t>
            </a:r>
            <a:r>
              <a:rPr b="0" i="0" lang="en-US" sz="1800" u="none" cap="none" strike="noStrike">
                <a:solidFill>
                  <a:schemeClr val="dk1"/>
                </a:solidFill>
                <a:latin typeface="Times New Roman"/>
                <a:ea typeface="Times New Roman"/>
                <a:cs typeface="Times New Roman"/>
                <a:sym typeface="Times New Roman"/>
              </a:rPr>
              <a:t>, vol. 6, pp. 5128–5138, 2018. </a:t>
            </a:r>
            <a:endParaRPr b="0" i="0" sz="1800" u="none" cap="none" strike="noStrike">
              <a:solidFill>
                <a:schemeClr val="dk1"/>
              </a:solidFill>
              <a:latin typeface="Times New Roman"/>
              <a:ea typeface="Times New Roman"/>
              <a:cs typeface="Times New Roman"/>
              <a:sym typeface="Times New Roman"/>
            </a:endParaRPr>
          </a:p>
          <a:p>
            <a:pPr indent="0" lvl="0" marL="457200" marR="84411" rtl="0" algn="just">
              <a:lnSpc>
                <a:spcPct val="93715"/>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84411" rtl="0" algn="just">
              <a:lnSpc>
                <a:spcPct val="93715"/>
              </a:lnSpc>
              <a:spcBef>
                <a:spcPts val="57"/>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“Improving Accuracy, Applicability and Usability of Keystroke Biometrics on Mobile Touchscreen Devices,” in </a:t>
            </a:r>
            <a:r>
              <a:rPr b="0" i="1" lang="en-US" sz="1800" u="none" cap="none" strike="noStrike">
                <a:solidFill>
                  <a:schemeClr val="dk1"/>
                </a:solidFill>
                <a:latin typeface="Times New Roman"/>
                <a:ea typeface="Times New Roman"/>
                <a:cs typeface="Times New Roman"/>
                <a:sym typeface="Times New Roman"/>
              </a:rPr>
              <a:t>Proc. of the CHI Conference on Human Factors in Computing Systems</a:t>
            </a:r>
            <a:r>
              <a:rPr b="0" i="0" lang="en-US" sz="1800" u="none" cap="none" strike="noStrike">
                <a:solidFill>
                  <a:schemeClr val="dk1"/>
                </a:solidFill>
                <a:latin typeface="Times New Roman"/>
                <a:ea typeface="Times New Roman"/>
                <a:cs typeface="Times New Roman"/>
                <a:sym typeface="Times New Roman"/>
              </a:rPr>
              <a:t>, 2015, pp. 1393– 1402.</a:t>
            </a:r>
            <a:endParaRPr b="0" i="0" sz="1800" u="none" cap="none" strike="noStrike">
              <a:solidFill>
                <a:schemeClr val="dk1"/>
              </a:solidFill>
              <a:latin typeface="Times New Roman"/>
              <a:ea typeface="Times New Roman"/>
              <a:cs typeface="Times New Roman"/>
              <a:sym typeface="Times New Roman"/>
            </a:endParaRPr>
          </a:p>
          <a:p>
            <a:pPr indent="0" lvl="0" marL="457200" marR="19961" rtl="0" algn="just">
              <a:lnSpc>
                <a:spcPct val="93713"/>
              </a:lnSpc>
              <a:spcBef>
                <a:spcPts val="41"/>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342900" lvl="0" marL="457200" marR="19961" rtl="0" algn="just">
              <a:lnSpc>
                <a:spcPct val="93713"/>
              </a:lnSpc>
              <a:spcBef>
                <a:spcPts val="41"/>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L. Li, X. Zhao, and G. Xue, “Unobservable Re Authentication for Smartphones,” in </a:t>
            </a:r>
            <a:r>
              <a:rPr b="0" i="1" lang="en-US" sz="1800" u="none" cap="none" strike="noStrike">
                <a:solidFill>
                  <a:schemeClr val="dk1"/>
                </a:solidFill>
                <a:latin typeface="Times New Roman"/>
                <a:ea typeface="Times New Roman"/>
                <a:cs typeface="Times New Roman"/>
                <a:sym typeface="Times New Roman"/>
              </a:rPr>
              <a:t>Proc. 20th Network and Distributed System Security Symposium, NDSS</a:t>
            </a:r>
            <a:r>
              <a:rPr b="0" i="0" lang="en-US" sz="1800" u="none" cap="none" strike="noStrike">
                <a:solidFill>
                  <a:schemeClr val="dk1"/>
                </a:solidFill>
                <a:latin typeface="Times New Roman"/>
                <a:ea typeface="Times New Roman"/>
                <a:cs typeface="Times New Roman"/>
                <a:sym typeface="Times New Roman"/>
              </a:rPr>
              <a:t>, 2013. </a:t>
            </a:r>
            <a:endParaRPr b="0" i="0" sz="1800" u="none" cap="none" strike="noStrike">
              <a:solidFill>
                <a:schemeClr val="dk1"/>
              </a:solidFill>
              <a:latin typeface="Times New Roman"/>
              <a:ea typeface="Times New Roman"/>
              <a:cs typeface="Times New Roman"/>
              <a:sym typeface="Times New Roman"/>
            </a:endParaRPr>
          </a:p>
          <a:p>
            <a:pPr indent="0" lvl="0" marL="457200" marR="19961" rtl="0" algn="just">
              <a:lnSpc>
                <a:spcPct val="93713"/>
              </a:lnSpc>
              <a:spcBef>
                <a:spcPts val="41"/>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457200" marR="19961" rtl="0" algn="just">
              <a:lnSpc>
                <a:spcPct val="93713"/>
              </a:lnSpc>
              <a:spcBef>
                <a:spcPts val="41"/>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N. Sae-Bae, N. Memon, K. Isbister, and K. Ahmed, “Multitouch Gesture-Based Authentication,” </a:t>
            </a:r>
            <a:r>
              <a:rPr b="0" i="1" lang="en-US" sz="1800" u="none" cap="none" strike="noStrike">
                <a:solidFill>
                  <a:schemeClr val="dk1"/>
                </a:solidFill>
                <a:latin typeface="Times New Roman"/>
                <a:ea typeface="Times New Roman"/>
                <a:cs typeface="Times New Roman"/>
                <a:sym typeface="Times New Roman"/>
              </a:rPr>
              <a:t>IEEE Transactions on Information Forensics and Security</a:t>
            </a:r>
            <a:r>
              <a:rPr b="0" i="0" lang="en-US" sz="1800" u="none" cap="none" strike="noStrike">
                <a:solidFill>
                  <a:schemeClr val="dk1"/>
                </a:solidFill>
                <a:latin typeface="Times New Roman"/>
                <a:ea typeface="Times New Roman"/>
                <a:cs typeface="Times New Roman"/>
                <a:sym typeface="Times New Roman"/>
              </a:rPr>
              <a:t>, vol. 9, no. 4, pp. 568–582, 2014. </a:t>
            </a:r>
            <a:endParaRPr b="0" i="0" sz="1800" u="none" cap="none" strike="noStrike">
              <a:solidFill>
                <a:schemeClr val="dk1"/>
              </a:solidFill>
              <a:latin typeface="Times New Roman"/>
              <a:ea typeface="Times New Roman"/>
              <a:cs typeface="Times New Roman"/>
              <a:sym typeface="Times New Roman"/>
            </a:endParaRPr>
          </a:p>
          <a:p>
            <a:pPr indent="0" lvl="0" marL="0" marR="84411" rtl="0" algn="just">
              <a:lnSpc>
                <a:spcPct val="93715"/>
              </a:lnSpc>
              <a:spcBef>
                <a:spcPts val="57"/>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20" lvl="0" marL="302397" marR="8031" rtl="0" algn="l">
              <a:lnSpc>
                <a:spcPct val="9371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aphicFrame>
        <p:nvGraphicFramePr>
          <p:cNvPr id="162" name="Google Shape;162;gc47f0e2998_0_7"/>
          <p:cNvGraphicFramePr/>
          <p:nvPr/>
        </p:nvGraphicFramePr>
        <p:xfrm>
          <a:off x="376525" y="611075"/>
          <a:ext cx="3000000" cy="3000000"/>
        </p:xfrm>
        <a:graphic>
          <a:graphicData uri="http://schemas.openxmlformats.org/drawingml/2006/table">
            <a:tbl>
              <a:tblPr>
                <a:noFill/>
                <a:tableStyleId>{DE7B7EF2-011C-4951-94B6-370FFD8DEDC0}</a:tableStyleId>
              </a:tblPr>
              <a:tblGrid>
                <a:gridCol w="1326050"/>
                <a:gridCol w="2009200"/>
                <a:gridCol w="1593950"/>
                <a:gridCol w="1942200"/>
                <a:gridCol w="1794875"/>
                <a:gridCol w="2009175"/>
              </a:tblGrid>
              <a:tr h="9227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YEAR</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         TITLE</a:t>
                      </a:r>
                      <a:endParaRPr b="1"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AUTHOR</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DESCRIPTION</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ADVANTAGE </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LIMITATIONS</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1800">
                <a:tc>
                  <a:txBody>
                    <a:bodyPr/>
                    <a:lstStyle/>
                    <a:p>
                      <a:pPr indent="-224601" lvl="0" marL="224601" marR="84354" rtl="0" algn="just">
                        <a:lnSpc>
                          <a:spcPct val="93717"/>
                        </a:lnSpc>
                        <a:spcBef>
                          <a:spcPts val="0"/>
                        </a:spcBef>
                        <a:spcAft>
                          <a:spcPts val="0"/>
                        </a:spcAft>
                        <a:buClr>
                          <a:srgbClr val="000000"/>
                        </a:buClr>
                        <a:buSzPts val="1400"/>
                        <a:buFont typeface="Arial"/>
                        <a:buNone/>
                      </a:pPr>
                      <a:r>
                        <a:t/>
                      </a:r>
                      <a:endParaRPr b="1"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400"/>
                        <a:buFont typeface="Arial"/>
                        <a:buNone/>
                      </a:pPr>
                      <a:r>
                        <a:t/>
                      </a:r>
                      <a:endParaRPr b="1"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400"/>
                        <a:buFont typeface="Arial"/>
                        <a:buNone/>
                      </a:pPr>
                      <a:r>
                        <a:t/>
                      </a:r>
                      <a:endParaRPr b="1"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400"/>
                        <a:buFont typeface="Arial"/>
                        <a:buNone/>
                      </a:pPr>
                      <a:r>
                        <a:t/>
                      </a:r>
                      <a:endParaRPr b="1"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400"/>
                        <a:buFont typeface="Arial"/>
                        <a:buNone/>
                      </a:pPr>
                      <a:r>
                        <a:rPr b="1" lang="en-US" sz="1400" u="none" cap="none" strike="noStrike">
                          <a:solidFill>
                            <a:schemeClr val="dk1"/>
                          </a:solidFill>
                          <a:latin typeface="Times New Roman"/>
                          <a:ea typeface="Times New Roman"/>
                          <a:cs typeface="Times New Roman"/>
                          <a:sym typeface="Times New Roman"/>
                        </a:rPr>
                        <a:t>        </a:t>
                      </a:r>
                      <a:endParaRPr b="1"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600"/>
                        <a:buFont typeface="Arial"/>
                        <a:buNone/>
                      </a:pPr>
                      <a:r>
                        <a:rPr b="1" lang="en-US" sz="1600" u="none" cap="none" strike="noStrike">
                          <a:solidFill>
                            <a:schemeClr val="dk1"/>
                          </a:solidFill>
                          <a:latin typeface="Times New Roman"/>
                          <a:ea typeface="Times New Roman"/>
                          <a:cs typeface="Times New Roman"/>
                          <a:sym typeface="Times New Roman"/>
                        </a:rPr>
                        <a:t>      </a:t>
                      </a:r>
                      <a:endParaRPr b="1" sz="16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600"/>
                        <a:buFont typeface="Arial"/>
                        <a:buNone/>
                      </a:pPr>
                      <a:r>
                        <a:t/>
                      </a:r>
                      <a:endParaRPr b="1" sz="16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600"/>
                        <a:buFont typeface="Arial"/>
                        <a:buNone/>
                      </a:pPr>
                      <a:r>
                        <a:rPr b="1" lang="en-US" sz="1600" u="none" cap="none" strike="noStrike">
                          <a:solidFill>
                            <a:schemeClr val="dk1"/>
                          </a:solidFill>
                          <a:latin typeface="Times New Roman"/>
                          <a:ea typeface="Times New Roman"/>
                          <a:cs typeface="Times New Roman"/>
                          <a:sym typeface="Times New Roman"/>
                        </a:rPr>
                        <a:t>        2015</a:t>
                      </a:r>
                      <a:endParaRPr b="1"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224601" lvl="0" marL="224601" marR="84354" rtl="0" algn="just">
                        <a:lnSpc>
                          <a:spcPct val="93717"/>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“User Verification Using Safe Handwritten Passwords on Smartphones” </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224601" lvl="0" marL="224601" marR="84354" rtl="0" algn="just">
                        <a:lnSpc>
                          <a:spcPct val="93717"/>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 T. Kutzner, </a:t>
                      </a:r>
                      <a:endParaRPr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F.Ye, </a:t>
                      </a:r>
                      <a:endParaRPr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I.Bonninger, </a:t>
                      </a:r>
                      <a:endParaRPr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C. Travieso,</a:t>
                      </a:r>
                      <a:endParaRPr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 M. Dutta, </a:t>
                      </a:r>
                      <a:endParaRPr sz="1400" u="none" cap="none" strike="noStrike">
                        <a:solidFill>
                          <a:schemeClr val="dk1"/>
                        </a:solidFill>
                        <a:latin typeface="Times New Roman"/>
                        <a:ea typeface="Times New Roman"/>
                        <a:cs typeface="Times New Roman"/>
                        <a:sym typeface="Times New Roman"/>
                      </a:endParaRPr>
                    </a:p>
                    <a:p>
                      <a:pPr indent="-224601" lvl="0" marL="224601" marR="84354" rtl="0" algn="just">
                        <a:lnSpc>
                          <a:spcPct val="93717"/>
                        </a:lnSpc>
                        <a:spcBef>
                          <a:spcPts val="57"/>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and A. Singh, </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rgbClr val="333333"/>
                          </a:solidFill>
                          <a:latin typeface="Times New Roman"/>
                          <a:ea typeface="Times New Roman"/>
                          <a:cs typeface="Times New Roman"/>
                          <a:sym typeface="Times New Roman"/>
                        </a:rPr>
                        <a:t>In this work, in an attempt to become the first research-embedded approach to smartphone vein identification, a novel wrist vascular biometric recognition is designed, implemented, and tested on the Xiaomi© Pocophone F1 and the Xiaomi© Mi 8 devices.</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906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In this paper, a novel contactless vascular biometric recog-</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906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nition system for wrist vein modality has been created,</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906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tested, and completely embedded into a smartphone. The</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906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non-contact interaction with the smartphone, intended for</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906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screen unlocking and more secure online payments, has been</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906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the motivation behind this work.</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Less accuracy rate.Unfortunately, in order to compare the three biometric</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906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modalities into a smartphone, as far as is known, these values</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906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are not available for the devices used.</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c47f0e2998_0_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68" name="Google Shape;168;gc47f0e2998_0_3"/>
          <p:cNvGraphicFramePr/>
          <p:nvPr/>
        </p:nvGraphicFramePr>
        <p:xfrm>
          <a:off x="376525" y="382475"/>
          <a:ext cx="3000000" cy="3000000"/>
        </p:xfrm>
        <a:graphic>
          <a:graphicData uri="http://schemas.openxmlformats.org/drawingml/2006/table">
            <a:tbl>
              <a:tblPr>
                <a:noFill/>
                <a:tableStyleId>{DE7B7EF2-011C-4951-94B6-370FFD8DEDC0}</a:tableStyleId>
              </a:tblPr>
              <a:tblGrid>
                <a:gridCol w="1419825"/>
                <a:gridCol w="1915425"/>
                <a:gridCol w="1593950"/>
                <a:gridCol w="1942200"/>
                <a:gridCol w="1881575"/>
                <a:gridCol w="1922475"/>
              </a:tblGrid>
              <a:tr h="9227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YEAR</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         TITLE</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AUTHOR</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DESCRIPTION</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ADVANTAGE </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LIMITATIONS</a:t>
                      </a:r>
                      <a:endParaRPr b="1" sz="19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31800">
                <a:tc>
                  <a:txBody>
                    <a:bodyPr/>
                    <a:lstStyle/>
                    <a:p>
                      <a:pPr indent="-224600" lvl="0" marL="296553" marR="25156" rtl="0" algn="just">
                        <a:lnSpc>
                          <a:spcPct val="93715"/>
                        </a:lnSpc>
                        <a:spcBef>
                          <a:spcPts val="0"/>
                        </a:spcBef>
                        <a:spcAft>
                          <a:spcPts val="0"/>
                        </a:spcAft>
                        <a:buClr>
                          <a:srgbClr val="000000"/>
                        </a:buClr>
                        <a:buSzPts val="1895"/>
                        <a:buFont typeface="Arial"/>
                        <a:buNone/>
                      </a:pPr>
                      <a:r>
                        <a:rPr b="1" lang="en-US" sz="1895" u="none" cap="none" strike="noStrike">
                          <a:solidFill>
                            <a:schemeClr val="dk1"/>
                          </a:solidFill>
                          <a:latin typeface="Times New Roman"/>
                          <a:ea typeface="Times New Roman"/>
                          <a:cs typeface="Times New Roman"/>
                          <a:sym typeface="Times New Roman"/>
                        </a:rPr>
                        <a:t> </a:t>
                      </a:r>
                      <a:endParaRPr b="1" sz="1895"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rgbClr val="000000"/>
                        </a:buClr>
                        <a:buSzPts val="1896"/>
                        <a:buFont typeface="Arial"/>
                        <a:buNone/>
                      </a:pPr>
                      <a:r>
                        <a:t/>
                      </a:r>
                      <a:endParaRPr b="1" sz="1895" u="none" cap="none" strike="noStrike">
                        <a:solidFill>
                          <a:schemeClr val="dk1"/>
                        </a:solidFill>
                        <a:latin typeface="Times New Roman"/>
                        <a:ea typeface="Times New Roman"/>
                        <a:cs typeface="Times New Roman"/>
                        <a:sym typeface="Times New Roman"/>
                      </a:endParaRPr>
                    </a:p>
                    <a:p>
                      <a:pPr indent="-224600" lvl="0" marL="296553" marR="25156" rtl="0" algn="just">
                        <a:lnSpc>
                          <a:spcPct val="93715"/>
                        </a:lnSpc>
                        <a:spcBef>
                          <a:spcPts val="41"/>
                        </a:spcBef>
                        <a:spcAft>
                          <a:spcPts val="0"/>
                        </a:spcAft>
                        <a:buClr>
                          <a:srgbClr val="000000"/>
                        </a:buClr>
                        <a:buSzPts val="1896"/>
                        <a:buFont typeface="Arial"/>
                        <a:buNone/>
                      </a:pPr>
                      <a:r>
                        <a:t/>
                      </a:r>
                      <a:endParaRPr b="1" sz="1895" u="none" cap="none" strike="noStrike">
                        <a:solidFill>
                          <a:schemeClr val="dk1"/>
                        </a:solidFill>
                        <a:latin typeface="Times New Roman"/>
                        <a:ea typeface="Times New Roman"/>
                        <a:cs typeface="Times New Roman"/>
                        <a:sym typeface="Times New Roman"/>
                      </a:endParaRPr>
                    </a:p>
                    <a:p>
                      <a:pPr indent="-222274" lvl="0" marL="222274" marR="84345" rtl="0" algn="just">
                        <a:lnSpc>
                          <a:spcPct val="93710"/>
                        </a:lnSpc>
                        <a:spcBef>
                          <a:spcPts val="57"/>
                        </a:spcBef>
                        <a:spcAft>
                          <a:spcPts val="0"/>
                        </a:spcAft>
                        <a:buClr>
                          <a:srgbClr val="000000"/>
                        </a:buClr>
                        <a:buSzPts val="1600"/>
                        <a:buFont typeface="Arial"/>
                        <a:buNone/>
                      </a:pPr>
                      <a:r>
                        <a:t/>
                      </a:r>
                      <a:endParaRPr b="1" sz="1600" u="none" cap="none" strike="noStrike">
                        <a:solidFill>
                          <a:schemeClr val="dk1"/>
                        </a:solidFill>
                        <a:latin typeface="Times New Roman"/>
                        <a:ea typeface="Times New Roman"/>
                        <a:cs typeface="Times New Roman"/>
                        <a:sym typeface="Times New Roman"/>
                      </a:endParaRPr>
                    </a:p>
                    <a:p>
                      <a:pPr indent="-222274" lvl="0" marL="222274" marR="84345" rtl="0" algn="just">
                        <a:lnSpc>
                          <a:spcPct val="93710"/>
                        </a:lnSpc>
                        <a:spcBef>
                          <a:spcPts val="57"/>
                        </a:spcBef>
                        <a:spcAft>
                          <a:spcPts val="0"/>
                        </a:spcAft>
                        <a:buClr>
                          <a:srgbClr val="000000"/>
                        </a:buClr>
                        <a:buSzPts val="1600"/>
                        <a:buFont typeface="Arial"/>
                        <a:buNone/>
                      </a:pPr>
                      <a:r>
                        <a:t/>
                      </a:r>
                      <a:endParaRPr b="1" sz="1600" u="none" cap="none" strike="noStrike">
                        <a:solidFill>
                          <a:schemeClr val="dk1"/>
                        </a:solidFill>
                        <a:latin typeface="Times New Roman"/>
                        <a:ea typeface="Times New Roman"/>
                        <a:cs typeface="Times New Roman"/>
                        <a:sym typeface="Times New Roman"/>
                      </a:endParaRPr>
                    </a:p>
                    <a:p>
                      <a:pPr indent="-222274" lvl="0" marL="222274" marR="84345" rtl="0" algn="just">
                        <a:lnSpc>
                          <a:spcPct val="93710"/>
                        </a:lnSpc>
                        <a:spcBef>
                          <a:spcPts val="57"/>
                        </a:spcBef>
                        <a:spcAft>
                          <a:spcPts val="0"/>
                        </a:spcAft>
                        <a:buClr>
                          <a:srgbClr val="000000"/>
                        </a:buClr>
                        <a:buSzPts val="1600"/>
                        <a:buFont typeface="Arial"/>
                        <a:buNone/>
                      </a:pPr>
                      <a:r>
                        <a:rPr b="1" lang="en-US" sz="1600" u="none" cap="none" strike="noStrike">
                          <a:solidFill>
                            <a:schemeClr val="dk1"/>
                          </a:solidFill>
                          <a:latin typeface="Times New Roman"/>
                          <a:ea typeface="Times New Roman"/>
                          <a:cs typeface="Times New Roman"/>
                          <a:sym typeface="Times New Roman"/>
                        </a:rPr>
                        <a:t>         2016</a:t>
                      </a:r>
                      <a:endParaRPr b="1"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84345" rtl="0" algn="just">
                        <a:lnSpc>
                          <a:spcPct val="9371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“Graphical Password based User Authentication with Free-Form Doodles”</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222274" lvl="0" marL="222274" marR="84345" rtl="0" algn="just">
                        <a:lnSpc>
                          <a:spcPct val="93710"/>
                        </a:lnSpc>
                        <a:spcBef>
                          <a:spcPts val="0"/>
                        </a:spcBef>
                        <a:spcAft>
                          <a:spcPts val="0"/>
                        </a:spcAft>
                        <a:buClr>
                          <a:srgbClr val="000000"/>
                        </a:buClr>
                        <a:buSzPts val="1400"/>
                        <a:buFont typeface="Arial"/>
                        <a:buNone/>
                      </a:pPr>
                      <a:r>
                        <a:rPr lang="en-US" sz="1400" u="none" cap="none" strike="noStrike">
                          <a:solidFill>
                            <a:schemeClr val="dk1"/>
                          </a:solidFill>
                          <a:latin typeface="Times New Roman"/>
                          <a:ea typeface="Times New Roman"/>
                          <a:cs typeface="Times New Roman"/>
                          <a:sym typeface="Times New Roman"/>
                        </a:rPr>
                        <a:t>M.Martinez-Diaz, J. Fierrez, and J. Galbally</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3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In this work, authentication with free-form sketches is</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53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studied. Veriﬁcation systems using dynamic time warping and Gaussian</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53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mixture models are proposed, based on dynamic signature veriﬁcation ap-</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53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proaches. The most discriminant features are studied using the sequential</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53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forward ﬂoating selection algorithm.</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16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The best performing systems against random and</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16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skilled forgeries were tuned for each scenario respectively, and</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16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fusion of both systems provided an overall good performance</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16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in both scenarios. In our case, score fusion also provides better</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16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results than individual systems.</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16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Session intervariability negatively impacts in veriﬁcation per-</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16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formance, as already observed , probably due to users that</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11600"/>
                        </a:lnSpc>
                        <a:spcBef>
                          <a:spcPts val="0"/>
                        </a:spcBef>
                        <a:spcAft>
                          <a:spcPts val="0"/>
                        </a:spcAft>
                        <a:buClr>
                          <a:schemeClr val="dk1"/>
                        </a:buClr>
                        <a:buSzPts val="1100"/>
                        <a:buFont typeface="Arial"/>
                        <a:buNone/>
                      </a:pPr>
                      <a:r>
                        <a:rPr lang="en-US" sz="1400" u="none" cap="none" strike="noStrike">
                          <a:solidFill>
                            <a:srgbClr val="231F20"/>
                          </a:solidFill>
                          <a:latin typeface="Times New Roman"/>
                          <a:ea typeface="Times New Roman"/>
                          <a:cs typeface="Times New Roman"/>
                          <a:sym typeface="Times New Roman"/>
                        </a:rPr>
                        <a:t>fail to reproduce correctly their own graphical passwords.</a:t>
                      </a:r>
                      <a:endParaRPr sz="1400" u="none" cap="none" strike="noStrike">
                        <a:solidFill>
                          <a:srgbClr val="231F2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c6bf239d8d_0_2"/>
          <p:cNvSpPr txBox="1"/>
          <p:nvPr/>
        </p:nvSpPr>
        <p:spPr>
          <a:xfrm>
            <a:off x="428625" y="375050"/>
            <a:ext cx="66249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Trebuchet MS"/>
              <a:ea typeface="Trebuchet MS"/>
              <a:cs typeface="Trebuchet MS"/>
              <a:sym typeface="Trebuchet MS"/>
            </a:endParaRPr>
          </a:p>
        </p:txBody>
      </p:sp>
      <p:graphicFrame>
        <p:nvGraphicFramePr>
          <p:cNvPr id="174" name="Google Shape;174;gc6bf239d8d_0_2"/>
          <p:cNvGraphicFramePr/>
          <p:nvPr/>
        </p:nvGraphicFramePr>
        <p:xfrm>
          <a:off x="428625" y="990500"/>
          <a:ext cx="3000000" cy="3000000"/>
        </p:xfrm>
        <a:graphic>
          <a:graphicData uri="http://schemas.openxmlformats.org/drawingml/2006/table">
            <a:tbl>
              <a:tblPr>
                <a:noFill/>
                <a:tableStyleId>{DE7B7EF2-011C-4951-94B6-370FFD8DEDC0}</a:tableStyleId>
              </a:tblPr>
              <a:tblGrid>
                <a:gridCol w="1094450"/>
                <a:gridCol w="1895250"/>
                <a:gridCol w="1747975"/>
                <a:gridCol w="1887200"/>
                <a:gridCol w="1869375"/>
                <a:gridCol w="2208100"/>
              </a:tblGrid>
              <a:tr h="779425">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YEAR</a:t>
                      </a:r>
                      <a:endParaRPr b="1" sz="19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         TITLE</a:t>
                      </a:r>
                      <a:endParaRPr b="1" sz="19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AUTHOR</a:t>
                      </a:r>
                      <a:endParaRPr b="1" sz="19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DESCRIPTION</a:t>
                      </a:r>
                      <a:endParaRPr b="1" sz="19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ADVANTAGE </a:t>
                      </a:r>
                      <a:endParaRPr b="1" sz="19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latin typeface="Times New Roman"/>
                          <a:ea typeface="Times New Roman"/>
                          <a:cs typeface="Times New Roman"/>
                          <a:sym typeface="Times New Roman"/>
                        </a:rPr>
                        <a:t>LIMITATIONS</a:t>
                      </a:r>
                      <a:endParaRPr b="1" sz="1900" u="none" cap="none" strike="noStrike">
                        <a:latin typeface="Times New Roman"/>
                        <a:ea typeface="Times New Roman"/>
                        <a:cs typeface="Times New Roman"/>
                        <a:sym typeface="Times New Roman"/>
                      </a:endParaRPr>
                    </a:p>
                  </a:txBody>
                  <a:tcPr marT="91425" marB="91425" marR="91425" marL="91425"/>
                </a:tc>
              </a:tr>
              <a:tr h="48202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Times New Roman"/>
                          <a:ea typeface="Times New Roman"/>
                          <a:cs typeface="Times New Roman"/>
                          <a:sym typeface="Times New Roman"/>
                        </a:rPr>
                        <a:t>    </a:t>
                      </a:r>
                      <a:r>
                        <a:rPr b="1" lang="en-US" sz="1600" u="none" cap="none" strike="noStrike">
                          <a:latin typeface="Times New Roman"/>
                          <a:ea typeface="Times New Roman"/>
                          <a:cs typeface="Times New Roman"/>
                          <a:sym typeface="Times New Roman"/>
                        </a:rPr>
                        <a:t>2020</a:t>
                      </a:r>
                      <a:endParaRPr b="1"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400" u="none" cap="none" strike="noStrike">
                        <a:latin typeface="Times New Roman"/>
                        <a:ea typeface="Times New Roman"/>
                        <a:cs typeface="Times New Roman"/>
                        <a:sym typeface="Times New Roman"/>
                      </a:endParaRPr>
                    </a:p>
                    <a:p>
                      <a:pPr indent="0" lvl="0" marL="0" marR="82094" rtl="0" algn="just">
                        <a:lnSpc>
                          <a:spcPct val="93715"/>
                        </a:lnSpc>
                        <a:spcBef>
                          <a:spcPts val="57"/>
                        </a:spcBef>
                        <a:spcAft>
                          <a:spcPts val="0"/>
                        </a:spcAft>
                        <a:buClr>
                          <a:schemeClr val="dk1"/>
                        </a:buClr>
                        <a:buSzPts val="1100"/>
                        <a:buFont typeface="Arial"/>
                        <a:buNone/>
                      </a:pPr>
                      <a:r>
                        <a:t/>
                      </a:r>
                      <a:endParaRPr b="1"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“BioTouchPass: Handwritten Passwords</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Times New Roman"/>
                          <a:ea typeface="Times New Roman"/>
                          <a:cs typeface="Times New Roman"/>
                          <a:sym typeface="Times New Roman"/>
                        </a:rPr>
                        <a:t>for Touchscreen Biometrics”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Ruben Tolosana, Ruben Vera-Rodriguez, Member, IEEE, and Julian Fierrez, Member, IEEE</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117180" lvl="0" marL="8806" marR="81186" rtl="0" algn="just">
                        <a:lnSpc>
                          <a:spcPct val="92137"/>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This work enhances traditional authentication systems based on Personal Identification Numbers (PIN) and One Time Passwords (OTP) through the incorporation of biometric information as a second level of user authentication. In our proposed approach, users draw each digit of the password on the touchscreen of the device instead of typing them as usual</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129313" lvl="0" marL="885" marR="88419" rtl="0" algn="just">
                        <a:lnSpc>
                          <a:spcPct val="99956"/>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Our proposed approach achieves good results with EERs ca. 4.0% when considering imitation attacks, outperforming other traditional biometric verification traits such as the handwritten signature or graphical passwords on similar mobile scenarios. Additionally, we discuss specific details for the deployment or our proposed approach on current PIN- and OTP-based authentication systems.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125896" lvl="0" marL="1518" marR="88672" rtl="0" algn="just">
                        <a:lnSpc>
                          <a:spcPct val="99957"/>
                        </a:lnSpc>
                        <a:spcBef>
                          <a:spcPts val="0"/>
                        </a:spcBef>
                        <a:spcAft>
                          <a:spcPts val="0"/>
                        </a:spcAft>
                        <a:buClr>
                          <a:schemeClr val="dk1"/>
                        </a:buClr>
                        <a:buSzPts val="1100"/>
                        <a:buFont typeface="Arial"/>
                        <a:buNone/>
                      </a:pPr>
                      <a:r>
                        <a:rPr lang="en-US" sz="1400" u="none" cap="none" strike="noStrike">
                          <a:solidFill>
                            <a:schemeClr val="dk1"/>
                          </a:solidFill>
                          <a:latin typeface="Times New Roman"/>
                          <a:ea typeface="Times New Roman"/>
                          <a:cs typeface="Times New Roman"/>
                          <a:sym typeface="Times New Roman"/>
                        </a:rPr>
                        <a:t>Unable  to consider lower- and upper case letters and also to train more complex deep learning architectures.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
          <p:cNvSpPr txBox="1"/>
          <p:nvPr/>
        </p:nvSpPr>
        <p:spPr>
          <a:xfrm>
            <a:off x="177800" y="406400"/>
            <a:ext cx="5689600" cy="677108"/>
          </a:xfrm>
          <a:prstGeom prst="rect">
            <a:avLst/>
          </a:prstGeom>
          <a:solidFill>
            <a:srgbClr val="F8BE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Times New Roman"/>
                <a:ea typeface="Times New Roman"/>
                <a:cs typeface="Times New Roman"/>
                <a:sym typeface="Times New Roman"/>
              </a:rPr>
              <a:t>TECHNOLOGY STACK:</a:t>
            </a:r>
            <a:endParaRPr b="1" i="0" sz="3800" u="none" cap="none" strike="noStrike">
              <a:solidFill>
                <a:schemeClr val="dk1"/>
              </a:solidFill>
              <a:latin typeface="Times New Roman"/>
              <a:ea typeface="Times New Roman"/>
              <a:cs typeface="Times New Roman"/>
              <a:sym typeface="Times New Roman"/>
            </a:endParaRPr>
          </a:p>
        </p:txBody>
      </p:sp>
      <p:sp>
        <p:nvSpPr>
          <p:cNvPr id="180" name="Google Shape;180;p3"/>
          <p:cNvSpPr txBox="1"/>
          <p:nvPr/>
        </p:nvSpPr>
        <p:spPr>
          <a:xfrm>
            <a:off x="1742775" y="1242126"/>
            <a:ext cx="4887300" cy="1585500"/>
          </a:xfrm>
          <a:prstGeom prst="rect">
            <a:avLst/>
          </a:prstGeom>
          <a:noFill/>
          <a:ln>
            <a:noFill/>
          </a:ln>
        </p:spPr>
        <p:txBody>
          <a:bodyPr anchorCtr="0" anchor="t" bIns="45700" lIns="91425" spcFirstLastPara="1" rIns="91425" wrap="square" tIns="45700">
            <a:spAutoFit/>
          </a:bodyPr>
          <a:lstStyle/>
          <a:p>
            <a:pPr indent="-317500" lvl="0" marL="457200" marR="0" rtl="0" algn="l">
              <a:lnSpc>
                <a:spcPct val="100000"/>
              </a:lnSpc>
              <a:spcBef>
                <a:spcPts val="0"/>
              </a:spcBef>
              <a:spcAft>
                <a:spcPts val="0"/>
              </a:spcAft>
              <a:buClr>
                <a:schemeClr val="dk1"/>
              </a:buClr>
              <a:buSzPts val="1400"/>
              <a:buFont typeface="Times New Roman"/>
              <a:buChar char="●"/>
            </a:pPr>
            <a:r>
              <a:rPr b="0" i="0" lang="en-US" sz="3300" u="none" cap="none" strike="noStrike">
                <a:solidFill>
                  <a:schemeClr val="dk1"/>
                </a:solidFill>
                <a:latin typeface="Times New Roman"/>
                <a:ea typeface="Times New Roman"/>
                <a:cs typeface="Times New Roman"/>
                <a:sym typeface="Times New Roman"/>
              </a:rPr>
              <a:t>Core java </a:t>
            </a:r>
            <a:endParaRPr b="0" i="0" sz="33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en-US" sz="3300" u="none" cap="none" strike="noStrike">
                <a:solidFill>
                  <a:schemeClr val="dk1"/>
                </a:solidFill>
                <a:latin typeface="Times New Roman"/>
                <a:ea typeface="Times New Roman"/>
                <a:cs typeface="Times New Roman"/>
                <a:sym typeface="Times New Roman"/>
              </a:rPr>
              <a:t>Android</a:t>
            </a:r>
            <a:endParaRPr b="0" i="0" sz="33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Char char="●"/>
            </a:pPr>
            <a:r>
              <a:rPr b="0" i="0" lang="en-US" sz="3100" u="none" cap="none" strike="noStrike">
                <a:solidFill>
                  <a:schemeClr val="dk1"/>
                </a:solidFill>
                <a:latin typeface="Times New Roman"/>
                <a:ea typeface="Times New Roman"/>
                <a:cs typeface="Times New Roman"/>
                <a:sym typeface="Times New Roman"/>
              </a:rPr>
              <a:t>PHP </a:t>
            </a:r>
            <a:endParaRPr b="0" i="0" sz="700" u="none" cap="none" strike="noStrike">
              <a:solidFill>
                <a:srgbClr val="000000"/>
              </a:solidFill>
              <a:latin typeface="Arial"/>
              <a:ea typeface="Arial"/>
              <a:cs typeface="Arial"/>
              <a:sym typeface="Arial"/>
            </a:endParaRPr>
          </a:p>
        </p:txBody>
      </p:sp>
      <p:sp>
        <p:nvSpPr>
          <p:cNvPr id="181" name="Google Shape;181;p3"/>
          <p:cNvSpPr txBox="1"/>
          <p:nvPr/>
        </p:nvSpPr>
        <p:spPr>
          <a:xfrm flipH="1">
            <a:off x="177948" y="3407250"/>
            <a:ext cx="4057500" cy="677100"/>
          </a:xfrm>
          <a:prstGeom prst="rect">
            <a:avLst/>
          </a:prstGeom>
          <a:solidFill>
            <a:srgbClr val="F8BE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800"/>
              <a:buFont typeface="Arial"/>
              <a:buNone/>
            </a:pPr>
            <a:r>
              <a:rPr b="1" i="0" lang="en-US" sz="3800" u="none" cap="none" strike="noStrike">
                <a:solidFill>
                  <a:schemeClr val="dk1"/>
                </a:solidFill>
                <a:latin typeface="Times New Roman"/>
                <a:ea typeface="Times New Roman"/>
                <a:cs typeface="Times New Roman"/>
                <a:sym typeface="Times New Roman"/>
              </a:rPr>
              <a:t>ALGORITHM:</a:t>
            </a:r>
            <a:endParaRPr b="0" i="0" sz="3800" u="none" cap="none" strike="noStrike">
              <a:solidFill>
                <a:schemeClr val="dk1"/>
              </a:solidFill>
              <a:latin typeface="Trebuchet MS"/>
              <a:ea typeface="Trebuchet MS"/>
              <a:cs typeface="Trebuchet MS"/>
              <a:sym typeface="Trebuchet MS"/>
            </a:endParaRPr>
          </a:p>
        </p:txBody>
      </p:sp>
      <p:sp>
        <p:nvSpPr>
          <p:cNvPr id="182" name="Google Shape;182;p3"/>
          <p:cNvSpPr txBox="1"/>
          <p:nvPr/>
        </p:nvSpPr>
        <p:spPr>
          <a:xfrm>
            <a:off x="-58275" y="4326425"/>
            <a:ext cx="10559700" cy="1293000"/>
          </a:xfrm>
          <a:prstGeom prst="rect">
            <a:avLst/>
          </a:prstGeom>
          <a:noFill/>
          <a:ln>
            <a:noFill/>
          </a:ln>
        </p:spPr>
        <p:txBody>
          <a:bodyPr anchorCtr="0" anchor="t" bIns="45700" lIns="91425" spcFirstLastPara="1" rIns="91425" wrap="square" tIns="45700">
            <a:spAutoFit/>
          </a:bodyPr>
          <a:lstStyle/>
          <a:p>
            <a:pPr indent="0" lvl="0" marL="914400" marR="0" rtl="0" algn="l">
              <a:lnSpc>
                <a:spcPct val="100000"/>
              </a:lnSpc>
              <a:spcBef>
                <a:spcPts val="0"/>
              </a:spcBef>
              <a:spcAft>
                <a:spcPts val="0"/>
              </a:spcAft>
              <a:buClr>
                <a:srgbClr val="000000"/>
              </a:buClr>
              <a:buSzPts val="2600"/>
              <a:buFont typeface="Arial"/>
              <a:buNone/>
            </a:pPr>
            <a:r>
              <a:rPr b="1" i="1" lang="en-US" sz="2600" u="sng" cap="none" strike="noStrike">
                <a:solidFill>
                  <a:schemeClr val="dk1"/>
                </a:solidFill>
                <a:latin typeface="Times New Roman"/>
                <a:ea typeface="Times New Roman"/>
                <a:cs typeface="Times New Roman"/>
                <a:sym typeface="Times New Roman"/>
              </a:rPr>
              <a:t>OCR(</a:t>
            </a:r>
            <a:r>
              <a:rPr b="1" i="1" lang="en-US" sz="2600" u="none" cap="none" strike="noStrike">
                <a:solidFill>
                  <a:schemeClr val="dk1"/>
                </a:solidFill>
                <a:latin typeface="Times New Roman"/>
                <a:ea typeface="Times New Roman"/>
                <a:cs typeface="Times New Roman"/>
                <a:sym typeface="Times New Roman"/>
              </a:rPr>
              <a:t>Optical Character Recognition</a:t>
            </a:r>
            <a:r>
              <a:rPr b="0" i="0" lang="en-US" sz="2600" u="none" cap="none" strike="noStrike">
                <a:solidFill>
                  <a:schemeClr val="dk1"/>
                </a:solidFill>
                <a:latin typeface="Times New Roman"/>
                <a:ea typeface="Times New Roman"/>
                <a:cs typeface="Times New Roman"/>
                <a:sym typeface="Times New Roman"/>
              </a:rPr>
              <a:t>) converts the Handwritten character into an machine encoded text .</a:t>
            </a:r>
            <a:endParaRPr b="0" i="0" sz="26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600"/>
              <a:buFont typeface="Arial"/>
              <a:buNone/>
            </a:pPr>
            <a:r>
              <a:t/>
            </a:r>
            <a:endParaRPr b="0" i="0" sz="2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c6bf239d8d_0_11"/>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n-US" sz="4400" u="none" cap="none" strike="noStrike">
                <a:solidFill>
                  <a:srgbClr val="000000"/>
                </a:solidFill>
                <a:highlight>
                  <a:schemeClr val="accent1"/>
                </a:highlight>
                <a:latin typeface="Times New Roman"/>
                <a:ea typeface="Times New Roman"/>
                <a:cs typeface="Times New Roman"/>
                <a:sym typeface="Times New Roman"/>
              </a:rPr>
              <a:t>Software Requirements:</a:t>
            </a:r>
            <a:br>
              <a:rPr b="1" i="0" lang="en-US" sz="4400" u="none" cap="none" strike="noStrike">
                <a:solidFill>
                  <a:srgbClr val="000000"/>
                </a:solidFill>
                <a:highlight>
                  <a:schemeClr val="accent1"/>
                </a:highlight>
                <a:latin typeface="Times New Roman"/>
                <a:ea typeface="Times New Roman"/>
                <a:cs typeface="Times New Roman"/>
                <a:sym typeface="Times New Roman"/>
              </a:rPr>
            </a:br>
            <a:endParaRPr b="0" i="0" sz="4400" u="none" cap="none" strike="noStrike">
              <a:solidFill>
                <a:srgbClr val="000000"/>
              </a:solidFill>
              <a:highlight>
                <a:schemeClr val="accent1"/>
              </a:highlight>
              <a:latin typeface="Times New Roman"/>
              <a:ea typeface="Times New Roman"/>
              <a:cs typeface="Times New Roman"/>
              <a:sym typeface="Times New Roman"/>
            </a:endParaRPr>
          </a:p>
        </p:txBody>
      </p:sp>
      <p:sp>
        <p:nvSpPr>
          <p:cNvPr id="188" name="Google Shape;188;gc6bf239d8d_0_11"/>
          <p:cNvSpPr txBox="1"/>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Windows 7  and above</a:t>
            </a:r>
            <a:endParaRPr b="0" i="0" sz="3200" u="none" cap="none" strike="noStrike">
              <a:solidFill>
                <a:srgbClr val="000000"/>
              </a:solidFill>
              <a:latin typeface="Calibri"/>
              <a:ea typeface="Calibri"/>
              <a:cs typeface="Calibri"/>
              <a:sym typeface="Calibri"/>
            </a:endParaRPr>
          </a:p>
          <a:p>
            <a:pPr indent="-342900" lvl="0" marL="342900" marR="0" rtl="0" algn="l">
              <a:lnSpc>
                <a:spcPct val="100000"/>
              </a:lnSpc>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JDK 1.7</a:t>
            </a:r>
            <a:endParaRPr b="0" i="0" sz="3200" u="none" cap="none" strike="noStrike">
              <a:solidFill>
                <a:srgbClr val="000000"/>
              </a:solidFill>
              <a:latin typeface="Calibri"/>
              <a:ea typeface="Calibri"/>
              <a:cs typeface="Calibri"/>
              <a:sym typeface="Calibri"/>
            </a:endParaRPr>
          </a:p>
          <a:p>
            <a:pPr indent="-342900" lvl="0" marL="342900" marR="0" rtl="0" algn="l">
              <a:lnSpc>
                <a:spcPct val="100000"/>
              </a:lnSpc>
              <a:spcBef>
                <a:spcPts val="56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Apache Tomcat</a:t>
            </a:r>
            <a:endParaRPr b="0" i="0" sz="2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Android Studio 3.4</a:t>
            </a:r>
            <a:endParaRPr b="0" i="0" sz="3200" u="none" cap="none" strike="noStrike">
              <a:solidFill>
                <a:srgbClr val="000000"/>
              </a:solidFill>
              <a:latin typeface="Calibri"/>
              <a:ea typeface="Calibri"/>
              <a:cs typeface="Calibri"/>
              <a:sym typeface="Calibri"/>
            </a:endParaRPr>
          </a:p>
          <a:p>
            <a:pPr indent="-342900" lvl="0" marL="342900" marR="0" rtl="0" algn="l">
              <a:lnSpc>
                <a:spcPct val="100000"/>
              </a:lnSpc>
              <a:spcBef>
                <a:spcPts val="560"/>
              </a:spcBef>
              <a:spcAft>
                <a:spcPts val="0"/>
              </a:spcAft>
              <a:buClr>
                <a:srgbClr val="000000"/>
              </a:buClr>
              <a:buSzPts val="2800"/>
              <a:buFont typeface="Arial"/>
              <a:buChar char="•"/>
            </a:pPr>
            <a:r>
              <a:rPr b="0" i="0" lang="en-US" sz="2800" u="none" cap="none" strike="noStrike">
                <a:solidFill>
                  <a:srgbClr val="000000"/>
                </a:solidFill>
                <a:latin typeface="Times New Roman"/>
                <a:ea typeface="Times New Roman"/>
                <a:cs typeface="Times New Roman"/>
                <a:sym typeface="Times New Roman"/>
              </a:rPr>
              <a:t>Android Phone </a:t>
            </a:r>
            <a:endParaRPr b="0" i="0" sz="3200" u="none" cap="none" strike="noStrike">
              <a:solidFill>
                <a:srgbClr val="000000"/>
              </a:solidFill>
              <a:latin typeface="Calibri"/>
              <a:ea typeface="Calibri"/>
              <a:cs typeface="Calibri"/>
              <a:sym typeface="Calibri"/>
            </a:endParaRPr>
          </a:p>
          <a:p>
            <a:pPr indent="-165100" lvl="0" marL="342900" marR="0" rtl="0" algn="l">
              <a:lnSpc>
                <a:spcPct val="100000"/>
              </a:lnSpc>
              <a:spcBef>
                <a:spcPts val="560"/>
              </a:spcBef>
              <a:spcAft>
                <a:spcPts val="0"/>
              </a:spcAft>
              <a:buClr>
                <a:srgbClr val="000000"/>
              </a:buClr>
              <a:buSzPts val="2800"/>
              <a:buFont typeface="Arial"/>
              <a:buNone/>
            </a:pPr>
            <a:r>
              <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c6bf239d8d_0_16"/>
          <p:cNvSpPr txBox="1"/>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0000"/>
                </a:solidFill>
                <a:highlight>
                  <a:schemeClr val="accent1"/>
                </a:highlight>
                <a:latin typeface="Times New Roman"/>
                <a:ea typeface="Times New Roman"/>
                <a:cs typeface="Times New Roman"/>
                <a:sym typeface="Times New Roman"/>
              </a:rPr>
              <a:t>Hardware Requirements:</a:t>
            </a:r>
            <a:br>
              <a:rPr b="0" i="0" lang="en-US" sz="3600" u="none" cap="none" strike="noStrike">
                <a:solidFill>
                  <a:srgbClr val="000000"/>
                </a:solidFill>
                <a:highlight>
                  <a:schemeClr val="accent1"/>
                </a:highlight>
                <a:latin typeface="Times New Roman"/>
                <a:ea typeface="Times New Roman"/>
                <a:cs typeface="Times New Roman"/>
                <a:sym typeface="Times New Roman"/>
              </a:rPr>
            </a:br>
            <a:endParaRPr b="0" i="0" sz="3600" u="none" cap="none" strike="noStrike">
              <a:solidFill>
                <a:srgbClr val="000000"/>
              </a:solidFill>
              <a:highlight>
                <a:schemeClr val="accent1"/>
              </a:highlight>
              <a:latin typeface="Times New Roman"/>
              <a:ea typeface="Times New Roman"/>
              <a:cs typeface="Times New Roman"/>
              <a:sym typeface="Times New Roman"/>
            </a:endParaRPr>
          </a:p>
        </p:txBody>
      </p:sp>
      <p:sp>
        <p:nvSpPr>
          <p:cNvPr id="194" name="Google Shape;194;gc6bf239d8d_0_16"/>
          <p:cNvSpPr txBox="1"/>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Times New Roman"/>
                <a:ea typeface="Times New Roman"/>
                <a:cs typeface="Times New Roman"/>
                <a:sym typeface="Times New Roman"/>
              </a:rPr>
              <a:t>Hard Disk :	 500GB and Above</a:t>
            </a:r>
            <a:endParaRPr b="0" i="0" sz="3200" u="none" cap="none" strike="noStrike">
              <a:solidFill>
                <a:srgbClr val="000000"/>
              </a:solidFill>
              <a:latin typeface="Calibri"/>
              <a:ea typeface="Calibri"/>
              <a:cs typeface="Calibri"/>
              <a:sym typeface="Calibri"/>
            </a:endParaRPr>
          </a:p>
          <a:p>
            <a:pPr indent="-342900" lvl="0" marL="342900" marR="0" rtl="0" algn="l">
              <a:lnSpc>
                <a:spcPct val="100000"/>
              </a:lnSpc>
              <a:spcBef>
                <a:spcPts val="640"/>
              </a:spcBef>
              <a:spcAft>
                <a:spcPts val="0"/>
              </a:spcAft>
              <a:buClr>
                <a:srgbClr val="000000"/>
              </a:buClr>
              <a:buSzPts val="3200"/>
              <a:buFont typeface="Arial"/>
              <a:buChar char="•"/>
            </a:pPr>
            <a:r>
              <a:rPr b="0" i="0" lang="en-US" sz="3200" u="none" cap="none" strike="noStrike">
                <a:solidFill>
                  <a:srgbClr val="000000"/>
                </a:solidFill>
                <a:latin typeface="Times New Roman"/>
                <a:ea typeface="Times New Roman"/>
                <a:cs typeface="Times New Roman"/>
                <a:sym typeface="Times New Roman"/>
              </a:rPr>
              <a:t>RAM		   :  4GB and Above</a:t>
            </a:r>
            <a:endParaRPr b="0" i="0" sz="3200" u="none" cap="none" strike="noStrike">
              <a:solidFill>
                <a:srgbClr val="000000"/>
              </a:solidFill>
              <a:latin typeface="Calibri"/>
              <a:ea typeface="Calibri"/>
              <a:cs typeface="Calibri"/>
              <a:sym typeface="Calibri"/>
            </a:endParaRPr>
          </a:p>
          <a:p>
            <a:pPr indent="-342900" lvl="0" marL="342900" marR="0" rtl="0" algn="l">
              <a:lnSpc>
                <a:spcPct val="100000"/>
              </a:lnSpc>
              <a:spcBef>
                <a:spcPts val="640"/>
              </a:spcBef>
              <a:spcAft>
                <a:spcPts val="0"/>
              </a:spcAft>
              <a:buClr>
                <a:srgbClr val="000000"/>
              </a:buClr>
              <a:buSzPts val="3200"/>
              <a:buFont typeface="Arial"/>
              <a:buChar char="•"/>
            </a:pPr>
            <a:r>
              <a:rPr b="0" i="0" lang="en-US" sz="3200" u="none" cap="none" strike="noStrike">
                <a:solidFill>
                  <a:srgbClr val="000000"/>
                </a:solidFill>
                <a:latin typeface="Times New Roman"/>
                <a:ea typeface="Times New Roman"/>
                <a:cs typeface="Times New Roman"/>
                <a:sym typeface="Times New Roman"/>
              </a:rPr>
              <a:t>Processor  :  I3 and Above</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2020-11-28T13:50:58Z</dcterms:created>
  <dc:creator>rsrimathi192002@gmail.com</dc:creator>
</cp:coreProperties>
</file>