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Lst>
  <p:sldSz cx="9144000" cy="5143500" type="screen16x9"/>
  <p:notesSz cx="6858000" cy="9144000"/>
  <p:embeddedFontLst>
    <p:embeddedFont>
      <p:font typeface="Old Standard TT" charset="0"/>
      <p:regular r:id="rId21"/>
      <p:bold r:id="rId22"/>
      <p:italic r:id="rId23"/>
    </p:embeddedFont>
    <p:embeddedFont>
      <p:font typeface="PT Sans" charset="0"/>
      <p:regular r:id="rId24"/>
      <p:bold r:id="rId25"/>
      <p:italic r:id="rId26"/>
      <p:boldItalic r:id="rId27"/>
    </p:embeddedFont>
    <p:embeddedFont>
      <p:font typeface="Nunito" charset="0"/>
      <p:regular r:id="rId28"/>
      <p:bold r:id="rId29"/>
      <p:italic r:id="rId30"/>
      <p:boldItalic r:id="rId31"/>
    </p:embeddedFont>
    <p:embeddedFont>
      <p:font typeface="Calibri" pitchFamily="34" charset="0"/>
      <p:regular r:id="rId32"/>
      <p:bold r:id="rId33"/>
      <p:italic r:id="rId34"/>
      <p:boldItalic r:id="rId35"/>
    </p:embeddedFont>
    <p:embeddedFont>
      <p:font typeface="Spectral"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8D42374-CF9E-4519-85B8-E5055E2EFFE8}">
  <a:tblStyle styleId="{48D42374-CF9E-4519-85B8-E5055E2EFF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384" y="1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737475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3b76af15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3b76af15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3b76af15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3b76af15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3b76af153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3b76af153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3b76af15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3b76af15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3b76af153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3b76af15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3b76af15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3b76af15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3b76af153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3b76af15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3b76af153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3b76af15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3b76af153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3b76af15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6b6960a99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6b6960a99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3b76af15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3b76af1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3b76af15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3b76af15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3b76af15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3b76af1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3b76af15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3b76af15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3b76af15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3b76af15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3b76af15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3b76af15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3b76af15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d3b76af15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sciencedirect.com/science/article/pii/S0020025512006342"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ownloads.hindawi.com/journals/mpe/2015/250461.pdf"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Spectral"/>
                <a:ea typeface="Spectral"/>
                <a:cs typeface="Spectral"/>
                <a:sym typeface="Spectral"/>
              </a:rPr>
              <a:t>Traffic Sign Recognition</a:t>
            </a:r>
            <a:endParaRPr>
              <a:latin typeface="Spectral"/>
              <a:ea typeface="Spectral"/>
              <a:cs typeface="Spectral"/>
              <a:sym typeface="Spectral"/>
            </a:endParaRPr>
          </a:p>
        </p:txBody>
      </p:sp>
      <p:sp>
        <p:nvSpPr>
          <p:cNvPr id="129" name="Google Shape;129;p13"/>
          <p:cNvSpPr txBox="1">
            <a:spLocks noGrp="1"/>
          </p:cNvSpPr>
          <p:nvPr>
            <p:ph type="subTitle" idx="1"/>
          </p:nvPr>
        </p:nvSpPr>
        <p:spPr>
          <a:xfrm>
            <a:off x="1420950" y="3219550"/>
            <a:ext cx="6555000" cy="522600"/>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275"/>
              <a:buNone/>
            </a:pPr>
            <a:r>
              <a:rPr lang="en" sz="1500"/>
              <a:t>Rajanandhini H - </a:t>
            </a:r>
            <a:r>
              <a:rPr lang="en" sz="1500">
                <a:solidFill>
                  <a:srgbClr val="000000"/>
                </a:solidFill>
              </a:rPr>
              <a:t>18C075</a:t>
            </a:r>
            <a:r>
              <a:rPr lang="en" sz="1500"/>
              <a:t> </a:t>
            </a:r>
            <a:r>
              <a:rPr lang="en" sz="1450"/>
              <a:t>, </a:t>
            </a:r>
            <a:r>
              <a:rPr lang="en" sz="1500"/>
              <a:t>Samiksha S - </a:t>
            </a:r>
            <a:r>
              <a:rPr lang="en" sz="1500">
                <a:solidFill>
                  <a:srgbClr val="000000"/>
                </a:solidFill>
              </a:rPr>
              <a:t>18C087</a:t>
            </a:r>
            <a:r>
              <a:rPr lang="en" sz="1450"/>
              <a:t>,</a:t>
            </a:r>
            <a:r>
              <a:rPr lang="en" sz="1500"/>
              <a:t>Varsha Nair H -</a:t>
            </a:r>
            <a:r>
              <a:rPr lang="en" sz="1500">
                <a:solidFill>
                  <a:srgbClr val="000000"/>
                </a:solidFill>
              </a:rPr>
              <a:t>18C121</a:t>
            </a:r>
            <a:endParaRPr sz="1500">
              <a:solidFill>
                <a:srgbClr val="000000"/>
              </a:solidFill>
            </a:endParaRPr>
          </a:p>
          <a:p>
            <a:pPr marL="0" lvl="0" indent="0" algn="ctr" rtl="0">
              <a:lnSpc>
                <a:spcPct val="90000"/>
              </a:lnSpc>
              <a:spcBef>
                <a:spcPts val="0"/>
              </a:spcBef>
              <a:spcAft>
                <a:spcPts val="0"/>
              </a:spcAft>
              <a:buSzPts val="275"/>
              <a:buNone/>
            </a:pPr>
            <a:r>
              <a:rPr lang="en" sz="1500"/>
              <a:t>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311700" y="145575"/>
            <a:ext cx="8520600" cy="83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00"/>
              <a:t>MATHEMATICAL MODELING AND ANALYSIS BEHIND THE PROBLEM</a:t>
            </a:r>
            <a:endParaRPr sz="2500"/>
          </a:p>
        </p:txBody>
      </p:sp>
      <p:sp>
        <p:nvSpPr>
          <p:cNvPr id="183" name="Google Shape;183;p22"/>
          <p:cNvSpPr txBox="1">
            <a:spLocks noGrp="1"/>
          </p:cNvSpPr>
          <p:nvPr>
            <p:ph type="body" idx="1"/>
          </p:nvPr>
        </p:nvSpPr>
        <p:spPr>
          <a:xfrm>
            <a:off x="860340" y="1325720"/>
            <a:ext cx="7323540" cy="31566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Font typeface="PT Sans"/>
              <a:buChar char="●"/>
            </a:pPr>
            <a:r>
              <a:rPr lang="en" sz="1700" dirty="0">
                <a:latin typeface="PT Sans"/>
                <a:ea typeface="PT Sans"/>
                <a:cs typeface="PT Sans"/>
                <a:sym typeface="PT Sans"/>
              </a:rPr>
              <a:t>The dataset sorted on the basis of number of images in each class.After sorting it is plotted as a </a:t>
            </a:r>
            <a:r>
              <a:rPr lang="en" sz="1700" dirty="0" smtClean="0">
                <a:latin typeface="PT Sans"/>
                <a:ea typeface="PT Sans"/>
                <a:cs typeface="PT Sans"/>
                <a:sym typeface="PT Sans"/>
              </a:rPr>
              <a:t>graph.</a:t>
            </a:r>
          </a:p>
          <a:p>
            <a:pPr lvl="0" indent="-336550">
              <a:lnSpc>
                <a:spcPct val="150000"/>
              </a:lnSpc>
              <a:buSzPts val="1700"/>
              <a:buFont typeface="PT Sans"/>
              <a:buChar char="●"/>
            </a:pPr>
            <a:r>
              <a:rPr lang="en-US" sz="1700" dirty="0">
                <a:highlight>
                  <a:srgbClr val="FFFFFF"/>
                </a:highlight>
                <a:latin typeface="PT Sans"/>
                <a:ea typeface="PT Sans"/>
                <a:cs typeface="PT Sans"/>
                <a:sym typeface="PT Sans"/>
              </a:rPr>
              <a:t>Correlation </a:t>
            </a:r>
            <a:r>
              <a:rPr lang="en-US" sz="1700" dirty="0" smtClean="0">
                <a:highlight>
                  <a:srgbClr val="FFFFFF"/>
                </a:highlight>
                <a:latin typeface="PT Sans"/>
                <a:ea typeface="PT Sans"/>
                <a:cs typeface="PT Sans"/>
                <a:sym typeface="PT Sans"/>
              </a:rPr>
              <a:t>heat map </a:t>
            </a:r>
            <a:r>
              <a:rPr lang="en-US" sz="1700" dirty="0">
                <a:highlight>
                  <a:srgbClr val="FFFFFF"/>
                </a:highlight>
                <a:latin typeface="PT Sans"/>
                <a:ea typeface="PT Sans"/>
                <a:cs typeface="PT Sans"/>
                <a:sym typeface="PT Sans"/>
              </a:rPr>
              <a:t>is used to compare the measurement of each pair of </a:t>
            </a:r>
            <a:r>
              <a:rPr lang="en-US" sz="1700" dirty="0" smtClean="0">
                <a:highlight>
                  <a:srgbClr val="FFFFFF"/>
                </a:highlight>
                <a:latin typeface="PT Sans"/>
                <a:ea typeface="PT Sans"/>
                <a:cs typeface="PT Sans"/>
                <a:sym typeface="PT Sans"/>
              </a:rPr>
              <a:t>dimensions. The </a:t>
            </a:r>
            <a:r>
              <a:rPr lang="en-US" sz="1700" dirty="0">
                <a:highlight>
                  <a:srgbClr val="FFFFFF"/>
                </a:highlight>
                <a:latin typeface="PT Sans"/>
                <a:ea typeface="PT Sans"/>
                <a:cs typeface="PT Sans"/>
                <a:sym typeface="PT Sans"/>
              </a:rPr>
              <a:t>figure represents the heat map of the dataset</a:t>
            </a:r>
            <a:r>
              <a:rPr lang="en-US" sz="1700" dirty="0" smtClean="0">
                <a:highlight>
                  <a:srgbClr val="FFFFFF"/>
                </a:highlight>
                <a:latin typeface="PT Sans"/>
                <a:ea typeface="PT Sans"/>
                <a:cs typeface="PT Sans"/>
                <a:sym typeface="PT Sans"/>
              </a:rPr>
              <a:t>.</a:t>
            </a:r>
          </a:p>
          <a:p>
            <a:pPr lvl="0" indent="-336550">
              <a:lnSpc>
                <a:spcPct val="150000"/>
              </a:lnSpc>
              <a:buSzPts val="1700"/>
              <a:buFont typeface="PT Sans"/>
              <a:buChar char="●"/>
            </a:pPr>
            <a:r>
              <a:rPr lang="en-US" sz="1700" dirty="0" smtClean="0">
                <a:highlight>
                  <a:srgbClr val="FFFFFF"/>
                </a:highlight>
                <a:latin typeface="PT Sans"/>
                <a:ea typeface="PT Sans"/>
                <a:cs typeface="PT Sans"/>
                <a:sym typeface="PT Sans"/>
              </a:rPr>
              <a:t>Mean</a:t>
            </a:r>
          </a:p>
          <a:p>
            <a:pPr lvl="0" indent="-336550">
              <a:lnSpc>
                <a:spcPct val="150000"/>
              </a:lnSpc>
              <a:buSzPts val="1700"/>
              <a:buFont typeface="PT Sans"/>
              <a:buChar char="●"/>
            </a:pPr>
            <a:r>
              <a:rPr lang="en-US" sz="1700" dirty="0">
                <a:highlight>
                  <a:srgbClr val="FFFFFF"/>
                </a:highlight>
                <a:latin typeface="PT Sans"/>
                <a:ea typeface="PT Sans"/>
                <a:cs typeface="PT Sans"/>
                <a:sym typeface="PT Sans"/>
              </a:rPr>
              <a:t>Standard Deviation</a:t>
            </a:r>
          </a:p>
          <a:p>
            <a:pPr lvl="0" indent="-336550">
              <a:lnSpc>
                <a:spcPct val="150000"/>
              </a:lnSpc>
              <a:buSzPts val="1700"/>
              <a:buFont typeface="PT Sans"/>
              <a:buChar char="●"/>
            </a:pPr>
            <a:r>
              <a:rPr lang="en-US" sz="1700" dirty="0" smtClean="0">
                <a:highlight>
                  <a:srgbClr val="FFFFFF"/>
                </a:highlight>
                <a:latin typeface="PT Sans"/>
                <a:ea typeface="PT Sans"/>
                <a:cs typeface="PT Sans"/>
                <a:sym typeface="PT Sans"/>
              </a:rPr>
              <a:t>Covariance</a:t>
            </a:r>
          </a:p>
          <a:p>
            <a:pPr lvl="0" indent="-336550">
              <a:lnSpc>
                <a:spcPct val="150000"/>
              </a:lnSpc>
              <a:buSzPts val="1700"/>
              <a:buFont typeface="PT Sans"/>
              <a:buChar char="●"/>
            </a:pPr>
            <a:r>
              <a:rPr lang="en-US" sz="1700" dirty="0" smtClean="0">
                <a:highlight>
                  <a:srgbClr val="FFFFFF"/>
                </a:highlight>
                <a:latin typeface="PT Sans"/>
                <a:ea typeface="PT Sans"/>
                <a:cs typeface="PT Sans"/>
                <a:sym typeface="PT Sans"/>
              </a:rPr>
              <a:t>Precision-Recall</a:t>
            </a:r>
            <a:endParaRPr lang="en-US" sz="1700" dirty="0">
              <a:highlight>
                <a:srgbClr val="FFFFFF"/>
              </a:highlight>
              <a:latin typeface="PT Sans"/>
              <a:ea typeface="PT Sans"/>
              <a:cs typeface="PT Sans"/>
              <a:sym typeface="PT Sans"/>
            </a:endParaRPr>
          </a:p>
          <a:p>
            <a:pPr lvl="0" indent="-336550">
              <a:lnSpc>
                <a:spcPct val="150000"/>
              </a:lnSpc>
              <a:buSzPts val="1700"/>
              <a:buFont typeface="PT Sans"/>
              <a:buChar char="●"/>
            </a:pPr>
            <a:endParaRPr lang="en-US" sz="1700" dirty="0">
              <a:highlight>
                <a:srgbClr val="FFFFFF"/>
              </a:highlight>
              <a:latin typeface="PT Sans"/>
              <a:ea typeface="PT Sans"/>
              <a:cs typeface="PT Sans"/>
              <a:sym typeface="PT Sans"/>
            </a:endParaRPr>
          </a:p>
          <a:p>
            <a:pPr marL="0" lvl="0" indent="0">
              <a:buNone/>
            </a:pPr>
            <a:endParaRPr lang="en-US" sz="1800" dirty="0">
              <a:latin typeface="Old Standard TT"/>
              <a:ea typeface="Old Standard TT"/>
              <a:cs typeface="Old Standard TT"/>
              <a:sym typeface="Old Standard TT"/>
            </a:endParaRPr>
          </a:p>
          <a:p>
            <a:pPr marL="457200" lvl="0" indent="-336550" algn="l" rtl="0">
              <a:lnSpc>
                <a:spcPct val="150000"/>
              </a:lnSpc>
              <a:spcBef>
                <a:spcPts val="0"/>
              </a:spcBef>
              <a:spcAft>
                <a:spcPts val="0"/>
              </a:spcAft>
              <a:buSzPts val="1700"/>
              <a:buFont typeface="PT Sans"/>
              <a:buChar char="●"/>
            </a:pPr>
            <a:endParaRPr lang="en" sz="1700" dirty="0" smtClean="0">
              <a:latin typeface="PT Sans"/>
              <a:ea typeface="PT Sans"/>
              <a:cs typeface="PT Sans"/>
              <a:sym typeface="PT Sans"/>
            </a:endParaRPr>
          </a:p>
          <a:p>
            <a:pPr marL="457200" lvl="0" indent="-336550" algn="l" rtl="0">
              <a:lnSpc>
                <a:spcPct val="150000"/>
              </a:lnSpc>
              <a:spcBef>
                <a:spcPts val="0"/>
              </a:spcBef>
              <a:spcAft>
                <a:spcPts val="0"/>
              </a:spcAft>
              <a:buSzPts val="1700"/>
              <a:buFont typeface="PT Sans"/>
              <a:buChar char="●"/>
            </a:pPr>
            <a:endParaRPr sz="1700" dirty="0">
              <a:latin typeface="PT Sans"/>
              <a:ea typeface="PT Sans"/>
              <a:cs typeface="PT Sans"/>
              <a:sym typeface="PT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00" dirty="0"/>
              <a:t>RESULT ANALYSIS</a:t>
            </a:r>
            <a:endParaRPr sz="2500" dirty="0"/>
          </a:p>
        </p:txBody>
      </p:sp>
      <p:sp>
        <p:nvSpPr>
          <p:cNvPr id="197" name="Google Shape;197;p24"/>
          <p:cNvSpPr txBox="1">
            <a:spLocks noGrp="1"/>
          </p:cNvSpPr>
          <p:nvPr>
            <p:ph type="body" idx="1"/>
          </p:nvPr>
        </p:nvSpPr>
        <p:spPr>
          <a:xfrm>
            <a:off x="758190" y="1815465"/>
            <a:ext cx="7505700" cy="2448000"/>
          </a:xfrm>
          <a:prstGeom prst="rect">
            <a:avLst/>
          </a:prstGeom>
        </p:spPr>
        <p:txBody>
          <a:bodyPr spcFirstLastPara="1" wrap="square" lIns="91425" tIns="91425" rIns="91425" bIns="91425" anchor="t" anchorCtr="0">
            <a:noAutofit/>
          </a:bodyPr>
          <a:lstStyle/>
          <a:p>
            <a:pPr marL="457200" lvl="0" indent="-328453" algn="l" rtl="0">
              <a:lnSpc>
                <a:spcPct val="200000"/>
              </a:lnSpc>
              <a:spcBef>
                <a:spcPts val="0"/>
              </a:spcBef>
              <a:spcAft>
                <a:spcPts val="0"/>
              </a:spcAft>
              <a:buSzPct val="100000"/>
              <a:buFont typeface="PT Sans"/>
              <a:buChar char="●"/>
            </a:pPr>
            <a:r>
              <a:rPr lang="en" sz="1400" dirty="0">
                <a:latin typeface="PT Sans"/>
                <a:ea typeface="PT Sans"/>
                <a:cs typeface="PT Sans"/>
                <a:sym typeface="PT Sans"/>
              </a:rPr>
              <a:t>Traffic Sign Recognition  has been addressed by many techniques.</a:t>
            </a:r>
            <a:endParaRPr sz="1400" dirty="0">
              <a:latin typeface="PT Sans"/>
              <a:ea typeface="PT Sans"/>
              <a:cs typeface="PT Sans"/>
              <a:sym typeface="PT Sans"/>
            </a:endParaRPr>
          </a:p>
          <a:p>
            <a:pPr marL="457200" lvl="0" indent="-328453" algn="l" rtl="0">
              <a:lnSpc>
                <a:spcPct val="200000"/>
              </a:lnSpc>
              <a:spcBef>
                <a:spcPts val="0"/>
              </a:spcBef>
              <a:spcAft>
                <a:spcPts val="0"/>
              </a:spcAft>
              <a:buSzPct val="100000"/>
              <a:buFont typeface="PT Sans"/>
              <a:buChar char="●"/>
            </a:pPr>
            <a:r>
              <a:rPr lang="en" sz="1400" dirty="0">
                <a:latin typeface="PT Sans"/>
                <a:ea typeface="PT Sans"/>
                <a:cs typeface="PT Sans"/>
                <a:sym typeface="PT Sans"/>
              </a:rPr>
              <a:t>The most broadly  used approach is CNN in traffic sign recognition.</a:t>
            </a:r>
            <a:endParaRPr sz="1400" dirty="0">
              <a:latin typeface="PT Sans"/>
              <a:ea typeface="PT Sans"/>
              <a:cs typeface="PT Sans"/>
              <a:sym typeface="PT Sans"/>
            </a:endParaRPr>
          </a:p>
          <a:p>
            <a:pPr marL="457200" lvl="0" indent="-328453" algn="l" rtl="0">
              <a:lnSpc>
                <a:spcPct val="200000"/>
              </a:lnSpc>
              <a:spcBef>
                <a:spcPts val="0"/>
              </a:spcBef>
              <a:spcAft>
                <a:spcPts val="0"/>
              </a:spcAft>
              <a:buSzPct val="100000"/>
              <a:buFont typeface="PT Sans"/>
              <a:buChar char="●"/>
            </a:pPr>
            <a:r>
              <a:rPr lang="en" sz="1400" dirty="0">
                <a:latin typeface="PT Sans"/>
                <a:ea typeface="PT Sans"/>
                <a:cs typeface="PT Sans"/>
                <a:sym typeface="PT Sans"/>
              </a:rPr>
              <a:t>The existing solution has an accuracy of 94% - 95% .</a:t>
            </a:r>
            <a:endParaRPr sz="1400" dirty="0">
              <a:latin typeface="PT Sans"/>
              <a:ea typeface="PT Sans"/>
              <a:cs typeface="PT Sans"/>
              <a:sym typeface="PT Sans"/>
            </a:endParaRPr>
          </a:p>
          <a:p>
            <a:pPr lvl="0" indent="-328453">
              <a:lnSpc>
                <a:spcPct val="200000"/>
              </a:lnSpc>
              <a:buSzPct val="100000"/>
              <a:buFont typeface="PT Sans"/>
              <a:buChar char="●"/>
            </a:pPr>
            <a:r>
              <a:rPr lang="en" sz="1400" dirty="0">
                <a:latin typeface="PT Sans"/>
                <a:ea typeface="PT Sans"/>
                <a:cs typeface="PT Sans"/>
                <a:sym typeface="PT Sans"/>
              </a:rPr>
              <a:t>In the proposed methodology the test result of the trained CNN shows that the accuracy of the model in detecting and recognizing traffic signs is 99.7% </a:t>
            </a:r>
            <a:r>
              <a:rPr lang="en" sz="1400" dirty="0" smtClean="0">
                <a:latin typeface="PT Sans"/>
                <a:ea typeface="PT Sans"/>
                <a:cs typeface="PT Sans"/>
                <a:sym typeface="PT Sans"/>
              </a:rPr>
              <a:t> as training and </a:t>
            </a:r>
            <a:r>
              <a:rPr lang="en-US" sz="1400" dirty="0"/>
              <a:t> 97.8 as testing accuracy.</a:t>
            </a:r>
            <a:r>
              <a:rPr lang="en" sz="1400" dirty="0" smtClean="0">
                <a:latin typeface="PT Sans"/>
                <a:ea typeface="PT Sans"/>
                <a:cs typeface="PT Sans"/>
                <a:sym typeface="PT Sans"/>
              </a:rPr>
              <a:t>.</a:t>
            </a:r>
            <a:endParaRPr sz="1400" dirty="0">
              <a:latin typeface="PT Sans"/>
              <a:ea typeface="PT Sans"/>
              <a:cs typeface="PT Sans"/>
              <a:sym typeface="PT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25"/>
          <p:cNvPicPr preferRelativeResize="0"/>
          <p:nvPr/>
        </p:nvPicPr>
        <p:blipFill rotWithShape="1">
          <a:blip r:embed="rId3">
            <a:alphaModFix/>
          </a:blip>
          <a:srcRect r="10889"/>
          <a:stretch/>
        </p:blipFill>
        <p:spPr>
          <a:xfrm>
            <a:off x="115900" y="363925"/>
            <a:ext cx="4456100" cy="3663525"/>
          </a:xfrm>
          <a:prstGeom prst="rect">
            <a:avLst/>
          </a:prstGeom>
          <a:noFill/>
          <a:ln>
            <a:noFill/>
          </a:ln>
        </p:spPr>
      </p:pic>
      <p:pic>
        <p:nvPicPr>
          <p:cNvPr id="204" name="Google Shape;204;p25"/>
          <p:cNvPicPr preferRelativeResize="0"/>
          <p:nvPr/>
        </p:nvPicPr>
        <p:blipFill>
          <a:blip r:embed="rId4">
            <a:alphaModFix/>
          </a:blip>
          <a:stretch>
            <a:fillRect/>
          </a:stretch>
        </p:blipFill>
        <p:spPr>
          <a:xfrm>
            <a:off x="4803825" y="424575"/>
            <a:ext cx="4267225" cy="3539800"/>
          </a:xfrm>
          <a:prstGeom prst="rect">
            <a:avLst/>
          </a:prstGeom>
          <a:noFill/>
          <a:ln>
            <a:noFill/>
          </a:ln>
        </p:spPr>
      </p:pic>
      <p:pic>
        <p:nvPicPr>
          <p:cNvPr id="206" name="Google Shape;206;p25"/>
          <p:cNvPicPr preferRelativeResize="0"/>
          <p:nvPr/>
        </p:nvPicPr>
        <p:blipFill>
          <a:blip r:embed="rId5">
            <a:alphaModFix/>
          </a:blip>
          <a:stretch>
            <a:fillRect/>
          </a:stretch>
        </p:blipFill>
        <p:spPr>
          <a:xfrm>
            <a:off x="3154025" y="4427650"/>
            <a:ext cx="3653125" cy="56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704850" y="6932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00"/>
              <a:t>OUTCOME</a:t>
            </a:r>
            <a:endParaRPr sz="2500"/>
          </a:p>
        </p:txBody>
      </p:sp>
      <p:sp>
        <p:nvSpPr>
          <p:cNvPr id="212" name="Google Shape;212;p26"/>
          <p:cNvSpPr txBox="1">
            <a:spLocks noGrp="1"/>
          </p:cNvSpPr>
          <p:nvPr>
            <p:ph type="body" idx="1"/>
          </p:nvPr>
        </p:nvSpPr>
        <p:spPr>
          <a:xfrm>
            <a:off x="788670" y="1647825"/>
            <a:ext cx="7505700" cy="2448000"/>
          </a:xfrm>
          <a:prstGeom prst="rect">
            <a:avLst/>
          </a:prstGeom>
        </p:spPr>
        <p:txBody>
          <a:bodyPr spcFirstLastPara="1" wrap="square" lIns="91425" tIns="91425" rIns="91425" bIns="91425" anchor="t" anchorCtr="0">
            <a:normAutofit fontScale="85000" lnSpcReduction="10000"/>
          </a:bodyPr>
          <a:lstStyle/>
          <a:p>
            <a:pPr marL="457200" lvl="0" indent="-320357" algn="l" rtl="0">
              <a:spcBef>
                <a:spcPts val="0"/>
              </a:spcBef>
              <a:spcAft>
                <a:spcPts val="0"/>
              </a:spcAft>
              <a:buSzPct val="100000"/>
              <a:buFont typeface="PT Sans"/>
              <a:buChar char="●"/>
            </a:pPr>
            <a:r>
              <a:rPr lang="en" sz="1700" dirty="0">
                <a:latin typeface="PT Sans"/>
                <a:ea typeface="PT Sans"/>
                <a:cs typeface="PT Sans"/>
                <a:sym typeface="PT Sans"/>
              </a:rPr>
              <a:t>Failing to notice these traffic signs may directly or indirectly lead to accidents.</a:t>
            </a:r>
            <a:endParaRPr sz="1700" dirty="0">
              <a:latin typeface="PT Sans"/>
              <a:ea typeface="PT Sans"/>
              <a:cs typeface="PT Sans"/>
              <a:sym typeface="PT Sans"/>
            </a:endParaRPr>
          </a:p>
          <a:p>
            <a:pPr marL="457200" lvl="0" indent="0" algn="l" rtl="0">
              <a:spcBef>
                <a:spcPts val="0"/>
              </a:spcBef>
              <a:spcAft>
                <a:spcPts val="0"/>
              </a:spcAft>
              <a:buNone/>
            </a:pPr>
            <a:endParaRPr sz="1700" dirty="0">
              <a:latin typeface="PT Sans"/>
              <a:ea typeface="PT Sans"/>
              <a:cs typeface="PT Sans"/>
              <a:sym typeface="PT Sans"/>
            </a:endParaRPr>
          </a:p>
          <a:p>
            <a:pPr marL="457200" lvl="0" indent="-320357" algn="l" rtl="0">
              <a:spcBef>
                <a:spcPts val="0"/>
              </a:spcBef>
              <a:spcAft>
                <a:spcPts val="0"/>
              </a:spcAft>
              <a:buSzPct val="100000"/>
              <a:buFont typeface="PT Sans"/>
              <a:buChar char="●"/>
            </a:pPr>
            <a:r>
              <a:rPr lang="en" sz="1700" dirty="0">
                <a:latin typeface="PT Sans"/>
                <a:ea typeface="PT Sans"/>
                <a:cs typeface="PT Sans"/>
                <a:sym typeface="PT Sans"/>
              </a:rPr>
              <a:t>Traffic sign recognition (TSR) is an important application in advanced driver assistance systems (ADAS), which helps drivers with vital information.</a:t>
            </a:r>
            <a:endParaRPr sz="1700" dirty="0">
              <a:latin typeface="PT Sans"/>
              <a:ea typeface="PT Sans"/>
              <a:cs typeface="PT Sans"/>
              <a:sym typeface="PT Sans"/>
            </a:endParaRPr>
          </a:p>
          <a:p>
            <a:pPr marL="457200" lvl="0" indent="0" algn="l" rtl="0">
              <a:spcBef>
                <a:spcPts val="0"/>
              </a:spcBef>
              <a:spcAft>
                <a:spcPts val="0"/>
              </a:spcAft>
              <a:buNone/>
            </a:pPr>
            <a:endParaRPr sz="1700" dirty="0">
              <a:latin typeface="PT Sans"/>
              <a:ea typeface="PT Sans"/>
              <a:cs typeface="PT Sans"/>
              <a:sym typeface="PT Sans"/>
            </a:endParaRPr>
          </a:p>
          <a:p>
            <a:pPr marL="457200" lvl="0" indent="-320357" algn="l" rtl="0">
              <a:spcBef>
                <a:spcPts val="0"/>
              </a:spcBef>
              <a:spcAft>
                <a:spcPts val="0"/>
              </a:spcAft>
              <a:buSzPct val="100000"/>
              <a:buFont typeface="PT Sans"/>
              <a:buChar char="●"/>
            </a:pPr>
            <a:r>
              <a:rPr lang="en" sz="1700" dirty="0">
                <a:latin typeface="PT Sans"/>
                <a:ea typeface="PT Sans"/>
                <a:cs typeface="PT Sans"/>
                <a:sym typeface="PT Sans"/>
              </a:rPr>
              <a:t>The major reason for selecting  CNN(Convolutional Neural Networks)algorithm is that CNNs have achieved phenomenal accuracy and efﬁciency in image-classiﬁcation.</a:t>
            </a:r>
            <a:endParaRPr sz="1700" dirty="0">
              <a:latin typeface="PT Sans"/>
              <a:ea typeface="PT Sans"/>
              <a:cs typeface="PT Sans"/>
              <a:sym typeface="PT Sans"/>
            </a:endParaRPr>
          </a:p>
          <a:p>
            <a:pPr marL="457200" lvl="0" indent="0" algn="l" rtl="0">
              <a:spcBef>
                <a:spcPts val="0"/>
              </a:spcBef>
              <a:spcAft>
                <a:spcPts val="0"/>
              </a:spcAft>
              <a:buNone/>
            </a:pPr>
            <a:endParaRPr sz="1700" dirty="0">
              <a:latin typeface="PT Sans"/>
              <a:ea typeface="PT Sans"/>
              <a:cs typeface="PT Sans"/>
              <a:sym typeface="PT Sans"/>
            </a:endParaRPr>
          </a:p>
          <a:p>
            <a:pPr marL="457200" lvl="0" indent="-320357" algn="l" rtl="0">
              <a:spcBef>
                <a:spcPts val="0"/>
              </a:spcBef>
              <a:spcAft>
                <a:spcPts val="0"/>
              </a:spcAft>
              <a:buSzPct val="100000"/>
              <a:buFont typeface="PT Sans"/>
              <a:buChar char="●"/>
            </a:pPr>
            <a:r>
              <a:rPr lang="en" sz="1700" dirty="0">
                <a:latin typeface="PT Sans"/>
                <a:ea typeface="PT Sans"/>
                <a:cs typeface="PT Sans"/>
                <a:sym typeface="PT Sans"/>
              </a:rPr>
              <a:t>Compared to many other models the model proposed in this paper shows a much higher accuracy of </a:t>
            </a:r>
            <a:r>
              <a:rPr lang="en" sz="1700">
                <a:latin typeface="PT Sans"/>
                <a:ea typeface="PT Sans"/>
                <a:cs typeface="PT Sans"/>
                <a:sym typeface="PT Sans"/>
              </a:rPr>
              <a:t>99.7</a:t>
            </a:r>
            <a:r>
              <a:rPr lang="en" sz="1700" smtClean="0">
                <a:latin typeface="PT Sans"/>
                <a:ea typeface="PT Sans"/>
                <a:cs typeface="PT Sans"/>
                <a:sym typeface="PT Sans"/>
              </a:rPr>
              <a:t>% as training and 97.8 as testing accuracy.</a:t>
            </a:r>
            <a:endParaRPr sz="1700" dirty="0">
              <a:latin typeface="PT Sans"/>
              <a:ea typeface="PT Sans"/>
              <a:cs typeface="PT Sans"/>
              <a:sym typeface="PT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00"/>
              <a:t>CONTRIBUTION OF EACH OF THE TEAM MEMBERS</a:t>
            </a:r>
            <a:endParaRPr sz="2500"/>
          </a:p>
        </p:txBody>
      </p:sp>
      <p:graphicFrame>
        <p:nvGraphicFramePr>
          <p:cNvPr id="218" name="Google Shape;218;p27"/>
          <p:cNvGraphicFramePr/>
          <p:nvPr/>
        </p:nvGraphicFramePr>
        <p:xfrm>
          <a:off x="952500" y="1739390"/>
          <a:ext cx="7239000" cy="1767720"/>
        </p:xfrm>
        <a:graphic>
          <a:graphicData uri="http://schemas.openxmlformats.org/drawingml/2006/table">
            <a:tbl>
              <a:tblPr>
                <a:noFill/>
                <a:tableStyleId>{48D42374-CF9E-4519-85B8-E5055E2EFFE8}</a:tableStyleId>
              </a:tblPr>
              <a:tblGrid>
                <a:gridCol w="2413000"/>
                <a:gridCol w="2413000"/>
                <a:gridCol w="2413000"/>
              </a:tblGrid>
              <a:tr h="413800">
                <a:tc>
                  <a:txBody>
                    <a:bodyPr/>
                    <a:lstStyle/>
                    <a:p>
                      <a:pPr marL="0" lvl="0" indent="0" algn="l" rtl="0">
                        <a:spcBef>
                          <a:spcPts val="0"/>
                        </a:spcBef>
                        <a:spcAft>
                          <a:spcPts val="0"/>
                        </a:spcAft>
                        <a:buNone/>
                      </a:pPr>
                      <a:r>
                        <a:rPr lang="en" sz="1700" b="1">
                          <a:latin typeface="PT Sans"/>
                          <a:ea typeface="PT Sans"/>
                          <a:cs typeface="PT Sans"/>
                          <a:sym typeface="PT Sans"/>
                        </a:rPr>
                        <a:t>S.NO</a:t>
                      </a:r>
                      <a:endParaRPr sz="1700" b="1">
                        <a:latin typeface="PT Sans"/>
                        <a:ea typeface="PT Sans"/>
                        <a:cs typeface="PT Sans"/>
                        <a:sym typeface="PT Sans"/>
                      </a:endParaRPr>
                    </a:p>
                  </a:txBody>
                  <a:tcPr marL="91425" marR="91425" marT="91425" marB="91425"/>
                </a:tc>
                <a:tc>
                  <a:txBody>
                    <a:bodyPr/>
                    <a:lstStyle/>
                    <a:p>
                      <a:pPr marL="0" lvl="0" indent="0" algn="l" rtl="0">
                        <a:spcBef>
                          <a:spcPts val="0"/>
                        </a:spcBef>
                        <a:spcAft>
                          <a:spcPts val="0"/>
                        </a:spcAft>
                        <a:buNone/>
                      </a:pPr>
                      <a:r>
                        <a:rPr lang="en" sz="1700" b="1">
                          <a:latin typeface="PT Sans"/>
                          <a:ea typeface="PT Sans"/>
                          <a:cs typeface="PT Sans"/>
                          <a:sym typeface="PT Sans"/>
                        </a:rPr>
                        <a:t>Team Member</a:t>
                      </a:r>
                      <a:endParaRPr sz="1700" b="1">
                        <a:latin typeface="PT Sans"/>
                        <a:ea typeface="PT Sans"/>
                        <a:cs typeface="PT Sans"/>
                        <a:sym typeface="PT Sans"/>
                      </a:endParaRPr>
                    </a:p>
                  </a:txBody>
                  <a:tcPr marL="91425" marR="91425" marT="91425" marB="91425"/>
                </a:tc>
                <a:tc>
                  <a:txBody>
                    <a:bodyPr/>
                    <a:lstStyle/>
                    <a:p>
                      <a:pPr marL="0" lvl="0" indent="0" algn="l" rtl="0">
                        <a:spcBef>
                          <a:spcPts val="0"/>
                        </a:spcBef>
                        <a:spcAft>
                          <a:spcPts val="0"/>
                        </a:spcAft>
                        <a:buNone/>
                      </a:pPr>
                      <a:r>
                        <a:rPr lang="en" sz="1700" b="1">
                          <a:latin typeface="PT Sans"/>
                          <a:ea typeface="PT Sans"/>
                          <a:cs typeface="PT Sans"/>
                          <a:sym typeface="PT Sans"/>
                        </a:rPr>
                        <a:t>Contribution</a:t>
                      </a:r>
                      <a:endParaRPr sz="1700" b="1">
                        <a:latin typeface="PT Sans"/>
                        <a:ea typeface="PT Sans"/>
                        <a:cs typeface="PT Sans"/>
                        <a:sym typeface="PT Sans"/>
                      </a:endParaRPr>
                    </a:p>
                  </a:txBody>
                  <a:tcPr marL="91425" marR="91425" marT="91425" marB="91425"/>
                </a:tc>
              </a:tr>
              <a:tr h="413800">
                <a:tc>
                  <a:txBody>
                    <a:bodyPr/>
                    <a:lstStyle/>
                    <a:p>
                      <a:pPr marL="0" lvl="0" indent="0" algn="l" rtl="0">
                        <a:spcBef>
                          <a:spcPts val="0"/>
                        </a:spcBef>
                        <a:spcAft>
                          <a:spcPts val="0"/>
                        </a:spcAft>
                        <a:buNone/>
                      </a:pPr>
                      <a:r>
                        <a:rPr lang="en" sz="1700">
                          <a:latin typeface="PT Sans"/>
                          <a:ea typeface="PT Sans"/>
                          <a:cs typeface="PT Sans"/>
                          <a:sym typeface="PT Sans"/>
                        </a:rPr>
                        <a:t>1.</a:t>
                      </a:r>
                      <a:endParaRPr sz="1700">
                        <a:latin typeface="PT Sans"/>
                        <a:ea typeface="PT Sans"/>
                        <a:cs typeface="PT Sans"/>
                        <a:sym typeface="PT Sans"/>
                      </a:endParaRPr>
                    </a:p>
                  </a:txBody>
                  <a:tcPr marL="91425" marR="91425" marT="91425" marB="91425"/>
                </a:tc>
                <a:tc>
                  <a:txBody>
                    <a:bodyPr/>
                    <a:lstStyle/>
                    <a:p>
                      <a:pPr marL="0" lvl="0" indent="0" algn="l" rtl="0">
                        <a:spcBef>
                          <a:spcPts val="0"/>
                        </a:spcBef>
                        <a:spcAft>
                          <a:spcPts val="0"/>
                        </a:spcAft>
                        <a:buNone/>
                      </a:pPr>
                      <a:r>
                        <a:rPr lang="en" sz="1700">
                          <a:latin typeface="PT Sans"/>
                          <a:ea typeface="PT Sans"/>
                          <a:cs typeface="PT Sans"/>
                          <a:sym typeface="PT Sans"/>
                        </a:rPr>
                        <a:t>Rajanandhini H</a:t>
                      </a:r>
                      <a:endParaRPr sz="1700">
                        <a:latin typeface="PT Sans"/>
                        <a:ea typeface="PT Sans"/>
                        <a:cs typeface="PT Sans"/>
                        <a:sym typeface="PT Sans"/>
                      </a:endParaRPr>
                    </a:p>
                  </a:txBody>
                  <a:tcPr marL="91425" marR="91425" marT="91425" marB="91425"/>
                </a:tc>
                <a:tc>
                  <a:txBody>
                    <a:bodyPr/>
                    <a:lstStyle/>
                    <a:p>
                      <a:pPr marL="0" lvl="0" indent="0" algn="l" rtl="0">
                        <a:spcBef>
                          <a:spcPts val="0"/>
                        </a:spcBef>
                        <a:spcAft>
                          <a:spcPts val="0"/>
                        </a:spcAft>
                        <a:buNone/>
                      </a:pPr>
                      <a:r>
                        <a:rPr lang="en" sz="1700">
                          <a:latin typeface="PT Sans"/>
                          <a:ea typeface="PT Sans"/>
                          <a:cs typeface="PT Sans"/>
                          <a:sym typeface="PT Sans"/>
                        </a:rPr>
                        <a:t>Dataset Collection</a:t>
                      </a:r>
                      <a:endParaRPr sz="1700">
                        <a:latin typeface="PT Sans"/>
                        <a:ea typeface="PT Sans"/>
                        <a:cs typeface="PT Sans"/>
                        <a:sym typeface="PT Sans"/>
                      </a:endParaRPr>
                    </a:p>
                  </a:txBody>
                  <a:tcPr marL="91425" marR="91425" marT="91425" marB="91425"/>
                </a:tc>
              </a:tr>
              <a:tr h="413800">
                <a:tc>
                  <a:txBody>
                    <a:bodyPr/>
                    <a:lstStyle/>
                    <a:p>
                      <a:pPr marL="0" lvl="0" indent="0" algn="l" rtl="0">
                        <a:spcBef>
                          <a:spcPts val="0"/>
                        </a:spcBef>
                        <a:spcAft>
                          <a:spcPts val="0"/>
                        </a:spcAft>
                        <a:buNone/>
                      </a:pPr>
                      <a:r>
                        <a:rPr lang="en" sz="1700">
                          <a:latin typeface="PT Sans"/>
                          <a:ea typeface="PT Sans"/>
                          <a:cs typeface="PT Sans"/>
                          <a:sym typeface="PT Sans"/>
                        </a:rPr>
                        <a:t>2.</a:t>
                      </a:r>
                      <a:endParaRPr sz="1700">
                        <a:latin typeface="PT Sans"/>
                        <a:ea typeface="PT Sans"/>
                        <a:cs typeface="PT Sans"/>
                        <a:sym typeface="PT Sans"/>
                      </a:endParaRPr>
                    </a:p>
                  </a:txBody>
                  <a:tcPr marL="91425" marR="91425" marT="91425" marB="91425"/>
                </a:tc>
                <a:tc>
                  <a:txBody>
                    <a:bodyPr/>
                    <a:lstStyle/>
                    <a:p>
                      <a:pPr marL="0" lvl="0" indent="0" algn="l" rtl="0">
                        <a:spcBef>
                          <a:spcPts val="0"/>
                        </a:spcBef>
                        <a:spcAft>
                          <a:spcPts val="0"/>
                        </a:spcAft>
                        <a:buNone/>
                      </a:pPr>
                      <a:r>
                        <a:rPr lang="en" sz="1700">
                          <a:latin typeface="PT Sans"/>
                          <a:ea typeface="PT Sans"/>
                          <a:cs typeface="PT Sans"/>
                          <a:sym typeface="PT Sans"/>
                        </a:rPr>
                        <a:t>Samiksha S</a:t>
                      </a:r>
                      <a:endParaRPr sz="1700">
                        <a:latin typeface="PT Sans"/>
                        <a:ea typeface="PT Sans"/>
                        <a:cs typeface="PT Sans"/>
                        <a:sym typeface="PT Sans"/>
                      </a:endParaRPr>
                    </a:p>
                  </a:txBody>
                  <a:tcPr marL="91425" marR="91425" marT="91425" marB="91425"/>
                </a:tc>
                <a:tc>
                  <a:txBody>
                    <a:bodyPr/>
                    <a:lstStyle/>
                    <a:p>
                      <a:pPr marL="0" lvl="0" indent="0" algn="l" rtl="0">
                        <a:spcBef>
                          <a:spcPts val="0"/>
                        </a:spcBef>
                        <a:spcAft>
                          <a:spcPts val="0"/>
                        </a:spcAft>
                        <a:buNone/>
                      </a:pPr>
                      <a:r>
                        <a:rPr lang="en" sz="1700">
                          <a:latin typeface="PT Sans"/>
                          <a:ea typeface="PT Sans"/>
                          <a:cs typeface="PT Sans"/>
                          <a:sym typeface="PT Sans"/>
                        </a:rPr>
                        <a:t>Model Building</a:t>
                      </a:r>
                      <a:endParaRPr sz="1700">
                        <a:latin typeface="PT Sans"/>
                        <a:ea typeface="PT Sans"/>
                        <a:cs typeface="PT Sans"/>
                        <a:sym typeface="PT Sans"/>
                      </a:endParaRPr>
                    </a:p>
                  </a:txBody>
                  <a:tcPr marL="91425" marR="91425" marT="91425" marB="91425"/>
                </a:tc>
              </a:tr>
              <a:tr h="413800">
                <a:tc>
                  <a:txBody>
                    <a:bodyPr/>
                    <a:lstStyle/>
                    <a:p>
                      <a:pPr marL="0" lvl="0" indent="0" algn="l" rtl="0">
                        <a:spcBef>
                          <a:spcPts val="0"/>
                        </a:spcBef>
                        <a:spcAft>
                          <a:spcPts val="0"/>
                        </a:spcAft>
                        <a:buNone/>
                      </a:pPr>
                      <a:r>
                        <a:rPr lang="en" sz="1700">
                          <a:latin typeface="PT Sans"/>
                          <a:ea typeface="PT Sans"/>
                          <a:cs typeface="PT Sans"/>
                          <a:sym typeface="PT Sans"/>
                        </a:rPr>
                        <a:t>3.</a:t>
                      </a:r>
                      <a:endParaRPr sz="1700">
                        <a:latin typeface="PT Sans"/>
                        <a:ea typeface="PT Sans"/>
                        <a:cs typeface="PT Sans"/>
                        <a:sym typeface="PT Sans"/>
                      </a:endParaRPr>
                    </a:p>
                  </a:txBody>
                  <a:tcPr marL="91425" marR="91425" marT="91425" marB="91425"/>
                </a:tc>
                <a:tc>
                  <a:txBody>
                    <a:bodyPr/>
                    <a:lstStyle/>
                    <a:p>
                      <a:pPr marL="0" lvl="0" indent="0" algn="l" rtl="0">
                        <a:spcBef>
                          <a:spcPts val="0"/>
                        </a:spcBef>
                        <a:spcAft>
                          <a:spcPts val="0"/>
                        </a:spcAft>
                        <a:buNone/>
                      </a:pPr>
                      <a:r>
                        <a:rPr lang="en" sz="1700">
                          <a:latin typeface="PT Sans"/>
                          <a:ea typeface="PT Sans"/>
                          <a:cs typeface="PT Sans"/>
                          <a:sym typeface="PT Sans"/>
                        </a:rPr>
                        <a:t>Varsha Nair H</a:t>
                      </a:r>
                      <a:endParaRPr sz="1700">
                        <a:latin typeface="PT Sans"/>
                        <a:ea typeface="PT Sans"/>
                        <a:cs typeface="PT Sans"/>
                        <a:sym typeface="PT Sans"/>
                      </a:endParaRPr>
                    </a:p>
                  </a:txBody>
                  <a:tcPr marL="91425" marR="91425" marT="91425" marB="91425"/>
                </a:tc>
                <a:tc>
                  <a:txBody>
                    <a:bodyPr/>
                    <a:lstStyle/>
                    <a:p>
                      <a:pPr marL="0" lvl="0" indent="0" algn="l" rtl="0">
                        <a:spcBef>
                          <a:spcPts val="0"/>
                        </a:spcBef>
                        <a:spcAft>
                          <a:spcPts val="0"/>
                        </a:spcAft>
                        <a:buNone/>
                      </a:pPr>
                      <a:r>
                        <a:rPr lang="en" sz="1700">
                          <a:latin typeface="PT Sans"/>
                          <a:ea typeface="PT Sans"/>
                          <a:cs typeface="PT Sans"/>
                          <a:sym typeface="PT Sans"/>
                        </a:rPr>
                        <a:t>Training and Testing </a:t>
                      </a:r>
                      <a:endParaRPr sz="1700">
                        <a:latin typeface="PT Sans"/>
                        <a:ea typeface="PT Sans"/>
                        <a:cs typeface="PT Sans"/>
                        <a:sym typeface="PT Sans"/>
                      </a:endParaRPr>
                    </a:p>
                  </a:txBody>
                  <a:tcPr marL="91425" marR="91425" marT="91425" marB="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695100" y="3759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00"/>
              <a:t>PROFESSIONAL ETHICS FOLLOWED</a:t>
            </a:r>
            <a:endParaRPr sz="2500"/>
          </a:p>
        </p:txBody>
      </p:sp>
      <p:sp>
        <p:nvSpPr>
          <p:cNvPr id="224" name="Google Shape;224;p28"/>
          <p:cNvSpPr txBox="1">
            <a:spLocks noGrp="1"/>
          </p:cNvSpPr>
          <p:nvPr>
            <p:ph type="body" idx="1"/>
          </p:nvPr>
        </p:nvSpPr>
        <p:spPr>
          <a:xfrm>
            <a:off x="662940" y="1568275"/>
            <a:ext cx="4404360" cy="1974150"/>
          </a:xfrm>
          <a:prstGeom prst="rect">
            <a:avLst/>
          </a:prstGeom>
        </p:spPr>
        <p:txBody>
          <a:bodyPr spcFirstLastPara="1" wrap="square" lIns="91425" tIns="91425" rIns="91425" bIns="91425" anchor="t" anchorCtr="0">
            <a:normAutofit/>
          </a:bodyPr>
          <a:lstStyle/>
          <a:p>
            <a:pPr marL="914400" lvl="1" indent="-336550" algn="l" rtl="0">
              <a:lnSpc>
                <a:spcPct val="150000"/>
              </a:lnSpc>
              <a:spcBef>
                <a:spcPts val="0"/>
              </a:spcBef>
              <a:spcAft>
                <a:spcPts val="0"/>
              </a:spcAft>
              <a:buSzPts val="1700"/>
              <a:buFont typeface="PT Sans"/>
              <a:buChar char="○"/>
            </a:pPr>
            <a:endParaRPr sz="1700" dirty="0">
              <a:highlight>
                <a:srgbClr val="FFFFFF"/>
              </a:highlight>
              <a:latin typeface="PT Sans"/>
              <a:ea typeface="PT Sans"/>
              <a:cs typeface="PT Sans"/>
              <a:sym typeface="PT Sans"/>
            </a:endParaRPr>
          </a:p>
          <a:p>
            <a:pPr marL="457200" lvl="0" indent="-336550" algn="l" rtl="0">
              <a:lnSpc>
                <a:spcPct val="150000"/>
              </a:lnSpc>
              <a:spcBef>
                <a:spcPts val="0"/>
              </a:spcBef>
              <a:spcAft>
                <a:spcPts val="0"/>
              </a:spcAft>
              <a:buSzPts val="1700"/>
              <a:buFont typeface="PT Sans"/>
              <a:buChar char="●"/>
            </a:pPr>
            <a:r>
              <a:rPr lang="en" sz="1700" dirty="0">
                <a:highlight>
                  <a:srgbClr val="FFFFFF"/>
                </a:highlight>
                <a:latin typeface="PT Sans"/>
                <a:ea typeface="PT Sans"/>
                <a:cs typeface="PT Sans"/>
                <a:sym typeface="PT Sans"/>
              </a:rPr>
              <a:t>Responsibility in handling the data</a:t>
            </a:r>
            <a:endParaRPr sz="1700" dirty="0">
              <a:highlight>
                <a:srgbClr val="FFFFFF"/>
              </a:highlight>
              <a:latin typeface="PT Sans"/>
              <a:ea typeface="PT Sans"/>
              <a:cs typeface="PT Sans"/>
              <a:sym typeface="PT Sans"/>
            </a:endParaRPr>
          </a:p>
          <a:p>
            <a:pPr marL="457200" lvl="0" indent="-336550" algn="l" rtl="0">
              <a:lnSpc>
                <a:spcPct val="150000"/>
              </a:lnSpc>
              <a:spcBef>
                <a:spcPts val="0"/>
              </a:spcBef>
              <a:spcAft>
                <a:spcPts val="0"/>
              </a:spcAft>
              <a:buSzPts val="1700"/>
              <a:buFont typeface="PT Sans"/>
              <a:buChar char="●"/>
            </a:pPr>
            <a:r>
              <a:rPr lang="en" sz="1700" dirty="0">
                <a:highlight>
                  <a:srgbClr val="FFFFFF"/>
                </a:highlight>
                <a:latin typeface="PT Sans"/>
                <a:ea typeface="PT Sans"/>
                <a:cs typeface="PT Sans"/>
                <a:sym typeface="PT Sans"/>
              </a:rPr>
              <a:t>Maintain the quality of data</a:t>
            </a:r>
            <a:endParaRPr sz="1700" dirty="0">
              <a:highlight>
                <a:srgbClr val="FFFFFF"/>
              </a:highlight>
              <a:latin typeface="PT Sans"/>
              <a:ea typeface="PT Sans"/>
              <a:cs typeface="PT Sans"/>
              <a:sym typeface="PT Sans"/>
            </a:endParaRPr>
          </a:p>
          <a:p>
            <a:pPr marL="914400" lvl="1" indent="-336550" algn="l" rtl="0">
              <a:lnSpc>
                <a:spcPct val="150000"/>
              </a:lnSpc>
              <a:spcBef>
                <a:spcPts val="0"/>
              </a:spcBef>
              <a:spcAft>
                <a:spcPts val="0"/>
              </a:spcAft>
              <a:buSzPts val="1700"/>
              <a:buFont typeface="PT Sans"/>
              <a:buChar char="○"/>
            </a:pPr>
            <a:endParaRPr sz="1700" dirty="0">
              <a:highlight>
                <a:srgbClr val="FFFFFF"/>
              </a:highlight>
              <a:latin typeface="PT Sans"/>
              <a:ea typeface="PT Sans"/>
              <a:cs typeface="PT Sans"/>
              <a:sym typeface="PT Sans"/>
            </a:endParaRPr>
          </a:p>
        </p:txBody>
      </p:sp>
      <p:pic>
        <p:nvPicPr>
          <p:cNvPr id="225" name="Google Shape;225;p28"/>
          <p:cNvPicPr preferRelativeResize="0"/>
          <p:nvPr/>
        </p:nvPicPr>
        <p:blipFill>
          <a:blip r:embed="rId3">
            <a:alphaModFix/>
          </a:blip>
          <a:stretch>
            <a:fillRect/>
          </a:stretch>
        </p:blipFill>
        <p:spPr>
          <a:xfrm>
            <a:off x="5201100" y="1720675"/>
            <a:ext cx="3083425" cy="19741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10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819150" y="845600"/>
            <a:ext cx="7505700" cy="554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39600"/>
              <a:buNone/>
            </a:pPr>
            <a:r>
              <a:rPr lang="en" sz="2500"/>
              <a:t>REFERENCES</a:t>
            </a:r>
            <a:endParaRPr sz="2500"/>
          </a:p>
        </p:txBody>
      </p:sp>
      <p:sp>
        <p:nvSpPr>
          <p:cNvPr id="231" name="Google Shape;231;p29"/>
          <p:cNvSpPr txBox="1">
            <a:spLocks noGrp="1"/>
          </p:cNvSpPr>
          <p:nvPr>
            <p:ph type="body" idx="1"/>
          </p:nvPr>
        </p:nvSpPr>
        <p:spPr>
          <a:xfrm>
            <a:off x="819150" y="1636300"/>
            <a:ext cx="7505700" cy="2448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1018"/>
              <a:buFont typeface="Arial"/>
              <a:buNone/>
            </a:pPr>
            <a:r>
              <a:rPr lang="en" sz="1700">
                <a:latin typeface="PT Sans"/>
                <a:ea typeface="PT Sans"/>
                <a:cs typeface="PT Sans"/>
                <a:sym typeface="PT Sans"/>
              </a:rPr>
              <a:t>i. Alturki, A.S. Traffic Sign Detection and Recognition Using Adaptive Threshold Segmentation with Fuzzy Neural Network Classification. In Proceedings of the 2018 International Symposium on Networks, Computers and Communications (ISNCC), Rome, Italy, 19–21 June 2018; pp. 1–7. </a:t>
            </a:r>
            <a:endParaRPr sz="1700">
              <a:latin typeface="PT Sans"/>
              <a:ea typeface="PT Sans"/>
              <a:cs typeface="PT Sans"/>
              <a:sym typeface="PT Sans"/>
            </a:endParaRPr>
          </a:p>
          <a:p>
            <a:pPr marL="0" lvl="0" indent="457200" algn="l" rtl="0">
              <a:lnSpc>
                <a:spcPct val="95000"/>
              </a:lnSpc>
              <a:spcBef>
                <a:spcPts val="0"/>
              </a:spcBef>
              <a:spcAft>
                <a:spcPts val="0"/>
              </a:spcAft>
              <a:buClr>
                <a:schemeClr val="dk1"/>
              </a:buClr>
              <a:buSzPts val="1018"/>
              <a:buFont typeface="Arial"/>
              <a:buNone/>
            </a:pPr>
            <a:endParaRPr sz="1700">
              <a:latin typeface="PT Sans"/>
              <a:ea typeface="PT Sans"/>
              <a:cs typeface="PT Sans"/>
              <a:sym typeface="PT Sans"/>
            </a:endParaRPr>
          </a:p>
          <a:p>
            <a:pPr marL="0" lvl="0" indent="0" algn="l" rtl="0">
              <a:lnSpc>
                <a:spcPct val="95000"/>
              </a:lnSpc>
              <a:spcBef>
                <a:spcPts val="0"/>
              </a:spcBef>
              <a:spcAft>
                <a:spcPts val="0"/>
              </a:spcAft>
              <a:buClr>
                <a:schemeClr val="dk1"/>
              </a:buClr>
              <a:buSzPts val="1018"/>
              <a:buFont typeface="Arial"/>
              <a:buNone/>
            </a:pPr>
            <a:r>
              <a:rPr lang="en" sz="1700">
                <a:latin typeface="PT Sans"/>
                <a:ea typeface="PT Sans"/>
                <a:cs typeface="PT Sans"/>
                <a:sym typeface="PT Sans"/>
              </a:rPr>
              <a:t>ii. C.C. Chang</a:t>
            </a:r>
            <a:r>
              <a:rPr lang="en" sz="1700" i="1">
                <a:latin typeface="PT Sans"/>
                <a:ea typeface="PT Sans"/>
                <a:cs typeface="PT Sans"/>
                <a:sym typeface="PT Sans"/>
              </a:rPr>
              <a:t> et al. </a:t>
            </a:r>
            <a:r>
              <a:rPr lang="en" sz="1700">
                <a:uFill>
                  <a:noFill/>
                </a:uFill>
                <a:latin typeface="PT Sans"/>
                <a:ea typeface="PT Sans"/>
                <a:cs typeface="PT Sans"/>
                <a:sym typeface="PT Sans"/>
                <a:hlinkClick r:id="rId3"/>
              </a:rPr>
              <a:t>A fast VQ codebook search with initialization and search order</a:t>
            </a:r>
            <a:r>
              <a:rPr lang="en" sz="1700">
                <a:latin typeface="PT Sans"/>
                <a:ea typeface="PT Sans"/>
                <a:cs typeface="PT Sans"/>
                <a:sym typeface="PT Sans"/>
              </a:rPr>
              <a:t> Inf. Sci.(2012)</a:t>
            </a:r>
            <a:endParaRPr sz="1700">
              <a:latin typeface="PT Sans"/>
              <a:ea typeface="PT Sans"/>
              <a:cs typeface="PT Sans"/>
              <a:sym typeface="PT Sans"/>
            </a:endParaRPr>
          </a:p>
          <a:p>
            <a:pPr marL="0" lvl="0" indent="0" algn="l" rtl="0">
              <a:lnSpc>
                <a:spcPct val="130000"/>
              </a:lnSpc>
              <a:spcBef>
                <a:spcPts val="0"/>
              </a:spcBef>
              <a:spcAft>
                <a:spcPts val="0"/>
              </a:spcAft>
              <a:buClr>
                <a:schemeClr val="dk1"/>
              </a:buClr>
              <a:buSzPts val="1018"/>
              <a:buFont typeface="Arial"/>
              <a:buNone/>
            </a:pPr>
            <a:endParaRPr sz="1700">
              <a:latin typeface="PT Sans"/>
              <a:ea typeface="PT Sans"/>
              <a:cs typeface="PT Sans"/>
              <a:sym typeface="PT Sans"/>
            </a:endParaRPr>
          </a:p>
          <a:p>
            <a:pPr marL="0" lvl="0" indent="0" algn="l" rtl="0">
              <a:lnSpc>
                <a:spcPct val="95000"/>
              </a:lnSpc>
              <a:spcBef>
                <a:spcPts val="0"/>
              </a:spcBef>
              <a:spcAft>
                <a:spcPts val="0"/>
              </a:spcAft>
              <a:buClr>
                <a:schemeClr val="dk1"/>
              </a:buClr>
              <a:buSzPts val="1018"/>
              <a:buFont typeface="Arial"/>
              <a:buNone/>
            </a:pPr>
            <a:r>
              <a:rPr lang="en" sz="1700">
                <a:latin typeface="PT Sans"/>
                <a:ea typeface="PT Sans"/>
                <a:cs typeface="PT Sans"/>
                <a:sym typeface="PT Sans"/>
              </a:rPr>
              <a:t>iii. De la Escalera, A.; Armingol, J.M.; Mata, M. Traffic sign recognition and analysis for intelligent vehicles. Image Vis. Comput. 2003, 21, 247–258</a:t>
            </a:r>
            <a:endParaRPr sz="1700">
              <a:latin typeface="PT Sans"/>
              <a:ea typeface="PT Sans"/>
              <a:cs typeface="PT Sans"/>
              <a:sym typeface="PT Sans"/>
            </a:endParaRPr>
          </a:p>
          <a:p>
            <a:pPr marL="0" lvl="0" indent="0" algn="l" rtl="0">
              <a:lnSpc>
                <a:spcPct val="95000"/>
              </a:lnSpc>
              <a:spcBef>
                <a:spcPts val="0"/>
              </a:spcBef>
              <a:spcAft>
                <a:spcPts val="1200"/>
              </a:spcAft>
              <a:buSzPts val="1018"/>
              <a:buNone/>
            </a:pPr>
            <a:endParaRPr sz="1665"/>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body" idx="1"/>
          </p:nvPr>
        </p:nvSpPr>
        <p:spPr>
          <a:xfrm>
            <a:off x="371700" y="784825"/>
            <a:ext cx="8418600" cy="3555000"/>
          </a:xfrm>
          <a:prstGeom prst="rect">
            <a:avLst/>
          </a:prstGeom>
        </p:spPr>
        <p:txBody>
          <a:bodyPr spcFirstLastPara="1" wrap="square" lIns="91425" tIns="91425" rIns="91425" bIns="91425" anchor="b" anchorCtr="0">
            <a:normAutofit/>
          </a:bodyPr>
          <a:lstStyle/>
          <a:p>
            <a:pPr marL="0" lvl="0" indent="0" algn="l" rtl="0">
              <a:lnSpc>
                <a:spcPct val="95000"/>
              </a:lnSpc>
              <a:spcBef>
                <a:spcPts val="1000"/>
              </a:spcBef>
              <a:spcAft>
                <a:spcPts val="0"/>
              </a:spcAft>
              <a:buNone/>
            </a:pPr>
            <a:r>
              <a:rPr lang="en" sz="1700">
                <a:latin typeface="PT Sans"/>
                <a:ea typeface="PT Sans"/>
                <a:cs typeface="PT Sans"/>
                <a:sym typeface="PT Sans"/>
              </a:rPr>
              <a:t>iv. Loy, G.; Barnes, N. Fast shape-based road sign detection for a driver assistance system. In Proceedings of the 2004 IEEE/RSJ International Conference on Intelligent Robots and Systems, (IROS 2004), Sendai, Japan, 28 September–2 October 2004; pp. 70–75. </a:t>
            </a:r>
            <a:endParaRPr sz="1700">
              <a:latin typeface="PT Sans"/>
              <a:ea typeface="PT Sans"/>
              <a:cs typeface="PT Sans"/>
              <a:sym typeface="PT Sans"/>
            </a:endParaRPr>
          </a:p>
          <a:p>
            <a:pPr marL="0" lvl="0" indent="0" algn="l" rtl="0">
              <a:lnSpc>
                <a:spcPct val="95000"/>
              </a:lnSpc>
              <a:spcBef>
                <a:spcPts val="1000"/>
              </a:spcBef>
              <a:spcAft>
                <a:spcPts val="0"/>
              </a:spcAft>
              <a:buNone/>
            </a:pPr>
            <a:endParaRPr sz="1700">
              <a:latin typeface="PT Sans"/>
              <a:ea typeface="PT Sans"/>
              <a:cs typeface="PT Sans"/>
              <a:sym typeface="PT Sans"/>
            </a:endParaRPr>
          </a:p>
          <a:p>
            <a:pPr marL="0" lvl="0" indent="0" algn="l" rtl="0">
              <a:lnSpc>
                <a:spcPct val="95000"/>
              </a:lnSpc>
              <a:spcBef>
                <a:spcPts val="1000"/>
              </a:spcBef>
              <a:spcAft>
                <a:spcPts val="0"/>
              </a:spcAft>
              <a:buClr>
                <a:schemeClr val="dk1"/>
              </a:buClr>
              <a:buSzPts val="1018"/>
              <a:buFont typeface="Arial"/>
              <a:buNone/>
            </a:pPr>
            <a:endParaRPr sz="1700">
              <a:latin typeface="PT Sans"/>
              <a:ea typeface="PT Sans"/>
              <a:cs typeface="PT Sans"/>
              <a:sym typeface="PT Sans"/>
            </a:endParaRPr>
          </a:p>
          <a:p>
            <a:pPr marL="0" lvl="0" indent="0" algn="l" rtl="0">
              <a:lnSpc>
                <a:spcPct val="95000"/>
              </a:lnSpc>
              <a:spcBef>
                <a:spcPts val="1000"/>
              </a:spcBef>
              <a:spcAft>
                <a:spcPts val="0"/>
              </a:spcAft>
              <a:buClr>
                <a:schemeClr val="dk1"/>
              </a:buClr>
              <a:buSzPts val="1018"/>
              <a:buFont typeface="Arial"/>
              <a:buNone/>
            </a:pPr>
            <a:r>
              <a:rPr lang="en" sz="1700">
                <a:latin typeface="PT Sans"/>
                <a:ea typeface="PT Sans"/>
                <a:cs typeface="PT Sans"/>
                <a:sym typeface="PT Sans"/>
              </a:rPr>
              <a:t>v. Pettersson, N.; Petersson, L.; Andersson, L. The histogram feature-a resource-efficient weak classifier. In Proceedings of the 2008 IEEE Intelligent Vehicles Symposium, Eindhoven, The Netherlands, 4–6 June 2008; pp. 678–683.</a:t>
            </a:r>
            <a:endParaRPr sz="1700">
              <a:uFill>
                <a:noFill/>
              </a:uFill>
              <a:latin typeface="PT Sans"/>
              <a:ea typeface="PT Sans"/>
              <a:cs typeface="PT Sans"/>
              <a:sym typeface="PT Sans"/>
              <a:hlinkClick r:id="rId3"/>
            </a:endParaRPr>
          </a:p>
          <a:p>
            <a:pPr marL="0" lvl="0" indent="0" algn="l" rtl="0">
              <a:lnSpc>
                <a:spcPct val="95000"/>
              </a:lnSpc>
              <a:spcBef>
                <a:spcPts val="0"/>
              </a:spcBef>
              <a:spcAft>
                <a:spcPts val="0"/>
              </a:spcAft>
              <a:buClr>
                <a:schemeClr val="dk1"/>
              </a:buClr>
              <a:buSzPts val="1018"/>
              <a:buFont typeface="Arial"/>
              <a:buNone/>
            </a:pPr>
            <a:endParaRPr sz="1665"/>
          </a:p>
          <a:p>
            <a:pPr marL="0" lvl="0" indent="0" algn="l" rtl="0">
              <a:spcBef>
                <a:spcPts val="12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1"/>
          <p:cNvSpPr txBox="1">
            <a:spLocks noGrp="1"/>
          </p:cNvSpPr>
          <p:nvPr>
            <p:ph type="body" idx="1"/>
          </p:nvPr>
        </p:nvSpPr>
        <p:spPr>
          <a:xfrm>
            <a:off x="1837250" y="1966650"/>
            <a:ext cx="59988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                   THANK YOU!</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00"/>
              <a:t>PROBLEM STATEMENT</a:t>
            </a:r>
            <a:endParaRPr sz="2500"/>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rgbClr val="000000"/>
              </a:buClr>
              <a:buSzPts val="1700"/>
              <a:buFont typeface="PT Sans"/>
              <a:buChar char="●"/>
            </a:pPr>
            <a:r>
              <a:rPr lang="en" sz="1700">
                <a:solidFill>
                  <a:srgbClr val="000000"/>
                </a:solidFill>
                <a:highlight>
                  <a:srgbClr val="FFFFFF"/>
                </a:highlight>
                <a:latin typeface="PT Sans"/>
                <a:ea typeface="PT Sans"/>
                <a:cs typeface="PT Sans"/>
                <a:sym typeface="PT Sans"/>
              </a:rPr>
              <a:t>There are different types of traffic signs such as no entry,speed limits,turn left or right,children crossing, no passing of heavy vehicles</a:t>
            </a:r>
            <a:r>
              <a:rPr lang="en" sz="1700" b="1">
                <a:solidFill>
                  <a:srgbClr val="000000"/>
                </a:solidFill>
                <a:highlight>
                  <a:srgbClr val="FFFFFF"/>
                </a:highlight>
                <a:latin typeface="PT Sans"/>
                <a:ea typeface="PT Sans"/>
                <a:cs typeface="PT Sans"/>
                <a:sym typeface="PT Sans"/>
              </a:rPr>
              <a:t> </a:t>
            </a:r>
            <a:r>
              <a:rPr lang="en" sz="1700">
                <a:solidFill>
                  <a:srgbClr val="000000"/>
                </a:solidFill>
                <a:highlight>
                  <a:srgbClr val="FFFFFF"/>
                </a:highlight>
                <a:latin typeface="PT Sans"/>
                <a:ea typeface="PT Sans"/>
                <a:cs typeface="PT Sans"/>
                <a:sym typeface="PT Sans"/>
              </a:rPr>
              <a:t>etc.</a:t>
            </a:r>
            <a:endParaRPr sz="1700">
              <a:solidFill>
                <a:srgbClr val="000000"/>
              </a:solidFill>
              <a:highlight>
                <a:srgbClr val="FFFFFF"/>
              </a:highlight>
              <a:latin typeface="PT Sans"/>
              <a:ea typeface="PT Sans"/>
              <a:cs typeface="PT Sans"/>
              <a:sym typeface="PT Sans"/>
            </a:endParaRPr>
          </a:p>
          <a:p>
            <a:pPr marL="0" lvl="0" indent="0" algn="l" rtl="0">
              <a:spcBef>
                <a:spcPts val="0"/>
              </a:spcBef>
              <a:spcAft>
                <a:spcPts val="0"/>
              </a:spcAft>
              <a:buNone/>
            </a:pPr>
            <a:endParaRPr sz="1700">
              <a:highlight>
                <a:srgbClr val="FFFFFF"/>
              </a:highlight>
              <a:latin typeface="PT Sans"/>
              <a:ea typeface="PT Sans"/>
              <a:cs typeface="PT Sans"/>
              <a:sym typeface="PT Sans"/>
            </a:endParaRPr>
          </a:p>
          <a:p>
            <a:pPr marL="0" lvl="0" indent="0" algn="l" rtl="0">
              <a:spcBef>
                <a:spcPts val="0"/>
              </a:spcBef>
              <a:spcAft>
                <a:spcPts val="0"/>
              </a:spcAft>
              <a:buNone/>
            </a:pPr>
            <a:endParaRPr sz="1700">
              <a:highlight>
                <a:srgbClr val="FFFFFF"/>
              </a:highlight>
              <a:latin typeface="PT Sans"/>
              <a:ea typeface="PT Sans"/>
              <a:cs typeface="PT Sans"/>
              <a:sym typeface="PT Sans"/>
            </a:endParaRPr>
          </a:p>
          <a:p>
            <a:pPr marL="0" lvl="0" indent="0" algn="l" rtl="0">
              <a:spcBef>
                <a:spcPts val="0"/>
              </a:spcBef>
              <a:spcAft>
                <a:spcPts val="0"/>
              </a:spcAft>
              <a:buNone/>
            </a:pPr>
            <a:endParaRPr sz="1700">
              <a:highlight>
                <a:srgbClr val="FFFFFF"/>
              </a:highlight>
              <a:latin typeface="PT Sans"/>
              <a:ea typeface="PT Sans"/>
              <a:cs typeface="PT Sans"/>
              <a:sym typeface="PT Sans"/>
            </a:endParaRPr>
          </a:p>
          <a:p>
            <a:pPr marL="457200" lvl="0" indent="-336550" algn="l" rtl="0">
              <a:spcBef>
                <a:spcPts val="0"/>
              </a:spcBef>
              <a:spcAft>
                <a:spcPts val="0"/>
              </a:spcAft>
              <a:buSzPts val="1700"/>
              <a:buFont typeface="PT Sans"/>
              <a:buChar char="●"/>
            </a:pPr>
            <a:r>
              <a:rPr lang="en" sz="1700">
                <a:latin typeface="PT Sans"/>
                <a:ea typeface="PT Sans"/>
                <a:cs typeface="PT Sans"/>
                <a:sym typeface="PT Sans"/>
              </a:rPr>
              <a:t>To build a deep neural network model that can classify traffic signs present in the image into different categories.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5797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00"/>
              <a:t>METHODOLOGIES</a:t>
            </a:r>
            <a:endParaRPr sz="2500"/>
          </a:p>
        </p:txBody>
      </p:sp>
      <p:sp>
        <p:nvSpPr>
          <p:cNvPr id="141" name="Google Shape;141;p15"/>
          <p:cNvSpPr txBox="1">
            <a:spLocks noGrp="1"/>
          </p:cNvSpPr>
          <p:nvPr>
            <p:ph type="body" idx="1"/>
          </p:nvPr>
        </p:nvSpPr>
        <p:spPr>
          <a:xfrm>
            <a:off x="311700" y="1171600"/>
            <a:ext cx="8520600" cy="36291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Font typeface="PT Sans"/>
              <a:buChar char="●"/>
            </a:pPr>
            <a:r>
              <a:rPr lang="en" sz="1700" dirty="0">
                <a:latin typeface="PT Sans"/>
                <a:ea typeface="PT Sans"/>
                <a:cs typeface="PT Sans"/>
                <a:sym typeface="PT Sans"/>
              </a:rPr>
              <a:t>In this proposed methodology, the model makes use of an Keras, a neural network library that can run on TensorFlow. </a:t>
            </a:r>
            <a:endParaRPr sz="1700" dirty="0">
              <a:latin typeface="PT Sans"/>
              <a:ea typeface="PT Sans"/>
              <a:cs typeface="PT Sans"/>
              <a:sym typeface="PT Sans"/>
            </a:endParaRPr>
          </a:p>
          <a:p>
            <a:pPr marL="0" lvl="0" indent="0" algn="l" rtl="0">
              <a:lnSpc>
                <a:spcPct val="150000"/>
              </a:lnSpc>
              <a:spcBef>
                <a:spcPts val="0"/>
              </a:spcBef>
              <a:spcAft>
                <a:spcPts val="0"/>
              </a:spcAft>
              <a:buNone/>
            </a:pPr>
            <a:endParaRPr sz="1700" dirty="0">
              <a:latin typeface="PT Sans"/>
              <a:ea typeface="PT Sans"/>
              <a:cs typeface="PT Sans"/>
              <a:sym typeface="PT Sans"/>
            </a:endParaRPr>
          </a:p>
          <a:p>
            <a:pPr marL="457200" lvl="0" indent="-336550" algn="l" rtl="0">
              <a:lnSpc>
                <a:spcPct val="150000"/>
              </a:lnSpc>
              <a:spcBef>
                <a:spcPts val="0"/>
              </a:spcBef>
              <a:spcAft>
                <a:spcPts val="0"/>
              </a:spcAft>
              <a:buSzPts val="1700"/>
              <a:buFont typeface="PT Sans"/>
              <a:buChar char="●"/>
            </a:pPr>
            <a:r>
              <a:rPr lang="en" sz="1700" dirty="0">
                <a:latin typeface="PT Sans"/>
                <a:ea typeface="PT Sans"/>
                <a:cs typeface="PT Sans"/>
                <a:sym typeface="PT Sans"/>
              </a:rPr>
              <a:t>Apart from this, we import various libraries like Conv2D, MaxPool2D, Dense, Flatten, Dropout for building the model and finally compiling the model.In order to prevent over-fitting, Dropout layer is added to the CNN to suppress over-fitting. </a:t>
            </a:r>
            <a:endParaRPr sz="1700" dirty="0">
              <a:latin typeface="PT Sans"/>
              <a:ea typeface="PT Sans"/>
              <a:cs typeface="PT Sans"/>
              <a:sym typeface="PT Sans"/>
            </a:endParaRPr>
          </a:p>
          <a:p>
            <a:pPr marL="0" lvl="0" indent="0" algn="l" rtl="0">
              <a:lnSpc>
                <a:spcPct val="150000"/>
              </a:lnSpc>
              <a:spcBef>
                <a:spcPts val="0"/>
              </a:spcBef>
              <a:spcAft>
                <a:spcPts val="0"/>
              </a:spcAft>
              <a:buNone/>
            </a:pPr>
            <a:endParaRPr sz="1700" dirty="0">
              <a:latin typeface="PT Sans"/>
              <a:ea typeface="PT Sans"/>
              <a:cs typeface="PT Sans"/>
              <a:sym typeface="PT Sans"/>
            </a:endParaRPr>
          </a:p>
          <a:p>
            <a:pPr lvl="0" indent="-336550">
              <a:lnSpc>
                <a:spcPct val="150000"/>
              </a:lnSpc>
              <a:buSzPts val="1700"/>
              <a:buFont typeface="PT Sans"/>
              <a:buChar char="●"/>
            </a:pPr>
            <a:r>
              <a:rPr lang="en" sz="1700" dirty="0">
                <a:latin typeface="PT Sans"/>
                <a:ea typeface="PT Sans"/>
                <a:cs typeface="PT Sans"/>
                <a:sym typeface="PT Sans"/>
              </a:rPr>
              <a:t>The test result of the trained CNN shows that the accuracy of the model in detecting and recognizing traffic signs is 99.7</a:t>
            </a:r>
            <a:r>
              <a:rPr lang="en" sz="1700" dirty="0" smtClean="0">
                <a:latin typeface="PT Sans"/>
                <a:ea typeface="PT Sans"/>
                <a:cs typeface="PT Sans"/>
                <a:sym typeface="PT Sans"/>
              </a:rPr>
              <a:t>% as training and </a:t>
            </a:r>
            <a:r>
              <a:rPr lang="en-US" sz="1800" dirty="0"/>
              <a:t> 97.8 as testing accuracy</a:t>
            </a:r>
            <a:r>
              <a:rPr lang="en-US" sz="1800" dirty="0" smtClean="0"/>
              <a:t>.</a:t>
            </a:r>
            <a:endParaRPr sz="1700" dirty="0">
              <a:latin typeface="PT Sans"/>
              <a:ea typeface="PT Sans"/>
              <a:cs typeface="PT Sans"/>
              <a:sym typeface="PT Sans"/>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5177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00"/>
              <a:t>ARCHITECTURE DIAGRAM</a:t>
            </a:r>
            <a:endParaRPr sz="25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0569" y="1226820"/>
            <a:ext cx="3883586" cy="306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00"/>
              <a:t>Application of Engineering Knowledge</a:t>
            </a:r>
            <a:endParaRPr sz="2500"/>
          </a:p>
        </p:txBody>
      </p:sp>
      <p:sp>
        <p:nvSpPr>
          <p:cNvPr id="153" name="Google Shape;153;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Font typeface="PT Sans"/>
              <a:buChar char="●"/>
            </a:pPr>
            <a:r>
              <a:rPr lang="en" sz="1700">
                <a:latin typeface="PT Sans"/>
                <a:ea typeface="PT Sans"/>
                <a:cs typeface="PT Sans"/>
                <a:sym typeface="PT Sans"/>
              </a:rPr>
              <a:t>Convolutional Neural Networks</a:t>
            </a:r>
            <a:endParaRPr sz="1700">
              <a:latin typeface="PT Sans"/>
              <a:ea typeface="PT Sans"/>
              <a:cs typeface="PT Sans"/>
              <a:sym typeface="PT Sans"/>
            </a:endParaRPr>
          </a:p>
          <a:p>
            <a:pPr marL="457200" lvl="0" indent="-336550" algn="l" rtl="0">
              <a:spcBef>
                <a:spcPts val="0"/>
              </a:spcBef>
              <a:spcAft>
                <a:spcPts val="0"/>
              </a:spcAft>
              <a:buSzPts val="1700"/>
              <a:buFont typeface="PT Sans"/>
              <a:buChar char="●"/>
            </a:pPr>
            <a:r>
              <a:rPr lang="en" sz="1700">
                <a:latin typeface="PT Sans"/>
                <a:ea typeface="PT Sans"/>
                <a:cs typeface="PT Sans"/>
                <a:sym typeface="PT Sans"/>
              </a:rPr>
              <a:t>Open CV</a:t>
            </a:r>
            <a:endParaRPr sz="1700">
              <a:latin typeface="PT Sans"/>
              <a:ea typeface="PT Sans"/>
              <a:cs typeface="PT Sans"/>
              <a:sym typeface="PT Sans"/>
            </a:endParaRPr>
          </a:p>
          <a:p>
            <a:pPr marL="457200" lvl="0" indent="-336550" algn="l" rtl="0">
              <a:spcBef>
                <a:spcPts val="0"/>
              </a:spcBef>
              <a:spcAft>
                <a:spcPts val="0"/>
              </a:spcAft>
              <a:buSzPts val="1700"/>
              <a:buFont typeface="PT Sans"/>
              <a:buChar char="●"/>
            </a:pPr>
            <a:r>
              <a:rPr lang="en" sz="1700">
                <a:latin typeface="PT Sans"/>
                <a:ea typeface="PT Sans"/>
                <a:cs typeface="PT Sans"/>
                <a:sym typeface="PT Sans"/>
              </a:rPr>
              <a:t>Deep Learning</a:t>
            </a:r>
            <a:endParaRPr sz="1700">
              <a:latin typeface="PT Sans"/>
              <a:ea typeface="PT Sans"/>
              <a:cs typeface="PT Sans"/>
              <a:sym typeface="PT Sans"/>
            </a:endParaRPr>
          </a:p>
          <a:p>
            <a:pPr marL="457200" lvl="0" indent="-336550" algn="l" rtl="0">
              <a:spcBef>
                <a:spcPts val="0"/>
              </a:spcBef>
              <a:spcAft>
                <a:spcPts val="0"/>
              </a:spcAft>
              <a:buSzPts val="1700"/>
              <a:buFont typeface="PT Sans"/>
              <a:buChar char="●"/>
            </a:pPr>
            <a:r>
              <a:rPr lang="en" sz="1700">
                <a:latin typeface="PT Sans"/>
                <a:ea typeface="PT Sans"/>
                <a:cs typeface="PT Sans"/>
                <a:sym typeface="PT Sans"/>
              </a:rPr>
              <a:t>Computer Vision</a:t>
            </a:r>
            <a:endParaRPr sz="1700">
              <a:latin typeface="PT Sans"/>
              <a:ea typeface="PT Sans"/>
              <a:cs typeface="PT Sans"/>
              <a:sym typeface="PT Sans"/>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77"/>
              <a:t>Convolutional Neural Networks</a:t>
            </a:r>
            <a:endParaRPr sz="2777"/>
          </a:p>
          <a:p>
            <a:pPr marL="0" lvl="0" indent="0" algn="l" rtl="0">
              <a:spcBef>
                <a:spcPts val="0"/>
              </a:spcBef>
              <a:spcAft>
                <a:spcPts val="0"/>
              </a:spcAft>
              <a:buNone/>
            </a:pPr>
            <a:endParaRPr/>
          </a:p>
        </p:txBody>
      </p:sp>
      <p:sp>
        <p:nvSpPr>
          <p:cNvPr id="159" name="Google Shape;159;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Font typeface="PT Sans"/>
              <a:buChar char="●"/>
            </a:pPr>
            <a:r>
              <a:rPr lang="en" sz="1700">
                <a:latin typeface="PT Sans"/>
                <a:ea typeface="PT Sans"/>
                <a:cs typeface="PT Sans"/>
                <a:sym typeface="PT Sans"/>
              </a:rPr>
              <a:t>Convolution neural networks(CNN) can take images as their input.</a:t>
            </a:r>
            <a:endParaRPr sz="1700">
              <a:latin typeface="PT Sans"/>
              <a:ea typeface="PT Sans"/>
              <a:cs typeface="PT Sans"/>
              <a:sym typeface="PT Sans"/>
            </a:endParaRPr>
          </a:p>
          <a:p>
            <a:pPr marL="0" lvl="0" indent="0" algn="l" rtl="0">
              <a:spcBef>
                <a:spcPts val="0"/>
              </a:spcBef>
              <a:spcAft>
                <a:spcPts val="0"/>
              </a:spcAft>
              <a:buNone/>
            </a:pPr>
            <a:endParaRPr sz="1700">
              <a:latin typeface="PT Sans"/>
              <a:ea typeface="PT Sans"/>
              <a:cs typeface="PT Sans"/>
              <a:sym typeface="PT Sans"/>
            </a:endParaRPr>
          </a:p>
          <a:p>
            <a:pPr marL="457200" lvl="0" indent="-336550" algn="l" rtl="0">
              <a:spcBef>
                <a:spcPts val="0"/>
              </a:spcBef>
              <a:spcAft>
                <a:spcPts val="0"/>
              </a:spcAft>
              <a:buSzPts val="1700"/>
              <a:buFont typeface="PT Sans"/>
              <a:buChar char="●"/>
            </a:pPr>
            <a:r>
              <a:rPr lang="en" sz="1700">
                <a:latin typeface="PT Sans"/>
                <a:ea typeface="PT Sans"/>
                <a:cs typeface="PT Sans"/>
                <a:sym typeface="PT Sans"/>
              </a:rPr>
              <a:t>It is a deep learning algorithm.</a:t>
            </a:r>
            <a:endParaRPr sz="1700">
              <a:latin typeface="PT Sans"/>
              <a:ea typeface="PT Sans"/>
              <a:cs typeface="PT Sans"/>
              <a:sym typeface="PT Sans"/>
            </a:endParaRPr>
          </a:p>
          <a:p>
            <a:pPr marL="0" lvl="0" indent="0" algn="l" rtl="0">
              <a:spcBef>
                <a:spcPts val="0"/>
              </a:spcBef>
              <a:spcAft>
                <a:spcPts val="0"/>
              </a:spcAft>
              <a:buNone/>
            </a:pPr>
            <a:endParaRPr sz="1700">
              <a:latin typeface="PT Sans"/>
              <a:ea typeface="PT Sans"/>
              <a:cs typeface="PT Sans"/>
              <a:sym typeface="PT Sans"/>
            </a:endParaRPr>
          </a:p>
          <a:p>
            <a:pPr marL="457200" lvl="0" indent="-336550" algn="l" rtl="0">
              <a:spcBef>
                <a:spcPts val="0"/>
              </a:spcBef>
              <a:spcAft>
                <a:spcPts val="0"/>
              </a:spcAft>
              <a:buSzPts val="1700"/>
              <a:buFont typeface="PT Sans"/>
              <a:buChar char="●"/>
            </a:pPr>
            <a:r>
              <a:rPr lang="en" sz="1700">
                <a:latin typeface="PT Sans"/>
                <a:ea typeface="PT Sans"/>
                <a:cs typeface="PT Sans"/>
                <a:sym typeface="PT Sans"/>
              </a:rPr>
              <a:t>It is capable of taking image input and assigning importance to various aspects or objects thus enabling it to differentiate from one image to another.</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00"/>
              <a:t>Open CV</a:t>
            </a:r>
            <a:endParaRPr sz="2500"/>
          </a:p>
        </p:txBody>
      </p:sp>
      <p:sp>
        <p:nvSpPr>
          <p:cNvPr id="165" name="Google Shape;165;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85000" lnSpcReduction="10000"/>
          </a:bodyPr>
          <a:lstStyle/>
          <a:p>
            <a:pPr marL="457200" lvl="0" indent="-320357" algn="l" rtl="0">
              <a:spcBef>
                <a:spcPts val="0"/>
              </a:spcBef>
              <a:spcAft>
                <a:spcPts val="0"/>
              </a:spcAft>
              <a:buSzPct val="100000"/>
              <a:buFont typeface="PT Sans"/>
              <a:buChar char="●"/>
            </a:pPr>
            <a:r>
              <a:rPr lang="en" sz="1700">
                <a:latin typeface="PT Sans"/>
                <a:ea typeface="PT Sans"/>
                <a:cs typeface="PT Sans"/>
                <a:sym typeface="PT Sans"/>
              </a:rPr>
              <a:t>OpenCV -Open Source Computer Vision Library is a platform through which we can develop real time computer vision applications.</a:t>
            </a:r>
            <a:endParaRPr sz="1700">
              <a:latin typeface="PT Sans"/>
              <a:ea typeface="PT Sans"/>
              <a:cs typeface="PT Sans"/>
              <a:sym typeface="PT Sans"/>
            </a:endParaRPr>
          </a:p>
          <a:p>
            <a:pPr marL="0" lvl="0" indent="0" algn="l" rtl="0">
              <a:spcBef>
                <a:spcPts val="0"/>
              </a:spcBef>
              <a:spcAft>
                <a:spcPts val="0"/>
              </a:spcAft>
              <a:buNone/>
            </a:pPr>
            <a:endParaRPr sz="1700">
              <a:latin typeface="PT Sans"/>
              <a:ea typeface="PT Sans"/>
              <a:cs typeface="PT Sans"/>
              <a:sym typeface="PT Sans"/>
            </a:endParaRPr>
          </a:p>
          <a:p>
            <a:pPr marL="457200" lvl="0" indent="-320357" algn="l" rtl="0">
              <a:spcBef>
                <a:spcPts val="0"/>
              </a:spcBef>
              <a:spcAft>
                <a:spcPts val="0"/>
              </a:spcAft>
              <a:buSzPct val="100000"/>
              <a:buFont typeface="PT Sans"/>
              <a:buChar char="●"/>
            </a:pPr>
            <a:r>
              <a:rPr lang="en" sz="1700">
                <a:latin typeface="PT Sans"/>
                <a:ea typeface="PT Sans"/>
                <a:cs typeface="PT Sans"/>
                <a:sym typeface="PT Sans"/>
              </a:rPr>
              <a:t>It mainly looks into image processing,analysing the features like face detection and object detection.</a:t>
            </a:r>
            <a:endParaRPr sz="1700">
              <a:latin typeface="PT Sans"/>
              <a:ea typeface="PT Sans"/>
              <a:cs typeface="PT Sans"/>
              <a:sym typeface="PT Sans"/>
            </a:endParaRPr>
          </a:p>
          <a:p>
            <a:pPr marL="0" lvl="0" indent="0" algn="l" rtl="0">
              <a:spcBef>
                <a:spcPts val="0"/>
              </a:spcBef>
              <a:spcAft>
                <a:spcPts val="0"/>
              </a:spcAft>
              <a:buNone/>
            </a:pPr>
            <a:endParaRPr sz="1700">
              <a:latin typeface="PT Sans"/>
              <a:ea typeface="PT Sans"/>
              <a:cs typeface="PT Sans"/>
              <a:sym typeface="PT Sans"/>
            </a:endParaRPr>
          </a:p>
          <a:p>
            <a:pPr marL="457200" lvl="0" indent="-320357" algn="l" rtl="0">
              <a:spcBef>
                <a:spcPts val="0"/>
              </a:spcBef>
              <a:spcAft>
                <a:spcPts val="0"/>
              </a:spcAft>
              <a:buSzPct val="100000"/>
              <a:buFont typeface="PT Sans"/>
              <a:buChar char="●"/>
            </a:pPr>
            <a:r>
              <a:rPr lang="en" sz="1700">
                <a:latin typeface="PT Sans"/>
                <a:ea typeface="PT Sans"/>
                <a:cs typeface="PT Sans"/>
                <a:sym typeface="PT Sans"/>
              </a:rPr>
              <a:t>The library has more than 2500 optimized algorithms.</a:t>
            </a:r>
            <a:endParaRPr sz="1700">
              <a:latin typeface="PT Sans"/>
              <a:ea typeface="PT Sans"/>
              <a:cs typeface="PT Sans"/>
              <a:sym typeface="PT Sans"/>
            </a:endParaRPr>
          </a:p>
          <a:p>
            <a:pPr marL="0" lvl="0" indent="0" algn="l" rtl="0">
              <a:spcBef>
                <a:spcPts val="0"/>
              </a:spcBef>
              <a:spcAft>
                <a:spcPts val="0"/>
              </a:spcAft>
              <a:buNone/>
            </a:pPr>
            <a:endParaRPr sz="1700">
              <a:latin typeface="PT Sans"/>
              <a:ea typeface="PT Sans"/>
              <a:cs typeface="PT Sans"/>
              <a:sym typeface="PT Sans"/>
            </a:endParaRPr>
          </a:p>
          <a:p>
            <a:pPr marL="457200" lvl="0" indent="-320357" algn="l" rtl="0">
              <a:spcBef>
                <a:spcPts val="0"/>
              </a:spcBef>
              <a:spcAft>
                <a:spcPts val="0"/>
              </a:spcAft>
              <a:buSzPct val="100000"/>
              <a:buFont typeface="PT Sans"/>
              <a:buChar char="●"/>
            </a:pPr>
            <a:r>
              <a:rPr lang="en" sz="1700">
                <a:latin typeface="PT Sans"/>
                <a:ea typeface="PT Sans"/>
                <a:cs typeface="PT Sans"/>
                <a:sym typeface="PT Sans"/>
              </a:rPr>
              <a:t>These algorithms can be used to detect and recognize faces, identify objects, track camera movements etc.</a:t>
            </a:r>
            <a:endParaRPr sz="1700">
              <a:latin typeface="PT Sans"/>
              <a:ea typeface="PT Sans"/>
              <a:cs typeface="PT Sans"/>
              <a:sym typeface="PT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311700" y="708500"/>
            <a:ext cx="8520600" cy="6132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SzPts val="990"/>
              <a:buNone/>
            </a:pPr>
            <a:r>
              <a:rPr lang="en" sz="2500"/>
              <a:t>Deep Learning</a:t>
            </a:r>
            <a:endParaRPr sz="2500"/>
          </a:p>
        </p:txBody>
      </p:sp>
      <p:sp>
        <p:nvSpPr>
          <p:cNvPr id="171" name="Google Shape;171;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Font typeface="PT Sans"/>
              <a:buChar char="●"/>
            </a:pPr>
            <a:r>
              <a:rPr lang="en" sz="1700">
                <a:latin typeface="PT Sans"/>
                <a:ea typeface="PT Sans"/>
                <a:cs typeface="PT Sans"/>
                <a:sym typeface="PT Sans"/>
              </a:rPr>
              <a:t>The deep-learning based detection uses an ensemble of feature extraction network models.</a:t>
            </a:r>
            <a:endParaRPr sz="1700">
              <a:latin typeface="PT Sans"/>
              <a:ea typeface="PT Sans"/>
              <a:cs typeface="PT Sans"/>
              <a:sym typeface="PT Sans"/>
            </a:endParaRPr>
          </a:p>
          <a:p>
            <a:pPr marL="0" lvl="0" indent="457200" algn="l" rtl="0">
              <a:spcBef>
                <a:spcPts val="0"/>
              </a:spcBef>
              <a:spcAft>
                <a:spcPts val="0"/>
              </a:spcAft>
              <a:buNone/>
            </a:pPr>
            <a:endParaRPr sz="1700">
              <a:latin typeface="PT Sans"/>
              <a:ea typeface="PT Sans"/>
              <a:cs typeface="PT Sans"/>
              <a:sym typeface="PT Sans"/>
            </a:endParaRPr>
          </a:p>
          <a:p>
            <a:pPr marL="457200" lvl="0" indent="-336550" algn="l" rtl="0">
              <a:spcBef>
                <a:spcPts val="0"/>
              </a:spcBef>
              <a:spcAft>
                <a:spcPts val="0"/>
              </a:spcAft>
              <a:buSzPts val="1700"/>
              <a:buFont typeface="PT Sans"/>
              <a:buChar char="●"/>
            </a:pPr>
            <a:r>
              <a:rPr lang="en" sz="1700">
                <a:latin typeface="PT Sans"/>
                <a:ea typeface="PT Sans"/>
                <a:cs typeface="PT Sans"/>
                <a:sym typeface="PT Sans"/>
              </a:rPr>
              <a:t>Here, network models can perform localization and classification. </a:t>
            </a:r>
            <a:endParaRPr sz="1700">
              <a:latin typeface="PT Sans"/>
              <a:ea typeface="PT Sans"/>
              <a:cs typeface="PT Sans"/>
              <a:sym typeface="PT Sans"/>
            </a:endParaRPr>
          </a:p>
          <a:p>
            <a:pPr marL="0" lvl="0" indent="0" algn="l" rtl="0">
              <a:spcBef>
                <a:spcPts val="0"/>
              </a:spcBef>
              <a:spcAft>
                <a:spcPts val="0"/>
              </a:spcAft>
              <a:buNone/>
            </a:pPr>
            <a:endParaRPr sz="1700">
              <a:latin typeface="PT Sans"/>
              <a:ea typeface="PT Sans"/>
              <a:cs typeface="PT Sans"/>
              <a:sym typeface="PT Sans"/>
            </a:endParaRPr>
          </a:p>
          <a:p>
            <a:pPr marL="457200" lvl="0" indent="-336550" algn="l" rtl="0">
              <a:spcBef>
                <a:spcPts val="0"/>
              </a:spcBef>
              <a:spcAft>
                <a:spcPts val="0"/>
              </a:spcAft>
              <a:buSzPts val="1700"/>
              <a:buFont typeface="PT Sans"/>
              <a:buChar char="●"/>
            </a:pPr>
            <a:r>
              <a:rPr lang="en" sz="1700">
                <a:latin typeface="PT Sans"/>
                <a:ea typeface="PT Sans"/>
                <a:cs typeface="PT Sans"/>
                <a:sym typeface="PT Sans"/>
              </a:rPr>
              <a:t>Deep learning is a key technology behind driverless cars, which allows them to recognize a stop sign.</a:t>
            </a:r>
            <a:endParaRPr sz="1700">
              <a:latin typeface="PT Sans"/>
              <a:ea typeface="PT Sans"/>
              <a:cs typeface="PT Sans"/>
              <a:sym typeface="P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00"/>
              <a:t>Computer Vision</a:t>
            </a:r>
            <a:endParaRPr sz="2500"/>
          </a:p>
        </p:txBody>
      </p:sp>
      <p:sp>
        <p:nvSpPr>
          <p:cNvPr id="177" name="Google Shape;177;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457200" lvl="0" indent="-336550" algn="l" rtl="0">
              <a:spcBef>
                <a:spcPts val="0"/>
              </a:spcBef>
              <a:spcAft>
                <a:spcPts val="0"/>
              </a:spcAft>
              <a:buSzPts val="1700"/>
              <a:buFont typeface="PT Sans"/>
              <a:buChar char="●"/>
            </a:pPr>
            <a:r>
              <a:rPr lang="en" sz="1700">
                <a:latin typeface="PT Sans"/>
                <a:ea typeface="PT Sans"/>
                <a:cs typeface="PT Sans"/>
                <a:sym typeface="PT Sans"/>
              </a:rPr>
              <a:t>Computer vision is the field of computer science that focuses on replicating parts of the complexity of the human vision system and enabling computers to identify and process objects in images and videos in the same way that humans do.</a:t>
            </a:r>
            <a:endParaRPr sz="1700">
              <a:latin typeface="PT Sans"/>
              <a:ea typeface="PT Sans"/>
              <a:cs typeface="PT Sans"/>
              <a:sym typeface="PT Sans"/>
            </a:endParaRPr>
          </a:p>
          <a:p>
            <a:pPr marL="0" lvl="0" indent="0" algn="l" rtl="0">
              <a:spcBef>
                <a:spcPts val="0"/>
              </a:spcBef>
              <a:spcAft>
                <a:spcPts val="0"/>
              </a:spcAft>
              <a:buNone/>
            </a:pPr>
            <a:endParaRPr sz="1700">
              <a:latin typeface="PT Sans"/>
              <a:ea typeface="PT Sans"/>
              <a:cs typeface="PT Sans"/>
              <a:sym typeface="PT Sans"/>
            </a:endParaRPr>
          </a:p>
          <a:p>
            <a:pPr marL="0" lvl="0" indent="0" algn="l" rtl="0">
              <a:spcBef>
                <a:spcPts val="0"/>
              </a:spcBef>
              <a:spcAft>
                <a:spcPts val="0"/>
              </a:spcAft>
              <a:buNone/>
            </a:pPr>
            <a:endParaRPr sz="1700">
              <a:latin typeface="PT Sans"/>
              <a:ea typeface="PT Sans"/>
              <a:cs typeface="PT Sans"/>
              <a:sym typeface="PT Sans"/>
            </a:endParaRPr>
          </a:p>
          <a:p>
            <a:pPr marL="457200" lvl="0" indent="-336550" algn="l" rtl="0">
              <a:spcBef>
                <a:spcPts val="0"/>
              </a:spcBef>
              <a:spcAft>
                <a:spcPts val="0"/>
              </a:spcAft>
              <a:buSzPts val="1700"/>
              <a:buFont typeface="PT Sans"/>
              <a:buChar char="●"/>
            </a:pPr>
            <a:r>
              <a:rPr lang="en" sz="1700">
                <a:latin typeface="PT Sans"/>
                <a:ea typeface="PT Sans"/>
                <a:cs typeface="PT Sans"/>
                <a:sym typeface="PT Sans"/>
              </a:rPr>
              <a:t>Cameras capture video from different angles around the car and feed it to computer vision software, which then processes the images in real-time.</a:t>
            </a:r>
            <a:endParaRPr sz="1700">
              <a:latin typeface="PT Sans"/>
              <a:ea typeface="PT Sans"/>
              <a:cs typeface="PT Sans"/>
              <a:sym typeface="PT Sans"/>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879</TotalTime>
  <Words>860</Words>
  <Application>Microsoft Office PowerPoint</Application>
  <PresentationFormat>On-screen Show (16:9)</PresentationFormat>
  <Paragraphs>96</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Old Standard TT</vt:lpstr>
      <vt:lpstr>PT Sans</vt:lpstr>
      <vt:lpstr>Nunito</vt:lpstr>
      <vt:lpstr>Calibri</vt:lpstr>
      <vt:lpstr>Spectral</vt:lpstr>
      <vt:lpstr>Shift</vt:lpstr>
      <vt:lpstr>Traffic Sign Recognition</vt:lpstr>
      <vt:lpstr>PROBLEM STATEMENT</vt:lpstr>
      <vt:lpstr>METHODOLOGIES</vt:lpstr>
      <vt:lpstr>ARCHITECTURE DIAGRAM</vt:lpstr>
      <vt:lpstr>Application of Engineering Knowledge</vt:lpstr>
      <vt:lpstr>Convolutional Neural Networks </vt:lpstr>
      <vt:lpstr>Open CV</vt:lpstr>
      <vt:lpstr>Deep Learning</vt:lpstr>
      <vt:lpstr>Computer Vision</vt:lpstr>
      <vt:lpstr>MATHEMATICAL MODELING AND ANALYSIS BEHIND THE PROBLEM</vt:lpstr>
      <vt:lpstr>RESULT ANALYSIS</vt:lpstr>
      <vt:lpstr>PowerPoint Presentation</vt:lpstr>
      <vt:lpstr>OUTCOME</vt:lpstr>
      <vt:lpstr>CONTRIBUTION OF EACH OF THE TEAM MEMBERS</vt:lpstr>
      <vt:lpstr>PROFESSIONAL ETHICS FOLLOWED</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 Recognition</dc:title>
  <cp:lastModifiedBy>Windows User</cp:lastModifiedBy>
  <cp:revision>7</cp:revision>
  <dcterms:modified xsi:type="dcterms:W3CDTF">2021-05-07T04:57:11Z</dcterms:modified>
</cp:coreProperties>
</file>