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1" r:id="rId5"/>
    <p:sldId id="262" r:id="rId6"/>
    <p:sldId id="263" r:id="rId7"/>
    <p:sldId id="268"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8868-A246-166B-EB49-5C15011B05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6FFC9C-0EE3-0AE0-1E01-DEFC2D5FDD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74FBF3-CD22-02B4-18F3-DD53414E05FB}"/>
              </a:ext>
            </a:extLst>
          </p:cNvPr>
          <p:cNvSpPr>
            <a:spLocks noGrp="1"/>
          </p:cNvSpPr>
          <p:nvPr>
            <p:ph type="dt" sz="half" idx="10"/>
          </p:nvPr>
        </p:nvSpPr>
        <p:spPr/>
        <p:txBody>
          <a:bodyPr/>
          <a:lstStyle/>
          <a:p>
            <a:fld id="{F253A605-ED6A-48FF-9EF7-061C1C90B33D}" type="datetimeFigureOut">
              <a:rPr lang="en-IN" smtClean="0"/>
              <a:t>01-03-2025</a:t>
            </a:fld>
            <a:endParaRPr lang="en-IN"/>
          </a:p>
        </p:txBody>
      </p:sp>
      <p:sp>
        <p:nvSpPr>
          <p:cNvPr id="5" name="Footer Placeholder 4">
            <a:extLst>
              <a:ext uri="{FF2B5EF4-FFF2-40B4-BE49-F238E27FC236}">
                <a16:creationId xmlns:a16="http://schemas.microsoft.com/office/drawing/2014/main" id="{B00F85DF-F7AE-5FF2-6E9A-8A6310F474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3B3364-B27E-0CCE-67C2-BDF022115D6F}"/>
              </a:ext>
            </a:extLst>
          </p:cNvPr>
          <p:cNvSpPr>
            <a:spLocks noGrp="1"/>
          </p:cNvSpPr>
          <p:nvPr>
            <p:ph type="sldNum" sz="quarter" idx="12"/>
          </p:nvPr>
        </p:nvSpPr>
        <p:spPr/>
        <p:txBody>
          <a:bodyPr/>
          <a:lstStyle/>
          <a:p>
            <a:fld id="{710FC3C5-9A8C-46EA-8569-CEA3FAD2927F}" type="slidenum">
              <a:rPr lang="en-IN" smtClean="0"/>
              <a:t>‹#›</a:t>
            </a:fld>
            <a:endParaRPr lang="en-IN"/>
          </a:p>
        </p:txBody>
      </p:sp>
    </p:spTree>
    <p:extLst>
      <p:ext uri="{BB962C8B-B14F-4D97-AF65-F5344CB8AC3E}">
        <p14:creationId xmlns:p14="http://schemas.microsoft.com/office/powerpoint/2010/main" val="182122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3F2CD-6DEC-953C-F376-AD9BF36793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91413D-7B3C-2554-C4FE-EE8D76EC74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2689CD-EF7D-7C73-ADA9-8FF6D3C36B84}"/>
              </a:ext>
            </a:extLst>
          </p:cNvPr>
          <p:cNvSpPr>
            <a:spLocks noGrp="1"/>
          </p:cNvSpPr>
          <p:nvPr>
            <p:ph type="dt" sz="half" idx="10"/>
          </p:nvPr>
        </p:nvSpPr>
        <p:spPr/>
        <p:txBody>
          <a:bodyPr/>
          <a:lstStyle/>
          <a:p>
            <a:fld id="{F253A605-ED6A-48FF-9EF7-061C1C90B33D}" type="datetimeFigureOut">
              <a:rPr lang="en-IN" smtClean="0"/>
              <a:t>01-03-2025</a:t>
            </a:fld>
            <a:endParaRPr lang="en-IN"/>
          </a:p>
        </p:txBody>
      </p:sp>
      <p:sp>
        <p:nvSpPr>
          <p:cNvPr id="5" name="Footer Placeholder 4">
            <a:extLst>
              <a:ext uri="{FF2B5EF4-FFF2-40B4-BE49-F238E27FC236}">
                <a16:creationId xmlns:a16="http://schemas.microsoft.com/office/drawing/2014/main" id="{7B6172B4-9AD1-9F1C-5CF7-BD77DD8CD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154F2D-9A2E-24EB-DAB9-5C72E8CBAD85}"/>
              </a:ext>
            </a:extLst>
          </p:cNvPr>
          <p:cNvSpPr>
            <a:spLocks noGrp="1"/>
          </p:cNvSpPr>
          <p:nvPr>
            <p:ph type="sldNum" sz="quarter" idx="12"/>
          </p:nvPr>
        </p:nvSpPr>
        <p:spPr/>
        <p:txBody>
          <a:bodyPr/>
          <a:lstStyle/>
          <a:p>
            <a:fld id="{710FC3C5-9A8C-46EA-8569-CEA3FAD2927F}" type="slidenum">
              <a:rPr lang="en-IN" smtClean="0"/>
              <a:t>‹#›</a:t>
            </a:fld>
            <a:endParaRPr lang="en-IN"/>
          </a:p>
        </p:txBody>
      </p:sp>
    </p:spTree>
    <p:extLst>
      <p:ext uri="{BB962C8B-B14F-4D97-AF65-F5344CB8AC3E}">
        <p14:creationId xmlns:p14="http://schemas.microsoft.com/office/powerpoint/2010/main" val="4263967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119F0D-8F14-99B5-7680-1B994D901B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406954-2329-CA0C-162A-06CC685431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6DA19E-E8DA-CAC7-DE3E-179B783A3D2B}"/>
              </a:ext>
            </a:extLst>
          </p:cNvPr>
          <p:cNvSpPr>
            <a:spLocks noGrp="1"/>
          </p:cNvSpPr>
          <p:nvPr>
            <p:ph type="dt" sz="half" idx="10"/>
          </p:nvPr>
        </p:nvSpPr>
        <p:spPr/>
        <p:txBody>
          <a:bodyPr/>
          <a:lstStyle/>
          <a:p>
            <a:fld id="{F253A605-ED6A-48FF-9EF7-061C1C90B33D}" type="datetimeFigureOut">
              <a:rPr lang="en-IN" smtClean="0"/>
              <a:t>01-03-2025</a:t>
            </a:fld>
            <a:endParaRPr lang="en-IN"/>
          </a:p>
        </p:txBody>
      </p:sp>
      <p:sp>
        <p:nvSpPr>
          <p:cNvPr id="5" name="Footer Placeholder 4">
            <a:extLst>
              <a:ext uri="{FF2B5EF4-FFF2-40B4-BE49-F238E27FC236}">
                <a16:creationId xmlns:a16="http://schemas.microsoft.com/office/drawing/2014/main" id="{F0DA5460-2A6E-6A15-4BF9-ED0FBDA2D9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230A0A-C63C-6208-B737-EDDAABDE893E}"/>
              </a:ext>
            </a:extLst>
          </p:cNvPr>
          <p:cNvSpPr>
            <a:spLocks noGrp="1"/>
          </p:cNvSpPr>
          <p:nvPr>
            <p:ph type="sldNum" sz="quarter" idx="12"/>
          </p:nvPr>
        </p:nvSpPr>
        <p:spPr/>
        <p:txBody>
          <a:bodyPr/>
          <a:lstStyle/>
          <a:p>
            <a:fld id="{710FC3C5-9A8C-46EA-8569-CEA3FAD2927F}" type="slidenum">
              <a:rPr lang="en-IN" smtClean="0"/>
              <a:t>‹#›</a:t>
            </a:fld>
            <a:endParaRPr lang="en-IN"/>
          </a:p>
        </p:txBody>
      </p:sp>
    </p:spTree>
    <p:extLst>
      <p:ext uri="{BB962C8B-B14F-4D97-AF65-F5344CB8AC3E}">
        <p14:creationId xmlns:p14="http://schemas.microsoft.com/office/powerpoint/2010/main" val="36103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DA81-18D3-A9AC-32EE-7D1FC6B8FE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D4890F-BB11-C547-EE27-5DAE640664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517174-8AF0-DEC4-9412-ADF59A5B065C}"/>
              </a:ext>
            </a:extLst>
          </p:cNvPr>
          <p:cNvSpPr>
            <a:spLocks noGrp="1"/>
          </p:cNvSpPr>
          <p:nvPr>
            <p:ph type="dt" sz="half" idx="10"/>
          </p:nvPr>
        </p:nvSpPr>
        <p:spPr/>
        <p:txBody>
          <a:bodyPr/>
          <a:lstStyle/>
          <a:p>
            <a:fld id="{F253A605-ED6A-48FF-9EF7-061C1C90B33D}" type="datetimeFigureOut">
              <a:rPr lang="en-IN" smtClean="0"/>
              <a:t>01-03-2025</a:t>
            </a:fld>
            <a:endParaRPr lang="en-IN"/>
          </a:p>
        </p:txBody>
      </p:sp>
      <p:sp>
        <p:nvSpPr>
          <p:cNvPr id="5" name="Footer Placeholder 4">
            <a:extLst>
              <a:ext uri="{FF2B5EF4-FFF2-40B4-BE49-F238E27FC236}">
                <a16:creationId xmlns:a16="http://schemas.microsoft.com/office/drawing/2014/main" id="{F9AC72D9-7790-2263-76E7-7C4CBFA78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DAC596-B432-E16F-7A4E-BF71C45F4AED}"/>
              </a:ext>
            </a:extLst>
          </p:cNvPr>
          <p:cNvSpPr>
            <a:spLocks noGrp="1"/>
          </p:cNvSpPr>
          <p:nvPr>
            <p:ph type="sldNum" sz="quarter" idx="12"/>
          </p:nvPr>
        </p:nvSpPr>
        <p:spPr/>
        <p:txBody>
          <a:bodyPr/>
          <a:lstStyle/>
          <a:p>
            <a:fld id="{710FC3C5-9A8C-46EA-8569-CEA3FAD2927F}" type="slidenum">
              <a:rPr lang="en-IN" smtClean="0"/>
              <a:t>‹#›</a:t>
            </a:fld>
            <a:endParaRPr lang="en-IN"/>
          </a:p>
        </p:txBody>
      </p:sp>
    </p:spTree>
    <p:extLst>
      <p:ext uri="{BB962C8B-B14F-4D97-AF65-F5344CB8AC3E}">
        <p14:creationId xmlns:p14="http://schemas.microsoft.com/office/powerpoint/2010/main" val="420225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D9F4-2B26-AFF6-D266-48011E1E82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965B0A-36E7-C652-C9D5-4E8F0F3F0A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655BB0-5878-A109-5BE8-20B51714E71B}"/>
              </a:ext>
            </a:extLst>
          </p:cNvPr>
          <p:cNvSpPr>
            <a:spLocks noGrp="1"/>
          </p:cNvSpPr>
          <p:nvPr>
            <p:ph type="dt" sz="half" idx="10"/>
          </p:nvPr>
        </p:nvSpPr>
        <p:spPr/>
        <p:txBody>
          <a:bodyPr/>
          <a:lstStyle/>
          <a:p>
            <a:fld id="{F253A605-ED6A-48FF-9EF7-061C1C90B33D}" type="datetimeFigureOut">
              <a:rPr lang="en-IN" smtClean="0"/>
              <a:t>01-03-2025</a:t>
            </a:fld>
            <a:endParaRPr lang="en-IN"/>
          </a:p>
        </p:txBody>
      </p:sp>
      <p:sp>
        <p:nvSpPr>
          <p:cNvPr id="5" name="Footer Placeholder 4">
            <a:extLst>
              <a:ext uri="{FF2B5EF4-FFF2-40B4-BE49-F238E27FC236}">
                <a16:creationId xmlns:a16="http://schemas.microsoft.com/office/drawing/2014/main" id="{4073AC8E-8EBA-A61B-AF15-EF01F7FE5C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FDA1B3-7738-64BE-B0C6-36C4782F5A03}"/>
              </a:ext>
            </a:extLst>
          </p:cNvPr>
          <p:cNvSpPr>
            <a:spLocks noGrp="1"/>
          </p:cNvSpPr>
          <p:nvPr>
            <p:ph type="sldNum" sz="quarter" idx="12"/>
          </p:nvPr>
        </p:nvSpPr>
        <p:spPr/>
        <p:txBody>
          <a:bodyPr/>
          <a:lstStyle/>
          <a:p>
            <a:fld id="{710FC3C5-9A8C-46EA-8569-CEA3FAD2927F}" type="slidenum">
              <a:rPr lang="en-IN" smtClean="0"/>
              <a:t>‹#›</a:t>
            </a:fld>
            <a:endParaRPr lang="en-IN"/>
          </a:p>
        </p:txBody>
      </p:sp>
    </p:spTree>
    <p:extLst>
      <p:ext uri="{BB962C8B-B14F-4D97-AF65-F5344CB8AC3E}">
        <p14:creationId xmlns:p14="http://schemas.microsoft.com/office/powerpoint/2010/main" val="1096498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C02C-B879-0AAD-F943-85F1249BFF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BA4676-C907-2964-014A-8CFDD81DA5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BA5093-5A9C-CE09-6B67-0DF507432E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14A8AA-0295-9C5C-CD54-0AA014311771}"/>
              </a:ext>
            </a:extLst>
          </p:cNvPr>
          <p:cNvSpPr>
            <a:spLocks noGrp="1"/>
          </p:cNvSpPr>
          <p:nvPr>
            <p:ph type="dt" sz="half" idx="10"/>
          </p:nvPr>
        </p:nvSpPr>
        <p:spPr/>
        <p:txBody>
          <a:bodyPr/>
          <a:lstStyle/>
          <a:p>
            <a:fld id="{F253A605-ED6A-48FF-9EF7-061C1C90B33D}" type="datetimeFigureOut">
              <a:rPr lang="en-IN" smtClean="0"/>
              <a:t>01-03-2025</a:t>
            </a:fld>
            <a:endParaRPr lang="en-IN"/>
          </a:p>
        </p:txBody>
      </p:sp>
      <p:sp>
        <p:nvSpPr>
          <p:cNvPr id="6" name="Footer Placeholder 5">
            <a:extLst>
              <a:ext uri="{FF2B5EF4-FFF2-40B4-BE49-F238E27FC236}">
                <a16:creationId xmlns:a16="http://schemas.microsoft.com/office/drawing/2014/main" id="{5C37C385-789F-DDD4-E0AC-BEC02506F5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54F81-0875-D60C-BB4F-D367D13B423F}"/>
              </a:ext>
            </a:extLst>
          </p:cNvPr>
          <p:cNvSpPr>
            <a:spLocks noGrp="1"/>
          </p:cNvSpPr>
          <p:nvPr>
            <p:ph type="sldNum" sz="quarter" idx="12"/>
          </p:nvPr>
        </p:nvSpPr>
        <p:spPr/>
        <p:txBody>
          <a:bodyPr/>
          <a:lstStyle/>
          <a:p>
            <a:fld id="{710FC3C5-9A8C-46EA-8569-CEA3FAD2927F}" type="slidenum">
              <a:rPr lang="en-IN" smtClean="0"/>
              <a:t>‹#›</a:t>
            </a:fld>
            <a:endParaRPr lang="en-IN"/>
          </a:p>
        </p:txBody>
      </p:sp>
    </p:spTree>
    <p:extLst>
      <p:ext uri="{BB962C8B-B14F-4D97-AF65-F5344CB8AC3E}">
        <p14:creationId xmlns:p14="http://schemas.microsoft.com/office/powerpoint/2010/main" val="84591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8ACB-1F86-B3AA-779C-73D9D682E9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1F9790-E7FC-4595-EC70-213D2E378E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5F809E-41FD-662A-7854-51DBF9118C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DFB3EF-0B5A-E792-401B-5746B0ED96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60948-90B2-40F3-36EF-DB3B183D3A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44C3C9-78C0-F369-49FB-9A79CFB7733A}"/>
              </a:ext>
            </a:extLst>
          </p:cNvPr>
          <p:cNvSpPr>
            <a:spLocks noGrp="1"/>
          </p:cNvSpPr>
          <p:nvPr>
            <p:ph type="dt" sz="half" idx="10"/>
          </p:nvPr>
        </p:nvSpPr>
        <p:spPr/>
        <p:txBody>
          <a:bodyPr/>
          <a:lstStyle/>
          <a:p>
            <a:fld id="{F253A605-ED6A-48FF-9EF7-061C1C90B33D}" type="datetimeFigureOut">
              <a:rPr lang="en-IN" smtClean="0"/>
              <a:t>01-03-2025</a:t>
            </a:fld>
            <a:endParaRPr lang="en-IN"/>
          </a:p>
        </p:txBody>
      </p:sp>
      <p:sp>
        <p:nvSpPr>
          <p:cNvPr id="8" name="Footer Placeholder 7">
            <a:extLst>
              <a:ext uri="{FF2B5EF4-FFF2-40B4-BE49-F238E27FC236}">
                <a16:creationId xmlns:a16="http://schemas.microsoft.com/office/drawing/2014/main" id="{370EDE6B-C6A6-FA36-ED38-1B53F64DFE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64D472-0948-1244-4727-3BB948B27C85}"/>
              </a:ext>
            </a:extLst>
          </p:cNvPr>
          <p:cNvSpPr>
            <a:spLocks noGrp="1"/>
          </p:cNvSpPr>
          <p:nvPr>
            <p:ph type="sldNum" sz="quarter" idx="12"/>
          </p:nvPr>
        </p:nvSpPr>
        <p:spPr/>
        <p:txBody>
          <a:bodyPr/>
          <a:lstStyle/>
          <a:p>
            <a:fld id="{710FC3C5-9A8C-46EA-8569-CEA3FAD2927F}" type="slidenum">
              <a:rPr lang="en-IN" smtClean="0"/>
              <a:t>‹#›</a:t>
            </a:fld>
            <a:endParaRPr lang="en-IN"/>
          </a:p>
        </p:txBody>
      </p:sp>
    </p:spTree>
    <p:extLst>
      <p:ext uri="{BB962C8B-B14F-4D97-AF65-F5344CB8AC3E}">
        <p14:creationId xmlns:p14="http://schemas.microsoft.com/office/powerpoint/2010/main" val="398778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EB7A-2D70-A746-AECE-4E131CE5AA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A6367E-8B46-1357-829D-438D650D266F}"/>
              </a:ext>
            </a:extLst>
          </p:cNvPr>
          <p:cNvSpPr>
            <a:spLocks noGrp="1"/>
          </p:cNvSpPr>
          <p:nvPr>
            <p:ph type="dt" sz="half" idx="10"/>
          </p:nvPr>
        </p:nvSpPr>
        <p:spPr/>
        <p:txBody>
          <a:bodyPr/>
          <a:lstStyle/>
          <a:p>
            <a:fld id="{F253A605-ED6A-48FF-9EF7-061C1C90B33D}" type="datetimeFigureOut">
              <a:rPr lang="en-IN" smtClean="0"/>
              <a:t>01-03-2025</a:t>
            </a:fld>
            <a:endParaRPr lang="en-IN"/>
          </a:p>
        </p:txBody>
      </p:sp>
      <p:sp>
        <p:nvSpPr>
          <p:cNvPr id="4" name="Footer Placeholder 3">
            <a:extLst>
              <a:ext uri="{FF2B5EF4-FFF2-40B4-BE49-F238E27FC236}">
                <a16:creationId xmlns:a16="http://schemas.microsoft.com/office/drawing/2014/main" id="{59C25A63-F215-652C-5BCA-46061084E9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300CCD-FC27-281D-D4D0-100C179BEC50}"/>
              </a:ext>
            </a:extLst>
          </p:cNvPr>
          <p:cNvSpPr>
            <a:spLocks noGrp="1"/>
          </p:cNvSpPr>
          <p:nvPr>
            <p:ph type="sldNum" sz="quarter" idx="12"/>
          </p:nvPr>
        </p:nvSpPr>
        <p:spPr/>
        <p:txBody>
          <a:bodyPr/>
          <a:lstStyle/>
          <a:p>
            <a:fld id="{710FC3C5-9A8C-46EA-8569-CEA3FAD2927F}" type="slidenum">
              <a:rPr lang="en-IN" smtClean="0"/>
              <a:t>‹#›</a:t>
            </a:fld>
            <a:endParaRPr lang="en-IN"/>
          </a:p>
        </p:txBody>
      </p:sp>
    </p:spTree>
    <p:extLst>
      <p:ext uri="{BB962C8B-B14F-4D97-AF65-F5344CB8AC3E}">
        <p14:creationId xmlns:p14="http://schemas.microsoft.com/office/powerpoint/2010/main" val="427309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A6080C-537D-792B-5FA9-1DA34781E37E}"/>
              </a:ext>
            </a:extLst>
          </p:cNvPr>
          <p:cNvSpPr>
            <a:spLocks noGrp="1"/>
          </p:cNvSpPr>
          <p:nvPr>
            <p:ph type="dt" sz="half" idx="10"/>
          </p:nvPr>
        </p:nvSpPr>
        <p:spPr/>
        <p:txBody>
          <a:bodyPr/>
          <a:lstStyle/>
          <a:p>
            <a:fld id="{F253A605-ED6A-48FF-9EF7-061C1C90B33D}" type="datetimeFigureOut">
              <a:rPr lang="en-IN" smtClean="0"/>
              <a:t>01-03-2025</a:t>
            </a:fld>
            <a:endParaRPr lang="en-IN"/>
          </a:p>
        </p:txBody>
      </p:sp>
      <p:sp>
        <p:nvSpPr>
          <p:cNvPr id="3" name="Footer Placeholder 2">
            <a:extLst>
              <a:ext uri="{FF2B5EF4-FFF2-40B4-BE49-F238E27FC236}">
                <a16:creationId xmlns:a16="http://schemas.microsoft.com/office/drawing/2014/main" id="{7E6609CC-483A-20D4-6CD8-C5EFFCBDF0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B6EC0C-4542-70C6-98E3-3D1E8596FD8E}"/>
              </a:ext>
            </a:extLst>
          </p:cNvPr>
          <p:cNvSpPr>
            <a:spLocks noGrp="1"/>
          </p:cNvSpPr>
          <p:nvPr>
            <p:ph type="sldNum" sz="quarter" idx="12"/>
          </p:nvPr>
        </p:nvSpPr>
        <p:spPr/>
        <p:txBody>
          <a:bodyPr/>
          <a:lstStyle/>
          <a:p>
            <a:fld id="{710FC3C5-9A8C-46EA-8569-CEA3FAD2927F}" type="slidenum">
              <a:rPr lang="en-IN" smtClean="0"/>
              <a:t>‹#›</a:t>
            </a:fld>
            <a:endParaRPr lang="en-IN"/>
          </a:p>
        </p:txBody>
      </p:sp>
    </p:spTree>
    <p:extLst>
      <p:ext uri="{BB962C8B-B14F-4D97-AF65-F5344CB8AC3E}">
        <p14:creationId xmlns:p14="http://schemas.microsoft.com/office/powerpoint/2010/main" val="90455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F036-4836-8E80-0A09-0E01BC863D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10BD67-9F5E-7F9D-55A9-CDE914A011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43B347-6680-A9B0-7F2A-C859E2F9CB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39882-4B24-E600-B7E3-F6B9A2B4148C}"/>
              </a:ext>
            </a:extLst>
          </p:cNvPr>
          <p:cNvSpPr>
            <a:spLocks noGrp="1"/>
          </p:cNvSpPr>
          <p:nvPr>
            <p:ph type="dt" sz="half" idx="10"/>
          </p:nvPr>
        </p:nvSpPr>
        <p:spPr/>
        <p:txBody>
          <a:bodyPr/>
          <a:lstStyle/>
          <a:p>
            <a:fld id="{F253A605-ED6A-48FF-9EF7-061C1C90B33D}" type="datetimeFigureOut">
              <a:rPr lang="en-IN" smtClean="0"/>
              <a:t>01-03-2025</a:t>
            </a:fld>
            <a:endParaRPr lang="en-IN"/>
          </a:p>
        </p:txBody>
      </p:sp>
      <p:sp>
        <p:nvSpPr>
          <p:cNvPr id="6" name="Footer Placeholder 5">
            <a:extLst>
              <a:ext uri="{FF2B5EF4-FFF2-40B4-BE49-F238E27FC236}">
                <a16:creationId xmlns:a16="http://schemas.microsoft.com/office/drawing/2014/main" id="{1904097F-7A63-E319-BC5B-1585F4A730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8E9418-9333-B690-1584-E6F223E45D68}"/>
              </a:ext>
            </a:extLst>
          </p:cNvPr>
          <p:cNvSpPr>
            <a:spLocks noGrp="1"/>
          </p:cNvSpPr>
          <p:nvPr>
            <p:ph type="sldNum" sz="quarter" idx="12"/>
          </p:nvPr>
        </p:nvSpPr>
        <p:spPr/>
        <p:txBody>
          <a:bodyPr/>
          <a:lstStyle/>
          <a:p>
            <a:fld id="{710FC3C5-9A8C-46EA-8569-CEA3FAD2927F}" type="slidenum">
              <a:rPr lang="en-IN" smtClean="0"/>
              <a:t>‹#›</a:t>
            </a:fld>
            <a:endParaRPr lang="en-IN"/>
          </a:p>
        </p:txBody>
      </p:sp>
    </p:spTree>
    <p:extLst>
      <p:ext uri="{BB962C8B-B14F-4D97-AF65-F5344CB8AC3E}">
        <p14:creationId xmlns:p14="http://schemas.microsoft.com/office/powerpoint/2010/main" val="823207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85A2-C51E-E129-450B-CD38C3096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6C3D63-7D46-5859-C2F5-697B5DAE5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F15BBC-BEF4-A03F-A193-2643C34A7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E70566-4457-117C-79CD-1F69DF2A0214}"/>
              </a:ext>
            </a:extLst>
          </p:cNvPr>
          <p:cNvSpPr>
            <a:spLocks noGrp="1"/>
          </p:cNvSpPr>
          <p:nvPr>
            <p:ph type="dt" sz="half" idx="10"/>
          </p:nvPr>
        </p:nvSpPr>
        <p:spPr/>
        <p:txBody>
          <a:bodyPr/>
          <a:lstStyle/>
          <a:p>
            <a:fld id="{F253A605-ED6A-48FF-9EF7-061C1C90B33D}" type="datetimeFigureOut">
              <a:rPr lang="en-IN" smtClean="0"/>
              <a:t>01-03-2025</a:t>
            </a:fld>
            <a:endParaRPr lang="en-IN"/>
          </a:p>
        </p:txBody>
      </p:sp>
      <p:sp>
        <p:nvSpPr>
          <p:cNvPr id="6" name="Footer Placeholder 5">
            <a:extLst>
              <a:ext uri="{FF2B5EF4-FFF2-40B4-BE49-F238E27FC236}">
                <a16:creationId xmlns:a16="http://schemas.microsoft.com/office/drawing/2014/main" id="{088ED529-75D9-2D94-CDFF-E18E6014A3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F3AC00-AB25-710E-9858-2F453F949BB7}"/>
              </a:ext>
            </a:extLst>
          </p:cNvPr>
          <p:cNvSpPr>
            <a:spLocks noGrp="1"/>
          </p:cNvSpPr>
          <p:nvPr>
            <p:ph type="sldNum" sz="quarter" idx="12"/>
          </p:nvPr>
        </p:nvSpPr>
        <p:spPr/>
        <p:txBody>
          <a:bodyPr/>
          <a:lstStyle/>
          <a:p>
            <a:fld id="{710FC3C5-9A8C-46EA-8569-CEA3FAD2927F}" type="slidenum">
              <a:rPr lang="en-IN" smtClean="0"/>
              <a:t>‹#›</a:t>
            </a:fld>
            <a:endParaRPr lang="en-IN"/>
          </a:p>
        </p:txBody>
      </p:sp>
    </p:spTree>
    <p:extLst>
      <p:ext uri="{BB962C8B-B14F-4D97-AF65-F5344CB8AC3E}">
        <p14:creationId xmlns:p14="http://schemas.microsoft.com/office/powerpoint/2010/main" val="384340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37D5AE-C176-212F-69E4-2B2B762872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93F515-93AC-2DEE-9E2C-8663735AB8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10AB87-CA8E-A58D-2EBA-ACB874843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3A605-ED6A-48FF-9EF7-061C1C90B33D}" type="datetimeFigureOut">
              <a:rPr lang="en-IN" smtClean="0"/>
              <a:t>01-03-2025</a:t>
            </a:fld>
            <a:endParaRPr lang="en-IN"/>
          </a:p>
        </p:txBody>
      </p:sp>
      <p:sp>
        <p:nvSpPr>
          <p:cNvPr id="5" name="Footer Placeholder 4">
            <a:extLst>
              <a:ext uri="{FF2B5EF4-FFF2-40B4-BE49-F238E27FC236}">
                <a16:creationId xmlns:a16="http://schemas.microsoft.com/office/drawing/2014/main" id="{CBAAE010-9E90-D4EB-71B1-B35272B7FA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4D636F-F34B-CA3A-7A3A-84F66A5AF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FC3C5-9A8C-46EA-8569-CEA3FAD2927F}" type="slidenum">
              <a:rPr lang="en-IN" smtClean="0"/>
              <a:t>‹#›</a:t>
            </a:fld>
            <a:endParaRPr lang="en-IN"/>
          </a:p>
        </p:txBody>
      </p:sp>
    </p:spTree>
    <p:extLst>
      <p:ext uri="{BB962C8B-B14F-4D97-AF65-F5344CB8AC3E}">
        <p14:creationId xmlns:p14="http://schemas.microsoft.com/office/powerpoint/2010/main" val="7412909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ata Technology Ai Background 4K, Stock Video - Envato Elements">
            <a:extLst>
              <a:ext uri="{FF2B5EF4-FFF2-40B4-BE49-F238E27FC236}">
                <a16:creationId xmlns:a16="http://schemas.microsoft.com/office/drawing/2014/main" id="{589953FF-99C1-BFBB-F58C-6ADA2ECA9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F8CA0BDF-F3B1-3FF7-D2DB-E41E8D02F2CB}"/>
              </a:ext>
            </a:extLst>
          </p:cNvPr>
          <p:cNvSpPr>
            <a:spLocks noGrp="1"/>
          </p:cNvSpPr>
          <p:nvPr>
            <p:ph type="title"/>
          </p:nvPr>
        </p:nvSpPr>
        <p:spPr/>
        <p:txBody>
          <a:bodyPr/>
          <a:lstStyle/>
          <a:p>
            <a:r>
              <a:rPr lang="en-US" dirty="0"/>
              <a:t>			</a:t>
            </a:r>
            <a:r>
              <a:rPr lang="en-US" b="1" i="1" dirty="0">
                <a:solidFill>
                  <a:schemeClr val="bg1"/>
                </a:solidFill>
              </a:rPr>
              <a:t>INTRODUCTION</a:t>
            </a:r>
            <a:endParaRPr lang="en-IN" b="1" i="1" dirty="0">
              <a:solidFill>
                <a:schemeClr val="bg1"/>
              </a:solidFill>
            </a:endParaRPr>
          </a:p>
        </p:txBody>
      </p:sp>
      <p:sp>
        <p:nvSpPr>
          <p:cNvPr id="3" name="Content Placeholder 2">
            <a:extLst>
              <a:ext uri="{FF2B5EF4-FFF2-40B4-BE49-F238E27FC236}">
                <a16:creationId xmlns:a16="http://schemas.microsoft.com/office/drawing/2014/main" id="{89948393-9554-E759-3C89-E50A8900DA45}"/>
              </a:ext>
            </a:extLst>
          </p:cNvPr>
          <p:cNvSpPr>
            <a:spLocks noGrp="1"/>
          </p:cNvSpPr>
          <p:nvPr>
            <p:ph idx="1"/>
          </p:nvPr>
        </p:nvSpPr>
        <p:spPr/>
        <p:txBody>
          <a:bodyPr>
            <a:normAutofit fontScale="92500" lnSpcReduction="20000"/>
          </a:bodyPr>
          <a:lstStyle/>
          <a:p>
            <a:endParaRPr lang="en-US" b="0" i="0" dirty="0">
              <a:solidFill>
                <a:srgbClr val="4D5156"/>
              </a:solidFill>
              <a:effectLst/>
              <a:latin typeface="Times New Roman" panose="02020603050405020304" pitchFamily="18" charset="0"/>
              <a:cs typeface="Times New Roman" panose="02020603050405020304" pitchFamily="18" charset="0"/>
            </a:endParaRPr>
          </a:p>
          <a:p>
            <a:r>
              <a:rPr lang="en-US" b="0" i="0" dirty="0">
                <a:solidFill>
                  <a:schemeClr val="bg1"/>
                </a:solidFill>
                <a:effectLst/>
                <a:latin typeface="Times New Roman" panose="02020603050405020304" pitchFamily="18" charset="0"/>
                <a:cs typeface="Times New Roman" panose="02020603050405020304" pitchFamily="18" charset="0"/>
              </a:rPr>
              <a:t>In this project we are going to learn how to use Gesture Control to change the volume of a computer. We first look into hand tracking and then we will use the hand landmarks to find gesture of our hand to change the volume.</a:t>
            </a:r>
          </a:p>
          <a:p>
            <a:endParaRPr lang="en-US" b="0" i="0" dirty="0">
              <a:solidFill>
                <a:schemeClr val="bg1"/>
              </a:solidFill>
              <a:effectLst/>
              <a:latin typeface="Times New Roman" panose="02020603050405020304" pitchFamily="18" charset="0"/>
              <a:cs typeface="Times New Roman" panose="02020603050405020304" pitchFamily="18" charset="0"/>
            </a:endParaRPr>
          </a:p>
          <a:p>
            <a:r>
              <a:rPr lang="en-US" b="0" i="0" dirty="0">
                <a:solidFill>
                  <a:schemeClr val="bg1"/>
                </a:solidFill>
                <a:effectLst/>
                <a:latin typeface="Times New Roman" panose="02020603050405020304" pitchFamily="18" charset="0"/>
                <a:cs typeface="Times New Roman" panose="02020603050405020304" pitchFamily="18" charset="0"/>
              </a:rPr>
              <a:t>Gesture control is the ability to recognize and interpret movements of the human body in order to interact with and control a computer system without direct physical contact.</a:t>
            </a:r>
          </a:p>
          <a:p>
            <a:endParaRPr lang="en-US" dirty="0">
              <a:solidFill>
                <a:schemeClr val="bg1"/>
              </a:solidFill>
              <a:latin typeface="Times New Roman" panose="02020603050405020304" pitchFamily="18" charset="0"/>
              <a:cs typeface="Times New Roman" panose="02020603050405020304" pitchFamily="18" charset="0"/>
            </a:endParaRPr>
          </a:p>
          <a:p>
            <a:pPr algn="l"/>
            <a:r>
              <a:rPr lang="en-US" b="0" i="0" dirty="0">
                <a:solidFill>
                  <a:schemeClr val="bg1"/>
                </a:solidFill>
                <a:effectLst/>
                <a:latin typeface="Times New Roman" panose="02020603050405020304" pitchFamily="18" charset="0"/>
                <a:cs typeface="Times New Roman" panose="02020603050405020304" pitchFamily="18" charset="0"/>
              </a:rPr>
              <a:t>The hand gesture recognition system's primary objective is to establish communication between humans and computerized systems in order to control volume.</a:t>
            </a:r>
          </a:p>
          <a:p>
            <a:endParaRPr lang="en-IN" dirty="0"/>
          </a:p>
        </p:txBody>
      </p:sp>
    </p:spTree>
    <p:extLst>
      <p:ext uri="{BB962C8B-B14F-4D97-AF65-F5344CB8AC3E}">
        <p14:creationId xmlns:p14="http://schemas.microsoft.com/office/powerpoint/2010/main" val="1171578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Linkedin background Vectors &amp; Illustrations for Free Download | Freepik">
            <a:extLst>
              <a:ext uri="{FF2B5EF4-FFF2-40B4-BE49-F238E27FC236}">
                <a16:creationId xmlns:a16="http://schemas.microsoft.com/office/drawing/2014/main" id="{508C5A8B-43DD-D88D-B9AB-DF5C0500D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4D290F7B-87BC-76C9-03A9-E6E1217F0B28}"/>
              </a:ext>
            </a:extLst>
          </p:cNvPr>
          <p:cNvSpPr>
            <a:spLocks noGrp="1"/>
          </p:cNvSpPr>
          <p:nvPr>
            <p:ph type="title"/>
          </p:nvPr>
        </p:nvSpPr>
        <p:spPr>
          <a:xfrm>
            <a:off x="838200" y="365126"/>
            <a:ext cx="10515600" cy="911584"/>
          </a:xfrm>
        </p:spPr>
        <p:txBody>
          <a:bodyPr/>
          <a:lstStyle/>
          <a:p>
            <a:r>
              <a:rPr lang="en-US" dirty="0"/>
              <a:t>				</a:t>
            </a:r>
            <a:r>
              <a:rPr lang="en-US" b="1" u="sng" dirty="0">
                <a:solidFill>
                  <a:schemeClr val="bg1"/>
                </a:solidFill>
              </a:rPr>
              <a:t>OUTPUT</a:t>
            </a:r>
            <a:endParaRPr lang="en-IN" b="1" u="sng" dirty="0">
              <a:solidFill>
                <a:schemeClr val="bg1"/>
              </a:solidFill>
            </a:endParaRPr>
          </a:p>
        </p:txBody>
      </p:sp>
      <p:pic>
        <p:nvPicPr>
          <p:cNvPr id="3074" name="Picture 2" descr="Results">
            <a:extLst>
              <a:ext uri="{FF2B5EF4-FFF2-40B4-BE49-F238E27FC236}">
                <a16:creationId xmlns:a16="http://schemas.microsoft.com/office/drawing/2014/main" id="{665C7017-A433-371C-1A6A-7202152D1EED}"/>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1052423" y="1527893"/>
            <a:ext cx="9726613" cy="500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254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4" name="Picture 14" descr="Thank You Backgrounds Images - Free Download on Freepik">
            <a:extLst>
              <a:ext uri="{FF2B5EF4-FFF2-40B4-BE49-F238E27FC236}">
                <a16:creationId xmlns:a16="http://schemas.microsoft.com/office/drawing/2014/main" id="{5699C84E-7540-24D0-8745-11150A92A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21"/>
            <a:ext cx="12192000" cy="6861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367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ata Technology Ai Background 4K, Stock Video - Envato Elements">
            <a:extLst>
              <a:ext uri="{FF2B5EF4-FFF2-40B4-BE49-F238E27FC236}">
                <a16:creationId xmlns:a16="http://schemas.microsoft.com/office/drawing/2014/main" id="{937C28DC-B66C-1A64-4CAF-85983F24A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385"/>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DCDA6389-CC4E-3DF5-3C99-F1C76B80F098}"/>
              </a:ext>
            </a:extLst>
          </p:cNvPr>
          <p:cNvSpPr>
            <a:spLocks noGrp="1"/>
          </p:cNvSpPr>
          <p:nvPr>
            <p:ph type="title"/>
          </p:nvPr>
        </p:nvSpPr>
        <p:spPr>
          <a:xfrm>
            <a:off x="838200" y="330620"/>
            <a:ext cx="10515600" cy="4077479"/>
          </a:xfrm>
        </p:spPr>
        <p:txBody>
          <a:bodyPr>
            <a:normAutofit/>
          </a:bodyPr>
          <a:lstStyle/>
          <a:p>
            <a:pPr marL="457200" indent="-457200">
              <a:buFont typeface="Arial" panose="020B0604020202020204" pitchFamily="34" charset="0"/>
              <a:buChar char="•"/>
            </a:pPr>
            <a:r>
              <a:rPr lang="en-US" sz="2600" b="0" i="0" dirty="0">
                <a:solidFill>
                  <a:schemeClr val="bg1"/>
                </a:solidFill>
                <a:effectLst/>
                <a:latin typeface="Times New Roman" panose="02020603050405020304" pitchFamily="18" charset="0"/>
                <a:cs typeface="Times New Roman" panose="02020603050405020304" pitchFamily="18" charset="0"/>
              </a:rPr>
              <a:t>An example of emerging gesture-based motion capture is skeletal hand tracking, which is being developed for virtual reality and augmented reality applications.</a:t>
            </a:r>
            <a:br>
              <a:rPr lang="en-US" sz="2600" b="0" i="0" dirty="0">
                <a:solidFill>
                  <a:schemeClr val="bg1"/>
                </a:solidFill>
                <a:effectLst/>
                <a:latin typeface="Times New Roman" panose="02020603050405020304" pitchFamily="18" charset="0"/>
                <a:cs typeface="Times New Roman" panose="02020603050405020304" pitchFamily="18" charset="0"/>
              </a:rPr>
            </a:br>
            <a:br>
              <a:rPr lang="en-US" sz="2600" b="0" i="0" dirty="0">
                <a:solidFill>
                  <a:schemeClr val="bg1"/>
                </a:solidFill>
                <a:effectLst/>
                <a:latin typeface="Times New Roman" panose="02020603050405020304" pitchFamily="18" charset="0"/>
                <a:cs typeface="Times New Roman" panose="02020603050405020304" pitchFamily="18" charset="0"/>
              </a:rPr>
            </a:br>
            <a:r>
              <a:rPr lang="en-US" sz="2600" b="0" i="0" dirty="0">
                <a:solidFill>
                  <a:schemeClr val="bg1"/>
                </a:solidFill>
                <a:effectLst/>
                <a:latin typeface="Times New Roman" panose="02020603050405020304" pitchFamily="18" charset="0"/>
                <a:cs typeface="Times New Roman" panose="02020603050405020304" pitchFamily="18" charset="0"/>
              </a:rPr>
              <a:t>Hand gestures are an important part of nonverbal communication and form an integral part of our interactions with the environment. Notably, sign language is a set of hand gestures that is valuable to millions of disabled people.</a:t>
            </a:r>
            <a:endParaRPr lang="en-IN" sz="2600"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Gesture Volume Control - Computer Vision Zone">
            <a:extLst>
              <a:ext uri="{FF2B5EF4-FFF2-40B4-BE49-F238E27FC236}">
                <a16:creationId xmlns:a16="http://schemas.microsoft.com/office/drawing/2014/main" id="{91C8C463-1250-015C-1E65-A9299E4AF2E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773064" y="4085324"/>
            <a:ext cx="2286000" cy="20459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reating a Hand Gesture Volume Controller using Python and Pycharm |  Engineering Education (EngEd) Program | Section">
            <a:extLst>
              <a:ext uri="{FF2B5EF4-FFF2-40B4-BE49-F238E27FC236}">
                <a16:creationId xmlns:a16="http://schemas.microsoft.com/office/drawing/2014/main" id="{08143A5E-48E1-67B9-6107-36F47E15CC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8249" y="4119831"/>
            <a:ext cx="5736566" cy="2011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76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2" descr="artificial-intelligence-background | BBDU">
            <a:extLst>
              <a:ext uri="{FF2B5EF4-FFF2-40B4-BE49-F238E27FC236}">
                <a16:creationId xmlns:a16="http://schemas.microsoft.com/office/drawing/2014/main" id="{38FE2F3C-CFB1-5DC6-B47A-D2DE6F3FF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858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F0EBC9-BC71-8DF6-5100-03D30234F2C9}"/>
              </a:ext>
            </a:extLst>
          </p:cNvPr>
          <p:cNvSpPr>
            <a:spLocks noGrp="1"/>
          </p:cNvSpPr>
          <p:nvPr>
            <p:ph type="title"/>
          </p:nvPr>
        </p:nvSpPr>
        <p:spPr/>
        <p:txBody>
          <a:bodyPr/>
          <a:lstStyle/>
          <a:p>
            <a:r>
              <a:rPr lang="en-US" dirty="0"/>
              <a:t>		</a:t>
            </a:r>
            <a:r>
              <a:rPr lang="en-US" b="1" i="1" dirty="0">
                <a:solidFill>
                  <a:schemeClr val="bg1"/>
                </a:solidFill>
              </a:rPr>
              <a:t>PYTHON LIBRARIES USED</a:t>
            </a:r>
            <a:endParaRPr lang="en-IN" b="1" i="1" dirty="0">
              <a:solidFill>
                <a:schemeClr val="bg1"/>
              </a:solidFill>
            </a:endParaRPr>
          </a:p>
        </p:txBody>
      </p:sp>
      <p:sp>
        <p:nvSpPr>
          <p:cNvPr id="3" name="Content Placeholder 2">
            <a:extLst>
              <a:ext uri="{FF2B5EF4-FFF2-40B4-BE49-F238E27FC236}">
                <a16:creationId xmlns:a16="http://schemas.microsoft.com/office/drawing/2014/main" id="{FF30D7C5-2EA0-5374-2A26-1816636A31A6}"/>
              </a:ext>
            </a:extLst>
          </p:cNvPr>
          <p:cNvSpPr>
            <a:spLocks noGrp="1"/>
          </p:cNvSpPr>
          <p:nvPr>
            <p:ph idx="1"/>
          </p:nvPr>
        </p:nvSpPr>
        <p:spPr/>
        <p:txBody>
          <a:bodyPr>
            <a:normAutofit/>
          </a:bodyPr>
          <a:lstStyle/>
          <a:p>
            <a:r>
              <a:rPr lang="en-IN" sz="3000" b="1" dirty="0">
                <a:solidFill>
                  <a:schemeClr val="bg1"/>
                </a:solidFill>
                <a:latin typeface="Times New Roman" panose="02020603050405020304" pitchFamily="18" charset="0"/>
                <a:cs typeface="Times New Roman" panose="02020603050405020304" pitchFamily="18" charset="0"/>
              </a:rPr>
              <a:t>c</a:t>
            </a:r>
            <a:r>
              <a:rPr lang="en-IN" sz="3000" b="1" i="0" dirty="0">
                <a:solidFill>
                  <a:schemeClr val="bg1"/>
                </a:solidFill>
                <a:effectLst/>
                <a:latin typeface="Times New Roman" panose="02020603050405020304" pitchFamily="18" charset="0"/>
                <a:cs typeface="Times New Roman" panose="02020603050405020304" pitchFamily="18" charset="0"/>
              </a:rPr>
              <a:t>v2</a:t>
            </a:r>
            <a:r>
              <a:rPr lang="en-IN" sz="3000" b="0" i="0" dirty="0">
                <a:solidFill>
                  <a:schemeClr val="bg1"/>
                </a:solidFill>
                <a:effectLst/>
                <a:latin typeface="Times New Roman" panose="02020603050405020304" pitchFamily="18" charset="0"/>
                <a:cs typeface="Times New Roman" panose="02020603050405020304" pitchFamily="18" charset="0"/>
              </a:rPr>
              <a:t> – </a:t>
            </a:r>
            <a:r>
              <a:rPr lang="en-IN" sz="3000" b="1" i="0" dirty="0">
                <a:solidFill>
                  <a:schemeClr val="bg1"/>
                </a:solidFill>
                <a:effectLst/>
                <a:latin typeface="Times New Roman" panose="02020603050405020304" pitchFamily="18" charset="0"/>
                <a:cs typeface="Times New Roman" panose="02020603050405020304" pitchFamily="18" charset="0"/>
              </a:rPr>
              <a:t>OpenCV</a:t>
            </a:r>
            <a:r>
              <a:rPr lang="en-IN" sz="3000" b="0" i="0" dirty="0">
                <a:solidFill>
                  <a:schemeClr val="bg1"/>
                </a:solidFill>
                <a:effectLst/>
                <a:latin typeface="Times New Roman" panose="02020603050405020304" pitchFamily="18" charset="0"/>
                <a:cs typeface="Times New Roman" panose="02020603050405020304" pitchFamily="18" charset="0"/>
              </a:rPr>
              <a:t> – </a:t>
            </a:r>
            <a:r>
              <a:rPr lang="en-US" sz="2200" b="0" i="0" dirty="0">
                <a:solidFill>
                  <a:schemeClr val="bg1"/>
                </a:solidFill>
                <a:effectLst/>
                <a:latin typeface="Times New Roman" panose="02020603050405020304" pitchFamily="18" charset="0"/>
                <a:cs typeface="Times New Roman" panose="02020603050405020304" pitchFamily="18" charset="0"/>
              </a:rPr>
              <a:t>allows you to perform image processing and computer vision 				    tasks.</a:t>
            </a:r>
            <a:endParaRPr lang="en-IN" sz="2200" b="0" i="0" dirty="0">
              <a:solidFill>
                <a:schemeClr val="bg1"/>
              </a:solidFill>
              <a:effectLst/>
              <a:latin typeface="Times New Roman" panose="02020603050405020304" pitchFamily="18" charset="0"/>
              <a:cs typeface="Times New Roman" panose="02020603050405020304" pitchFamily="18" charset="0"/>
            </a:endParaRPr>
          </a:p>
          <a:p>
            <a:r>
              <a:rPr lang="en-IN" sz="3000" b="1" dirty="0" err="1">
                <a:solidFill>
                  <a:schemeClr val="bg1"/>
                </a:solidFill>
                <a:latin typeface="Times New Roman" panose="02020603050405020304" pitchFamily="18" charset="0"/>
                <a:cs typeface="Times New Roman" panose="02020603050405020304" pitchFamily="18" charset="0"/>
              </a:rPr>
              <a:t>m</a:t>
            </a:r>
            <a:r>
              <a:rPr lang="en-IN" sz="3000" b="1" i="0" dirty="0" err="1">
                <a:solidFill>
                  <a:schemeClr val="bg1"/>
                </a:solidFill>
                <a:effectLst/>
                <a:latin typeface="Times New Roman" panose="02020603050405020304" pitchFamily="18" charset="0"/>
                <a:cs typeface="Times New Roman" panose="02020603050405020304" pitchFamily="18" charset="0"/>
              </a:rPr>
              <a:t>ediapipe</a:t>
            </a:r>
            <a:r>
              <a:rPr lang="en-IN" sz="3000" b="0" i="0" dirty="0">
                <a:solidFill>
                  <a:schemeClr val="bg1"/>
                </a:solidFill>
                <a:effectLst/>
                <a:latin typeface="Times New Roman" panose="02020603050405020304" pitchFamily="18" charset="0"/>
                <a:cs typeface="Times New Roman" panose="02020603050405020304" pitchFamily="18" charset="0"/>
              </a:rPr>
              <a:t> – </a:t>
            </a:r>
            <a:r>
              <a:rPr lang="en-IN" sz="2200" b="0" i="0" dirty="0">
                <a:solidFill>
                  <a:schemeClr val="bg1"/>
                </a:solidFill>
                <a:effectLst/>
                <a:latin typeface="Times New Roman" panose="02020603050405020304" pitchFamily="18" charset="0"/>
                <a:cs typeface="Times New Roman" panose="02020603050405020304" pitchFamily="18" charset="0"/>
              </a:rPr>
              <a:t>Provides </a:t>
            </a:r>
            <a:r>
              <a:rPr lang="en-US" sz="2200" b="0" i="0" dirty="0">
                <a:solidFill>
                  <a:schemeClr val="bg1"/>
                </a:solidFill>
                <a:effectLst/>
                <a:latin typeface="Times New Roman" panose="02020603050405020304" pitchFamily="18" charset="0"/>
                <a:cs typeface="Times New Roman" panose="02020603050405020304" pitchFamily="18" charset="0"/>
              </a:rPr>
              <a:t>ML solutions for computer vision tasks</a:t>
            </a:r>
            <a:endParaRPr lang="en-IN" sz="2200" dirty="0">
              <a:solidFill>
                <a:schemeClr val="bg1"/>
              </a:solidFill>
              <a:latin typeface="Times New Roman" panose="02020603050405020304" pitchFamily="18" charset="0"/>
              <a:cs typeface="Times New Roman" panose="02020603050405020304" pitchFamily="18" charset="0"/>
            </a:endParaRPr>
          </a:p>
          <a:p>
            <a:r>
              <a:rPr lang="en-IN" sz="3000" b="1" i="0" dirty="0">
                <a:solidFill>
                  <a:schemeClr val="bg1"/>
                </a:solidFill>
                <a:effectLst/>
                <a:latin typeface="Times New Roman" panose="02020603050405020304" pitchFamily="18" charset="0"/>
                <a:cs typeface="Times New Roman" panose="02020603050405020304" pitchFamily="18" charset="0"/>
              </a:rPr>
              <a:t>math </a:t>
            </a:r>
            <a:r>
              <a:rPr lang="en-IN" sz="3000" b="0" i="0" dirty="0">
                <a:solidFill>
                  <a:schemeClr val="bg1"/>
                </a:solidFill>
                <a:effectLst/>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H</a:t>
            </a:r>
            <a:r>
              <a:rPr lang="en-IN" sz="2200" b="0" i="0" dirty="0" err="1">
                <a:solidFill>
                  <a:schemeClr val="bg1"/>
                </a:solidFill>
                <a:effectLst/>
                <a:latin typeface="Times New Roman" panose="02020603050405020304" pitchFamily="18" charset="0"/>
                <a:cs typeface="Times New Roman" panose="02020603050405020304" pitchFamily="18" charset="0"/>
              </a:rPr>
              <a:t>ypot</a:t>
            </a:r>
            <a:r>
              <a:rPr lang="en-IN" sz="2200" b="0" i="0" dirty="0">
                <a:solidFill>
                  <a:schemeClr val="bg1"/>
                </a:solidFill>
                <a:effectLst/>
                <a:latin typeface="Times New Roman" panose="02020603050405020304" pitchFamily="18" charset="0"/>
                <a:cs typeface="Times New Roman" panose="02020603050405020304" pitchFamily="18" charset="0"/>
              </a:rPr>
              <a:t> function</a:t>
            </a:r>
          </a:p>
          <a:p>
            <a:r>
              <a:rPr lang="en-IN" sz="3000" b="1" i="0" dirty="0" err="1">
                <a:solidFill>
                  <a:schemeClr val="bg1"/>
                </a:solidFill>
                <a:effectLst/>
                <a:latin typeface="Times New Roman" panose="02020603050405020304" pitchFamily="18" charset="0"/>
                <a:cs typeface="Times New Roman" panose="02020603050405020304" pitchFamily="18" charset="0"/>
              </a:rPr>
              <a:t>ctypes</a:t>
            </a:r>
            <a:r>
              <a:rPr lang="en-IN" sz="3000" b="0" i="0" dirty="0">
                <a:solidFill>
                  <a:schemeClr val="bg1"/>
                </a:solidFill>
                <a:effectLst/>
                <a:latin typeface="Times New Roman" panose="02020603050405020304" pitchFamily="18" charset="0"/>
                <a:cs typeface="Times New Roman" panose="02020603050405020304" pitchFamily="18" charset="0"/>
              </a:rPr>
              <a:t> – </a:t>
            </a:r>
            <a:r>
              <a:rPr lang="en-IN" sz="2200" b="0" i="0" dirty="0">
                <a:solidFill>
                  <a:schemeClr val="bg1"/>
                </a:solidFill>
                <a:effectLst/>
                <a:latin typeface="Times New Roman" panose="02020603050405020304" pitchFamily="18" charset="0"/>
                <a:cs typeface="Times New Roman" panose="02020603050405020304" pitchFamily="18" charset="0"/>
              </a:rPr>
              <a:t>provides C compatible data type</a:t>
            </a:r>
            <a:r>
              <a:rPr lang="en-IN" sz="2200" b="0" i="0" dirty="0">
                <a:solidFill>
                  <a:srgbClr val="202124"/>
                </a:solidFill>
                <a:effectLst/>
                <a:latin typeface="Times New Roman" panose="02020603050405020304" pitchFamily="18" charset="0"/>
                <a:cs typeface="Times New Roman" panose="02020603050405020304" pitchFamily="18" charset="0"/>
              </a:rPr>
              <a:t>s</a:t>
            </a:r>
            <a:r>
              <a:rPr lang="en-IN" sz="2200" b="0" i="0" dirty="0">
                <a:solidFill>
                  <a:schemeClr val="bg1"/>
                </a:solidFill>
                <a:effectLst/>
                <a:latin typeface="Times New Roman" panose="02020603050405020304" pitchFamily="18" charset="0"/>
                <a:cs typeface="Times New Roman" panose="02020603050405020304" pitchFamily="18" charset="0"/>
              </a:rPr>
              <a:t>- typecasting, pointers</a:t>
            </a:r>
          </a:p>
          <a:p>
            <a:r>
              <a:rPr lang="en-IN" sz="3000" b="1" dirty="0" err="1">
                <a:solidFill>
                  <a:schemeClr val="bg1"/>
                </a:solidFill>
                <a:latin typeface="Times New Roman" panose="02020603050405020304" pitchFamily="18" charset="0"/>
                <a:cs typeface="Times New Roman" panose="02020603050405020304" pitchFamily="18" charset="0"/>
              </a:rPr>
              <a:t>Comtypes</a:t>
            </a:r>
            <a:r>
              <a:rPr lang="en-IN" sz="3000" dirty="0">
                <a:solidFill>
                  <a:schemeClr val="bg1"/>
                </a:solidFill>
                <a:latin typeface="Times New Roman" panose="02020603050405020304" pitchFamily="18" charset="0"/>
                <a:cs typeface="Times New Roman" panose="02020603050405020304" pitchFamily="18" charset="0"/>
              </a:rPr>
              <a:t> - </a:t>
            </a:r>
            <a:r>
              <a:rPr lang="en-US" sz="2200" i="0" dirty="0">
                <a:solidFill>
                  <a:schemeClr val="bg1"/>
                </a:solidFill>
                <a:effectLst/>
                <a:latin typeface="Times New Roman" panose="02020603050405020304" pitchFamily="18" charset="0"/>
                <a:cs typeface="Times New Roman" panose="02020603050405020304" pitchFamily="18" charset="0"/>
              </a:rPr>
              <a:t>allows access to low level Windows APIs that use COM</a:t>
            </a:r>
            <a:endParaRPr lang="en-IN" sz="2200" dirty="0">
              <a:solidFill>
                <a:schemeClr val="bg1"/>
              </a:solidFill>
              <a:latin typeface="Times New Roman" panose="02020603050405020304" pitchFamily="18" charset="0"/>
              <a:cs typeface="Times New Roman" panose="02020603050405020304" pitchFamily="18" charset="0"/>
            </a:endParaRPr>
          </a:p>
          <a:p>
            <a:r>
              <a:rPr lang="en-IN" sz="3000" b="1" i="0" dirty="0" err="1">
                <a:solidFill>
                  <a:schemeClr val="bg1"/>
                </a:solidFill>
                <a:effectLst/>
                <a:latin typeface="Times New Roman" panose="02020603050405020304" pitchFamily="18" charset="0"/>
                <a:cs typeface="Times New Roman" panose="02020603050405020304" pitchFamily="18" charset="0"/>
              </a:rPr>
              <a:t>pycaw.pycaw</a:t>
            </a:r>
            <a:r>
              <a:rPr lang="en-IN" sz="3000" b="0" i="0" dirty="0">
                <a:solidFill>
                  <a:schemeClr val="bg1"/>
                </a:solidFill>
                <a:effectLst/>
                <a:latin typeface="Times New Roman" panose="02020603050405020304" pitchFamily="18" charset="0"/>
                <a:cs typeface="Times New Roman" panose="02020603050405020304" pitchFamily="18" charset="0"/>
              </a:rPr>
              <a:t> – </a:t>
            </a:r>
            <a:r>
              <a:rPr lang="en-IN" sz="2200" b="0" i="0" dirty="0">
                <a:solidFill>
                  <a:schemeClr val="bg1"/>
                </a:solidFill>
                <a:effectLst/>
                <a:latin typeface="Times New Roman" panose="02020603050405020304" pitchFamily="18" charset="0"/>
                <a:cs typeface="Times New Roman" panose="02020603050405020304" pitchFamily="18" charset="0"/>
              </a:rPr>
              <a:t>used for changing system volume</a:t>
            </a:r>
            <a:endParaRPr lang="en-IN" sz="2200" dirty="0">
              <a:solidFill>
                <a:schemeClr val="bg1"/>
              </a:solidFill>
              <a:latin typeface="Times New Roman" panose="02020603050405020304" pitchFamily="18" charset="0"/>
              <a:cs typeface="Times New Roman" panose="02020603050405020304" pitchFamily="18" charset="0"/>
            </a:endParaRPr>
          </a:p>
          <a:p>
            <a:r>
              <a:rPr lang="en-IN" sz="3000" b="1" dirty="0" err="1">
                <a:solidFill>
                  <a:schemeClr val="bg1"/>
                </a:solidFill>
                <a:latin typeface="Times New Roman" panose="02020603050405020304" pitchFamily="18" charset="0"/>
                <a:cs typeface="Times New Roman" panose="02020603050405020304" pitchFamily="18" charset="0"/>
              </a:rPr>
              <a:t>n</a:t>
            </a:r>
            <a:r>
              <a:rPr lang="en-IN" sz="3000" b="1" i="0" dirty="0" err="1">
                <a:solidFill>
                  <a:schemeClr val="bg1"/>
                </a:solidFill>
                <a:effectLst/>
                <a:latin typeface="Times New Roman" panose="02020603050405020304" pitchFamily="18" charset="0"/>
                <a:cs typeface="Times New Roman" panose="02020603050405020304" pitchFamily="18" charset="0"/>
              </a:rPr>
              <a:t>umpy</a:t>
            </a:r>
            <a:r>
              <a:rPr lang="en-IN" sz="3000" b="0" i="0" dirty="0">
                <a:solidFill>
                  <a:schemeClr val="bg1"/>
                </a:solidFill>
                <a:effectLst/>
                <a:latin typeface="Times New Roman" panose="02020603050405020304" pitchFamily="18" charset="0"/>
                <a:cs typeface="Times New Roman" panose="02020603050405020304" pitchFamily="18" charset="0"/>
              </a:rPr>
              <a:t> – </a:t>
            </a:r>
            <a:r>
              <a:rPr lang="en-US" sz="2200" b="0" i="0" dirty="0">
                <a:solidFill>
                  <a:schemeClr val="bg1"/>
                </a:solidFill>
                <a:effectLst/>
                <a:latin typeface="Times New Roman" panose="02020603050405020304" pitchFamily="18" charset="0"/>
                <a:cs typeface="Times New Roman" panose="02020603050405020304" pitchFamily="18" charset="0"/>
              </a:rPr>
              <a:t>used to perform a wide variety of mathematical operations on arrays</a:t>
            </a:r>
            <a:endParaRPr lang="en-IN" sz="2200" dirty="0">
              <a:solidFill>
                <a:schemeClr val="bg1"/>
              </a:solidFill>
              <a:latin typeface="Times New Roman" panose="02020603050405020304" pitchFamily="18" charset="0"/>
              <a:cs typeface="Times New Roman" panose="02020603050405020304" pitchFamily="18" charset="0"/>
            </a:endParaRPr>
          </a:p>
        </p:txBody>
      </p:sp>
      <p:pic>
        <p:nvPicPr>
          <p:cNvPr id="6" name="Picture 2" descr="Top Python Libraries for Data Science in 2022 | DataCamp">
            <a:extLst>
              <a:ext uri="{FF2B5EF4-FFF2-40B4-BE49-F238E27FC236}">
                <a16:creationId xmlns:a16="http://schemas.microsoft.com/office/drawing/2014/main" id="{75E457AD-6EEE-3044-390C-EA8AF4446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0675" y="-138999"/>
            <a:ext cx="2143125" cy="189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502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Linkedin background Vectors &amp; Illustrations for Free Download | Freepik">
            <a:extLst>
              <a:ext uri="{FF2B5EF4-FFF2-40B4-BE49-F238E27FC236}">
                <a16:creationId xmlns:a16="http://schemas.microsoft.com/office/drawing/2014/main" id="{5E8BD89B-2955-028B-C414-227CC7E9D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D920331-9F65-DEF7-DD58-1CB4036BEA26}"/>
              </a:ext>
            </a:extLst>
          </p:cNvPr>
          <p:cNvSpPr>
            <a:spLocks noGrp="1"/>
          </p:cNvSpPr>
          <p:nvPr>
            <p:ph type="title"/>
          </p:nvPr>
        </p:nvSpPr>
        <p:spPr/>
        <p:txBody>
          <a:bodyPr/>
          <a:lstStyle/>
          <a:p>
            <a:r>
              <a:rPr lang="en-US" dirty="0"/>
              <a:t>	</a:t>
            </a:r>
            <a:r>
              <a:rPr lang="en-US" b="1" i="1" dirty="0">
                <a:solidFill>
                  <a:schemeClr val="bg1"/>
                </a:solidFill>
              </a:rPr>
              <a:t>BRIEF OVERVIEW OF THE PROJECT</a:t>
            </a:r>
            <a:endParaRPr lang="en-IN" b="1" i="1" dirty="0">
              <a:solidFill>
                <a:schemeClr val="bg1"/>
              </a:solidFill>
            </a:endParaRPr>
          </a:p>
        </p:txBody>
      </p:sp>
      <p:sp>
        <p:nvSpPr>
          <p:cNvPr id="3" name="Content Placeholder 2">
            <a:extLst>
              <a:ext uri="{FF2B5EF4-FFF2-40B4-BE49-F238E27FC236}">
                <a16:creationId xmlns:a16="http://schemas.microsoft.com/office/drawing/2014/main" id="{E3CA84BC-D512-A9EF-BA6E-71BF2E36561D}"/>
              </a:ext>
            </a:extLst>
          </p:cNvPr>
          <p:cNvSpPr>
            <a:spLocks noGrp="1"/>
          </p:cNvSpPr>
          <p:nvPr>
            <p:ph idx="1"/>
          </p:nvPr>
        </p:nvSpPr>
        <p:spPr/>
        <p:txBody>
          <a:bodyPr>
            <a:normAutofit fontScale="92500" lnSpcReduction="10000"/>
          </a:bodyPr>
          <a:lstStyle/>
          <a:p>
            <a:pPr algn="l">
              <a:buFont typeface="Wingdings" panose="05000000000000000000" pitchFamily="2" charset="2"/>
              <a:buChar char="v"/>
            </a:pPr>
            <a:r>
              <a:rPr lang="en-US" sz="2600" b="1" i="0"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Capture Video Frames</a:t>
            </a:r>
            <a:r>
              <a:rPr lang="en-US" sz="2600" b="0" i="0" dirty="0">
                <a:solidFill>
                  <a:schemeClr val="bg1"/>
                </a:solidFill>
                <a:effectLst/>
                <a:latin typeface="Times New Roman" panose="02020603050405020304" pitchFamily="18" charset="0"/>
                <a:cs typeface="Times New Roman" panose="02020603050405020304" pitchFamily="18" charset="0"/>
              </a:rPr>
              <a:t>: The project starts by accessing the video feed from a webcam using the OpenCV library. Each frame captured from the webcam is treated as an image.</a:t>
            </a:r>
          </a:p>
          <a:p>
            <a:pPr algn="l">
              <a:buFont typeface="Wingdings" panose="05000000000000000000" pitchFamily="2" charset="2"/>
              <a:buChar char="v"/>
            </a:pPr>
            <a:endParaRPr lang="en-US" sz="2600" b="0" i="0" dirty="0">
              <a:solidFill>
                <a:schemeClr val="bg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600" b="1" i="0"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 Detection and Tracking</a:t>
            </a:r>
            <a:r>
              <a:rPr lang="en-US" sz="2600" b="0" i="0" dirty="0">
                <a:solidFill>
                  <a:schemeClr val="bg1"/>
                </a:solidFill>
                <a:effectLst/>
                <a:latin typeface="Times New Roman" panose="02020603050405020304" pitchFamily="18" charset="0"/>
                <a:cs typeface="Times New Roman" panose="02020603050405020304" pitchFamily="18" charset="0"/>
              </a:rPr>
              <a:t>: To control the volume using hand gestures, the first step is to detect and track the user's hand in the video frames. This is achieved using computer vision techniques. One common method is to use skin color detection to identify regions that are likely to be hands.</a:t>
            </a:r>
          </a:p>
          <a:p>
            <a:pPr algn="l">
              <a:buFont typeface="Wingdings" panose="05000000000000000000" pitchFamily="2" charset="2"/>
              <a:buChar char="v"/>
            </a:pPr>
            <a:endParaRPr lang="en-US" sz="2600" b="0" i="0" dirty="0">
              <a:solidFill>
                <a:schemeClr val="bg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600" b="1" i="0"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Segment Hand Region</a:t>
            </a:r>
            <a:r>
              <a:rPr lang="en-US" sz="2600" b="0" i="0" dirty="0">
                <a:solidFill>
                  <a:schemeClr val="bg1"/>
                </a:solidFill>
                <a:effectLst/>
                <a:latin typeface="Times New Roman" panose="02020603050405020304" pitchFamily="18" charset="0"/>
                <a:cs typeface="Times New Roman" panose="02020603050405020304" pitchFamily="18" charset="0"/>
              </a:rPr>
              <a:t>: Once the hand is detected, the project focuses on the region of the image corresponding to the hand. This region is then further processed to analyze the hand gestures.</a:t>
            </a:r>
          </a:p>
          <a:p>
            <a:endParaRPr lang="en-IN" dirty="0"/>
          </a:p>
        </p:txBody>
      </p:sp>
    </p:spTree>
    <p:extLst>
      <p:ext uri="{BB962C8B-B14F-4D97-AF65-F5344CB8AC3E}">
        <p14:creationId xmlns:p14="http://schemas.microsoft.com/office/powerpoint/2010/main" val="2319446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Linkedin background Vectors &amp; Illustrations for Free Download | Freepik">
            <a:extLst>
              <a:ext uri="{FF2B5EF4-FFF2-40B4-BE49-F238E27FC236}">
                <a16:creationId xmlns:a16="http://schemas.microsoft.com/office/drawing/2014/main" id="{8CFB0B1A-9716-B981-7F59-55EB406F4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C1A66AA-66D9-F818-FD33-F36A95D00D65}"/>
              </a:ext>
            </a:extLst>
          </p:cNvPr>
          <p:cNvSpPr>
            <a:spLocks noGrp="1"/>
          </p:cNvSpPr>
          <p:nvPr>
            <p:ph idx="1"/>
          </p:nvPr>
        </p:nvSpPr>
        <p:spPr>
          <a:xfrm>
            <a:off x="838200" y="543464"/>
            <a:ext cx="10515600" cy="5668005"/>
          </a:xfrm>
        </p:spPr>
        <p:txBody>
          <a:bodyPr>
            <a:normAutofit lnSpcReduction="10000"/>
          </a:bodyPr>
          <a:lstStyle/>
          <a:p>
            <a:pPr>
              <a:buFont typeface="Wingdings" panose="05000000000000000000" pitchFamily="2" charset="2"/>
              <a:buChar char="v"/>
            </a:pPr>
            <a:r>
              <a:rPr lang="en-US" sz="2600" b="1" i="0" u="sng" dirty="0">
                <a:solidFill>
                  <a:schemeClr val="bg1"/>
                </a:solidFill>
                <a:effectLst/>
                <a:latin typeface="Times New Roman" panose="02020603050405020304" pitchFamily="18" charset="0"/>
                <a:cs typeface="Times New Roman" panose="02020603050405020304" pitchFamily="18" charset="0"/>
              </a:rPr>
              <a:t>Gesture Recognition</a:t>
            </a:r>
            <a:r>
              <a:rPr lang="en-US" sz="2600" b="0" i="0" dirty="0">
                <a:solidFill>
                  <a:schemeClr val="bg1"/>
                </a:solidFill>
                <a:effectLst/>
                <a:latin typeface="Times New Roman" panose="02020603050405020304" pitchFamily="18" charset="0"/>
                <a:cs typeface="Times New Roman" panose="02020603050405020304" pitchFamily="18" charset="0"/>
              </a:rPr>
              <a:t>: The next step is to recognize specific gestures made by the user's hand. Common gestures could include gestures like thumbs up for increasing volume and thumbs down for decreasing volume. OpenCV can be used to analyze the contours and shapes within the hand region to determine the gesture being performed.</a:t>
            </a:r>
          </a:p>
          <a:p>
            <a:pPr>
              <a:buFont typeface="Wingdings" panose="05000000000000000000" pitchFamily="2" charset="2"/>
              <a:buChar char="v"/>
            </a:pPr>
            <a:endParaRPr lang="en-US" sz="2600" b="0" i="0" dirty="0">
              <a:solidFill>
                <a:schemeClr val="bg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600" b="1" i="0" u="sng" dirty="0">
                <a:solidFill>
                  <a:schemeClr val="bg1"/>
                </a:solidFill>
                <a:effectLst/>
                <a:latin typeface="Times New Roman" panose="02020603050405020304" pitchFamily="18" charset="0"/>
                <a:cs typeface="Times New Roman" panose="02020603050405020304" pitchFamily="18" charset="0"/>
              </a:rPr>
              <a:t>Mapping Gestures to Actions</a:t>
            </a:r>
            <a:r>
              <a:rPr lang="en-US" sz="2600" b="0" i="0" dirty="0">
                <a:solidFill>
                  <a:schemeClr val="bg1"/>
                </a:solidFill>
                <a:effectLst/>
                <a:latin typeface="Times New Roman" panose="02020603050405020304" pitchFamily="18" charset="0"/>
                <a:cs typeface="Times New Roman" panose="02020603050405020304" pitchFamily="18" charset="0"/>
              </a:rPr>
              <a:t>: Each recognized gesture is mapped to a specific volume control action. For example, when a thumbs-up gesture is detected, the volume could be increased, and when a thumbs-down gesture is detected, the volume could be decreased.</a:t>
            </a:r>
          </a:p>
          <a:p>
            <a:pPr>
              <a:buFont typeface="Wingdings" panose="05000000000000000000" pitchFamily="2" charset="2"/>
              <a:buChar char="v"/>
            </a:pPr>
            <a:endParaRPr lang="en-US" sz="2600" b="0" i="0" dirty="0">
              <a:solidFill>
                <a:schemeClr val="bg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600" b="1" i="0" u="sng" dirty="0">
                <a:solidFill>
                  <a:schemeClr val="bg1"/>
                </a:solidFill>
                <a:effectLst/>
                <a:latin typeface="Times New Roman" panose="02020603050405020304" pitchFamily="18" charset="0"/>
                <a:cs typeface="Times New Roman" panose="02020603050405020304" pitchFamily="18" charset="0"/>
              </a:rPr>
              <a:t>Volume Control</a:t>
            </a:r>
            <a:r>
              <a:rPr lang="en-US" sz="2600" b="0" i="0" dirty="0">
                <a:solidFill>
                  <a:schemeClr val="bg1"/>
                </a:solidFill>
                <a:effectLst/>
                <a:latin typeface="Times New Roman" panose="02020603050405020304" pitchFamily="18" charset="0"/>
                <a:cs typeface="Times New Roman" panose="02020603050405020304" pitchFamily="18" charset="0"/>
              </a:rPr>
              <a:t>: The recognized gestures trigger appropriate volume control actions using predefined methods or libraries. For instance, the "</a:t>
            </a:r>
            <a:r>
              <a:rPr lang="en-US" sz="2600" b="0" i="0" dirty="0" err="1">
                <a:solidFill>
                  <a:schemeClr val="bg1"/>
                </a:solidFill>
                <a:effectLst/>
                <a:latin typeface="Times New Roman" panose="02020603050405020304" pitchFamily="18" charset="0"/>
                <a:cs typeface="Times New Roman" panose="02020603050405020304" pitchFamily="18" charset="0"/>
              </a:rPr>
              <a:t>pyautogui</a:t>
            </a:r>
            <a:r>
              <a:rPr lang="en-US" sz="2600" b="0" i="0" dirty="0">
                <a:solidFill>
                  <a:schemeClr val="bg1"/>
                </a:solidFill>
                <a:effectLst/>
                <a:latin typeface="Times New Roman" panose="02020603050405020304" pitchFamily="18" charset="0"/>
                <a:cs typeface="Times New Roman" panose="02020603050405020304" pitchFamily="18" charset="0"/>
              </a:rPr>
              <a:t>" library can be used to simulate keyboard shortcuts or system commands for adjusting volume levels.</a:t>
            </a:r>
          </a:p>
          <a:p>
            <a:endParaRPr lang="en-IN" dirty="0"/>
          </a:p>
        </p:txBody>
      </p:sp>
    </p:spTree>
    <p:extLst>
      <p:ext uri="{BB962C8B-B14F-4D97-AF65-F5344CB8AC3E}">
        <p14:creationId xmlns:p14="http://schemas.microsoft.com/office/powerpoint/2010/main" val="100756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Linkedin background Vectors &amp; Illustrations for Free Download | Freepik">
            <a:extLst>
              <a:ext uri="{FF2B5EF4-FFF2-40B4-BE49-F238E27FC236}">
                <a16:creationId xmlns:a16="http://schemas.microsoft.com/office/drawing/2014/main" id="{509F73B6-7CF2-D11B-13CF-B428F22CF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CD0A38D-ED24-53B6-D998-9CB6CF31E71A}"/>
              </a:ext>
            </a:extLst>
          </p:cNvPr>
          <p:cNvSpPr>
            <a:spLocks noGrp="1"/>
          </p:cNvSpPr>
          <p:nvPr>
            <p:ph idx="1"/>
          </p:nvPr>
        </p:nvSpPr>
        <p:spPr>
          <a:xfrm>
            <a:off x="838200" y="854015"/>
            <a:ext cx="10515600" cy="5322948"/>
          </a:xfrm>
        </p:spPr>
        <p:txBody>
          <a:bodyPr>
            <a:normAutofit/>
          </a:bodyPr>
          <a:lstStyle/>
          <a:p>
            <a:pPr algn="l">
              <a:buFont typeface="Wingdings" panose="05000000000000000000" pitchFamily="2" charset="2"/>
              <a:buChar char="v"/>
            </a:pPr>
            <a:r>
              <a:rPr lang="en-US" sz="2600" b="1" i="0" u="sng" dirty="0">
                <a:solidFill>
                  <a:schemeClr val="bg1"/>
                </a:solidFill>
                <a:effectLst/>
                <a:latin typeface="Times New Roman" panose="02020603050405020304" pitchFamily="18" charset="0"/>
                <a:cs typeface="Times New Roman" panose="02020603050405020304" pitchFamily="18" charset="0"/>
              </a:rPr>
              <a:t>Continuous Loop</a:t>
            </a:r>
            <a:r>
              <a:rPr lang="en-US" sz="2600" b="0" i="0" dirty="0">
                <a:solidFill>
                  <a:schemeClr val="bg1"/>
                </a:solidFill>
                <a:effectLst/>
                <a:latin typeface="Times New Roman" panose="02020603050405020304" pitchFamily="18" charset="0"/>
                <a:cs typeface="Times New Roman" panose="02020603050405020304" pitchFamily="18" charset="0"/>
              </a:rPr>
              <a:t>: The entire process of capturing frames, detecting hands, recognizing gestures, and controlling volume happens in a continuous loop to ensure real-time interaction.</a:t>
            </a:r>
          </a:p>
          <a:p>
            <a:pPr algn="l">
              <a:buFont typeface="Wingdings" panose="05000000000000000000" pitchFamily="2" charset="2"/>
              <a:buChar char="v"/>
            </a:pPr>
            <a:endParaRPr lang="en-US" sz="2600" b="0" i="0" dirty="0">
              <a:solidFill>
                <a:schemeClr val="bg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600" b="1" i="0" u="sng" dirty="0">
                <a:solidFill>
                  <a:schemeClr val="bg1"/>
                </a:solidFill>
                <a:effectLst/>
                <a:latin typeface="Times New Roman" panose="02020603050405020304" pitchFamily="18" charset="0"/>
                <a:cs typeface="Times New Roman" panose="02020603050405020304" pitchFamily="18" charset="0"/>
              </a:rPr>
              <a:t>User Feedback</a:t>
            </a:r>
            <a:r>
              <a:rPr lang="en-US" sz="2600" b="0" i="0" dirty="0">
                <a:solidFill>
                  <a:schemeClr val="bg1"/>
                </a:solidFill>
                <a:effectLst/>
                <a:latin typeface="Times New Roman" panose="02020603050405020304" pitchFamily="18" charset="0"/>
                <a:cs typeface="Times New Roman" panose="02020603050405020304" pitchFamily="18" charset="0"/>
              </a:rPr>
              <a:t>: The project can provide visual or auditory feedback to the user to indicate that their gesture has been recognized and the volume has been adjusted accordingly.</a:t>
            </a:r>
          </a:p>
          <a:p>
            <a:pPr algn="l">
              <a:buFont typeface="Wingdings" panose="05000000000000000000" pitchFamily="2" charset="2"/>
              <a:buChar char="v"/>
            </a:pPr>
            <a:endParaRPr lang="en-US" sz="2600" b="0" i="0" dirty="0">
              <a:solidFill>
                <a:schemeClr val="bg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v"/>
            </a:pPr>
            <a:r>
              <a:rPr lang="en-US" sz="2600" b="1" i="0" dirty="0">
                <a:solidFill>
                  <a:schemeClr val="bg1"/>
                </a:solidFill>
                <a:effectLst/>
                <a:latin typeface="Times New Roman" panose="02020603050405020304" pitchFamily="18" charset="0"/>
                <a:cs typeface="Times New Roman" panose="02020603050405020304" pitchFamily="18" charset="0"/>
              </a:rPr>
              <a:t>T</a:t>
            </a:r>
            <a:r>
              <a:rPr lang="en-US" sz="2600" b="1" i="0" u="sng" dirty="0">
                <a:solidFill>
                  <a:schemeClr val="bg1"/>
                </a:solidFill>
                <a:effectLst/>
                <a:latin typeface="Times New Roman" panose="02020603050405020304" pitchFamily="18" charset="0"/>
                <a:cs typeface="Times New Roman" panose="02020603050405020304" pitchFamily="18" charset="0"/>
              </a:rPr>
              <a:t>ermination</a:t>
            </a:r>
            <a:r>
              <a:rPr lang="en-US" sz="2600" b="0" i="0" dirty="0">
                <a:solidFill>
                  <a:schemeClr val="bg1"/>
                </a:solidFill>
                <a:effectLst/>
                <a:latin typeface="Times New Roman" panose="02020603050405020304" pitchFamily="18" charset="0"/>
                <a:cs typeface="Times New Roman" panose="02020603050405020304" pitchFamily="18" charset="0"/>
              </a:rPr>
              <a:t>: The program can be terminated by a specific gesture or through keyboard input.</a:t>
            </a:r>
          </a:p>
          <a:p>
            <a:endParaRPr lang="en-IN" dirty="0"/>
          </a:p>
        </p:txBody>
      </p:sp>
    </p:spTree>
    <p:extLst>
      <p:ext uri="{BB962C8B-B14F-4D97-AF65-F5344CB8AC3E}">
        <p14:creationId xmlns:p14="http://schemas.microsoft.com/office/powerpoint/2010/main" val="33872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Linkedin background Vectors &amp; Illustrations for Free Download | Freepik">
            <a:extLst>
              <a:ext uri="{FF2B5EF4-FFF2-40B4-BE49-F238E27FC236}">
                <a16:creationId xmlns:a16="http://schemas.microsoft.com/office/drawing/2014/main" id="{DC03A01F-136A-05CC-6CDD-4F518CFC2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9624"/>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EBBFDC9-C099-25A8-1A00-2CF2D770C2CB}"/>
              </a:ext>
            </a:extLst>
          </p:cNvPr>
          <p:cNvSpPr>
            <a:spLocks noGrp="1"/>
          </p:cNvSpPr>
          <p:nvPr>
            <p:ph type="title"/>
          </p:nvPr>
        </p:nvSpPr>
        <p:spPr>
          <a:xfrm>
            <a:off x="838200" y="365125"/>
            <a:ext cx="10515600" cy="952687"/>
          </a:xfrm>
        </p:spPr>
        <p:txBody>
          <a:bodyPr/>
          <a:lstStyle/>
          <a:p>
            <a:r>
              <a:rPr lang="en-US" dirty="0"/>
              <a:t>				</a:t>
            </a:r>
            <a:r>
              <a:rPr lang="en-US" b="1" i="1" dirty="0">
                <a:solidFill>
                  <a:schemeClr val="bg1"/>
                </a:solidFill>
              </a:rPr>
              <a:t>MERITS</a:t>
            </a:r>
            <a:endParaRPr lang="en-IN" b="1" i="1" dirty="0">
              <a:solidFill>
                <a:schemeClr val="bg1"/>
              </a:solidFill>
            </a:endParaRPr>
          </a:p>
        </p:txBody>
      </p:sp>
      <p:sp>
        <p:nvSpPr>
          <p:cNvPr id="3" name="Content Placeholder 2">
            <a:extLst>
              <a:ext uri="{FF2B5EF4-FFF2-40B4-BE49-F238E27FC236}">
                <a16:creationId xmlns:a16="http://schemas.microsoft.com/office/drawing/2014/main" id="{98DAAB1B-06F0-6BF7-C78D-607B17A41292}"/>
              </a:ext>
            </a:extLst>
          </p:cNvPr>
          <p:cNvSpPr>
            <a:spLocks noGrp="1"/>
          </p:cNvSpPr>
          <p:nvPr>
            <p:ph idx="1"/>
          </p:nvPr>
        </p:nvSpPr>
        <p:spPr>
          <a:xfrm>
            <a:off x="537882" y="1380565"/>
            <a:ext cx="10815918" cy="5181600"/>
          </a:xfrm>
        </p:spPr>
        <p:txBody>
          <a:bodyPr>
            <a:normAutofit fontScale="92500" lnSpcReduction="10000"/>
          </a:bodyPr>
          <a:lstStyle/>
          <a:p>
            <a:r>
              <a:rPr lang="en-US" b="1" i="0" u="sng" dirty="0">
                <a:solidFill>
                  <a:schemeClr val="bg1"/>
                </a:solidFill>
                <a:effectLst/>
                <a:latin typeface="Times New Roman" panose="02020603050405020304" pitchFamily="18" charset="0"/>
                <a:cs typeface="Times New Roman" panose="02020603050405020304" pitchFamily="18" charset="0"/>
              </a:rPr>
              <a:t>Enhanced Accessibility and User Experience: </a:t>
            </a:r>
            <a:r>
              <a:rPr lang="en-US" b="0" i="0" dirty="0">
                <a:solidFill>
                  <a:schemeClr val="bg1"/>
                </a:solidFill>
                <a:effectLst/>
                <a:latin typeface="Times New Roman" panose="02020603050405020304" pitchFamily="18" charset="0"/>
                <a:cs typeface="Times New Roman" panose="02020603050405020304" pitchFamily="18" charset="0"/>
              </a:rPr>
              <a:t>Hand gesture controls can significantly enhance the accessibility of devices for individuals with disabilities or mobility impairments and it is very user-friendly. </a:t>
            </a:r>
          </a:p>
          <a:p>
            <a:endParaRPr lang="en-US" b="0" i="0" dirty="0">
              <a:solidFill>
                <a:schemeClr val="bg1"/>
              </a:solidFill>
              <a:effectLst/>
              <a:latin typeface="Times New Roman" panose="02020603050405020304" pitchFamily="18" charset="0"/>
              <a:cs typeface="Times New Roman" panose="02020603050405020304" pitchFamily="18" charset="0"/>
            </a:endParaRPr>
          </a:p>
          <a:p>
            <a:r>
              <a:rPr lang="en-US" b="1" i="0" u="sng" dirty="0">
                <a:solidFill>
                  <a:schemeClr val="bg1"/>
                </a:solidFill>
                <a:effectLst/>
                <a:latin typeface="Times New Roman" panose="02020603050405020304" pitchFamily="18" charset="0"/>
                <a:cs typeface="Times New Roman" panose="02020603050405020304" pitchFamily="18" charset="0"/>
              </a:rPr>
              <a:t>Novelty and Technological Innovation</a:t>
            </a:r>
            <a:r>
              <a:rPr lang="en-US" b="0" i="0" dirty="0">
                <a:solidFill>
                  <a:schemeClr val="bg1"/>
                </a:solidFill>
                <a:effectLst/>
                <a:latin typeface="Times New Roman" panose="02020603050405020304" pitchFamily="18" charset="0"/>
                <a:cs typeface="Times New Roman" panose="02020603050405020304" pitchFamily="18" charset="0"/>
              </a:rPr>
              <a:t>: Implementing a hand gesture volume controller demonstrates technological innovation and creativity. Such projects can capture people's interest and showcase your skills in computer vision.</a:t>
            </a:r>
          </a:p>
          <a:p>
            <a:endParaRPr lang="en-US" dirty="0">
              <a:solidFill>
                <a:schemeClr val="bg1"/>
              </a:solidFill>
              <a:latin typeface="Times New Roman" panose="02020603050405020304" pitchFamily="18" charset="0"/>
              <a:cs typeface="Times New Roman" panose="02020603050405020304" pitchFamily="18" charset="0"/>
            </a:endParaRPr>
          </a:p>
          <a:p>
            <a:r>
              <a:rPr lang="en-US" b="1" i="0" u="sng" dirty="0">
                <a:solidFill>
                  <a:schemeClr val="bg1"/>
                </a:solidFill>
                <a:effectLst/>
                <a:latin typeface="Times New Roman" panose="02020603050405020304" pitchFamily="18" charset="0"/>
                <a:cs typeface="Times New Roman" panose="02020603050405020304" pitchFamily="18" charset="0"/>
              </a:rPr>
              <a:t>Hands-Free Interaction</a:t>
            </a:r>
            <a:r>
              <a:rPr lang="en-US" b="0" i="0" dirty="0">
                <a:solidFill>
                  <a:schemeClr val="bg1"/>
                </a:solidFill>
                <a:effectLst/>
                <a:latin typeface="Times New Roman" panose="02020603050405020304" pitchFamily="18" charset="0"/>
                <a:cs typeface="Times New Roman" panose="02020603050405020304" pitchFamily="18" charset="0"/>
              </a:rPr>
              <a:t>: Hand gesture controls can offer a hands-free interaction experience, which can be particularly valuable in scenarios where users are busy with other tasks or have their hands occupied. For example, adjusting the volume while cooking, etc. It has a wide range of benefits apart from these.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482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Linkedin background Vectors &amp; Illustrations for Free Download | Freepik">
            <a:extLst>
              <a:ext uri="{FF2B5EF4-FFF2-40B4-BE49-F238E27FC236}">
                <a16:creationId xmlns:a16="http://schemas.microsoft.com/office/drawing/2014/main" id="{63079F2F-4F44-B42C-D5C8-54FC70D16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9623"/>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3C0FA8E-ACDF-DEE9-25D6-C14293433B1F}"/>
              </a:ext>
            </a:extLst>
          </p:cNvPr>
          <p:cNvSpPr>
            <a:spLocks noGrp="1"/>
          </p:cNvSpPr>
          <p:nvPr>
            <p:ph type="title"/>
          </p:nvPr>
        </p:nvSpPr>
        <p:spPr/>
        <p:txBody>
          <a:bodyPr/>
          <a:lstStyle/>
          <a:p>
            <a:r>
              <a:rPr lang="en-US" dirty="0"/>
              <a:t>				</a:t>
            </a:r>
            <a:r>
              <a:rPr lang="en-US" b="1" i="1" dirty="0">
                <a:solidFill>
                  <a:schemeClr val="bg1"/>
                </a:solidFill>
              </a:rPr>
              <a:t>DEMERITS</a:t>
            </a:r>
            <a:endParaRPr lang="en-IN" b="1" i="1" dirty="0">
              <a:solidFill>
                <a:schemeClr val="bg1"/>
              </a:solidFill>
            </a:endParaRPr>
          </a:p>
        </p:txBody>
      </p:sp>
      <p:sp>
        <p:nvSpPr>
          <p:cNvPr id="3" name="Content Placeholder 2">
            <a:extLst>
              <a:ext uri="{FF2B5EF4-FFF2-40B4-BE49-F238E27FC236}">
                <a16:creationId xmlns:a16="http://schemas.microsoft.com/office/drawing/2014/main" id="{8652E025-00FB-AE79-E30C-D2049EBDDD1E}"/>
              </a:ext>
            </a:extLst>
          </p:cNvPr>
          <p:cNvSpPr>
            <a:spLocks noGrp="1"/>
          </p:cNvSpPr>
          <p:nvPr>
            <p:ph idx="1"/>
          </p:nvPr>
        </p:nvSpPr>
        <p:spPr/>
        <p:txBody>
          <a:bodyPr>
            <a:normAutofit lnSpcReduction="10000"/>
          </a:bodyPr>
          <a:lstStyle/>
          <a:p>
            <a:pPr>
              <a:buFont typeface="Wingdings" panose="05000000000000000000" pitchFamily="2" charset="2"/>
              <a:buChar char="§"/>
            </a:pPr>
            <a:r>
              <a:rPr lang="en-US" sz="2600" b="1" i="0" u="sng" dirty="0">
                <a:solidFill>
                  <a:schemeClr val="bg1"/>
                </a:solidFill>
                <a:effectLst/>
                <a:latin typeface="Times New Roman" panose="02020603050405020304" pitchFamily="18" charset="0"/>
                <a:cs typeface="Times New Roman" panose="02020603050405020304" pitchFamily="18" charset="0"/>
              </a:rPr>
              <a:t>Environmental Factors</a:t>
            </a:r>
            <a:r>
              <a:rPr lang="en-US" sz="2600" b="0" i="0" dirty="0">
                <a:solidFill>
                  <a:schemeClr val="bg1"/>
                </a:solidFill>
                <a:effectLst/>
                <a:latin typeface="Times New Roman" panose="02020603050405020304" pitchFamily="18" charset="0"/>
                <a:cs typeface="Times New Roman" panose="02020603050405020304" pitchFamily="18" charset="0"/>
              </a:rPr>
              <a:t>: External factors like changes in lighting conditions, background objects, and camera angles can impact the system's performance, making it less reliable in different environments.</a:t>
            </a:r>
          </a:p>
          <a:p>
            <a:pPr>
              <a:buFont typeface="Wingdings" panose="05000000000000000000" pitchFamily="2" charset="2"/>
              <a:buChar char="§"/>
            </a:pPr>
            <a:endParaRPr lang="en-US" sz="2600" b="0" i="0" dirty="0">
              <a:solidFill>
                <a:schemeClr val="bg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b="1" i="0" u="sng" dirty="0">
                <a:solidFill>
                  <a:schemeClr val="bg1"/>
                </a:solidFill>
                <a:effectLst/>
                <a:latin typeface="Times New Roman" panose="02020603050405020304" pitchFamily="18" charset="0"/>
                <a:cs typeface="Times New Roman" panose="02020603050405020304" pitchFamily="18" charset="0"/>
              </a:rPr>
              <a:t>Privacy Concerns</a:t>
            </a:r>
            <a:r>
              <a:rPr lang="en-US" sz="2600" b="0" i="0" dirty="0">
                <a:solidFill>
                  <a:schemeClr val="bg1"/>
                </a:solidFill>
                <a:effectLst/>
                <a:latin typeface="Times New Roman" panose="02020603050405020304" pitchFamily="18" charset="0"/>
                <a:cs typeface="Times New Roman" panose="02020603050405020304" pitchFamily="18" charset="0"/>
              </a:rPr>
              <a:t>: Using a webcam to capture video frames raises privacy concerns, especially if the project involves continuous camera usage without explicit user consent.</a:t>
            </a:r>
          </a:p>
          <a:p>
            <a:pPr>
              <a:buFont typeface="Wingdings" panose="05000000000000000000" pitchFamily="2" charset="2"/>
              <a:buChar char="§"/>
            </a:pPr>
            <a:endParaRPr lang="en-US" sz="2600" b="0" i="0" dirty="0">
              <a:solidFill>
                <a:schemeClr val="bg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b="1" i="0" u="sng" dirty="0">
                <a:solidFill>
                  <a:schemeClr val="bg1"/>
                </a:solidFill>
                <a:effectLst/>
                <a:latin typeface="Times New Roman" panose="02020603050405020304" pitchFamily="18" charset="0"/>
                <a:cs typeface="Times New Roman" panose="02020603050405020304" pitchFamily="18" charset="0"/>
              </a:rPr>
              <a:t>User Preferences</a:t>
            </a:r>
            <a:r>
              <a:rPr lang="en-US" sz="2600" b="0" i="0" dirty="0">
                <a:solidFill>
                  <a:schemeClr val="bg1"/>
                </a:solidFill>
                <a:effectLst/>
                <a:latin typeface="Times New Roman" panose="02020603050405020304" pitchFamily="18" charset="0"/>
                <a:cs typeface="Times New Roman" panose="02020603050405020304" pitchFamily="18" charset="0"/>
              </a:rPr>
              <a:t>: Some users might prefer traditional volume control methods (e.g., physical buttons or keyboard shortcuts) over gesture-based interactions.</a:t>
            </a:r>
            <a:endParaRPr lang="en-IN" sz="26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91773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Linkedin background Vectors &amp; Illustrations for Free Download | Freepik">
            <a:extLst>
              <a:ext uri="{FF2B5EF4-FFF2-40B4-BE49-F238E27FC236}">
                <a16:creationId xmlns:a16="http://schemas.microsoft.com/office/drawing/2014/main" id="{CE47BB30-4B37-177E-AA4B-F37E067A6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2464E95-A527-C073-5BE4-CE9896BE5A80}"/>
              </a:ext>
            </a:extLst>
          </p:cNvPr>
          <p:cNvSpPr>
            <a:spLocks noGrp="1"/>
          </p:cNvSpPr>
          <p:nvPr>
            <p:ph idx="1"/>
          </p:nvPr>
        </p:nvSpPr>
        <p:spPr>
          <a:xfrm>
            <a:off x="838200" y="612476"/>
            <a:ext cx="10515600" cy="5564488"/>
          </a:xfrm>
        </p:spPr>
        <p:txBody>
          <a:bodyPr>
            <a:normAutofit/>
          </a:bodyPr>
          <a:lstStyle/>
          <a:p>
            <a:pPr>
              <a:buFont typeface="Wingdings" panose="05000000000000000000" pitchFamily="2" charset="2"/>
              <a:buChar char="§"/>
            </a:pPr>
            <a:r>
              <a:rPr lang="en-US" sz="2600" b="1" i="0" u="sng" dirty="0">
                <a:solidFill>
                  <a:schemeClr val="bg1"/>
                </a:solidFill>
                <a:effectLst/>
                <a:latin typeface="Times New Roman" panose="02020603050405020304" pitchFamily="18" charset="0"/>
                <a:cs typeface="Times New Roman" panose="02020603050405020304" pitchFamily="18" charset="0"/>
              </a:rPr>
              <a:t>Limited Gestures</a:t>
            </a:r>
            <a:r>
              <a:rPr lang="en-US" sz="2600" b="0" i="0" dirty="0">
                <a:solidFill>
                  <a:schemeClr val="bg1"/>
                </a:solidFill>
                <a:effectLst/>
                <a:latin typeface="Times New Roman" panose="02020603050405020304" pitchFamily="18" charset="0"/>
                <a:cs typeface="Times New Roman" panose="02020603050405020304" pitchFamily="18" charset="0"/>
              </a:rPr>
              <a:t>: The number of distinct gestures that can be reliably recognized might be limited due to the capabilities of the gesture recognition algorithm and the complexity of training the system for various gestures.</a:t>
            </a:r>
          </a:p>
          <a:p>
            <a:pPr>
              <a:buFont typeface="Wingdings" panose="05000000000000000000" pitchFamily="2" charset="2"/>
              <a:buChar char="§"/>
            </a:pPr>
            <a:endParaRPr lang="en-US" sz="2600" b="0" i="0" dirty="0">
              <a:solidFill>
                <a:schemeClr val="bg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b="1" i="0" u="sng" dirty="0">
                <a:solidFill>
                  <a:schemeClr val="bg1"/>
                </a:solidFill>
                <a:effectLst/>
                <a:latin typeface="Times New Roman" panose="02020603050405020304" pitchFamily="18" charset="0"/>
                <a:cs typeface="Times New Roman" panose="02020603050405020304" pitchFamily="18" charset="0"/>
              </a:rPr>
              <a:t>False Positives and Negatives</a:t>
            </a:r>
            <a:r>
              <a:rPr lang="en-US" sz="2600" b="0" i="0" dirty="0">
                <a:solidFill>
                  <a:schemeClr val="bg1"/>
                </a:solidFill>
                <a:effectLst/>
                <a:latin typeface="Times New Roman" panose="02020603050405020304" pitchFamily="18" charset="0"/>
                <a:cs typeface="Times New Roman" panose="02020603050405020304" pitchFamily="18" charset="0"/>
              </a:rPr>
              <a:t>: The system might incorrectly interpret non-gestural movements as gestures (false positives) or miss actual gestures (false negatives), leading to incorrect volume adjustments.</a:t>
            </a:r>
          </a:p>
          <a:p>
            <a:pPr>
              <a:buFont typeface="Wingdings" panose="05000000000000000000" pitchFamily="2" charset="2"/>
              <a:buChar char="§"/>
            </a:pPr>
            <a:endParaRPr lang="en-US" sz="2600" b="0" i="0" dirty="0">
              <a:solidFill>
                <a:schemeClr val="bg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b="1" i="0" u="sng" dirty="0">
                <a:solidFill>
                  <a:schemeClr val="bg1"/>
                </a:solidFill>
                <a:effectLst/>
                <a:latin typeface="Times New Roman" panose="02020603050405020304" pitchFamily="18" charset="0"/>
                <a:cs typeface="Times New Roman" panose="02020603050405020304" pitchFamily="18" charset="0"/>
              </a:rPr>
              <a:t>Performance on Different Hands</a:t>
            </a:r>
            <a:r>
              <a:rPr lang="en-US" sz="2600" b="0" i="0" dirty="0">
                <a:solidFill>
                  <a:schemeClr val="bg1"/>
                </a:solidFill>
                <a:effectLst/>
                <a:latin typeface="Times New Roman" panose="02020603050405020304" pitchFamily="18" charset="0"/>
                <a:cs typeface="Times New Roman" panose="02020603050405020304" pitchFamily="18" charset="0"/>
              </a:rPr>
              <a:t>: The system's performance could vary depending on factors such as hand size, shape, and skin tone. This could affect the system's accuracy for different users.</a:t>
            </a:r>
          </a:p>
          <a:p>
            <a:endParaRPr lang="en-IN" dirty="0"/>
          </a:p>
        </p:txBody>
      </p:sp>
    </p:spTree>
    <p:extLst>
      <p:ext uri="{BB962C8B-B14F-4D97-AF65-F5344CB8AC3E}">
        <p14:creationId xmlns:p14="http://schemas.microsoft.com/office/powerpoint/2010/main" val="3853233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TotalTime>
  <Words>913</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   INTRODUCTION</vt:lpstr>
      <vt:lpstr>An example of emerging gesture-based motion capture is skeletal hand tracking, which is being developed for virtual reality and augmented reality applications.  Hand gestures are an important part of nonverbal communication and form an integral part of our interactions with the environment. Notably, sign language is a set of hand gestures that is valuable to millions of disabled people.</vt:lpstr>
      <vt:lpstr>  PYTHON LIBRARIES USED</vt:lpstr>
      <vt:lpstr> BRIEF OVERVIEW OF THE PROJECT</vt:lpstr>
      <vt:lpstr>PowerPoint Presentation</vt:lpstr>
      <vt:lpstr>PowerPoint Presentation</vt:lpstr>
      <vt:lpstr>    MERITS</vt:lpstr>
      <vt:lpstr>    DEMERITS</vt:lpstr>
      <vt:lpstr>PowerPoint Presentation</vt:lpstr>
      <vt:lpstr>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Volume Controller      USING PYTHON3</dc:title>
  <dc:creator>VARSHANRAJ M C R</dc:creator>
  <cp:lastModifiedBy>VARSHANRAJ M C R</cp:lastModifiedBy>
  <cp:revision>3</cp:revision>
  <dcterms:created xsi:type="dcterms:W3CDTF">2023-08-24T20:34:57Z</dcterms:created>
  <dcterms:modified xsi:type="dcterms:W3CDTF">2025-03-01T07:41:48Z</dcterms:modified>
</cp:coreProperties>
</file>