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Montserrat"/>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87742c29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87742c29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87742c29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87742c29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87742c29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87742c29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87742c297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87742c297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87742c29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87742c29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87742c29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87742c29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87742c29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87742c29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7742c29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7742c29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87742c29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87742c29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87742c29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87742c29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7742c29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7742c29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87742c29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87742c29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87742c29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87742c29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87742c29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87742c29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87742c29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87742c29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87742c29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87742c29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87742c29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87742c29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87742c29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87742c29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87742c297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87742c297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87742c29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87742c29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87742c297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87742c297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87742c29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7742c29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87742c29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87742c29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87742c29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87742c29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87742c29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87742c29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87742c29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87742c29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87742c29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87742c29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87742c29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87742c29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87742c29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87742c29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87742c29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87742c29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7742c29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7742c29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7742c29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7742c29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7742c29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7742c29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87742c29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87742c29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87742c29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87742c29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87742c297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87742c29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4709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USA PERMANENT VISA STATUS PREDICTION</a:t>
            </a:r>
            <a:endParaRPr>
              <a:latin typeface="Times New Roman"/>
              <a:ea typeface="Times New Roman"/>
              <a:cs typeface="Times New Roman"/>
              <a:sym typeface="Times New Roman"/>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184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Times New Roman"/>
                <a:ea typeface="Times New Roman"/>
                <a:cs typeface="Times New Roman"/>
                <a:sym typeface="Times New Roman"/>
              </a:rPr>
              <a:t>HYPOTHESES:</a:t>
            </a:r>
            <a:endParaRPr/>
          </a:p>
        </p:txBody>
      </p:sp>
      <p:sp>
        <p:nvSpPr>
          <p:cNvPr id="196" name="Google Shape;196;p22"/>
          <p:cNvSpPr txBox="1"/>
          <p:nvPr>
            <p:ph idx="1" type="body"/>
          </p:nvPr>
        </p:nvSpPr>
        <p:spPr>
          <a:xfrm>
            <a:off x="1297500" y="916175"/>
            <a:ext cx="7038900" cy="356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FFFFFF"/>
                </a:solidFill>
                <a:latin typeface="Times New Roman"/>
                <a:ea typeface="Times New Roman"/>
                <a:cs typeface="Times New Roman"/>
                <a:sym typeface="Times New Roman"/>
              </a:rPr>
              <a:t>1. </a:t>
            </a:r>
            <a:r>
              <a:rPr lang="en" sz="1800">
                <a:latin typeface="Times New Roman"/>
                <a:ea typeface="Times New Roman"/>
                <a:cs typeface="Times New Roman"/>
                <a:sym typeface="Times New Roman"/>
              </a:rPr>
              <a:t>Chance of getting permanent visa for F1 visa applicants pursuing masters and are citizens of top 5 countries in top 20 companies.</a:t>
            </a:r>
            <a:endParaRPr sz="1800">
              <a:solidFill>
                <a:srgbClr val="FFFFFF"/>
              </a:solidFill>
              <a:latin typeface="Times New Roman"/>
              <a:ea typeface="Times New Roman"/>
              <a:cs typeface="Times New Roman"/>
              <a:sym typeface="Times New Roman"/>
            </a:endParaRPr>
          </a:p>
          <a:p>
            <a:pPr indent="0" lvl="0" marL="0" marR="371475" rtl="0" algn="just">
              <a:spcBef>
                <a:spcPts val="0"/>
              </a:spcBef>
              <a:spcAft>
                <a:spcPts val="0"/>
              </a:spcAft>
              <a:buClr>
                <a:srgbClr val="000000"/>
              </a:buClr>
              <a:buSzPts val="1100"/>
              <a:buFont typeface="Arial"/>
              <a:buNone/>
            </a:pPr>
            <a:r>
              <a:rPr lang="en" sz="1800">
                <a:solidFill>
                  <a:srgbClr val="FFFFFF"/>
                </a:solidFill>
                <a:latin typeface="Times New Roman"/>
                <a:ea typeface="Times New Roman"/>
                <a:cs typeface="Times New Roman"/>
                <a:sym typeface="Times New Roman"/>
              </a:rPr>
              <a:t>2. </a:t>
            </a:r>
            <a:r>
              <a:rPr lang="en" sz="1800">
                <a:latin typeface="Times New Roman"/>
                <a:ea typeface="Times New Roman"/>
                <a:cs typeface="Times New Roman"/>
                <a:sym typeface="Times New Roman"/>
              </a:rPr>
              <a:t>Chance of H-1B visa applicants getting a permanent visa, based on their country of citizenship, previous work experience, wages and their educational background.</a:t>
            </a:r>
            <a:endParaRPr sz="1800">
              <a:solidFill>
                <a:srgbClr val="FFFFFF"/>
              </a:solidFill>
              <a:latin typeface="Times New Roman"/>
              <a:ea typeface="Times New Roman"/>
              <a:cs typeface="Times New Roman"/>
              <a:sym typeface="Times New Roman"/>
            </a:endParaRPr>
          </a:p>
          <a:p>
            <a:pPr indent="0" lvl="0" marL="0" rtl="0" algn="just">
              <a:spcBef>
                <a:spcPts val="0"/>
              </a:spcBef>
              <a:spcAft>
                <a:spcPts val="0"/>
              </a:spcAft>
              <a:buClr>
                <a:srgbClr val="000000"/>
              </a:buClr>
              <a:buSzPts val="1100"/>
              <a:buFont typeface="Arial"/>
              <a:buNone/>
            </a:pPr>
            <a:r>
              <a:rPr lang="en" sz="1800">
                <a:solidFill>
                  <a:srgbClr val="FFFFFF"/>
                </a:solidFill>
                <a:latin typeface="Times New Roman"/>
                <a:ea typeface="Times New Roman"/>
                <a:cs typeface="Times New Roman"/>
                <a:sym typeface="Times New Roman"/>
              </a:rPr>
              <a:t>3. Chance of getting permanent visa for the applicants based on the industry in which they are working.</a:t>
            </a:r>
            <a:endParaRPr sz="1800">
              <a:solidFill>
                <a:srgbClr val="FFFFFF"/>
              </a:solidFill>
              <a:latin typeface="Times New Roman"/>
              <a:ea typeface="Times New Roman"/>
              <a:cs typeface="Times New Roman"/>
              <a:sym typeface="Times New Roman"/>
            </a:endParaRPr>
          </a:p>
          <a:p>
            <a:pPr indent="0" lvl="0" marL="0" rtl="0" algn="just">
              <a:spcBef>
                <a:spcPts val="0"/>
              </a:spcBef>
              <a:spcAft>
                <a:spcPts val="0"/>
              </a:spcAft>
              <a:buClr>
                <a:srgbClr val="000000"/>
              </a:buClr>
              <a:buSzPts val="1100"/>
              <a:buFont typeface="Arial"/>
              <a:buNone/>
            </a:pPr>
            <a:r>
              <a:rPr lang="en" sz="1800">
                <a:solidFill>
                  <a:srgbClr val="FFFFFF"/>
                </a:solidFill>
                <a:latin typeface="Times New Roman"/>
                <a:ea typeface="Times New Roman"/>
                <a:cs typeface="Times New Roman"/>
                <a:sym typeface="Times New Roman"/>
              </a:rPr>
              <a:t>4. Prediction of Number of days it takes for the decision to be made, once the application is filed. Applicants from the top 5 types of visa and top 6 country of citizenship have been chosen.</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450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u="sng">
              <a:latin typeface="Times New Roman"/>
              <a:ea typeface="Times New Roman"/>
              <a:cs typeface="Times New Roman"/>
              <a:sym typeface="Times New Roman"/>
            </a:endParaRPr>
          </a:p>
        </p:txBody>
      </p:sp>
      <p:sp>
        <p:nvSpPr>
          <p:cNvPr id="202" name="Google Shape;202;p23"/>
          <p:cNvSpPr txBox="1"/>
          <p:nvPr>
            <p:ph idx="1" type="body"/>
          </p:nvPr>
        </p:nvSpPr>
        <p:spPr>
          <a:xfrm>
            <a:off x="1242300" y="10361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HYPOTHESIS-1</a:t>
            </a:r>
            <a:endParaRPr sz="2400">
              <a:latin typeface="Times New Roman"/>
              <a:ea typeface="Times New Roman"/>
              <a:cs typeface="Times New Roman"/>
              <a:sym typeface="Times New Roman"/>
            </a:endParaRPr>
          </a:p>
          <a:p>
            <a:pPr indent="0" lvl="0" marL="0" rtl="0" algn="l">
              <a:spcBef>
                <a:spcPts val="1600"/>
              </a:spcBef>
              <a:spcAft>
                <a:spcPts val="0"/>
              </a:spcAft>
              <a:buNone/>
            </a:pPr>
            <a:r>
              <a:rPr lang="en" sz="2400">
                <a:latin typeface="Times New Roman"/>
                <a:ea typeface="Times New Roman"/>
                <a:cs typeface="Times New Roman"/>
                <a:sym typeface="Times New Roman"/>
              </a:rPr>
              <a:t>Chance of getting permanent visa for F1 visa applicants pursuing masters and are citizens of top 5 countries in top 20 companies.</a:t>
            </a:r>
            <a:endParaRPr sz="2400">
              <a:latin typeface="Times New Roman"/>
              <a:ea typeface="Times New Roman"/>
              <a:cs typeface="Times New Roman"/>
              <a:sym typeface="Times New Roman"/>
            </a:endParaRPr>
          </a:p>
          <a:p>
            <a:pPr indent="0" lvl="0" marL="0" rtl="0" algn="l">
              <a:spcBef>
                <a:spcPts val="1600"/>
              </a:spcBef>
              <a:spcAft>
                <a:spcPts val="0"/>
              </a:spcAft>
              <a:buNone/>
            </a:pPr>
            <a:r>
              <a:t/>
            </a:r>
            <a:endParaRPr sz="2400">
              <a:latin typeface="Times New Roman"/>
              <a:ea typeface="Times New Roman"/>
              <a:cs typeface="Times New Roman"/>
              <a:sym typeface="Times New Roman"/>
            </a:endParaRPr>
          </a:p>
          <a:p>
            <a:pPr indent="0" lvl="0" marL="0" rtl="0" algn="l">
              <a:spcBef>
                <a:spcPts val="1600"/>
              </a:spcBef>
              <a:spcAft>
                <a:spcPts val="0"/>
              </a:spcAft>
              <a:buNone/>
            </a:pPr>
            <a:r>
              <a:t/>
            </a:r>
            <a:endParaRPr sz="24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USED</a:t>
            </a:r>
            <a:endParaRPr>
              <a:latin typeface="Times New Roman"/>
              <a:ea typeface="Times New Roman"/>
              <a:cs typeface="Times New Roman"/>
              <a:sym typeface="Times New Roman"/>
            </a:endParaRPr>
          </a:p>
        </p:txBody>
      </p:sp>
      <p:sp>
        <p:nvSpPr>
          <p:cNvPr id="208" name="Google Shape;20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Final no of records-5,326</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Training -3,995, Validation-1,331</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We filtered the top 20 companies data and also filter the F-1 student data and top 6 countries with highest applications </a:t>
            </a:r>
            <a:endParaRPr sz="2400">
              <a:latin typeface="Times New Roman"/>
              <a:ea typeface="Times New Roman"/>
              <a:cs typeface="Times New Roman"/>
              <a:sym typeface="Times New Roman"/>
            </a:endParaRPr>
          </a:p>
          <a:p>
            <a:pPr indent="0" lvl="0" marL="457200" rtl="0" algn="l">
              <a:spcBef>
                <a:spcPts val="1600"/>
              </a:spcBef>
              <a:spcAft>
                <a:spcPts val="0"/>
              </a:spcAft>
              <a:buNone/>
            </a:pPr>
            <a:r>
              <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idx="1" type="body"/>
          </p:nvPr>
        </p:nvSpPr>
        <p:spPr>
          <a:xfrm>
            <a:off x="1201825" y="829475"/>
            <a:ext cx="7668900" cy="333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000">
                <a:latin typeface="Times New Roman"/>
                <a:ea typeface="Times New Roman"/>
                <a:cs typeface="Times New Roman"/>
                <a:sym typeface="Times New Roman"/>
              </a:rPr>
              <a:t>INDEPENDENT VARIABLES:                  DEPENDENT VARIABLES:</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class_of_admission                                                          </a:t>
            </a:r>
            <a:r>
              <a:rPr lang="en" sz="1800">
                <a:latin typeface="Times New Roman"/>
                <a:ea typeface="Times New Roman"/>
                <a:cs typeface="Times New Roman"/>
                <a:sym typeface="Times New Roman"/>
              </a:rPr>
              <a:t>Case status.</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case_status</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job_info_education</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Country_of_citizen</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Employer_name</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latin typeface="Times New Roman"/>
                <a:ea typeface="Times New Roman"/>
                <a:cs typeface="Times New Roman"/>
                <a:sym typeface="Times New Roman"/>
              </a:rPr>
              <a:t>MODEL EVALUATION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Models used-Logistic Regression, Support Vector Machine,Voting Classifier, Random Forest.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Best Model- Random Forest Classifier.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Accuracy-89.3%</a:t>
            </a:r>
            <a:endParaRPr sz="2400">
              <a:latin typeface="Times New Roman"/>
              <a:ea typeface="Times New Roman"/>
              <a:cs typeface="Times New Roman"/>
              <a:sym typeface="Times New Roman"/>
            </a:endParaRPr>
          </a:p>
          <a:p>
            <a:pPr indent="0" lvl="0" marL="45720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27"/>
          <p:cNvPicPr preferRelativeResize="0"/>
          <p:nvPr/>
        </p:nvPicPr>
        <p:blipFill>
          <a:blip r:embed="rId3">
            <a:alphaModFix/>
          </a:blip>
          <a:stretch>
            <a:fillRect/>
          </a:stretch>
        </p:blipFill>
        <p:spPr>
          <a:xfrm>
            <a:off x="1997575" y="1307859"/>
            <a:ext cx="4959500" cy="306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28"/>
          <p:cNvPicPr preferRelativeResize="0"/>
          <p:nvPr/>
        </p:nvPicPr>
        <p:blipFill>
          <a:blip r:embed="rId3">
            <a:alphaModFix/>
          </a:blip>
          <a:stretch>
            <a:fillRect/>
          </a:stretch>
        </p:blipFill>
        <p:spPr>
          <a:xfrm>
            <a:off x="2845025" y="973950"/>
            <a:ext cx="3469675" cy="368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HYPOTHESIS -2</a:t>
            </a:r>
            <a:endParaRPr sz="2400">
              <a:latin typeface="Times New Roman"/>
              <a:ea typeface="Times New Roman"/>
              <a:cs typeface="Times New Roman"/>
              <a:sym typeface="Times New Roman"/>
            </a:endParaRPr>
          </a:p>
          <a:p>
            <a:pPr indent="0" lvl="0" marL="0" rtl="0" algn="l">
              <a:spcBef>
                <a:spcPts val="1600"/>
              </a:spcBef>
              <a:spcAft>
                <a:spcPts val="0"/>
              </a:spcAft>
              <a:buNone/>
            </a:pPr>
            <a:r>
              <a:rPr lang="en" sz="2400">
                <a:latin typeface="Times New Roman"/>
                <a:ea typeface="Times New Roman"/>
                <a:cs typeface="Times New Roman"/>
                <a:sym typeface="Times New Roman"/>
              </a:rPr>
              <a:t>Estimating the chances of H-1B visa applicants getting a permanent visa, based on their country of citizenship, previous work experience, wages and their educational background.</a:t>
            </a:r>
            <a:endParaRPr sz="24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24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USED</a:t>
            </a:r>
            <a:endParaRPr>
              <a:latin typeface="Times New Roman"/>
              <a:ea typeface="Times New Roman"/>
              <a:cs typeface="Times New Roman"/>
              <a:sym typeface="Times New Roman"/>
            </a:endParaRPr>
          </a:p>
        </p:txBody>
      </p:sp>
      <p:sp>
        <p:nvSpPr>
          <p:cNvPr id="244" name="Google Shape;244;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Final no of records-87,728</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Training -56,796, Validation-21,932</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PCA Analysis was done</a:t>
            </a:r>
            <a:endParaRPr sz="2400">
              <a:latin typeface="Times New Roman"/>
              <a:ea typeface="Times New Roman"/>
              <a:cs typeface="Times New Roman"/>
              <a:sym typeface="Times New Roman"/>
            </a:endParaRPr>
          </a:p>
          <a:p>
            <a:pPr indent="0" lvl="0" marL="457200" rtl="0" algn="l">
              <a:spcBef>
                <a:spcPts val="1600"/>
              </a:spcBef>
              <a:spcAft>
                <a:spcPts val="0"/>
              </a:spcAft>
              <a:buNone/>
            </a:pPr>
            <a:r>
              <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pic>
        <p:nvPicPr>
          <p:cNvPr id="245" name="Google Shape;245;p30"/>
          <p:cNvPicPr preferRelativeResize="0"/>
          <p:nvPr/>
        </p:nvPicPr>
        <p:blipFill>
          <a:blip r:embed="rId3">
            <a:alphaModFix/>
          </a:blip>
          <a:stretch>
            <a:fillRect/>
          </a:stretch>
        </p:blipFill>
        <p:spPr>
          <a:xfrm>
            <a:off x="2161625" y="3063700"/>
            <a:ext cx="5270475" cy="170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idx="1" type="body"/>
          </p:nvPr>
        </p:nvSpPr>
        <p:spPr>
          <a:xfrm>
            <a:off x="1215500" y="405750"/>
            <a:ext cx="78738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000">
                <a:latin typeface="Times New Roman"/>
                <a:ea typeface="Times New Roman"/>
                <a:cs typeface="Times New Roman"/>
                <a:sym typeface="Times New Roman"/>
              </a:rPr>
              <a:t>INDEPENDENT VARIABLES:                   </a:t>
            </a:r>
            <a:r>
              <a:rPr lang="en" sz="2000">
                <a:latin typeface="Times New Roman"/>
                <a:ea typeface="Times New Roman"/>
                <a:cs typeface="Times New Roman"/>
                <a:sym typeface="Times New Roman"/>
              </a:rPr>
              <a:t>DEPENDENT VARIABLES:</a:t>
            </a:r>
            <a:endParaRPr sz="2000">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800">
                <a:latin typeface="Times New Roman"/>
                <a:ea typeface="Times New Roman"/>
                <a:cs typeface="Times New Roman"/>
                <a:sym typeface="Times New Roman"/>
              </a:rPr>
              <a:t>class_of_admission                                                         Case Status</a:t>
            </a:r>
            <a:endParaRPr sz="1800">
              <a:latin typeface="Times New Roman"/>
              <a:ea typeface="Times New Roman"/>
              <a:cs typeface="Times New Roman"/>
              <a:sym typeface="Times New Roman"/>
            </a:endParaRPr>
          </a:p>
          <a:p>
            <a:pPr indent="0" lvl="0" marL="0" rtl="0" algn="l">
              <a:lnSpc>
                <a:spcPct val="100000"/>
              </a:lnSpc>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country_of_citizen</a:t>
            </a:r>
            <a:endParaRPr sz="1800">
              <a:latin typeface="Times New Roman"/>
              <a:ea typeface="Times New Roman"/>
              <a:cs typeface="Times New Roman"/>
              <a:sym typeface="Times New Roman"/>
            </a:endParaRPr>
          </a:p>
          <a:p>
            <a:pPr indent="0" lvl="0" marL="0" rtl="0" algn="l">
              <a:lnSpc>
                <a:spcPct val="100000"/>
              </a:lnSpc>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Employer_num_employees</a:t>
            </a:r>
            <a:endParaRPr sz="1800">
              <a:latin typeface="Times New Roman"/>
              <a:ea typeface="Times New Roman"/>
              <a:cs typeface="Times New Roman"/>
              <a:sym typeface="Times New Roman"/>
            </a:endParaRPr>
          </a:p>
          <a:p>
            <a:pPr indent="0" lvl="0" marL="0" rtl="0" algn="l">
              <a:lnSpc>
                <a:spcPct val="100000"/>
              </a:lnSpc>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Pw_level_9089</a:t>
            </a:r>
            <a:endParaRPr sz="1800">
              <a:latin typeface="Times New Roman"/>
              <a:ea typeface="Times New Roman"/>
              <a:cs typeface="Times New Roman"/>
              <a:sym typeface="Times New Roman"/>
            </a:endParaRPr>
          </a:p>
          <a:p>
            <a:pPr indent="0" lvl="0" marL="0" rtl="0" algn="l">
              <a:lnSpc>
                <a:spcPct val="100000"/>
              </a:lnSpc>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wage_offered_from_9089</a:t>
            </a:r>
            <a:endParaRPr sz="1800">
              <a:latin typeface="Times New Roman"/>
              <a:ea typeface="Times New Roman"/>
              <a:cs typeface="Times New Roman"/>
              <a:sym typeface="Times New Roman"/>
            </a:endParaRPr>
          </a:p>
          <a:p>
            <a:pPr indent="0" lvl="0" marL="0" rtl="0" algn="l">
              <a:lnSpc>
                <a:spcPct val="100000"/>
              </a:lnSpc>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Job_info_experience_num_months</a:t>
            </a:r>
            <a:endParaRPr sz="1800">
              <a:latin typeface="Times New Roman"/>
              <a:ea typeface="Times New Roman"/>
              <a:cs typeface="Times New Roman"/>
              <a:sym typeface="Times New Roman"/>
            </a:endParaRPr>
          </a:p>
          <a:p>
            <a:pPr indent="0" lvl="0" marL="0" rtl="0" algn="l">
              <a:lnSpc>
                <a:spcPct val="100000"/>
              </a:lnSpc>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Job_info_experience</a:t>
            </a:r>
            <a:endParaRPr sz="1800">
              <a:latin typeface="Times New Roman"/>
              <a:ea typeface="Times New Roman"/>
              <a:cs typeface="Times New Roman"/>
              <a:sym typeface="Times New Roman"/>
            </a:endParaRPr>
          </a:p>
          <a:p>
            <a:pPr indent="0" lvl="0" marL="0" rtl="0" algn="l">
              <a:lnSpc>
                <a:spcPct val="100000"/>
              </a:lnSpc>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349025" y="486025"/>
            <a:ext cx="20436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FFFF"/>
                </a:solidFill>
                <a:latin typeface="Times New Roman"/>
                <a:ea typeface="Times New Roman"/>
                <a:cs typeface="Times New Roman"/>
                <a:sym typeface="Times New Roman"/>
              </a:rPr>
              <a:t>GROUP 3</a:t>
            </a:r>
            <a:endParaRPr>
              <a:solidFill>
                <a:srgbClr val="FFFFFF"/>
              </a:solidFill>
            </a:endParaRPr>
          </a:p>
        </p:txBody>
      </p:sp>
      <p:sp>
        <p:nvSpPr>
          <p:cNvPr id="141" name="Google Shape;141;p14"/>
          <p:cNvSpPr txBox="1"/>
          <p:nvPr>
            <p:ph idx="1" type="subTitle"/>
          </p:nvPr>
        </p:nvSpPr>
        <p:spPr>
          <a:xfrm>
            <a:off x="1297500" y="1201125"/>
            <a:ext cx="3036300" cy="2843100"/>
          </a:xfrm>
          <a:prstGeom prst="rect">
            <a:avLst/>
          </a:prstGeom>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000">
                <a:solidFill>
                  <a:srgbClr val="FFFFFF"/>
                </a:solidFill>
                <a:latin typeface="Times New Roman"/>
                <a:ea typeface="Times New Roman"/>
                <a:cs typeface="Times New Roman"/>
                <a:sym typeface="Times New Roman"/>
              </a:rPr>
              <a:t>Grishma Hari Vallabhi Kalidindi</a:t>
            </a:r>
            <a:endParaRPr sz="2000">
              <a:solidFill>
                <a:srgbClr val="FFFFFF"/>
              </a:solidFill>
            </a:endParaRPr>
          </a:p>
          <a:p>
            <a:pPr indent="0" lvl="0" marL="0" rtl="0" algn="l">
              <a:lnSpc>
                <a:spcPct val="90000"/>
              </a:lnSpc>
              <a:spcBef>
                <a:spcPts val="1000"/>
              </a:spcBef>
              <a:spcAft>
                <a:spcPts val="0"/>
              </a:spcAft>
              <a:buClr>
                <a:srgbClr val="000000"/>
              </a:buClr>
              <a:buSzPts val="1100"/>
              <a:buFont typeface="Arial"/>
              <a:buNone/>
            </a:pPr>
            <a:r>
              <a:rPr lang="en" sz="2000">
                <a:solidFill>
                  <a:srgbClr val="FFFFFF"/>
                </a:solidFill>
                <a:latin typeface="Times New Roman"/>
                <a:ea typeface="Times New Roman"/>
                <a:cs typeface="Times New Roman"/>
                <a:sym typeface="Times New Roman"/>
              </a:rPr>
              <a:t>Abhinay Bandi Naga </a:t>
            </a:r>
            <a:endParaRPr sz="20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100"/>
              <a:buFont typeface="Arial"/>
              <a:buNone/>
            </a:pPr>
            <a:r>
              <a:rPr lang="en" sz="2000">
                <a:solidFill>
                  <a:srgbClr val="FFFFFF"/>
                </a:solidFill>
                <a:latin typeface="Times New Roman"/>
                <a:ea typeface="Times New Roman"/>
                <a:cs typeface="Times New Roman"/>
                <a:sym typeface="Times New Roman"/>
              </a:rPr>
              <a:t>Akhila Penmetsa</a:t>
            </a:r>
            <a:endParaRPr sz="20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100"/>
              <a:buFont typeface="Arial"/>
              <a:buNone/>
            </a:pPr>
            <a:r>
              <a:rPr lang="en" sz="2000">
                <a:solidFill>
                  <a:srgbClr val="FFFFFF"/>
                </a:solidFill>
                <a:latin typeface="Times New Roman"/>
                <a:ea typeface="Times New Roman"/>
                <a:cs typeface="Times New Roman"/>
                <a:sym typeface="Times New Roman"/>
              </a:rPr>
              <a:t>Yesaswini Dandamudi</a:t>
            </a:r>
            <a:endParaRPr sz="20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100"/>
              <a:buFont typeface="Arial"/>
              <a:buNone/>
            </a:pPr>
            <a:r>
              <a:rPr lang="en" sz="2000">
                <a:solidFill>
                  <a:srgbClr val="FFFFFF"/>
                </a:solidFill>
                <a:latin typeface="Times New Roman"/>
                <a:ea typeface="Times New Roman"/>
                <a:cs typeface="Times New Roman"/>
                <a:sym typeface="Times New Roman"/>
              </a:rPr>
              <a:t>Sandesh Kumar Gattu</a:t>
            </a:r>
            <a:endParaRPr sz="20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100"/>
              <a:buFont typeface="Arial"/>
              <a:buNone/>
            </a:pPr>
            <a:r>
              <a:t/>
            </a:r>
            <a:endParaRPr sz="2000">
              <a:solidFill>
                <a:srgbClr val="FFFFFF"/>
              </a:solidFill>
            </a:endParaRPr>
          </a:p>
        </p:txBody>
      </p:sp>
      <p:sp>
        <p:nvSpPr>
          <p:cNvPr id="142" name="Google Shape;142;p14"/>
          <p:cNvSpPr txBox="1"/>
          <p:nvPr>
            <p:ph idx="2" type="body"/>
          </p:nvPr>
        </p:nvSpPr>
        <p:spPr>
          <a:xfrm>
            <a:off x="4648200" y="1201125"/>
            <a:ext cx="3676800" cy="30282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000">
                <a:solidFill>
                  <a:srgbClr val="FFFFFF"/>
                </a:solidFill>
                <a:latin typeface="Times New Roman"/>
                <a:ea typeface="Times New Roman"/>
                <a:cs typeface="Times New Roman"/>
                <a:sym typeface="Times New Roman"/>
              </a:rPr>
              <a:t>Hemantha Krishna Chandra Sekhar Chundi</a:t>
            </a:r>
            <a:endParaRPr sz="20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100"/>
              <a:buFont typeface="Arial"/>
              <a:buNone/>
            </a:pPr>
            <a:r>
              <a:rPr lang="en" sz="2000">
                <a:solidFill>
                  <a:srgbClr val="FFFFFF"/>
                </a:solidFill>
                <a:latin typeface="Times New Roman"/>
                <a:ea typeface="Times New Roman"/>
                <a:cs typeface="Times New Roman"/>
                <a:sym typeface="Times New Roman"/>
              </a:rPr>
              <a:t>Sanyasi Naidu Pyla</a:t>
            </a:r>
            <a:endParaRPr sz="20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100"/>
              <a:buFont typeface="Arial"/>
              <a:buNone/>
            </a:pPr>
            <a:r>
              <a:rPr lang="en" sz="2000">
                <a:solidFill>
                  <a:srgbClr val="FFFFFF"/>
                </a:solidFill>
                <a:latin typeface="Times New Roman"/>
                <a:ea typeface="Times New Roman"/>
                <a:cs typeface="Times New Roman"/>
                <a:sym typeface="Times New Roman"/>
              </a:rPr>
              <a:t>Nikhil Sarraf</a:t>
            </a:r>
            <a:endParaRPr sz="20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100"/>
              <a:buFont typeface="Arial"/>
              <a:buNone/>
            </a:pPr>
            <a:r>
              <a:rPr lang="en" sz="2000">
                <a:solidFill>
                  <a:srgbClr val="FFFFFF"/>
                </a:solidFill>
                <a:latin typeface="Times New Roman"/>
                <a:ea typeface="Times New Roman"/>
                <a:cs typeface="Times New Roman"/>
                <a:sym typeface="Times New Roman"/>
              </a:rPr>
              <a:t>Varsha Reddy Sripathi</a:t>
            </a:r>
            <a:endParaRPr sz="20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0000"/>
              </a:buClr>
              <a:buSzPts val="1100"/>
              <a:buFont typeface="Arial"/>
              <a:buNone/>
            </a:pPr>
            <a:r>
              <a:rPr lang="en" sz="2000">
                <a:solidFill>
                  <a:srgbClr val="FFFFFF"/>
                </a:solidFill>
                <a:latin typeface="Times New Roman"/>
                <a:ea typeface="Times New Roman"/>
                <a:cs typeface="Times New Roman"/>
                <a:sym typeface="Times New Roman"/>
              </a:rPr>
              <a:t>Akhila Velaga</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20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latin typeface="Times New Roman"/>
                <a:ea typeface="Times New Roman"/>
                <a:cs typeface="Times New Roman"/>
                <a:sym typeface="Times New Roman"/>
              </a:rPr>
              <a:t>MODEL EVALUATION</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p:txBody>
      </p:sp>
      <p:sp>
        <p:nvSpPr>
          <p:cNvPr id="256" name="Google Shape;256;p32"/>
          <p:cNvSpPr txBox="1"/>
          <p:nvPr>
            <p:ph idx="1" type="body"/>
          </p:nvPr>
        </p:nvSpPr>
        <p:spPr>
          <a:xfrm>
            <a:off x="1297500" y="696900"/>
            <a:ext cx="7038900" cy="37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Models used-Logistic Regression, Support Vector, Random Forest Classification, Voting Classification.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 sz="2400">
                <a:latin typeface="Times New Roman"/>
                <a:ea typeface="Times New Roman"/>
                <a:cs typeface="Times New Roman"/>
                <a:sym typeface="Times New Roman"/>
              </a:rPr>
              <a:t>Best Model-</a:t>
            </a:r>
            <a:r>
              <a:rPr b="1" lang="en" sz="2400">
                <a:latin typeface="Times New Roman"/>
                <a:ea typeface="Times New Roman"/>
                <a:cs typeface="Times New Roman"/>
                <a:sym typeface="Times New Roman"/>
              </a:rPr>
              <a:t>Logistic Regression</a:t>
            </a:r>
            <a:endParaRPr b="1"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Accuracy - 93.18%</a:t>
            </a:r>
            <a:endParaRPr sz="2400">
              <a:latin typeface="Times New Roman"/>
              <a:ea typeface="Times New Roman"/>
              <a:cs typeface="Times New Roman"/>
              <a:sym typeface="Times New Roman"/>
            </a:endParaRPr>
          </a:p>
          <a:p>
            <a:pPr indent="0" lvl="0" marL="457200" rtl="0" algn="l">
              <a:spcBef>
                <a:spcPts val="1600"/>
              </a:spcBef>
              <a:spcAft>
                <a:spcPts val="0"/>
              </a:spcAft>
              <a:buNone/>
            </a:pPr>
            <a:r>
              <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u="sng">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CODE AND CONFUSION MATRIX</a:t>
            </a:r>
            <a:endParaRPr>
              <a:latin typeface="Times New Roman"/>
              <a:ea typeface="Times New Roman"/>
              <a:cs typeface="Times New Roman"/>
              <a:sym typeface="Times New Roman"/>
            </a:endParaRPr>
          </a:p>
        </p:txBody>
      </p:sp>
      <p:sp>
        <p:nvSpPr>
          <p:cNvPr id="262" name="Google Shape;262;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3" name="Google Shape;263;p33"/>
          <p:cNvPicPr preferRelativeResize="0"/>
          <p:nvPr/>
        </p:nvPicPr>
        <p:blipFill>
          <a:blip r:embed="rId3">
            <a:alphaModFix/>
          </a:blip>
          <a:stretch>
            <a:fillRect/>
          </a:stretch>
        </p:blipFill>
        <p:spPr>
          <a:xfrm>
            <a:off x="1033020" y="1307850"/>
            <a:ext cx="3436479" cy="3374375"/>
          </a:xfrm>
          <a:prstGeom prst="rect">
            <a:avLst/>
          </a:prstGeom>
          <a:noFill/>
          <a:ln>
            <a:noFill/>
          </a:ln>
        </p:spPr>
      </p:pic>
      <p:pic>
        <p:nvPicPr>
          <p:cNvPr id="264" name="Google Shape;264;p33"/>
          <p:cNvPicPr preferRelativeResize="0"/>
          <p:nvPr/>
        </p:nvPicPr>
        <p:blipFill>
          <a:blip r:embed="rId4">
            <a:alphaModFix/>
          </a:blip>
          <a:stretch>
            <a:fillRect/>
          </a:stretch>
        </p:blipFill>
        <p:spPr>
          <a:xfrm>
            <a:off x="5193900" y="1336225"/>
            <a:ext cx="3036050" cy="331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1297500" y="738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HYPOTHESIS-3</a:t>
            </a:r>
            <a:endParaRPr sz="3000">
              <a:latin typeface="Times New Roman"/>
              <a:ea typeface="Times New Roman"/>
              <a:cs typeface="Times New Roman"/>
              <a:sym typeface="Times New Roman"/>
            </a:endParaRPr>
          </a:p>
        </p:txBody>
      </p:sp>
      <p:sp>
        <p:nvSpPr>
          <p:cNvPr id="270" name="Google Shape;270;p34"/>
          <p:cNvSpPr txBox="1"/>
          <p:nvPr>
            <p:ph idx="1" type="body"/>
          </p:nvPr>
        </p:nvSpPr>
        <p:spPr>
          <a:xfrm>
            <a:off x="1052550" y="16526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Chance of getting permanent visa for the applicants based on the industry in which they are working.</a:t>
            </a:r>
            <a:endParaRPr sz="30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USED</a:t>
            </a:r>
            <a:endParaRPr>
              <a:latin typeface="Times New Roman"/>
              <a:ea typeface="Times New Roman"/>
              <a:cs typeface="Times New Roman"/>
              <a:sym typeface="Times New Roman"/>
            </a:endParaRPr>
          </a:p>
        </p:txBody>
      </p:sp>
      <p:sp>
        <p:nvSpPr>
          <p:cNvPr id="276" name="Google Shape;276;p35"/>
          <p:cNvSpPr txBox="1"/>
          <p:nvPr>
            <p:ph idx="1" type="body"/>
          </p:nvPr>
        </p:nvSpPr>
        <p:spPr>
          <a:xfrm>
            <a:off x="1201825" y="1567575"/>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Final no of records-28,421</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Training -21,316, Validation-7,105</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We filtered out the top 20 industries with the highest application count.</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6"/>
          <p:cNvSpPr txBox="1"/>
          <p:nvPr>
            <p:ph idx="1" type="body"/>
          </p:nvPr>
        </p:nvSpPr>
        <p:spPr>
          <a:xfrm>
            <a:off x="1133475" y="487750"/>
            <a:ext cx="7586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000">
                <a:latin typeface="Times New Roman"/>
                <a:ea typeface="Times New Roman"/>
                <a:cs typeface="Times New Roman"/>
                <a:sym typeface="Times New Roman"/>
              </a:rPr>
              <a:t>INDEPENDENT VARIABLES:                       </a:t>
            </a:r>
            <a:r>
              <a:rPr lang="en" sz="2000">
                <a:latin typeface="Times New Roman"/>
                <a:ea typeface="Times New Roman"/>
                <a:cs typeface="Times New Roman"/>
                <a:sym typeface="Times New Roman"/>
              </a:rPr>
              <a:t>DEPENDENT VARIABLES:</a:t>
            </a:r>
            <a:endParaRPr sz="20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Naics_title                                                                             Case status</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Wage_offered_from_9089</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Class_of_admission</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Citizen</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Job_info_experience</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pw_level_9089</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job_info_experience_num_months</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latin typeface="Times New Roman"/>
                <a:ea typeface="Times New Roman"/>
                <a:cs typeface="Times New Roman"/>
                <a:sym typeface="Times New Roman"/>
              </a:rPr>
              <a:t>MODEL EVALUATION</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p:txBody>
      </p:sp>
      <p:sp>
        <p:nvSpPr>
          <p:cNvPr id="287" name="Google Shape;287;p37"/>
          <p:cNvSpPr txBox="1"/>
          <p:nvPr>
            <p:ph idx="1" type="body"/>
          </p:nvPr>
        </p:nvSpPr>
        <p:spPr>
          <a:xfrm>
            <a:off x="1297500" y="911475"/>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Models used- Random Forest Classification, Gradient Boosting Classifier, Logistic Regression, Bagging Classifier.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 sz="2400">
                <a:latin typeface="Times New Roman"/>
                <a:ea typeface="Times New Roman"/>
                <a:cs typeface="Times New Roman"/>
                <a:sym typeface="Times New Roman"/>
              </a:rPr>
              <a:t>Best Model-</a:t>
            </a:r>
            <a:r>
              <a:rPr b="1" lang="en" sz="2400">
                <a:latin typeface="Times New Roman"/>
                <a:ea typeface="Times New Roman"/>
                <a:cs typeface="Times New Roman"/>
                <a:sym typeface="Times New Roman"/>
              </a:rPr>
              <a:t>Logistic Regression</a:t>
            </a:r>
            <a:endParaRPr b="1"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Accuracy -94.23%</a:t>
            </a:r>
            <a:endParaRPr sz="2400">
              <a:latin typeface="Times New Roman"/>
              <a:ea typeface="Times New Roman"/>
              <a:cs typeface="Times New Roman"/>
              <a:sym typeface="Times New Roman"/>
            </a:endParaRPr>
          </a:p>
          <a:p>
            <a:pPr indent="0" lvl="0" marL="45720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1297500" y="106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                                CODE </a:t>
            </a:r>
            <a:endParaRPr>
              <a:latin typeface="Times New Roman"/>
              <a:ea typeface="Times New Roman"/>
              <a:cs typeface="Times New Roman"/>
              <a:sym typeface="Times New Roman"/>
            </a:endParaRPr>
          </a:p>
        </p:txBody>
      </p:sp>
      <p:sp>
        <p:nvSpPr>
          <p:cNvPr id="293" name="Google Shape;293;p3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4" name="Google Shape;294;p38"/>
          <p:cNvPicPr preferRelativeResize="0"/>
          <p:nvPr/>
        </p:nvPicPr>
        <p:blipFill>
          <a:blip r:embed="rId3">
            <a:alphaModFix/>
          </a:blip>
          <a:stretch>
            <a:fillRect/>
          </a:stretch>
        </p:blipFill>
        <p:spPr>
          <a:xfrm>
            <a:off x="2722025" y="1245825"/>
            <a:ext cx="3917154" cy="378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CONFUSION MATRIX</a:t>
            </a:r>
            <a:endParaRPr>
              <a:latin typeface="Times New Roman"/>
              <a:ea typeface="Times New Roman"/>
              <a:cs typeface="Times New Roman"/>
              <a:sym typeface="Times New Roman"/>
            </a:endParaRPr>
          </a:p>
        </p:txBody>
      </p:sp>
      <p:sp>
        <p:nvSpPr>
          <p:cNvPr id="300" name="Google Shape;300;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1" name="Google Shape;301;p39"/>
          <p:cNvPicPr preferRelativeResize="0"/>
          <p:nvPr/>
        </p:nvPicPr>
        <p:blipFill>
          <a:blip r:embed="rId3">
            <a:alphaModFix/>
          </a:blip>
          <a:stretch>
            <a:fillRect/>
          </a:stretch>
        </p:blipFill>
        <p:spPr>
          <a:xfrm>
            <a:off x="486700" y="1389525"/>
            <a:ext cx="4085307" cy="3007225"/>
          </a:xfrm>
          <a:prstGeom prst="rect">
            <a:avLst/>
          </a:prstGeom>
          <a:noFill/>
          <a:ln>
            <a:noFill/>
          </a:ln>
        </p:spPr>
      </p:pic>
      <p:pic>
        <p:nvPicPr>
          <p:cNvPr id="302" name="Google Shape;302;p39"/>
          <p:cNvPicPr preferRelativeResize="0"/>
          <p:nvPr/>
        </p:nvPicPr>
        <p:blipFill>
          <a:blip r:embed="rId4">
            <a:alphaModFix/>
          </a:blip>
          <a:stretch>
            <a:fillRect/>
          </a:stretch>
        </p:blipFill>
        <p:spPr>
          <a:xfrm>
            <a:off x="4749000" y="1425575"/>
            <a:ext cx="4187675" cy="2911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ROC CURVE</a:t>
            </a:r>
            <a:endParaRPr>
              <a:latin typeface="Times New Roman"/>
              <a:ea typeface="Times New Roman"/>
              <a:cs typeface="Times New Roman"/>
              <a:sym typeface="Times New Roman"/>
            </a:endParaRPr>
          </a:p>
        </p:txBody>
      </p:sp>
      <p:sp>
        <p:nvSpPr>
          <p:cNvPr id="308" name="Google Shape;308;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9" name="Google Shape;309;p40"/>
          <p:cNvPicPr preferRelativeResize="0"/>
          <p:nvPr/>
        </p:nvPicPr>
        <p:blipFill>
          <a:blip r:embed="rId3">
            <a:alphaModFix/>
          </a:blip>
          <a:stretch>
            <a:fillRect/>
          </a:stretch>
        </p:blipFill>
        <p:spPr>
          <a:xfrm>
            <a:off x="1655900" y="1437200"/>
            <a:ext cx="4763875" cy="3109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1147150" y="1310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t>we Selected the Top 20 Industries which are having the highest number of applications. </a:t>
            </a:r>
            <a:endParaRPr sz="1800"/>
          </a:p>
          <a:p>
            <a:pPr indent="0" lvl="0" marL="0" rtl="0" algn="l">
              <a:spcBef>
                <a:spcPts val="0"/>
              </a:spcBef>
              <a:spcAft>
                <a:spcPts val="0"/>
              </a:spcAft>
              <a:buClr>
                <a:srgbClr val="000000"/>
              </a:buClr>
              <a:buSzPts val="1100"/>
              <a:buFont typeface="Arial"/>
              <a:buNone/>
            </a:pPr>
            <a:r>
              <a:t/>
            </a:r>
            <a:endParaRPr sz="1800"/>
          </a:p>
          <a:p>
            <a:pPr indent="0" lvl="0" marL="0" rtl="0" algn="l">
              <a:spcBef>
                <a:spcPts val="0"/>
              </a:spcBef>
              <a:spcAft>
                <a:spcPts val="0"/>
              </a:spcAft>
              <a:buNone/>
            </a:pPr>
            <a:r>
              <a:t/>
            </a:r>
            <a:endParaRPr sz="1800"/>
          </a:p>
        </p:txBody>
      </p:sp>
      <p:sp>
        <p:nvSpPr>
          <p:cNvPr id="315" name="Google Shape;315;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6" name="Google Shape;316;p41"/>
          <p:cNvPicPr preferRelativeResize="0"/>
          <p:nvPr/>
        </p:nvPicPr>
        <p:blipFill>
          <a:blip r:embed="rId3">
            <a:alphaModFix/>
          </a:blip>
          <a:stretch>
            <a:fillRect/>
          </a:stretch>
        </p:blipFill>
        <p:spPr>
          <a:xfrm rot="5400000">
            <a:off x="2522800" y="-356625"/>
            <a:ext cx="4098400" cy="6759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15"/>
          <p:cNvPicPr preferRelativeResize="0"/>
          <p:nvPr/>
        </p:nvPicPr>
        <p:blipFill>
          <a:blip r:embed="rId3">
            <a:alphaModFix/>
          </a:blip>
          <a:stretch>
            <a:fillRect/>
          </a:stretch>
        </p:blipFill>
        <p:spPr>
          <a:xfrm>
            <a:off x="588700" y="1060324"/>
            <a:ext cx="7846925" cy="3817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297500" y="710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HYPOTHESIS-4</a:t>
            </a:r>
            <a:endParaRPr sz="3000">
              <a:latin typeface="Times New Roman"/>
              <a:ea typeface="Times New Roman"/>
              <a:cs typeface="Times New Roman"/>
              <a:sym typeface="Times New Roman"/>
            </a:endParaRPr>
          </a:p>
        </p:txBody>
      </p:sp>
      <p:sp>
        <p:nvSpPr>
          <p:cNvPr id="322" name="Google Shape;322;p42"/>
          <p:cNvSpPr txBox="1"/>
          <p:nvPr>
            <p:ph idx="1" type="body"/>
          </p:nvPr>
        </p:nvSpPr>
        <p:spPr>
          <a:xfrm>
            <a:off x="1297500" y="13936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Prediction of Number of days it takes for the decision to be made, once the application is filed. Applicants from the top 5 types of visa and top 6 country of citizenship have been chosen.</a:t>
            </a:r>
            <a:endParaRPr sz="2400">
              <a:latin typeface="Times New Roman"/>
              <a:ea typeface="Times New Roman"/>
              <a:cs typeface="Times New Roman"/>
              <a:sym typeface="Times New Roman"/>
            </a:endParaRPr>
          </a:p>
          <a:p>
            <a:pPr indent="0" lvl="0" marL="457200" rtl="0" algn="l">
              <a:spcBef>
                <a:spcPts val="1600"/>
              </a:spcBef>
              <a:spcAft>
                <a:spcPts val="0"/>
              </a:spcAft>
              <a:buNone/>
            </a:pPr>
            <a:r>
              <a:t/>
            </a:r>
            <a:endParaRPr sz="24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USED</a:t>
            </a:r>
            <a:endParaRPr>
              <a:latin typeface="Times New Roman"/>
              <a:ea typeface="Times New Roman"/>
              <a:cs typeface="Times New Roman"/>
              <a:sym typeface="Times New Roman"/>
            </a:endParaRPr>
          </a:p>
        </p:txBody>
      </p:sp>
      <p:sp>
        <p:nvSpPr>
          <p:cNvPr id="328" name="Google Shape;328;p43"/>
          <p:cNvSpPr txBox="1"/>
          <p:nvPr>
            <p:ph idx="1" type="body"/>
          </p:nvPr>
        </p:nvSpPr>
        <p:spPr>
          <a:xfrm>
            <a:off x="1297500" y="88962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Final no of records-161,382</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Training -121,037, Validation-40,345</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Applicants from the top 5 types of visa and top 6 country of citizenship have been chosen.</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pic>
        <p:nvPicPr>
          <p:cNvPr id="329" name="Google Shape;329;p43"/>
          <p:cNvPicPr preferRelativeResize="0"/>
          <p:nvPr/>
        </p:nvPicPr>
        <p:blipFill>
          <a:blip r:embed="rId3">
            <a:alphaModFix/>
          </a:blip>
          <a:stretch>
            <a:fillRect/>
          </a:stretch>
        </p:blipFill>
        <p:spPr>
          <a:xfrm>
            <a:off x="538825" y="2291925"/>
            <a:ext cx="3750013" cy="2851575"/>
          </a:xfrm>
          <a:prstGeom prst="rect">
            <a:avLst/>
          </a:prstGeom>
          <a:noFill/>
          <a:ln>
            <a:noFill/>
          </a:ln>
        </p:spPr>
      </p:pic>
      <p:pic>
        <p:nvPicPr>
          <p:cNvPr id="330" name="Google Shape;330;p43"/>
          <p:cNvPicPr preferRelativeResize="0"/>
          <p:nvPr/>
        </p:nvPicPr>
        <p:blipFill>
          <a:blip r:embed="rId4">
            <a:alphaModFix/>
          </a:blip>
          <a:stretch>
            <a:fillRect/>
          </a:stretch>
        </p:blipFill>
        <p:spPr>
          <a:xfrm>
            <a:off x="4835350" y="2286825"/>
            <a:ext cx="3501050" cy="2851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4"/>
          <p:cNvSpPr txBox="1"/>
          <p:nvPr>
            <p:ph idx="1" type="body"/>
          </p:nvPr>
        </p:nvSpPr>
        <p:spPr>
          <a:xfrm>
            <a:off x="1283825" y="419425"/>
            <a:ext cx="7038900" cy="44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We splitted the case_received_date into ‘Day’,’Month’,’Year’ columns and created a predicted variable  column(‘Duration’) by subtracting the case_received_date and Decision_date.</a:t>
            </a:r>
            <a:endParaRPr sz="1800">
              <a:latin typeface="Times New Roman"/>
              <a:ea typeface="Times New Roman"/>
              <a:cs typeface="Times New Roman"/>
              <a:sym typeface="Times New Roman"/>
            </a:endParaRPr>
          </a:p>
          <a:p>
            <a:pPr indent="0" lvl="0" marL="0" rtl="0" algn="l">
              <a:spcBef>
                <a:spcPts val="1600"/>
              </a:spcBef>
              <a:spcAft>
                <a:spcPts val="0"/>
              </a:spcAft>
              <a:buNone/>
            </a:pPr>
            <a:r>
              <a:t/>
            </a:r>
            <a:endParaRPr sz="1800">
              <a:latin typeface="Times New Roman"/>
              <a:ea typeface="Times New Roman"/>
              <a:cs typeface="Times New Roman"/>
              <a:sym typeface="Times New Roman"/>
            </a:endParaRPr>
          </a:p>
          <a:p>
            <a:pPr indent="0" lvl="0" marL="0" rtl="0" algn="l">
              <a:spcBef>
                <a:spcPts val="1600"/>
              </a:spcBef>
              <a:spcAft>
                <a:spcPts val="0"/>
              </a:spcAft>
              <a:buNone/>
            </a:pPr>
            <a:r>
              <a:t/>
            </a:r>
            <a:endParaRPr sz="1800">
              <a:latin typeface="Times New Roman"/>
              <a:ea typeface="Times New Roman"/>
              <a:cs typeface="Times New Roman"/>
              <a:sym typeface="Times New Roman"/>
            </a:endParaRPr>
          </a:p>
          <a:p>
            <a:pPr indent="0" lvl="0" marL="0" rtl="0" algn="l">
              <a:spcBef>
                <a:spcPts val="1600"/>
              </a:spcBef>
              <a:spcAft>
                <a:spcPts val="0"/>
              </a:spcAft>
              <a:buNone/>
            </a:pPr>
            <a:r>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Creating the Day,Month,Year columns</a:t>
            </a:r>
            <a:endParaRPr sz="1800">
              <a:latin typeface="Times New Roman"/>
              <a:ea typeface="Times New Roman"/>
              <a:cs typeface="Times New Roman"/>
              <a:sym typeface="Times New Roman"/>
            </a:endParaRPr>
          </a:p>
          <a:p>
            <a:pPr indent="0" lvl="0" marL="0" rtl="0" algn="l">
              <a:spcBef>
                <a:spcPts val="1600"/>
              </a:spcBef>
              <a:spcAft>
                <a:spcPts val="0"/>
              </a:spcAft>
              <a:buNone/>
            </a:pPr>
            <a:r>
              <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pic>
        <p:nvPicPr>
          <p:cNvPr id="336" name="Google Shape;336;p44"/>
          <p:cNvPicPr preferRelativeResize="0"/>
          <p:nvPr/>
        </p:nvPicPr>
        <p:blipFill>
          <a:blip r:embed="rId3">
            <a:alphaModFix/>
          </a:blip>
          <a:stretch>
            <a:fillRect/>
          </a:stretch>
        </p:blipFill>
        <p:spPr>
          <a:xfrm>
            <a:off x="1882725" y="1555850"/>
            <a:ext cx="5378548" cy="1433100"/>
          </a:xfrm>
          <a:prstGeom prst="rect">
            <a:avLst/>
          </a:prstGeom>
          <a:noFill/>
          <a:ln>
            <a:noFill/>
          </a:ln>
        </p:spPr>
      </p:pic>
      <p:pic>
        <p:nvPicPr>
          <p:cNvPr id="337" name="Google Shape;337;p44"/>
          <p:cNvPicPr preferRelativeResize="0"/>
          <p:nvPr/>
        </p:nvPicPr>
        <p:blipFill>
          <a:blip r:embed="rId4">
            <a:alphaModFix/>
          </a:blip>
          <a:stretch>
            <a:fillRect/>
          </a:stretch>
        </p:blipFill>
        <p:spPr>
          <a:xfrm>
            <a:off x="1882725" y="3542100"/>
            <a:ext cx="5378550" cy="12049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idx="1" type="body"/>
          </p:nvPr>
        </p:nvSpPr>
        <p:spPr>
          <a:xfrm>
            <a:off x="1324825" y="337425"/>
            <a:ext cx="7764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000">
                <a:latin typeface="Times New Roman"/>
                <a:ea typeface="Times New Roman"/>
                <a:cs typeface="Times New Roman"/>
                <a:sym typeface="Times New Roman"/>
              </a:rPr>
              <a:t>INDEPENDENT VARIABLES:                       DEPENDENT  VARIABLES:</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Case_recieved_date                                                       Duration</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Decision_date</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Year</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Month</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Day</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Country_of_Citizen</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1800">
                <a:latin typeface="Times New Roman"/>
                <a:ea typeface="Times New Roman"/>
                <a:cs typeface="Times New Roman"/>
                <a:sym typeface="Times New Roman"/>
              </a:rPr>
              <a:t>Class_of_admission</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latin typeface="Times New Roman"/>
                <a:ea typeface="Times New Roman"/>
                <a:cs typeface="Times New Roman"/>
                <a:sym typeface="Times New Roman"/>
              </a:rPr>
              <a:t>MODEL EVALUATION FOR HYPOTHESIS-4</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p:txBody>
      </p:sp>
      <p:sp>
        <p:nvSpPr>
          <p:cNvPr id="348" name="Google Shape;348;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Models used- Linear Regression, Random Forest Regression, Support Vector Regression.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 sz="2400">
                <a:latin typeface="Times New Roman"/>
                <a:ea typeface="Times New Roman"/>
                <a:cs typeface="Times New Roman"/>
                <a:sym typeface="Times New Roman"/>
              </a:rPr>
              <a:t>Best Model Random Forest Regression.</a:t>
            </a:r>
            <a:endParaRPr b="1"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RMSE-71.</a:t>
            </a:r>
            <a:endParaRPr sz="2400">
              <a:latin typeface="Times New Roman"/>
              <a:ea typeface="Times New Roman"/>
              <a:cs typeface="Times New Roman"/>
              <a:sym typeface="Times New Roman"/>
            </a:endParaRPr>
          </a:p>
          <a:p>
            <a:pPr indent="0" lvl="0" marL="457200" rtl="0" algn="l">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1297500" y="284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CODE</a:t>
            </a:r>
            <a:endParaRPr>
              <a:latin typeface="Times New Roman"/>
              <a:ea typeface="Times New Roman"/>
              <a:cs typeface="Times New Roman"/>
              <a:sym typeface="Times New Roman"/>
            </a:endParaRPr>
          </a:p>
        </p:txBody>
      </p:sp>
      <p:sp>
        <p:nvSpPr>
          <p:cNvPr id="354" name="Google Shape;354;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5" name="Google Shape;355;p47"/>
          <p:cNvPicPr preferRelativeResize="0"/>
          <p:nvPr/>
        </p:nvPicPr>
        <p:blipFill>
          <a:blip r:embed="rId3">
            <a:alphaModFix/>
          </a:blip>
          <a:stretch>
            <a:fillRect/>
          </a:stretch>
        </p:blipFill>
        <p:spPr>
          <a:xfrm>
            <a:off x="1297500" y="863150"/>
            <a:ext cx="4780825" cy="4175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61" name="Google Shape;361;p48"/>
          <p:cNvSpPr txBox="1"/>
          <p:nvPr>
            <p:ph idx="1" type="body"/>
          </p:nvPr>
        </p:nvSpPr>
        <p:spPr>
          <a:xfrm>
            <a:off x="1297500" y="1012100"/>
            <a:ext cx="7038900" cy="381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We can observe that there are many factors that are taken in to consideration for the certification of permanent visa, like the skill set of immigrants, the company they are applying for, </a:t>
            </a:r>
            <a:r>
              <a:rPr lang="en" sz="1800">
                <a:latin typeface="Times New Roman"/>
                <a:ea typeface="Times New Roman"/>
                <a:cs typeface="Times New Roman"/>
                <a:sym typeface="Times New Roman"/>
              </a:rPr>
              <a:t>experience in the field of study etc.</a:t>
            </a:r>
            <a:endParaRPr sz="1800">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 sz="1800">
                <a:solidFill>
                  <a:srgbClr val="F2F2F2"/>
                </a:solidFill>
                <a:latin typeface="Times New Roman"/>
                <a:ea typeface="Times New Roman"/>
                <a:cs typeface="Times New Roman"/>
                <a:sym typeface="Times New Roman"/>
              </a:rPr>
              <a:t>We’ve used different  models like Logistic Regression, Support Vector Classification, Random Forest Classification, Voting classification and selected the best fit.</a:t>
            </a:r>
            <a:endParaRPr sz="1800">
              <a:solidFill>
                <a:srgbClr val="F2F2F2"/>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rgbClr val="F2F2F2"/>
              </a:buClr>
              <a:buSzPts val="1800"/>
              <a:buFont typeface="Times New Roman"/>
              <a:buChar char="●"/>
            </a:pPr>
            <a:r>
              <a:rPr lang="en" sz="1800">
                <a:solidFill>
                  <a:srgbClr val="F2F2F2"/>
                </a:solidFill>
                <a:latin typeface="Times New Roman"/>
                <a:ea typeface="Times New Roman"/>
                <a:cs typeface="Times New Roman"/>
                <a:sym typeface="Times New Roman"/>
              </a:rPr>
              <a:t>These methods will be helpful for the US government in the future to estimate the immigration statues and manage the number of permanent visas being issued. </a:t>
            </a:r>
            <a:endParaRPr sz="1800">
              <a:solidFill>
                <a:srgbClr val="F2F2F2"/>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600">
                <a:latin typeface="Times New Roman"/>
                <a:ea typeface="Times New Roman"/>
                <a:cs typeface="Times New Roman"/>
                <a:sym typeface="Times New Roman"/>
              </a:rPr>
              <a:t> Thank you</a:t>
            </a:r>
            <a:endParaRPr sz="9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USE CASE</a:t>
            </a:r>
            <a:endParaRPr/>
          </a:p>
        </p:txBody>
      </p:sp>
      <p:sp>
        <p:nvSpPr>
          <p:cNvPr id="155" name="Google Shape;155;p16"/>
          <p:cNvSpPr txBox="1"/>
          <p:nvPr>
            <p:ph idx="1" type="body"/>
          </p:nvPr>
        </p:nvSpPr>
        <p:spPr>
          <a:xfrm>
            <a:off x="1297500" y="8704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first and primary use case of this project is to build a model and observe trends in issuing permanent visas for H1B workers.</a:t>
            </a:r>
            <a:endParaRPr sz="1800"/>
          </a:p>
          <a:p>
            <a:pPr indent="-342900" lvl="0" marL="457200" rtl="0" algn="l">
              <a:spcBef>
                <a:spcPts val="0"/>
              </a:spcBef>
              <a:spcAft>
                <a:spcPts val="0"/>
              </a:spcAft>
              <a:buSzPts val="1800"/>
              <a:buChar char="●"/>
            </a:pPr>
            <a:r>
              <a:rPr lang="en" sz="1800"/>
              <a:t> Secondly, we would like to find out the chances of getting Visa for applicants based on the industries they were working.</a:t>
            </a:r>
            <a:endParaRPr sz="1800"/>
          </a:p>
          <a:p>
            <a:pPr indent="-342900" lvl="0" marL="457200" rtl="0" algn="l">
              <a:spcBef>
                <a:spcPts val="0"/>
              </a:spcBef>
              <a:spcAft>
                <a:spcPts val="0"/>
              </a:spcAft>
              <a:buSzPts val="1800"/>
              <a:buChar char="●"/>
            </a:pPr>
            <a:r>
              <a:rPr lang="en" sz="1800"/>
              <a:t>Finally, we will be creating a model to predict the chances of getting permanent visa for F1 Master’s students from top 5 countries. </a:t>
            </a:r>
            <a:endParaRPr sz="1800"/>
          </a:p>
          <a:p>
            <a:pPr indent="-342900" lvl="0" marL="457200" rtl="0" algn="l">
              <a:spcBef>
                <a:spcPts val="0"/>
              </a:spcBef>
              <a:spcAft>
                <a:spcPts val="0"/>
              </a:spcAft>
              <a:buSzPts val="1800"/>
              <a:buChar char="●"/>
            </a:pPr>
            <a:r>
              <a:rPr lang="en" sz="1800"/>
              <a:t>Most of all, the above use cases and trends are helpful for US State Government to find out the deficiencies in their education system, the fields they are lacking and the growth in the respective fields by recruiting the foreign workers.</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61" name="Google Shape;161;p17"/>
          <p:cNvSpPr txBox="1"/>
          <p:nvPr>
            <p:ph idx="1" type="body"/>
          </p:nvPr>
        </p:nvSpPr>
        <p:spPr>
          <a:xfrm>
            <a:off x="1212000" y="3364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The data was taken from kaggle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It had 3,00,000 rows and 154 columns, which was preprocessed and reduced to around 1,00,000 records.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Records which had missing data and null values were discarded.</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Some missing values were filled with average and mean values.</a:t>
            </a:r>
            <a:endParaRPr sz="2400">
              <a:latin typeface="Times New Roman"/>
              <a:ea typeface="Times New Roman"/>
              <a:cs typeface="Times New Roman"/>
              <a:sym typeface="Times New Roman"/>
            </a:endParaRPr>
          </a:p>
          <a:p>
            <a:pPr indent="0" lvl="0" marL="45720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VISUALIZATIONS</a:t>
            </a:r>
            <a:endParaRPr>
              <a:latin typeface="Times New Roman"/>
              <a:ea typeface="Times New Roman"/>
              <a:cs typeface="Times New Roman"/>
              <a:sym typeface="Times New Roman"/>
            </a:endParaRPr>
          </a:p>
        </p:txBody>
      </p:sp>
      <p:sp>
        <p:nvSpPr>
          <p:cNvPr id="167" name="Google Shape;167;p18"/>
          <p:cNvSpPr txBox="1"/>
          <p:nvPr>
            <p:ph idx="1" type="body"/>
          </p:nvPr>
        </p:nvSpPr>
        <p:spPr>
          <a:xfrm>
            <a:off x="1241275" y="511850"/>
            <a:ext cx="7038900" cy="2911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t/>
            </a:r>
            <a:endParaRPr sz="1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rPr lang="en" sz="1800">
                <a:latin typeface="Times New Roman"/>
                <a:ea typeface="Times New Roman"/>
                <a:cs typeface="Times New Roman"/>
                <a:sym typeface="Times New Roman"/>
              </a:rPr>
              <a:t>The graph represents the number of records in each visa type. H1-B has almost 180,000 records being the highest. L-1 is the second highest, but only has 20,000 records.</a:t>
            </a:r>
            <a:endParaRPr sz="1800">
              <a:latin typeface="Times New Roman"/>
              <a:ea typeface="Times New Roman"/>
              <a:cs typeface="Times New Roman"/>
              <a:sym typeface="Times New Roman"/>
            </a:endParaRPr>
          </a:p>
        </p:txBody>
      </p:sp>
      <p:pic>
        <p:nvPicPr>
          <p:cNvPr id="168" name="Google Shape;168;p18"/>
          <p:cNvPicPr preferRelativeResize="0"/>
          <p:nvPr/>
        </p:nvPicPr>
        <p:blipFill>
          <a:blip r:embed="rId3">
            <a:alphaModFix/>
          </a:blip>
          <a:stretch>
            <a:fillRect/>
          </a:stretch>
        </p:blipFill>
        <p:spPr>
          <a:xfrm>
            <a:off x="2142475" y="1791775"/>
            <a:ext cx="5488250" cy="322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172050" y="0"/>
            <a:ext cx="7038900" cy="914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The graph shows the relationship between experience and case status.The applicants who have experience are depicted with label Y(yes) &amp; those who don’t with label N(no). It can be observed that regardless of prior experience the percentage of case status remains the same.</a:t>
            </a:r>
            <a:endParaRPr sz="1800">
              <a:latin typeface="Times New Roman"/>
              <a:ea typeface="Times New Roman"/>
              <a:cs typeface="Times New Roman"/>
              <a:sym typeface="Times New Roman"/>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19"/>
          <p:cNvPicPr preferRelativeResize="0"/>
          <p:nvPr/>
        </p:nvPicPr>
        <p:blipFill rotWithShape="1">
          <a:blip r:embed="rId3">
            <a:alphaModFix/>
          </a:blip>
          <a:srcRect b="12251" l="29007" r="32530" t="18801"/>
          <a:stretch/>
        </p:blipFill>
        <p:spPr>
          <a:xfrm>
            <a:off x="2417950" y="1505825"/>
            <a:ext cx="4308075" cy="347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143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Times New Roman"/>
                <a:ea typeface="Times New Roman"/>
                <a:cs typeface="Times New Roman"/>
                <a:sym typeface="Times New Roman"/>
              </a:rPr>
              <a:t>India has the highest number of visa applicants.</a:t>
            </a:r>
            <a:endParaRPr>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0"/>
          <p:cNvPicPr preferRelativeResize="0"/>
          <p:nvPr/>
        </p:nvPicPr>
        <p:blipFill>
          <a:blip r:embed="rId3">
            <a:alphaModFix/>
          </a:blip>
          <a:stretch>
            <a:fillRect/>
          </a:stretch>
        </p:blipFill>
        <p:spPr>
          <a:xfrm>
            <a:off x="1297500" y="1118300"/>
            <a:ext cx="6598475" cy="384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1887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The graph depicts the association between the type of education and the visa status. It can be observed that Bachelor’s and Master’s are high in number.</a:t>
            </a:r>
            <a:endParaRPr sz="1800">
              <a:latin typeface="Times New Roman"/>
              <a:ea typeface="Times New Roman"/>
              <a:cs typeface="Times New Roman"/>
              <a:sym typeface="Times New Roman"/>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21"/>
          <p:cNvPicPr preferRelativeResize="0"/>
          <p:nvPr/>
        </p:nvPicPr>
        <p:blipFill>
          <a:blip r:embed="rId3">
            <a:alphaModFix/>
          </a:blip>
          <a:stretch>
            <a:fillRect/>
          </a:stretch>
        </p:blipFill>
        <p:spPr>
          <a:xfrm>
            <a:off x="2038600" y="1122926"/>
            <a:ext cx="3043142" cy="4020575"/>
          </a:xfrm>
          <a:prstGeom prst="rect">
            <a:avLst/>
          </a:prstGeom>
          <a:noFill/>
          <a:ln>
            <a:noFill/>
          </a:ln>
        </p:spPr>
      </p:pic>
      <p:pic>
        <p:nvPicPr>
          <p:cNvPr id="190" name="Google Shape;190;p21"/>
          <p:cNvPicPr preferRelativeResize="0"/>
          <p:nvPr/>
        </p:nvPicPr>
        <p:blipFill rotWithShape="1">
          <a:blip r:embed="rId4">
            <a:alphaModFix/>
          </a:blip>
          <a:srcRect b="47007" l="37179" r="53204" t="33772"/>
          <a:stretch/>
        </p:blipFill>
        <p:spPr>
          <a:xfrm>
            <a:off x="5758400" y="2655725"/>
            <a:ext cx="1622062" cy="182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