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notesMasterIdLst>
    <p:notesMasterId r:id="rId40"/>
  </p:notesMasterIdLst>
  <p:sldIdLst>
    <p:sldId id="257" r:id="rId3"/>
    <p:sldId id="258" r:id="rId4"/>
    <p:sldId id="275" r:id="rId5"/>
    <p:sldId id="300" r:id="rId6"/>
    <p:sldId id="259" r:id="rId7"/>
    <p:sldId id="268" r:id="rId8"/>
    <p:sldId id="263" r:id="rId9"/>
    <p:sldId id="265" r:id="rId10"/>
    <p:sldId id="266" r:id="rId11"/>
    <p:sldId id="291" r:id="rId12"/>
    <p:sldId id="315" r:id="rId13"/>
    <p:sldId id="316" r:id="rId14"/>
    <p:sldId id="293" r:id="rId15"/>
    <p:sldId id="317" r:id="rId16"/>
    <p:sldId id="318" r:id="rId17"/>
    <p:sldId id="319" r:id="rId18"/>
    <p:sldId id="320" r:id="rId19"/>
    <p:sldId id="321" r:id="rId20"/>
    <p:sldId id="288" r:id="rId21"/>
    <p:sldId id="337" r:id="rId22"/>
    <p:sldId id="289" r:id="rId23"/>
    <p:sldId id="290" r:id="rId24"/>
    <p:sldId id="353" r:id="rId25"/>
    <p:sldId id="276" r:id="rId26"/>
    <p:sldId id="354" r:id="rId27"/>
    <p:sldId id="292" r:id="rId28"/>
    <p:sldId id="323" r:id="rId29"/>
    <p:sldId id="324" r:id="rId30"/>
    <p:sldId id="331" r:id="rId31"/>
    <p:sldId id="332" r:id="rId32"/>
    <p:sldId id="333" r:id="rId33"/>
    <p:sldId id="335" r:id="rId34"/>
    <p:sldId id="336" r:id="rId35"/>
    <p:sldId id="334" r:id="rId36"/>
    <p:sldId id="352" r:id="rId37"/>
    <p:sldId id="367" r:id="rId38"/>
    <p:sldId id="269" r:id="rId3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44" userDrawn="1">
          <p15:clr>
            <a:srgbClr val="A4A3A4"/>
          </p15:clr>
        </p15:guide>
        <p15:guide id="2" pos="213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52" autoAdjust="0"/>
    <p:restoredTop sz="94660"/>
  </p:normalViewPr>
  <p:slideViewPr>
    <p:cSldViewPr showGuides="1">
      <p:cViewPr varScale="1">
        <p:scale>
          <a:sx n="115" d="100"/>
          <a:sy n="115" d="100"/>
        </p:scale>
        <p:origin x="1242" y="108"/>
      </p:cViewPr>
      <p:guideLst>
        <p:guide orient="horz" pos="2844"/>
        <p:guide pos="213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39" name=""/>
        <p:cNvGrpSpPr/>
        <p:nvPr/>
      </p:nvGrpSpPr>
      <p:grpSpPr>
        <a:xfrm>
          <a:off x="0" y="0"/>
          <a:ext cx="0" cy="0"/>
          <a:chOff x="0" y="0"/>
          <a:chExt cx="0" cy="0"/>
        </a:xfrm>
      </p:grpSpPr>
      <p:sp>
        <p:nvSpPr>
          <p:cNvPr id="1048647"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1048648"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73BDFC27-25DD-40A5-8378-01AC1A9975D1}" type="datetimeFigureOut">
              <a:rPr lang="en-IN" smtClean="0"/>
            </a:fld>
            <a:endParaRPr lang="en-IN"/>
          </a:p>
        </p:txBody>
      </p:sp>
      <p:sp>
        <p:nvSpPr>
          <p:cNvPr id="1048649"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p>
            <a:endParaRPr lang="en-IN"/>
          </a:p>
        </p:txBody>
      </p:sp>
      <p:sp>
        <p:nvSpPr>
          <p:cNvPr id="1048650"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1048651"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1048652"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84374F4-2032-43FF-ABD6-671E69ACD76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27" name=""/>
        <p:cNvGrpSpPr/>
        <p:nvPr/>
      </p:nvGrpSpPr>
      <p:grpSpPr>
        <a:xfrm>
          <a:off x="0" y="0"/>
          <a:ext cx="0" cy="0"/>
          <a:chOff x="0" y="0"/>
          <a:chExt cx="0" cy="0"/>
        </a:xfrm>
      </p:grpSpPr>
      <p:sp>
        <p:nvSpPr>
          <p:cNvPr id="1048602" name="Holder 2"/>
          <p:cNvSpPr>
            <a:spLocks noGrp="1"/>
          </p:cNvSpPr>
          <p:nvPr>
            <p:ph type="ctrTitle"/>
          </p:nvPr>
        </p:nvSpPr>
        <p:spPr>
          <a:xfrm>
            <a:off x="231140" y="233171"/>
            <a:ext cx="8681719" cy="732155"/>
          </a:xfrm>
          <a:prstGeom prst="rect">
            <a:avLst/>
          </a:prstGeom>
        </p:spPr>
        <p:txBody>
          <a:bodyPr wrap="square" lIns="0" tIns="0" rIns="0" bIns="0">
            <a:spAutoFit/>
          </a:bodyPr>
          <a:lstStyle>
            <a:lvl1pPr>
              <a:defRPr sz="2400" b="1" i="0" u="heavy">
                <a:solidFill>
                  <a:srgbClr val="C00000"/>
                </a:solidFill>
                <a:latin typeface="Times New Roman" panose="02020603050405020304"/>
                <a:cs typeface="Times New Roman" panose="02020603050405020304"/>
              </a:defRPr>
            </a:lvl1pPr>
          </a:lstStyle>
          <a:p/>
        </p:txBody>
      </p:sp>
      <p:sp>
        <p:nvSpPr>
          <p:cNvPr id="1048603" name="Holder 3"/>
          <p:cNvSpPr>
            <a:spLocks noGrp="1"/>
          </p:cNvSpPr>
          <p:nvPr>
            <p:ph type="subTitle" idx="4"/>
          </p:nvPr>
        </p:nvSpPr>
        <p:spPr>
          <a:xfrm>
            <a:off x="1371600" y="3840480"/>
            <a:ext cx="6400800" cy="1714500"/>
          </a:xfrm>
          <a:prstGeom prst="rect">
            <a:avLst/>
          </a:prstGeom>
        </p:spPr>
        <p:txBody>
          <a:bodyPr wrap="square" lIns="0" tIns="0" rIns="0" bIns="0">
            <a:spAutoFit/>
          </a:body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0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8" name=""/>
        <p:cNvGrpSpPr/>
        <p:nvPr/>
      </p:nvGrpSpPr>
      <p:grpSpPr>
        <a:xfrm>
          <a:off x="0" y="0"/>
          <a:ext cx="0" cy="0"/>
          <a:chOff x="0" y="0"/>
          <a:chExt cx="0" cy="0"/>
        </a:xfrm>
      </p:grpSpPr>
      <p:sp>
        <p:nvSpPr>
          <p:cNvPr id="1048582" name="Holder 2"/>
          <p:cNvSpPr>
            <a:spLocks noGrp="1"/>
          </p:cNvSpPr>
          <p:nvPr>
            <p:ph type="title"/>
          </p:nvPr>
        </p:nvSpPr>
        <p:spPr/>
        <p:txBody>
          <a:bodyPr lIns="0" tIns="0" rIns="0" bIns="0"/>
          <a:lstStyle>
            <a:lvl1pPr>
              <a:defRPr sz="2400" b="1" i="0" u="heavy">
                <a:solidFill>
                  <a:srgbClr val="C00000"/>
                </a:solidFill>
                <a:latin typeface="Times New Roman" panose="02020603050405020304"/>
                <a:cs typeface="Times New Roman" panose="02020603050405020304"/>
              </a:defRPr>
            </a:lvl1pPr>
          </a:lstStyle>
          <a:p/>
        </p:txBody>
      </p:sp>
      <p:sp>
        <p:nvSpPr>
          <p:cNvPr id="1048583" name="Holder 3"/>
          <p:cNvSpPr>
            <a:spLocks noGrp="1"/>
          </p:cNvSpPr>
          <p:nvPr>
            <p:ph type="body" idx="1"/>
          </p:nvPr>
        </p:nvSpPr>
        <p:spPr/>
        <p:txBody>
          <a:bodyPr lIns="0" tIns="0" rIns="0" bIns="0"/>
          <a:lstStyle>
            <a:lvl1pPr>
              <a:defRPr sz="2000" b="0" i="0">
                <a:solidFill>
                  <a:srgbClr val="001F5F"/>
                </a:solidFill>
                <a:latin typeface="Times New Roman" panose="02020603050405020304"/>
                <a:cs typeface="Times New Roman" panose="02020603050405020304"/>
              </a:defRPr>
            </a:lvl1pPr>
          </a:lstStyle>
          <a:p/>
        </p:txBody>
      </p:sp>
      <p:sp>
        <p:nvSpPr>
          <p:cNvPr id="104858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8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8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37" name=""/>
        <p:cNvGrpSpPr/>
        <p:nvPr/>
      </p:nvGrpSpPr>
      <p:grpSpPr>
        <a:xfrm>
          <a:off x="0" y="0"/>
          <a:ext cx="0" cy="0"/>
          <a:chOff x="0" y="0"/>
          <a:chExt cx="0" cy="0"/>
        </a:xfrm>
      </p:grpSpPr>
      <p:sp>
        <p:nvSpPr>
          <p:cNvPr id="1048638" name="Holder 2"/>
          <p:cNvSpPr>
            <a:spLocks noGrp="1"/>
          </p:cNvSpPr>
          <p:nvPr>
            <p:ph type="title"/>
          </p:nvPr>
        </p:nvSpPr>
        <p:spPr/>
        <p:txBody>
          <a:bodyPr lIns="0" tIns="0" rIns="0" bIns="0"/>
          <a:lstStyle>
            <a:lvl1pPr>
              <a:defRPr sz="2400" b="1" i="0" u="heavy">
                <a:solidFill>
                  <a:srgbClr val="C00000"/>
                </a:solidFill>
                <a:latin typeface="Times New Roman" panose="02020603050405020304"/>
                <a:cs typeface="Times New Roman" panose="02020603050405020304"/>
              </a:defRPr>
            </a:lvl1pPr>
          </a:lstStyle>
          <a:p/>
        </p:txBody>
      </p:sp>
      <p:sp>
        <p:nvSpPr>
          <p:cNvPr id="1048639" name="Holder 3"/>
          <p:cNvSpPr>
            <a:spLocks noGrp="1"/>
          </p:cNvSpPr>
          <p:nvPr>
            <p:ph sz="half" idx="2"/>
          </p:nvPr>
        </p:nvSpPr>
        <p:spPr>
          <a:xfrm>
            <a:off x="457200" y="1577340"/>
            <a:ext cx="3977640" cy="4526280"/>
          </a:xfrm>
          <a:prstGeom prst="rect">
            <a:avLst/>
          </a:prstGeom>
        </p:spPr>
        <p:txBody>
          <a:bodyPr wrap="square" lIns="0" tIns="0" rIns="0" bIns="0">
            <a:spAutoFit/>
          </a:bodyPr>
          <a:p/>
        </p:txBody>
      </p:sp>
      <p:sp>
        <p:nvSpPr>
          <p:cNvPr id="1048640" name="Holder 4"/>
          <p:cNvSpPr>
            <a:spLocks noGrp="1"/>
          </p:cNvSpPr>
          <p:nvPr>
            <p:ph sz="half" idx="3"/>
          </p:nvPr>
        </p:nvSpPr>
        <p:spPr>
          <a:xfrm>
            <a:off x="4709160" y="1577340"/>
            <a:ext cx="3977640" cy="4526280"/>
          </a:xfrm>
          <a:prstGeom prst="rect">
            <a:avLst/>
          </a:prstGeom>
        </p:spPr>
        <p:txBody>
          <a:bodyPr wrap="square" lIns="0" tIns="0" rIns="0" bIns="0">
            <a:spAutoFit/>
          </a:bodyPr>
          <a:p/>
        </p:txBody>
      </p:sp>
      <p:sp>
        <p:nvSpPr>
          <p:cNvPr id="1048641"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42"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43"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35" name=""/>
        <p:cNvGrpSpPr/>
        <p:nvPr/>
      </p:nvGrpSpPr>
      <p:grpSpPr>
        <a:xfrm>
          <a:off x="0" y="0"/>
          <a:ext cx="0" cy="0"/>
          <a:chOff x="0" y="0"/>
          <a:chExt cx="0" cy="0"/>
        </a:xfrm>
      </p:grpSpPr>
      <p:sp>
        <p:nvSpPr>
          <p:cNvPr id="1048629" name="Holder 2"/>
          <p:cNvSpPr>
            <a:spLocks noGrp="1"/>
          </p:cNvSpPr>
          <p:nvPr>
            <p:ph type="title"/>
          </p:nvPr>
        </p:nvSpPr>
        <p:spPr/>
        <p:txBody>
          <a:bodyPr lIns="0" tIns="0" rIns="0" bIns="0"/>
          <a:lstStyle>
            <a:lvl1pPr>
              <a:defRPr sz="2400" b="1" i="0" u="heavy">
                <a:solidFill>
                  <a:srgbClr val="C00000"/>
                </a:solidFill>
                <a:latin typeface="Times New Roman" panose="02020603050405020304"/>
                <a:cs typeface="Times New Roman" panose="02020603050405020304"/>
              </a:defRPr>
            </a:lvl1pPr>
          </a:lstStyle>
          <a:p/>
        </p:txBody>
      </p:sp>
      <p:sp>
        <p:nvSpPr>
          <p:cNvPr id="1048630"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31"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32"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38" name=""/>
        <p:cNvGrpSpPr/>
        <p:nvPr/>
      </p:nvGrpSpPr>
      <p:grpSpPr>
        <a:xfrm>
          <a:off x="0" y="0"/>
          <a:ext cx="0" cy="0"/>
          <a:chOff x="0" y="0"/>
          <a:chExt cx="0" cy="0"/>
        </a:xfrm>
      </p:grpSpPr>
      <p:sp>
        <p:nvSpPr>
          <p:cNvPr id="1048644"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45"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46"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k object 16"/>
          <p:cNvSpPr/>
          <p:nvPr/>
        </p:nvSpPr>
        <p:spPr>
          <a:xfrm>
            <a:off x="64007" y="70103"/>
            <a:ext cx="9013190" cy="6693534"/>
          </a:xfrm>
          <a:custGeom>
            <a:avLst/>
            <a:gdLst/>
            <a:ahLst/>
            <a:cxnLst/>
            <a:rect l="l" t="t" r="r" b="b"/>
            <a:pathLst>
              <a:path w="9013190" h="6693534">
                <a:moveTo>
                  <a:pt x="0" y="329946"/>
                </a:moveTo>
                <a:lnTo>
                  <a:pt x="3577" y="281184"/>
                </a:lnTo>
                <a:lnTo>
                  <a:pt x="13968" y="234645"/>
                </a:lnTo>
                <a:lnTo>
                  <a:pt x="30664" y="190840"/>
                </a:lnTo>
                <a:lnTo>
                  <a:pt x="53153" y="150277"/>
                </a:lnTo>
                <a:lnTo>
                  <a:pt x="80925" y="113468"/>
                </a:lnTo>
                <a:lnTo>
                  <a:pt x="113469" y="80923"/>
                </a:lnTo>
                <a:lnTo>
                  <a:pt x="150276" y="53151"/>
                </a:lnTo>
                <a:lnTo>
                  <a:pt x="190835" y="30662"/>
                </a:lnTo>
                <a:lnTo>
                  <a:pt x="234636" y="13967"/>
                </a:lnTo>
                <a:lnTo>
                  <a:pt x="281168" y="3576"/>
                </a:lnTo>
                <a:lnTo>
                  <a:pt x="329920" y="0"/>
                </a:lnTo>
                <a:lnTo>
                  <a:pt x="8682990" y="0"/>
                </a:lnTo>
                <a:lnTo>
                  <a:pt x="8731751" y="3576"/>
                </a:lnTo>
                <a:lnTo>
                  <a:pt x="8778290" y="13967"/>
                </a:lnTo>
                <a:lnTo>
                  <a:pt x="8822095" y="30662"/>
                </a:lnTo>
                <a:lnTo>
                  <a:pt x="8862658" y="53151"/>
                </a:lnTo>
                <a:lnTo>
                  <a:pt x="8899467" y="80923"/>
                </a:lnTo>
                <a:lnTo>
                  <a:pt x="8932012" y="113468"/>
                </a:lnTo>
                <a:lnTo>
                  <a:pt x="8959784" y="150277"/>
                </a:lnTo>
                <a:lnTo>
                  <a:pt x="8982273" y="190840"/>
                </a:lnTo>
                <a:lnTo>
                  <a:pt x="8998968" y="234645"/>
                </a:lnTo>
                <a:lnTo>
                  <a:pt x="9009359" y="281184"/>
                </a:lnTo>
                <a:lnTo>
                  <a:pt x="9012936" y="329946"/>
                </a:lnTo>
                <a:lnTo>
                  <a:pt x="9012936" y="6363487"/>
                </a:lnTo>
                <a:lnTo>
                  <a:pt x="9009359" y="6412239"/>
                </a:lnTo>
                <a:lnTo>
                  <a:pt x="8998968" y="6458771"/>
                </a:lnTo>
                <a:lnTo>
                  <a:pt x="8982273" y="6502571"/>
                </a:lnTo>
                <a:lnTo>
                  <a:pt x="8959784" y="6543130"/>
                </a:lnTo>
                <a:lnTo>
                  <a:pt x="8932012" y="6579937"/>
                </a:lnTo>
                <a:lnTo>
                  <a:pt x="8899467" y="6612482"/>
                </a:lnTo>
                <a:lnTo>
                  <a:pt x="8862658" y="6640254"/>
                </a:lnTo>
                <a:lnTo>
                  <a:pt x="8822095" y="6662742"/>
                </a:lnTo>
                <a:lnTo>
                  <a:pt x="8778290" y="6679438"/>
                </a:lnTo>
                <a:lnTo>
                  <a:pt x="8731751" y="6689829"/>
                </a:lnTo>
                <a:lnTo>
                  <a:pt x="8682990" y="6693406"/>
                </a:lnTo>
                <a:lnTo>
                  <a:pt x="329920" y="6693406"/>
                </a:lnTo>
                <a:lnTo>
                  <a:pt x="281168" y="6689829"/>
                </a:lnTo>
                <a:lnTo>
                  <a:pt x="234636" y="6679438"/>
                </a:lnTo>
                <a:lnTo>
                  <a:pt x="190835" y="6662742"/>
                </a:lnTo>
                <a:lnTo>
                  <a:pt x="150276" y="6640254"/>
                </a:lnTo>
                <a:lnTo>
                  <a:pt x="113469" y="6612482"/>
                </a:lnTo>
                <a:lnTo>
                  <a:pt x="80925" y="6579937"/>
                </a:lnTo>
                <a:lnTo>
                  <a:pt x="53153" y="6543130"/>
                </a:lnTo>
                <a:lnTo>
                  <a:pt x="30664" y="6502571"/>
                </a:lnTo>
                <a:lnTo>
                  <a:pt x="13968" y="6458771"/>
                </a:lnTo>
                <a:lnTo>
                  <a:pt x="3577" y="6412239"/>
                </a:lnTo>
                <a:lnTo>
                  <a:pt x="0" y="6363487"/>
                </a:lnTo>
                <a:lnTo>
                  <a:pt x="0" y="329946"/>
                </a:lnTo>
                <a:close/>
              </a:path>
            </a:pathLst>
          </a:custGeom>
          <a:ln w="6096">
            <a:solidFill>
              <a:srgbClr val="000000"/>
            </a:solidFill>
          </a:ln>
        </p:spPr>
        <p:txBody>
          <a:bodyPr wrap="square" lIns="0" tIns="0" rIns="0" bIns="0" rtlCol="0"/>
          <a:p/>
        </p:txBody>
      </p:sp>
      <p:sp>
        <p:nvSpPr>
          <p:cNvPr id="1048577" name="Holder 2"/>
          <p:cNvSpPr>
            <a:spLocks noGrp="1"/>
          </p:cNvSpPr>
          <p:nvPr>
            <p:ph type="title"/>
          </p:nvPr>
        </p:nvSpPr>
        <p:spPr>
          <a:xfrm>
            <a:off x="231140" y="99948"/>
            <a:ext cx="8681719" cy="731519"/>
          </a:xfrm>
          <a:prstGeom prst="rect">
            <a:avLst/>
          </a:prstGeom>
        </p:spPr>
        <p:txBody>
          <a:bodyPr wrap="square" lIns="0" tIns="0" rIns="0" bIns="0">
            <a:spAutoFit/>
          </a:bodyPr>
          <a:lstStyle>
            <a:lvl1pPr>
              <a:defRPr sz="2400" b="1" i="0" u="heavy">
                <a:solidFill>
                  <a:srgbClr val="C00000"/>
                </a:solidFill>
                <a:latin typeface="Times New Roman" panose="02020603050405020304"/>
                <a:cs typeface="Times New Roman" panose="02020603050405020304"/>
              </a:defRPr>
            </a:lvl1pPr>
          </a:lstStyle>
          <a:p/>
        </p:txBody>
      </p:sp>
      <p:sp>
        <p:nvSpPr>
          <p:cNvPr id="1048578" name="Holder 3"/>
          <p:cNvSpPr>
            <a:spLocks noGrp="1"/>
          </p:cNvSpPr>
          <p:nvPr>
            <p:ph type="body" idx="1"/>
          </p:nvPr>
        </p:nvSpPr>
        <p:spPr>
          <a:xfrm>
            <a:off x="262534" y="1485138"/>
            <a:ext cx="8531860" cy="4509135"/>
          </a:xfrm>
          <a:prstGeom prst="rect">
            <a:avLst/>
          </a:prstGeom>
        </p:spPr>
        <p:txBody>
          <a:bodyPr wrap="square" lIns="0" tIns="0" rIns="0" bIns="0">
            <a:spAutoFit/>
          </a:bodyPr>
          <a:lstStyle>
            <a:lvl1pPr>
              <a:defRPr sz="2000" b="0" i="0">
                <a:solidFill>
                  <a:srgbClr val="001F5F"/>
                </a:solidFill>
                <a:latin typeface="Times New Roman" panose="02020603050405020304"/>
                <a:cs typeface="Times New Roman" panose="02020603050405020304"/>
              </a:defRPr>
            </a:lvl1pPr>
          </a:lstStyle>
          <a:p/>
        </p:txBody>
      </p:sp>
      <p:sp>
        <p:nvSpPr>
          <p:cNvPr id="1048579"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0"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81"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jpeg"/><Relationship Id="rId1" Type="http://schemas.openxmlformats.org/officeDocument/2006/relationships/image" Target="../media/image8.jpe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jpeg"/><Relationship Id="rId1" Type="http://schemas.openxmlformats.org/officeDocument/2006/relationships/image" Target="../media/image10.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9" name=""/>
        <p:cNvGrpSpPr/>
        <p:nvPr/>
      </p:nvGrpSpPr>
      <p:grpSpPr>
        <a:xfrm>
          <a:off x="0" y="0"/>
          <a:ext cx="0" cy="0"/>
          <a:chOff x="0" y="0"/>
          <a:chExt cx="0" cy="0"/>
        </a:xfrm>
      </p:grpSpPr>
      <p:sp>
        <p:nvSpPr>
          <p:cNvPr id="1048587" name="object 2"/>
          <p:cNvSpPr txBox="1">
            <a:spLocks noGrp="1"/>
          </p:cNvSpPr>
          <p:nvPr>
            <p:ph type="title"/>
          </p:nvPr>
        </p:nvSpPr>
        <p:spPr>
          <a:xfrm>
            <a:off x="102235" y="381000"/>
            <a:ext cx="8932545" cy="445770"/>
          </a:xfrm>
          <a:prstGeom prst="rect">
            <a:avLst/>
          </a:prstGeom>
        </p:spPr>
        <p:txBody>
          <a:bodyPr vert="horz" wrap="square" lIns="0" tIns="0" rIns="0" bIns="0" rtlCol="0">
            <a:spAutoFit/>
          </a:bodyPr>
          <a:p>
            <a:pPr marL="12065" marR="5080" algn="ctr">
              <a:lnSpc>
                <a:spcPct val="100000"/>
              </a:lnSpc>
            </a:pPr>
            <a:r>
              <a:rPr lang="en-US" sz="2900" dirty="0">
                <a:latin typeface="Times New Roman" panose="02020603050405020304"/>
                <a:cs typeface="Times New Roman" panose="02020603050405020304"/>
              </a:rPr>
              <a:t>PARKEZY-SMART CAR PARKING SYSTEM</a:t>
            </a:r>
            <a:endParaRPr lang="en-US" sz="2900" dirty="0">
              <a:latin typeface="Times New Roman" panose="02020603050405020304"/>
              <a:cs typeface="Times New Roman" panose="02020603050405020304"/>
            </a:endParaRPr>
          </a:p>
        </p:txBody>
      </p:sp>
      <p:sp>
        <p:nvSpPr>
          <p:cNvPr id="1048588" name="object 3"/>
          <p:cNvSpPr txBox="1"/>
          <p:nvPr/>
        </p:nvSpPr>
        <p:spPr>
          <a:xfrm>
            <a:off x="31115" y="1467485"/>
            <a:ext cx="9003665" cy="1486535"/>
          </a:xfrm>
          <a:prstGeom prst="rect">
            <a:avLst/>
          </a:prstGeom>
        </p:spPr>
        <p:txBody>
          <a:bodyPr vert="horz" wrap="square" lIns="0" tIns="0" rIns="0" bIns="0" rtlCol="0">
            <a:noAutofit/>
          </a:bodyPr>
          <a:p>
            <a:pPr marR="31750" algn="ctr">
              <a:lnSpc>
                <a:spcPct val="100000"/>
              </a:lnSpc>
            </a:pPr>
            <a:r>
              <a:rPr sz="2000" b="1" spc="-20" dirty="0">
                <a:latin typeface="Times New Roman" panose="02020603050405020304" charset="0"/>
                <a:cs typeface="Times New Roman" panose="02020603050405020304" charset="0"/>
              </a:rPr>
              <a:t>by</a:t>
            </a:r>
            <a:r>
              <a:rPr lang="en-US" sz="2000" b="1" spc="-20" dirty="0">
                <a:latin typeface="Perpetua" panose="02020502060401020303"/>
                <a:cs typeface="Perpetua" panose="02020502060401020303"/>
              </a:rPr>
              <a:t>  </a:t>
            </a:r>
            <a:endParaRPr sz="2000" dirty="0">
              <a:latin typeface="Perpetua" panose="02020502060401020303"/>
              <a:cs typeface="Perpetua" panose="02020502060401020303"/>
            </a:endParaRPr>
          </a:p>
          <a:p>
            <a:pPr marL="145415" marR="176530" indent="-1270" algn="ctr">
              <a:lnSpc>
                <a:spcPct val="105000"/>
              </a:lnSpc>
            </a:pPr>
            <a:r>
              <a:rPr lang="en-US" sz="2000" b="1" spc="-10" dirty="0" smtClean="0">
                <a:solidFill>
                  <a:srgbClr val="FF0000"/>
                </a:solidFill>
                <a:latin typeface="Perpetua" panose="02020502060401020303"/>
                <a:cs typeface="Perpetua" panose="02020502060401020303"/>
              </a:rPr>
              <a:t> </a:t>
            </a:r>
            <a:r>
              <a:rPr lang="en-IN" altLang="en-US" sz="2000" b="1" spc="-10" dirty="0" smtClean="0">
                <a:solidFill>
                  <a:srgbClr val="FF0000"/>
                </a:solidFill>
                <a:latin typeface="Perpetua" panose="02020502060401020303"/>
                <a:cs typeface="Perpetua" panose="02020502060401020303"/>
              </a:rPr>
              <a:t> </a:t>
            </a:r>
            <a:r>
              <a:rPr lang="en-US" sz="2000" b="1" spc="-10" dirty="0" smtClean="0">
                <a:solidFill>
                  <a:srgbClr val="FF0000"/>
                </a:solidFill>
                <a:latin typeface="Times New Roman" panose="02020603050405020304" charset="0"/>
                <a:cs typeface="Times New Roman" panose="02020603050405020304" charset="0"/>
              </a:rPr>
              <a:t>2211CS050067 - S.Abhigna</a:t>
            </a:r>
            <a:endParaRPr lang="en-US" sz="2000" b="1" spc="-10" dirty="0" smtClean="0">
              <a:solidFill>
                <a:srgbClr val="FF0000"/>
              </a:solidFill>
              <a:latin typeface="Times New Roman" panose="02020603050405020304" charset="0"/>
              <a:cs typeface="Times New Roman" panose="02020603050405020304" charset="0"/>
            </a:endParaRPr>
          </a:p>
          <a:p>
            <a:pPr marL="145415" marR="176530" indent="-1270" algn="ctr">
              <a:lnSpc>
                <a:spcPct val="105000"/>
              </a:lnSpc>
            </a:pPr>
            <a:r>
              <a:rPr lang="en-US" sz="2000" b="1" spc="-10" dirty="0">
                <a:solidFill>
                  <a:srgbClr val="FF0000"/>
                </a:solidFill>
                <a:latin typeface="Times New Roman" panose="02020603050405020304" charset="0"/>
                <a:cs typeface="Times New Roman" panose="02020603050405020304" charset="0"/>
              </a:rPr>
              <a:t>2211CS050088-K.Varsha</a:t>
            </a:r>
            <a:endParaRPr lang="en-US" sz="2000" b="1" spc="-10" dirty="0">
              <a:solidFill>
                <a:srgbClr val="FF0000"/>
              </a:solidFill>
              <a:latin typeface="Times New Roman" panose="02020603050405020304" charset="0"/>
              <a:cs typeface="Times New Roman" panose="02020603050405020304" charset="0"/>
            </a:endParaRPr>
          </a:p>
          <a:p>
            <a:pPr marL="145415" marR="176530" indent="-1270" algn="ctr">
              <a:lnSpc>
                <a:spcPct val="105000"/>
              </a:lnSpc>
            </a:pPr>
            <a:r>
              <a:rPr lang="en-IN" altLang="en-US" sz="2000" b="1" spc="-10" dirty="0">
                <a:solidFill>
                  <a:srgbClr val="FF0000"/>
                </a:solidFill>
                <a:latin typeface="Times New Roman" panose="02020603050405020304" charset="0"/>
                <a:cs typeface="Times New Roman" panose="02020603050405020304" charset="0"/>
              </a:rPr>
              <a:t> </a:t>
            </a:r>
            <a:r>
              <a:rPr lang="en-US" sz="2000" b="1" spc="-10" dirty="0">
                <a:solidFill>
                  <a:srgbClr val="FF0000"/>
                </a:solidFill>
                <a:latin typeface="Times New Roman" panose="02020603050405020304" charset="0"/>
                <a:cs typeface="Times New Roman" panose="02020603050405020304" charset="0"/>
              </a:rPr>
              <a:t>2211CS0</a:t>
            </a:r>
            <a:r>
              <a:rPr lang="en-US" sz="2000" b="1" spc="-10" dirty="0">
                <a:solidFill>
                  <a:srgbClr val="FF0000"/>
                </a:solidFill>
                <a:latin typeface="Times New Roman" panose="02020603050405020304" charset="0"/>
                <a:cs typeface="Times New Roman" panose="02020603050405020304" charset="0"/>
              </a:rPr>
              <a:t>50090-P.Rajeshri</a:t>
            </a:r>
            <a:endParaRPr lang="en-US" sz="2000" b="1" spc="-10" dirty="0">
              <a:solidFill>
                <a:srgbClr val="FF0000"/>
              </a:solidFill>
              <a:latin typeface="Times New Roman" panose="02020603050405020304" charset="0"/>
              <a:cs typeface="Times New Roman" panose="02020603050405020304" charset="0"/>
            </a:endParaRPr>
          </a:p>
          <a:p>
            <a:pPr marL="145415" marR="176530" indent="-1270" algn="ctr">
              <a:lnSpc>
                <a:spcPct val="105000"/>
              </a:lnSpc>
            </a:pPr>
            <a:endParaRPr lang="en-US" sz="2000" b="1" spc="-10" dirty="0">
              <a:solidFill>
                <a:srgbClr val="FF0000"/>
              </a:solidFill>
              <a:latin typeface="Times New Roman" panose="02020603050405020304" charset="0"/>
              <a:cs typeface="Times New Roman" panose="02020603050405020304" charset="0"/>
            </a:endParaRPr>
          </a:p>
        </p:txBody>
      </p:sp>
      <p:sp>
        <p:nvSpPr>
          <p:cNvPr id="1048589" name="object 4"/>
          <p:cNvSpPr txBox="1"/>
          <p:nvPr/>
        </p:nvSpPr>
        <p:spPr>
          <a:xfrm>
            <a:off x="135255" y="3429000"/>
            <a:ext cx="8926830" cy="982980"/>
          </a:xfrm>
          <a:prstGeom prst="rect">
            <a:avLst/>
          </a:prstGeom>
        </p:spPr>
        <p:txBody>
          <a:bodyPr vert="horz" wrap="square" lIns="0" tIns="0" rIns="0" bIns="0" rtlCol="0">
            <a:noAutofit/>
          </a:bodyPr>
          <a:p>
            <a:pPr marL="12700" algn="ctr">
              <a:spcBef>
                <a:spcPts val="120"/>
              </a:spcBef>
            </a:pPr>
            <a:r>
              <a:rPr lang="en-US" sz="2000" b="1" dirty="0">
                <a:latin typeface="Times New Roman" panose="02020603050405020304" charset="0"/>
                <a:cs typeface="Times New Roman" panose="02020603050405020304" charset="0"/>
              </a:rPr>
              <a:t>Under </a:t>
            </a:r>
            <a:r>
              <a:rPr lang="en-US" sz="2000" b="1" spc="-5" dirty="0">
                <a:latin typeface="Times New Roman" panose="02020603050405020304" charset="0"/>
                <a:cs typeface="Times New Roman" panose="02020603050405020304" charset="0"/>
              </a:rPr>
              <a:t>the </a:t>
            </a:r>
            <a:r>
              <a:rPr lang="en-US" sz="2000" b="1" dirty="0">
                <a:latin typeface="Times New Roman" panose="02020603050405020304" charset="0"/>
                <a:cs typeface="Times New Roman" panose="02020603050405020304" charset="0"/>
              </a:rPr>
              <a:t>Guidance</a:t>
            </a:r>
            <a:r>
              <a:rPr lang="en-US" sz="2000" b="1" spc="-105" dirty="0">
                <a:latin typeface="Times New Roman" panose="02020603050405020304" charset="0"/>
                <a:cs typeface="Times New Roman" panose="02020603050405020304" charset="0"/>
              </a:rPr>
              <a:t> </a:t>
            </a:r>
            <a:r>
              <a:rPr lang="en-US" sz="2000" b="1" dirty="0" smtClean="0">
                <a:latin typeface="Times New Roman" panose="02020603050405020304" charset="0"/>
                <a:cs typeface="Times New Roman" panose="02020603050405020304" charset="0"/>
              </a:rPr>
              <a:t>of:</a:t>
            </a:r>
            <a:endParaRPr lang="en-US" sz="2000" b="1" dirty="0" smtClean="0">
              <a:latin typeface="Times New Roman" panose="02020603050405020304" charset="0"/>
              <a:cs typeface="Times New Roman" panose="02020603050405020304" charset="0"/>
            </a:endParaRPr>
          </a:p>
          <a:p>
            <a:pPr marL="12700" algn="ctr">
              <a:lnSpc>
                <a:spcPct val="100000"/>
              </a:lnSpc>
              <a:spcBef>
                <a:spcPts val="120"/>
              </a:spcBef>
            </a:pPr>
            <a:r>
              <a:rPr lang="en-US" sz="2000" dirty="0">
                <a:latin typeface="Times New Roman" panose="02020603050405020304" charset="0"/>
                <a:cs typeface="Times New Roman" panose="02020603050405020304" charset="0"/>
              </a:rPr>
              <a:t>Dr. Latha .G</a:t>
            </a:r>
            <a:endParaRPr lang="en-US" sz="2000" dirty="0">
              <a:latin typeface="Times New Roman" panose="02020603050405020304" charset="0"/>
              <a:cs typeface="Times New Roman" panose="02020603050405020304" charset="0"/>
            </a:endParaRPr>
          </a:p>
          <a:p>
            <a:pPr marL="12700" algn="ctr">
              <a:lnSpc>
                <a:spcPct val="100000"/>
              </a:lnSpc>
              <a:spcBef>
                <a:spcPts val="120"/>
              </a:spcBef>
            </a:pPr>
            <a:r>
              <a:rPr lang="en-US" altLang="en-IN" sz="2000" spc="-5" dirty="0" smtClean="0">
                <a:solidFill>
                  <a:srgbClr val="FF0000"/>
                </a:solidFill>
                <a:latin typeface="Times New Roman" panose="02020603050405020304" charset="0"/>
                <a:cs typeface="Times New Roman" panose="02020603050405020304" charset="0"/>
              </a:rPr>
              <a:t>Associate Professor</a:t>
            </a:r>
            <a:endParaRPr lang="en-US" altLang="en-IN" sz="2000" spc="-5" dirty="0" smtClean="0">
              <a:solidFill>
                <a:srgbClr val="FF0000"/>
              </a:solidFill>
              <a:latin typeface="Times New Roman" panose="02020603050405020304" charset="0"/>
              <a:cs typeface="Times New Roman" panose="02020603050405020304" charset="0"/>
            </a:endParaRPr>
          </a:p>
        </p:txBody>
      </p:sp>
      <p:sp>
        <p:nvSpPr>
          <p:cNvPr id="1048590" name="object 6"/>
          <p:cNvSpPr txBox="1"/>
          <p:nvPr/>
        </p:nvSpPr>
        <p:spPr>
          <a:xfrm>
            <a:off x="102870" y="5029200"/>
            <a:ext cx="8931910" cy="1289685"/>
          </a:xfrm>
          <a:prstGeom prst="rect">
            <a:avLst/>
          </a:prstGeom>
        </p:spPr>
        <p:txBody>
          <a:bodyPr vert="horz" wrap="square" lIns="0" tIns="0" rIns="0" bIns="0" rtlCol="0">
            <a:spAutoFit/>
          </a:bodyPr>
          <a:p>
            <a:pPr marL="12700" marR="5080" indent="-635" algn="ctr">
              <a:lnSpc>
                <a:spcPct val="105000"/>
              </a:lnSpc>
            </a:pPr>
            <a:r>
              <a:rPr lang="en-IN" sz="2000" b="1" spc="-5" dirty="0" smtClean="0">
                <a:solidFill>
                  <a:srgbClr val="0004A1"/>
                </a:solidFill>
                <a:latin typeface="Times New Roman" panose="02020603050405020304" charset="0"/>
                <a:cs typeface="Times New Roman" panose="02020603050405020304" charset="0"/>
              </a:rPr>
              <a:t>Department of </a:t>
            </a:r>
            <a:r>
              <a:rPr lang="en-US" altLang="en-IN" sz="2000" b="1" spc="-5" dirty="0" smtClean="0">
                <a:solidFill>
                  <a:srgbClr val="0004A1"/>
                </a:solidFill>
                <a:latin typeface="Times New Roman" panose="02020603050405020304" charset="0"/>
                <a:cs typeface="Times New Roman" panose="02020603050405020304" charset="0"/>
              </a:rPr>
              <a:t>IoT</a:t>
            </a:r>
            <a:r>
              <a:rPr lang="en-IN" sz="2000" b="1" spc="-5" dirty="0" smtClean="0">
                <a:solidFill>
                  <a:srgbClr val="0004A1"/>
                </a:solidFill>
                <a:latin typeface="Times New Roman" panose="02020603050405020304" charset="0"/>
                <a:cs typeface="Times New Roman" panose="02020603050405020304" charset="0"/>
              </a:rPr>
              <a:t> </a:t>
            </a:r>
            <a:endParaRPr lang="en-IN" sz="2000" b="1" spc="-5" dirty="0" smtClean="0">
              <a:solidFill>
                <a:srgbClr val="0004A1"/>
              </a:solidFill>
              <a:latin typeface="Times New Roman" panose="02020603050405020304" charset="0"/>
              <a:cs typeface="Times New Roman" panose="02020603050405020304" charset="0"/>
            </a:endParaRPr>
          </a:p>
          <a:p>
            <a:pPr marL="12700" marR="5080" indent="-635" algn="ctr">
              <a:lnSpc>
                <a:spcPct val="105000"/>
              </a:lnSpc>
            </a:pPr>
            <a:r>
              <a:rPr lang="en-IN" sz="2000" b="1" spc="-5" dirty="0" smtClean="0">
                <a:solidFill>
                  <a:srgbClr val="0004A1"/>
                </a:solidFill>
                <a:latin typeface="Times New Roman" panose="02020603050405020304" charset="0"/>
                <a:cs typeface="Times New Roman" panose="02020603050405020304" charset="0"/>
              </a:rPr>
              <a:t>School of Engineering</a:t>
            </a:r>
            <a:endParaRPr lang="en-IN" sz="2000" b="1" spc="-5" dirty="0" smtClean="0">
              <a:solidFill>
                <a:srgbClr val="0004A1"/>
              </a:solidFill>
              <a:latin typeface="Times New Roman" panose="02020603050405020304" charset="0"/>
              <a:cs typeface="Times New Roman" panose="02020603050405020304" charset="0"/>
            </a:endParaRPr>
          </a:p>
          <a:p>
            <a:pPr marL="12700" marR="5080" indent="-635" algn="ctr">
              <a:lnSpc>
                <a:spcPct val="105000"/>
              </a:lnSpc>
            </a:pPr>
            <a:r>
              <a:rPr lang="en-US" sz="2000" b="1" spc="-15" dirty="0" err="1" smtClean="0">
                <a:solidFill>
                  <a:srgbClr val="0004A1"/>
                </a:solidFill>
                <a:latin typeface="Times New Roman" panose="02020603050405020304" charset="0"/>
                <a:cs typeface="Times New Roman" panose="02020603050405020304" charset="0"/>
              </a:rPr>
              <a:t>Malla</a:t>
            </a:r>
            <a:r>
              <a:rPr lang="en-US" sz="2000" b="1" spc="-15" dirty="0" smtClean="0">
                <a:solidFill>
                  <a:srgbClr val="0004A1"/>
                </a:solidFill>
                <a:latin typeface="Times New Roman" panose="02020603050405020304" charset="0"/>
                <a:cs typeface="Times New Roman" panose="02020603050405020304" charset="0"/>
              </a:rPr>
              <a:t> Reddy University</a:t>
            </a:r>
            <a:endParaRPr lang="en-US" sz="2000" b="1" spc="-15" dirty="0" smtClean="0">
              <a:solidFill>
                <a:srgbClr val="0004A1"/>
              </a:solidFill>
              <a:latin typeface="Times New Roman" panose="02020603050405020304" charset="0"/>
              <a:cs typeface="Times New Roman" panose="02020603050405020304" charset="0"/>
            </a:endParaRPr>
          </a:p>
          <a:p>
            <a:pPr marL="12700" marR="5080" indent="-635" algn="ctr">
              <a:lnSpc>
                <a:spcPct val="105000"/>
              </a:lnSpc>
            </a:pPr>
            <a:r>
              <a:rPr lang="en-US" sz="2000" b="1" spc="-5" dirty="0" smtClean="0">
                <a:solidFill>
                  <a:srgbClr val="0004A1"/>
                </a:solidFill>
                <a:latin typeface="Times New Roman" panose="02020603050405020304" charset="0"/>
                <a:cs typeface="Times New Roman" panose="02020603050405020304" charset="0"/>
              </a:rPr>
              <a:t>Hyderabad</a:t>
            </a:r>
            <a:r>
              <a:rPr sz="2000" b="1" spc="-5" dirty="0" smtClean="0">
                <a:solidFill>
                  <a:srgbClr val="0004A1"/>
                </a:solidFill>
                <a:latin typeface="Times New Roman" panose="02020603050405020304" charset="0"/>
                <a:cs typeface="Times New Roman" panose="02020603050405020304" charset="0"/>
              </a:rPr>
              <a:t>, </a:t>
            </a:r>
            <a:r>
              <a:rPr lang="en-IN" sz="2000" b="1" spc="-70" dirty="0" smtClean="0">
                <a:solidFill>
                  <a:srgbClr val="0004A1"/>
                </a:solidFill>
                <a:latin typeface="Times New Roman" panose="02020603050405020304" charset="0"/>
                <a:cs typeface="Times New Roman" panose="02020603050405020304" charset="0"/>
              </a:rPr>
              <a:t>Telangana</a:t>
            </a:r>
            <a:r>
              <a:rPr sz="2000" b="1" spc="-70" dirty="0" smtClean="0">
                <a:solidFill>
                  <a:srgbClr val="0004A1"/>
                </a:solidFill>
                <a:latin typeface="Times New Roman" panose="02020603050405020304" charset="0"/>
                <a:cs typeface="Times New Roman" panose="02020603050405020304" charset="0"/>
              </a:rPr>
              <a:t>,</a:t>
            </a:r>
            <a:r>
              <a:rPr sz="2000" b="1" spc="-305" dirty="0" smtClean="0">
                <a:solidFill>
                  <a:srgbClr val="0004A1"/>
                </a:solidFill>
                <a:latin typeface="Times New Roman" panose="02020603050405020304" charset="0"/>
                <a:cs typeface="Times New Roman" panose="02020603050405020304" charset="0"/>
              </a:rPr>
              <a:t> </a:t>
            </a:r>
            <a:r>
              <a:rPr lang="en-US" sz="2000" b="1" spc="-305" dirty="0" smtClean="0">
                <a:solidFill>
                  <a:srgbClr val="0004A1"/>
                </a:solidFill>
                <a:latin typeface="Times New Roman" panose="02020603050405020304" charset="0"/>
                <a:cs typeface="Times New Roman" panose="02020603050405020304" charset="0"/>
              </a:rPr>
              <a:t> </a:t>
            </a:r>
            <a:r>
              <a:rPr sz="2000" b="1" spc="-5" dirty="0" smtClean="0">
                <a:solidFill>
                  <a:srgbClr val="0004A1"/>
                </a:solidFill>
                <a:latin typeface="Times New Roman" panose="02020603050405020304" charset="0"/>
                <a:cs typeface="Times New Roman" panose="02020603050405020304" charset="0"/>
              </a:rPr>
              <a:t>INDIA</a:t>
            </a:r>
            <a:endParaRPr sz="2000" dirty="0">
              <a:latin typeface="Times New Roman" panose="02020603050405020304" charset="0"/>
              <a:cs typeface="Times New Roman" panose="02020603050405020304" charset="0"/>
            </a:endParaRPr>
          </a:p>
        </p:txBody>
      </p:sp>
      <p:pic>
        <p:nvPicPr>
          <p:cNvPr id="2097152" name="Picture 4"/>
          <p:cNvPicPr>
            <a:picLocks noChangeAspect="1"/>
          </p:cNvPicPr>
          <p:nvPr/>
        </p:nvPicPr>
        <p:blipFill>
          <a:blip r:embed="rId1" cstate="print"/>
          <a:stretch>
            <a:fillRect/>
          </a:stretch>
        </p:blipFill>
        <p:spPr>
          <a:xfrm>
            <a:off x="457200" y="4785967"/>
            <a:ext cx="1752600" cy="16807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8600" y="152400"/>
            <a:ext cx="8681720" cy="485140"/>
          </a:xfrm>
        </p:spPr>
        <p:txBody>
          <a:bodyPr>
            <a:noAutofit/>
          </a:bodyPr>
          <a:p>
            <a:pPr marL="0" indent="0">
              <a:buFont typeface="Arial" panose="020B0604020202020204" pitchFamily="34" charset="0"/>
              <a:buNone/>
            </a:pPr>
            <a:r>
              <a:rPr lang="en-US"/>
              <a:t>3. Architecture Design</a:t>
            </a:r>
            <a:br>
              <a:rPr lang="en-US"/>
            </a:br>
            <a:br>
              <a:rPr lang="en-US"/>
            </a:br>
            <a:endParaRPr lang="en-US" sz="1800" b="0" u="none">
              <a:solidFill>
                <a:schemeClr val="tx1"/>
              </a:solidFill>
            </a:endParaRPr>
          </a:p>
        </p:txBody>
      </p:sp>
      <p:sp>
        <p:nvSpPr>
          <p:cNvPr id="3" name="Text Box 2"/>
          <p:cNvSpPr txBox="1"/>
          <p:nvPr/>
        </p:nvSpPr>
        <p:spPr>
          <a:xfrm>
            <a:off x="228600" y="1422400"/>
            <a:ext cx="8534400" cy="2015490"/>
          </a:xfrm>
          <a:prstGeom prst="rect">
            <a:avLst/>
          </a:prstGeom>
          <a:noFill/>
        </p:spPr>
        <p:txBody>
          <a:bodyPr wrap="square" rtlCol="0">
            <a:noAutofit/>
          </a:bodyPr>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sym typeface="+mn-ea"/>
              </a:rPr>
              <a:t>Responsible for gathering real-time information on parking slot occupancy. </a:t>
            </a:r>
            <a:endParaRPr lang="en-US">
              <a:latin typeface="Times New Roman" panose="02020603050405020304" charset="0"/>
              <a:cs typeface="Times New Roman" panose="02020603050405020304" charset="0"/>
              <a:sym typeface="+mn-ea"/>
            </a:endParaRPr>
          </a:p>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sym typeface="+mn-ea"/>
              </a:rPr>
              <a:t>This module integrates IoT sensors installed in each parking slot, continuously monitoring vehicle presence. </a:t>
            </a:r>
            <a:endParaRPr lang="en-US">
              <a:latin typeface="Times New Roman" panose="02020603050405020304" charset="0"/>
              <a:cs typeface="Times New Roman" panose="02020603050405020304" charset="0"/>
              <a:sym typeface="+mn-ea"/>
            </a:endParaRPr>
          </a:p>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sym typeface="+mn-ea"/>
              </a:rPr>
              <a:t>Data collected by these sensors are transmitted to the backend server for processing.</a:t>
            </a:r>
            <a:endParaRPr lang="en-US" b="0" u="none">
              <a:solidFill>
                <a:schemeClr val="tx1"/>
              </a:solidFill>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endParaRPr lang="en-US">
              <a:latin typeface="Times New Roman" panose="02020603050405020304" charset="0"/>
              <a:cs typeface="Times New Roman" panose="02020603050405020304" charset="0"/>
            </a:endParaRPr>
          </a:p>
        </p:txBody>
      </p:sp>
      <p:sp>
        <p:nvSpPr>
          <p:cNvPr id="4" name="Text Box 3"/>
          <p:cNvSpPr txBox="1"/>
          <p:nvPr/>
        </p:nvSpPr>
        <p:spPr>
          <a:xfrm>
            <a:off x="133350" y="3054985"/>
            <a:ext cx="4819650" cy="544195"/>
          </a:xfrm>
          <a:prstGeom prst="rect">
            <a:avLst/>
          </a:prstGeom>
          <a:noFill/>
        </p:spPr>
        <p:txBody>
          <a:bodyPr wrap="square" rtlCol="0">
            <a:noAutofit/>
          </a:bodyPr>
          <a:p>
            <a:r>
              <a:rPr lang="en-US" sz="2000" b="1">
                <a:solidFill>
                  <a:srgbClr val="C00000"/>
                </a:solidFill>
                <a:latin typeface="Times New Roman" panose="02020603050405020304" charset="0"/>
                <a:cs typeface="Times New Roman" panose="02020603050405020304" charset="0"/>
              </a:rPr>
              <a:t>3.1.2 Feature Extraction Module:</a:t>
            </a:r>
            <a:endParaRPr lang="en-US" sz="2000" b="1">
              <a:solidFill>
                <a:srgbClr val="C00000"/>
              </a:solidFill>
              <a:latin typeface="Times New Roman" panose="02020603050405020304" charset="0"/>
              <a:cs typeface="Times New Roman" panose="02020603050405020304" charset="0"/>
            </a:endParaRPr>
          </a:p>
        </p:txBody>
      </p:sp>
      <p:sp>
        <p:nvSpPr>
          <p:cNvPr id="6" name="Text Box 5"/>
          <p:cNvSpPr txBox="1"/>
          <p:nvPr/>
        </p:nvSpPr>
        <p:spPr>
          <a:xfrm>
            <a:off x="228600" y="3343910"/>
            <a:ext cx="8457565" cy="3465830"/>
          </a:xfrm>
          <a:prstGeom prst="rect">
            <a:avLst/>
          </a:prstGeom>
          <a:noFill/>
        </p:spPr>
        <p:txBody>
          <a:bodyPr wrap="square" rtlCol="0">
            <a:noAutofit/>
          </a:bodyPr>
          <a:p>
            <a:pPr marL="285750" indent="-285750" algn="just">
              <a:lnSpc>
                <a:spcPct val="150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Responsible for analyzing the raw data collected from the sensors and extracting relevant features. </a:t>
            </a:r>
            <a:endParaRPr lang="en-US">
              <a:latin typeface="Times New Roman" panose="02020603050405020304" charset="0"/>
              <a:cs typeface="Times New Roman" panose="02020603050405020304" charset="0"/>
            </a:endParaRPr>
          </a:p>
          <a:p>
            <a:pPr marL="285750" indent="-285750" algn="just">
              <a:lnSpc>
                <a:spcPct val="150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This may include identifying patterns in parking occupancy, calculating occupancy rates, and detecting anomalies such as unauthorized parking or vehicle overstays.</a:t>
            </a:r>
            <a:endParaRPr lang="en-US">
              <a:latin typeface="Times New Roman" panose="02020603050405020304" charset="0"/>
              <a:cs typeface="Times New Roman" panose="02020603050405020304" charset="0"/>
            </a:endParaRPr>
          </a:p>
          <a:p>
            <a:pPr marL="285750" indent="-285750" algn="just">
              <a:lnSpc>
                <a:spcPct val="150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These extracted features serve as input for various functionalities within the application, such as updating parking availability status on the web interface and generating insights for parking management decisions.</a:t>
            </a:r>
            <a:endParaRPr lang="en-US">
              <a:latin typeface="Times New Roman" panose="02020603050405020304" charset="0"/>
              <a:cs typeface="Times New Roman" panose="02020603050405020304" charset="0"/>
            </a:endParaRPr>
          </a:p>
        </p:txBody>
      </p:sp>
      <p:sp>
        <p:nvSpPr>
          <p:cNvPr id="7" name="Text Box 6"/>
          <p:cNvSpPr txBox="1"/>
          <p:nvPr/>
        </p:nvSpPr>
        <p:spPr>
          <a:xfrm>
            <a:off x="199390" y="704850"/>
            <a:ext cx="4448810" cy="1391920"/>
          </a:xfrm>
          <a:prstGeom prst="rect">
            <a:avLst/>
          </a:prstGeom>
          <a:noFill/>
        </p:spPr>
        <p:txBody>
          <a:bodyPr wrap="square" rtlCol="0">
            <a:noAutofit/>
          </a:bodyPr>
          <a:p>
            <a:r>
              <a:rPr lang="en-US" sz="2000" b="1" u="sng">
                <a:solidFill>
                  <a:srgbClr val="C00000"/>
                </a:solidFill>
                <a:latin typeface="Times New Roman" panose="02020603050405020304" charset="0"/>
                <a:cs typeface="Times New Roman" panose="02020603050405020304" charset="0"/>
                <a:sym typeface="+mn-ea"/>
              </a:rPr>
              <a:t>3.1 Modules Design</a:t>
            </a:r>
            <a:br>
              <a:rPr lang="en-US" sz="2000" b="1">
                <a:solidFill>
                  <a:srgbClr val="C00000"/>
                </a:solidFill>
                <a:latin typeface="Times New Roman" panose="02020603050405020304" charset="0"/>
                <a:cs typeface="Times New Roman" panose="02020603050405020304" charset="0"/>
                <a:sym typeface="+mn-ea"/>
              </a:rPr>
            </a:br>
            <a:r>
              <a:rPr lang="en-US" sz="2000" b="1">
                <a:solidFill>
                  <a:srgbClr val="C00000"/>
                </a:solidFill>
                <a:latin typeface="Times New Roman" panose="02020603050405020304" charset="0"/>
                <a:cs typeface="Times New Roman" panose="02020603050405020304" charset="0"/>
                <a:sym typeface="+mn-ea"/>
              </a:rPr>
              <a:t>3.1.1 Data Collection Module:</a:t>
            </a:r>
            <a:br>
              <a:rPr lang="en-US">
                <a:sym typeface="+mn-ea"/>
              </a:rPr>
            </a:br>
            <a:endParaRPr lang="en-US" b="0" u="none">
              <a:solidFill>
                <a:schemeClr val="tx1"/>
              </a:solidFill>
            </a:endParaRPr>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14325" y="613410"/>
            <a:ext cx="8374380" cy="4789805"/>
          </a:xfrm>
          <a:prstGeom prst="rect">
            <a:avLst/>
          </a:prstGeom>
          <a:noFill/>
        </p:spPr>
        <p:txBody>
          <a:bodyPr wrap="square" rtlCol="0" anchor="t">
            <a:noAutofit/>
          </a:bodyPr>
          <a:p>
            <a:pPr algn="just">
              <a:lnSpc>
                <a:spcPct val="125000"/>
              </a:lnSpc>
              <a:spcBef>
                <a:spcPts val="0"/>
              </a:spcBef>
              <a:spcAft>
                <a:spcPts val="0"/>
              </a:spcAft>
            </a:pPr>
            <a:r>
              <a:rPr lang="en-US" sz="2000" b="1">
                <a:solidFill>
                  <a:srgbClr val="C00000"/>
                </a:solidFill>
                <a:latin typeface="Times New Roman" panose="02020603050405020304" charset="0"/>
                <a:cs typeface="Times New Roman" panose="02020603050405020304" charset="0"/>
              </a:rPr>
              <a:t>3.1.3 Entry Gate Control Module:</a:t>
            </a:r>
            <a:endParaRPr lang="en-US" sz="2000" b="1">
              <a:solidFill>
                <a:srgbClr val="C00000"/>
              </a:solidFill>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Automates entry gate operations upon vehicle arrival, ensuring seamless access to parking facilities.</a:t>
            </a:r>
            <a:endParaRPr lang="en-US">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Integrates with entry gate systems to authenticate vehicles and grant access based on real-time parking availability.</a:t>
            </a:r>
            <a:endParaRPr lang="en-US">
              <a:latin typeface="Times New Roman" panose="02020603050405020304" charset="0"/>
              <a:cs typeface="Times New Roman" panose="02020603050405020304" charset="0"/>
            </a:endParaRPr>
          </a:p>
          <a:p>
            <a:pPr algn="just">
              <a:lnSpc>
                <a:spcPct val="125000"/>
              </a:lnSpc>
              <a:spcBef>
                <a:spcPts val="0"/>
              </a:spcBef>
              <a:spcAft>
                <a:spcPts val="0"/>
              </a:spcAft>
            </a:pPr>
            <a:r>
              <a:rPr lang="en-US" sz="2000" b="1">
                <a:solidFill>
                  <a:srgbClr val="C00000"/>
                </a:solidFill>
                <a:latin typeface="Times New Roman" panose="02020603050405020304" charset="0"/>
                <a:cs typeface="Times New Roman" panose="02020603050405020304" charset="0"/>
              </a:rPr>
              <a:t>3.1.4 Frontend Interface Module:</a:t>
            </a:r>
            <a:endParaRPr lang="en-US" sz="2000" b="1">
              <a:solidFill>
                <a:srgbClr val="C00000"/>
              </a:solidFill>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Provides a user-friendly web interface for users to view parking availability and administrators to manage the system.</a:t>
            </a:r>
            <a:endParaRPr lang="en-US">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Enables intuitive navigation and interaction, enhancing the user experience and facilitating efficient system management.</a:t>
            </a:r>
            <a:endParaRPr lang="en-US">
              <a:latin typeface="Times New Roman" panose="02020603050405020304" charset="0"/>
              <a:cs typeface="Times New Roman" panose="02020603050405020304" charset="0"/>
            </a:endParaRPr>
          </a:p>
          <a:p>
            <a:pPr indent="0" algn="just">
              <a:lnSpc>
                <a:spcPct val="125000"/>
              </a:lnSpc>
              <a:spcBef>
                <a:spcPts val="0"/>
              </a:spcBef>
              <a:spcAft>
                <a:spcPts val="0"/>
              </a:spcAft>
              <a:buFont typeface="Arial" panose="020B0604020202020204" pitchFamily="34" charset="0"/>
              <a:buNone/>
            </a:pPr>
            <a:r>
              <a:rPr lang="en-US" sz="2000" b="1">
                <a:solidFill>
                  <a:srgbClr val="C00000"/>
                </a:solidFill>
                <a:latin typeface="Times New Roman" panose="02020603050405020304" charset="0"/>
                <a:cs typeface="Times New Roman" panose="02020603050405020304" charset="0"/>
              </a:rPr>
              <a:t>3.1.5 User Interface Module:</a:t>
            </a:r>
            <a:endParaRPr lang="en-US">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Provides a user-friendly interface for users to view parking availability.</a:t>
            </a:r>
            <a:endParaRPr lang="en-US">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Allows users to interact with the system to reserve parking slots or access parking facilities.</a:t>
            </a:r>
            <a:endParaRPr lang="en-US">
              <a:latin typeface="Times New Roman" panose="02020603050405020304" charset="0"/>
              <a:cs typeface="Times New Roman" panose="02020603050405020304" charset="0"/>
            </a:endParaRPr>
          </a:p>
          <a:p>
            <a:pPr indent="0" algn="just">
              <a:lnSpc>
                <a:spcPct val="125000"/>
              </a:lnSpc>
              <a:spcBef>
                <a:spcPct val="0"/>
              </a:spcBef>
              <a:spcAft>
                <a:spcPct val="0"/>
              </a:spcAft>
              <a:buFont typeface="Arial" panose="020B0604020202020204" pitchFamily="34" charset="0"/>
              <a:buNone/>
            </a:pPr>
            <a:endParaRPr lang="en-US">
              <a:latin typeface="Times New Roman" panose="02020603050405020304" charset="0"/>
              <a:cs typeface="Times New Roman" panose="02020603050405020304" charset="0"/>
            </a:endParaRPr>
          </a:p>
          <a:p>
            <a:pPr indent="0" algn="just">
              <a:lnSpc>
                <a:spcPct val="125000"/>
              </a:lnSpc>
              <a:spcBef>
                <a:spcPct val="0"/>
              </a:spcBef>
              <a:spcAft>
                <a:spcPct val="0"/>
              </a:spcAft>
              <a:buFont typeface="Arial" panose="020B0604020202020204" pitchFamily="34" charset="0"/>
              <a:buNone/>
            </a:pPr>
            <a:endParaRPr lang="en-US">
              <a:latin typeface="Times New Roman" panose="02020603050405020304" charset="0"/>
              <a:cs typeface="Times New Roman" panose="02020603050405020304" charset="0"/>
            </a:endParaRPr>
          </a:p>
          <a:p>
            <a:pPr indent="0" algn="just">
              <a:lnSpc>
                <a:spcPct val="125000"/>
              </a:lnSpc>
              <a:spcBef>
                <a:spcPct val="0"/>
              </a:spcBef>
              <a:spcAft>
                <a:spcPct val="0"/>
              </a:spcAft>
              <a:buFont typeface="Arial" panose="020B0604020202020204" pitchFamily="34" charset="0"/>
              <a:buNone/>
            </a:pPr>
            <a:endParaRPr lang="en-US">
              <a:latin typeface="Times New Roman" panose="02020603050405020304" charset="0"/>
              <a:cs typeface="Times New Roman" panose="02020603050405020304" charset="0"/>
            </a:endParaRPr>
          </a:p>
          <a:p>
            <a:pPr indent="0" algn="just">
              <a:lnSpc>
                <a:spcPct val="125000"/>
              </a:lnSpc>
              <a:spcBef>
                <a:spcPct val="0"/>
              </a:spcBef>
              <a:spcAft>
                <a:spcPct val="0"/>
              </a:spcAft>
              <a:buFont typeface="Arial" panose="020B0604020202020204" pitchFamily="34" charset="0"/>
              <a:buNone/>
            </a:pPr>
            <a:endParaRPr lang="en-US">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24485" y="576580"/>
            <a:ext cx="8286115" cy="1861185"/>
          </a:xfrm>
          <a:prstGeom prst="rect">
            <a:avLst/>
          </a:prstGeom>
          <a:noFill/>
        </p:spPr>
        <p:txBody>
          <a:bodyPr wrap="square" rtlCol="0">
            <a:spAutoFit/>
          </a:bodyPr>
          <a:p>
            <a:pPr algn="just">
              <a:lnSpc>
                <a:spcPct val="125000"/>
              </a:lnSpc>
              <a:spcBef>
                <a:spcPts val="0"/>
              </a:spcBef>
              <a:spcAft>
                <a:spcPts val="0"/>
              </a:spcAft>
            </a:pPr>
            <a:r>
              <a:rPr lang="en-US" sz="2000" b="1">
                <a:solidFill>
                  <a:srgbClr val="C00000"/>
                </a:solidFill>
                <a:latin typeface="Times New Roman" panose="02020603050405020304" charset="0"/>
                <a:cs typeface="Times New Roman" panose="02020603050405020304" charset="0"/>
              </a:rPr>
              <a:t>3.1.6 IoT Integration Module:</a:t>
            </a:r>
            <a:endParaRPr lang="en-US" sz="2000" b="1">
              <a:solidFill>
                <a:srgbClr val="C00000"/>
              </a:solidFill>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Configures and deploys IoT sensors to detect vehicle presence and monitor parking occupancy.</a:t>
            </a:r>
            <a:endParaRPr lang="en-US">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Integrates sensor data with the backend system to provide real-time updates on parking availability.</a:t>
            </a:r>
            <a:endParaRPr lang="en-US">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345440" y="548005"/>
            <a:ext cx="8567420" cy="368935"/>
          </a:xfrm>
        </p:spPr>
        <p:txBody>
          <a:bodyPr>
            <a:noAutofit/>
          </a:bodyPr>
          <a:p>
            <a:r>
              <a:rPr lang="en-US" sz="2000">
                <a:sym typeface="+mn-ea"/>
              </a:rPr>
              <a:t>3.2 Method &amp; Algorithm Design</a:t>
            </a:r>
            <a:endParaRPr lang="en-US" sz="2000">
              <a:sym typeface="+mn-ea"/>
            </a:endParaRPr>
          </a:p>
        </p:txBody>
      </p:sp>
      <p:sp>
        <p:nvSpPr>
          <p:cNvPr id="3" name="Subtitle 2"/>
          <p:cNvSpPr>
            <a:spLocks noGrp="1"/>
          </p:cNvSpPr>
          <p:nvPr>
            <p:ph type="subTitle" idx="4"/>
          </p:nvPr>
        </p:nvSpPr>
        <p:spPr>
          <a:xfrm>
            <a:off x="344805" y="1219835"/>
            <a:ext cx="8338820" cy="4271645"/>
          </a:xfrm>
        </p:spPr>
        <p:txBody>
          <a:bodyPr wrap="square">
            <a:noAutofit/>
          </a:bodyPr>
          <a:p>
            <a:pPr algn="just">
              <a:lnSpc>
                <a:spcPct val="125000"/>
              </a:lnSpc>
              <a:spcBef>
                <a:spcPts val="0"/>
              </a:spcBef>
              <a:spcAft>
                <a:spcPts val="0"/>
              </a:spcAft>
            </a:pPr>
            <a:r>
              <a:rPr lang="en-US" sz="1800" b="1">
                <a:solidFill>
                  <a:schemeClr val="tx1"/>
                </a:solidFill>
              </a:rPr>
              <a:t>3.2.1 Parking Slot Detection Algorithm:</a:t>
            </a:r>
            <a:endParaRPr lang="en-US" sz="1800">
              <a:solidFill>
                <a:schemeClr val="tx1"/>
              </a:solidFill>
            </a:endParaRPr>
          </a:p>
          <a:p>
            <a:pPr marL="285750" indent="-285750" algn="just">
              <a:lnSpc>
                <a:spcPct val="125000"/>
              </a:lnSpc>
              <a:spcBef>
                <a:spcPts val="0"/>
              </a:spcBef>
              <a:spcAft>
                <a:spcPts val="0"/>
              </a:spcAft>
              <a:buFont typeface="Arial" panose="020B0604020202020204" pitchFamily="34" charset="0"/>
              <a:buChar char="•"/>
            </a:pPr>
            <a:r>
              <a:rPr lang="en-US" sz="1800">
                <a:solidFill>
                  <a:schemeClr val="tx1"/>
                </a:solidFill>
              </a:rPr>
              <a:t>Utilizes data from IoT sensors to detect the presence of vehicles in parking slots.</a:t>
            </a:r>
            <a:endParaRPr lang="en-US" sz="1800">
              <a:solidFill>
                <a:schemeClr val="tx1"/>
              </a:solidFill>
            </a:endParaRPr>
          </a:p>
          <a:p>
            <a:pPr marL="285750" indent="-285750" algn="just">
              <a:lnSpc>
                <a:spcPct val="125000"/>
              </a:lnSpc>
              <a:spcBef>
                <a:spcPts val="0"/>
              </a:spcBef>
              <a:spcAft>
                <a:spcPts val="0"/>
              </a:spcAft>
              <a:buFont typeface="Arial" panose="020B0604020202020204" pitchFamily="34" charset="0"/>
              <a:buChar char="•"/>
            </a:pPr>
            <a:r>
              <a:rPr lang="en-US" sz="1800">
                <a:solidFill>
                  <a:schemeClr val="tx1"/>
                </a:solidFill>
              </a:rPr>
              <a:t>Implements algorithms such as thresholding, edge detection, or machine learning-based classification to accurately identify occupied and vacant parking slots.</a:t>
            </a:r>
            <a:endParaRPr lang="en-US" sz="1800">
              <a:solidFill>
                <a:schemeClr val="tx1"/>
              </a:solidFill>
            </a:endParaRPr>
          </a:p>
          <a:p>
            <a:pPr algn="just">
              <a:lnSpc>
                <a:spcPct val="125000"/>
              </a:lnSpc>
              <a:spcBef>
                <a:spcPts val="0"/>
              </a:spcBef>
              <a:spcAft>
                <a:spcPts val="0"/>
              </a:spcAft>
            </a:pPr>
            <a:r>
              <a:rPr lang="en-US" sz="1800" b="1">
                <a:solidFill>
                  <a:schemeClr val="tx1"/>
                </a:solidFill>
              </a:rPr>
              <a:t>3.2.2 Entry Gate Automation Algorithm:</a:t>
            </a:r>
            <a:endParaRPr lang="en-US" sz="1800">
              <a:solidFill>
                <a:schemeClr val="tx1"/>
              </a:solidFill>
            </a:endParaRPr>
          </a:p>
          <a:p>
            <a:pPr marL="285750" indent="-285750" algn="just">
              <a:lnSpc>
                <a:spcPct val="125000"/>
              </a:lnSpc>
              <a:spcBef>
                <a:spcPts val="0"/>
              </a:spcBef>
              <a:spcAft>
                <a:spcPts val="0"/>
              </a:spcAft>
              <a:buFont typeface="Arial" panose="020B0604020202020204" pitchFamily="34" charset="0"/>
              <a:buChar char="•"/>
            </a:pPr>
            <a:r>
              <a:rPr lang="en-US" sz="1800">
                <a:solidFill>
                  <a:schemeClr val="tx1"/>
                </a:solidFill>
              </a:rPr>
              <a:t>Monitors incoming vehicle data to detect arrivals at entry gates.</a:t>
            </a:r>
            <a:endParaRPr lang="en-US" sz="1800">
              <a:solidFill>
                <a:schemeClr val="tx1"/>
              </a:solidFill>
            </a:endParaRPr>
          </a:p>
          <a:p>
            <a:pPr marL="285750" indent="-285750" algn="just">
              <a:lnSpc>
                <a:spcPct val="125000"/>
              </a:lnSpc>
              <a:spcBef>
                <a:spcPts val="0"/>
              </a:spcBef>
              <a:spcAft>
                <a:spcPts val="0"/>
              </a:spcAft>
              <a:buFont typeface="Arial" panose="020B0604020202020204" pitchFamily="34" charset="0"/>
              <a:buChar char="•"/>
            </a:pPr>
            <a:r>
              <a:rPr lang="en-US" sz="1800">
                <a:solidFill>
                  <a:schemeClr val="tx1"/>
                </a:solidFill>
              </a:rPr>
              <a:t>Implements decision-making algorithms to automate gate operations, such as opening or closing gates based on vehicle presence and system status.</a:t>
            </a:r>
            <a:endParaRPr lang="en-US" sz="1800">
              <a:solidFill>
                <a:schemeClr val="tx1"/>
              </a:solidFill>
            </a:endParaRPr>
          </a:p>
          <a:p>
            <a:pPr indent="0" algn="just">
              <a:lnSpc>
                <a:spcPct val="125000"/>
              </a:lnSpc>
              <a:spcBef>
                <a:spcPts val="0"/>
              </a:spcBef>
              <a:spcAft>
                <a:spcPts val="0"/>
              </a:spcAft>
              <a:buFont typeface="Arial" panose="020B0604020202020204" pitchFamily="34" charset="0"/>
              <a:buNone/>
            </a:pPr>
            <a:r>
              <a:rPr lang="en-US" sz="1800" b="1">
                <a:solidFill>
                  <a:schemeClr val="tx1"/>
                </a:solidFill>
              </a:rPr>
              <a:t>3.2.3 Real-time Data Processing Method:</a:t>
            </a:r>
            <a:endParaRPr lang="en-US" sz="1800" b="1">
              <a:solidFill>
                <a:schemeClr val="tx1"/>
              </a:solidFill>
            </a:endParaRPr>
          </a:p>
          <a:p>
            <a:pPr marL="285750" indent="-285750" algn="just">
              <a:lnSpc>
                <a:spcPct val="125000"/>
              </a:lnSpc>
              <a:spcBef>
                <a:spcPts val="0"/>
              </a:spcBef>
              <a:spcAft>
                <a:spcPts val="0"/>
              </a:spcAft>
              <a:buFont typeface="Arial" panose="020B0604020202020204" pitchFamily="34" charset="0"/>
              <a:buChar char="•"/>
            </a:pPr>
            <a:r>
              <a:rPr lang="en-US" sz="1800">
                <a:solidFill>
                  <a:schemeClr val="tx1"/>
                </a:solidFill>
              </a:rPr>
              <a:t>Implements efficient data processing methods to handle real-time updates on parking slot availability.</a:t>
            </a:r>
            <a:endParaRPr lang="en-US" sz="1800">
              <a:solidFill>
                <a:schemeClr val="tx1"/>
              </a:solidFill>
            </a:endParaRPr>
          </a:p>
          <a:p>
            <a:pPr marL="285750" indent="-285750" algn="just">
              <a:lnSpc>
                <a:spcPct val="125000"/>
              </a:lnSpc>
              <a:spcBef>
                <a:spcPts val="0"/>
              </a:spcBef>
              <a:spcAft>
                <a:spcPts val="0"/>
              </a:spcAft>
              <a:buFont typeface="Arial" panose="020B0604020202020204" pitchFamily="34" charset="0"/>
              <a:buChar char="•"/>
            </a:pPr>
            <a:r>
              <a:rPr lang="en-US" sz="1800">
                <a:solidFill>
                  <a:schemeClr val="tx1"/>
                </a:solidFill>
              </a:rPr>
              <a:t>Utilizes streaming data processing techniques or batch processing algorithms to ensure timely updates on the frontend interface.</a:t>
            </a:r>
            <a:endParaRPr lang="en-US" sz="180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387985" y="1109345"/>
            <a:ext cx="8196580" cy="4813935"/>
          </a:xfrm>
        </p:spPr>
        <p:txBody>
          <a:bodyPr wrap="square">
            <a:noAutofit/>
          </a:bodyPr>
          <a:p>
            <a:pPr algn="just"/>
            <a:r>
              <a:rPr lang="en-US" sz="1800" b="1">
                <a:solidFill>
                  <a:schemeClr val="tx1"/>
                </a:solidFill>
              </a:rPr>
              <a:t>3.2.4 Fault Tolerance and Redundancy Methods:</a:t>
            </a:r>
            <a:endParaRPr lang="en-US" sz="1800" b="1">
              <a:solidFill>
                <a:schemeClr val="tx1"/>
              </a:solidFill>
            </a:endParaRPr>
          </a:p>
          <a:p>
            <a:pPr marL="342900" indent="-342900" algn="just">
              <a:lnSpc>
                <a:spcPct val="125000"/>
              </a:lnSpc>
              <a:spcBef>
                <a:spcPts val="0"/>
              </a:spcBef>
              <a:spcAft>
                <a:spcPts val="0"/>
              </a:spcAft>
              <a:buFont typeface="Arial" panose="020B0604020202020204" pitchFamily="34" charset="0"/>
              <a:buChar char="•"/>
            </a:pPr>
            <a:r>
              <a:rPr lang="en-US" sz="1800">
                <a:solidFill>
                  <a:schemeClr val="tx1"/>
                </a:solidFill>
              </a:rPr>
              <a:t>Implements fault tolerance mechanisms and redundancy strategies to ensure system reliability.</a:t>
            </a:r>
            <a:endParaRPr lang="en-US" sz="1800">
              <a:solidFill>
                <a:schemeClr val="tx1"/>
              </a:solidFill>
            </a:endParaRPr>
          </a:p>
          <a:p>
            <a:pPr marL="342900" indent="-342900" algn="just">
              <a:lnSpc>
                <a:spcPct val="125000"/>
              </a:lnSpc>
              <a:spcBef>
                <a:spcPts val="0"/>
              </a:spcBef>
              <a:spcAft>
                <a:spcPts val="0"/>
              </a:spcAft>
              <a:buFont typeface="Arial" panose="020B0604020202020204" pitchFamily="34" charset="0"/>
              <a:buChar char="•"/>
            </a:pPr>
            <a:r>
              <a:rPr lang="en-US" sz="1800">
                <a:solidFill>
                  <a:schemeClr val="tx1"/>
                </a:solidFill>
              </a:rPr>
              <a:t>Utilizes algorithms for error detection, recovery, and failover to minimize downtime and maintain system availability.</a:t>
            </a:r>
            <a:endParaRPr lang="en-US" sz="1800">
              <a:solidFill>
                <a:schemeClr val="tx1"/>
              </a:solidFill>
            </a:endParaRPr>
          </a:p>
          <a:p>
            <a:pPr indent="0" algn="just">
              <a:lnSpc>
                <a:spcPct val="125000"/>
              </a:lnSpc>
              <a:spcBef>
                <a:spcPts val="0"/>
              </a:spcBef>
              <a:spcAft>
                <a:spcPts val="0"/>
              </a:spcAft>
              <a:buFont typeface="Arial" panose="020B0604020202020204" pitchFamily="34" charset="0"/>
              <a:buNone/>
            </a:pPr>
            <a:r>
              <a:rPr lang="en-US" sz="1800" b="1">
                <a:solidFill>
                  <a:schemeClr val="tx1"/>
                </a:solidFill>
              </a:rPr>
              <a:t>3.2.5 Integration Algorithms:</a:t>
            </a:r>
            <a:endParaRPr lang="en-US" sz="1800" b="1">
              <a:solidFill>
                <a:schemeClr val="tx1"/>
              </a:solidFill>
            </a:endParaRPr>
          </a:p>
          <a:p>
            <a:pPr marL="342900" indent="-342900" algn="just">
              <a:lnSpc>
                <a:spcPct val="125000"/>
              </a:lnSpc>
              <a:spcBef>
                <a:spcPts val="0"/>
              </a:spcBef>
              <a:spcAft>
                <a:spcPts val="0"/>
              </a:spcAft>
              <a:buFont typeface="Arial" panose="020B0604020202020204" pitchFamily="34" charset="0"/>
              <a:buChar char="•"/>
            </a:pPr>
            <a:r>
              <a:rPr lang="en-US" sz="1800">
                <a:solidFill>
                  <a:schemeClr val="tx1"/>
                </a:solidFill>
              </a:rPr>
              <a:t>Designs algorithms for seamless integration between different system modules, including data collection, entry gate control, backend services, and frontend interface.</a:t>
            </a:r>
            <a:endParaRPr lang="en-US" sz="1800">
              <a:solidFill>
                <a:schemeClr val="tx1"/>
              </a:solidFill>
            </a:endParaRPr>
          </a:p>
          <a:p>
            <a:pPr marL="342900" indent="-342900" algn="just">
              <a:lnSpc>
                <a:spcPct val="125000"/>
              </a:lnSpc>
              <a:spcBef>
                <a:spcPts val="0"/>
              </a:spcBef>
              <a:spcAft>
                <a:spcPts val="0"/>
              </a:spcAft>
              <a:buFont typeface="Arial" panose="020B0604020202020204" pitchFamily="34" charset="0"/>
              <a:buChar char="•"/>
            </a:pPr>
            <a:r>
              <a:rPr lang="en-US" sz="1800">
                <a:solidFill>
                  <a:schemeClr val="tx1"/>
                </a:solidFill>
              </a:rPr>
              <a:t>Ensures smooth communication and data exchange between modules to provide a cohesive user experience.</a:t>
            </a:r>
            <a:endParaRPr lang="en-US" sz="1800">
              <a:solidFill>
                <a:schemeClr val="tx1"/>
              </a:solidFill>
            </a:endParaRPr>
          </a:p>
        </p:txBody>
      </p:sp>
      <p:sp>
        <p:nvSpPr>
          <p:cNvPr id="4" name="Title 3"/>
          <p:cNvSpPr>
            <a:spLocks noGrp="1"/>
          </p:cNvSpPr>
          <p:nvPr>
            <p:ph type="ctrTitle"/>
          </p:nvPr>
        </p:nvSpPr>
        <p:spPr>
          <a:xfrm>
            <a:off x="345440" y="548005"/>
            <a:ext cx="8567420" cy="368935"/>
          </a:xfrm>
        </p:spPr>
        <p:txBody>
          <a:bodyPr>
            <a:noAutofit/>
          </a:bodyPr>
          <a:p>
            <a:r>
              <a:rPr lang="en-US" sz="2000">
                <a:sym typeface="+mn-ea"/>
              </a:rPr>
              <a:t>3.2 Method &amp; Algorithm Design</a:t>
            </a:r>
            <a:endParaRPr lang="en-US" sz="200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31140" y="205740"/>
            <a:ext cx="8681720" cy="619760"/>
          </a:xfrm>
        </p:spPr>
        <p:txBody>
          <a:bodyPr>
            <a:noAutofit/>
          </a:bodyPr>
          <a:p>
            <a:r>
              <a:rPr lang="en-US" sz="2000"/>
              <a:t>3.3 Project Architecture</a:t>
            </a:r>
            <a:r>
              <a:rPr lang="en-US"/>
              <a:t> </a:t>
            </a:r>
            <a:endParaRPr lang="en-US"/>
          </a:p>
        </p:txBody>
      </p:sp>
      <p:sp>
        <p:nvSpPr>
          <p:cNvPr id="4" name="Text Box 3"/>
          <p:cNvSpPr txBox="1"/>
          <p:nvPr/>
        </p:nvSpPr>
        <p:spPr>
          <a:xfrm>
            <a:off x="155575" y="534035"/>
            <a:ext cx="3226435" cy="316865"/>
          </a:xfrm>
          <a:prstGeom prst="rect">
            <a:avLst/>
          </a:prstGeom>
          <a:noFill/>
        </p:spPr>
        <p:txBody>
          <a:bodyPr wrap="square" rtlCol="0">
            <a:noAutofit/>
          </a:bodyPr>
          <a:p>
            <a:r>
              <a:rPr lang="en-US" sz="2000" b="1" u="sng">
                <a:solidFill>
                  <a:srgbClr val="C00000"/>
                </a:solidFill>
                <a:latin typeface="Times New Roman" panose="02020603050405020304" charset="0"/>
                <a:cs typeface="Times New Roman" panose="02020603050405020304" charset="0"/>
              </a:rPr>
              <a:t>3.3.1 Architecture Diagram</a:t>
            </a:r>
            <a:endParaRPr lang="en-US" sz="2000" b="1" u="sng">
              <a:solidFill>
                <a:srgbClr val="C00000"/>
              </a:solidFill>
              <a:latin typeface="Times New Roman" panose="02020603050405020304" charset="0"/>
              <a:cs typeface="Times New Roman" panose="02020603050405020304" charset="0"/>
            </a:endParaRPr>
          </a:p>
        </p:txBody>
      </p:sp>
      <p:pic>
        <p:nvPicPr>
          <p:cNvPr id="100" name="Picture 99"/>
          <p:cNvPicPr/>
          <p:nvPr/>
        </p:nvPicPr>
        <p:blipFill>
          <a:blip r:embed="rId1"/>
          <a:stretch>
            <a:fillRect/>
          </a:stretch>
        </p:blipFill>
        <p:spPr>
          <a:xfrm>
            <a:off x="1752600" y="990600"/>
            <a:ext cx="5175250" cy="543369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31140" y="609726"/>
            <a:ext cx="8681719" cy="307340"/>
          </a:xfrm>
        </p:spPr>
        <p:txBody>
          <a:bodyPr/>
          <a:p>
            <a:r>
              <a:rPr lang="en-US" sz="2000" u="sng">
                <a:latin typeface="Times New Roman" panose="02020603050405020304" charset="0"/>
                <a:cs typeface="Times New Roman" panose="02020603050405020304" charset="0"/>
                <a:sym typeface="+mn-ea"/>
              </a:rPr>
              <a:t>3.3.1 Architecture Diagram</a:t>
            </a:r>
            <a:endParaRPr lang="en-US" sz="2000" u="sng">
              <a:latin typeface="Times New Roman" panose="02020603050405020304" charset="0"/>
              <a:cs typeface="Times New Roman" panose="02020603050405020304" charset="0"/>
              <a:sym typeface="+mn-ea"/>
            </a:endParaRPr>
          </a:p>
        </p:txBody>
      </p:sp>
      <p:sp>
        <p:nvSpPr>
          <p:cNvPr id="3" name="Subtitle 2"/>
          <p:cNvSpPr>
            <a:spLocks noGrp="1"/>
          </p:cNvSpPr>
          <p:nvPr>
            <p:ph type="subTitle" idx="4"/>
          </p:nvPr>
        </p:nvSpPr>
        <p:spPr>
          <a:xfrm>
            <a:off x="320040" y="1178560"/>
            <a:ext cx="8084185" cy="2966720"/>
          </a:xfrm>
        </p:spPr>
        <p:txBody>
          <a:bodyPr wrap="square">
            <a:noAutofit/>
          </a:bodyPr>
          <a:p>
            <a:pPr marL="285750" indent="-285750" algn="just">
              <a:lnSpc>
                <a:spcPct val="125000"/>
              </a:lnSpc>
              <a:spcBef>
                <a:spcPts val="0"/>
              </a:spcBef>
              <a:spcAft>
                <a:spcPts val="0"/>
              </a:spcAft>
              <a:buFont typeface="Arial" panose="020B0604020202020204" pitchFamily="34" charset="0"/>
              <a:buChar char="•"/>
            </a:pPr>
            <a:r>
              <a:rPr lang="en-US" sz="1800" b="1"/>
              <a:t>IoT Sensor:</a:t>
            </a:r>
            <a:r>
              <a:rPr lang="en-US" sz="1800"/>
              <a:t> This component represents the physical sensors installed in parking slots. These sensors detect the presence of vehicles in real-time.</a:t>
            </a:r>
            <a:endParaRPr lang="en-US" sz="1800"/>
          </a:p>
          <a:p>
            <a:pPr marL="285750" indent="-285750" algn="just">
              <a:lnSpc>
                <a:spcPct val="125000"/>
              </a:lnSpc>
              <a:spcBef>
                <a:spcPts val="0"/>
              </a:spcBef>
              <a:spcAft>
                <a:spcPts val="0"/>
              </a:spcAft>
              <a:buFont typeface="Arial" panose="020B0604020202020204" pitchFamily="34" charset="0"/>
              <a:buChar char="•"/>
            </a:pPr>
            <a:r>
              <a:rPr lang="en-US" sz="1800" b="1"/>
              <a:t>Entry Gate Controller: </a:t>
            </a:r>
            <a:r>
              <a:rPr lang="en-US" sz="1800"/>
              <a:t>The entry gate controller automates the operation of entry gates based on data received from the IoT sensors. It ensures seamless access to parking facilities for vehicles.</a:t>
            </a:r>
            <a:endParaRPr lang="en-US" sz="1800"/>
          </a:p>
          <a:p>
            <a:pPr marL="285750" indent="-285750" algn="just">
              <a:lnSpc>
                <a:spcPct val="125000"/>
              </a:lnSpc>
              <a:spcBef>
                <a:spcPts val="0"/>
              </a:spcBef>
              <a:spcAft>
                <a:spcPts val="0"/>
              </a:spcAft>
              <a:buFont typeface="Arial" panose="020B0604020202020204" pitchFamily="34" charset="0"/>
              <a:buChar char="•"/>
            </a:pPr>
            <a:r>
              <a:rPr lang="en-US" sz="1800" b="1"/>
              <a:t>Backend Service:</a:t>
            </a:r>
            <a:r>
              <a:rPr lang="en-US" sz="1800"/>
              <a:t> Responsible for processing data from sensors and managing parking availability. It handles tasks such as analyzing sensor data, updating parking availability status, and managing user interactions.</a:t>
            </a:r>
            <a:endParaRPr lang="en-US" sz="1800"/>
          </a:p>
          <a:p>
            <a:pPr marL="285750" indent="-285750" algn="just">
              <a:lnSpc>
                <a:spcPct val="125000"/>
              </a:lnSpc>
              <a:spcBef>
                <a:spcPts val="0"/>
              </a:spcBef>
              <a:spcAft>
                <a:spcPts val="0"/>
              </a:spcAft>
              <a:buFont typeface="Arial" panose="020B0604020202020204" pitchFamily="34" charset="0"/>
              <a:buChar char="•"/>
            </a:pPr>
            <a:r>
              <a:rPr lang="en-US" sz="1800" b="1"/>
              <a:t>Frontend Interface: </a:t>
            </a:r>
            <a:r>
              <a:rPr lang="en-US" sz="1800"/>
              <a:t>The frontend interface provides a user-friendly web interface for users to interact with the system. It displays real-time parking availability information and allows users to reserve parking slots.</a:t>
            </a:r>
            <a:endParaRPr 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28600" y="540511"/>
            <a:ext cx="8681719" cy="307340"/>
          </a:xfrm>
        </p:spPr>
        <p:txBody>
          <a:bodyPr/>
          <a:p>
            <a:r>
              <a:rPr lang="en-US" sz="2000"/>
              <a:t>3.3.2 Data Flow Diagram</a:t>
            </a:r>
            <a:endParaRPr lang="en-US" sz="2000"/>
          </a:p>
        </p:txBody>
      </p:sp>
      <p:sp>
        <p:nvSpPr>
          <p:cNvPr id="5" name="Rectangles 4"/>
          <p:cNvSpPr/>
          <p:nvPr/>
        </p:nvSpPr>
        <p:spPr>
          <a:xfrm>
            <a:off x="304800" y="1295400"/>
            <a:ext cx="1447800" cy="762000"/>
          </a:xfrm>
          <a:prstGeom prst="rect">
            <a:avLst/>
          </a:prstGeom>
        </p:spPr>
        <p:style>
          <a:lnRef idx="0">
            <a:srgbClr val="FFFFFF"/>
          </a:lnRef>
          <a:fillRef idx="2">
            <a:prstClr val="black"/>
          </a:fillRef>
          <a:effectRef idx="0">
            <a:srgbClr val="FFFFFF"/>
          </a:effectRef>
          <a:fontRef idx="minor">
            <a:schemeClr val="lt1"/>
          </a:fontRef>
        </p:style>
        <p:txBody>
          <a:bodyPr rtlCol="0" anchor="ctr"/>
          <a:p>
            <a:pPr algn="ctr"/>
            <a:r>
              <a:rPr lang="en-US" sz="1600">
                <a:solidFill>
                  <a:schemeClr val="tx1"/>
                </a:solidFill>
                <a:latin typeface="Times New Roman" panose="02020603050405020304" charset="0"/>
                <a:cs typeface="Times New Roman" panose="02020603050405020304" charset="0"/>
              </a:rPr>
              <a:t>IoT Sensors</a:t>
            </a:r>
            <a:endParaRPr lang="en-US" sz="1600">
              <a:solidFill>
                <a:schemeClr val="tx1"/>
              </a:solidFill>
              <a:latin typeface="Times New Roman" panose="02020603050405020304" charset="0"/>
              <a:cs typeface="Times New Roman" panose="02020603050405020304" charset="0"/>
            </a:endParaRPr>
          </a:p>
        </p:txBody>
      </p:sp>
      <p:sp>
        <p:nvSpPr>
          <p:cNvPr id="6" name="Rectangles 5"/>
          <p:cNvSpPr/>
          <p:nvPr/>
        </p:nvSpPr>
        <p:spPr>
          <a:xfrm>
            <a:off x="3352800" y="1295400"/>
            <a:ext cx="1447800" cy="762000"/>
          </a:xfrm>
          <a:prstGeom prst="rect">
            <a:avLst/>
          </a:prstGeom>
        </p:spPr>
        <p:style>
          <a:lnRef idx="0">
            <a:srgbClr val="FFFFFF"/>
          </a:lnRef>
          <a:fillRef idx="2">
            <a:prstClr val="black"/>
          </a:fillRef>
          <a:effectRef idx="0">
            <a:srgbClr val="FFFFFF"/>
          </a:effectRef>
          <a:fontRef idx="minor">
            <a:schemeClr val="lt1"/>
          </a:fontRef>
        </p:style>
        <p:txBody>
          <a:bodyPr rtlCol="0" anchor="ctr"/>
          <a:p>
            <a:pPr algn="ctr"/>
            <a:r>
              <a:rPr lang="en-US" sz="1600">
                <a:solidFill>
                  <a:schemeClr val="tx1"/>
                </a:solidFill>
                <a:latin typeface="Times New Roman" panose="02020603050405020304" charset="0"/>
                <a:cs typeface="Times New Roman" panose="02020603050405020304" charset="0"/>
              </a:rPr>
              <a:t>Entry Gate</a:t>
            </a:r>
            <a:endParaRPr lang="en-US" sz="1600">
              <a:solidFill>
                <a:schemeClr val="tx1"/>
              </a:solidFill>
              <a:latin typeface="Times New Roman" panose="02020603050405020304" charset="0"/>
              <a:cs typeface="Times New Roman" panose="02020603050405020304" charset="0"/>
            </a:endParaRPr>
          </a:p>
          <a:p>
            <a:pPr algn="ctr"/>
            <a:r>
              <a:rPr lang="en-US" sz="1600">
                <a:solidFill>
                  <a:schemeClr val="tx1"/>
                </a:solidFill>
                <a:latin typeface="Times New Roman" panose="02020603050405020304" charset="0"/>
                <a:cs typeface="Times New Roman" panose="02020603050405020304" charset="0"/>
              </a:rPr>
              <a:t>Controller</a:t>
            </a:r>
            <a:endParaRPr lang="en-US" sz="1600">
              <a:solidFill>
                <a:schemeClr val="tx1"/>
              </a:solidFill>
              <a:latin typeface="Times New Roman" panose="02020603050405020304" charset="0"/>
              <a:cs typeface="Times New Roman" panose="02020603050405020304" charset="0"/>
            </a:endParaRPr>
          </a:p>
        </p:txBody>
      </p:sp>
      <p:sp>
        <p:nvSpPr>
          <p:cNvPr id="7" name="Rectangles 6"/>
          <p:cNvSpPr/>
          <p:nvPr/>
        </p:nvSpPr>
        <p:spPr>
          <a:xfrm>
            <a:off x="6705600" y="1295400"/>
            <a:ext cx="1553845" cy="731520"/>
          </a:xfrm>
          <a:prstGeom prst="rect">
            <a:avLst/>
          </a:prstGeom>
        </p:spPr>
        <p:style>
          <a:lnRef idx="0">
            <a:srgbClr val="FFFFFF"/>
          </a:lnRef>
          <a:fillRef idx="2">
            <a:prstClr val="black"/>
          </a:fillRef>
          <a:effectRef idx="0">
            <a:srgbClr val="FFFFFF"/>
          </a:effectRef>
          <a:fontRef idx="minor">
            <a:schemeClr val="lt1"/>
          </a:fontRef>
        </p:style>
        <p:txBody>
          <a:bodyPr rtlCol="0" anchor="ctr"/>
          <a:p>
            <a:pPr algn="ctr"/>
            <a:r>
              <a:rPr lang="en-US" sz="1600">
                <a:solidFill>
                  <a:schemeClr val="tx1"/>
                </a:solidFill>
                <a:latin typeface="Times New Roman" panose="02020603050405020304" charset="0"/>
                <a:cs typeface="Times New Roman" panose="02020603050405020304" charset="0"/>
              </a:rPr>
              <a:t>Backend Service</a:t>
            </a:r>
            <a:endParaRPr lang="en-US" sz="1600">
              <a:solidFill>
                <a:schemeClr val="tx1"/>
              </a:solidFill>
              <a:latin typeface="Times New Roman" panose="02020603050405020304" charset="0"/>
              <a:cs typeface="Times New Roman" panose="02020603050405020304" charset="0"/>
            </a:endParaRPr>
          </a:p>
        </p:txBody>
      </p:sp>
      <p:sp>
        <p:nvSpPr>
          <p:cNvPr id="8" name="Rectangles 7"/>
          <p:cNvSpPr/>
          <p:nvPr/>
        </p:nvSpPr>
        <p:spPr>
          <a:xfrm>
            <a:off x="304800" y="3048000"/>
            <a:ext cx="1447800" cy="762000"/>
          </a:xfrm>
          <a:prstGeom prst="rect">
            <a:avLst/>
          </a:prstGeom>
        </p:spPr>
        <p:style>
          <a:lnRef idx="0">
            <a:srgbClr val="FFFFFF"/>
          </a:lnRef>
          <a:fillRef idx="2">
            <a:prstClr val="black"/>
          </a:fillRef>
          <a:effectRef idx="0">
            <a:srgbClr val="FFFFFF"/>
          </a:effectRef>
          <a:fontRef idx="minor">
            <a:schemeClr val="lt1"/>
          </a:fontRef>
        </p:style>
        <p:txBody>
          <a:bodyPr rtlCol="0" anchor="ctr"/>
          <a:p>
            <a:pPr algn="ctr"/>
            <a:r>
              <a:rPr lang="en-US" sz="1600">
                <a:solidFill>
                  <a:schemeClr val="tx1"/>
                </a:solidFill>
                <a:latin typeface="Times New Roman" panose="02020603050405020304" charset="0"/>
                <a:cs typeface="Times New Roman" panose="02020603050405020304" charset="0"/>
              </a:rPr>
              <a:t>IR Sensors</a:t>
            </a:r>
            <a:endParaRPr lang="en-US" sz="1600">
              <a:solidFill>
                <a:schemeClr val="tx1"/>
              </a:solidFill>
              <a:latin typeface="Times New Roman" panose="02020603050405020304" charset="0"/>
              <a:cs typeface="Times New Roman" panose="02020603050405020304" charset="0"/>
            </a:endParaRPr>
          </a:p>
          <a:p>
            <a:pPr algn="ctr"/>
            <a:r>
              <a:rPr lang="en-US" sz="1600">
                <a:solidFill>
                  <a:schemeClr val="tx1"/>
                </a:solidFill>
                <a:latin typeface="Times New Roman" panose="02020603050405020304" charset="0"/>
                <a:cs typeface="Times New Roman" panose="02020603050405020304" charset="0"/>
              </a:rPr>
              <a:t>Ultrasonic Sensors</a:t>
            </a:r>
            <a:endParaRPr lang="en-US" sz="1600">
              <a:solidFill>
                <a:schemeClr val="tx1"/>
              </a:solidFill>
              <a:latin typeface="Times New Roman" panose="02020603050405020304" charset="0"/>
              <a:cs typeface="Times New Roman" panose="02020603050405020304" charset="0"/>
            </a:endParaRPr>
          </a:p>
        </p:txBody>
      </p:sp>
      <p:sp>
        <p:nvSpPr>
          <p:cNvPr id="9" name="Rectangles 8"/>
          <p:cNvSpPr/>
          <p:nvPr/>
        </p:nvSpPr>
        <p:spPr>
          <a:xfrm>
            <a:off x="3352800" y="3048000"/>
            <a:ext cx="1447800" cy="762000"/>
          </a:xfrm>
          <a:prstGeom prst="rect">
            <a:avLst/>
          </a:prstGeom>
        </p:spPr>
        <p:style>
          <a:lnRef idx="0">
            <a:srgbClr val="FFFFFF"/>
          </a:lnRef>
          <a:fillRef idx="2">
            <a:prstClr val="black"/>
          </a:fillRef>
          <a:effectRef idx="0">
            <a:srgbClr val="FFFFFF"/>
          </a:effectRef>
          <a:fontRef idx="minor">
            <a:schemeClr val="lt1"/>
          </a:fontRef>
        </p:style>
        <p:txBody>
          <a:bodyPr rtlCol="0" anchor="ctr"/>
          <a:p>
            <a:pPr algn="ctr"/>
            <a:r>
              <a:rPr lang="en-US" sz="1600">
                <a:solidFill>
                  <a:schemeClr val="tx1"/>
                </a:solidFill>
                <a:latin typeface="Times New Roman" panose="02020603050405020304" charset="0"/>
                <a:cs typeface="Times New Roman" panose="02020603050405020304" charset="0"/>
              </a:rPr>
              <a:t>Servo Motor</a:t>
            </a:r>
            <a:endParaRPr lang="en-US" sz="1600">
              <a:solidFill>
                <a:schemeClr val="tx1"/>
              </a:solidFill>
              <a:latin typeface="Times New Roman" panose="02020603050405020304" charset="0"/>
              <a:cs typeface="Times New Roman" panose="02020603050405020304" charset="0"/>
            </a:endParaRPr>
          </a:p>
          <a:p>
            <a:pPr algn="ctr"/>
            <a:r>
              <a:rPr lang="en-US" sz="1600">
                <a:solidFill>
                  <a:schemeClr val="tx1"/>
                </a:solidFill>
                <a:latin typeface="Times New Roman" panose="02020603050405020304" charset="0"/>
                <a:cs typeface="Times New Roman" panose="02020603050405020304" charset="0"/>
              </a:rPr>
              <a:t>LCD Display</a:t>
            </a:r>
            <a:endParaRPr lang="en-US" sz="1600">
              <a:solidFill>
                <a:schemeClr val="tx1"/>
              </a:solidFill>
              <a:latin typeface="Times New Roman" panose="02020603050405020304" charset="0"/>
              <a:cs typeface="Times New Roman" panose="02020603050405020304" charset="0"/>
            </a:endParaRPr>
          </a:p>
        </p:txBody>
      </p:sp>
      <p:sp>
        <p:nvSpPr>
          <p:cNvPr id="10" name="Rectangles 9"/>
          <p:cNvSpPr/>
          <p:nvPr/>
        </p:nvSpPr>
        <p:spPr>
          <a:xfrm>
            <a:off x="6705600" y="2971800"/>
            <a:ext cx="1612900" cy="857250"/>
          </a:xfrm>
          <a:prstGeom prst="rect">
            <a:avLst/>
          </a:prstGeom>
        </p:spPr>
        <p:style>
          <a:lnRef idx="0">
            <a:srgbClr val="FFFFFF"/>
          </a:lnRef>
          <a:fillRef idx="2">
            <a:prstClr val="black"/>
          </a:fillRef>
          <a:effectRef idx="0">
            <a:srgbClr val="FFFFFF"/>
          </a:effectRef>
          <a:fontRef idx="minor">
            <a:schemeClr val="lt1"/>
          </a:fontRef>
        </p:style>
        <p:txBody>
          <a:bodyPr rtlCol="0" anchor="ctr"/>
          <a:p>
            <a:pPr algn="ctr"/>
            <a:r>
              <a:rPr lang="en-US" sz="1600">
                <a:solidFill>
                  <a:schemeClr val="tx1"/>
                </a:solidFill>
                <a:latin typeface="Times New Roman" panose="02020603050405020304" charset="0"/>
                <a:cs typeface="Times New Roman" panose="02020603050405020304" charset="0"/>
              </a:rPr>
              <a:t>Parking Data</a:t>
            </a:r>
            <a:endParaRPr lang="en-US" sz="1600">
              <a:solidFill>
                <a:schemeClr val="tx1"/>
              </a:solidFill>
              <a:latin typeface="Times New Roman" panose="02020603050405020304" charset="0"/>
              <a:cs typeface="Times New Roman" panose="02020603050405020304" charset="0"/>
            </a:endParaRPr>
          </a:p>
        </p:txBody>
      </p:sp>
      <p:sp>
        <p:nvSpPr>
          <p:cNvPr id="12" name="Rectangles 11"/>
          <p:cNvSpPr/>
          <p:nvPr/>
        </p:nvSpPr>
        <p:spPr>
          <a:xfrm>
            <a:off x="3227705" y="4800600"/>
            <a:ext cx="1804670" cy="1447800"/>
          </a:xfrm>
          <a:prstGeom prst="rect">
            <a:avLst/>
          </a:prstGeom>
        </p:spPr>
        <p:style>
          <a:lnRef idx="0">
            <a:srgbClr val="FFFFFF"/>
          </a:lnRef>
          <a:fillRef idx="2">
            <a:prstClr val="black"/>
          </a:fillRef>
          <a:effectRef idx="0">
            <a:srgbClr val="FFFFFF"/>
          </a:effectRef>
          <a:fontRef idx="minor">
            <a:schemeClr val="lt1"/>
          </a:fontRef>
        </p:style>
        <p:txBody>
          <a:bodyPr rtlCol="0" anchor="ctr"/>
          <a:p>
            <a:pPr algn="ctr"/>
            <a:r>
              <a:rPr lang="en-US" sz="1600">
                <a:solidFill>
                  <a:schemeClr val="tx1"/>
                </a:solidFill>
                <a:latin typeface="Times New Roman" panose="02020603050405020304" charset="0"/>
                <a:cs typeface="Times New Roman" panose="02020603050405020304" charset="0"/>
              </a:rPr>
              <a:t>Frontend Interface</a:t>
            </a:r>
            <a:endParaRPr lang="en-US" sz="1600">
              <a:solidFill>
                <a:schemeClr val="tx1"/>
              </a:solidFill>
              <a:latin typeface="Times New Roman" panose="02020603050405020304" charset="0"/>
              <a:cs typeface="Times New Roman" panose="02020603050405020304" charset="0"/>
            </a:endParaRPr>
          </a:p>
          <a:p>
            <a:pPr algn="ctr"/>
            <a:r>
              <a:rPr lang="en-US" sz="1600">
                <a:solidFill>
                  <a:schemeClr val="tx1"/>
                </a:solidFill>
                <a:latin typeface="Times New Roman" panose="02020603050405020304" charset="0"/>
                <a:cs typeface="Times New Roman" panose="02020603050405020304" charset="0"/>
              </a:rPr>
              <a:t>(Website)</a:t>
            </a:r>
            <a:endParaRPr lang="en-US" sz="1600">
              <a:solidFill>
                <a:schemeClr val="tx1"/>
              </a:solidFill>
              <a:latin typeface="Times New Roman" panose="02020603050405020304" charset="0"/>
              <a:cs typeface="Times New Roman" panose="02020603050405020304" charset="0"/>
            </a:endParaRPr>
          </a:p>
        </p:txBody>
      </p:sp>
      <p:cxnSp>
        <p:nvCxnSpPr>
          <p:cNvPr id="13" name="Straight Arrow Connector 12"/>
          <p:cNvCxnSpPr>
            <a:stCxn id="5" idx="2"/>
            <a:endCxn id="8" idx="0"/>
          </p:cNvCxnSpPr>
          <p:nvPr/>
        </p:nvCxnSpPr>
        <p:spPr>
          <a:xfrm>
            <a:off x="1028700" y="2057400"/>
            <a:ext cx="0" cy="9906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4" name="Straight Arrow Connector 13"/>
          <p:cNvCxnSpPr>
            <a:stCxn id="6" idx="2"/>
            <a:endCxn id="9" idx="0"/>
          </p:cNvCxnSpPr>
          <p:nvPr/>
        </p:nvCxnSpPr>
        <p:spPr>
          <a:xfrm>
            <a:off x="4076700" y="2057400"/>
            <a:ext cx="0" cy="9906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8" name="Straight Arrow Connector 17"/>
          <p:cNvCxnSpPr/>
          <p:nvPr/>
        </p:nvCxnSpPr>
        <p:spPr>
          <a:xfrm>
            <a:off x="7512050" y="2026920"/>
            <a:ext cx="0" cy="9906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9" name="Straight Arrow Connector 18"/>
          <p:cNvCxnSpPr>
            <a:stCxn id="5" idx="3"/>
            <a:endCxn id="6" idx="1"/>
          </p:cNvCxnSpPr>
          <p:nvPr/>
        </p:nvCxnSpPr>
        <p:spPr>
          <a:xfrm>
            <a:off x="1752600" y="1676400"/>
            <a:ext cx="160020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0" name="Straight Arrow Connector 19"/>
          <p:cNvCxnSpPr>
            <a:stCxn id="6" idx="3"/>
          </p:cNvCxnSpPr>
          <p:nvPr/>
        </p:nvCxnSpPr>
        <p:spPr>
          <a:xfrm>
            <a:off x="4800600" y="1676400"/>
            <a:ext cx="190500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3" name="Straight Arrow Connector 22"/>
          <p:cNvCxnSpPr/>
          <p:nvPr/>
        </p:nvCxnSpPr>
        <p:spPr>
          <a:xfrm>
            <a:off x="4114800" y="3810000"/>
            <a:ext cx="0" cy="9906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4" name="Text Box 23"/>
          <p:cNvSpPr txBox="1"/>
          <p:nvPr/>
        </p:nvSpPr>
        <p:spPr>
          <a:xfrm>
            <a:off x="1142365" y="2394585"/>
            <a:ext cx="1948180" cy="337185"/>
          </a:xfrm>
          <a:prstGeom prst="rect">
            <a:avLst/>
          </a:prstGeom>
          <a:noFill/>
        </p:spPr>
        <p:txBody>
          <a:bodyPr wrap="square" rtlCol="0">
            <a:spAutoFit/>
          </a:bodyPr>
          <a:p>
            <a:r>
              <a:rPr lang="en-US" sz="1600">
                <a:latin typeface="Times New Roman" panose="02020603050405020304" charset="0"/>
                <a:cs typeface="Times New Roman" panose="02020603050405020304" charset="0"/>
              </a:rPr>
              <a:t>Detection Data</a:t>
            </a:r>
            <a:endParaRPr lang="en-US" sz="1600">
              <a:latin typeface="Times New Roman" panose="02020603050405020304" charset="0"/>
              <a:cs typeface="Times New Roman" panose="02020603050405020304" charset="0"/>
            </a:endParaRPr>
          </a:p>
        </p:txBody>
      </p:sp>
      <p:sp>
        <p:nvSpPr>
          <p:cNvPr id="25" name="Text Box 24"/>
          <p:cNvSpPr txBox="1"/>
          <p:nvPr/>
        </p:nvSpPr>
        <p:spPr>
          <a:xfrm>
            <a:off x="4258945" y="2438400"/>
            <a:ext cx="1608455" cy="381000"/>
          </a:xfrm>
          <a:prstGeom prst="rect">
            <a:avLst/>
          </a:prstGeom>
          <a:noFill/>
        </p:spPr>
        <p:txBody>
          <a:bodyPr wrap="square" rtlCol="0">
            <a:noAutofit/>
          </a:bodyPr>
          <a:p>
            <a:r>
              <a:rPr lang="en-US" sz="1600">
                <a:latin typeface="Times New Roman" panose="02020603050405020304" charset="0"/>
                <a:cs typeface="Times New Roman" panose="02020603050405020304" charset="0"/>
              </a:rPr>
              <a:t>Control Signals</a:t>
            </a:r>
            <a:endParaRPr lang="en-US" sz="1600">
              <a:latin typeface="Times New Roman" panose="02020603050405020304" charset="0"/>
              <a:cs typeface="Times New Roman" panose="02020603050405020304" charset="0"/>
            </a:endParaRPr>
          </a:p>
        </p:txBody>
      </p:sp>
      <p:sp>
        <p:nvSpPr>
          <p:cNvPr id="26" name="Text Box 25"/>
          <p:cNvSpPr txBox="1"/>
          <p:nvPr/>
        </p:nvSpPr>
        <p:spPr>
          <a:xfrm>
            <a:off x="7620000" y="2350770"/>
            <a:ext cx="1608455" cy="381000"/>
          </a:xfrm>
          <a:prstGeom prst="rect">
            <a:avLst/>
          </a:prstGeom>
          <a:noFill/>
        </p:spPr>
        <p:txBody>
          <a:bodyPr wrap="square" rtlCol="0">
            <a:noAutofit/>
          </a:bodyPr>
          <a:p>
            <a:r>
              <a:rPr lang="en-US" sz="1600">
                <a:latin typeface="Times New Roman" panose="02020603050405020304" charset="0"/>
                <a:cs typeface="Times New Roman" panose="02020603050405020304" charset="0"/>
              </a:rPr>
              <a:t>Data Updates</a:t>
            </a:r>
            <a:endParaRPr lang="en-US" sz="1600">
              <a:latin typeface="Times New Roman" panose="02020603050405020304" charset="0"/>
              <a:cs typeface="Times New Roman" panose="02020603050405020304" charset="0"/>
            </a:endParaRPr>
          </a:p>
        </p:txBody>
      </p:sp>
      <p:sp>
        <p:nvSpPr>
          <p:cNvPr id="27" name="Text Box 26"/>
          <p:cNvSpPr txBox="1"/>
          <p:nvPr/>
        </p:nvSpPr>
        <p:spPr>
          <a:xfrm>
            <a:off x="4258310" y="4116070"/>
            <a:ext cx="2371090" cy="337185"/>
          </a:xfrm>
          <a:prstGeom prst="rect">
            <a:avLst/>
          </a:prstGeom>
          <a:noFill/>
        </p:spPr>
        <p:txBody>
          <a:bodyPr wrap="square" rtlCol="0">
            <a:spAutoFit/>
          </a:bodyPr>
          <a:p>
            <a:r>
              <a:rPr lang="en-US" sz="1600">
                <a:latin typeface="Times New Roman" panose="02020603050405020304" charset="0"/>
                <a:cs typeface="Times New Roman" panose="02020603050405020304" charset="0"/>
              </a:rPr>
              <a:t>Parking Data Updates</a:t>
            </a:r>
            <a:endParaRPr lang="en-US" sz="160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357505" y="1337310"/>
            <a:ext cx="8356600" cy="4217670"/>
          </a:xfrm>
        </p:spPr>
        <p:txBody>
          <a:bodyPr>
            <a:noAutofit/>
          </a:bodyPr>
          <a:p>
            <a:pPr marL="285750" indent="-285750" algn="just">
              <a:lnSpc>
                <a:spcPct val="125000"/>
              </a:lnSpc>
              <a:spcBef>
                <a:spcPts val="0"/>
              </a:spcBef>
              <a:spcAft>
                <a:spcPts val="0"/>
              </a:spcAft>
              <a:buFont typeface="Arial" panose="020B0604020202020204" pitchFamily="34" charset="0"/>
              <a:buChar char="•"/>
            </a:pPr>
            <a:r>
              <a:rPr lang="en-US" sz="1800" b="1">
                <a:solidFill>
                  <a:schemeClr val="tx1"/>
                </a:solidFill>
              </a:rPr>
              <a:t>IoT Sensors (IR Sensor, Ultrasonic Sensors):</a:t>
            </a:r>
            <a:r>
              <a:rPr lang="en-US">
                <a:solidFill>
                  <a:schemeClr val="tx1"/>
                </a:solidFill>
              </a:rPr>
              <a:t> </a:t>
            </a:r>
            <a:r>
              <a:rPr lang="en-US" sz="1800">
                <a:solidFill>
                  <a:schemeClr val="tx1"/>
                </a:solidFill>
              </a:rPr>
              <a:t>Detect vehicle presence and occupancy in parking slots.</a:t>
            </a:r>
            <a:endParaRPr lang="en-US" sz="1800">
              <a:solidFill>
                <a:schemeClr val="tx1"/>
              </a:solidFill>
            </a:endParaRPr>
          </a:p>
          <a:p>
            <a:pPr marL="285750" indent="-285750" algn="just">
              <a:lnSpc>
                <a:spcPct val="125000"/>
              </a:lnSpc>
              <a:spcBef>
                <a:spcPts val="0"/>
              </a:spcBef>
              <a:spcAft>
                <a:spcPts val="0"/>
              </a:spcAft>
              <a:buFont typeface="Arial" panose="020B0604020202020204" pitchFamily="34" charset="0"/>
              <a:buChar char="•"/>
            </a:pPr>
            <a:r>
              <a:rPr lang="en-US" sz="1800" b="1">
                <a:solidFill>
                  <a:schemeClr val="tx1"/>
                </a:solidFill>
              </a:rPr>
              <a:t>Entry Gate Controller (Servo Motor): </a:t>
            </a:r>
            <a:r>
              <a:rPr lang="en-US" sz="1800">
                <a:solidFill>
                  <a:schemeClr val="tx1"/>
                </a:solidFill>
              </a:rPr>
              <a:t>Controls the entry gate based on vehicle detection and system commands.</a:t>
            </a:r>
            <a:endParaRPr lang="en-US" sz="1800">
              <a:solidFill>
                <a:schemeClr val="tx1"/>
              </a:solidFill>
            </a:endParaRPr>
          </a:p>
          <a:p>
            <a:pPr marL="285750" indent="-285750" algn="just">
              <a:lnSpc>
                <a:spcPct val="125000"/>
              </a:lnSpc>
              <a:spcBef>
                <a:spcPts val="0"/>
              </a:spcBef>
              <a:spcAft>
                <a:spcPts val="0"/>
              </a:spcAft>
              <a:buFont typeface="Arial" panose="020B0604020202020204" pitchFamily="34" charset="0"/>
              <a:buChar char="•"/>
            </a:pPr>
            <a:r>
              <a:rPr lang="en-US" sz="1800" b="1">
                <a:solidFill>
                  <a:schemeClr val="tx1"/>
                </a:solidFill>
              </a:rPr>
              <a:t>Backend Service:</a:t>
            </a:r>
            <a:r>
              <a:rPr lang="en-US" sz="1800">
                <a:solidFill>
                  <a:schemeClr val="tx1"/>
                </a:solidFill>
              </a:rPr>
              <a:t> Processes sensor data, controls gate operations, and updates parking availability in the database.</a:t>
            </a:r>
            <a:endParaRPr lang="en-US" sz="1800">
              <a:solidFill>
                <a:schemeClr val="tx1"/>
              </a:solidFill>
            </a:endParaRPr>
          </a:p>
          <a:p>
            <a:pPr marL="285750" indent="-285750" algn="just">
              <a:lnSpc>
                <a:spcPct val="125000"/>
              </a:lnSpc>
              <a:spcBef>
                <a:spcPts val="0"/>
              </a:spcBef>
              <a:spcAft>
                <a:spcPts val="0"/>
              </a:spcAft>
              <a:buFont typeface="Arial" panose="020B0604020202020204" pitchFamily="34" charset="0"/>
              <a:buChar char="•"/>
            </a:pPr>
            <a:r>
              <a:rPr lang="en-US" sz="1800" b="1">
                <a:solidFill>
                  <a:schemeClr val="tx1"/>
                </a:solidFill>
              </a:rPr>
              <a:t>Database (Parking Data):</a:t>
            </a:r>
            <a:r>
              <a:rPr lang="en-US" sz="1800">
                <a:solidFill>
                  <a:schemeClr val="tx1"/>
                </a:solidFill>
              </a:rPr>
              <a:t> Stores parking slot occupancy data for real-time updates and retrieval.</a:t>
            </a:r>
            <a:endParaRPr lang="en-US" sz="1800">
              <a:solidFill>
                <a:schemeClr val="tx1"/>
              </a:solidFill>
            </a:endParaRPr>
          </a:p>
          <a:p>
            <a:pPr marL="285750" indent="-285750" algn="just">
              <a:lnSpc>
                <a:spcPct val="125000"/>
              </a:lnSpc>
              <a:spcBef>
                <a:spcPts val="0"/>
              </a:spcBef>
              <a:spcAft>
                <a:spcPts val="0"/>
              </a:spcAft>
              <a:buFont typeface="Arial" panose="020B0604020202020204" pitchFamily="34" charset="0"/>
              <a:buChar char="•"/>
            </a:pPr>
            <a:r>
              <a:rPr lang="en-US" sz="1800" b="1">
                <a:solidFill>
                  <a:schemeClr val="tx1"/>
                </a:solidFill>
              </a:rPr>
              <a:t>Frontend Interface (Website):</a:t>
            </a:r>
            <a:r>
              <a:rPr lang="en-US" sz="1800">
                <a:solidFill>
                  <a:schemeClr val="tx1"/>
                </a:solidFill>
              </a:rPr>
              <a:t> Displays parking availability information to users and provides a user interface for interaction.</a:t>
            </a:r>
            <a:endParaRPr lang="en-US" sz="1800">
              <a:solidFill>
                <a:schemeClr val="tx1"/>
              </a:solidFill>
            </a:endParaRPr>
          </a:p>
        </p:txBody>
      </p:sp>
      <p:sp>
        <p:nvSpPr>
          <p:cNvPr id="4" name="Title 1"/>
          <p:cNvSpPr>
            <a:spLocks noGrp="1"/>
          </p:cNvSpPr>
          <p:nvPr/>
        </p:nvSpPr>
        <p:spPr>
          <a:xfrm>
            <a:off x="228600" y="540511"/>
            <a:ext cx="8681719" cy="307340"/>
          </a:xfrm>
          <a:prstGeom prst="rect">
            <a:avLst/>
          </a:prstGeom>
        </p:spPr>
        <p:txBody>
          <a:bodyPr wrap="square" lIns="0" tIns="0" rIns="0" bIns="0">
            <a:spAutoFit/>
          </a:bodyPr>
          <a:lstStyle>
            <a:lvl1pPr>
              <a:defRPr sz="2400" b="1" i="0" u="heavy">
                <a:solidFill>
                  <a:srgbClr val="C00000"/>
                </a:solidFill>
                <a:latin typeface="Times New Roman" panose="02020603050405020304"/>
                <a:ea typeface="+mj-ea"/>
                <a:cs typeface="Times New Roman" panose="02020603050405020304"/>
              </a:defRPr>
            </a:lvl1pPr>
          </a:lstStyle>
          <a:p>
            <a:r>
              <a:rPr lang="en-US" sz="2000"/>
              <a:t>3.3.2 Data Flow Diagram</a:t>
            </a:r>
            <a:endParaRPr 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1140" y="99948"/>
            <a:ext cx="8681719" cy="738505"/>
          </a:xfrm>
        </p:spPr>
        <p:txBody>
          <a:bodyPr/>
          <a:p>
            <a:br>
              <a:rPr lang="en-US"/>
            </a:br>
            <a:r>
              <a:rPr lang="en-US" sz="2000"/>
              <a:t>3.3.3</a:t>
            </a:r>
            <a:r>
              <a:rPr lang="en-US"/>
              <a:t> </a:t>
            </a:r>
            <a:r>
              <a:rPr lang="en-US" sz="2000"/>
              <a:t>Class diagram :</a:t>
            </a:r>
            <a:endParaRPr lang="en-US" sz="2000"/>
          </a:p>
        </p:txBody>
      </p:sp>
      <p:pic>
        <p:nvPicPr>
          <p:cNvPr id="4" name="Content Placeholder 3" descr="class,parkezy"/>
          <p:cNvPicPr>
            <a:picLocks noChangeAspect="1"/>
          </p:cNvPicPr>
          <p:nvPr>
            <p:ph sz="half" idx="2"/>
          </p:nvPr>
        </p:nvPicPr>
        <p:blipFill>
          <a:blip r:embed="rId1"/>
          <a:stretch>
            <a:fillRect/>
          </a:stretch>
        </p:blipFill>
        <p:spPr>
          <a:xfrm>
            <a:off x="991870" y="1260475"/>
            <a:ext cx="7249795" cy="44157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1" name="object 2"/>
          <p:cNvSpPr txBox="1">
            <a:spLocks noGrp="1"/>
          </p:cNvSpPr>
          <p:nvPr>
            <p:ph type="title"/>
          </p:nvPr>
        </p:nvSpPr>
        <p:spPr>
          <a:xfrm>
            <a:off x="228600" y="152400"/>
            <a:ext cx="8681720" cy="758190"/>
          </a:xfrm>
          <a:prstGeom prst="rect">
            <a:avLst/>
          </a:prstGeom>
        </p:spPr>
        <p:txBody>
          <a:bodyPr vert="horz" wrap="square" lIns="0" tIns="283845" rIns="0" bIns="0" rtlCol="0">
            <a:noAutofit/>
          </a:bodyPr>
          <a:p>
            <a:pPr marL="241300">
              <a:lnSpc>
                <a:spcPct val="100000"/>
              </a:lnSpc>
            </a:pPr>
            <a:r>
              <a:rPr sz="2800" u="none" spc="-5" dirty="0" smtClean="0"/>
              <a:t>Contents</a:t>
            </a:r>
            <a:r>
              <a:rPr lang="en-IN" sz="2800" u="none" spc="-5" dirty="0" smtClean="0"/>
              <a:t> :</a:t>
            </a:r>
            <a:endParaRPr sz="2800" u="none" dirty="0"/>
          </a:p>
        </p:txBody>
      </p:sp>
      <p:sp>
        <p:nvSpPr>
          <p:cNvPr id="2" name="Text Box 1"/>
          <p:cNvSpPr txBox="1"/>
          <p:nvPr/>
        </p:nvSpPr>
        <p:spPr>
          <a:xfrm>
            <a:off x="381000" y="990600"/>
            <a:ext cx="6751955" cy="5831205"/>
          </a:xfrm>
          <a:prstGeom prst="rect">
            <a:avLst/>
          </a:prstGeom>
          <a:noFill/>
        </p:spPr>
        <p:txBody>
          <a:bodyPr wrap="square" rtlCol="0" anchor="t">
            <a:spAutoFit/>
          </a:bodyPr>
          <a:p>
            <a:pPr marL="12700" indent="0">
              <a:lnSpc>
                <a:spcPct val="100000"/>
              </a:lnSpc>
              <a:buFont typeface="+mj-lt"/>
              <a:buNone/>
              <a:tabLst>
                <a:tab pos="512445" algn="l"/>
              </a:tabLst>
            </a:pPr>
            <a:r>
              <a:rPr lang="en-IN" sz="1600" dirty="0">
                <a:solidFill>
                  <a:srgbClr val="FF0000"/>
                </a:solidFill>
                <a:latin typeface="Times New Roman" panose="02020603050405020304" charset="0"/>
                <a:cs typeface="Times New Roman" panose="02020603050405020304" charset="0"/>
                <a:sym typeface="+mn-ea"/>
              </a:rPr>
              <a:t>i.</a:t>
            </a:r>
            <a:r>
              <a:rPr lang="en-IN" sz="1600" dirty="0">
                <a:solidFill>
                  <a:schemeClr val="tx1"/>
                </a:solidFill>
                <a:latin typeface="Times New Roman" panose="02020603050405020304" charset="0"/>
                <a:cs typeface="Times New Roman" panose="02020603050405020304" charset="0"/>
                <a:sym typeface="+mn-ea"/>
              </a:rPr>
              <a:t>       Abstract</a:t>
            </a:r>
            <a:endParaRPr lang="en-IN" sz="1600" dirty="0">
              <a:solidFill>
                <a:schemeClr val="tx1"/>
              </a:solidFill>
              <a:latin typeface="Times New Roman" panose="02020603050405020304" charset="0"/>
              <a:cs typeface="Times New Roman" panose="02020603050405020304" charset="0"/>
            </a:endParaRPr>
          </a:p>
          <a:p>
            <a:pPr marL="469900" indent="-457200">
              <a:lnSpc>
                <a:spcPct val="100000"/>
              </a:lnSpc>
              <a:spcBef>
                <a:spcPts val="600"/>
              </a:spcBef>
              <a:buClr>
                <a:srgbClr val="D24717"/>
              </a:buClr>
              <a:buSzPct val="85000"/>
              <a:buFont typeface="+mj-lt"/>
              <a:buAutoNum type="arabicPeriod"/>
              <a:tabLst>
                <a:tab pos="469265" algn="l"/>
                <a:tab pos="469900" algn="l"/>
              </a:tabLst>
            </a:pPr>
            <a:r>
              <a:rPr lang="en-IN" sz="1600" dirty="0">
                <a:solidFill>
                  <a:schemeClr val="tx1"/>
                </a:solidFill>
                <a:latin typeface="Times New Roman" panose="02020603050405020304" charset="0"/>
                <a:cs typeface="Times New Roman" panose="02020603050405020304" charset="0"/>
                <a:sym typeface="+mn-ea"/>
              </a:rPr>
              <a:t>Introduction</a:t>
            </a:r>
            <a:endParaRPr lang="en-IN" sz="1600" dirty="0">
              <a:solidFill>
                <a:schemeClr val="tx1"/>
              </a:solidFill>
              <a:latin typeface="Times New Roman" panose="02020603050405020304" charset="0"/>
              <a:cs typeface="Times New Roman" panose="02020603050405020304" charset="0"/>
              <a:sym typeface="+mn-ea"/>
            </a:endParaRPr>
          </a:p>
          <a:p>
            <a:pPr marL="469900" lvl="1" indent="0">
              <a:lnSpc>
                <a:spcPct val="100000"/>
              </a:lnSpc>
              <a:spcBef>
                <a:spcPts val="600"/>
              </a:spcBef>
              <a:buClr>
                <a:srgbClr val="D24717"/>
              </a:buClr>
              <a:buSzPct val="85000"/>
              <a:buFont typeface="+mj-lt"/>
              <a:buNone/>
              <a:tabLst>
                <a:tab pos="469265" algn="l"/>
                <a:tab pos="469900" algn="l"/>
              </a:tabLst>
            </a:pPr>
            <a:r>
              <a:rPr lang="en-IN" sz="1600" dirty="0">
                <a:solidFill>
                  <a:srgbClr val="FF0000"/>
                </a:solidFill>
                <a:latin typeface="Times New Roman" panose="02020603050405020304" charset="0"/>
                <a:cs typeface="Times New Roman" panose="02020603050405020304" charset="0"/>
              </a:rPr>
              <a:t>1.1</a:t>
            </a:r>
            <a:r>
              <a:rPr lang="en-IN" sz="1600" dirty="0">
                <a:solidFill>
                  <a:schemeClr val="tx1"/>
                </a:solidFill>
                <a:latin typeface="Times New Roman" panose="02020603050405020304" charset="0"/>
                <a:cs typeface="Times New Roman" panose="02020603050405020304" charset="0"/>
              </a:rPr>
              <a:t>   Problem Definition &amp; Descrition</a:t>
            </a:r>
            <a:endParaRPr lang="en-IN" sz="1600" dirty="0">
              <a:solidFill>
                <a:schemeClr val="tx1"/>
              </a:solidFill>
              <a:latin typeface="Times New Roman" panose="02020603050405020304" charset="0"/>
              <a:cs typeface="Times New Roman" panose="02020603050405020304" charset="0"/>
            </a:endParaRPr>
          </a:p>
          <a:p>
            <a:pPr marL="469900" lvl="1" indent="0">
              <a:lnSpc>
                <a:spcPct val="100000"/>
              </a:lnSpc>
              <a:spcBef>
                <a:spcPts val="600"/>
              </a:spcBef>
              <a:buClr>
                <a:srgbClr val="D24717"/>
              </a:buClr>
              <a:buSzPct val="85000"/>
              <a:buFont typeface="+mj-lt"/>
              <a:buNone/>
              <a:tabLst>
                <a:tab pos="469265" algn="l"/>
                <a:tab pos="469900" algn="l"/>
              </a:tabLst>
            </a:pPr>
            <a:r>
              <a:rPr lang="en-IN" sz="1600" dirty="0">
                <a:solidFill>
                  <a:srgbClr val="FF0000"/>
                </a:solidFill>
                <a:latin typeface="Times New Roman" panose="02020603050405020304" charset="0"/>
                <a:cs typeface="Times New Roman" panose="02020603050405020304" charset="0"/>
              </a:rPr>
              <a:t>1.2 </a:t>
            </a:r>
            <a:r>
              <a:rPr lang="en-IN" sz="1600" dirty="0">
                <a:solidFill>
                  <a:schemeClr val="tx1"/>
                </a:solidFill>
                <a:latin typeface="Times New Roman" panose="02020603050405020304" charset="0"/>
                <a:cs typeface="Times New Roman" panose="02020603050405020304" charset="0"/>
              </a:rPr>
              <a:t>  Objective of the Project</a:t>
            </a:r>
            <a:endParaRPr lang="en-IN" sz="1600" dirty="0">
              <a:solidFill>
                <a:schemeClr val="tx1"/>
              </a:solidFill>
              <a:latin typeface="Times New Roman" panose="02020603050405020304" charset="0"/>
              <a:cs typeface="Times New Roman" panose="02020603050405020304" charset="0"/>
            </a:endParaRPr>
          </a:p>
          <a:p>
            <a:pPr marL="469900" lvl="1" indent="0">
              <a:lnSpc>
                <a:spcPct val="100000"/>
              </a:lnSpc>
              <a:spcBef>
                <a:spcPts val="600"/>
              </a:spcBef>
              <a:buClr>
                <a:srgbClr val="D24717"/>
              </a:buClr>
              <a:buSzPct val="85000"/>
              <a:buFont typeface="+mj-lt"/>
              <a:buNone/>
              <a:tabLst>
                <a:tab pos="469265" algn="l"/>
                <a:tab pos="469900" algn="l"/>
              </a:tabLst>
            </a:pPr>
            <a:r>
              <a:rPr lang="en-IN" sz="1600" dirty="0">
                <a:solidFill>
                  <a:srgbClr val="FF0000"/>
                </a:solidFill>
                <a:latin typeface="Times New Roman" panose="02020603050405020304" charset="0"/>
                <a:cs typeface="Times New Roman" panose="02020603050405020304" charset="0"/>
              </a:rPr>
              <a:t>1.3 </a:t>
            </a:r>
            <a:r>
              <a:rPr lang="en-IN" sz="1600" dirty="0">
                <a:solidFill>
                  <a:schemeClr val="tx1"/>
                </a:solidFill>
                <a:latin typeface="Times New Roman" panose="02020603050405020304" charset="0"/>
                <a:cs typeface="Times New Roman" panose="02020603050405020304" charset="0"/>
              </a:rPr>
              <a:t>  Scope of the Project </a:t>
            </a:r>
            <a:endParaRPr lang="en-IN" sz="1600" dirty="0">
              <a:solidFill>
                <a:schemeClr val="tx1"/>
              </a:solidFill>
              <a:latin typeface="Times New Roman" panose="02020603050405020304" charset="0"/>
              <a:cs typeface="Times New Roman" panose="02020603050405020304" charset="0"/>
            </a:endParaRPr>
          </a:p>
          <a:p>
            <a:pPr marL="12700" indent="0">
              <a:lnSpc>
                <a:spcPct val="100000"/>
              </a:lnSpc>
              <a:spcBef>
                <a:spcPts val="600"/>
              </a:spcBef>
              <a:buClr>
                <a:srgbClr val="D24717"/>
              </a:buClr>
              <a:buSzPct val="85000"/>
              <a:buFont typeface="+mj-lt"/>
              <a:buNone/>
              <a:tabLst>
                <a:tab pos="469265" algn="l"/>
                <a:tab pos="469900" algn="l"/>
              </a:tabLst>
            </a:pPr>
            <a:r>
              <a:rPr lang="en-IN" sz="1600" dirty="0">
                <a:solidFill>
                  <a:srgbClr val="FF0000"/>
                </a:solidFill>
                <a:latin typeface="Times New Roman" panose="02020603050405020304" charset="0"/>
                <a:cs typeface="Times New Roman" panose="02020603050405020304" charset="0"/>
                <a:sym typeface="+mn-ea"/>
              </a:rPr>
              <a:t>2.  </a:t>
            </a:r>
            <a:r>
              <a:rPr lang="en-IN" sz="1600" dirty="0">
                <a:latin typeface="Times New Roman" panose="02020603050405020304" charset="0"/>
                <a:cs typeface="Times New Roman" panose="02020603050405020304" charset="0"/>
                <a:sym typeface="+mn-ea"/>
              </a:rPr>
              <a:t>   System Analysis</a:t>
            </a:r>
            <a:endParaRPr lang="en-IN" sz="1600" dirty="0">
              <a:latin typeface="Times New Roman" panose="02020603050405020304" charset="0"/>
              <a:cs typeface="Times New Roman" panose="02020603050405020304" charset="0"/>
              <a:sym typeface="+mn-ea"/>
            </a:endParaRPr>
          </a:p>
          <a:p>
            <a:pPr marL="469900" lvl="1" indent="0">
              <a:lnSpc>
                <a:spcPct val="100000"/>
              </a:lnSpc>
              <a:spcBef>
                <a:spcPts val="600"/>
              </a:spcBef>
              <a:buClr>
                <a:srgbClr val="D24717"/>
              </a:buClr>
              <a:buSzPct val="85000"/>
              <a:buFont typeface="+mj-lt"/>
              <a:buNone/>
              <a:tabLst>
                <a:tab pos="469265" algn="l"/>
                <a:tab pos="469900" algn="l"/>
              </a:tabLst>
            </a:pPr>
            <a:r>
              <a:rPr lang="en-IN" sz="1600" dirty="0">
                <a:solidFill>
                  <a:srgbClr val="FF0000"/>
                </a:solidFill>
                <a:latin typeface="Times New Roman" panose="02020603050405020304" charset="0"/>
                <a:cs typeface="Times New Roman" panose="02020603050405020304" charset="0"/>
                <a:sym typeface="+mn-ea"/>
              </a:rPr>
              <a:t>2.1</a:t>
            </a:r>
            <a:r>
              <a:rPr lang="en-IN" sz="1600" dirty="0">
                <a:latin typeface="Times New Roman" panose="02020603050405020304" charset="0"/>
                <a:cs typeface="Times New Roman" panose="02020603050405020304" charset="0"/>
                <a:sym typeface="+mn-ea"/>
              </a:rPr>
              <a:t>   Existing System</a:t>
            </a:r>
            <a:endParaRPr lang="en-IN" sz="1600" dirty="0">
              <a:latin typeface="Times New Roman" panose="02020603050405020304" charset="0"/>
              <a:cs typeface="Times New Roman" panose="02020603050405020304" charset="0"/>
              <a:sym typeface="+mn-ea"/>
            </a:endParaRPr>
          </a:p>
          <a:p>
            <a:pPr marL="469900" lvl="1" indent="0">
              <a:lnSpc>
                <a:spcPct val="100000"/>
              </a:lnSpc>
              <a:spcBef>
                <a:spcPts val="600"/>
              </a:spcBef>
              <a:buClr>
                <a:srgbClr val="D24717"/>
              </a:buClr>
              <a:buSzPct val="85000"/>
              <a:buFont typeface="+mj-lt"/>
              <a:buNone/>
              <a:tabLst>
                <a:tab pos="469265" algn="l"/>
                <a:tab pos="469900" algn="l"/>
              </a:tabLst>
            </a:pPr>
            <a:r>
              <a:rPr lang="en-IN" sz="1600" dirty="0">
                <a:solidFill>
                  <a:srgbClr val="FF0000"/>
                </a:solidFill>
                <a:latin typeface="Times New Roman" panose="02020603050405020304" charset="0"/>
                <a:cs typeface="Times New Roman" panose="02020603050405020304" charset="0"/>
                <a:sym typeface="+mn-ea"/>
              </a:rPr>
              <a:t>2.2</a:t>
            </a:r>
            <a:r>
              <a:rPr lang="en-IN" sz="1600" dirty="0">
                <a:latin typeface="Times New Roman" panose="02020603050405020304" charset="0"/>
                <a:cs typeface="Times New Roman" panose="02020603050405020304" charset="0"/>
                <a:sym typeface="+mn-ea"/>
              </a:rPr>
              <a:t>   Proposed System </a:t>
            </a:r>
            <a:endParaRPr lang="en-IN" sz="1600" dirty="0">
              <a:latin typeface="Times New Roman" panose="02020603050405020304" charset="0"/>
              <a:cs typeface="Times New Roman" panose="02020603050405020304" charset="0"/>
              <a:sym typeface="+mn-ea"/>
            </a:endParaRPr>
          </a:p>
          <a:p>
            <a:pPr marL="469900" lvl="1" indent="0">
              <a:lnSpc>
                <a:spcPct val="100000"/>
              </a:lnSpc>
              <a:spcBef>
                <a:spcPts val="600"/>
              </a:spcBef>
              <a:buClr>
                <a:srgbClr val="D24717"/>
              </a:buClr>
              <a:buSzPct val="85000"/>
              <a:buFont typeface="+mj-lt"/>
              <a:buNone/>
              <a:tabLst>
                <a:tab pos="469265" algn="l"/>
                <a:tab pos="469900" algn="l"/>
              </a:tabLst>
            </a:pPr>
            <a:r>
              <a:rPr lang="en-IN" sz="1600" dirty="0">
                <a:solidFill>
                  <a:srgbClr val="FF0000"/>
                </a:solidFill>
                <a:latin typeface="Times New Roman" panose="02020603050405020304" charset="0"/>
                <a:cs typeface="Times New Roman" panose="02020603050405020304" charset="0"/>
                <a:sym typeface="+mn-ea"/>
              </a:rPr>
              <a:t>2.3</a:t>
            </a:r>
            <a:r>
              <a:rPr lang="en-IN" sz="1600" dirty="0">
                <a:latin typeface="Times New Roman" panose="02020603050405020304" charset="0"/>
                <a:cs typeface="Times New Roman" panose="02020603050405020304" charset="0"/>
                <a:sym typeface="+mn-ea"/>
              </a:rPr>
              <a:t>   Software &amp; Hardware Requirements</a:t>
            </a:r>
            <a:endParaRPr lang="en-IN" sz="1600" dirty="0">
              <a:latin typeface="Times New Roman" panose="02020603050405020304" charset="0"/>
              <a:cs typeface="Times New Roman" panose="02020603050405020304" charset="0"/>
              <a:sym typeface="+mn-ea"/>
            </a:endParaRPr>
          </a:p>
          <a:p>
            <a:pPr marL="12700" indent="0">
              <a:lnSpc>
                <a:spcPct val="100000"/>
              </a:lnSpc>
              <a:spcBef>
                <a:spcPts val="600"/>
              </a:spcBef>
              <a:buClr>
                <a:srgbClr val="D24717"/>
              </a:buClr>
              <a:buSzPct val="85000"/>
              <a:buFont typeface="+mj-lt"/>
              <a:buNone/>
              <a:tabLst>
                <a:tab pos="469265" algn="l"/>
                <a:tab pos="469900" algn="l"/>
              </a:tabLst>
            </a:pPr>
            <a:r>
              <a:rPr lang="en-IN" sz="1600" spc="-5" dirty="0">
                <a:solidFill>
                  <a:srgbClr val="FF0000"/>
                </a:solidFill>
                <a:latin typeface="Times New Roman" panose="02020603050405020304" charset="0"/>
                <a:cs typeface="Times New Roman" panose="02020603050405020304" charset="0"/>
                <a:sym typeface="+mn-ea"/>
              </a:rPr>
              <a:t>3.</a:t>
            </a:r>
            <a:r>
              <a:rPr lang="en-IN" sz="1600" spc="-5" dirty="0">
                <a:solidFill>
                  <a:schemeClr val="tx1">
                    <a:lumMod val="95000"/>
                    <a:lumOff val="5000"/>
                  </a:schemeClr>
                </a:solidFill>
                <a:latin typeface="Times New Roman" panose="02020603050405020304" charset="0"/>
                <a:cs typeface="Times New Roman" panose="02020603050405020304" charset="0"/>
                <a:sym typeface="+mn-ea"/>
              </a:rPr>
              <a:t>     Architectural Design</a:t>
            </a:r>
            <a:endParaRPr lang="en-IN" sz="1600" spc="-5" dirty="0">
              <a:solidFill>
                <a:schemeClr val="tx1">
                  <a:lumMod val="95000"/>
                  <a:lumOff val="5000"/>
                </a:schemeClr>
              </a:solidFill>
              <a:latin typeface="Times New Roman" panose="02020603050405020304" charset="0"/>
              <a:cs typeface="Times New Roman" panose="02020603050405020304" charset="0"/>
              <a:sym typeface="+mn-ea"/>
            </a:endParaRPr>
          </a:p>
          <a:p>
            <a:pPr marL="469900" lvl="1" indent="0">
              <a:lnSpc>
                <a:spcPct val="100000"/>
              </a:lnSpc>
              <a:spcBef>
                <a:spcPts val="600"/>
              </a:spcBef>
              <a:buClr>
                <a:srgbClr val="D24717"/>
              </a:buClr>
              <a:buSzPct val="85000"/>
              <a:buFont typeface="+mj-lt"/>
              <a:buNone/>
              <a:tabLst>
                <a:tab pos="469265" algn="l"/>
                <a:tab pos="469900" algn="l"/>
              </a:tabLst>
            </a:pPr>
            <a:r>
              <a:rPr lang="en-IN" sz="1600" spc="-5" dirty="0">
                <a:solidFill>
                  <a:srgbClr val="FF0000"/>
                </a:solidFill>
                <a:latin typeface="Times New Roman" panose="02020603050405020304" charset="0"/>
                <a:cs typeface="Times New Roman" panose="02020603050405020304" charset="0"/>
                <a:sym typeface="+mn-ea"/>
              </a:rPr>
              <a:t>3.1</a:t>
            </a:r>
            <a:r>
              <a:rPr lang="en-IN" sz="1600" spc="-5" dirty="0">
                <a:solidFill>
                  <a:schemeClr val="tx1">
                    <a:lumMod val="95000"/>
                    <a:lumOff val="5000"/>
                  </a:schemeClr>
                </a:solidFill>
                <a:latin typeface="Times New Roman" panose="02020603050405020304" charset="0"/>
                <a:cs typeface="Times New Roman" panose="02020603050405020304" charset="0"/>
                <a:sym typeface="+mn-ea"/>
              </a:rPr>
              <a:t>   Modules Design</a:t>
            </a:r>
            <a:endParaRPr lang="en-IN" sz="1600" spc="-5" dirty="0">
              <a:solidFill>
                <a:schemeClr val="tx1">
                  <a:lumMod val="95000"/>
                  <a:lumOff val="5000"/>
                </a:schemeClr>
              </a:solidFill>
              <a:latin typeface="Times New Roman" panose="02020603050405020304" charset="0"/>
              <a:cs typeface="Times New Roman" panose="02020603050405020304" charset="0"/>
              <a:sym typeface="+mn-ea"/>
            </a:endParaRPr>
          </a:p>
          <a:p>
            <a:pPr marL="469900" lvl="1" indent="0">
              <a:lnSpc>
                <a:spcPct val="100000"/>
              </a:lnSpc>
              <a:spcBef>
                <a:spcPts val="600"/>
              </a:spcBef>
              <a:buClr>
                <a:srgbClr val="D24717"/>
              </a:buClr>
              <a:buSzPct val="85000"/>
              <a:buFont typeface="+mj-lt"/>
              <a:buNone/>
              <a:tabLst>
                <a:tab pos="469265" algn="l"/>
                <a:tab pos="469900" algn="l"/>
              </a:tabLst>
            </a:pPr>
            <a:r>
              <a:rPr lang="en-IN" sz="1600" spc="-5" dirty="0">
                <a:solidFill>
                  <a:srgbClr val="FF0000"/>
                </a:solidFill>
                <a:latin typeface="Times New Roman" panose="02020603050405020304" charset="0"/>
                <a:cs typeface="Times New Roman" panose="02020603050405020304" charset="0"/>
                <a:sym typeface="+mn-ea"/>
              </a:rPr>
              <a:t>3.2</a:t>
            </a:r>
            <a:r>
              <a:rPr lang="en-IN" sz="1600" spc="-5" dirty="0">
                <a:solidFill>
                  <a:schemeClr val="tx1">
                    <a:lumMod val="95000"/>
                    <a:lumOff val="5000"/>
                  </a:schemeClr>
                </a:solidFill>
                <a:latin typeface="Times New Roman" panose="02020603050405020304" charset="0"/>
                <a:cs typeface="Times New Roman" panose="02020603050405020304" charset="0"/>
                <a:sym typeface="+mn-ea"/>
              </a:rPr>
              <a:t>   Method &amp; Algorithm Design</a:t>
            </a:r>
            <a:endParaRPr lang="en-IN" sz="1600" spc="-5" dirty="0">
              <a:solidFill>
                <a:schemeClr val="tx1">
                  <a:lumMod val="95000"/>
                  <a:lumOff val="5000"/>
                </a:schemeClr>
              </a:solidFill>
              <a:latin typeface="Times New Roman" panose="02020603050405020304" charset="0"/>
              <a:cs typeface="Times New Roman" panose="02020603050405020304" charset="0"/>
              <a:sym typeface="+mn-ea"/>
            </a:endParaRPr>
          </a:p>
          <a:p>
            <a:pPr marL="469900" lvl="1" indent="0">
              <a:lnSpc>
                <a:spcPct val="100000"/>
              </a:lnSpc>
              <a:spcBef>
                <a:spcPts val="600"/>
              </a:spcBef>
              <a:buClr>
                <a:srgbClr val="D24717"/>
              </a:buClr>
              <a:buSzPct val="85000"/>
              <a:buFont typeface="+mj-lt"/>
              <a:buNone/>
              <a:tabLst>
                <a:tab pos="469265" algn="l"/>
                <a:tab pos="469900" algn="l"/>
              </a:tabLst>
            </a:pPr>
            <a:r>
              <a:rPr lang="en-IN" sz="1600" spc="-5" dirty="0">
                <a:solidFill>
                  <a:srgbClr val="FF0000"/>
                </a:solidFill>
                <a:latin typeface="Times New Roman" panose="02020603050405020304" charset="0"/>
                <a:cs typeface="Times New Roman" panose="02020603050405020304" charset="0"/>
                <a:sym typeface="+mn-ea"/>
              </a:rPr>
              <a:t>3.3</a:t>
            </a:r>
            <a:r>
              <a:rPr lang="en-IN" sz="1600" spc="-5" dirty="0">
                <a:solidFill>
                  <a:schemeClr val="tx1">
                    <a:lumMod val="95000"/>
                    <a:lumOff val="5000"/>
                  </a:schemeClr>
                </a:solidFill>
                <a:latin typeface="Times New Roman" panose="02020603050405020304" charset="0"/>
                <a:cs typeface="Times New Roman" panose="02020603050405020304" charset="0"/>
                <a:sym typeface="+mn-ea"/>
              </a:rPr>
              <a:t>   Project Architecture</a:t>
            </a:r>
            <a:endParaRPr lang="en-IN" sz="1600" spc="-5" dirty="0">
              <a:solidFill>
                <a:schemeClr val="tx1">
                  <a:lumMod val="95000"/>
                  <a:lumOff val="5000"/>
                </a:schemeClr>
              </a:solidFill>
              <a:latin typeface="Times New Roman" panose="02020603050405020304" charset="0"/>
              <a:cs typeface="Times New Roman" panose="02020603050405020304" charset="0"/>
              <a:sym typeface="+mn-ea"/>
            </a:endParaRPr>
          </a:p>
          <a:p>
            <a:pPr marL="12700" indent="0">
              <a:lnSpc>
                <a:spcPct val="100000"/>
              </a:lnSpc>
              <a:spcBef>
                <a:spcPts val="600"/>
              </a:spcBef>
              <a:buClr>
                <a:srgbClr val="D24717"/>
              </a:buClr>
              <a:buSzPct val="85000"/>
              <a:buFont typeface="+mj-lt"/>
              <a:buNone/>
              <a:tabLst>
                <a:tab pos="469265" algn="l"/>
                <a:tab pos="469900" algn="l"/>
              </a:tabLst>
            </a:pPr>
            <a:r>
              <a:rPr lang="en-IN" sz="1600" spc="-5" dirty="0">
                <a:solidFill>
                  <a:srgbClr val="FF0000"/>
                </a:solidFill>
                <a:latin typeface="Times New Roman" panose="02020603050405020304" charset="0"/>
                <a:cs typeface="Times New Roman" panose="02020603050405020304" charset="0"/>
                <a:sym typeface="+mn-ea"/>
              </a:rPr>
              <a:t>4.     </a:t>
            </a:r>
            <a:r>
              <a:rPr lang="en-IN" sz="1600" spc="-5" dirty="0">
                <a:solidFill>
                  <a:schemeClr val="tx1">
                    <a:lumMod val="95000"/>
                    <a:lumOff val="5000"/>
                  </a:schemeClr>
                </a:solidFill>
                <a:latin typeface="Times New Roman" panose="02020603050405020304" charset="0"/>
                <a:cs typeface="Times New Roman" panose="02020603050405020304" charset="0"/>
                <a:sym typeface="+mn-ea"/>
              </a:rPr>
              <a:t>Implementation &amp; Testing</a:t>
            </a:r>
            <a:endParaRPr lang="en-IN" sz="1600" spc="-5" dirty="0">
              <a:solidFill>
                <a:schemeClr val="tx1">
                  <a:lumMod val="95000"/>
                  <a:lumOff val="5000"/>
                </a:schemeClr>
              </a:solidFill>
              <a:latin typeface="Times New Roman" panose="02020603050405020304" charset="0"/>
              <a:cs typeface="Times New Roman" panose="02020603050405020304" charset="0"/>
              <a:sym typeface="+mn-ea"/>
            </a:endParaRPr>
          </a:p>
          <a:p>
            <a:pPr marL="469900" lvl="1" indent="0">
              <a:lnSpc>
                <a:spcPct val="100000"/>
              </a:lnSpc>
              <a:spcBef>
                <a:spcPts val="600"/>
              </a:spcBef>
              <a:buClr>
                <a:srgbClr val="D24717"/>
              </a:buClr>
              <a:buSzPct val="85000"/>
              <a:buFont typeface="+mj-lt"/>
              <a:buNone/>
              <a:tabLst>
                <a:tab pos="469265" algn="l"/>
                <a:tab pos="469900" algn="l"/>
              </a:tabLst>
            </a:pPr>
            <a:r>
              <a:rPr lang="en-IN" sz="1600" spc="-5" dirty="0">
                <a:solidFill>
                  <a:srgbClr val="FF0000"/>
                </a:solidFill>
                <a:latin typeface="Times New Roman" panose="02020603050405020304" charset="0"/>
                <a:cs typeface="Times New Roman" panose="02020603050405020304" charset="0"/>
                <a:sym typeface="+mn-ea"/>
              </a:rPr>
              <a:t>4.1</a:t>
            </a:r>
            <a:r>
              <a:rPr lang="en-IN" sz="1600" spc="-5" dirty="0">
                <a:solidFill>
                  <a:schemeClr val="tx1">
                    <a:lumMod val="95000"/>
                    <a:lumOff val="5000"/>
                  </a:schemeClr>
                </a:solidFill>
                <a:latin typeface="Times New Roman" panose="02020603050405020304" charset="0"/>
                <a:cs typeface="Times New Roman" panose="02020603050405020304" charset="0"/>
                <a:sym typeface="+mn-ea"/>
              </a:rPr>
              <a:t>   Code</a:t>
            </a:r>
            <a:endParaRPr lang="en-IN" sz="1600" spc="-5" dirty="0">
              <a:solidFill>
                <a:schemeClr val="tx1">
                  <a:lumMod val="95000"/>
                  <a:lumOff val="5000"/>
                </a:schemeClr>
              </a:solidFill>
              <a:latin typeface="Times New Roman" panose="02020603050405020304" charset="0"/>
              <a:cs typeface="Times New Roman" panose="02020603050405020304" charset="0"/>
              <a:sym typeface="+mn-ea"/>
            </a:endParaRPr>
          </a:p>
          <a:p>
            <a:pPr marL="469900" lvl="1" indent="0">
              <a:lnSpc>
                <a:spcPct val="100000"/>
              </a:lnSpc>
              <a:spcBef>
                <a:spcPts val="600"/>
              </a:spcBef>
              <a:buClr>
                <a:srgbClr val="D24717"/>
              </a:buClr>
              <a:buSzPct val="85000"/>
              <a:buFont typeface="+mj-lt"/>
              <a:buNone/>
              <a:tabLst>
                <a:tab pos="469265" algn="l"/>
                <a:tab pos="469900" algn="l"/>
              </a:tabLst>
            </a:pPr>
            <a:r>
              <a:rPr lang="en-IN" sz="1600" spc="-5" dirty="0">
                <a:solidFill>
                  <a:srgbClr val="FF0000"/>
                </a:solidFill>
                <a:latin typeface="Times New Roman" panose="02020603050405020304" charset="0"/>
                <a:cs typeface="Times New Roman" panose="02020603050405020304" charset="0"/>
                <a:sym typeface="+mn-ea"/>
              </a:rPr>
              <a:t>4.2   </a:t>
            </a:r>
            <a:r>
              <a:rPr lang="en-IN" sz="1600" spc="-5" dirty="0">
                <a:solidFill>
                  <a:schemeClr val="tx1">
                    <a:lumMod val="95000"/>
                    <a:lumOff val="5000"/>
                  </a:schemeClr>
                </a:solidFill>
                <a:latin typeface="Times New Roman" panose="02020603050405020304" charset="0"/>
                <a:cs typeface="Times New Roman" panose="02020603050405020304" charset="0"/>
                <a:sym typeface="+mn-ea"/>
              </a:rPr>
              <a:t>Execution Flow</a:t>
            </a:r>
            <a:endParaRPr lang="en-IN" sz="1600" spc="-5" dirty="0">
              <a:solidFill>
                <a:schemeClr val="tx1">
                  <a:lumMod val="95000"/>
                  <a:lumOff val="5000"/>
                </a:schemeClr>
              </a:solidFill>
              <a:latin typeface="Times New Roman" panose="02020603050405020304" charset="0"/>
              <a:cs typeface="Times New Roman" panose="02020603050405020304" charset="0"/>
              <a:sym typeface="+mn-ea"/>
            </a:endParaRPr>
          </a:p>
          <a:p>
            <a:pPr marL="469900" lvl="1" indent="0">
              <a:lnSpc>
                <a:spcPct val="100000"/>
              </a:lnSpc>
              <a:spcBef>
                <a:spcPts val="600"/>
              </a:spcBef>
              <a:buClr>
                <a:srgbClr val="D24717"/>
              </a:buClr>
              <a:buSzPct val="85000"/>
              <a:buFont typeface="+mj-lt"/>
              <a:buNone/>
              <a:tabLst>
                <a:tab pos="469265" algn="l"/>
                <a:tab pos="469900" algn="l"/>
              </a:tabLst>
            </a:pPr>
            <a:r>
              <a:rPr lang="en-IN" sz="1600" spc="-5" dirty="0">
                <a:solidFill>
                  <a:srgbClr val="FF0000"/>
                </a:solidFill>
                <a:latin typeface="Times New Roman" panose="02020603050405020304" charset="0"/>
                <a:cs typeface="Times New Roman" panose="02020603050405020304" charset="0"/>
                <a:sym typeface="+mn-ea"/>
              </a:rPr>
              <a:t>4.3   </a:t>
            </a:r>
            <a:r>
              <a:rPr lang="en-IN" sz="1600" spc="-5" dirty="0">
                <a:solidFill>
                  <a:schemeClr val="tx1">
                    <a:lumMod val="95000"/>
                    <a:lumOff val="5000"/>
                  </a:schemeClr>
                </a:solidFill>
                <a:latin typeface="Times New Roman" panose="02020603050405020304" charset="0"/>
                <a:cs typeface="Times New Roman" panose="02020603050405020304" charset="0"/>
                <a:sym typeface="+mn-ea"/>
              </a:rPr>
              <a:t>Test Cases</a:t>
            </a:r>
            <a:endParaRPr lang="en-IN" sz="1600" spc="-5" dirty="0">
              <a:solidFill>
                <a:schemeClr val="tx1">
                  <a:lumMod val="95000"/>
                  <a:lumOff val="5000"/>
                </a:schemeClr>
              </a:solidFill>
              <a:latin typeface="Times New Roman" panose="02020603050405020304" charset="0"/>
              <a:cs typeface="Times New Roman" panose="02020603050405020304" charset="0"/>
              <a:sym typeface="+mn-ea"/>
            </a:endParaRPr>
          </a:p>
          <a:p>
            <a:pPr marL="469900" lvl="1" indent="0">
              <a:lnSpc>
                <a:spcPct val="100000"/>
              </a:lnSpc>
              <a:spcBef>
                <a:spcPts val="600"/>
              </a:spcBef>
              <a:buClr>
                <a:srgbClr val="D24717"/>
              </a:buClr>
              <a:buSzPct val="85000"/>
              <a:buFont typeface="+mj-lt"/>
              <a:buNone/>
              <a:tabLst>
                <a:tab pos="469265" algn="l"/>
                <a:tab pos="469900" algn="l"/>
              </a:tabLst>
            </a:pPr>
            <a:endParaRPr lang="en-IN" sz="1600" spc="-5" dirty="0">
              <a:solidFill>
                <a:schemeClr val="tx1">
                  <a:lumMod val="95000"/>
                  <a:lumOff val="5000"/>
                </a:schemeClr>
              </a:solidFill>
              <a:latin typeface="Times New Roman" panose="02020603050405020304" charset="0"/>
              <a:cs typeface="Times New Roman" panose="02020603050405020304" charset="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231140" y="99948"/>
            <a:ext cx="8681719" cy="738505"/>
          </a:xfrm>
          <a:prstGeom prst="rect">
            <a:avLst/>
          </a:prstGeom>
        </p:spPr>
        <p:txBody>
          <a:bodyPr wrap="square" lIns="0" tIns="0" rIns="0" bIns="0">
            <a:spAutoFit/>
          </a:bodyPr>
          <a:lstStyle>
            <a:lvl1pPr>
              <a:defRPr sz="2400" b="1" i="0" u="heavy">
                <a:solidFill>
                  <a:srgbClr val="C00000"/>
                </a:solidFill>
                <a:latin typeface="Times New Roman" panose="02020603050405020304"/>
                <a:ea typeface="+mj-ea"/>
                <a:cs typeface="Times New Roman" panose="02020603050405020304"/>
              </a:defRPr>
            </a:lvl1pPr>
          </a:lstStyle>
          <a:p>
            <a:br>
              <a:rPr lang="en-US"/>
            </a:br>
            <a:r>
              <a:rPr lang="en-US" sz="2000"/>
              <a:t>3.3.3</a:t>
            </a:r>
            <a:r>
              <a:rPr lang="en-US"/>
              <a:t> </a:t>
            </a:r>
            <a:r>
              <a:rPr lang="en-US" sz="2000"/>
              <a:t>Class diagram :</a:t>
            </a:r>
            <a:endParaRPr lang="en-US" sz="2000"/>
          </a:p>
        </p:txBody>
      </p:sp>
      <p:sp>
        <p:nvSpPr>
          <p:cNvPr id="5" name="Text Box 4"/>
          <p:cNvSpPr txBox="1"/>
          <p:nvPr/>
        </p:nvSpPr>
        <p:spPr>
          <a:xfrm>
            <a:off x="292735" y="981075"/>
            <a:ext cx="8338820" cy="5817870"/>
          </a:xfrm>
          <a:prstGeom prst="rect">
            <a:avLst/>
          </a:prstGeom>
          <a:noFill/>
        </p:spPr>
        <p:txBody>
          <a:bodyPr wrap="square" rtlCol="0" anchor="t">
            <a:noAutofit/>
          </a:bodyPr>
          <a:p>
            <a:pPr indent="0" algn="just">
              <a:lnSpc>
                <a:spcPct val="125000"/>
              </a:lnSpc>
              <a:spcBef>
                <a:spcPct val="0"/>
              </a:spcBef>
              <a:spcAft>
                <a:spcPct val="0"/>
              </a:spcAft>
              <a:buFont typeface="Arial" panose="020B0604020202020204" pitchFamily="34" charset="0"/>
              <a:buNone/>
            </a:pPr>
            <a:r>
              <a:rPr lang="en-US" b="1">
                <a:latin typeface="Times New Roman" panose="02020603050405020304" charset="0"/>
                <a:cs typeface="Times New Roman" panose="02020603050405020304" charset="0"/>
              </a:rPr>
              <a:t>Sensor Class:</a:t>
            </a:r>
            <a:endParaRPr lang="en-US" b="1">
              <a:latin typeface="Times New Roman" panose="02020603050405020304" charset="0"/>
              <a:cs typeface="Times New Roman" panose="02020603050405020304" charset="0"/>
            </a:endParaRPr>
          </a:p>
          <a:p>
            <a:pPr marL="285750" indent="-285750" algn="just">
              <a:lnSpc>
                <a:spcPct val="125000"/>
              </a:lnSpc>
              <a:spcBef>
                <a:spcPct val="0"/>
              </a:spcBef>
              <a:spcAft>
                <a:spcPct val="0"/>
              </a:spcAft>
              <a:buFont typeface="Arial" panose="020B0604020202020204" pitchFamily="34" charset="0"/>
              <a:buChar char="•"/>
            </a:pPr>
            <a:r>
              <a:rPr lang="en-US">
                <a:latin typeface="Times New Roman" panose="02020603050405020304" charset="0"/>
                <a:cs typeface="Times New Roman" panose="02020603050405020304" charset="0"/>
              </a:rPr>
              <a:t>Represents the IoT sensors used for detecting vehicle presence and occupancy in parking slots.</a:t>
            </a:r>
            <a:endParaRPr lang="en-US">
              <a:latin typeface="Times New Roman" panose="02020603050405020304" charset="0"/>
              <a:cs typeface="Times New Roman" panose="02020603050405020304" charset="0"/>
            </a:endParaRPr>
          </a:p>
          <a:p>
            <a:pPr marL="285750" indent="-285750" algn="just">
              <a:lnSpc>
                <a:spcPct val="125000"/>
              </a:lnSpc>
              <a:spcBef>
                <a:spcPct val="0"/>
              </a:spcBef>
              <a:spcAft>
                <a:spcPct val="0"/>
              </a:spcAft>
              <a:buFont typeface="Arial" panose="020B0604020202020204" pitchFamily="34" charset="0"/>
              <a:buChar char="•"/>
            </a:pPr>
            <a:r>
              <a:rPr lang="en-US">
                <a:latin typeface="Times New Roman" panose="02020603050405020304" charset="0"/>
                <a:cs typeface="Times New Roman" panose="02020603050405020304" charset="0"/>
              </a:rPr>
              <a:t>Methods include detectCar() to sense vehicle presence and collect data.</a:t>
            </a:r>
            <a:endParaRPr lang="en-US">
              <a:latin typeface="Times New Roman" panose="02020603050405020304" charset="0"/>
              <a:cs typeface="Times New Roman" panose="02020603050405020304" charset="0"/>
            </a:endParaRPr>
          </a:p>
          <a:p>
            <a:pPr algn="just">
              <a:lnSpc>
                <a:spcPct val="125000"/>
              </a:lnSpc>
              <a:spcBef>
                <a:spcPct val="0"/>
              </a:spcBef>
              <a:spcAft>
                <a:spcPct val="0"/>
              </a:spcAft>
            </a:pPr>
            <a:r>
              <a:rPr lang="en-US" b="1">
                <a:latin typeface="Times New Roman" panose="02020603050405020304" charset="0"/>
                <a:cs typeface="Times New Roman" panose="02020603050405020304" charset="0"/>
              </a:rPr>
              <a:t>EntryGate Class:</a:t>
            </a:r>
            <a:endParaRPr lang="en-US" b="1">
              <a:latin typeface="Times New Roman" panose="02020603050405020304" charset="0"/>
              <a:cs typeface="Times New Roman" panose="02020603050405020304" charset="0"/>
            </a:endParaRPr>
          </a:p>
          <a:p>
            <a:pPr marL="285750" indent="-285750" algn="just">
              <a:lnSpc>
                <a:spcPct val="125000"/>
              </a:lnSpc>
              <a:spcBef>
                <a:spcPct val="0"/>
              </a:spcBef>
              <a:spcAft>
                <a:spcPct val="0"/>
              </a:spcAft>
              <a:buFont typeface="Arial" panose="020B0604020202020204" pitchFamily="34" charset="0"/>
              <a:buChar char="•"/>
            </a:pPr>
            <a:r>
              <a:rPr lang="en-US">
                <a:latin typeface="Times New Roman" panose="02020603050405020304" charset="0"/>
                <a:cs typeface="Times New Roman" panose="02020603050405020304" charset="0"/>
              </a:rPr>
              <a:t>Manages the entry gate control system, responsible for automating gate operations.</a:t>
            </a:r>
            <a:endParaRPr lang="en-US">
              <a:latin typeface="Times New Roman" panose="02020603050405020304" charset="0"/>
              <a:cs typeface="Times New Roman" panose="02020603050405020304" charset="0"/>
            </a:endParaRPr>
          </a:p>
          <a:p>
            <a:pPr marL="285750" indent="-285750" algn="just">
              <a:lnSpc>
                <a:spcPct val="125000"/>
              </a:lnSpc>
              <a:spcBef>
                <a:spcPct val="0"/>
              </a:spcBef>
              <a:spcAft>
                <a:spcPct val="0"/>
              </a:spcAft>
              <a:buFont typeface="Arial" panose="020B0604020202020204" pitchFamily="34" charset="0"/>
              <a:buChar char="•"/>
            </a:pPr>
            <a:r>
              <a:rPr lang="en-US">
                <a:latin typeface="Times New Roman" panose="02020603050405020304" charset="0"/>
                <a:cs typeface="Times New Roman" panose="02020603050405020304" charset="0"/>
              </a:rPr>
              <a:t>Methods include openGate() to control the gate based on sensor data.</a:t>
            </a:r>
            <a:endParaRPr lang="en-US">
              <a:latin typeface="Times New Roman" panose="02020603050405020304" charset="0"/>
              <a:cs typeface="Times New Roman" panose="02020603050405020304" charset="0"/>
            </a:endParaRPr>
          </a:p>
          <a:p>
            <a:pPr algn="just">
              <a:lnSpc>
                <a:spcPct val="125000"/>
              </a:lnSpc>
              <a:spcBef>
                <a:spcPct val="0"/>
              </a:spcBef>
              <a:spcAft>
                <a:spcPct val="0"/>
              </a:spcAft>
            </a:pPr>
            <a:r>
              <a:rPr lang="en-US" b="1">
                <a:latin typeface="Times New Roman" panose="02020603050405020304" charset="0"/>
                <a:cs typeface="Times New Roman" panose="02020603050405020304" charset="0"/>
              </a:rPr>
              <a:t>LCDDisplay Class:</a:t>
            </a:r>
            <a:endParaRPr lang="en-US" b="1">
              <a:latin typeface="Times New Roman" panose="02020603050405020304" charset="0"/>
              <a:cs typeface="Times New Roman" panose="02020603050405020304" charset="0"/>
            </a:endParaRPr>
          </a:p>
          <a:p>
            <a:pPr marL="285750" indent="-285750" algn="just">
              <a:lnSpc>
                <a:spcPct val="125000"/>
              </a:lnSpc>
              <a:spcBef>
                <a:spcPct val="0"/>
              </a:spcBef>
              <a:spcAft>
                <a:spcPct val="0"/>
              </a:spcAft>
              <a:buFont typeface="Arial" panose="020B0604020202020204" pitchFamily="34" charset="0"/>
              <a:buChar char="•"/>
            </a:pPr>
            <a:r>
              <a:rPr lang="en-US">
                <a:latin typeface="Times New Roman" panose="02020603050405020304" charset="0"/>
                <a:cs typeface="Times New Roman" panose="02020603050405020304" charset="0"/>
              </a:rPr>
              <a:t>Represents the LCD display used for showing the number of available parking slots.</a:t>
            </a:r>
            <a:endParaRPr lang="en-US">
              <a:latin typeface="Times New Roman" panose="02020603050405020304" charset="0"/>
              <a:cs typeface="Times New Roman" panose="02020603050405020304" charset="0"/>
            </a:endParaRPr>
          </a:p>
          <a:p>
            <a:pPr marL="285750" indent="-285750" algn="just">
              <a:lnSpc>
                <a:spcPct val="125000"/>
              </a:lnSpc>
              <a:spcBef>
                <a:spcPct val="0"/>
              </a:spcBef>
              <a:spcAft>
                <a:spcPct val="0"/>
              </a:spcAft>
              <a:buFont typeface="Arial" panose="020B0604020202020204" pitchFamily="34" charset="0"/>
              <a:buChar char="•"/>
            </a:pPr>
            <a:r>
              <a:rPr lang="en-US">
                <a:latin typeface="Times New Roman" panose="02020603050405020304" charset="0"/>
                <a:cs typeface="Times New Roman" panose="02020603050405020304" charset="0"/>
              </a:rPr>
              <a:t>Methods include display(message : string)  to refresh the display with real-time parking availability information.</a:t>
            </a:r>
            <a:endParaRPr lang="en-US">
              <a:latin typeface="Times New Roman" panose="02020603050405020304" charset="0"/>
              <a:cs typeface="Times New Roman" panose="02020603050405020304" charset="0"/>
            </a:endParaRPr>
          </a:p>
          <a:p>
            <a:pPr algn="just">
              <a:lnSpc>
                <a:spcPct val="125000"/>
              </a:lnSpc>
              <a:spcBef>
                <a:spcPct val="0"/>
              </a:spcBef>
              <a:spcAft>
                <a:spcPct val="0"/>
              </a:spcAft>
            </a:pPr>
            <a:r>
              <a:rPr lang="en-US" b="1">
                <a:latin typeface="Times New Roman" panose="02020603050405020304" charset="0"/>
                <a:cs typeface="Times New Roman" panose="02020603050405020304" charset="0"/>
              </a:rPr>
              <a:t>Parkingslot Class:</a:t>
            </a: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marL="285750" indent="-285750" algn="just">
              <a:lnSpc>
                <a:spcPct val="125000"/>
              </a:lnSpc>
              <a:spcBef>
                <a:spcPct val="0"/>
              </a:spcBef>
              <a:spcAft>
                <a:spcPct val="0"/>
              </a:spcAft>
              <a:buFont typeface="Arial" panose="020B0604020202020204" pitchFamily="34" charset="0"/>
              <a:buChar char="•"/>
            </a:pPr>
            <a:r>
              <a:rPr lang="en-US">
                <a:latin typeface="Times New Roman" panose="02020603050405020304" charset="0"/>
                <a:cs typeface="Times New Roman" panose="02020603050405020304" charset="0"/>
              </a:rPr>
              <a:t>Represents individual parking slots within the parking area.</a:t>
            </a:r>
            <a:endParaRPr lang="en-US">
              <a:latin typeface="Times New Roman" panose="02020603050405020304" charset="0"/>
              <a:cs typeface="Times New Roman" panose="02020603050405020304" charset="0"/>
            </a:endParaRPr>
          </a:p>
          <a:p>
            <a:pPr marL="285750" indent="-285750" algn="just">
              <a:lnSpc>
                <a:spcPct val="125000"/>
              </a:lnSpc>
              <a:spcBef>
                <a:spcPct val="0"/>
              </a:spcBef>
              <a:spcAft>
                <a:spcPct val="0"/>
              </a:spcAft>
              <a:buFont typeface="Arial" panose="020B0604020202020204" pitchFamily="34" charset="0"/>
              <a:buChar char="•"/>
            </a:pPr>
            <a:r>
              <a:rPr lang="en-US">
                <a:latin typeface="Times New Roman" panose="02020603050405020304" charset="0"/>
                <a:cs typeface="Times New Roman" panose="02020603050405020304" charset="0"/>
              </a:rPr>
              <a:t> Each instance of this class may have attributes such as slot number, occupancy status, and availability status.</a:t>
            </a:r>
            <a:endParaRPr lang="en-US">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231140" y="99948"/>
            <a:ext cx="8681719" cy="738505"/>
          </a:xfrm>
        </p:spPr>
        <p:txBody>
          <a:bodyPr/>
          <a:p>
            <a:br>
              <a:rPr lang="en-US"/>
            </a:br>
            <a:r>
              <a:rPr lang="en-US" sz="2000"/>
              <a:t>3.3.4</a:t>
            </a:r>
            <a:r>
              <a:rPr lang="en-US"/>
              <a:t> </a:t>
            </a:r>
            <a:r>
              <a:rPr lang="en-US" sz="2000"/>
              <a:t>Use-case diagram :</a:t>
            </a:r>
            <a:endParaRPr lang="en-US" sz="2000"/>
          </a:p>
        </p:txBody>
      </p:sp>
      <p:pic>
        <p:nvPicPr>
          <p:cNvPr id="4" name="Content Placeholder 3" descr="usecase.parkezy"/>
          <p:cNvPicPr>
            <a:picLocks noChangeAspect="1"/>
          </p:cNvPicPr>
          <p:nvPr>
            <p:ph sz="half" idx="2"/>
          </p:nvPr>
        </p:nvPicPr>
        <p:blipFill>
          <a:blip r:embed="rId1"/>
          <a:stretch>
            <a:fillRect/>
          </a:stretch>
        </p:blipFill>
        <p:spPr>
          <a:xfrm>
            <a:off x="533400" y="1971675"/>
            <a:ext cx="4198620" cy="2543810"/>
          </a:xfrm>
          <a:prstGeom prst="rect">
            <a:avLst/>
          </a:prstGeom>
        </p:spPr>
      </p:pic>
      <p:sp>
        <p:nvSpPr>
          <p:cNvPr id="2" name="Text Box 1"/>
          <p:cNvSpPr txBox="1"/>
          <p:nvPr/>
        </p:nvSpPr>
        <p:spPr>
          <a:xfrm>
            <a:off x="4977130" y="685800"/>
            <a:ext cx="3862705" cy="4725035"/>
          </a:xfrm>
          <a:prstGeom prst="rect">
            <a:avLst/>
          </a:prstGeom>
          <a:noFill/>
        </p:spPr>
        <p:txBody>
          <a:bodyPr wrap="square" rtlCol="0" anchor="t">
            <a:noAutofit/>
          </a:bodyPr>
          <a:p>
            <a:pPr algn="just"/>
            <a:r>
              <a:rPr lang="en-US" sz="1600" b="1">
                <a:latin typeface="Times New Roman" panose="02020603050405020304" charset="0"/>
                <a:cs typeface="Times New Roman" panose="02020603050405020304" charset="0"/>
              </a:rPr>
              <a:t>View Parking Availability:</a:t>
            </a:r>
            <a:endParaRPr lang="en-US" sz="1600" b="1">
              <a:latin typeface="Times New Roman" panose="02020603050405020304" charset="0"/>
              <a:cs typeface="Times New Roman" panose="02020603050405020304" charset="0"/>
            </a:endParaRPr>
          </a:p>
          <a:p>
            <a:pPr algn="just"/>
            <a:r>
              <a:rPr lang="en-US" sz="1600">
                <a:latin typeface="Times New Roman" panose="02020603050405020304" charset="0"/>
                <a:cs typeface="Times New Roman" panose="02020603050405020304" charset="0"/>
              </a:rPr>
              <a:t> Users can view the current parking availability status through the frontend interface. This use case allows users to quickly assess the availability of parking slots before entering the parking area.</a:t>
            </a:r>
            <a:endParaRPr lang="en-US" sz="1600">
              <a:latin typeface="Times New Roman" panose="02020603050405020304" charset="0"/>
              <a:cs typeface="Times New Roman" panose="02020603050405020304" charset="0"/>
            </a:endParaRPr>
          </a:p>
          <a:p>
            <a:pPr algn="just"/>
            <a:r>
              <a:rPr lang="en-US" sz="1600" b="1">
                <a:latin typeface="Times New Roman" panose="02020603050405020304" charset="0"/>
                <a:cs typeface="Times New Roman" panose="02020603050405020304" charset="0"/>
              </a:rPr>
              <a:t>Automate Entry Gate Operations:</a:t>
            </a:r>
            <a:endParaRPr lang="en-US" sz="1600" b="1">
              <a:latin typeface="Times New Roman" panose="02020603050405020304" charset="0"/>
              <a:cs typeface="Times New Roman" panose="02020603050405020304" charset="0"/>
            </a:endParaRPr>
          </a:p>
          <a:p>
            <a:pPr algn="just"/>
            <a:r>
              <a:rPr lang="en-US" sz="1600">
                <a:latin typeface="Times New Roman" panose="02020603050405020304" charset="0"/>
                <a:cs typeface="Times New Roman" panose="02020603050405020304" charset="0"/>
              </a:rPr>
              <a:t>The entry gate controller automatically operates the entry gate based on vehicle presence detected by sensors. This use case facilitates smooth entry for vehicles into the parking area.</a:t>
            </a:r>
            <a:endParaRPr lang="en-US" sz="1600">
              <a:latin typeface="Times New Roman" panose="02020603050405020304" charset="0"/>
              <a:cs typeface="Times New Roman" panose="02020603050405020304" charset="0"/>
            </a:endParaRPr>
          </a:p>
          <a:p>
            <a:pPr algn="just"/>
            <a:r>
              <a:rPr lang="en-US" sz="1600" b="1">
                <a:latin typeface="Times New Roman" panose="02020603050405020304" charset="0"/>
                <a:cs typeface="Times New Roman" panose="02020603050405020304" charset="0"/>
              </a:rPr>
              <a:t>Detect Vehicle Presence:</a:t>
            </a:r>
            <a:endParaRPr lang="en-US" sz="1600" b="1">
              <a:latin typeface="Times New Roman" panose="02020603050405020304" charset="0"/>
              <a:cs typeface="Times New Roman" panose="02020603050405020304" charset="0"/>
            </a:endParaRPr>
          </a:p>
          <a:p>
            <a:pPr algn="just"/>
            <a:r>
              <a:rPr lang="en-US" sz="1600">
                <a:latin typeface="Times New Roman" panose="02020603050405020304" charset="0"/>
                <a:cs typeface="Times New Roman" panose="02020603050405020304" charset="0"/>
              </a:rPr>
              <a:t>IoT sensors detect vehicle presence in parking slots, triggering actions such as updating parking availability status and controlling entry gate operations. This use case ensures accurate monitoring of parking occupancy status.</a:t>
            </a:r>
            <a:endParaRPr lang="en-US" sz="1600">
              <a:latin typeface="Times New Roman" panose="02020603050405020304" charset="0"/>
              <a:cs typeface="Times New Roman" panose="02020603050405020304" charset="0"/>
            </a:endParaRPr>
          </a:p>
          <a:p>
            <a:pPr algn="just"/>
            <a:endParaRPr lang="en-US" sz="1600">
              <a:latin typeface="Times New Roman" panose="02020603050405020304" charset="0"/>
              <a:cs typeface="Times New Roman" panose="02020603050405020304" charset="0"/>
            </a:endParaRPr>
          </a:p>
        </p:txBody>
      </p:sp>
      <p:sp>
        <p:nvSpPr>
          <p:cNvPr id="3" name="Text Box 2"/>
          <p:cNvSpPr txBox="1"/>
          <p:nvPr/>
        </p:nvSpPr>
        <p:spPr>
          <a:xfrm>
            <a:off x="231140" y="5316220"/>
            <a:ext cx="8555990" cy="1416685"/>
          </a:xfrm>
          <a:prstGeom prst="rect">
            <a:avLst/>
          </a:prstGeom>
          <a:noFill/>
        </p:spPr>
        <p:txBody>
          <a:bodyPr wrap="square" rtlCol="0">
            <a:noAutofit/>
          </a:bodyPr>
          <a:p>
            <a:pPr algn="just"/>
            <a:r>
              <a:rPr lang="en-US" sz="1600" b="1">
                <a:latin typeface="Times New Roman" panose="02020603050405020304" charset="0"/>
                <a:cs typeface="Times New Roman" panose="02020603050405020304" charset="0"/>
                <a:sym typeface="+mn-ea"/>
              </a:rPr>
              <a:t>Display Parking Information:</a:t>
            </a:r>
            <a:endParaRPr lang="en-US" sz="1600" b="1">
              <a:latin typeface="Times New Roman" panose="02020603050405020304" charset="0"/>
              <a:cs typeface="Times New Roman" panose="02020603050405020304" charset="0"/>
            </a:endParaRPr>
          </a:p>
          <a:p>
            <a:pPr algn="just"/>
            <a:r>
              <a:rPr lang="en-US" sz="1600">
                <a:latin typeface="Times New Roman" panose="02020603050405020304" charset="0"/>
                <a:cs typeface="Times New Roman" panose="02020603050405020304" charset="0"/>
                <a:sym typeface="+mn-ea"/>
              </a:rPr>
              <a:t>The frontend interface displays parking availability information to users in a user-friendly manner. This use case involves presenting real-time updates on available parking slots and facilitating user interactions.</a:t>
            </a:r>
            <a:endParaRPr lang="en-US" sz="1600">
              <a:latin typeface="Times New Roman" panose="02020603050405020304" charset="0"/>
              <a:cs typeface="Times New Roman" panose="02020603050405020304" charset="0"/>
            </a:endParaRPr>
          </a:p>
          <a:p>
            <a:endParaRPr lang="en-US"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1140" y="99948"/>
            <a:ext cx="8681719" cy="738505"/>
          </a:xfrm>
        </p:spPr>
        <p:txBody>
          <a:bodyPr/>
          <a:p>
            <a:br>
              <a:rPr lang="en-US"/>
            </a:br>
            <a:r>
              <a:rPr lang="en-US" sz="2000"/>
              <a:t>3.3.5</a:t>
            </a:r>
            <a:r>
              <a:rPr lang="en-US"/>
              <a:t> </a:t>
            </a:r>
            <a:r>
              <a:rPr lang="en-US" sz="2000"/>
              <a:t>Sequence diagram :</a:t>
            </a:r>
            <a:endParaRPr lang="en-US" sz="2000"/>
          </a:p>
        </p:txBody>
      </p:sp>
      <p:pic>
        <p:nvPicPr>
          <p:cNvPr id="4" name="Content Placeholder 3" descr="sequence.parkezy"/>
          <p:cNvPicPr>
            <a:picLocks noChangeAspect="1"/>
          </p:cNvPicPr>
          <p:nvPr>
            <p:ph sz="half" idx="2"/>
          </p:nvPr>
        </p:nvPicPr>
        <p:blipFill>
          <a:blip r:embed="rId1"/>
          <a:stretch>
            <a:fillRect/>
          </a:stretch>
        </p:blipFill>
        <p:spPr>
          <a:xfrm>
            <a:off x="883285" y="1003300"/>
            <a:ext cx="6964045" cy="45466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73405" y="838200"/>
            <a:ext cx="7743190" cy="3302635"/>
          </a:xfrm>
          <a:prstGeom prst="rect">
            <a:avLst/>
          </a:prstGeom>
          <a:noFill/>
        </p:spPr>
        <p:txBody>
          <a:bodyPr wrap="square" rtlCol="0" anchor="t">
            <a:noAutofit/>
          </a:bodyPr>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The sequence diagram illustrates the chronological flow of interactions within the Parkezy application. </a:t>
            </a:r>
            <a:endParaRPr lang="en-US">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It starts with a user accessing the frontend interface to view parking availability.</a:t>
            </a:r>
            <a:endParaRPr lang="en-US">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Upon selecting a parking slot for reservation, the frontend interface communicates with the backend service to process the reservation request. </a:t>
            </a:r>
            <a:endParaRPr lang="en-US">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Simultaneously, IoT sensors detect vehicle arrival at the entry gate, triggering the entry gate controller to raise the gate for vehicle entry. </a:t>
            </a:r>
            <a:endParaRPr lang="en-US">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As vehicles enter and exit the parking area, IoT sensors continuously update the backend service with occupancy status, which, in turn, updates the database. </a:t>
            </a:r>
            <a:endParaRPr lang="en-US">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This information is reflected in real-time on the frontend interface, allowing users to monitor parking availability and make informed decisions.</a:t>
            </a:r>
            <a:endParaRPr lang="en-US">
              <a:latin typeface="Times New Roman" panose="02020603050405020304" charset="0"/>
              <a:cs typeface="Times New Roman" panose="02020603050405020304" charset="0"/>
            </a:endParaRPr>
          </a:p>
          <a:p>
            <a:pPr algn="just">
              <a:lnSpc>
                <a:spcPct val="125000"/>
              </a:lnSpc>
              <a:spcBef>
                <a:spcPts val="0"/>
              </a:spcBef>
              <a:spcAft>
                <a:spcPts val="0"/>
              </a:spcAft>
            </a:pPr>
            <a:endParaRPr lang="en-US">
              <a:latin typeface="Times New Roman" panose="02020603050405020304" charset="0"/>
              <a:cs typeface="Times New Roman" panose="02020603050405020304" charset="0"/>
            </a:endParaRPr>
          </a:p>
          <a:p>
            <a:pPr algn="just">
              <a:lnSpc>
                <a:spcPct val="125000"/>
              </a:lnSpc>
              <a:spcBef>
                <a:spcPts val="0"/>
              </a:spcBef>
              <a:spcAft>
                <a:spcPts val="0"/>
              </a:spcAft>
            </a:pPr>
            <a:endParaRPr lang="en-US">
              <a:latin typeface="Times New Roman" panose="02020603050405020304" charset="0"/>
              <a:cs typeface="Times New Roman" panose="02020603050405020304" charset="0"/>
            </a:endParaRPr>
          </a:p>
          <a:p>
            <a:pPr algn="just">
              <a:lnSpc>
                <a:spcPct val="125000"/>
              </a:lnSpc>
              <a:spcBef>
                <a:spcPts val="0"/>
              </a:spcBef>
              <a:spcAft>
                <a:spcPts val="0"/>
              </a:spcAft>
            </a:pPr>
            <a:endParaRPr lang="en-US">
              <a:latin typeface="Times New Roman" panose="02020603050405020304" charset="0"/>
              <a:cs typeface="Times New Roman" panose="02020603050405020304" charset="0"/>
            </a:endParaRPr>
          </a:p>
          <a:p>
            <a:pPr algn="just">
              <a:lnSpc>
                <a:spcPct val="125000"/>
              </a:lnSpc>
              <a:spcBef>
                <a:spcPts val="0"/>
              </a:spcBef>
              <a:spcAft>
                <a:spcPts val="0"/>
              </a:spcAft>
            </a:pPr>
            <a:endParaRPr lang="en-US">
              <a:latin typeface="Times New Roman" panose="02020603050405020304" charset="0"/>
              <a:cs typeface="Times New Roman" panose="02020603050405020304" charset="0"/>
            </a:endParaRPr>
          </a:p>
          <a:p>
            <a:pPr algn="just">
              <a:lnSpc>
                <a:spcPct val="125000"/>
              </a:lnSpc>
              <a:spcBef>
                <a:spcPts val="0"/>
              </a:spcBef>
              <a:spcAft>
                <a:spcPts val="0"/>
              </a:spcAft>
            </a:pPr>
            <a:endParaRPr lang="en-US">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1140" y="99948"/>
            <a:ext cx="8681719" cy="738505"/>
          </a:xfrm>
        </p:spPr>
        <p:txBody>
          <a:bodyPr/>
          <a:p>
            <a:br>
              <a:rPr lang="en-US"/>
            </a:br>
            <a:r>
              <a:rPr lang="en-US" sz="2000"/>
              <a:t>3.3.6</a:t>
            </a:r>
            <a:r>
              <a:rPr lang="en-US"/>
              <a:t> </a:t>
            </a:r>
            <a:r>
              <a:rPr lang="en-US" sz="2000"/>
              <a:t>Activity diagram :</a:t>
            </a:r>
            <a:endParaRPr lang="en-US" sz="2000"/>
          </a:p>
        </p:txBody>
      </p:sp>
      <p:pic>
        <p:nvPicPr>
          <p:cNvPr id="4" name="Content Placeholder 3" descr="activity.parkezy"/>
          <p:cNvPicPr>
            <a:picLocks noChangeAspect="1"/>
          </p:cNvPicPr>
          <p:nvPr>
            <p:ph sz="half" idx="2"/>
          </p:nvPr>
        </p:nvPicPr>
        <p:blipFill>
          <a:blip r:embed="rId1"/>
          <a:srcRect t="6901" r="1109"/>
          <a:stretch>
            <a:fillRect/>
          </a:stretch>
        </p:blipFill>
        <p:spPr>
          <a:xfrm>
            <a:off x="2047875" y="1295400"/>
            <a:ext cx="5038725" cy="51657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30200" y="381000"/>
            <a:ext cx="8310880" cy="5977255"/>
          </a:xfrm>
          <a:prstGeom prst="rect">
            <a:avLst/>
          </a:prstGeom>
          <a:noFill/>
        </p:spPr>
        <p:txBody>
          <a:bodyPr wrap="square" rtlCol="0" anchor="t">
            <a:spAutoFit/>
          </a:bodyPr>
          <a:p>
            <a:pPr algn="just">
              <a:lnSpc>
                <a:spcPct val="125000"/>
              </a:lnSpc>
              <a:spcBef>
                <a:spcPts val="0"/>
              </a:spcBef>
              <a:spcAft>
                <a:spcPts val="0"/>
              </a:spcAft>
            </a:pPr>
            <a:r>
              <a:rPr lang="en-US" b="1">
                <a:latin typeface="Times New Roman" panose="02020603050405020304" charset="0"/>
                <a:cs typeface="Times New Roman" panose="02020603050405020304" charset="0"/>
              </a:rPr>
              <a:t>User Interaction:</a:t>
            </a:r>
            <a:r>
              <a:rPr lang="en-US">
                <a:latin typeface="Times New Roman" panose="02020603050405020304" charset="0"/>
                <a:cs typeface="Times New Roman" panose="02020603050405020304" charset="0"/>
              </a:rPr>
              <a:t> The activity diagram begins with the user interacting with the frontend interface of the Parkezy application. Users have the option to view parking availability and reserve parking slots.</a:t>
            </a:r>
            <a:endParaRPr lang="en-US">
              <a:latin typeface="Times New Roman" panose="02020603050405020304" charset="0"/>
              <a:cs typeface="Times New Roman" panose="02020603050405020304" charset="0"/>
            </a:endParaRPr>
          </a:p>
          <a:p>
            <a:pPr algn="just">
              <a:lnSpc>
                <a:spcPct val="125000"/>
              </a:lnSpc>
              <a:spcBef>
                <a:spcPts val="0"/>
              </a:spcBef>
              <a:spcAft>
                <a:spcPts val="0"/>
              </a:spcAft>
            </a:pPr>
            <a:r>
              <a:rPr lang="en-US" b="1">
                <a:latin typeface="Times New Roman" panose="02020603050405020304" charset="0"/>
                <a:cs typeface="Times New Roman" panose="02020603050405020304" charset="0"/>
              </a:rPr>
              <a:t>View Parking Availability:</a:t>
            </a:r>
            <a:r>
              <a:rPr lang="en-US">
                <a:latin typeface="Times New Roman" panose="02020603050405020304" charset="0"/>
                <a:cs typeface="Times New Roman" panose="02020603050405020304" charset="0"/>
              </a:rPr>
              <a:t> Users can view the current parking availability status through the frontend interface. This activity involves accessing the interface and retrieving parking availability data from the backend service.</a:t>
            </a:r>
            <a:endParaRPr lang="en-US">
              <a:latin typeface="Times New Roman" panose="02020603050405020304" charset="0"/>
              <a:cs typeface="Times New Roman" panose="02020603050405020304" charset="0"/>
            </a:endParaRPr>
          </a:p>
          <a:p>
            <a:pPr algn="just">
              <a:lnSpc>
                <a:spcPct val="125000"/>
              </a:lnSpc>
              <a:spcBef>
                <a:spcPts val="0"/>
              </a:spcBef>
              <a:spcAft>
                <a:spcPts val="0"/>
              </a:spcAft>
            </a:pPr>
            <a:r>
              <a:rPr lang="en-US" b="1">
                <a:latin typeface="Times New Roman" panose="02020603050405020304" charset="0"/>
                <a:cs typeface="Times New Roman" panose="02020603050405020304" charset="0"/>
              </a:rPr>
              <a:t>Entry Gate Control:</a:t>
            </a:r>
            <a:r>
              <a:rPr lang="en-US">
                <a:latin typeface="Times New Roman" panose="02020603050405020304" charset="0"/>
                <a:cs typeface="Times New Roman" panose="02020603050405020304" charset="0"/>
              </a:rPr>
              <a:t> Simultaneously, IoT sensors detect vehicle arrival at the entry gate. The entry gate controller is activated to raise the entry gate, allowing the vehicle to enter the parking area.</a:t>
            </a:r>
            <a:endParaRPr lang="en-US">
              <a:latin typeface="Times New Roman" panose="02020603050405020304" charset="0"/>
              <a:cs typeface="Times New Roman" panose="02020603050405020304" charset="0"/>
            </a:endParaRPr>
          </a:p>
          <a:p>
            <a:pPr algn="just">
              <a:lnSpc>
                <a:spcPct val="125000"/>
              </a:lnSpc>
              <a:spcBef>
                <a:spcPts val="0"/>
              </a:spcBef>
              <a:spcAft>
                <a:spcPts val="0"/>
              </a:spcAft>
            </a:pPr>
            <a:r>
              <a:rPr lang="en-US" b="1">
                <a:latin typeface="Times New Roman" panose="02020603050405020304" charset="0"/>
                <a:cs typeface="Times New Roman" panose="02020603050405020304" charset="0"/>
              </a:rPr>
              <a:t>Update Parking Availability:</a:t>
            </a:r>
            <a:r>
              <a:rPr lang="en-US">
                <a:latin typeface="Times New Roman" panose="02020603050405020304" charset="0"/>
                <a:cs typeface="Times New Roman" panose="02020603050405020304" charset="0"/>
              </a:rPr>
              <a:t> As vehicles enter and exit the parking area, IoT sensors continuously update the backend service with occupancy status. The backend service updates the database accordingly, reflecting real-time parking availability status on the frontend interface.</a:t>
            </a:r>
            <a:endParaRPr lang="en-US">
              <a:latin typeface="Times New Roman" panose="02020603050405020304" charset="0"/>
              <a:cs typeface="Times New Roman" panose="02020603050405020304" charset="0"/>
            </a:endParaRPr>
          </a:p>
          <a:p>
            <a:pPr algn="just">
              <a:lnSpc>
                <a:spcPct val="125000"/>
              </a:lnSpc>
              <a:spcBef>
                <a:spcPts val="0"/>
              </a:spcBef>
              <a:spcAft>
                <a:spcPts val="0"/>
              </a:spcAft>
            </a:pPr>
            <a:r>
              <a:rPr lang="en-US" b="1">
                <a:latin typeface="Times New Roman" panose="02020603050405020304" charset="0"/>
                <a:cs typeface="Times New Roman" panose="02020603050405020304" charset="0"/>
              </a:rPr>
              <a:t>Continued Monitoring:</a:t>
            </a:r>
            <a:r>
              <a:rPr lang="en-US">
                <a:latin typeface="Times New Roman" panose="02020603050405020304" charset="0"/>
                <a:cs typeface="Times New Roman" panose="02020603050405020304" charset="0"/>
              </a:rPr>
              <a:t> The system continues to monitor parking occupancy status and update the frontend interface accordingly. Users can interact with the interface to view parking availability, reserve parking slots, and receive real-time updates on parking status.</a:t>
            </a:r>
            <a:endParaRPr lang="en-US">
              <a:latin typeface="Times New Roman" panose="02020603050405020304" charset="0"/>
              <a:cs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31140" y="381126"/>
            <a:ext cx="8681719" cy="368935"/>
          </a:xfrm>
        </p:spPr>
        <p:txBody>
          <a:bodyPr/>
          <a:p>
            <a:r>
              <a:rPr lang="en-US"/>
              <a:t>4. Implementation &amp; Testing</a:t>
            </a:r>
            <a:endParaRPr lang="en-US"/>
          </a:p>
        </p:txBody>
      </p:sp>
      <p:sp>
        <p:nvSpPr>
          <p:cNvPr id="4" name="Text Box 3"/>
          <p:cNvSpPr txBox="1"/>
          <p:nvPr/>
        </p:nvSpPr>
        <p:spPr>
          <a:xfrm>
            <a:off x="247650" y="1019175"/>
            <a:ext cx="7618095" cy="645160"/>
          </a:xfrm>
          <a:prstGeom prst="rect">
            <a:avLst/>
          </a:prstGeom>
          <a:noFill/>
        </p:spPr>
        <p:txBody>
          <a:bodyPr wrap="square" rtlCol="0">
            <a:spAutoFit/>
          </a:bodyPr>
          <a:p>
            <a:r>
              <a:rPr lang="en-US" b="1">
                <a:solidFill>
                  <a:schemeClr val="tx1"/>
                </a:solidFill>
                <a:latin typeface="Times New Roman" panose="02020603050405020304" charset="0"/>
                <a:cs typeface="Times New Roman" panose="02020603050405020304" charset="0"/>
              </a:rPr>
              <a:t>4.1 Code:</a:t>
            </a:r>
            <a:endParaRPr lang="en-US" b="1">
              <a:solidFill>
                <a:schemeClr val="tx1"/>
              </a:solidFill>
              <a:latin typeface="Times New Roman" panose="02020603050405020304" charset="0"/>
              <a:cs typeface="Times New Roman" panose="02020603050405020304" charset="0"/>
            </a:endParaRPr>
          </a:p>
          <a:p>
            <a:r>
              <a:rPr lang="en-US" b="1">
                <a:solidFill>
                  <a:schemeClr val="tx1"/>
                </a:solidFill>
                <a:latin typeface="Times New Roman" panose="02020603050405020304" charset="0"/>
                <a:cs typeface="Times New Roman" panose="02020603050405020304" charset="0"/>
              </a:rPr>
              <a:t>4.1.1 Data acquisition and sensing firmware for ESP32:</a:t>
            </a:r>
            <a:endParaRPr lang="en-US" b="1">
              <a:solidFill>
                <a:schemeClr val="tx1"/>
              </a:solidFill>
              <a:latin typeface="Times New Roman" panose="02020603050405020304" charset="0"/>
              <a:cs typeface="Times New Roman" panose="02020603050405020304" charset="0"/>
            </a:endParaRPr>
          </a:p>
        </p:txBody>
      </p:sp>
      <p:sp>
        <p:nvSpPr>
          <p:cNvPr id="5" name="Text Box 4"/>
          <p:cNvSpPr txBox="1"/>
          <p:nvPr/>
        </p:nvSpPr>
        <p:spPr>
          <a:xfrm>
            <a:off x="324485" y="1922780"/>
            <a:ext cx="6914515" cy="3969385"/>
          </a:xfrm>
          <a:prstGeom prst="rect">
            <a:avLst/>
          </a:prstGeom>
          <a:noFill/>
        </p:spPr>
        <p:txBody>
          <a:bodyPr wrap="square" rtlCol="0">
            <a:spAutoFit/>
          </a:bodyPr>
          <a:p>
            <a:r>
              <a:rPr lang="en-US">
                <a:latin typeface="Times New Roman" panose="02020603050405020304" charset="0"/>
                <a:cs typeface="Times New Roman" panose="02020603050405020304" charset="0"/>
              </a:rPr>
              <a:t>#include &lt;Wire.h&gt;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#include &lt;LiquidCrystal_I2C.h&gt;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#include &lt;ESP32Servo.h&gt;</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LiquidCrystal_I2C lcd(0x27,16,2);</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Servo myservo1;</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int IR1 = 2;</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int IR2 = 4;</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int Slot = 5;</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int flag1 = 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int flag2 = 0;</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28600" y="381126"/>
            <a:ext cx="8681719" cy="307340"/>
          </a:xfrm>
        </p:spPr>
        <p:txBody>
          <a:bodyPr/>
          <a:p>
            <a:r>
              <a:rPr lang="en-US" sz="2000" u="none">
                <a:solidFill>
                  <a:schemeClr val="tx1"/>
                </a:solidFill>
                <a:latin typeface="Times New Roman" panose="02020603050405020304" charset="0"/>
                <a:cs typeface="Times New Roman" panose="02020603050405020304" charset="0"/>
                <a:sym typeface="+mn-ea"/>
              </a:rPr>
              <a:t>4.1.1 Data acquisition and sensing firmware for ESP32:</a:t>
            </a:r>
            <a:endParaRPr lang="en-US" sz="2000" u="none">
              <a:solidFill>
                <a:schemeClr val="tx1"/>
              </a:solidFill>
              <a:latin typeface="Times New Roman" panose="02020603050405020304" charset="0"/>
              <a:cs typeface="Times New Roman" panose="02020603050405020304" charset="0"/>
              <a:sym typeface="+mn-ea"/>
            </a:endParaRPr>
          </a:p>
        </p:txBody>
      </p:sp>
      <p:sp>
        <p:nvSpPr>
          <p:cNvPr id="4" name="Text Box 3"/>
          <p:cNvSpPr txBox="1"/>
          <p:nvPr/>
        </p:nvSpPr>
        <p:spPr>
          <a:xfrm>
            <a:off x="468630" y="866140"/>
            <a:ext cx="7559040" cy="6445885"/>
          </a:xfrm>
          <a:prstGeom prst="rect">
            <a:avLst/>
          </a:prstGeom>
          <a:noFill/>
        </p:spPr>
        <p:txBody>
          <a:bodyPr wrap="square" rtlCol="0">
            <a:noAutofit/>
          </a:bodyPr>
          <a:p>
            <a:r>
              <a:rPr lang="en-US">
                <a:latin typeface="Times New Roman" panose="02020603050405020304" charset="0"/>
                <a:cs typeface="Times New Roman" panose="02020603050405020304" charset="0"/>
              </a:rPr>
              <a:t>void setup()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Wire.begin();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Serial.begin(9600);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while (!Serial); // Wait for serial monitor</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lcd.begin(16, 2); // Initialize LCD with 16 columns and 2 rows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lcd.backlight();</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pinMode(IR1, INPUT);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pinMode(IR2, INPUT);</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myservo1.attach(3);</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myservo1.write(100);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lcd.setCursor(0, 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lcd.print("     ARDUINO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lcd.setCursor(0, 1);</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lcd.print(" PARKING SYSTEM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delay(2000);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lcd.clear();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228600" y="381126"/>
            <a:ext cx="8681719" cy="307340"/>
          </a:xfrm>
        </p:spPr>
        <p:txBody>
          <a:bodyPr/>
          <a:p>
            <a:r>
              <a:rPr lang="en-US" sz="2000" u="none">
                <a:solidFill>
                  <a:schemeClr val="tx1"/>
                </a:solidFill>
                <a:latin typeface="Times New Roman" panose="02020603050405020304" charset="0"/>
                <a:cs typeface="Times New Roman" panose="02020603050405020304" charset="0"/>
                <a:sym typeface="+mn-ea"/>
              </a:rPr>
              <a:t>4.1.1 Data acquisition and sensing firmware for ESP32:</a:t>
            </a:r>
            <a:endParaRPr lang="en-US" sz="2000" u="none">
              <a:solidFill>
                <a:schemeClr val="tx1"/>
              </a:solidFill>
              <a:latin typeface="Times New Roman" panose="02020603050405020304" charset="0"/>
              <a:cs typeface="Times New Roman" panose="02020603050405020304" charset="0"/>
              <a:sym typeface="+mn-ea"/>
            </a:endParaRPr>
          </a:p>
        </p:txBody>
      </p:sp>
      <p:sp>
        <p:nvSpPr>
          <p:cNvPr id="7" name="Text Box 6"/>
          <p:cNvSpPr txBox="1"/>
          <p:nvPr/>
        </p:nvSpPr>
        <p:spPr>
          <a:xfrm>
            <a:off x="247650" y="817880"/>
            <a:ext cx="8439150" cy="6089650"/>
          </a:xfrm>
          <a:prstGeom prst="rect">
            <a:avLst/>
          </a:prstGeom>
          <a:noFill/>
        </p:spPr>
        <p:txBody>
          <a:bodyPr wrap="square" rtlCol="0">
            <a:noAutofit/>
          </a:bodyPr>
          <a:p>
            <a:r>
              <a:rPr lang="en-US">
                <a:latin typeface="Times New Roman" panose="02020603050405020304" charset="0"/>
                <a:cs typeface="Times New Roman" panose="02020603050405020304" charset="0"/>
              </a:rPr>
              <a:t>void loop()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byte error, address;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int nDevices;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Serial.println("Scanning...");</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nDevices = 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for(address = 1; address &lt; 127; address++)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Wire.beginTransmission(address);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error = Wire.endTransmission();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if (error == 0)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Serial.print("I2C device found at address 0x");</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if (address&lt;16)</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Serial.print("0");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Serial.print(address,HEX);</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Serial.println("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nDevices++;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 else if (error==4)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Serial.print("Unknown error at address 0x");</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if (address&lt;16)</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Serial.print("0");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Serial.println(address,HEX);</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228600" y="381126"/>
            <a:ext cx="8681719" cy="307340"/>
          </a:xfrm>
        </p:spPr>
        <p:txBody>
          <a:bodyPr/>
          <a:p>
            <a:r>
              <a:rPr lang="en-US" sz="2000" u="none">
                <a:solidFill>
                  <a:schemeClr val="tx1"/>
                </a:solidFill>
                <a:latin typeface="Times New Roman" panose="02020603050405020304" charset="0"/>
                <a:cs typeface="Times New Roman" panose="02020603050405020304" charset="0"/>
                <a:sym typeface="+mn-ea"/>
              </a:rPr>
              <a:t>4.1.1 Data acquisition and sensing firmware for ESP32:</a:t>
            </a:r>
            <a:endParaRPr lang="en-US" sz="2000" u="none">
              <a:solidFill>
                <a:schemeClr val="tx1"/>
              </a:solidFill>
              <a:latin typeface="Times New Roman" panose="02020603050405020304" charset="0"/>
              <a:cs typeface="Times New Roman" panose="02020603050405020304" charset="0"/>
              <a:sym typeface="+mn-ea"/>
            </a:endParaRPr>
          </a:p>
        </p:txBody>
      </p:sp>
      <p:sp>
        <p:nvSpPr>
          <p:cNvPr id="5" name="Text Box 4"/>
          <p:cNvSpPr txBox="1"/>
          <p:nvPr/>
        </p:nvSpPr>
        <p:spPr>
          <a:xfrm>
            <a:off x="304800" y="838200"/>
            <a:ext cx="8448040" cy="6462395"/>
          </a:xfrm>
          <a:prstGeom prst="rect">
            <a:avLst/>
          </a:prstGeom>
          <a:noFill/>
        </p:spPr>
        <p:txBody>
          <a:bodyPr wrap="square" rtlCol="0">
            <a:spAutoFit/>
          </a:bodyPr>
          <a:p>
            <a:r>
              <a:rPr lang="en-US">
                <a:latin typeface="Times New Roman" panose="02020603050405020304" charset="0"/>
                <a:cs typeface="Times New Roman" panose="02020603050405020304" charset="0"/>
              </a:rPr>
              <a:t>if (nDevices == 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Serial.println("No I2C devices found\n");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else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Serial.println("done\n");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delay(5000); // wait 5 seconds for next scan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if(digitalRead (IR1) == LOW &amp;&amp; flag1==0)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if(Slot&gt;0)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flag1=1;</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if(flag2==0)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myservo1.write(0);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Slot = Slot-1;</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 else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lcd.setCursor(0,0);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lcd.print("    SORRY :(    ");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lcd.setCursor(0,1);</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lcd.print("  Parking Full  ");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delay(3000);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lcd.clear();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456565" y="381000"/>
            <a:ext cx="8529955" cy="430530"/>
          </a:xfrm>
        </p:spPr>
        <p:txBody>
          <a:bodyPr wrap="square"/>
          <a:p>
            <a:r>
              <a:rPr lang="en-US" sz="2800"/>
              <a:t> Abstract :</a:t>
            </a:r>
            <a:endParaRPr lang="en-US" sz="2800"/>
          </a:p>
        </p:txBody>
      </p:sp>
      <p:sp>
        <p:nvSpPr>
          <p:cNvPr id="5" name="Text Box 4"/>
          <p:cNvSpPr txBox="1"/>
          <p:nvPr/>
        </p:nvSpPr>
        <p:spPr>
          <a:xfrm>
            <a:off x="457200" y="1219200"/>
            <a:ext cx="8073390" cy="4246245"/>
          </a:xfrm>
          <a:prstGeom prst="rect">
            <a:avLst/>
          </a:prstGeom>
          <a:noFill/>
        </p:spPr>
        <p:txBody>
          <a:bodyPr wrap="square" rtlCol="0" anchor="t">
            <a:spAutoFit/>
          </a:bodyPr>
          <a:p>
            <a:pPr algn="just">
              <a:lnSpc>
                <a:spcPct val="125000"/>
              </a:lnSpc>
              <a:spcBef>
                <a:spcPts val="0"/>
              </a:spcBef>
              <a:spcAft>
                <a:spcPts val="0"/>
              </a:spcAft>
            </a:pPr>
            <a:r>
              <a:rPr lang="en-US">
                <a:latin typeface="Times New Roman" panose="02020603050405020304" charset="0"/>
                <a:cs typeface="Times New Roman" panose="02020603050405020304" charset="0"/>
              </a:rPr>
              <a:t>ParkEZY redefines parking management with its IoT-driven solution, seamlessly integrating technology to streamline the parking experience. By employing sensors at entry gates, the application autonomously opens gates upon vehicle detection, eliminating manual intervention. Real-time data analysis empowers users with instant updates on parking availability, while a visually intuitive interface provides a clear map of the parking area, showcasing vacant and occupied slots through color-coded indicators. This visual aid simplifies decision-making for drivers, reducing time spent searching for parking. ParkEZY's user-friendly design ensures a smooth interaction for both drivers and parking facility managers, promising enhanced efficiency and user satisfaction. With its innovative approach, ParkEZY sets a new standard in parking management, revolutionizing the way individuals navigate and utilize parking facilities.</a:t>
            </a:r>
            <a:endParaRPr lang="en-US">
              <a:latin typeface="Times New Roman" panose="02020603050405020304" charset="0"/>
              <a:cs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nvSpPr>
        <p:spPr>
          <a:xfrm>
            <a:off x="228600" y="381126"/>
            <a:ext cx="8681719" cy="307340"/>
          </a:xfrm>
          <a:prstGeom prst="rect">
            <a:avLst/>
          </a:prstGeom>
        </p:spPr>
        <p:txBody>
          <a:bodyPr wrap="square" lIns="0" tIns="0" rIns="0" bIns="0">
            <a:spAutoFit/>
          </a:bodyPr>
          <a:lstStyle>
            <a:lvl1pPr>
              <a:defRPr sz="2400" b="1" i="0" u="heavy">
                <a:solidFill>
                  <a:srgbClr val="C00000"/>
                </a:solidFill>
                <a:latin typeface="Times New Roman" panose="02020603050405020304"/>
                <a:ea typeface="+mj-ea"/>
                <a:cs typeface="Times New Roman" panose="02020603050405020304"/>
              </a:defRPr>
            </a:lvl1pPr>
          </a:lstStyle>
          <a:p>
            <a:r>
              <a:rPr lang="en-US" sz="2000" u="none">
                <a:solidFill>
                  <a:schemeClr val="tx1"/>
                </a:solidFill>
                <a:latin typeface="Times New Roman" panose="02020603050405020304" charset="0"/>
                <a:cs typeface="Times New Roman" panose="02020603050405020304" charset="0"/>
                <a:sym typeface="+mn-ea"/>
              </a:rPr>
              <a:t>4.1.1 Data acquisition and sensing firmware for ESP32:</a:t>
            </a:r>
            <a:endParaRPr lang="en-US" sz="2000" u="none">
              <a:solidFill>
                <a:schemeClr val="tx1"/>
              </a:solidFill>
              <a:latin typeface="Times New Roman" panose="02020603050405020304" charset="0"/>
              <a:cs typeface="Times New Roman" panose="02020603050405020304" charset="0"/>
              <a:sym typeface="+mn-ea"/>
            </a:endParaRPr>
          </a:p>
        </p:txBody>
      </p:sp>
      <p:sp>
        <p:nvSpPr>
          <p:cNvPr id="5" name="Text Box 4"/>
          <p:cNvSpPr txBox="1"/>
          <p:nvPr/>
        </p:nvSpPr>
        <p:spPr>
          <a:xfrm>
            <a:off x="266700" y="755015"/>
            <a:ext cx="8343900" cy="6094730"/>
          </a:xfrm>
          <a:prstGeom prst="rect">
            <a:avLst/>
          </a:prstGeom>
          <a:noFill/>
        </p:spPr>
        <p:txBody>
          <a:bodyPr wrap="square" rtlCol="0">
            <a:noAutofit/>
          </a:bodyPr>
          <a:p>
            <a:r>
              <a:rPr lang="en-US">
                <a:latin typeface="Times New Roman" panose="02020603050405020304" charset="0"/>
                <a:cs typeface="Times New Roman" panose="02020603050405020304" charset="0"/>
              </a:rPr>
              <a:t>if(digitalRead (IR2) == LOW &amp;&amp; flag2==0)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flag2=1;</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if(flag1==0)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myservo1.write(0);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Slot = Slot+1;</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if(flag1==1 &amp;&amp; flag2==1)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delay(1000);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myservo1.write(100);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flag1=0;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flag2=0;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lcd.setCursor(0,0);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lcd.print("    WELCOME!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lcd.setCursor(0,1);</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lcd.print("Slot Left: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lcd.print(Slot);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31140" y="381126"/>
            <a:ext cx="8681719" cy="307340"/>
          </a:xfrm>
        </p:spPr>
        <p:txBody>
          <a:bodyPr/>
          <a:p>
            <a:r>
              <a:rPr lang="en-US" sz="2000" u="none">
                <a:solidFill>
                  <a:srgbClr val="C00000"/>
                </a:solidFill>
              </a:rPr>
              <a:t>4.2 Execution Flow:</a:t>
            </a:r>
            <a:endParaRPr lang="en-US" sz="2000" u="none">
              <a:solidFill>
                <a:srgbClr val="C00000"/>
              </a:solidFill>
            </a:endParaRPr>
          </a:p>
        </p:txBody>
      </p:sp>
      <p:sp>
        <p:nvSpPr>
          <p:cNvPr id="4" name="Text Box 3"/>
          <p:cNvSpPr txBox="1"/>
          <p:nvPr/>
        </p:nvSpPr>
        <p:spPr>
          <a:xfrm>
            <a:off x="295910" y="961390"/>
            <a:ext cx="8467090" cy="4939030"/>
          </a:xfrm>
          <a:prstGeom prst="rect">
            <a:avLst/>
          </a:prstGeom>
          <a:noFill/>
        </p:spPr>
        <p:txBody>
          <a:bodyPr wrap="square" rtlCol="0">
            <a:spAutoFit/>
          </a:bodyPr>
          <a:p>
            <a:pPr indent="0" algn="just">
              <a:lnSpc>
                <a:spcPct val="125000"/>
              </a:lnSpc>
              <a:spcBef>
                <a:spcPts val="0"/>
              </a:spcBef>
              <a:spcAft>
                <a:spcPts val="0"/>
              </a:spcAft>
              <a:buNone/>
            </a:pPr>
            <a:r>
              <a:rPr lang="en-US" b="1">
                <a:latin typeface="Times New Roman" panose="02020603050405020304" charset="0"/>
                <a:cs typeface="Times New Roman" panose="02020603050405020304" charset="0"/>
              </a:rPr>
              <a:t>4.2.1 Initialization:</a:t>
            </a:r>
            <a:endParaRPr lang="en-US" b="1">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Initialize all hardware components and establish connections (Wi-Fi) for data transmission.</a:t>
            </a:r>
            <a:endParaRPr lang="en-US">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Set up configurations and parameters for sensor monitoring and data processing.</a:t>
            </a:r>
            <a:endParaRPr lang="en-US">
              <a:latin typeface="Times New Roman" panose="02020603050405020304" charset="0"/>
              <a:cs typeface="Times New Roman" panose="02020603050405020304" charset="0"/>
            </a:endParaRPr>
          </a:p>
          <a:p>
            <a:pPr indent="0" algn="just">
              <a:lnSpc>
                <a:spcPct val="125000"/>
              </a:lnSpc>
              <a:spcBef>
                <a:spcPts val="0"/>
              </a:spcBef>
              <a:spcAft>
                <a:spcPts val="0"/>
              </a:spcAft>
              <a:buFont typeface="Arial" panose="020B0604020202020204" pitchFamily="34" charset="0"/>
              <a:buNone/>
            </a:pPr>
            <a:endParaRPr lang="en-US">
              <a:latin typeface="Times New Roman" panose="02020603050405020304" charset="0"/>
              <a:cs typeface="Times New Roman" panose="02020603050405020304" charset="0"/>
            </a:endParaRPr>
          </a:p>
          <a:p>
            <a:pPr indent="0" algn="just">
              <a:lnSpc>
                <a:spcPct val="125000"/>
              </a:lnSpc>
              <a:spcBef>
                <a:spcPts val="0"/>
              </a:spcBef>
              <a:spcAft>
                <a:spcPts val="0"/>
              </a:spcAft>
              <a:buNone/>
            </a:pPr>
            <a:r>
              <a:rPr lang="en-US" b="1">
                <a:latin typeface="Times New Roman" panose="02020603050405020304" charset="0"/>
                <a:cs typeface="Times New Roman" panose="02020603050405020304" charset="0"/>
              </a:rPr>
              <a:t>4.2.2 Data Sensing:</a:t>
            </a:r>
            <a:endParaRPr lang="en-US" b="1">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Sensors continuously monitor the parking area to detect the presence or absence of vehicles.</a:t>
            </a:r>
            <a:endParaRPr lang="en-US">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Data from sensors are collected periodically to update the system on parking occupancy status.</a:t>
            </a:r>
            <a:endParaRPr lang="en-US">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endParaRPr lang="en-US">
              <a:latin typeface="Times New Roman" panose="02020603050405020304" charset="0"/>
              <a:cs typeface="Times New Roman" panose="02020603050405020304" charset="0"/>
            </a:endParaRPr>
          </a:p>
          <a:p>
            <a:pPr algn="just">
              <a:lnSpc>
                <a:spcPct val="125000"/>
              </a:lnSpc>
              <a:spcBef>
                <a:spcPts val="0"/>
              </a:spcBef>
              <a:spcAft>
                <a:spcPts val="0"/>
              </a:spcAft>
            </a:pPr>
            <a:r>
              <a:rPr lang="en-US" b="1">
                <a:latin typeface="Times New Roman" panose="02020603050405020304" charset="0"/>
                <a:cs typeface="Times New Roman" panose="02020603050405020304" charset="0"/>
              </a:rPr>
              <a:t>4.2.3 Data Collection:</a:t>
            </a:r>
            <a:endParaRPr lang="en-US" b="1">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When a vehicle is detected by the sensors, data regarding its presence or absence is collected and processed by the ESP32 microcontroller.</a:t>
            </a:r>
            <a:endParaRPr lang="en-US">
              <a:latin typeface="Times New Roman" panose="02020603050405020304" charset="0"/>
              <a:cs typeface="Times New Roman" panose="020206030504050203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01320" y="457200"/>
            <a:ext cx="8133080" cy="5631180"/>
          </a:xfrm>
          <a:prstGeom prst="rect">
            <a:avLst/>
          </a:prstGeom>
          <a:noFill/>
        </p:spPr>
        <p:txBody>
          <a:bodyPr wrap="square" rtlCol="0">
            <a:spAutoFit/>
          </a:bodyPr>
          <a:p>
            <a:pPr algn="just">
              <a:lnSpc>
                <a:spcPct val="125000"/>
              </a:lnSpc>
              <a:spcBef>
                <a:spcPts val="0"/>
              </a:spcBef>
              <a:spcAft>
                <a:spcPts val="0"/>
              </a:spcAft>
            </a:pPr>
            <a:r>
              <a:rPr lang="en-US" b="1">
                <a:latin typeface="Times New Roman" panose="02020603050405020304" charset="0"/>
                <a:cs typeface="Times New Roman" panose="02020603050405020304" charset="0"/>
              </a:rPr>
              <a:t>4.2.4 Gate Control:</a:t>
            </a:r>
            <a:endParaRPr lang="en-US" b="1">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If a vehicle is detected at the entry gate, the servo motor is activated to raise the gate.</a:t>
            </a:r>
            <a:endParaRPr lang="en-US">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Gate control ensures smooth entry for vehicles into the parking area.</a:t>
            </a:r>
            <a:endParaRPr lang="en-US">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endParaRPr lang="en-US">
              <a:latin typeface="Times New Roman" panose="02020603050405020304" charset="0"/>
              <a:cs typeface="Times New Roman" panose="02020603050405020304" charset="0"/>
            </a:endParaRPr>
          </a:p>
          <a:p>
            <a:pPr algn="just">
              <a:lnSpc>
                <a:spcPct val="125000"/>
              </a:lnSpc>
              <a:spcBef>
                <a:spcPts val="0"/>
              </a:spcBef>
              <a:spcAft>
                <a:spcPts val="0"/>
              </a:spcAft>
            </a:pPr>
            <a:r>
              <a:rPr lang="en-US" b="1">
                <a:latin typeface="Times New Roman" panose="02020603050405020304" charset="0"/>
                <a:cs typeface="Times New Roman" panose="02020603050405020304" charset="0"/>
              </a:rPr>
              <a:t>4.2.5 Display Update:</a:t>
            </a:r>
            <a:endParaRPr lang="en-US" b="1">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The LCD display is updated with real-time information on the number of available parking slots.</a:t>
            </a:r>
            <a:endParaRPr lang="en-US">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Users can quickly see the current parking availability status before entering the parking area.</a:t>
            </a:r>
            <a:endParaRPr lang="en-US">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endParaRPr lang="en-US">
              <a:latin typeface="Times New Roman" panose="02020603050405020304" charset="0"/>
              <a:cs typeface="Times New Roman" panose="02020603050405020304" charset="0"/>
            </a:endParaRPr>
          </a:p>
          <a:p>
            <a:pPr indent="0" algn="just">
              <a:lnSpc>
                <a:spcPct val="125000"/>
              </a:lnSpc>
              <a:spcBef>
                <a:spcPts val="0"/>
              </a:spcBef>
              <a:spcAft>
                <a:spcPts val="0"/>
              </a:spcAft>
              <a:buFont typeface="Arial" panose="020B0604020202020204" pitchFamily="34" charset="0"/>
              <a:buNone/>
            </a:pPr>
            <a:r>
              <a:rPr lang="en-US" b="1">
                <a:latin typeface="Times New Roman" panose="02020603050405020304" charset="0"/>
                <a:cs typeface="Times New Roman" panose="02020603050405020304" charset="0"/>
              </a:rPr>
              <a:t>4.2.6 Backend Processing:</a:t>
            </a:r>
            <a:endParaRPr lang="en-US" b="1">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Upon receiving data from the ESP32, the backend service processes the information.</a:t>
            </a:r>
            <a:endParaRPr lang="en-US">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Data processing includes validation, analysis, and updating the database with parking availability status.</a:t>
            </a:r>
            <a:endParaRPr lang="en-US">
              <a:latin typeface="Times New Roman" panose="02020603050405020304" charset="0"/>
              <a:cs typeface="Times New Roman" panose="020206030504050203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81000" y="381000"/>
            <a:ext cx="8348980" cy="5977255"/>
          </a:xfrm>
          <a:prstGeom prst="rect">
            <a:avLst/>
          </a:prstGeom>
          <a:noFill/>
        </p:spPr>
        <p:txBody>
          <a:bodyPr wrap="square" rtlCol="0">
            <a:spAutoFit/>
          </a:bodyPr>
          <a:p>
            <a:pPr algn="just">
              <a:lnSpc>
                <a:spcPct val="125000"/>
              </a:lnSpc>
              <a:spcBef>
                <a:spcPts val="0"/>
              </a:spcBef>
              <a:spcAft>
                <a:spcPts val="0"/>
              </a:spcAft>
            </a:pPr>
            <a:r>
              <a:rPr lang="en-US" b="1">
                <a:latin typeface="Times New Roman" panose="02020603050405020304" charset="0"/>
                <a:cs typeface="Times New Roman" panose="02020603050405020304" charset="0"/>
              </a:rPr>
              <a:t>4.2.7 User Interface Update:</a:t>
            </a:r>
            <a:endParaRPr lang="en-US" b="1">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The frontend interface (website) retrieves updated parking availability data from the database.</a:t>
            </a:r>
            <a:endParaRPr lang="en-US">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User interface updates provide users with real-time information on parking availability for informed decision-making.</a:t>
            </a:r>
            <a:endParaRPr lang="en-US">
              <a:latin typeface="Times New Roman" panose="02020603050405020304" charset="0"/>
              <a:cs typeface="Times New Roman" panose="02020603050405020304" charset="0"/>
            </a:endParaRPr>
          </a:p>
          <a:p>
            <a:pPr algn="just">
              <a:lnSpc>
                <a:spcPct val="125000"/>
              </a:lnSpc>
              <a:spcBef>
                <a:spcPts val="0"/>
              </a:spcBef>
              <a:spcAft>
                <a:spcPts val="0"/>
              </a:spcAft>
            </a:pPr>
            <a:endParaRPr lang="en-US">
              <a:latin typeface="Times New Roman" panose="02020603050405020304" charset="0"/>
              <a:cs typeface="Times New Roman" panose="02020603050405020304" charset="0"/>
            </a:endParaRPr>
          </a:p>
          <a:p>
            <a:pPr algn="just">
              <a:lnSpc>
                <a:spcPct val="125000"/>
              </a:lnSpc>
              <a:spcBef>
                <a:spcPts val="0"/>
              </a:spcBef>
              <a:spcAft>
                <a:spcPts val="0"/>
              </a:spcAft>
            </a:pPr>
            <a:r>
              <a:rPr lang="en-US" b="1">
                <a:latin typeface="Times New Roman" panose="02020603050405020304" charset="0"/>
                <a:cs typeface="Times New Roman" panose="02020603050405020304" charset="0"/>
              </a:rPr>
              <a:t>4.2.8 User Interaction:</a:t>
            </a:r>
            <a:endParaRPr lang="en-US" b="1">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Users can interact with the website interface to view parking availability and reserve parking slots.</a:t>
            </a:r>
            <a:endParaRPr lang="en-US">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User interaction enhances user experience and facilitates efficient parking management.</a:t>
            </a:r>
            <a:endParaRPr lang="en-US">
              <a:latin typeface="Times New Roman" panose="02020603050405020304" charset="0"/>
              <a:cs typeface="Times New Roman" panose="02020603050405020304" charset="0"/>
            </a:endParaRPr>
          </a:p>
          <a:p>
            <a:pPr algn="just">
              <a:lnSpc>
                <a:spcPct val="125000"/>
              </a:lnSpc>
              <a:spcBef>
                <a:spcPts val="0"/>
              </a:spcBef>
              <a:spcAft>
                <a:spcPts val="0"/>
              </a:spcAft>
            </a:pPr>
            <a:endParaRPr lang="en-US">
              <a:latin typeface="Times New Roman" panose="02020603050405020304" charset="0"/>
              <a:cs typeface="Times New Roman" panose="02020603050405020304" charset="0"/>
            </a:endParaRPr>
          </a:p>
          <a:p>
            <a:pPr algn="just">
              <a:lnSpc>
                <a:spcPct val="125000"/>
              </a:lnSpc>
              <a:spcBef>
                <a:spcPts val="0"/>
              </a:spcBef>
              <a:spcAft>
                <a:spcPts val="0"/>
              </a:spcAft>
            </a:pPr>
            <a:r>
              <a:rPr lang="en-US" b="1">
                <a:latin typeface="Times New Roman" panose="02020603050405020304" charset="0"/>
                <a:cs typeface="Times New Roman" panose="02020603050405020304" charset="0"/>
              </a:rPr>
              <a:t>4.2.9 Continued Monitoring:</a:t>
            </a:r>
            <a:endParaRPr lang="en-US" b="1">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The application continuously monitors the parking area, updating data and user interfaces as parking occupancy status changes.</a:t>
            </a:r>
            <a:endParaRPr lang="en-US">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Continuous monitoring ensures that users have access to up-to-date information on parking availability at all times.</a:t>
            </a:r>
            <a:endParaRPr lang="en-US">
              <a:latin typeface="Times New Roman" panose="02020603050405020304" charset="0"/>
              <a:cs typeface="Times New Roman" panose="020206030504050203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57175" y="287655"/>
            <a:ext cx="4010025" cy="398780"/>
          </a:xfrm>
          <a:prstGeom prst="rect">
            <a:avLst/>
          </a:prstGeom>
          <a:noFill/>
        </p:spPr>
        <p:txBody>
          <a:bodyPr wrap="square" rtlCol="0">
            <a:spAutoFit/>
          </a:bodyPr>
          <a:p>
            <a:r>
              <a:rPr lang="en-US" sz="2000" b="1">
                <a:solidFill>
                  <a:srgbClr val="C00000"/>
                </a:solidFill>
                <a:latin typeface="Times New Roman" panose="02020603050405020304" charset="0"/>
                <a:cs typeface="Times New Roman" panose="02020603050405020304" charset="0"/>
              </a:rPr>
              <a:t>4.3 Test</a:t>
            </a:r>
            <a:r>
              <a:rPr lang="en-IN" altLang="en-US" sz="2000" b="1">
                <a:solidFill>
                  <a:srgbClr val="C00000"/>
                </a:solidFill>
                <a:latin typeface="Times New Roman" panose="02020603050405020304" charset="0"/>
                <a:cs typeface="Times New Roman" panose="02020603050405020304" charset="0"/>
              </a:rPr>
              <a:t> Cases:</a:t>
            </a:r>
            <a:endParaRPr lang="en-IN" altLang="en-US" sz="2000" b="1">
              <a:solidFill>
                <a:srgbClr val="C00000"/>
              </a:solidFill>
              <a:latin typeface="Times New Roman" panose="02020603050405020304" charset="0"/>
              <a:cs typeface="Times New Roman" panose="02020603050405020304" charset="0"/>
            </a:endParaRPr>
          </a:p>
        </p:txBody>
      </p:sp>
      <p:sp>
        <p:nvSpPr>
          <p:cNvPr id="3" name="Text Box 2"/>
          <p:cNvSpPr txBox="1"/>
          <p:nvPr/>
        </p:nvSpPr>
        <p:spPr>
          <a:xfrm>
            <a:off x="457200" y="3810000"/>
            <a:ext cx="8119745" cy="2480310"/>
          </a:xfrm>
          <a:prstGeom prst="rect">
            <a:avLst/>
          </a:prstGeom>
          <a:noFill/>
        </p:spPr>
        <p:txBody>
          <a:bodyPr wrap="square" rtlCol="0" anchor="t">
            <a:noAutofit/>
          </a:bodyPr>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Make sure all sensors are working correctly by checking if they can detect cars and measure distances accurately.</a:t>
            </a:r>
            <a:endParaRPr lang="en-US">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r>
              <a:rPr lang="en-US">
                <a:latin typeface="Times New Roman" panose="02020603050405020304" charset="0"/>
                <a:cs typeface="Times New Roman" panose="02020603050405020304" charset="0"/>
              </a:rPr>
              <a:t>Test the entry gate to see if it opens automatically when a car arrives and if it stays closed when all parking slots are full.</a:t>
            </a:r>
            <a:endParaRPr lang="en-US">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r>
              <a:rPr lang="en-IN" altLang="en-US">
                <a:latin typeface="Times New Roman" panose="02020603050405020304" charset="0"/>
                <a:cs typeface="Times New Roman" panose="02020603050405020304" charset="0"/>
              </a:rPr>
              <a:t>Check that the LCD displays the slot status that is no.of slots avilable .</a:t>
            </a:r>
            <a:endParaRPr lang="en-IN" altLang="en-US">
              <a:latin typeface="Times New Roman" panose="02020603050405020304" charset="0"/>
              <a:cs typeface="Times New Roman" panose="02020603050405020304" charset="0"/>
            </a:endParaRPr>
          </a:p>
          <a:p>
            <a:pPr marL="285750" indent="-285750" algn="just">
              <a:lnSpc>
                <a:spcPct val="125000"/>
              </a:lnSpc>
              <a:spcBef>
                <a:spcPts val="0"/>
              </a:spcBef>
              <a:spcAft>
                <a:spcPts val="0"/>
              </a:spcAft>
              <a:buFont typeface="Arial" panose="020B0604020202020204" pitchFamily="34" charset="0"/>
              <a:buChar char="•"/>
            </a:pPr>
            <a:r>
              <a:rPr lang="en-IN" altLang="en-US">
                <a:latin typeface="Times New Roman" panose="02020603050405020304" charset="0"/>
                <a:cs typeface="Times New Roman" panose="02020603050405020304" charset="0"/>
              </a:rPr>
              <a:t>Observe that the ultrasonic sensor detects the vehicle and it is displayed on the  serial monitor.</a:t>
            </a:r>
            <a:endParaRPr lang="en-IN" altLang="en-US">
              <a:latin typeface="Times New Roman" panose="02020603050405020304" charset="0"/>
              <a:cs typeface="Times New Roman" panose="02020603050405020304" charset="0"/>
            </a:endParaRPr>
          </a:p>
        </p:txBody>
      </p:sp>
      <p:pic>
        <p:nvPicPr>
          <p:cNvPr id="5" name="Picture 4" descr="1"/>
          <p:cNvPicPr>
            <a:picLocks noChangeAspect="1"/>
          </p:cNvPicPr>
          <p:nvPr/>
        </p:nvPicPr>
        <p:blipFill>
          <a:blip r:embed="rId1"/>
          <a:srcRect t="26323"/>
          <a:stretch>
            <a:fillRect/>
          </a:stretch>
        </p:blipFill>
        <p:spPr>
          <a:xfrm>
            <a:off x="2209800" y="1066800"/>
            <a:ext cx="4258310" cy="2360295"/>
          </a:xfrm>
          <a:prstGeom prst="rect">
            <a:avLst/>
          </a:prstGeom>
        </p:spPr>
      </p:pic>
      <p:sp>
        <p:nvSpPr>
          <p:cNvPr id="6" name="Text Box 5"/>
          <p:cNvSpPr txBox="1"/>
          <p:nvPr/>
        </p:nvSpPr>
        <p:spPr>
          <a:xfrm>
            <a:off x="257175" y="845820"/>
            <a:ext cx="3572510" cy="368300"/>
          </a:xfrm>
          <a:prstGeom prst="rect">
            <a:avLst/>
          </a:prstGeom>
          <a:noFill/>
        </p:spPr>
        <p:txBody>
          <a:bodyPr wrap="square" rtlCol="0">
            <a:spAutoFit/>
          </a:bodyPr>
          <a:p>
            <a:r>
              <a:rPr lang="en-IN" altLang="en-US" b="1">
                <a:solidFill>
                  <a:srgbClr val="C00000"/>
                </a:solidFill>
                <a:latin typeface="Times New Roman" panose="02020603050405020304" charset="0"/>
                <a:cs typeface="Times New Roman" panose="02020603050405020304" charset="0"/>
              </a:rPr>
              <a:t>4.3.1</a:t>
            </a:r>
            <a:endParaRPr lang="en-IN" altLang="en-US" b="1">
              <a:solidFill>
                <a:srgbClr val="C00000"/>
              </a:solidFill>
              <a:latin typeface="Times New Roman" panose="02020603050405020304" charset="0"/>
              <a:cs typeface="Times New Roman" panose="0202060305040502030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57175" y="457200"/>
            <a:ext cx="4010025" cy="398780"/>
          </a:xfrm>
          <a:prstGeom prst="rect">
            <a:avLst/>
          </a:prstGeom>
          <a:noFill/>
        </p:spPr>
        <p:txBody>
          <a:bodyPr wrap="square" rtlCol="0">
            <a:spAutoFit/>
          </a:bodyPr>
          <a:p>
            <a:r>
              <a:rPr lang="en-US" sz="2000" b="1">
                <a:solidFill>
                  <a:srgbClr val="C00000"/>
                </a:solidFill>
                <a:latin typeface="Times New Roman" panose="02020603050405020304" charset="0"/>
                <a:cs typeface="Times New Roman" panose="02020603050405020304" charset="0"/>
              </a:rPr>
              <a:t>4.3 Test</a:t>
            </a:r>
            <a:r>
              <a:rPr lang="en-IN" altLang="en-US" sz="2000" b="1">
                <a:solidFill>
                  <a:srgbClr val="C00000"/>
                </a:solidFill>
                <a:latin typeface="Times New Roman" panose="02020603050405020304" charset="0"/>
                <a:cs typeface="Times New Roman" panose="02020603050405020304" charset="0"/>
              </a:rPr>
              <a:t> Cases:</a:t>
            </a:r>
            <a:endParaRPr lang="en-IN" altLang="en-US" sz="2000" b="1">
              <a:solidFill>
                <a:srgbClr val="C00000"/>
              </a:solidFill>
              <a:latin typeface="Times New Roman" panose="02020603050405020304" charset="0"/>
              <a:cs typeface="Times New Roman" panose="02020603050405020304" charset="0"/>
            </a:endParaRPr>
          </a:p>
        </p:txBody>
      </p:sp>
      <p:pic>
        <p:nvPicPr>
          <p:cNvPr id="5" name="Picture 4" descr="3"/>
          <p:cNvPicPr>
            <a:picLocks noChangeAspect="1"/>
          </p:cNvPicPr>
          <p:nvPr/>
        </p:nvPicPr>
        <p:blipFill>
          <a:blip r:embed="rId1"/>
          <a:srcRect l="2630" t="13982" r="4011"/>
          <a:stretch>
            <a:fillRect/>
          </a:stretch>
        </p:blipFill>
        <p:spPr>
          <a:xfrm>
            <a:off x="304800" y="1981200"/>
            <a:ext cx="4043045" cy="2802890"/>
          </a:xfrm>
          <a:prstGeom prst="rect">
            <a:avLst/>
          </a:prstGeom>
        </p:spPr>
      </p:pic>
      <p:pic>
        <p:nvPicPr>
          <p:cNvPr id="6" name="Picture 5" descr="4"/>
          <p:cNvPicPr>
            <a:picLocks noChangeAspect="1"/>
          </p:cNvPicPr>
          <p:nvPr/>
        </p:nvPicPr>
        <p:blipFill>
          <a:blip r:embed="rId2"/>
          <a:srcRect l="4026" t="1111" r="8199" b="3333"/>
          <a:stretch>
            <a:fillRect/>
          </a:stretch>
        </p:blipFill>
        <p:spPr>
          <a:xfrm>
            <a:off x="4876800" y="1980565"/>
            <a:ext cx="3818890" cy="2803525"/>
          </a:xfrm>
          <a:prstGeom prst="rect">
            <a:avLst/>
          </a:prstGeom>
        </p:spPr>
      </p:pic>
      <p:sp>
        <p:nvSpPr>
          <p:cNvPr id="8" name="Text Box 7"/>
          <p:cNvSpPr txBox="1"/>
          <p:nvPr/>
        </p:nvSpPr>
        <p:spPr>
          <a:xfrm>
            <a:off x="304800" y="1196340"/>
            <a:ext cx="4006850" cy="1021080"/>
          </a:xfrm>
          <a:prstGeom prst="rect">
            <a:avLst/>
          </a:prstGeom>
          <a:noFill/>
        </p:spPr>
        <p:txBody>
          <a:bodyPr wrap="square" rtlCol="0">
            <a:noAutofit/>
          </a:bodyPr>
          <a:p>
            <a:r>
              <a:rPr lang="en-IN" altLang="en-US" sz="1600">
                <a:latin typeface="Times New Roman" panose="02020603050405020304" charset="0"/>
                <a:cs typeface="Times New Roman" panose="02020603050405020304" charset="0"/>
              </a:rPr>
              <a:t>4.3.2 IR Sensor detects the arrival of the car and servo motor opens the entry gate .</a:t>
            </a:r>
            <a:endParaRPr lang="en-IN" altLang="en-US" sz="1600">
              <a:latin typeface="Times New Roman" panose="02020603050405020304" charset="0"/>
              <a:cs typeface="Times New Roman" panose="02020603050405020304" charset="0"/>
            </a:endParaRPr>
          </a:p>
        </p:txBody>
      </p:sp>
      <p:sp>
        <p:nvSpPr>
          <p:cNvPr id="9" name="Text Box 8"/>
          <p:cNvSpPr txBox="1"/>
          <p:nvPr/>
        </p:nvSpPr>
        <p:spPr>
          <a:xfrm>
            <a:off x="4912360" y="1196340"/>
            <a:ext cx="3850640" cy="1139190"/>
          </a:xfrm>
          <a:prstGeom prst="rect">
            <a:avLst/>
          </a:prstGeom>
          <a:noFill/>
        </p:spPr>
        <p:txBody>
          <a:bodyPr wrap="square" rtlCol="0">
            <a:noAutofit/>
          </a:bodyPr>
          <a:p>
            <a:r>
              <a:rPr lang="en-IN" altLang="en-US" sz="1600">
                <a:latin typeface="Times New Roman" panose="02020603050405020304" charset="0"/>
                <a:cs typeface="Times New Roman" panose="02020603050405020304" charset="0"/>
              </a:rPr>
              <a:t>4.3.3 IR Sensor detects the departure of the car and servo motor closes the entry gate . </a:t>
            </a:r>
            <a:endParaRPr lang="en-IN" altLang="en-US" sz="1600">
              <a:latin typeface="Times New Roman" panose="02020603050405020304" charset="0"/>
              <a:cs typeface="Times New Roman" panose="020206030504050203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57175" y="457200"/>
            <a:ext cx="4010025" cy="398780"/>
          </a:xfrm>
          <a:prstGeom prst="rect">
            <a:avLst/>
          </a:prstGeom>
          <a:noFill/>
        </p:spPr>
        <p:txBody>
          <a:bodyPr wrap="square" rtlCol="0">
            <a:spAutoFit/>
          </a:bodyPr>
          <a:p>
            <a:r>
              <a:rPr lang="en-US" sz="2000" b="1">
                <a:solidFill>
                  <a:srgbClr val="C00000"/>
                </a:solidFill>
                <a:latin typeface="Times New Roman" panose="02020603050405020304" charset="0"/>
                <a:cs typeface="Times New Roman" panose="02020603050405020304" charset="0"/>
              </a:rPr>
              <a:t>4.3 Test</a:t>
            </a:r>
            <a:r>
              <a:rPr lang="en-IN" altLang="en-US" sz="2000" b="1">
                <a:solidFill>
                  <a:srgbClr val="C00000"/>
                </a:solidFill>
                <a:latin typeface="Times New Roman" panose="02020603050405020304" charset="0"/>
                <a:cs typeface="Times New Roman" panose="02020603050405020304" charset="0"/>
              </a:rPr>
              <a:t> Cases:</a:t>
            </a:r>
            <a:endParaRPr lang="en-IN" altLang="en-US" sz="2000" b="1">
              <a:solidFill>
                <a:srgbClr val="C00000"/>
              </a:solidFill>
              <a:latin typeface="Times New Roman" panose="02020603050405020304" charset="0"/>
              <a:cs typeface="Times New Roman" panose="02020603050405020304" charset="0"/>
            </a:endParaRPr>
          </a:p>
        </p:txBody>
      </p:sp>
      <p:pic>
        <p:nvPicPr>
          <p:cNvPr id="6" name="Picture 5" descr="6"/>
          <p:cNvPicPr>
            <a:picLocks noChangeAspect="1"/>
          </p:cNvPicPr>
          <p:nvPr/>
        </p:nvPicPr>
        <p:blipFill>
          <a:blip r:embed="rId1"/>
          <a:srcRect l="12386" r="24082" b="60000"/>
          <a:stretch>
            <a:fillRect/>
          </a:stretch>
        </p:blipFill>
        <p:spPr>
          <a:xfrm>
            <a:off x="5105400" y="1828800"/>
            <a:ext cx="3731895" cy="2631440"/>
          </a:xfrm>
          <a:prstGeom prst="rect">
            <a:avLst/>
          </a:prstGeom>
        </p:spPr>
      </p:pic>
      <p:pic>
        <p:nvPicPr>
          <p:cNvPr id="7" name="Picture 6" descr="7"/>
          <p:cNvPicPr>
            <a:picLocks noChangeAspect="1"/>
          </p:cNvPicPr>
          <p:nvPr/>
        </p:nvPicPr>
        <p:blipFill>
          <a:blip r:embed="rId2"/>
          <a:srcRect b="7778"/>
          <a:stretch>
            <a:fillRect/>
          </a:stretch>
        </p:blipFill>
        <p:spPr>
          <a:xfrm>
            <a:off x="481965" y="1828800"/>
            <a:ext cx="3785235" cy="2627630"/>
          </a:xfrm>
          <a:prstGeom prst="rect">
            <a:avLst/>
          </a:prstGeom>
        </p:spPr>
      </p:pic>
      <p:sp>
        <p:nvSpPr>
          <p:cNvPr id="8" name="Text Box 7"/>
          <p:cNvSpPr txBox="1"/>
          <p:nvPr/>
        </p:nvSpPr>
        <p:spPr>
          <a:xfrm>
            <a:off x="307340" y="1038225"/>
            <a:ext cx="8425180" cy="583565"/>
          </a:xfrm>
          <a:prstGeom prst="rect">
            <a:avLst/>
          </a:prstGeom>
          <a:noFill/>
        </p:spPr>
        <p:txBody>
          <a:bodyPr wrap="square" rtlCol="0">
            <a:spAutoFit/>
          </a:bodyPr>
          <a:p>
            <a:r>
              <a:rPr lang="en-IN" altLang="en-US" sz="1600">
                <a:latin typeface="Times New Roman" panose="02020603050405020304" charset="0"/>
                <a:cs typeface="Times New Roman" panose="02020603050405020304" charset="0"/>
              </a:rPr>
              <a:t>4.3.4 Here, the ultrasonic sensor detects the presence of the car and shows the status of the available slots </a:t>
            </a:r>
            <a:endParaRPr lang="en-IN" altLang="en-US" sz="1600">
              <a:latin typeface="Times New Roman" panose="02020603050405020304" charset="0"/>
              <a:cs typeface="Times New Roman" panose="020206030504050203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36" name=""/>
        <p:cNvGrpSpPr/>
        <p:nvPr/>
      </p:nvGrpSpPr>
      <p:grpSpPr>
        <a:xfrm>
          <a:off x="0" y="0"/>
          <a:ext cx="0" cy="0"/>
          <a:chOff x="0" y="0"/>
          <a:chExt cx="0" cy="0"/>
        </a:xfrm>
      </p:grpSpPr>
      <p:sp>
        <p:nvSpPr>
          <p:cNvPr id="1048633" name="object 2"/>
          <p:cNvSpPr/>
          <p:nvPr/>
        </p:nvSpPr>
        <p:spPr>
          <a:xfrm>
            <a:off x="0" y="0"/>
            <a:ext cx="9144000" cy="6858000"/>
          </a:xfrm>
          <a:prstGeom prst="rect">
            <a:avLst/>
          </a:prstGeom>
          <a:blipFill>
            <a:blip r:embed="rId1" cstate="print"/>
            <a:stretch>
              <a:fillRect/>
            </a:stretch>
          </a:blipFill>
        </p:spPr>
        <p:txBody>
          <a:bodyPr wrap="square" lIns="0" tIns="0" rIns="0" bIns="0" rtlCol="0"/>
          <a:p/>
        </p:txBody>
      </p:sp>
      <p:sp>
        <p:nvSpPr>
          <p:cNvPr id="1048634" name="object 3"/>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FFFFFF"/>
          </a:solidFill>
        </p:spPr>
        <p:txBody>
          <a:bodyPr wrap="square" lIns="0" tIns="0" rIns="0" bIns="0" rtlCol="0"/>
          <a:p/>
        </p:txBody>
      </p:sp>
      <p:sp>
        <p:nvSpPr>
          <p:cNvPr id="1048635" name="object 4"/>
          <p:cNvSpPr/>
          <p:nvPr/>
        </p:nvSpPr>
        <p:spPr>
          <a:xfrm>
            <a:off x="64007" y="70103"/>
            <a:ext cx="9013190" cy="6693534"/>
          </a:xfrm>
          <a:custGeom>
            <a:avLst/>
            <a:gdLst/>
            <a:ahLst/>
            <a:cxnLst/>
            <a:rect l="l" t="t" r="r" b="b"/>
            <a:pathLst>
              <a:path w="9013190" h="6693534">
                <a:moveTo>
                  <a:pt x="8682990" y="0"/>
                </a:moveTo>
                <a:lnTo>
                  <a:pt x="329920" y="0"/>
                </a:lnTo>
                <a:lnTo>
                  <a:pt x="281168" y="3576"/>
                </a:lnTo>
                <a:lnTo>
                  <a:pt x="234636" y="13967"/>
                </a:lnTo>
                <a:lnTo>
                  <a:pt x="190835" y="30662"/>
                </a:lnTo>
                <a:lnTo>
                  <a:pt x="150276" y="53151"/>
                </a:lnTo>
                <a:lnTo>
                  <a:pt x="113469" y="80923"/>
                </a:lnTo>
                <a:lnTo>
                  <a:pt x="80925" y="113468"/>
                </a:lnTo>
                <a:lnTo>
                  <a:pt x="53153" y="150277"/>
                </a:lnTo>
                <a:lnTo>
                  <a:pt x="30664" y="190840"/>
                </a:lnTo>
                <a:lnTo>
                  <a:pt x="13968" y="234645"/>
                </a:lnTo>
                <a:lnTo>
                  <a:pt x="3577" y="281184"/>
                </a:lnTo>
                <a:lnTo>
                  <a:pt x="0" y="329946"/>
                </a:lnTo>
                <a:lnTo>
                  <a:pt x="0" y="6363487"/>
                </a:lnTo>
                <a:lnTo>
                  <a:pt x="3577" y="6412239"/>
                </a:lnTo>
                <a:lnTo>
                  <a:pt x="13968" y="6458771"/>
                </a:lnTo>
                <a:lnTo>
                  <a:pt x="30664" y="6502571"/>
                </a:lnTo>
                <a:lnTo>
                  <a:pt x="53153" y="6543130"/>
                </a:lnTo>
                <a:lnTo>
                  <a:pt x="80925" y="6579937"/>
                </a:lnTo>
                <a:lnTo>
                  <a:pt x="113469" y="6612482"/>
                </a:lnTo>
                <a:lnTo>
                  <a:pt x="150276" y="6640254"/>
                </a:lnTo>
                <a:lnTo>
                  <a:pt x="190835" y="6662742"/>
                </a:lnTo>
                <a:lnTo>
                  <a:pt x="234636" y="6679438"/>
                </a:lnTo>
                <a:lnTo>
                  <a:pt x="281168" y="6689829"/>
                </a:lnTo>
                <a:lnTo>
                  <a:pt x="329920" y="6693406"/>
                </a:lnTo>
                <a:lnTo>
                  <a:pt x="8682990" y="6693406"/>
                </a:lnTo>
                <a:lnTo>
                  <a:pt x="8731751" y="6689829"/>
                </a:lnTo>
                <a:lnTo>
                  <a:pt x="8778290" y="6679438"/>
                </a:lnTo>
                <a:lnTo>
                  <a:pt x="8822095" y="6662742"/>
                </a:lnTo>
                <a:lnTo>
                  <a:pt x="8862658" y="6640254"/>
                </a:lnTo>
                <a:lnTo>
                  <a:pt x="8899467" y="6612482"/>
                </a:lnTo>
                <a:lnTo>
                  <a:pt x="8932012" y="6579937"/>
                </a:lnTo>
                <a:lnTo>
                  <a:pt x="8959784" y="6543130"/>
                </a:lnTo>
                <a:lnTo>
                  <a:pt x="8982273" y="6502571"/>
                </a:lnTo>
                <a:lnTo>
                  <a:pt x="8998968" y="6458771"/>
                </a:lnTo>
                <a:lnTo>
                  <a:pt x="9009359" y="6412239"/>
                </a:lnTo>
                <a:lnTo>
                  <a:pt x="9012936" y="6363487"/>
                </a:lnTo>
                <a:lnTo>
                  <a:pt x="9012936" y="329946"/>
                </a:lnTo>
                <a:lnTo>
                  <a:pt x="9009359" y="281184"/>
                </a:lnTo>
                <a:lnTo>
                  <a:pt x="8998968" y="234645"/>
                </a:lnTo>
                <a:lnTo>
                  <a:pt x="8982273" y="190840"/>
                </a:lnTo>
                <a:lnTo>
                  <a:pt x="8959784" y="150277"/>
                </a:lnTo>
                <a:lnTo>
                  <a:pt x="8932012" y="113468"/>
                </a:lnTo>
                <a:lnTo>
                  <a:pt x="8899467" y="80923"/>
                </a:lnTo>
                <a:lnTo>
                  <a:pt x="8862658" y="53151"/>
                </a:lnTo>
                <a:lnTo>
                  <a:pt x="8822095" y="30662"/>
                </a:lnTo>
                <a:lnTo>
                  <a:pt x="8778290" y="13967"/>
                </a:lnTo>
                <a:lnTo>
                  <a:pt x="8731751" y="3576"/>
                </a:lnTo>
                <a:lnTo>
                  <a:pt x="8682990" y="0"/>
                </a:lnTo>
                <a:close/>
              </a:path>
            </a:pathLst>
          </a:custGeom>
          <a:solidFill>
            <a:srgbClr val="FFFFFF"/>
          </a:solidFill>
        </p:spPr>
        <p:txBody>
          <a:bodyPr wrap="square" lIns="0" tIns="0" rIns="0" bIns="0" rtlCol="0"/>
          <a:p/>
        </p:txBody>
      </p:sp>
      <p:sp>
        <p:nvSpPr>
          <p:cNvPr id="1048636" name="object 5"/>
          <p:cNvSpPr/>
          <p:nvPr/>
        </p:nvSpPr>
        <p:spPr>
          <a:xfrm>
            <a:off x="64007" y="70103"/>
            <a:ext cx="9013190" cy="6693534"/>
          </a:xfrm>
          <a:custGeom>
            <a:avLst/>
            <a:gdLst/>
            <a:ahLst/>
            <a:cxnLst/>
            <a:rect l="l" t="t" r="r" b="b"/>
            <a:pathLst>
              <a:path w="9013190" h="6693534">
                <a:moveTo>
                  <a:pt x="0" y="329946"/>
                </a:moveTo>
                <a:lnTo>
                  <a:pt x="3577" y="281184"/>
                </a:lnTo>
                <a:lnTo>
                  <a:pt x="13968" y="234645"/>
                </a:lnTo>
                <a:lnTo>
                  <a:pt x="30664" y="190840"/>
                </a:lnTo>
                <a:lnTo>
                  <a:pt x="53153" y="150277"/>
                </a:lnTo>
                <a:lnTo>
                  <a:pt x="80925" y="113468"/>
                </a:lnTo>
                <a:lnTo>
                  <a:pt x="113469" y="80923"/>
                </a:lnTo>
                <a:lnTo>
                  <a:pt x="150276" y="53151"/>
                </a:lnTo>
                <a:lnTo>
                  <a:pt x="190835" y="30662"/>
                </a:lnTo>
                <a:lnTo>
                  <a:pt x="234636" y="13967"/>
                </a:lnTo>
                <a:lnTo>
                  <a:pt x="281168" y="3576"/>
                </a:lnTo>
                <a:lnTo>
                  <a:pt x="329920" y="0"/>
                </a:lnTo>
                <a:lnTo>
                  <a:pt x="8682990" y="0"/>
                </a:lnTo>
                <a:lnTo>
                  <a:pt x="8731751" y="3576"/>
                </a:lnTo>
                <a:lnTo>
                  <a:pt x="8778290" y="13967"/>
                </a:lnTo>
                <a:lnTo>
                  <a:pt x="8822095" y="30662"/>
                </a:lnTo>
                <a:lnTo>
                  <a:pt x="8862658" y="53151"/>
                </a:lnTo>
                <a:lnTo>
                  <a:pt x="8899467" y="80923"/>
                </a:lnTo>
                <a:lnTo>
                  <a:pt x="8932012" y="113468"/>
                </a:lnTo>
                <a:lnTo>
                  <a:pt x="8959784" y="150277"/>
                </a:lnTo>
                <a:lnTo>
                  <a:pt x="8982273" y="190840"/>
                </a:lnTo>
                <a:lnTo>
                  <a:pt x="8998968" y="234645"/>
                </a:lnTo>
                <a:lnTo>
                  <a:pt x="9009359" y="281184"/>
                </a:lnTo>
                <a:lnTo>
                  <a:pt x="9012936" y="329946"/>
                </a:lnTo>
                <a:lnTo>
                  <a:pt x="9012936" y="6363487"/>
                </a:lnTo>
                <a:lnTo>
                  <a:pt x="9009359" y="6412239"/>
                </a:lnTo>
                <a:lnTo>
                  <a:pt x="8998968" y="6458771"/>
                </a:lnTo>
                <a:lnTo>
                  <a:pt x="8982273" y="6502571"/>
                </a:lnTo>
                <a:lnTo>
                  <a:pt x="8959784" y="6543130"/>
                </a:lnTo>
                <a:lnTo>
                  <a:pt x="8932012" y="6579937"/>
                </a:lnTo>
                <a:lnTo>
                  <a:pt x="8899467" y="6612482"/>
                </a:lnTo>
                <a:lnTo>
                  <a:pt x="8862658" y="6640254"/>
                </a:lnTo>
                <a:lnTo>
                  <a:pt x="8822095" y="6662742"/>
                </a:lnTo>
                <a:lnTo>
                  <a:pt x="8778290" y="6679438"/>
                </a:lnTo>
                <a:lnTo>
                  <a:pt x="8731751" y="6689829"/>
                </a:lnTo>
                <a:lnTo>
                  <a:pt x="8682990" y="6693406"/>
                </a:lnTo>
                <a:lnTo>
                  <a:pt x="329920" y="6693406"/>
                </a:lnTo>
                <a:lnTo>
                  <a:pt x="281168" y="6689829"/>
                </a:lnTo>
                <a:lnTo>
                  <a:pt x="234636" y="6679438"/>
                </a:lnTo>
                <a:lnTo>
                  <a:pt x="190835" y="6662742"/>
                </a:lnTo>
                <a:lnTo>
                  <a:pt x="150276" y="6640254"/>
                </a:lnTo>
                <a:lnTo>
                  <a:pt x="113469" y="6612482"/>
                </a:lnTo>
                <a:lnTo>
                  <a:pt x="80925" y="6579937"/>
                </a:lnTo>
                <a:lnTo>
                  <a:pt x="53153" y="6543130"/>
                </a:lnTo>
                <a:lnTo>
                  <a:pt x="30664" y="6502571"/>
                </a:lnTo>
                <a:lnTo>
                  <a:pt x="13968" y="6458771"/>
                </a:lnTo>
                <a:lnTo>
                  <a:pt x="3577" y="6412239"/>
                </a:lnTo>
                <a:lnTo>
                  <a:pt x="0" y="6363487"/>
                </a:lnTo>
                <a:lnTo>
                  <a:pt x="0" y="329946"/>
                </a:lnTo>
                <a:close/>
              </a:path>
            </a:pathLst>
          </a:custGeom>
          <a:ln w="6096">
            <a:solidFill>
              <a:srgbClr val="000000"/>
            </a:solidFill>
          </a:ln>
        </p:spPr>
        <p:txBody>
          <a:bodyPr wrap="square" lIns="0" tIns="0" rIns="0" bIns="0" rtlCol="0"/>
          <a:p/>
        </p:txBody>
      </p:sp>
      <p:sp>
        <p:nvSpPr>
          <p:cNvPr id="1048637" name="object 6"/>
          <p:cNvSpPr txBox="1">
            <a:spLocks noGrp="1"/>
          </p:cNvSpPr>
          <p:nvPr>
            <p:ph type="title"/>
          </p:nvPr>
        </p:nvSpPr>
        <p:spPr>
          <a:xfrm>
            <a:off x="2209799" y="2438400"/>
            <a:ext cx="5904287" cy="1308101"/>
          </a:xfrm>
          <a:prstGeom prst="rect">
            <a:avLst/>
          </a:prstGeom>
        </p:spPr>
        <p:txBody>
          <a:bodyPr vert="horz" wrap="square" lIns="0" tIns="0" rIns="0" bIns="0" rtlCol="0">
            <a:spAutoFit/>
          </a:bodyPr>
          <a:p>
            <a:pPr marL="12700">
              <a:lnSpc>
                <a:spcPct val="100000"/>
              </a:lnSpc>
            </a:pPr>
            <a:r>
              <a:rPr sz="8800" b="0" u="none" spc="-5" dirty="0">
                <a:latin typeface="Times New Roman" panose="02020603050405020304"/>
                <a:cs typeface="Times New Roman" panose="02020603050405020304"/>
              </a:rPr>
              <a:t>Thank</a:t>
            </a:r>
            <a:r>
              <a:rPr sz="8800" b="0" u="none" spc="-420" dirty="0">
                <a:latin typeface="Times New Roman" panose="02020603050405020304"/>
                <a:cs typeface="Times New Roman" panose="02020603050405020304"/>
              </a:rPr>
              <a:t> </a:t>
            </a:r>
            <a:r>
              <a:rPr sz="8800" b="0" u="none" spc="-295" dirty="0">
                <a:latin typeface="Times New Roman" panose="02020603050405020304"/>
                <a:cs typeface="Times New Roman" panose="02020603050405020304"/>
              </a:rPr>
              <a:t>You</a:t>
            </a:r>
            <a:endParaRPr sz="8800" dirty="0">
              <a:latin typeface="Times New Roman" panose="02020603050405020304"/>
              <a:cs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471805" y="533400"/>
            <a:ext cx="8438515" cy="430530"/>
          </a:xfrm>
        </p:spPr>
        <p:txBody>
          <a:bodyPr wrap="square"/>
          <a:p>
            <a:r>
              <a:rPr lang="en-US" sz="2800"/>
              <a:t>1.Introduction</a:t>
            </a:r>
            <a:endParaRPr lang="en-US" sz="2800"/>
          </a:p>
        </p:txBody>
      </p:sp>
      <p:sp>
        <p:nvSpPr>
          <p:cNvPr id="3" name="Subtitle 2"/>
          <p:cNvSpPr>
            <a:spLocks noGrp="1"/>
          </p:cNvSpPr>
          <p:nvPr>
            <p:ph type="subTitle" idx="4"/>
          </p:nvPr>
        </p:nvSpPr>
        <p:spPr>
          <a:xfrm>
            <a:off x="471805" y="1066800"/>
            <a:ext cx="8169910" cy="5001260"/>
          </a:xfrm>
        </p:spPr>
        <p:txBody>
          <a:bodyPr wrap="square"/>
          <a:p>
            <a:pPr algn="just">
              <a:lnSpc>
                <a:spcPct val="125000"/>
              </a:lnSpc>
              <a:spcBef>
                <a:spcPts val="0"/>
              </a:spcBef>
              <a:spcAft>
                <a:spcPts val="0"/>
              </a:spcAft>
            </a:pPr>
            <a:r>
              <a:rPr lang="en-US"/>
              <a:t>In today's urban landscapes, the search for parking often consumes valuable time and energy. Parkezy offers a solution to this perennial problem with its innovative IoT-based platform. By harnessing the power of real-time data and automation, Parkezy transforms parking management, providing drivers with instant access to available parking slots. Integrated with entry gate systems and equipped with ultrasonic sensors, Parkezy ensures a seamless parking experience from entry to slot selection. Through its intuitive web interface, users can effortlessly navigate parking availability, aided by visual indicators and real-time slot counts.  This real-time information empowers drivers to make informed decisions and plan their parking strategy effectively, leading to a smoother and more efficient parking experience overall.  Parkezy promises to revolutionize parking management, making the quest for parking a thing of the past.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3" name="object 2"/>
          <p:cNvSpPr txBox="1">
            <a:spLocks noGrp="1"/>
          </p:cNvSpPr>
          <p:nvPr>
            <p:ph type="title"/>
          </p:nvPr>
        </p:nvSpPr>
        <p:spPr>
          <a:xfrm>
            <a:off x="116205" y="0"/>
            <a:ext cx="8876030" cy="910590"/>
          </a:xfrm>
          <a:prstGeom prst="rect">
            <a:avLst/>
          </a:prstGeom>
        </p:spPr>
        <p:txBody>
          <a:bodyPr vert="horz" wrap="square" lIns="0" tIns="283845" rIns="0" bIns="0" rtlCol="0">
            <a:noAutofit/>
          </a:bodyPr>
          <a:p>
            <a:pPr marL="241300" algn="l">
              <a:lnSpc>
                <a:spcPct val="100000"/>
              </a:lnSpc>
            </a:pPr>
            <a:r>
              <a:rPr lang="en-US" sz="2200" u="none" dirty="0"/>
              <a:t>1.Introduction </a:t>
            </a:r>
            <a:endParaRPr lang="en-US" sz="2200" u="none" dirty="0"/>
          </a:p>
        </p:txBody>
      </p:sp>
      <p:sp>
        <p:nvSpPr>
          <p:cNvPr id="1048594" name="Text Box 4"/>
          <p:cNvSpPr txBox="1"/>
          <p:nvPr/>
        </p:nvSpPr>
        <p:spPr>
          <a:xfrm>
            <a:off x="116205" y="593090"/>
            <a:ext cx="8876030" cy="675005"/>
          </a:xfrm>
          <a:prstGeom prst="rect">
            <a:avLst/>
          </a:prstGeom>
          <a:noFill/>
        </p:spPr>
        <p:txBody>
          <a:bodyPr wrap="square" rtlCol="0">
            <a:noAutofit/>
          </a:bodyPr>
          <a:p>
            <a:pPr algn="l"/>
            <a:r>
              <a:rPr lang="en-US" sz="2200" b="1">
                <a:solidFill>
                  <a:srgbClr val="C00000"/>
                </a:solidFill>
                <a:latin typeface="Times New Roman" panose="02020603050405020304" charset="0"/>
                <a:cs typeface="Times New Roman" panose="02020603050405020304" charset="0"/>
              </a:rPr>
              <a:t>  1.1 Problem Definition &amp; Description </a:t>
            </a:r>
            <a:endParaRPr lang="en-US" sz="2200" b="1">
              <a:solidFill>
                <a:srgbClr val="C00000"/>
              </a:solidFill>
              <a:latin typeface="Times New Roman" panose="02020603050405020304" charset="0"/>
              <a:cs typeface="Times New Roman" panose="02020603050405020304" charset="0"/>
            </a:endParaRPr>
          </a:p>
        </p:txBody>
      </p:sp>
      <p:sp>
        <p:nvSpPr>
          <p:cNvPr id="1048595" name="Text Box 6"/>
          <p:cNvSpPr txBox="1"/>
          <p:nvPr/>
        </p:nvSpPr>
        <p:spPr>
          <a:xfrm>
            <a:off x="228600" y="1017270"/>
            <a:ext cx="8734425" cy="1796415"/>
          </a:xfrm>
          <a:prstGeom prst="rect">
            <a:avLst/>
          </a:prstGeom>
          <a:noFill/>
        </p:spPr>
        <p:txBody>
          <a:bodyPr wrap="square" rtlCol="0">
            <a:noAutofit/>
          </a:bodyPr>
          <a:p>
            <a:pPr algn="just">
              <a:lnSpc>
                <a:spcPct val="120000"/>
              </a:lnSpc>
              <a:spcBef>
                <a:spcPts val="0"/>
              </a:spcBef>
              <a:spcAft>
                <a:spcPts val="0"/>
              </a:spcAft>
            </a:pPr>
            <a:r>
              <a:rPr lang="en-US">
                <a:latin typeface="Times New Roman" panose="02020603050405020304" charset="0"/>
                <a:cs typeface="Times New Roman" panose="02020603050405020304" charset="0"/>
              </a:rPr>
              <a:t>Parking inefficiencies plague urban areas, causing congestion and frustration due to a lack of real-time slot availability data and manual entry gate operations. Traditional systems fail to optimize resource allocation for operators and convenience for drivers. A modern solution like Parkezy is crucial to streamline parking management, enhancing the urban parking experience.</a:t>
            </a:r>
            <a:endParaRPr lang="en-US">
              <a:latin typeface="Times New Roman" panose="02020603050405020304" charset="0"/>
              <a:cs typeface="Times New Roman" panose="02020603050405020304" charset="0"/>
            </a:endParaRPr>
          </a:p>
          <a:p>
            <a:pPr algn="just">
              <a:lnSpc>
                <a:spcPct val="120000"/>
              </a:lnSpc>
              <a:spcBef>
                <a:spcPts val="0"/>
              </a:spcBef>
              <a:spcAft>
                <a:spcPts val="0"/>
              </a:spcAft>
            </a:pPr>
            <a:endParaRPr lang="en-US">
              <a:latin typeface="Times New Roman" panose="02020603050405020304" charset="0"/>
              <a:cs typeface="Times New Roman" panose="02020603050405020304" charset="0"/>
            </a:endParaRPr>
          </a:p>
          <a:p>
            <a:pPr algn="just">
              <a:lnSpc>
                <a:spcPct val="120000"/>
              </a:lnSpc>
              <a:spcBef>
                <a:spcPts val="0"/>
              </a:spcBef>
              <a:spcAft>
                <a:spcPts val="0"/>
              </a:spcAft>
            </a:pPr>
            <a:endParaRPr lang="en-US">
              <a:latin typeface="Times New Roman" panose="02020603050405020304" charset="0"/>
              <a:cs typeface="Times New Roman" panose="02020603050405020304" charset="0"/>
            </a:endParaRPr>
          </a:p>
          <a:p>
            <a:pPr algn="just">
              <a:lnSpc>
                <a:spcPct val="120000"/>
              </a:lnSpc>
              <a:spcBef>
                <a:spcPts val="0"/>
              </a:spcBef>
              <a:spcAft>
                <a:spcPts val="0"/>
              </a:spcAft>
            </a:pPr>
            <a:endParaRPr lang="en-US">
              <a:latin typeface="Times New Roman" panose="02020603050405020304" charset="0"/>
              <a:cs typeface="Times New Roman" panose="02020603050405020304" charset="0"/>
            </a:endParaRPr>
          </a:p>
          <a:p>
            <a:pPr algn="just">
              <a:lnSpc>
                <a:spcPct val="120000"/>
              </a:lnSpc>
              <a:spcBef>
                <a:spcPts val="0"/>
              </a:spcBef>
              <a:spcAft>
                <a:spcPts val="0"/>
              </a:spcAft>
            </a:pPr>
            <a:endParaRPr lang="en-US">
              <a:latin typeface="Times New Roman" panose="02020603050405020304" charset="0"/>
              <a:cs typeface="Times New Roman" panose="02020603050405020304" charset="0"/>
            </a:endParaRPr>
          </a:p>
          <a:p>
            <a:pPr algn="just">
              <a:lnSpc>
                <a:spcPct val="120000"/>
              </a:lnSpc>
              <a:spcBef>
                <a:spcPts val="0"/>
              </a:spcBef>
              <a:spcAft>
                <a:spcPts val="0"/>
              </a:spcAft>
            </a:pPr>
            <a:endParaRPr lang="en-US">
              <a:latin typeface="Times New Roman" panose="02020603050405020304" charset="0"/>
              <a:cs typeface="Times New Roman" panose="02020603050405020304" charset="0"/>
            </a:endParaRPr>
          </a:p>
        </p:txBody>
      </p:sp>
      <p:sp>
        <p:nvSpPr>
          <p:cNvPr id="5" name="Text Box 4"/>
          <p:cNvSpPr txBox="1"/>
          <p:nvPr/>
        </p:nvSpPr>
        <p:spPr>
          <a:xfrm>
            <a:off x="155575" y="2813685"/>
            <a:ext cx="8759825" cy="675005"/>
          </a:xfrm>
          <a:prstGeom prst="rect">
            <a:avLst/>
          </a:prstGeom>
          <a:noFill/>
        </p:spPr>
        <p:txBody>
          <a:bodyPr wrap="square" rtlCol="0">
            <a:noAutofit/>
          </a:bodyPr>
          <a:p>
            <a:pPr algn="l"/>
            <a:r>
              <a:rPr lang="en-US" sz="2200" b="1">
                <a:solidFill>
                  <a:srgbClr val="C00000"/>
                </a:solidFill>
                <a:latin typeface="Times New Roman" panose="02020603050405020304" charset="0"/>
                <a:cs typeface="Times New Roman" panose="02020603050405020304" charset="0"/>
              </a:rPr>
              <a:t>  1.2 Objective of the Project </a:t>
            </a:r>
            <a:endParaRPr lang="en-US" sz="2200" b="1">
              <a:solidFill>
                <a:srgbClr val="C00000"/>
              </a:solidFill>
              <a:latin typeface="Times New Roman" panose="02020603050405020304" charset="0"/>
              <a:cs typeface="Times New Roman" panose="02020603050405020304" charset="0"/>
            </a:endParaRPr>
          </a:p>
        </p:txBody>
      </p:sp>
      <p:sp>
        <p:nvSpPr>
          <p:cNvPr id="2" name="Text Box 1"/>
          <p:cNvSpPr txBox="1"/>
          <p:nvPr/>
        </p:nvSpPr>
        <p:spPr>
          <a:xfrm>
            <a:off x="229235" y="3200400"/>
            <a:ext cx="8686165" cy="1129665"/>
          </a:xfrm>
          <a:prstGeom prst="rect">
            <a:avLst/>
          </a:prstGeom>
          <a:noFill/>
        </p:spPr>
        <p:txBody>
          <a:bodyPr wrap="square" rtlCol="0">
            <a:spAutoFit/>
          </a:bodyPr>
          <a:p>
            <a:pPr algn="just">
              <a:lnSpc>
                <a:spcPct val="125000"/>
              </a:lnSpc>
              <a:spcBef>
                <a:spcPts val="0"/>
              </a:spcBef>
              <a:spcAft>
                <a:spcPts val="0"/>
              </a:spcAft>
            </a:pPr>
            <a:r>
              <a:rPr lang="en-US">
                <a:latin typeface="Times New Roman" panose="02020603050405020304" charset="0"/>
                <a:cs typeface="Times New Roman" panose="02020603050405020304" charset="0"/>
              </a:rPr>
              <a:t>The objective of the project is to develop Parkezy, an IoT-based application, to provide real-time parking slot availability data, automate entry gate operations, and optimize parking resource management for enhanced urban parking experiences.</a:t>
            </a:r>
            <a:endParaRPr lang="en-US">
              <a:latin typeface="Times New Roman" panose="02020603050405020304" charset="0"/>
              <a:cs typeface="Times New Roman" panose="02020603050405020304" charset="0"/>
            </a:endParaRPr>
          </a:p>
        </p:txBody>
      </p:sp>
      <p:sp>
        <p:nvSpPr>
          <p:cNvPr id="3" name="Text Box 4"/>
          <p:cNvSpPr txBox="1"/>
          <p:nvPr/>
        </p:nvSpPr>
        <p:spPr>
          <a:xfrm>
            <a:off x="159385" y="4419600"/>
            <a:ext cx="8883015" cy="675005"/>
          </a:xfrm>
          <a:prstGeom prst="rect">
            <a:avLst/>
          </a:prstGeom>
          <a:noFill/>
        </p:spPr>
        <p:txBody>
          <a:bodyPr wrap="square" rtlCol="0">
            <a:noAutofit/>
          </a:bodyPr>
          <a:p>
            <a:pPr algn="l"/>
            <a:r>
              <a:rPr lang="en-US" sz="2200" b="1">
                <a:solidFill>
                  <a:srgbClr val="C00000"/>
                </a:solidFill>
                <a:latin typeface="Times New Roman" panose="02020603050405020304" charset="0"/>
                <a:cs typeface="Times New Roman" panose="02020603050405020304" charset="0"/>
              </a:rPr>
              <a:t>  1.3 Scope of the Project</a:t>
            </a:r>
            <a:endParaRPr lang="en-US" sz="2200" b="1">
              <a:solidFill>
                <a:srgbClr val="C00000"/>
              </a:solidFill>
              <a:latin typeface="Times New Roman" panose="02020603050405020304" charset="0"/>
              <a:cs typeface="Times New Roman" panose="02020603050405020304" charset="0"/>
            </a:endParaRPr>
          </a:p>
        </p:txBody>
      </p:sp>
      <p:sp>
        <p:nvSpPr>
          <p:cNvPr id="4" name="Text Box 3"/>
          <p:cNvSpPr txBox="1"/>
          <p:nvPr/>
        </p:nvSpPr>
        <p:spPr>
          <a:xfrm>
            <a:off x="278130" y="4818380"/>
            <a:ext cx="8637270" cy="3407410"/>
          </a:xfrm>
          <a:prstGeom prst="rect">
            <a:avLst/>
          </a:prstGeom>
          <a:noFill/>
        </p:spPr>
        <p:txBody>
          <a:bodyPr wrap="square" rtlCol="0">
            <a:noAutofit/>
          </a:bodyPr>
          <a:p>
            <a:pPr>
              <a:lnSpc>
                <a:spcPct val="125000"/>
              </a:lnSpc>
              <a:spcBef>
                <a:spcPts val="0"/>
              </a:spcBef>
              <a:spcAft>
                <a:spcPts val="0"/>
              </a:spcAft>
            </a:pPr>
            <a:r>
              <a:rPr lang="en-US">
                <a:latin typeface="Times New Roman" panose="02020603050405020304" charset="0"/>
                <a:cs typeface="Times New Roman" panose="02020603050405020304" charset="0"/>
              </a:rPr>
              <a:t>The project scope includes developing Parkezy's IoT infrastructure to integrate with parking facilities, implementing real-time data collection on parking slot availability, creating a user-friendly web interface, and automating entry gate operations to enhance urban parking management efficiency and user experience.</a:t>
            </a:r>
            <a:endParaRPr lang="en-US">
              <a:latin typeface="Times New Roman" panose="02020603050405020304" charset="0"/>
              <a:cs typeface="Times New Roman" panose="02020603050405020304" charset="0"/>
            </a:endParaRPr>
          </a:p>
          <a:p>
            <a:pPr>
              <a:lnSpc>
                <a:spcPct val="125000"/>
              </a:lnSpc>
              <a:spcBef>
                <a:spcPts val="0"/>
              </a:spcBef>
              <a:spcAft>
                <a:spcPts val="0"/>
              </a:spcAft>
            </a:pPr>
            <a:endParaRPr lang="en-US">
              <a:latin typeface="Times New Roman" panose="02020603050405020304" charset="0"/>
              <a:cs typeface="Times New Roman" panose="02020603050405020304" charset="0"/>
            </a:endParaRPr>
          </a:p>
          <a:p>
            <a:pPr>
              <a:lnSpc>
                <a:spcPct val="125000"/>
              </a:lnSpc>
              <a:spcBef>
                <a:spcPts val="0"/>
              </a:spcBef>
              <a:spcAft>
                <a:spcPts val="0"/>
              </a:spcAft>
            </a:pPr>
            <a:endParaRPr lang="en-US">
              <a:latin typeface="Times New Roman" panose="02020603050405020304" charset="0"/>
              <a:cs typeface="Times New Roman" panose="02020603050405020304" charset="0"/>
            </a:endParaRPr>
          </a:p>
          <a:p>
            <a:pPr>
              <a:lnSpc>
                <a:spcPct val="125000"/>
              </a:lnSpc>
              <a:spcBef>
                <a:spcPts val="0"/>
              </a:spcBef>
              <a:spcAft>
                <a:spcPts val="0"/>
              </a:spcAft>
            </a:pPr>
            <a:endParaRPr lang="en-US">
              <a:latin typeface="Times New Roman" panose="02020603050405020304" charset="0"/>
              <a:cs typeface="Times New Roman" panose="02020603050405020304" charset="0"/>
            </a:endParaRPr>
          </a:p>
          <a:p>
            <a:pPr>
              <a:lnSpc>
                <a:spcPct val="125000"/>
              </a:lnSpc>
              <a:spcBef>
                <a:spcPts val="0"/>
              </a:spcBef>
              <a:spcAft>
                <a:spcPts val="0"/>
              </a:spcAft>
            </a:pP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p:sp>
        <p:nvSpPr>
          <p:cNvPr id="1048627" name="Title 1"/>
          <p:cNvSpPr>
            <a:spLocks noGrp="1"/>
          </p:cNvSpPr>
          <p:nvPr>
            <p:ph type="ctrTitle"/>
          </p:nvPr>
        </p:nvSpPr>
        <p:spPr>
          <a:xfrm>
            <a:off x="231140" y="342265"/>
            <a:ext cx="8681720" cy="506730"/>
          </a:xfrm>
        </p:spPr>
        <p:txBody>
          <a:bodyPr>
            <a:noAutofit/>
          </a:bodyPr>
          <a:p>
            <a:r>
              <a:rPr lang="en-IN" altLang="en-US" u="none">
                <a:sym typeface="+mn-ea"/>
              </a:rPr>
              <a:t>  </a:t>
            </a:r>
            <a:r>
              <a:rPr lang="en-US" altLang="en-IN" u="none">
                <a:sym typeface="+mn-ea"/>
              </a:rPr>
              <a:t>2</a:t>
            </a:r>
            <a:r>
              <a:rPr lang="en-IN" altLang="en-US" u="none">
                <a:sym typeface="+mn-ea"/>
              </a:rPr>
              <a:t>.System Analysis</a:t>
            </a:r>
            <a:br>
              <a:rPr lang="en-US"/>
            </a:br>
            <a:r>
              <a:rPr lang="en-IN" altLang="en-US" u="none"/>
              <a:t> </a:t>
            </a:r>
            <a:endParaRPr lang="en-US" sz="2000" u="none"/>
          </a:p>
        </p:txBody>
      </p:sp>
      <p:sp>
        <p:nvSpPr>
          <p:cNvPr id="2" name="Text Box 1"/>
          <p:cNvSpPr txBox="1"/>
          <p:nvPr/>
        </p:nvSpPr>
        <p:spPr>
          <a:xfrm>
            <a:off x="295910" y="814070"/>
            <a:ext cx="8543290" cy="6077585"/>
          </a:xfrm>
          <a:prstGeom prst="rect">
            <a:avLst/>
          </a:prstGeom>
          <a:noFill/>
        </p:spPr>
        <p:txBody>
          <a:bodyPr wrap="square" rtlCol="0">
            <a:noAutofit/>
          </a:bodyPr>
          <a:p>
            <a:pPr indent="0" algn="just">
              <a:lnSpc>
                <a:spcPct val="125000"/>
              </a:lnSpc>
              <a:spcBef>
                <a:spcPts val="0"/>
              </a:spcBef>
              <a:spcAft>
                <a:spcPts val="0"/>
              </a:spcAft>
              <a:buFont typeface="Arial" panose="020B0604020202020204" pitchFamily="34" charset="0"/>
              <a:buNone/>
            </a:pPr>
            <a:r>
              <a:rPr lang="en-US">
                <a:latin typeface="Times New Roman" panose="02020603050405020304" charset="0"/>
                <a:cs typeface="Times New Roman" panose="02020603050405020304" charset="0"/>
              </a:rPr>
              <a:t>The system analysis for Parkezy begins with a meticulous gathering of requirements, utilizing surveys, interviews, and research to pinpoint user needs and technical specifications. Key functionalities such as real-time parking slot data collection, entry gate automation, and user interface design are delineated. This involves delineating hardware components like sensors and gate controllers, and software components such as the web interface and database. Data modeling is meticulously undertaken to design an efficient database schema capable of handling real-time updates and large data volumes. </a:t>
            </a:r>
            <a:endParaRPr lang="en-US">
              <a:latin typeface="Times New Roman" panose="02020603050405020304" charset="0"/>
              <a:cs typeface="Times New Roman" panose="02020603050405020304" charset="0"/>
            </a:endParaRPr>
          </a:p>
          <a:p>
            <a:pPr indent="0" algn="just">
              <a:lnSpc>
                <a:spcPct val="125000"/>
              </a:lnSpc>
              <a:spcBef>
                <a:spcPts val="0"/>
              </a:spcBef>
              <a:spcAft>
                <a:spcPts val="0"/>
              </a:spcAft>
              <a:buFont typeface="Arial" panose="020B0604020202020204" pitchFamily="34" charset="0"/>
              <a:buNone/>
            </a:pPr>
            <a:r>
              <a:rPr lang="en-US">
                <a:latin typeface="Times New Roman" panose="02020603050405020304" charset="0"/>
                <a:cs typeface="Times New Roman" panose="02020603050405020304" charset="0"/>
              </a:rPr>
              <a:t>During software development, robust backend services are crafted to process data, manage authentication, and control entry gates. Integration of IoT devices is meticulously executed, configuring sensors to detect vehicle presence and integrating data into the backend system for real-time updates. Stringent security measures are implemented to safeguard data transmission and access control. Thorough testing and quality assurance processes are conducted to validate functionality, reliability, and usability. Unit tests, integration tests, and user acceptance tests are performed to identify and rectify any issues or bugs.</a:t>
            </a:r>
            <a:endParaRPr lang="en-US">
              <a:latin typeface="Times New Roman" panose="02020603050405020304" charset="0"/>
              <a:cs typeface="Times New Roman" panose="02020603050405020304" charset="0"/>
            </a:endParaRPr>
          </a:p>
          <a:p>
            <a:pPr indent="0" algn="just">
              <a:lnSpc>
                <a:spcPct val="125000"/>
              </a:lnSpc>
              <a:spcBef>
                <a:spcPts val="0"/>
              </a:spcBef>
              <a:spcAft>
                <a:spcPts val="0"/>
              </a:spcAft>
              <a:buFont typeface="Arial" panose="020B0604020202020204" pitchFamily="34" charset="0"/>
              <a:buNone/>
            </a:pPr>
            <a:endParaRPr lang="en-US">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p:sp>
        <p:nvSpPr>
          <p:cNvPr id="1048610" name="Title 1"/>
          <p:cNvSpPr>
            <a:spLocks noGrp="1"/>
          </p:cNvSpPr>
          <p:nvPr>
            <p:ph type="ctrTitle"/>
          </p:nvPr>
        </p:nvSpPr>
        <p:spPr>
          <a:xfrm>
            <a:off x="321945" y="381000"/>
            <a:ext cx="8588375" cy="1169035"/>
          </a:xfrm>
        </p:spPr>
        <p:txBody>
          <a:bodyPr wrap="square"/>
          <a:p>
            <a:r>
              <a:rPr lang="en-US" altLang="en-IN" sz="2800" u="sng"/>
              <a:t>2</a:t>
            </a:r>
            <a:r>
              <a:rPr lang="en-IN" altLang="en-US" sz="2800" u="sng"/>
              <a:t>.System Analysis</a:t>
            </a:r>
            <a:br>
              <a:rPr lang="en-IN" altLang="en-US" u="sng"/>
            </a:br>
            <a:r>
              <a:rPr lang="en-US" altLang="en-IN" u="sng"/>
              <a:t>2</a:t>
            </a:r>
            <a:r>
              <a:rPr lang="en-IN" altLang="en-US" u="sng"/>
              <a:t>.</a:t>
            </a:r>
            <a:r>
              <a:rPr lang="en-US" altLang="en-IN" u="sng"/>
              <a:t>1</a:t>
            </a:r>
            <a:r>
              <a:rPr lang="en-IN" altLang="en-US" u="sng">
                <a:latin typeface="Times New Roman" panose="02020603050405020304" charset="0"/>
                <a:cs typeface="Times New Roman" panose="02020603050405020304" charset="0"/>
                <a:sym typeface="+mn-ea"/>
              </a:rPr>
              <a:t> Existing System</a:t>
            </a:r>
            <a:br>
              <a:rPr lang="en-IN" altLang="en-US" u="sng">
                <a:latin typeface="Times New Roman" panose="02020603050405020304" charset="0"/>
                <a:cs typeface="Times New Roman" panose="02020603050405020304" charset="0"/>
                <a:sym typeface="+mn-ea"/>
              </a:rPr>
            </a:br>
            <a:r>
              <a:rPr lang="en-US" altLang="en-IN" sz="2200" u="sng">
                <a:latin typeface="Times New Roman" panose="02020603050405020304" charset="0"/>
                <a:cs typeface="Times New Roman" panose="02020603050405020304" charset="0"/>
                <a:sym typeface="+mn-ea"/>
              </a:rPr>
              <a:t>2.1.1 Background &amp; Literature Survey</a:t>
            </a:r>
            <a:r>
              <a:rPr lang="en-US" altLang="en-IN" u="sng">
                <a:latin typeface="Times New Roman" panose="02020603050405020304" charset="0"/>
                <a:cs typeface="Times New Roman" panose="02020603050405020304" charset="0"/>
                <a:sym typeface="+mn-ea"/>
              </a:rPr>
              <a:t> </a:t>
            </a:r>
            <a:endParaRPr lang="en-US" altLang="en-IN" u="sng">
              <a:latin typeface="Times New Roman" panose="02020603050405020304" charset="0"/>
              <a:cs typeface="Times New Roman" panose="02020603050405020304" charset="0"/>
              <a:sym typeface="+mn-ea"/>
            </a:endParaRPr>
          </a:p>
        </p:txBody>
      </p:sp>
      <p:sp>
        <p:nvSpPr>
          <p:cNvPr id="2" name="Text Box 1"/>
          <p:cNvSpPr txBox="1"/>
          <p:nvPr/>
        </p:nvSpPr>
        <p:spPr>
          <a:xfrm>
            <a:off x="245110" y="1550035"/>
            <a:ext cx="8562975" cy="2000250"/>
          </a:xfrm>
          <a:prstGeom prst="rect">
            <a:avLst/>
          </a:prstGeom>
          <a:noFill/>
        </p:spPr>
        <p:txBody>
          <a:bodyPr wrap="square" rtlCol="0">
            <a:noAutofit/>
          </a:bodyPr>
          <a:p>
            <a:pPr algn="just">
              <a:lnSpc>
                <a:spcPct val="125000"/>
              </a:lnSpc>
              <a:spcBef>
                <a:spcPts val="0"/>
              </a:spcBef>
              <a:spcAft>
                <a:spcPts val="0"/>
              </a:spcAft>
            </a:pPr>
            <a:r>
              <a:rPr lang="en-US">
                <a:latin typeface="Times New Roman" panose="02020603050405020304" charset="0"/>
                <a:cs typeface="Times New Roman" panose="02020603050405020304" charset="0"/>
              </a:rPr>
              <a:t>Research explores challenges faced in urban parking, solutions offered by IoT-based systems, and user preferences. Previous studies on sensor-based parking systems, entry gate automation, and real-time data visualization inform the development of Parkezy, guiding its design and functionality to address current shortcomings and meet user needs effectively.</a:t>
            </a:r>
            <a:endParaRPr lang="en-US">
              <a:latin typeface="Times New Roman" panose="02020603050405020304" charset="0"/>
              <a:cs typeface="Times New Roman" panose="02020603050405020304" charset="0"/>
            </a:endParaRPr>
          </a:p>
        </p:txBody>
      </p:sp>
      <p:sp>
        <p:nvSpPr>
          <p:cNvPr id="3" name="Text Box 2"/>
          <p:cNvSpPr txBox="1"/>
          <p:nvPr/>
        </p:nvSpPr>
        <p:spPr>
          <a:xfrm>
            <a:off x="321310" y="3529330"/>
            <a:ext cx="5788025" cy="429895"/>
          </a:xfrm>
          <a:prstGeom prst="rect">
            <a:avLst/>
          </a:prstGeom>
          <a:noFill/>
        </p:spPr>
        <p:txBody>
          <a:bodyPr wrap="square" rtlCol="0">
            <a:spAutoFit/>
          </a:bodyPr>
          <a:p>
            <a:r>
              <a:rPr lang="en-US" altLang="en-IN" sz="2200" b="1" u="sng" kern="0">
                <a:solidFill>
                  <a:srgbClr val="C00000"/>
                </a:solidFill>
                <a:latin typeface="Times New Roman" panose="02020603050405020304" charset="0"/>
                <a:ea typeface="+mj-ea"/>
                <a:cs typeface="Times New Roman" panose="02020603050405020304" charset="0"/>
              </a:rPr>
              <a:t>2.1.2 Limitations of Existing System</a:t>
            </a:r>
            <a:endParaRPr lang="en-US"/>
          </a:p>
        </p:txBody>
      </p:sp>
      <p:sp>
        <p:nvSpPr>
          <p:cNvPr id="5" name="Text Box 4"/>
          <p:cNvSpPr txBox="1"/>
          <p:nvPr/>
        </p:nvSpPr>
        <p:spPr>
          <a:xfrm>
            <a:off x="321945" y="4038600"/>
            <a:ext cx="8435975" cy="1476375"/>
          </a:xfrm>
          <a:prstGeom prst="rect">
            <a:avLst/>
          </a:prstGeom>
          <a:noFill/>
        </p:spPr>
        <p:txBody>
          <a:bodyPr wrap="square" rtlCol="0">
            <a:spAutoFit/>
          </a:bodyPr>
          <a:p>
            <a:pPr algn="just">
              <a:lnSpc>
                <a:spcPct val="125000"/>
              </a:lnSpc>
              <a:spcBef>
                <a:spcPts val="0"/>
              </a:spcBef>
              <a:spcAft>
                <a:spcPts val="0"/>
              </a:spcAft>
            </a:pPr>
            <a:r>
              <a:rPr lang="en-US">
                <a:latin typeface="Times New Roman" panose="02020603050405020304" charset="0"/>
                <a:cs typeface="Times New Roman" panose="02020603050405020304" charset="0"/>
              </a:rPr>
              <a:t>Existing System has a lot of limitations such as lack of real-time data on parking slot availability, manual entry gate operations leading to delays, and inefficiencies in resource allocation. Traditional systems often suffer from inaccurate occupancy information. Moreover, the absence of user-friendly interfaces hampers the overall parking experience.</a:t>
            </a:r>
            <a:endParaRPr lang="en-US">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p:sp>
        <p:nvSpPr>
          <p:cNvPr id="1048615" name="Title 1"/>
          <p:cNvSpPr>
            <a:spLocks noGrp="1"/>
          </p:cNvSpPr>
          <p:nvPr>
            <p:ph type="ctrTitle"/>
          </p:nvPr>
        </p:nvSpPr>
        <p:spPr>
          <a:xfrm>
            <a:off x="231140" y="233171"/>
            <a:ext cx="8681719" cy="430530"/>
          </a:xfrm>
        </p:spPr>
        <p:txBody>
          <a:bodyPr/>
          <a:p>
            <a:r>
              <a:rPr lang="en-US" altLang="en-IN" sz="2800" u="sng"/>
              <a:t>2</a:t>
            </a:r>
            <a:r>
              <a:rPr lang="en-IN" altLang="en-US" sz="2800" u="sng"/>
              <a:t>.System Analysis</a:t>
            </a:r>
            <a:endParaRPr lang="en-IN" altLang="en-US" sz="2800" u="sng"/>
          </a:p>
        </p:txBody>
      </p:sp>
      <p:sp>
        <p:nvSpPr>
          <p:cNvPr id="1048616" name="Text Box 3"/>
          <p:cNvSpPr txBox="1"/>
          <p:nvPr/>
        </p:nvSpPr>
        <p:spPr>
          <a:xfrm>
            <a:off x="228600" y="1219200"/>
            <a:ext cx="8450580" cy="5384165"/>
          </a:xfrm>
          <a:prstGeom prst="rect">
            <a:avLst/>
          </a:prstGeom>
          <a:noFill/>
        </p:spPr>
        <p:txBody>
          <a:bodyPr wrap="square" rtlCol="0" anchor="t">
            <a:noAutofit/>
          </a:bodyPr>
          <a:p>
            <a:pPr algn="just"/>
            <a:endParaRPr lang="en-US">
              <a:latin typeface="Times New Roman" panose="02020603050405020304" charset="0"/>
              <a:cs typeface="Times New Roman" panose="02020603050405020304" charset="0"/>
            </a:endParaRPr>
          </a:p>
        </p:txBody>
      </p:sp>
      <p:sp>
        <p:nvSpPr>
          <p:cNvPr id="1048617" name="Text Box 6"/>
          <p:cNvSpPr txBox="1"/>
          <p:nvPr/>
        </p:nvSpPr>
        <p:spPr>
          <a:xfrm>
            <a:off x="136525" y="685800"/>
            <a:ext cx="3142615" cy="460375"/>
          </a:xfrm>
          <a:prstGeom prst="rect">
            <a:avLst/>
          </a:prstGeom>
          <a:noFill/>
        </p:spPr>
        <p:txBody>
          <a:bodyPr wrap="square" rtlCol="0">
            <a:spAutoFit/>
          </a:bodyPr>
          <a:p>
            <a:r>
              <a:rPr lang="en-US" altLang="en-IN" sz="2400" b="1" u="sng">
                <a:solidFill>
                  <a:srgbClr val="C00000"/>
                </a:solidFill>
                <a:latin typeface="Times New Roman" panose="02020603050405020304" charset="0"/>
                <a:cs typeface="Times New Roman" panose="02020603050405020304" charset="0"/>
              </a:rPr>
              <a:t>2</a:t>
            </a:r>
            <a:r>
              <a:rPr lang="en-IN" altLang="en-US" sz="2400" b="1" u="sng">
                <a:solidFill>
                  <a:srgbClr val="C00000"/>
                </a:solidFill>
                <a:latin typeface="Times New Roman" panose="02020603050405020304" charset="0"/>
                <a:cs typeface="Times New Roman" panose="02020603050405020304" charset="0"/>
              </a:rPr>
              <a:t>.</a:t>
            </a:r>
            <a:r>
              <a:rPr lang="en-US" altLang="en-IN" sz="2400" b="1" u="sng">
                <a:solidFill>
                  <a:srgbClr val="C00000"/>
                </a:solidFill>
                <a:latin typeface="Times New Roman" panose="02020603050405020304" charset="0"/>
                <a:cs typeface="Times New Roman" panose="02020603050405020304" charset="0"/>
              </a:rPr>
              <a:t>2</a:t>
            </a:r>
            <a:r>
              <a:rPr lang="en-IN" altLang="en-US" sz="2400" b="1" u="sng">
                <a:solidFill>
                  <a:srgbClr val="C00000"/>
                </a:solidFill>
                <a:latin typeface="Times New Roman" panose="02020603050405020304" charset="0"/>
                <a:cs typeface="Times New Roman" panose="02020603050405020304" charset="0"/>
              </a:rPr>
              <a:t>Proposed System</a:t>
            </a:r>
            <a:endParaRPr lang="en-IN" altLang="en-US" sz="2400" b="1" u="sng">
              <a:solidFill>
                <a:srgbClr val="C00000"/>
              </a:solidFill>
              <a:latin typeface="Times New Roman" panose="02020603050405020304" charset="0"/>
              <a:cs typeface="Times New Roman" panose="02020603050405020304" charset="0"/>
            </a:endParaRPr>
          </a:p>
        </p:txBody>
      </p:sp>
      <p:sp>
        <p:nvSpPr>
          <p:cNvPr id="2" name="Text Box 1"/>
          <p:cNvSpPr txBox="1"/>
          <p:nvPr/>
        </p:nvSpPr>
        <p:spPr>
          <a:xfrm>
            <a:off x="228600" y="1219200"/>
            <a:ext cx="8696325" cy="6016625"/>
          </a:xfrm>
          <a:prstGeom prst="rect">
            <a:avLst/>
          </a:prstGeom>
          <a:noFill/>
        </p:spPr>
        <p:txBody>
          <a:bodyPr wrap="square" rtlCol="0">
            <a:noAutofit/>
          </a:bodyPr>
          <a:p>
            <a:pPr algn="just">
              <a:lnSpc>
                <a:spcPct val="125000"/>
              </a:lnSpc>
              <a:spcBef>
                <a:spcPts val="0"/>
              </a:spcBef>
              <a:spcAft>
                <a:spcPts val="0"/>
              </a:spcAft>
            </a:pPr>
            <a:r>
              <a:rPr lang="en-US" b="1">
                <a:latin typeface="Times New Roman" panose="02020603050405020304" charset="0"/>
                <a:cs typeface="Times New Roman" panose="02020603050405020304" charset="0"/>
              </a:rPr>
              <a:t>Real-time Parking Availability:</a:t>
            </a:r>
            <a:r>
              <a:rPr lang="en-US">
                <a:latin typeface="Times New Roman" panose="02020603050405020304" charset="0"/>
                <a:cs typeface="Times New Roman" panose="02020603050405020304" charset="0"/>
              </a:rPr>
              <a:t> Parkezy provides up-to-the-minute data on parking slot availability, allowing drivers to find parking quickly and easily, reducing congestion and frustration.</a:t>
            </a:r>
            <a:endParaRPr lang="en-US">
              <a:latin typeface="Times New Roman" panose="02020603050405020304" charset="0"/>
              <a:cs typeface="Times New Roman" panose="02020603050405020304" charset="0"/>
            </a:endParaRPr>
          </a:p>
          <a:p>
            <a:pPr algn="just">
              <a:lnSpc>
                <a:spcPct val="125000"/>
              </a:lnSpc>
              <a:spcBef>
                <a:spcPts val="0"/>
              </a:spcBef>
              <a:spcAft>
                <a:spcPts val="0"/>
              </a:spcAft>
            </a:pPr>
            <a:r>
              <a:rPr lang="en-US" b="1">
                <a:latin typeface="Times New Roman" panose="02020603050405020304" charset="0"/>
                <a:cs typeface="Times New Roman" panose="02020603050405020304" charset="0"/>
              </a:rPr>
              <a:t>Automated Entry Gate Operations:</a:t>
            </a:r>
            <a:r>
              <a:rPr lang="en-US">
                <a:latin typeface="Times New Roman" panose="02020603050405020304" charset="0"/>
                <a:cs typeface="Times New Roman" panose="02020603050405020304" charset="0"/>
              </a:rPr>
              <a:t> Integration with entry gate systems automates the process of granting access to parking facilities upon vehicle arrival, streamlining entry and reducing waiting times.</a:t>
            </a:r>
            <a:endParaRPr lang="en-US">
              <a:latin typeface="Times New Roman" panose="02020603050405020304" charset="0"/>
              <a:cs typeface="Times New Roman" panose="02020603050405020304" charset="0"/>
            </a:endParaRPr>
          </a:p>
          <a:p>
            <a:pPr algn="just">
              <a:lnSpc>
                <a:spcPct val="125000"/>
              </a:lnSpc>
              <a:spcBef>
                <a:spcPts val="0"/>
              </a:spcBef>
              <a:spcAft>
                <a:spcPts val="0"/>
              </a:spcAft>
            </a:pPr>
            <a:r>
              <a:rPr lang="en-US" b="1">
                <a:latin typeface="Times New Roman" panose="02020603050405020304" charset="0"/>
                <a:cs typeface="Times New Roman" panose="02020603050405020304" charset="0"/>
              </a:rPr>
              <a:t>Efficient Resource Allocation:</a:t>
            </a:r>
            <a:r>
              <a:rPr lang="en-US">
                <a:latin typeface="Times New Roman" panose="02020603050405020304" charset="0"/>
                <a:cs typeface="Times New Roman" panose="02020603050405020304" charset="0"/>
              </a:rPr>
              <a:t> By accurately monitoring parking occupancy in real-time, Parkezy optimizes resource allocation, ensuring efficient use of parking spaces and minimizing wastage.</a:t>
            </a:r>
            <a:endParaRPr lang="en-US">
              <a:latin typeface="Times New Roman" panose="02020603050405020304" charset="0"/>
              <a:cs typeface="Times New Roman" panose="02020603050405020304" charset="0"/>
            </a:endParaRPr>
          </a:p>
          <a:p>
            <a:pPr algn="just">
              <a:lnSpc>
                <a:spcPct val="125000"/>
              </a:lnSpc>
              <a:spcBef>
                <a:spcPts val="0"/>
              </a:spcBef>
              <a:spcAft>
                <a:spcPts val="0"/>
              </a:spcAft>
            </a:pPr>
            <a:r>
              <a:rPr lang="en-US" b="1">
                <a:latin typeface="Times New Roman" panose="02020603050405020304" charset="0"/>
                <a:cs typeface="Times New Roman" panose="02020603050405020304" charset="0"/>
              </a:rPr>
              <a:t>Enhanced User Experience:</a:t>
            </a:r>
            <a:r>
              <a:rPr lang="en-US">
                <a:latin typeface="Times New Roman" panose="02020603050405020304" charset="0"/>
                <a:cs typeface="Times New Roman" panose="02020603050405020304" charset="0"/>
              </a:rPr>
              <a:t> The intuitive web interface and visual indicators simplify the parking experience for users, enabling them to make informed decisions about where to park with ease.</a:t>
            </a:r>
            <a:endParaRPr lang="en-US">
              <a:latin typeface="Times New Roman" panose="02020603050405020304" charset="0"/>
              <a:cs typeface="Times New Roman" panose="02020603050405020304" charset="0"/>
            </a:endParaRPr>
          </a:p>
          <a:p>
            <a:pPr algn="just">
              <a:lnSpc>
                <a:spcPct val="125000"/>
              </a:lnSpc>
              <a:spcBef>
                <a:spcPts val="0"/>
              </a:spcBef>
              <a:spcAft>
                <a:spcPts val="0"/>
              </a:spcAft>
            </a:pPr>
            <a:r>
              <a:rPr lang="en-US" b="1">
                <a:latin typeface="Times New Roman" panose="02020603050405020304" charset="0"/>
                <a:cs typeface="Times New Roman" panose="02020603050405020304" charset="0"/>
              </a:rPr>
              <a:t>Data-driven Insights:</a:t>
            </a:r>
            <a:r>
              <a:rPr lang="en-US">
                <a:latin typeface="Times New Roman" panose="02020603050405020304" charset="0"/>
                <a:cs typeface="Times New Roman" panose="02020603050405020304" charset="0"/>
              </a:rPr>
              <a:t> Parkezy collects valuable data on parking usage patterns, enabling parking facility operators to make informed decisions about capacity planning and resource management.</a:t>
            </a:r>
            <a:endParaRPr lang="en-US">
              <a:latin typeface="Times New Roman" panose="02020603050405020304" charset="0"/>
              <a:cs typeface="Times New Roman" panose="02020603050405020304" charset="0"/>
            </a:endParaRPr>
          </a:p>
          <a:p>
            <a:pPr algn="just">
              <a:lnSpc>
                <a:spcPct val="125000"/>
              </a:lnSpc>
              <a:spcBef>
                <a:spcPts val="0"/>
              </a:spcBef>
              <a:spcAft>
                <a:spcPts val="0"/>
              </a:spcAft>
            </a:pPr>
            <a:endParaRPr lang="en-US">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p:sp>
        <p:nvSpPr>
          <p:cNvPr id="1048618" name="Title 1"/>
          <p:cNvSpPr>
            <a:spLocks noGrp="1"/>
          </p:cNvSpPr>
          <p:nvPr>
            <p:ph type="ctrTitle"/>
          </p:nvPr>
        </p:nvSpPr>
        <p:spPr>
          <a:xfrm>
            <a:off x="231140" y="152400"/>
            <a:ext cx="8978265" cy="1741805"/>
          </a:xfrm>
        </p:spPr>
        <p:txBody>
          <a:bodyPr>
            <a:noAutofit/>
          </a:bodyPr>
          <a:p>
            <a:pPr algn="l">
              <a:lnSpc>
                <a:spcPct val="125000"/>
              </a:lnSpc>
              <a:spcBef>
                <a:spcPts val="0"/>
              </a:spcBef>
              <a:spcAft>
                <a:spcPts val="0"/>
              </a:spcAft>
            </a:pPr>
            <a:r>
              <a:rPr lang="en-US" altLang="en-IN" sz="2200" u="sng"/>
              <a:t>2</a:t>
            </a:r>
            <a:r>
              <a:rPr lang="en-IN" altLang="en-US" sz="2200" u="sng"/>
              <a:t>.</a:t>
            </a:r>
            <a:r>
              <a:rPr lang="en-US" altLang="en-IN" sz="2200" u="sng"/>
              <a:t>3</a:t>
            </a:r>
            <a:r>
              <a:rPr lang="en-IN" altLang="en-US" sz="2200" u="sng"/>
              <a:t> Software&amp;Hardware Requirements</a:t>
            </a:r>
            <a:br>
              <a:rPr lang="en-IN" altLang="en-US" u="sng"/>
            </a:br>
            <a:r>
              <a:rPr lang="en-US" altLang="en-IN" sz="2000" u="sng"/>
              <a:t>2.3.1 Software Requirements:</a:t>
            </a:r>
            <a:br>
              <a:rPr lang="en-IN" altLang="en-US" u="none"/>
            </a:br>
            <a:r>
              <a:rPr lang="en-US" altLang="en-IN" sz="1800" b="0" u="none">
                <a:solidFill>
                  <a:schemeClr val="tx1"/>
                </a:solidFill>
              </a:rPr>
              <a:t>Software Requirements include Arduino IDE, Windows 10 or 11, web server and programming language(C).</a:t>
            </a:r>
            <a:br>
              <a:rPr lang="en-IN" altLang="en-US" sz="1800" b="0" u="none">
                <a:solidFill>
                  <a:schemeClr val="tx1"/>
                </a:solidFill>
              </a:rPr>
            </a:br>
            <a:br>
              <a:rPr lang="en-IN" altLang="en-US"/>
            </a:br>
            <a:endParaRPr lang="en-IN" altLang="en-US"/>
          </a:p>
        </p:txBody>
      </p:sp>
      <p:sp>
        <p:nvSpPr>
          <p:cNvPr id="7" name="Text Box 6"/>
          <p:cNvSpPr txBox="1"/>
          <p:nvPr/>
        </p:nvSpPr>
        <p:spPr>
          <a:xfrm>
            <a:off x="152400" y="1701800"/>
            <a:ext cx="4762500" cy="449580"/>
          </a:xfrm>
          <a:prstGeom prst="rect">
            <a:avLst/>
          </a:prstGeom>
          <a:noFill/>
        </p:spPr>
        <p:txBody>
          <a:bodyPr wrap="square" rtlCol="0">
            <a:noAutofit/>
          </a:bodyPr>
          <a:p>
            <a:r>
              <a:rPr lang="en-US" sz="2000" b="1" u="sng">
                <a:solidFill>
                  <a:srgbClr val="C00000"/>
                </a:solidFill>
                <a:latin typeface="Times New Roman" panose="02020603050405020304" charset="0"/>
                <a:cs typeface="Times New Roman" panose="02020603050405020304" charset="0"/>
              </a:rPr>
              <a:t>2.3.2 Hardware Requirements:</a:t>
            </a:r>
            <a:endParaRPr lang="en-US" sz="2000" b="1" u="sng">
              <a:solidFill>
                <a:srgbClr val="C00000"/>
              </a:solidFill>
              <a:latin typeface="Times New Roman" panose="02020603050405020304" charset="0"/>
              <a:cs typeface="Times New Roman" panose="02020603050405020304" charset="0"/>
            </a:endParaRPr>
          </a:p>
        </p:txBody>
      </p:sp>
      <p:sp>
        <p:nvSpPr>
          <p:cNvPr id="2" name="Text Box 1"/>
          <p:cNvSpPr txBox="1"/>
          <p:nvPr/>
        </p:nvSpPr>
        <p:spPr>
          <a:xfrm>
            <a:off x="305435" y="2519680"/>
            <a:ext cx="8305165" cy="368300"/>
          </a:xfrm>
          <a:prstGeom prst="rect">
            <a:avLst/>
          </a:prstGeom>
          <a:noFill/>
        </p:spPr>
        <p:txBody>
          <a:bodyPr wrap="square" rtlCol="0">
            <a:spAutoFit/>
          </a:bodyPr>
          <a:p>
            <a:endParaRPr lang="en-US"/>
          </a:p>
        </p:txBody>
      </p:sp>
      <p:sp>
        <p:nvSpPr>
          <p:cNvPr id="3" name="Text Box 2"/>
          <p:cNvSpPr txBox="1"/>
          <p:nvPr/>
        </p:nvSpPr>
        <p:spPr>
          <a:xfrm>
            <a:off x="152400" y="2029460"/>
            <a:ext cx="8594725" cy="744220"/>
          </a:xfrm>
          <a:prstGeom prst="rect">
            <a:avLst/>
          </a:prstGeom>
          <a:noFill/>
        </p:spPr>
        <p:txBody>
          <a:bodyPr wrap="square" rtlCol="0">
            <a:noAutofit/>
          </a:bodyPr>
          <a:p>
            <a:pPr>
              <a:lnSpc>
                <a:spcPct val="125000"/>
              </a:lnSpc>
              <a:spcBef>
                <a:spcPts val="0"/>
              </a:spcBef>
              <a:spcAft>
                <a:spcPts val="0"/>
              </a:spcAft>
            </a:pPr>
            <a:r>
              <a:rPr lang="en-US">
                <a:latin typeface="Times New Roman" panose="02020603050405020304" charset="0"/>
                <a:cs typeface="Times New Roman" panose="02020603050405020304" charset="0"/>
              </a:rPr>
              <a:t>Hardware Requirements include ESP32, 2 IR Sensors, 4 Ultrasonic Sensors, Servo motors, I2C Module</a:t>
            </a:r>
            <a:endParaRPr lang="en-US">
              <a:latin typeface="Times New Roman" panose="02020603050405020304" charset="0"/>
              <a:cs typeface="Times New Roman" panose="02020603050405020304" charset="0"/>
            </a:endParaRPr>
          </a:p>
        </p:txBody>
      </p:sp>
      <p:sp>
        <p:nvSpPr>
          <p:cNvPr id="4" name="Text Box 3"/>
          <p:cNvSpPr txBox="1"/>
          <p:nvPr/>
        </p:nvSpPr>
        <p:spPr>
          <a:xfrm>
            <a:off x="151765" y="2794000"/>
            <a:ext cx="6249035" cy="511175"/>
          </a:xfrm>
          <a:prstGeom prst="rect">
            <a:avLst/>
          </a:prstGeom>
          <a:noFill/>
        </p:spPr>
        <p:txBody>
          <a:bodyPr wrap="square" rtlCol="0">
            <a:noAutofit/>
          </a:bodyPr>
          <a:p>
            <a:r>
              <a:rPr lang="en-US" sz="2200" b="1" u="sng">
                <a:solidFill>
                  <a:srgbClr val="C00000"/>
                </a:solidFill>
                <a:latin typeface="Times New Roman" panose="02020603050405020304" charset="0"/>
                <a:cs typeface="Times New Roman" panose="02020603050405020304" charset="0"/>
              </a:rPr>
              <a:t>2.4 Feasibility Study</a:t>
            </a:r>
            <a:endParaRPr lang="en-US" sz="2200" b="1" u="sng">
              <a:solidFill>
                <a:srgbClr val="C00000"/>
              </a:solidFill>
              <a:latin typeface="Times New Roman" panose="02020603050405020304" charset="0"/>
              <a:cs typeface="Times New Roman" panose="02020603050405020304" charset="0"/>
            </a:endParaRPr>
          </a:p>
        </p:txBody>
      </p:sp>
      <p:sp>
        <p:nvSpPr>
          <p:cNvPr id="5" name="Text Box 4"/>
          <p:cNvSpPr txBox="1"/>
          <p:nvPr/>
        </p:nvSpPr>
        <p:spPr>
          <a:xfrm>
            <a:off x="154305" y="3171825"/>
            <a:ext cx="4265295" cy="506095"/>
          </a:xfrm>
          <a:prstGeom prst="rect">
            <a:avLst/>
          </a:prstGeom>
          <a:noFill/>
        </p:spPr>
        <p:txBody>
          <a:bodyPr wrap="square" rtlCol="0">
            <a:noAutofit/>
          </a:bodyPr>
          <a:p>
            <a:r>
              <a:rPr lang="en-US" sz="2000" b="1" u="sng">
                <a:solidFill>
                  <a:srgbClr val="C00000"/>
                </a:solidFill>
                <a:latin typeface="Times New Roman" panose="02020603050405020304" charset="0"/>
                <a:cs typeface="Times New Roman" panose="02020603050405020304" charset="0"/>
              </a:rPr>
              <a:t>2.4.1 Technical Feasibility:</a:t>
            </a:r>
            <a:endParaRPr lang="en-US" sz="2000" b="1" u="sng">
              <a:solidFill>
                <a:srgbClr val="C00000"/>
              </a:solidFill>
              <a:latin typeface="Times New Roman" panose="02020603050405020304" charset="0"/>
              <a:cs typeface="Times New Roman" panose="02020603050405020304" charset="0"/>
            </a:endParaRPr>
          </a:p>
        </p:txBody>
      </p:sp>
      <p:sp>
        <p:nvSpPr>
          <p:cNvPr id="6" name="Text Box 5"/>
          <p:cNvSpPr txBox="1"/>
          <p:nvPr/>
        </p:nvSpPr>
        <p:spPr>
          <a:xfrm>
            <a:off x="173990" y="3535045"/>
            <a:ext cx="8741410" cy="755015"/>
          </a:xfrm>
          <a:prstGeom prst="rect">
            <a:avLst/>
          </a:prstGeom>
          <a:noFill/>
        </p:spPr>
        <p:txBody>
          <a:bodyPr wrap="square" rtlCol="0">
            <a:noAutofit/>
          </a:bodyPr>
          <a:p>
            <a:pPr>
              <a:lnSpc>
                <a:spcPct val="120000"/>
              </a:lnSpc>
            </a:pPr>
            <a:r>
              <a:rPr lang="en-US">
                <a:latin typeface="Times New Roman" panose="02020603050405020304" charset="0"/>
                <a:cs typeface="Times New Roman" panose="02020603050405020304" charset="0"/>
              </a:rPr>
              <a:t>Parkezy demonstrates technical feasibility through its integration of IoT sensors, gate control systems, and web interfaces to efficiently manage parking resources.</a:t>
            </a:r>
            <a:endParaRPr lang="en-US">
              <a:latin typeface="Times New Roman" panose="02020603050405020304" charset="0"/>
              <a:cs typeface="Times New Roman" panose="02020603050405020304" charset="0"/>
            </a:endParaRPr>
          </a:p>
          <a:p>
            <a:pPr>
              <a:lnSpc>
                <a:spcPct val="120000"/>
              </a:lnSpc>
            </a:pPr>
            <a:r>
              <a:rPr lang="en-US" sz="2000" b="1" u="sng">
                <a:solidFill>
                  <a:srgbClr val="C00000"/>
                </a:solidFill>
                <a:latin typeface="Times New Roman" panose="02020603050405020304" charset="0"/>
                <a:cs typeface="Times New Roman" panose="02020603050405020304" charset="0"/>
              </a:rPr>
              <a:t>2.4.2 Robustness &amp; Reliability:</a:t>
            </a:r>
            <a:endParaRPr lang="en-US" sz="2000" b="1" u="sng">
              <a:solidFill>
                <a:srgbClr val="C00000"/>
              </a:solidFill>
              <a:latin typeface="Times New Roman" panose="02020603050405020304" charset="0"/>
              <a:cs typeface="Times New Roman" panose="02020603050405020304" charset="0"/>
            </a:endParaRPr>
          </a:p>
          <a:p>
            <a:pPr>
              <a:lnSpc>
                <a:spcPct val="120000"/>
              </a:lnSpc>
            </a:pPr>
            <a:r>
              <a:rPr lang="en-US">
                <a:solidFill>
                  <a:schemeClr val="tx1"/>
                </a:solidFill>
                <a:latin typeface="Times New Roman" panose="02020603050405020304" charset="0"/>
                <a:cs typeface="Times New Roman" panose="02020603050405020304" charset="0"/>
              </a:rPr>
              <a:t>Parkezy ensures robustness and reliability through rigorous testing, secure data transmission, and redundant systems, providing a dependable solution for parking management.</a:t>
            </a:r>
            <a:endParaRPr lang="en-US">
              <a:solidFill>
                <a:schemeClr val="tx1"/>
              </a:solidFill>
              <a:latin typeface="Times New Roman" panose="02020603050405020304" charset="0"/>
              <a:cs typeface="Times New Roman" panose="02020603050405020304" charset="0"/>
            </a:endParaRPr>
          </a:p>
          <a:p>
            <a:pPr>
              <a:lnSpc>
                <a:spcPct val="120000"/>
              </a:lnSpc>
            </a:pPr>
            <a:r>
              <a:rPr lang="en-US" sz="2000" b="1" u="sng">
                <a:solidFill>
                  <a:srgbClr val="C00000"/>
                </a:solidFill>
                <a:latin typeface="Times New Roman" panose="02020603050405020304" charset="0"/>
                <a:cs typeface="Times New Roman" panose="02020603050405020304" charset="0"/>
              </a:rPr>
              <a:t>2.4.3 Economic Feasibility:</a:t>
            </a:r>
            <a:endParaRPr lang="en-US" sz="2000" b="1" u="sng">
              <a:solidFill>
                <a:srgbClr val="C00000"/>
              </a:solidFill>
              <a:latin typeface="Times New Roman" panose="02020603050405020304" charset="0"/>
              <a:cs typeface="Times New Roman" panose="02020603050405020304" charset="0"/>
            </a:endParaRPr>
          </a:p>
          <a:p>
            <a:pPr algn="just">
              <a:lnSpc>
                <a:spcPct val="120000"/>
              </a:lnSpc>
            </a:pPr>
            <a:r>
              <a:rPr lang="en-US">
                <a:solidFill>
                  <a:schemeClr val="tx1"/>
                </a:solidFill>
                <a:latin typeface="Times New Roman" panose="02020603050405020304" charset="0"/>
                <a:cs typeface="Times New Roman" panose="02020603050405020304" charset="0"/>
              </a:rPr>
              <a:t>The economic feasibility of Parkezy is evident through potential cost savings from optimized resource allocation, increased revenue opportunities, and improved efficiency in parking management operations, outweighing initial development costs.</a:t>
            </a:r>
            <a:endParaRPr lang="en-US">
              <a:solidFill>
                <a:schemeClr val="tx1"/>
              </a:solidFill>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21168</Words>
  <Application>WPS Presentation</Application>
  <PresentationFormat/>
  <Paragraphs>441</Paragraphs>
  <Slides>37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37</vt:i4>
      </vt:variant>
    </vt:vector>
  </HeadingPairs>
  <TitlesOfParts>
    <vt:vector size="48" baseType="lpstr">
      <vt:lpstr>Arial</vt:lpstr>
      <vt:lpstr>SimSun</vt:lpstr>
      <vt:lpstr>Wingdings</vt:lpstr>
      <vt:lpstr>Times New Roman</vt:lpstr>
      <vt:lpstr>Times New Roman</vt:lpstr>
      <vt:lpstr>Perpetua</vt:lpstr>
      <vt:lpstr>Calibri</vt:lpstr>
      <vt:lpstr>Microsoft YaHei</vt:lpstr>
      <vt:lpstr>Arial Unicode MS</vt:lpstr>
      <vt:lpstr>Calibri Light</vt:lpstr>
      <vt:lpstr>Office Theme</vt:lpstr>
      <vt:lpstr>PARKEZY-SMART CAR PARKING SYSTEM</vt:lpstr>
      <vt:lpstr>Contents :</vt:lpstr>
      <vt:lpstr> Abstract :</vt:lpstr>
      <vt:lpstr>1.Introduction</vt:lpstr>
      <vt:lpstr>1.Introduction </vt:lpstr>
      <vt:lpstr>  2.System Analysis  </vt:lpstr>
      <vt:lpstr>2.System Analysis 2.1 Existing System 2.1.1 Background &amp; Literature Survey </vt:lpstr>
      <vt:lpstr>2.System Analysis</vt:lpstr>
      <vt:lpstr>2.3 Software&amp;Hardware Requirements 2.3.1 Software Requirements: Software Requirements include Arduino IDE, Windows 10 or 11, web server and programming language(C).  </vt:lpstr>
      <vt:lpstr>3. Architecture Design  </vt:lpstr>
      <vt:lpstr>PowerPoint 演示文稿</vt:lpstr>
      <vt:lpstr>PowerPoint 演示文稿</vt:lpstr>
      <vt:lpstr>3.2 Method &amp; Algorithm Design</vt:lpstr>
      <vt:lpstr>3.2 Method &amp; Algorithm Design</vt:lpstr>
      <vt:lpstr>3.3 Project Architecture </vt:lpstr>
      <vt:lpstr>3.3.1 Architecture Diagram</vt:lpstr>
      <vt:lpstr>3.3.2 Data Flow Diagram</vt:lpstr>
      <vt:lpstr>PowerPoint 演示文稿</vt:lpstr>
      <vt:lpstr> 3.3.3 Class diagram :</vt:lpstr>
      <vt:lpstr>PowerPoint 演示文稿</vt:lpstr>
      <vt:lpstr> 3.3.4 Use-case diagram :</vt:lpstr>
      <vt:lpstr> 3.3.5 Sequence diagram :</vt:lpstr>
      <vt:lpstr>PowerPoint 演示文稿</vt:lpstr>
      <vt:lpstr> 3.3.6 Activity diagram :</vt:lpstr>
      <vt:lpstr>PowerPoint 演示文稿</vt:lpstr>
      <vt:lpstr>4. Implementation &amp; Testing</vt:lpstr>
      <vt:lpstr>4.1.1 Data acquisition and sensing firmware for ESP32:</vt:lpstr>
      <vt:lpstr>4.1.1 Data acquisition and sensing firmware for ESP32:</vt:lpstr>
      <vt:lpstr>4.1.1 Data acquisition and sensing firmware for ESP32:</vt:lpstr>
      <vt:lpstr>PowerPoint 演示文稿</vt:lpstr>
      <vt:lpstr>4.2 Execution Flow:</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PARKEZY-SMART CAR PARKING SYSTEM</dc:title>
  <dc:creator>CMR</dc:creator>
  <cp:lastModifiedBy>Rajeshri Putnala</cp:lastModifiedBy>
  <cp:revision>32</cp:revision>
  <dcterms:created xsi:type="dcterms:W3CDTF">2024-03-03T17:49:00Z</dcterms:created>
  <dcterms:modified xsi:type="dcterms:W3CDTF">2024-04-24T12:49:20Z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2017-09-02T16:00:00Z</vt:filetime>
  </property>
  <property fmtid="{D5CDD505-2E9C-101B-9397-08002B2CF9AE}" pid="3" name="Creator">
    <vt:lpwstr>Microsoft® PowerPoint® 2013</vt:lpwstr>
  </property>
  <property fmtid="{D5CDD505-2E9C-101B-9397-08002B2CF9AE}" pid="4" name="LastSaved">
    <vt:filetime>2017-09-02T16:00:00Z</vt:filetime>
  </property>
  <property fmtid="{D5CDD505-2E9C-101B-9397-08002B2CF9AE}" pid="5" name="ICV">
    <vt:lpwstr>0DFB814FC048445AA59F43C65D13FDA2_12</vt:lpwstr>
  </property>
  <property fmtid="{D5CDD505-2E9C-101B-9397-08002B2CF9AE}" pid="6" name="KSOProductBuildVer">
    <vt:lpwstr>1033-12.2.0.13489</vt:lpwstr>
  </property>
</Properties>
</file>