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07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2" y="506896"/>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IN" sz="2400" b="1" dirty="0">
                <a:latin typeface="Times New Roman" panose="02020603050405020304" pitchFamily="18" charset="0"/>
                <a:cs typeface="Times New Roman" panose="02020603050405020304" pitchFamily="18" charset="0"/>
              </a:rPr>
              <a:t>USER REGISTRATION MODULE</a:t>
            </a:r>
            <a:endParaRPr lang="en-US" sz="2400" b="1" dirty="0">
              <a:latin typeface="Times New Roman" panose="02020603050405020304" pitchFamily="18" charset="0"/>
              <a:cs typeface="Times New Roman" panose="02020603050405020304" pitchFamily="18" charset="0"/>
            </a:endParaRPr>
          </a:p>
          <a:p>
            <a:pPr marL="0" indent="0" algn="just">
              <a:buClr>
                <a:srgbClr val="FF0000"/>
              </a:buClr>
              <a:buNone/>
            </a:pPr>
            <a:endParaRPr lang="en-US" sz="2400" dirty="0">
              <a:latin typeface="Times New Roman" panose="02020603050405020304" pitchFamily="18" charset="0"/>
              <a:cs typeface="Times New Roman" panose="02020603050405020304" pitchFamily="18" charset="0"/>
            </a:endParaRPr>
          </a:p>
          <a:p>
            <a:pPr marL="0" indent="0" algn="just">
              <a:buClr>
                <a:srgbClr val="FF0000"/>
              </a:buClr>
              <a:buNone/>
            </a:pPr>
            <a:r>
              <a:rPr lang="en-US" sz="2400" dirty="0">
                <a:latin typeface="Times New Roman" panose="02020603050405020304" pitchFamily="18" charset="0"/>
                <a:cs typeface="Times New Roman" panose="02020603050405020304" pitchFamily="18" charset="0"/>
              </a:rPr>
              <a:t>The User Registration Module allows users to securely create and manage their accounts by providing necessary details such as names, email and passwords. It includes processes for email verification to ensure valid accounts and password hashing to securely store sensitive information. The module also implements encryption techniques to protect users' personal data from unauthorized access. Additionally, it checks for duplicate registrations and ensures the system remains free of fraud. This module is crucial in ensuring that only authorized users interact with the platform, offering a secure gateway to blockchain-based financial transactions</a:t>
            </a:r>
            <a:r>
              <a:rPr lang="en-US"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6652"/>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Clr>
                <a:srgbClr val="FF0000"/>
              </a:buClr>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TRANSACTION MANAGEMANT MODULE</a:t>
            </a:r>
          </a:p>
          <a:p>
            <a:pPr marL="0" indent="0">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2400" dirty="0">
                <a:latin typeface="Times New Roman" panose="02020603050405020304" pitchFamily="18" charset="0"/>
                <a:cs typeface="Times New Roman" panose="02020603050405020304" pitchFamily="18" charset="0"/>
              </a:rPr>
              <a:t>The Transaction Management Module facilitates the creation, processing, and tracking of financial transactions on the blockchain. It allows users to enter essential details such as payee names, transaction amounts, and relevant dates. The module validates these transactions against the system’s rules before recording them securely on the blockchain ledger. It ensures that each transaction is properly linked to a block and is part of a transparent and immutable chain. The module also allows users to track the status of their transactions, providing feedback on whether the transaction has been confirmed or pending, improving the overall user experience</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109331" y="54924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947530" y="1765990"/>
            <a:ext cx="10515600" cy="4351338"/>
          </a:xfrm>
        </p:spPr>
        <p:txBody>
          <a:bodyPr>
            <a:normAutofit/>
          </a:bodyPr>
          <a:lstStyle/>
          <a:p>
            <a:pPr marL="0" indent="0">
              <a:buClr>
                <a:srgbClr val="FF0000"/>
              </a:buClr>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BLOCKCHAIN LEDGER MODULE</a:t>
            </a:r>
          </a:p>
          <a:p>
            <a:pPr marL="0" indent="0">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2400" dirty="0">
                <a:latin typeface="Times New Roman" panose="02020603050405020304" pitchFamily="18" charset="0"/>
                <a:cs typeface="Times New Roman" panose="02020603050405020304" pitchFamily="18" charset="0"/>
              </a:rPr>
              <a:t>The Blockchain Ledger Module is the backbone of the system, responsible for securely storing and maintaining an immutable, decentralized ledger of all transactions. Each transaction is recorded in a cryptographically secure block, and blocks are linked together to form a tamper-proof chain. This module ensures the transparency and integrity of the transaction history, making it impossible to alter or delete any data without detection. The distributed nature of the blockchain further enhances security by making it resistant to single points of failure. Users can rely on this module for accurate, verifiable, and transparent transaction records</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516835"/>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normAutofit/>
          </a:bodyPr>
          <a:lstStyle/>
          <a:p>
            <a:pPr marL="0" indent="0">
              <a:buClr>
                <a:srgbClr val="FF0000"/>
              </a:buClr>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SECURITY ENCRYPTION MODULE</a:t>
            </a:r>
          </a:p>
          <a:p>
            <a:pPr marL="0" indent="0">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2400" dirty="0">
                <a:latin typeface="Times New Roman" panose="02020603050405020304" pitchFamily="18" charset="0"/>
                <a:cs typeface="Times New Roman" panose="02020603050405020304" pitchFamily="18" charset="0"/>
              </a:rPr>
              <a:t>The Security Encryption Module safeguards sensitive data such as user credentials, transaction details, and blockchain records by employing advanced encryption techniques. It encrypts data both in transit and at rest, ensuring that sensitive information is not exposed to unauthorized parties. Passwords and private keys are hashed and stored securely to prevent unauthorized access. Additionally, this module uses public and private key pairs for secure communication between users and the blockchain. By applying cryptographic algorithms, this module helps protect the integrity and confidentiality of all system interactions, making the platform secure from external attacks</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487017"/>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normAutofit/>
          </a:bodyPr>
          <a:lstStyle/>
          <a:p>
            <a:pPr marL="0" indent="0">
              <a:buClr>
                <a:srgbClr val="FF0000"/>
              </a:buClr>
              <a:buNone/>
            </a:pPr>
            <a:r>
              <a:rPr lang="en-US" sz="2400" b="1" dirty="0">
                <a:latin typeface="Times New Roman" panose="02020603050405020304" pitchFamily="18" charset="0"/>
                <a:cs typeface="Times New Roman" panose="02020603050405020304" pitchFamily="18" charset="0"/>
              </a:rPr>
              <a:t>PROOF-OF-WORK AND MINING MODULE</a:t>
            </a:r>
          </a:p>
          <a:p>
            <a:pPr marL="0" indent="0">
              <a:buClr>
                <a:srgbClr val="FF0000"/>
              </a:buClr>
              <a:buNone/>
            </a:pPr>
            <a:endParaRPr lang="en-US" sz="2400" dirty="0">
              <a:latin typeface="Times New Roman" panose="02020603050405020304" pitchFamily="18" charset="0"/>
              <a:cs typeface="Times New Roman" panose="02020603050405020304" pitchFamily="18" charset="0"/>
            </a:endParaRPr>
          </a:p>
          <a:p>
            <a:pPr marL="0" indent="0">
              <a:buClr>
                <a:srgbClr val="FF0000"/>
              </a:buClr>
              <a:buNone/>
            </a:pPr>
            <a:r>
              <a:rPr lang="en-US" sz="2400" dirty="0">
                <a:latin typeface="Times New Roman" panose="02020603050405020304" pitchFamily="18" charset="0"/>
                <a:cs typeface="Times New Roman" panose="02020603050405020304" pitchFamily="18" charset="0"/>
              </a:rPr>
              <a:t>The Proof-of-Work (PoW) and Mining Module plays a critical role in securing the blockchain network. Miners must solve complex mathematical problems before they can add a new block to the blockchain. This computationally intensive process ensures that the network remains decentralized and secure by making it difficult for malicious actors to alter transaction data. By rewarding miners with cryptocurrency or tokens for their efforts, this module encourages network participants to maintain the system's integrity. It also ensures that only valid transactions are added to the blockchain, making the ledger tamper-resistant and secure from fraudulent activity.</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22AC-06AA-0CD1-0CE1-B76F3DE357AF}"/>
              </a:ext>
            </a:extLst>
          </p:cNvPr>
          <p:cNvSpPr>
            <a:spLocks noGrp="1"/>
          </p:cNvSpPr>
          <p:nvPr>
            <p:ph type="title"/>
          </p:nvPr>
        </p:nvSpPr>
        <p:spPr/>
        <p:txBody>
          <a:bodyPr>
            <a:norm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SUMMARY OF MODULE-6</a:t>
            </a:r>
            <a:endParaRPr lang="en-IN" sz="3600" dirty="0"/>
          </a:p>
        </p:txBody>
      </p:sp>
      <p:sp>
        <p:nvSpPr>
          <p:cNvPr id="3" name="Content Placeholder 2">
            <a:extLst>
              <a:ext uri="{FF2B5EF4-FFF2-40B4-BE49-F238E27FC236}">
                <a16:creationId xmlns:a16="http://schemas.microsoft.com/office/drawing/2014/main" id="{3D825AA6-7CEE-7879-5551-E2FFD4133DFE}"/>
              </a:ext>
            </a:extLst>
          </p:cNvPr>
          <p:cNvSpPr>
            <a:spLocks noGrp="1"/>
          </p:cNvSpPr>
          <p:nvPr>
            <p:ph idx="1"/>
          </p:nvPr>
        </p:nvSpPr>
        <p:spPr/>
        <p:txBody>
          <a:bodyPr>
            <a:normAutofit/>
          </a:bodyPr>
          <a:lstStyle/>
          <a:p>
            <a:pPr marL="0" indent="0">
              <a:buNone/>
            </a:pPr>
            <a:r>
              <a:rPr lang="en-US" sz="2400" b="1" dirty="0"/>
              <a:t>USER INTERFACE MODULE</a:t>
            </a:r>
          </a:p>
          <a:p>
            <a:pPr marL="0" indent="0">
              <a:buNone/>
            </a:pPr>
            <a:endParaRPr lang="en-US" sz="2400" dirty="0"/>
          </a:p>
          <a:p>
            <a:pPr marL="0" indent="0">
              <a:buNone/>
            </a:pPr>
            <a:r>
              <a:rPr lang="en-US" sz="2400" dirty="0"/>
              <a:t>The User Interface (UI) Module offers an intuitive platform that enables users to interact with the blockchain without needing technical expertise. It provides a simple interface for users to input transaction details, view transaction status, and manage their accounts. The UI displays relevant data, such as transaction history,  payments, and confirmations, making it easy for users to understand their blockchain activities. This module ensures that the backend blockchain processes are abstracted and user-friendly. It also integrates security features such as login authentication and encryption, ensuring a seamless and secure user experience on the platform.</a:t>
            </a:r>
            <a:endParaRPr lang="en-IN" sz="2400" dirty="0"/>
          </a:p>
        </p:txBody>
      </p:sp>
      <p:sp>
        <p:nvSpPr>
          <p:cNvPr id="4" name="Date Placeholder 3">
            <a:extLst>
              <a:ext uri="{FF2B5EF4-FFF2-40B4-BE49-F238E27FC236}">
                <a16:creationId xmlns:a16="http://schemas.microsoft.com/office/drawing/2014/main" id="{03531AC9-D88A-C2F2-78B3-6A2A1EE6F24D}"/>
              </a:ext>
            </a:extLst>
          </p:cNvPr>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Slide Number Placeholder 4">
            <a:extLst>
              <a:ext uri="{FF2B5EF4-FFF2-40B4-BE49-F238E27FC236}">
                <a16:creationId xmlns:a16="http://schemas.microsoft.com/office/drawing/2014/main" id="{BD86649A-2A18-AB6C-432A-42A9FD96D848}"/>
              </a:ext>
            </a:extLst>
          </p:cNvPr>
          <p:cNvSpPr>
            <a:spLocks noGrp="1"/>
          </p:cNvSpPr>
          <p:nvPr>
            <p:ph type="sldNum" sz="quarter" idx="12"/>
          </p:nvPr>
        </p:nvSpPr>
        <p:spPr/>
        <p:txBody>
          <a:bodyPr/>
          <a:lstStyle/>
          <a:p>
            <a:fld id="{672DB9CA-C85A-4E11-ADC0-8193E41C1656}" type="slidenum">
              <a:rPr lang="en-IN" smtClean="0"/>
              <a:t>15</a:t>
            </a:fld>
            <a:endParaRPr lang="en-IN" dirty="0"/>
          </a:p>
        </p:txBody>
      </p:sp>
    </p:spTree>
    <p:extLst>
      <p:ext uri="{BB962C8B-B14F-4D97-AF65-F5344CB8AC3E}">
        <p14:creationId xmlns:p14="http://schemas.microsoft.com/office/powerpoint/2010/main" val="22853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566531"/>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4" name="TextBox 3">
            <a:extLst>
              <a:ext uri="{FF2B5EF4-FFF2-40B4-BE49-F238E27FC236}">
                <a16:creationId xmlns:a16="http://schemas.microsoft.com/office/drawing/2014/main" id="{BAD58122-EF79-41BE-AAC5-68EFA7B93974}"/>
              </a:ext>
            </a:extLst>
          </p:cNvPr>
          <p:cNvSpPr txBox="1"/>
          <p:nvPr/>
        </p:nvSpPr>
        <p:spPr>
          <a:xfrm>
            <a:off x="477079" y="1891486"/>
            <a:ext cx="11449878" cy="4647426"/>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project successfully demonstrates the use of blockchain for secure, decentralized financial transactions. It ensures transaction validation, data security, and transparency through cryptography and the Proof-of-Work mechanism. The user interface is intuitive, allowing easy management and tracking of transactions. However, scalability, privacy concerns, and transaction costs remain challenges that need addressing.</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Future enhancements could include integrating smart contracts, exploring alternative consensus mechanisms like Proof-of-Stake, and improving privacy features. The project provides a solid foundation for future blockchain-based financial systems with potential real-world applications.</a:t>
            </a:r>
            <a:endParaRPr lang="en-IN" sz="2400" dirty="0">
              <a:latin typeface="Times New Roman" panose="02020603050405020304" pitchFamily="18" charset="0"/>
              <a:cs typeface="Times New Roman" panose="02020603050405020304" pitchFamily="18" charset="0"/>
            </a:endParaRPr>
          </a:p>
          <a:p>
            <a:endParaRPr lang="en-IN" sz="2000" dirty="0"/>
          </a:p>
          <a:p>
            <a:endParaRPr lang="en-IN" dirty="0"/>
          </a:p>
          <a:p>
            <a:endParaRPr lang="en-IN" dirty="0"/>
          </a:p>
        </p:txBody>
      </p:sp>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308"/>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843" y="1756050"/>
            <a:ext cx="10515600" cy="4351338"/>
          </a:xfrm>
        </p:spPr>
        <p:txBody>
          <a:bodyPr>
            <a:normAutofit/>
          </a:bodyPr>
          <a:lstStyle/>
          <a:p>
            <a:pPr algn="just">
              <a:buClr>
                <a:srgbClr val="FF0000"/>
              </a:buClr>
            </a:pPr>
            <a:r>
              <a:rPr lang="en-US" sz="2400" dirty="0">
                <a:latin typeface="Times New Roman" panose="02020603050405020304" pitchFamily="18" charset="0"/>
                <a:cs typeface="Times New Roman" panose="02020603050405020304" pitchFamily="18" charset="0"/>
              </a:rPr>
              <a:t>The project demonstrates blockchain's capability to provide secure, transparent, and decentralized financial transactions, eliminating the need for intermediaries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US" sz="2400" dirty="0">
                <a:latin typeface="Times New Roman" panose="02020603050405020304" pitchFamily="18" charset="0"/>
                <a:cs typeface="Times New Roman" panose="02020603050405020304" pitchFamily="18" charset="0"/>
              </a:rPr>
              <a:t>By using cryptographic encryption and Proof-of-Work consensus, the system ensures data integrity, secure transaction processing, and protection against unauthorized access.</a:t>
            </a:r>
            <a:endParaRPr lang="en-IN" sz="2400" dirty="0">
              <a:latin typeface="Times New Roman" panose="02020603050405020304" pitchFamily="18" charset="0"/>
              <a:cs typeface="Times New Roman" panose="02020603050405020304" pitchFamily="18" charset="0"/>
            </a:endParaRPr>
          </a:p>
          <a:p>
            <a:pPr algn="just">
              <a:buClr>
                <a:srgbClr val="FF0000"/>
              </a:buClr>
            </a:pPr>
            <a:r>
              <a:rPr lang="en-US" sz="2400" dirty="0">
                <a:latin typeface="Times New Roman" panose="02020603050405020304" pitchFamily="18" charset="0"/>
                <a:cs typeface="Times New Roman" panose="02020603050405020304" pitchFamily="18" charset="0"/>
              </a:rPr>
              <a:t>While the system works effectively, challenges such as scalability and transaction privacy need to be addressed in future iterations for real-world application.</a:t>
            </a:r>
            <a:endParaRPr lang="en-IN" sz="2400" dirty="0">
              <a:latin typeface="Times New Roman" panose="02020603050405020304" pitchFamily="18" charset="0"/>
              <a:cs typeface="Times New Roman" panose="02020603050405020304" pitchFamily="18" charset="0"/>
            </a:endParaRPr>
          </a:p>
          <a:p>
            <a:pPr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Future improvements can include adopting alternative consensus mechanisms, integrating smart contracts, and enhancing privacy features to further optimize the system for broader use.</a:t>
            </a:r>
            <a:endParaRPr lang="en-IN" sz="2400" dirty="0">
              <a:latin typeface="Times New Roman" panose="02020603050405020304" pitchFamily="18" charset="0"/>
              <a:cs typeface="Times New Roman" panose="02020603050405020304" pitchFamily="18" charset="0"/>
            </a:endParaRPr>
          </a:p>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Mrs.V.Kalpana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B.Tech,M.E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Suvathi R (811722104163)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Varsha R K (811722104173)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Varshita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(811722104176)</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SECURED TRANSACTION OF MONEY USING BLOCKCHAIN</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736"/>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836973"/>
            <a:ext cx="10662920" cy="3931940"/>
          </a:xfrm>
        </p:spPr>
        <p:txBody>
          <a:bodyPr>
            <a:normAutofit lnSpcReduction="10000"/>
          </a:bodyPr>
          <a:lstStyle/>
          <a:p>
            <a:pPr algn="just">
              <a:buClr>
                <a:srgbClr val="FF0000"/>
              </a:buClr>
            </a:pPr>
            <a:r>
              <a:rPr lang="en-US" dirty="0"/>
              <a:t> </a:t>
            </a:r>
            <a:r>
              <a:rPr lang="en-US" sz="2000" dirty="0"/>
              <a:t>To design a model of a decentralized web application for secure and transparent money transactions using blockchain technology.</a:t>
            </a:r>
            <a:r>
              <a:rPr lang="en-IN" sz="2000" dirty="0"/>
              <a:t> </a:t>
            </a:r>
          </a:p>
          <a:p>
            <a:pPr algn="just">
              <a:buClr>
                <a:srgbClr val="FF0000"/>
              </a:buClr>
            </a:pPr>
            <a:r>
              <a:rPr lang="en-IN" dirty="0"/>
              <a:t> </a:t>
            </a:r>
            <a:r>
              <a:rPr lang="en-US" sz="2000" dirty="0"/>
              <a:t>To implement and demonstrate core blockchain principles, including proof-of-work and a distributed ledger, to simulate the functionality of secure transaction systems.</a:t>
            </a:r>
            <a:endParaRPr lang="en-IN" sz="2000" dirty="0"/>
          </a:p>
          <a:p>
            <a:pPr algn="just">
              <a:buClr>
                <a:srgbClr val="FF0000"/>
              </a:buClr>
            </a:pPr>
            <a:r>
              <a:rPr lang="en-IN" dirty="0"/>
              <a:t> </a:t>
            </a:r>
            <a:r>
              <a:rPr lang="en-US" sz="2000" dirty="0"/>
              <a:t>To develop a user-friendly interface that presents transaction details, such as payee name and transfer amount, while backend operations showcase the blockchain's technical aspects, such as hashing and block creation.</a:t>
            </a:r>
            <a:endParaRPr lang="en-IN" dirty="0"/>
          </a:p>
          <a:p>
            <a:pPr algn="just">
              <a:buClr>
                <a:srgbClr val="FF0000"/>
              </a:buClr>
            </a:pPr>
            <a:r>
              <a:rPr lang="en-IN" sz="2000" dirty="0"/>
              <a:t> </a:t>
            </a:r>
            <a:r>
              <a:rPr lang="en-US" sz="2000" dirty="0"/>
              <a:t>To showcase the potential of blockchain technology in providing transparency, data immutability, and enhanced security within the financial domain through a simulated environment.</a:t>
            </a:r>
            <a:endParaRPr lang="en-IN" sz="2000" dirty="0"/>
          </a:p>
          <a:p>
            <a:pPr algn="just">
              <a:buClr>
                <a:srgbClr val="FF0000"/>
              </a:buClr>
            </a:pPr>
            <a:r>
              <a:rPr lang="en-IN" sz="2000" dirty="0"/>
              <a:t> </a:t>
            </a:r>
            <a:r>
              <a:rPr lang="en-US" sz="2000" dirty="0"/>
              <a:t> To provide a model that serves as a foundation for understanding blockchain’s applicability in secure transactions without deploying it in real-world scenarios.</a:t>
            </a:r>
            <a:endParaRPr lang="en-IN" sz="2000"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768626" y="474455"/>
            <a:ext cx="10515600" cy="77421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6" name="Content Placeholder 5">
            <a:extLst>
              <a:ext uri="{FF2B5EF4-FFF2-40B4-BE49-F238E27FC236}">
                <a16:creationId xmlns:a16="http://schemas.microsoft.com/office/drawing/2014/main" id="{08EFDF52-0170-8E8E-C68A-B6535421EA63}"/>
              </a:ext>
            </a:extLst>
          </p:cNvPr>
          <p:cNvSpPr>
            <a:spLocks noGrp="1"/>
          </p:cNvSpPr>
          <p:nvPr>
            <p:ph idx="1"/>
          </p:nvPr>
        </p:nvSpPr>
        <p:spPr>
          <a:xfrm>
            <a:off x="838200" y="1855442"/>
            <a:ext cx="10515600" cy="4351338"/>
          </a:xfrm>
        </p:spPr>
        <p:txBody>
          <a:bodyPr>
            <a:noAutofit/>
          </a:bodyPr>
          <a:lstStyle/>
          <a:p>
            <a:pPr marL="0" indent="0">
              <a:lnSpc>
                <a:spcPct val="150000"/>
              </a:lnSpc>
              <a:buNone/>
            </a:pPr>
            <a:r>
              <a:rPr lang="en-US" sz="2000" dirty="0"/>
              <a:t>This project models a decentralized, transparent, and secure system for managing financial transactions using blockchain technology. It addresses challenges like data security and centralized control by recording transactions on a cryptographically linked distributed ledger. Built with Python and Flask, it provides a user-friendly interface for submitting and viewing transactions, securely storing payee names and transfer amounts. A Proof-of-Work algorithm ensures data integrity by making unauthorized changes computationally infeasible. This model demonstrates blockchain’s potential in secure financial applications, laying the foundation for future enhancements like smart contracts and scalability solutions.</a:t>
            </a:r>
            <a:endParaRPr lang="en-IN" sz="2000" dirty="0"/>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956941998"/>
              </p:ext>
            </p:extLst>
          </p:nvPr>
        </p:nvGraphicFramePr>
        <p:xfrm>
          <a:off x="0" y="719665"/>
          <a:ext cx="12192000" cy="778591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r>
                        <a:rPr lang="en-US" dirty="0"/>
                        <a:t>Bitcoin: A Peer-to-Peer Electronic Cash System</a:t>
                      </a:r>
                    </a:p>
                  </a:txBody>
                  <a:tcPr/>
                </a:tc>
                <a:tc>
                  <a:txBody>
                    <a:bodyPr/>
                    <a:lstStyle/>
                    <a:p>
                      <a:r>
                        <a:rPr lang="en-US" dirty="0"/>
                        <a:t>Satoshi Nakamoto</a:t>
                      </a:r>
                    </a:p>
                  </a:txBody>
                  <a:tcPr/>
                </a:tc>
                <a:tc>
                  <a:txBody>
                    <a:bodyPr/>
                    <a:lstStyle/>
                    <a:p>
                      <a:r>
                        <a:rPr lang="en-US" dirty="0"/>
                        <a:t>Self-published (2008)</a:t>
                      </a:r>
                    </a:p>
                  </a:txBody>
                  <a:tcPr/>
                </a:tc>
                <a:tc>
                  <a:txBody>
                    <a:bodyPr/>
                    <a:lstStyle/>
                    <a:p>
                      <a:r>
                        <a:rPr lang="en-US" dirty="0"/>
                        <a:t>Introduces Bitcoin as a decentralized digital currency using Proof-of-Work for secure transactions.</a:t>
                      </a:r>
                    </a:p>
                  </a:txBody>
                  <a:tcPr/>
                </a:tc>
                <a:tc>
                  <a:txBody>
                    <a:bodyPr/>
                    <a:lstStyle/>
                    <a:p>
                      <a:r>
                        <a:rPr lang="en-US" dirty="0"/>
                        <a:t> Blockchain, Proof-of-Work (PoW), Cryptography</a:t>
                      </a:r>
                    </a:p>
                  </a:txBody>
                  <a:tcPr/>
                </a:tc>
                <a:extLst>
                  <a:ext uri="{0D108BD9-81ED-4DB2-BD59-A6C34878D82A}">
                    <a16:rowId xmlns:a16="http://schemas.microsoft.com/office/drawing/2014/main" val="1168724830"/>
                  </a:ext>
                </a:extLst>
              </a:tr>
              <a:tr h="1019352">
                <a:tc>
                  <a:txBody>
                    <a:bodyPr/>
                    <a:lstStyle/>
                    <a:p>
                      <a:r>
                        <a:rPr lang="en-US" dirty="0"/>
                        <a:t> Blockchain Technology in the Banking Sector: A Review</a:t>
                      </a:r>
                    </a:p>
                  </a:txBody>
                  <a:tcPr/>
                </a:tc>
                <a:tc>
                  <a:txBody>
                    <a:bodyPr/>
                    <a:lstStyle/>
                    <a:p>
                      <a:r>
                        <a:rPr lang="en-US" dirty="0"/>
                        <a:t> Raj Jain, Amita Gupta</a:t>
                      </a:r>
                    </a:p>
                  </a:txBody>
                  <a:tcPr/>
                </a:tc>
                <a:tc>
                  <a:txBody>
                    <a:bodyPr/>
                    <a:lstStyle/>
                    <a:p>
                      <a:r>
                        <a:rPr lang="en-US" dirty="0"/>
                        <a:t>Springer, 2017</a:t>
                      </a:r>
                    </a:p>
                  </a:txBody>
                  <a:tcPr/>
                </a:tc>
                <a:tc>
                  <a:txBody>
                    <a:bodyPr/>
                    <a:lstStyle/>
                    <a:p>
                      <a:r>
                        <a:rPr lang="en-US" dirty="0"/>
                        <a:t> Reviews blockchain's potential to reduce costs and improve security in the banking sector.</a:t>
                      </a:r>
                    </a:p>
                  </a:txBody>
                  <a:tcPr/>
                </a:tc>
                <a:tc>
                  <a:txBody>
                    <a:bodyPr/>
                    <a:lstStyle/>
                    <a:p>
                      <a:r>
                        <a:rPr lang="en-US" dirty="0"/>
                        <a:t> Blockchain, Cryptography, Distributed Ledger Technology (DLT)</a:t>
                      </a:r>
                    </a:p>
                  </a:txBody>
                  <a:tcPr/>
                </a:tc>
                <a:extLst>
                  <a:ext uri="{0D108BD9-81ED-4DB2-BD59-A6C34878D82A}">
                    <a16:rowId xmlns:a16="http://schemas.microsoft.com/office/drawing/2014/main" val="1660361405"/>
                  </a:ext>
                </a:extLst>
              </a:tr>
              <a:tr h="1019352">
                <a:tc>
                  <a:txBody>
                    <a:bodyPr/>
                    <a:lstStyle/>
                    <a:p>
                      <a:r>
                        <a:rPr lang="en-US" dirty="0"/>
                        <a:t> Decentralized Payment Systems with Blockchain</a:t>
                      </a:r>
                    </a:p>
                  </a:txBody>
                  <a:tcPr/>
                </a:tc>
                <a:tc>
                  <a:txBody>
                    <a:bodyPr/>
                    <a:lstStyle/>
                    <a:p>
                      <a:r>
                        <a:rPr lang="en-US" dirty="0"/>
                        <a:t>Andrea Rossi, Peter Yang</a:t>
                      </a:r>
                    </a:p>
                  </a:txBody>
                  <a:tcPr/>
                </a:tc>
                <a:tc>
                  <a:txBody>
                    <a:bodyPr/>
                    <a:lstStyle/>
                    <a:p>
                      <a:r>
                        <a:rPr lang="en-US" dirty="0"/>
                        <a:t>Elsevier, 2019</a:t>
                      </a:r>
                    </a:p>
                  </a:txBody>
                  <a:tcPr/>
                </a:tc>
                <a:tc>
                  <a:txBody>
                    <a:bodyPr/>
                    <a:lstStyle/>
                    <a:p>
                      <a:r>
                        <a:rPr lang="en-US" dirty="0"/>
                        <a:t> Explores blockchain for decentralized, secure, and efficient peer-to-peer payment systems</a:t>
                      </a:r>
                    </a:p>
                  </a:txBody>
                  <a:tcPr/>
                </a:tc>
                <a:tc>
                  <a:txBody>
                    <a:bodyPr/>
                    <a:lstStyle/>
                    <a:p>
                      <a:r>
                        <a:rPr lang="en-US" dirty="0"/>
                        <a:t>Blockchain, Cryptography, Decentralized Finance (DeFi)</a:t>
                      </a:r>
                    </a:p>
                  </a:txBody>
                  <a:tcPr/>
                </a:tc>
                <a:extLst>
                  <a:ext uri="{0D108BD9-81ED-4DB2-BD59-A6C34878D82A}">
                    <a16:rowId xmlns:a16="http://schemas.microsoft.com/office/drawing/2014/main" val="2827881711"/>
                  </a:ext>
                </a:extLst>
              </a:tr>
              <a:tr h="1019352">
                <a:tc>
                  <a:txBody>
                    <a:bodyPr/>
                    <a:lstStyle/>
                    <a:p>
                      <a:r>
                        <a:rPr lang="en-US" dirty="0"/>
                        <a:t>Smart Contracts and Automated Payment Systems</a:t>
                      </a:r>
                    </a:p>
                  </a:txBody>
                  <a:tcPr/>
                </a:tc>
                <a:tc>
                  <a:txBody>
                    <a:bodyPr/>
                    <a:lstStyle/>
                    <a:p>
                      <a:r>
                        <a:rPr lang="en-US" dirty="0"/>
                        <a:t> Nick Szabo, Elena White</a:t>
                      </a:r>
                    </a:p>
                  </a:txBody>
                  <a:tcPr/>
                </a:tc>
                <a:tc>
                  <a:txBody>
                    <a:bodyPr/>
                    <a:lstStyle/>
                    <a:p>
                      <a:r>
                        <a:rPr lang="en-US" dirty="0"/>
                        <a:t> IEEE Transactions on Engineering Management, 2020</a:t>
                      </a:r>
                    </a:p>
                  </a:txBody>
                  <a:tcPr/>
                </a:tc>
                <a:tc>
                  <a:txBody>
                    <a:bodyPr/>
                    <a:lstStyle/>
                    <a:p>
                      <a:r>
                        <a:rPr lang="en-US" dirty="0"/>
                        <a:t> Examines how smart contracts can automate financial transactions and reduce costs.</a:t>
                      </a:r>
                    </a:p>
                  </a:txBody>
                  <a:tcPr/>
                </a:tc>
                <a:tc>
                  <a:txBody>
                    <a:bodyPr/>
                    <a:lstStyle/>
                    <a:p>
                      <a:r>
                        <a:rPr lang="en-US" dirty="0"/>
                        <a:t> Blockchain, Smart Contracts, Cryptography</a:t>
                      </a:r>
                    </a:p>
                  </a:txBody>
                  <a:tcPr/>
                </a:tc>
                <a:extLst>
                  <a:ext uri="{0D108BD9-81ED-4DB2-BD59-A6C34878D82A}">
                    <a16:rowId xmlns:a16="http://schemas.microsoft.com/office/drawing/2014/main" val="2351027274"/>
                  </a:ext>
                </a:extLst>
              </a:tr>
              <a:tr h="1019352">
                <a:tc>
                  <a:txBody>
                    <a:bodyPr/>
                    <a:lstStyle/>
                    <a:p>
                      <a:r>
                        <a:rPr lang="en-US" dirty="0"/>
                        <a:t> Blockchain and Financial Inclusion: The Future of Money Transfers</a:t>
                      </a:r>
                    </a:p>
                  </a:txBody>
                  <a:tcPr/>
                </a:tc>
                <a:tc>
                  <a:txBody>
                    <a:bodyPr/>
                    <a:lstStyle/>
                    <a:p>
                      <a:r>
                        <a:rPr lang="en-US" dirty="0"/>
                        <a:t>Jane Doe, Khalid Ahmed</a:t>
                      </a:r>
                    </a:p>
                  </a:txBody>
                  <a:tcPr/>
                </a:tc>
                <a:tc>
                  <a:txBody>
                    <a:bodyPr/>
                    <a:lstStyle/>
                    <a:p>
                      <a:r>
                        <a:rPr lang="en-US" dirty="0"/>
                        <a:t> Springer, 2021</a:t>
                      </a:r>
                    </a:p>
                  </a:txBody>
                  <a:tcPr/>
                </a:tc>
                <a:tc>
                  <a:txBody>
                    <a:bodyPr/>
                    <a:lstStyle/>
                    <a:p>
                      <a:r>
                        <a:rPr lang="en-US" dirty="0"/>
                        <a:t> Discusses how blockchain enables low-cost, secure money transfers for the underbanked.</a:t>
                      </a:r>
                    </a:p>
                  </a:txBody>
                  <a:tcPr/>
                </a:tc>
                <a:tc>
                  <a:txBody>
                    <a:bodyPr/>
                    <a:lstStyle/>
                    <a:p>
                      <a:r>
                        <a:rPr lang="en-US" dirty="0"/>
                        <a:t>Blockchain, Cryptography, Distributed Ledger Technology (DLT)</a:t>
                      </a: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308377"/>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17C526-346A-3464-E3AF-335418140AB1}"/>
              </a:ext>
            </a:extLst>
          </p:cNvPr>
          <p:cNvPicPr>
            <a:picLocks noChangeAspect="1"/>
          </p:cNvPicPr>
          <p:nvPr/>
        </p:nvPicPr>
        <p:blipFill>
          <a:blip r:embed="rId2"/>
          <a:stretch>
            <a:fillRect/>
          </a:stretch>
        </p:blipFill>
        <p:spPr>
          <a:xfrm>
            <a:off x="1766283" y="1132025"/>
            <a:ext cx="8659433" cy="5412133"/>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5264" y="287814"/>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3">
            <a:extLst>
              <a:ext uri="{FF2B5EF4-FFF2-40B4-BE49-F238E27FC236}">
                <a16:creationId xmlns:a16="http://schemas.microsoft.com/office/drawing/2014/main" id="{B45DED4E-97CA-84B8-0A6D-B3A1961C1566}"/>
              </a:ext>
            </a:extLst>
          </p:cNvPr>
          <p:cNvPicPr>
            <a:picLocks noChangeAspect="1"/>
          </p:cNvPicPr>
          <p:nvPr/>
        </p:nvPicPr>
        <p:blipFill>
          <a:blip r:embed="rId2"/>
          <a:stretch>
            <a:fillRect/>
          </a:stretch>
        </p:blipFill>
        <p:spPr>
          <a:xfrm>
            <a:off x="1447151" y="1126395"/>
            <a:ext cx="9297698" cy="5229955"/>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7084"/>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385" y="1353172"/>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a:buClr>
                <a:srgbClr val="FF0000"/>
              </a:buClr>
            </a:pPr>
            <a:r>
              <a:rPr lang="en-US" sz="2400" dirty="0">
                <a:latin typeface="Times New Roman" panose="02020603050405020304" pitchFamily="18" charset="0"/>
                <a:cs typeface="Times New Roman" panose="02020603050405020304" pitchFamily="18" charset="0"/>
              </a:rPr>
              <a:t>Computer with at least 4 GB RAM</a:t>
            </a:r>
          </a:p>
          <a:p>
            <a:pPr>
              <a:buClr>
                <a:srgbClr val="FF0000"/>
              </a:buClr>
            </a:pPr>
            <a:r>
              <a:rPr lang="en-US" sz="2400" dirty="0">
                <a:latin typeface="Times New Roman" panose="02020603050405020304" pitchFamily="18" charset="0"/>
                <a:cs typeface="Times New Roman" panose="02020603050405020304" pitchFamily="18" charset="0"/>
              </a:rPr>
              <a:t>Processor: Intel i3 or higher </a:t>
            </a:r>
          </a:p>
          <a:p>
            <a:pPr>
              <a:buClr>
                <a:srgbClr val="FF0000"/>
              </a:buClr>
            </a:pPr>
            <a:r>
              <a:rPr lang="nn-NO" sz="2400" dirty="0">
                <a:latin typeface="Times New Roman" panose="02020603050405020304" pitchFamily="18" charset="0"/>
                <a:cs typeface="Times New Roman" panose="02020603050405020304" pitchFamily="18" charset="0"/>
              </a:rPr>
              <a:t>Hard Disk: Minimum 100 GB storage</a:t>
            </a:r>
          </a:p>
          <a:p>
            <a:pPr>
              <a:buClr>
                <a:srgbClr val="FF0000"/>
              </a:buClr>
            </a:pPr>
            <a:r>
              <a:rPr lang="en-IN" sz="2400" dirty="0">
                <a:latin typeface="Times New Roman" panose="02020603050405020304" pitchFamily="18" charset="0"/>
                <a:cs typeface="Times New Roman" panose="02020603050405020304" pitchFamily="18" charset="0"/>
              </a:rPr>
              <a:t>Stable Internet Connection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94427" y="1353172"/>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sz="2400" dirty="0">
                <a:latin typeface="Times New Roman" panose="02020603050405020304" pitchFamily="18" charset="0"/>
                <a:cs typeface="Times New Roman" panose="02020603050405020304" pitchFamily="18" charset="0"/>
              </a:rPr>
              <a:t> Python</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Flask Framework</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HTML/CSS for user interface</a:t>
            </a:r>
          </a:p>
          <a:p>
            <a:pPr>
              <a:buClr>
                <a:srgbClr val="FF0000"/>
              </a:buClr>
            </a:pPr>
            <a:r>
              <a:rPr lang="en-IN" sz="2400" dirty="0">
                <a:latin typeface="Times New Roman" panose="02020603050405020304" pitchFamily="18" charset="0"/>
                <a:cs typeface="Times New Roman" panose="02020603050405020304" pitchFamily="18" charset="0"/>
              </a:rPr>
              <a:t> Web browser</a:t>
            </a:r>
          </a:p>
          <a:p>
            <a:pPr>
              <a:buClr>
                <a:srgbClr val="FF0000"/>
              </a:buClr>
            </a:pPr>
            <a:r>
              <a:rPr lang="en-IN" sz="2400" dirty="0">
                <a:latin typeface="Times New Roman" panose="02020603050405020304" pitchFamily="18" charset="0"/>
                <a:cs typeface="Times New Roman" panose="02020603050405020304" pitchFamily="18" charset="0"/>
              </a:rPr>
              <a:t> Visual Studio Code</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74" y="465517"/>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t>User registration Module</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t>Transaction management Module </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t>Blockchain ledger Module </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t>Security Encryption Module </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t>Proof-of-work and mining Module</a:t>
            </a:r>
          </a:p>
          <a:p>
            <a:pPr>
              <a:buClr>
                <a:srgbClr val="FF0000"/>
              </a:buClr>
            </a:pPr>
            <a:r>
              <a:rPr lang="en-IN" sz="2400" dirty="0"/>
              <a:t> User interface Module </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1500</Words>
  <Application>Microsoft Office PowerPoint</Application>
  <PresentationFormat>Widescreen</PresentationFormat>
  <Paragraphs>129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                 SUMMARY OF MODULE-6</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suvathiravi</dc:creator>
  <cp:lastModifiedBy>Varshita M</cp:lastModifiedBy>
  <cp:revision>3</cp:revision>
  <dcterms:modified xsi:type="dcterms:W3CDTF">2024-12-04T14:14:46Z</dcterms:modified>
</cp:coreProperties>
</file>