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l%20proj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l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NAL%20PROJECT%203csv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4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-170887613739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-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ask6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ask7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</a:t>
            </a:r>
          </a:p>
        </c:rich>
      </c:tx>
      <c:layout>
        <c:manualLayout>
          <c:xMode val="edge"/>
          <c:yMode val="edge"/>
          <c:x val="1.5736001749781299E-2"/>
          <c:y val="0.439814814814814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project'!$B$1</c:f>
              <c:strCache>
                <c:ptCount val="1"/>
                <c:pt idx="0">
                  <c:v>batsman_sr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'final project'!$B$2:$B$11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8291104"/>
        <c:axId val="19582872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'final project'!$C$1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'final project'!$A$2:$A$11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'final project'!$C$2:$C$11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</c15:ser>
            </c15:filteredBarSeries>
          </c:ext>
        </c:extLst>
      </c:barChart>
      <c:catAx>
        <c:axId val="195829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7296"/>
        <c:crosses val="autoZero"/>
        <c:auto val="1"/>
        <c:lblAlgn val="ctr"/>
        <c:lblOffset val="100"/>
        <c:noMultiLvlLbl val="0"/>
      </c:catAx>
      <c:valAx>
        <c:axId val="1958287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batsman_sr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rgbClr val="FF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92D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ML  Hussey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2647</c:v>
                </c:pt>
                <c:pt idx="1">
                  <c:v>4849</c:v>
                </c:pt>
                <c:pt idx="2">
                  <c:v>5254</c:v>
                </c:pt>
                <c:pt idx="3">
                  <c:v>2029</c:v>
                </c:pt>
                <c:pt idx="4">
                  <c:v>4772</c:v>
                </c:pt>
                <c:pt idx="5">
                  <c:v>1107</c:v>
                </c:pt>
                <c:pt idx="6">
                  <c:v>1079</c:v>
                </c:pt>
                <c:pt idx="7">
                  <c:v>1619</c:v>
                </c:pt>
                <c:pt idx="8">
                  <c:v>2477</c:v>
                </c:pt>
                <c:pt idx="9">
                  <c:v>1977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ML  Hussey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42.69</c:v>
                </c:pt>
                <c:pt idx="1">
                  <c:v>42.54</c:v>
                </c:pt>
                <c:pt idx="2">
                  <c:v>41.7</c:v>
                </c:pt>
                <c:pt idx="3">
                  <c:v>41.41</c:v>
                </c:pt>
                <c:pt idx="4">
                  <c:v>41.14</c:v>
                </c:pt>
                <c:pt idx="5">
                  <c:v>41</c:v>
                </c:pt>
                <c:pt idx="6">
                  <c:v>39.96</c:v>
                </c:pt>
                <c:pt idx="7">
                  <c:v>39.49</c:v>
                </c:pt>
                <c:pt idx="8">
                  <c:v>38.700000000000003</c:v>
                </c:pt>
                <c:pt idx="9">
                  <c:v>38.020000000000003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8289472"/>
        <c:axId val="195829056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ML 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</c15:ser>
            </c15:filteredBarSeries>
          </c:ext>
        </c:extLst>
      </c:barChart>
      <c:catAx>
        <c:axId val="195828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90560"/>
        <c:crosses val="autoZero"/>
        <c:auto val="1"/>
        <c:lblAlgn val="ctr"/>
        <c:lblOffset val="100"/>
        <c:noMultiLvlLbl val="0"/>
      </c:catAx>
      <c:valAx>
        <c:axId val="195829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rgbClr val="92D05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PROJECT 3csv'!$B$1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3csv'!$A$2:$A$11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'FINAL PROJECT 3csv'!$B$2:$B$11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8291648"/>
        <c:axId val="19582921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'FINAL PROJECT 3csv'!$C$1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'FINAL PROJECT 3csv'!$A$2:$A$11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ST Jayasuriya</c:v>
                      </c:pt>
                      <c:pt idx="4">
                        <c:v>AC Gilchrist</c:v>
                      </c:pt>
                      <c:pt idx="5">
                        <c:v>V Sehwag</c:v>
                      </c:pt>
                      <c:pt idx="6">
                        <c:v>DR Smith</c:v>
                      </c:pt>
                      <c:pt idx="7">
                        <c:v>CA Lynn</c:v>
                      </c:pt>
                      <c:pt idx="8">
                        <c:v>Harbhajan Singh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'FINAL PROJECT 3csv'!$C$2:$C$11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'FINAL PROJECT 3csv'!$D$1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'FINAL PROJECT 3csv'!$A$2:$A$11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ST Jayasuriya</c:v>
                      </c:pt>
                      <c:pt idx="4">
                        <c:v>AC Gilchrist</c:v>
                      </c:pt>
                      <c:pt idx="5">
                        <c:v>V Sehwag</c:v>
                      </c:pt>
                      <c:pt idx="6">
                        <c:v>DR Smith</c:v>
                      </c:pt>
                      <c:pt idx="7">
                        <c:v>CA Lynn</c:v>
                      </c:pt>
                      <c:pt idx="8">
                        <c:v>Harbhajan Singh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'FINAL PROJECT 3csv'!$D$2:$D$11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</c15:ser>
            </c15:filteredBarSeries>
          </c:ext>
        </c:extLst>
      </c:barChart>
      <c:catAx>
        <c:axId val="195829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92192"/>
        <c:crosses val="autoZero"/>
        <c:auto val="1"/>
        <c:lblAlgn val="ctr"/>
        <c:lblOffset val="100"/>
        <c:noMultiLvlLbl val="0"/>
      </c:catAx>
      <c:valAx>
        <c:axId val="1958292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91648"/>
        <c:crosses val="autoZero"/>
        <c:crossBetween val="between"/>
      </c:valAx>
      <c:spPr>
        <a:solidFill>
          <a:schemeClr val="accent3">
            <a:lumMod val="60000"/>
            <a:lumOff val="4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project5!$B$1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project5!$A$2:$A$11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project5!$B$2:$B$11</c:f>
              <c:numCache>
                <c:formatCode>General</c:formatCode>
                <c:ptCount val="10"/>
                <c:pt idx="0">
                  <c:v>13.77</c:v>
                </c:pt>
                <c:pt idx="1">
                  <c:v>16.13</c:v>
                </c:pt>
                <c:pt idx="2">
                  <c:v>16.22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8290016"/>
        <c:axId val="19582883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project5!$C$1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project5!$A$2:$A$11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AJ Tye</c:v>
                      </c:pt>
                      <c:pt idx="2">
                        <c:v>DE Bollinger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YS Chahal</c:v>
                      </c:pt>
                      <c:pt idx="8">
                        <c:v>KK Cooper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project5!$C$2:$C$11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</c15:ser>
            </c15:filteredBarSeries>
          </c:ext>
        </c:extLst>
      </c:barChart>
      <c:catAx>
        <c:axId val="19582900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8384"/>
        <c:crosses val="autoZero"/>
        <c:auto val="1"/>
        <c:lblAlgn val="ctr"/>
        <c:lblOffset val="100"/>
        <c:noMultiLvlLbl val="0"/>
      </c:catAx>
      <c:valAx>
        <c:axId val="195828838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9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'PROJECT 4'!$B$1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'PROJECT 4'!$A$2:$A$12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'PROJECT 4'!$B$2:$B$12</c:f>
              <c:numCache>
                <c:formatCode>General</c:formatCode>
                <c:ptCount val="11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8278592"/>
        <c:axId val="195828457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'PROJECT 4'!$C$1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'PROJECT 4'!$A$2:$A$12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'PROJECT 4'!$C$2:$C$12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</c15:ser>
            </c15:filteredBarSeries>
          </c:ext>
        </c:extLst>
      </c:barChart>
      <c:catAx>
        <c:axId val="195827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4576"/>
        <c:crosses val="autoZero"/>
        <c:auto val="1"/>
        <c:lblAlgn val="ctr"/>
        <c:lblOffset val="100"/>
        <c:noMultiLvlLbl val="0"/>
      </c:catAx>
      <c:valAx>
        <c:axId val="1958284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7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B05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'data-1708876137396'!$A$1</c:f>
              <c:strCache>
                <c:ptCount val="1"/>
                <c:pt idx="0">
                  <c:v>total_cities_hosted_ipl_match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'data-1708876137396'!$A$2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8282400"/>
        <c:axId val="19582807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'data-1708876137396'!$B$1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'data-1708876137396'!$B$2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'data-1708876137396'!$C$1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'data-1708876137396'!$C$2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</c15:ser>
            </c15:filteredBarSeries>
          </c:ext>
        </c:extLst>
      </c:barChart>
      <c:catAx>
        <c:axId val="195828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0768"/>
        <c:crosses val="autoZero"/>
        <c:auto val="1"/>
        <c:lblAlgn val="ctr"/>
        <c:lblOffset val="100"/>
        <c:noMultiLvlLbl val="0"/>
      </c:catAx>
      <c:valAx>
        <c:axId val="19582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2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rgbClr val="FF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Bowling</a:t>
            </a:r>
            <a:r>
              <a:rPr lang="en-US" baseline="0" dirty="0" smtClean="0"/>
              <a:t> team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'data-'!$A$2:$A$17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'data-'!$B$2:$B$17</c:f>
              <c:numCache>
                <c:formatCode>General</c:formatCode>
                <c:ptCount val="16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  <c:pt idx="15">
                  <c:v>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58281856"/>
        <c:axId val="1967668624"/>
      </c:barChart>
      <c:catAx>
        <c:axId val="195828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68624"/>
        <c:crosses val="autoZero"/>
        <c:auto val="1"/>
        <c:lblAlgn val="ctr"/>
        <c:lblOffset val="100"/>
        <c:noMultiLvlLbl val="0"/>
      </c:catAx>
      <c:valAx>
        <c:axId val="196766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28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task6!$B$1</c:f>
              <c:strCache>
                <c:ptCount val="1"/>
                <c:pt idx="0">
                  <c:v>total_dismissals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task6!$A$2:$A$10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task6!$B$2:$B$10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67671888"/>
        <c:axId val="1967662096"/>
      </c:barChart>
      <c:catAx>
        <c:axId val="196767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62096"/>
        <c:crosses val="autoZero"/>
        <c:auto val="1"/>
        <c:lblAlgn val="ctr"/>
        <c:lblOffset val="100"/>
        <c:noMultiLvlLbl val="0"/>
      </c:catAx>
      <c:valAx>
        <c:axId val="196766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7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task7!$B$1</c:f>
              <c:strCache>
                <c:ptCount val="1"/>
                <c:pt idx="0">
                  <c:v>total_extra_runs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task7!$A$2:$A$6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task7!$B$2:$B$6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4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85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0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11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0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9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/>
              <a:t>IPL AUCTION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000" smtClean="0"/>
              <a:t>MOTIVE</a:t>
            </a: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16557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Write a query to fetch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and dot balls</a:t>
            </a:r>
            <a:r>
              <a:rPr lang="en-US" dirty="0"/>
              <a:t> from the deliveries_v02 table.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="" xmlns:a16="http://schemas.microsoft.com/office/drawing/2014/main" id="{CDE01DAB-7F34-C8F7-A065-449BFCCC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2596356"/>
            <a:ext cx="6947496" cy="1041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667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</a:p>
          <a:p>
            <a:r>
              <a:rPr lang="en-IN" dirty="0"/>
              <a:t> COUNT(CASE WHEN </a:t>
            </a:r>
            <a:r>
              <a:rPr lang="en-IN" dirty="0" err="1"/>
              <a:t>ball_result</a:t>
            </a:r>
            <a:r>
              <a:rPr lang="en-IN" dirty="0"/>
              <a:t> = 'boundary' THEN 1 END) AS </a:t>
            </a:r>
            <a:r>
              <a:rPr lang="en-IN" dirty="0" err="1"/>
              <a:t>total_boundaries</a:t>
            </a:r>
            <a:r>
              <a:rPr lang="en-IN" dirty="0"/>
              <a:t>,</a:t>
            </a:r>
          </a:p>
          <a:p>
            <a:r>
              <a:rPr lang="en-IN" dirty="0"/>
              <a:t> COUNT(CASE WHEN </a:t>
            </a:r>
            <a:r>
              <a:rPr lang="en-IN" dirty="0" err="1"/>
              <a:t>ball_result</a:t>
            </a:r>
            <a:r>
              <a:rPr lang="en-IN" dirty="0"/>
              <a:t> = 'dot' THEN 1 END) AS </a:t>
            </a:r>
            <a:r>
              <a:rPr lang="en-IN" dirty="0" err="1"/>
              <a:t>total_dot_balls</a:t>
            </a:r>
            <a:endParaRPr lang="en-IN" dirty="0"/>
          </a:p>
          <a:p>
            <a:r>
              <a:rPr lang="en-IN" dirty="0"/>
              <a:t>FROM deliveries_v02;</a:t>
            </a:r>
          </a:p>
        </p:txBody>
      </p:sp>
    </p:spTree>
    <p:extLst>
      <p:ext uri="{BB962C8B-B14F-4D97-AF65-F5344CB8AC3E}">
        <p14:creationId xmlns:p14="http://schemas.microsoft.com/office/powerpoint/2010/main" val="247733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406" y="2691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table</a:t>
            </a:r>
            <a:r>
              <a:rPr lang="en-US" dirty="0"/>
              <a:t> deliveries_v02 with all the columns of the table ‘deliveries’ and an additional column </a:t>
            </a:r>
            <a:r>
              <a:rPr lang="en-US" dirty="0" err="1"/>
              <a:t>ball_result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containing values boundary, dot or other depending on the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total_run</a:t>
            </a:r>
            <a:r>
              <a:rPr lang="en-US" dirty="0"/>
              <a:t> (boundary for &gt;= 4, dot for 0 and other for any other number)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4496" y="25066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deliveries_v02 AS</a:t>
            </a:r>
          </a:p>
          <a:p>
            <a:r>
              <a:rPr lang="en-US" dirty="0"/>
              <a:t>	SELECT *,</a:t>
            </a:r>
          </a:p>
          <a:p>
            <a:r>
              <a:rPr lang="en-US" dirty="0"/>
              <a:t>		CASE</a:t>
            </a:r>
          </a:p>
          <a:p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&gt;= 4 THEN 'boundary’</a:t>
            </a:r>
          </a:p>
          <a:p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 = 0 THEN 'dot’</a:t>
            </a:r>
          </a:p>
          <a:p>
            <a:r>
              <a:rPr lang="en-US" dirty="0"/>
              <a:t>			ELSE 'other’</a:t>
            </a:r>
          </a:p>
          <a:p>
            <a:r>
              <a:rPr lang="en-US" dirty="0"/>
              <a:t>		END AS </a:t>
            </a:r>
            <a:r>
              <a:rPr lang="en-US" dirty="0" err="1"/>
              <a:t>ball_result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ipl_ball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7158"/>
              </p:ext>
            </p:extLst>
          </p:nvPr>
        </p:nvGraphicFramePr>
        <p:xfrm>
          <a:off x="6756692" y="0"/>
          <a:ext cx="3198678" cy="43303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14062"/>
                <a:gridCol w="1584616"/>
              </a:tblGrid>
              <a:tr h="276307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err="1"/>
                        <a:t>dismissal_kind</a:t>
                      </a:r>
                      <a:endParaRPr lang="en-IN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err="1"/>
                        <a:t>total_dismissals</a:t>
                      </a:r>
                      <a:endParaRPr lang="en-IN" dirty="0"/>
                    </a:p>
                  </a:txBody>
                  <a:tcPr marL="9525" marR="9525" marT="9525" marB="0" anchor="b"/>
                </a:tc>
              </a:tr>
              <a:tr h="2466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bowled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caught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5743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caught and bowled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hit wicket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lbw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obstructing the field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retired hurt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run out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stumped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7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4. Write a query to fetch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scored by each team </a:t>
            </a:r>
            <a:r>
              <a:rPr lang="en-US" dirty="0"/>
              <a:t>from the deliveries_v02 table and order it in descending order of the number of boundaries scored.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190" y="19187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batting_team</a:t>
            </a:r>
            <a:r>
              <a:rPr lang="en-IN" dirty="0"/>
              <a:t>, </a:t>
            </a:r>
          </a:p>
          <a:p>
            <a:r>
              <a:rPr lang="en-IN" dirty="0"/>
              <a:t>       COUNT( case WHEN </a:t>
            </a:r>
            <a:r>
              <a:rPr lang="en-IN" dirty="0" err="1"/>
              <a:t>ball_result</a:t>
            </a:r>
            <a:r>
              <a:rPr lang="en-IN" dirty="0"/>
              <a:t> = 'boundary' THEN 1 END) AS </a:t>
            </a:r>
            <a:r>
              <a:rPr lang="en-IN" dirty="0" err="1"/>
              <a:t>total_boundaries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GROUP BY </a:t>
            </a:r>
            <a:r>
              <a:rPr lang="en-IN" dirty="0" err="1"/>
              <a:t>batting_team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total_boundaries</a:t>
            </a:r>
            <a:r>
              <a:rPr lang="en-IN" dirty="0"/>
              <a:t> DESC;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F2366A3-A12A-4188-FE5C-9D8564FA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0" y="248471"/>
            <a:ext cx="40309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7" y="1234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5. </a:t>
            </a:r>
            <a:r>
              <a:rPr lang="en-US" dirty="0"/>
              <a:t>Write a query to fetch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dot balls bowled by each team</a:t>
            </a:r>
            <a:r>
              <a:rPr lang="en-US" dirty="0"/>
              <a:t> and order it in descending order of the total number of dot balls </a:t>
            </a:r>
            <a:r>
              <a:rPr lang="en-US" dirty="0" smtClean="0"/>
              <a:t>bowled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987" y="2025748"/>
            <a:ext cx="9008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bowling_team</a:t>
            </a:r>
            <a:r>
              <a:rPr lang="en-IN" dirty="0"/>
              <a:t>,</a:t>
            </a:r>
          </a:p>
          <a:p>
            <a:r>
              <a:rPr lang="en-IN" dirty="0"/>
              <a:t>COUNT(CASE WHEN </a:t>
            </a:r>
            <a:r>
              <a:rPr lang="en-IN" dirty="0" err="1"/>
              <a:t>ball_result</a:t>
            </a:r>
            <a:r>
              <a:rPr lang="en-IN" dirty="0"/>
              <a:t> = 'dot' THEN 1 END) AS </a:t>
            </a:r>
            <a:r>
              <a:rPr lang="en-IN" dirty="0" err="1"/>
              <a:t>total_dot_balls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GROUP BY </a:t>
            </a:r>
            <a:r>
              <a:rPr lang="en-IN" dirty="0" err="1"/>
              <a:t>bowling_team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total_dot_balls</a:t>
            </a:r>
            <a:r>
              <a:rPr lang="en-IN" dirty="0"/>
              <a:t> DESC;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A7512E4-E50B-B6CC-9A30-A42F59A1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51" y="0"/>
            <a:ext cx="4210407" cy="3915087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500754"/>
              </p:ext>
            </p:extLst>
          </p:nvPr>
        </p:nvGraphicFramePr>
        <p:xfrm>
          <a:off x="5594253" y="4076700"/>
          <a:ext cx="4581525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227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6. Write a query to fetch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dismissals by dismissal kinds where dismissal kind is not NA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8147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dismissal_kind</a:t>
            </a:r>
            <a:r>
              <a:rPr lang="en-IN" dirty="0"/>
              <a:t>, COUNT(*) AS </a:t>
            </a:r>
            <a:r>
              <a:rPr lang="en-IN" dirty="0" err="1"/>
              <a:t>total_dismissals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WHERE </a:t>
            </a:r>
            <a:r>
              <a:rPr lang="en-IN" dirty="0" err="1"/>
              <a:t>dismissal_kind</a:t>
            </a:r>
            <a:r>
              <a:rPr lang="en-IN" dirty="0"/>
              <a:t> != 'NA'</a:t>
            </a:r>
          </a:p>
          <a:p>
            <a:r>
              <a:rPr lang="en-IN" dirty="0"/>
              <a:t>GROUP BY </a:t>
            </a:r>
            <a:r>
              <a:rPr lang="en-IN" dirty="0" err="1"/>
              <a:t>dismissal_kind</a:t>
            </a:r>
            <a:r>
              <a:rPr lang="en-IN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34343"/>
              </p:ext>
            </p:extLst>
          </p:nvPr>
        </p:nvGraphicFramePr>
        <p:xfrm>
          <a:off x="7078663" y="0"/>
          <a:ext cx="2726519" cy="4446455"/>
        </p:xfrm>
        <a:graphic>
          <a:graphicData uri="http://schemas.openxmlformats.org/drawingml/2006/table">
            <a:tbl>
              <a:tblPr/>
              <a:tblGrid>
                <a:gridCol w="1763792"/>
                <a:gridCol w="962727"/>
              </a:tblGrid>
              <a:tr h="698838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err="1"/>
                        <a:t>dismissal_kind</a:t>
                      </a:r>
                      <a:endParaRPr lang="en-IN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err="1"/>
                        <a:t>total_dismissals</a:t>
                      </a:r>
                      <a:endParaRPr lang="en-IN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25585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280025"/>
              </p:ext>
            </p:extLst>
          </p:nvPr>
        </p:nvGraphicFramePr>
        <p:xfrm>
          <a:off x="429065" y="3784209"/>
          <a:ext cx="4860388" cy="2342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E33124A4-B961-69EF-E54E-20746FF99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8951"/>
            <a:ext cx="3289905" cy="7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 Write a query to get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5 bowlers who conceded maximum extra runs</a:t>
            </a:r>
            <a:r>
              <a:rPr lang="en-US" dirty="0"/>
              <a:t> from the deliveries table.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5389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bowler, SUM(CAST(</a:t>
            </a:r>
            <a:r>
              <a:rPr lang="en-IN" dirty="0" err="1"/>
              <a:t>extra_runs</a:t>
            </a:r>
            <a:r>
              <a:rPr lang="en-IN" dirty="0"/>
              <a:t> AS INT)) AS </a:t>
            </a:r>
            <a:r>
              <a:rPr lang="en-IN" dirty="0" err="1"/>
              <a:t>total_extra_runs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GROUP BY bowler</a:t>
            </a:r>
          </a:p>
          <a:p>
            <a:r>
              <a:rPr lang="en-IN" dirty="0"/>
              <a:t>ORDER BY </a:t>
            </a:r>
            <a:r>
              <a:rPr lang="en-IN" dirty="0" err="1"/>
              <a:t>total_extra_runs</a:t>
            </a:r>
            <a:r>
              <a:rPr lang="en-IN" dirty="0"/>
              <a:t> DESC</a:t>
            </a:r>
          </a:p>
          <a:p>
            <a:r>
              <a:rPr lang="en-IN" dirty="0"/>
              <a:t>LIMIT 5;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449FDF5A-1EE4-F860-457C-FF6EFC3A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40" y="646332"/>
            <a:ext cx="4471678" cy="2475735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66525"/>
              </p:ext>
            </p:extLst>
          </p:nvPr>
        </p:nvGraphicFramePr>
        <p:xfrm>
          <a:off x="1620568" y="3348599"/>
          <a:ext cx="5368290" cy="361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094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4930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deliveries_v03 AS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d.*,</a:t>
            </a:r>
          </a:p>
          <a:p>
            <a:r>
              <a:rPr lang="en-US" dirty="0"/>
              <a:t>	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r>
              <a:rPr lang="en-US" dirty="0"/>
              <a:t>		EXTRACT(DAY FROM </a:t>
            </a:r>
            <a:r>
              <a:rPr lang="en-US" dirty="0" err="1"/>
              <a:t>m.date</a:t>
            </a:r>
            <a:r>
              <a:rPr lang="en-US" dirty="0"/>
              <a:t>) AS date</a:t>
            </a:r>
          </a:p>
          <a:p>
            <a:r>
              <a:rPr lang="en-US" dirty="0"/>
              <a:t>	FROM deliveries_v02 d</a:t>
            </a:r>
          </a:p>
          <a:p>
            <a:r>
              <a:rPr lang="en-US" dirty="0"/>
              <a:t>	LEFT JOIN</a:t>
            </a:r>
          </a:p>
          <a:p>
            <a:r>
              <a:rPr lang="en-US" dirty="0"/>
              <a:t>		</a:t>
            </a:r>
            <a:r>
              <a:rPr lang="en-US" dirty="0" err="1"/>
              <a:t>ipl_match</a:t>
            </a:r>
            <a:r>
              <a:rPr lang="en-US" dirty="0"/>
              <a:t> m ON d.id = m.id;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2355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8. Write a query to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a table named deliveries_v03 </a:t>
            </a:r>
            <a:r>
              <a:rPr lang="en-US" dirty="0"/>
              <a:t>with all the columns of deliveries_v02 table and two additional column (named venue and </a:t>
            </a:r>
            <a:r>
              <a:rPr lang="en-US" dirty="0" err="1"/>
              <a:t>match_date</a:t>
            </a:r>
            <a:r>
              <a:rPr lang="en-US" dirty="0"/>
              <a:t>) of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 and date</a:t>
            </a:r>
            <a:r>
              <a:rPr lang="en-US" dirty="0"/>
              <a:t> from table matches.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9. Write a query to fetch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for each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</a:t>
            </a:r>
            <a:r>
              <a:rPr lang="en-US" dirty="0"/>
              <a:t> and order it in the descending order of total runs scored.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="" xmlns:a16="http://schemas.microsoft.com/office/drawing/2014/main" id="{0235E45C-AC35-E946-B5D6-3D19601D0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99" y="123328"/>
            <a:ext cx="3190414" cy="54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10. Write a query to fetch the year-wise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at Eden Gardens</a:t>
            </a:r>
            <a:r>
              <a:rPr lang="en-US" dirty="0"/>
              <a:t> and order it in the descending order of total runs scored.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="" xmlns:a16="http://schemas.microsoft.com/office/drawing/2014/main" id="{DE4F430F-4A32-1A13-37A3-690B7C5B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1618976"/>
            <a:ext cx="3721371" cy="33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405" y="12669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SELECT </a:t>
            </a:r>
            <a:r>
              <a:rPr lang="en-IN" dirty="0" err="1"/>
              <a:t>batsman,ROUND</a:t>
            </a:r>
            <a:r>
              <a:rPr lang="en-IN" dirty="0" smtClean="0"/>
              <a:t>((SUM(</a:t>
            </a:r>
            <a:r>
              <a:rPr lang="en-IN" dirty="0" err="1" smtClean="0"/>
              <a:t>batsman_runs</a:t>
            </a:r>
            <a:r>
              <a:rPr lang="en-IN" dirty="0"/>
              <a:t>)*</a:t>
            </a:r>
            <a:r>
              <a:rPr lang="en-IN" dirty="0" smtClean="0"/>
              <a:t>1.0/COUNT(ball</a:t>
            </a:r>
            <a:r>
              <a:rPr lang="en-IN" dirty="0"/>
              <a:t>))* 100,2) as </a:t>
            </a:r>
            <a:r>
              <a:rPr lang="en-IN" dirty="0" err="1"/>
              <a:t>batsman_sr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r>
              <a:rPr lang="en-IN" dirty="0"/>
              <a:t> </a:t>
            </a:r>
            <a:r>
              <a:rPr lang="en-IN" dirty="0" smtClean="0"/>
              <a:t>WHERE</a:t>
            </a:r>
            <a:endParaRPr lang="en-IN" dirty="0"/>
          </a:p>
          <a:p>
            <a:r>
              <a:rPr lang="en-IN" dirty="0" err="1"/>
              <a:t>extras_type</a:t>
            </a:r>
            <a:r>
              <a:rPr lang="en-IN" dirty="0"/>
              <a:t> not in ('</a:t>
            </a:r>
            <a:r>
              <a:rPr lang="en-IN" dirty="0" err="1"/>
              <a:t>wides</a:t>
            </a:r>
            <a:r>
              <a:rPr lang="en-IN" dirty="0"/>
              <a:t>')</a:t>
            </a:r>
          </a:p>
          <a:p>
            <a:r>
              <a:rPr lang="en-IN" dirty="0" smtClean="0"/>
              <a:t>GROUP BY batsman </a:t>
            </a:r>
            <a:endParaRPr lang="en-IN" dirty="0"/>
          </a:p>
          <a:p>
            <a:r>
              <a:rPr lang="en-IN" dirty="0" smtClean="0"/>
              <a:t>HAVING </a:t>
            </a:r>
            <a:endParaRPr lang="en-IN" dirty="0"/>
          </a:p>
          <a:p>
            <a:r>
              <a:rPr lang="en-IN" dirty="0" smtClean="0"/>
              <a:t>COUNT </a:t>
            </a:r>
            <a:r>
              <a:rPr lang="en-IN" dirty="0"/>
              <a:t>(ball)&gt;500</a:t>
            </a:r>
          </a:p>
          <a:p>
            <a:r>
              <a:rPr lang="en-IN" dirty="0" smtClean="0"/>
              <a:t>ORDER BY</a:t>
            </a:r>
            <a:endParaRPr lang="en-IN" dirty="0"/>
          </a:p>
          <a:p>
            <a:r>
              <a:rPr lang="en-IN" dirty="0" err="1"/>
              <a:t>batsman_sr</a:t>
            </a:r>
            <a:r>
              <a:rPr lang="en-IN" dirty="0"/>
              <a:t> </a:t>
            </a:r>
            <a:r>
              <a:rPr lang="en-IN" dirty="0" smtClean="0"/>
              <a:t>DESC</a:t>
            </a:r>
            <a:endParaRPr lang="en-IN" dirty="0"/>
          </a:p>
          <a:p>
            <a:r>
              <a:rPr lang="en-IN" dirty="0" smtClean="0"/>
              <a:t>LIMIT10</a:t>
            </a:r>
            <a:r>
              <a:rPr lang="en-IN" dirty="0"/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591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List of 10 batsman with high batting strike rate who have faced </a:t>
            </a:r>
            <a:r>
              <a:rPr lang="en-IN" dirty="0" err="1"/>
              <a:t>atleast</a:t>
            </a:r>
            <a:r>
              <a:rPr lang="en-IN" dirty="0"/>
              <a:t> 500 balls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23249"/>
              </p:ext>
            </p:extLst>
          </p:nvPr>
        </p:nvGraphicFramePr>
        <p:xfrm>
          <a:off x="6606862" y="485243"/>
          <a:ext cx="3059094" cy="3333053"/>
        </p:xfrm>
        <a:graphic>
          <a:graphicData uri="http://schemas.openxmlformats.org/drawingml/2006/table">
            <a:tbl>
              <a:tblPr/>
              <a:tblGrid>
                <a:gridCol w="1901545"/>
                <a:gridCol w="1113099"/>
                <a:gridCol w="44450"/>
              </a:tblGrid>
              <a:tr h="5707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batsman_sr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435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35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00155"/>
              </p:ext>
            </p:extLst>
          </p:nvPr>
        </p:nvGraphicFramePr>
        <p:xfrm>
          <a:off x="5592832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8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3812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SELECT </a:t>
            </a:r>
            <a:r>
              <a:rPr lang="en-IN" dirty="0"/>
              <a:t>batsman,</a:t>
            </a:r>
          </a:p>
          <a:p>
            <a:r>
              <a:rPr lang="en-IN" dirty="0"/>
              <a:t>SUM(</a:t>
            </a:r>
            <a:r>
              <a:rPr lang="en-IN" dirty="0" err="1"/>
              <a:t>batsman_runs</a:t>
            </a:r>
            <a:r>
              <a:rPr lang="en-IN" dirty="0"/>
              <a:t>)AS runs,</a:t>
            </a:r>
          </a:p>
          <a:p>
            <a:r>
              <a:rPr lang="en-IN" dirty="0"/>
              <a:t>ROUND(SUM(</a:t>
            </a:r>
            <a:r>
              <a:rPr lang="en-IN" dirty="0" err="1"/>
              <a:t>batsman_runs</a:t>
            </a:r>
            <a:r>
              <a:rPr lang="en-IN" dirty="0"/>
              <a:t>)*1.0/SUM(</a:t>
            </a:r>
            <a:r>
              <a:rPr lang="en-IN" dirty="0" err="1"/>
              <a:t>is_wicket</a:t>
            </a:r>
            <a:r>
              <a:rPr lang="en-IN" dirty="0"/>
              <a:t>),2)AS</a:t>
            </a:r>
          </a:p>
          <a:p>
            <a:r>
              <a:rPr lang="en-IN" dirty="0"/>
              <a:t>average</a:t>
            </a:r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r>
              <a:rPr lang="en-IN" dirty="0"/>
              <a:t> GROUP BY </a:t>
            </a:r>
          </a:p>
          <a:p>
            <a:r>
              <a:rPr lang="en-IN" dirty="0"/>
              <a:t>batsman </a:t>
            </a:r>
          </a:p>
          <a:p>
            <a:r>
              <a:rPr lang="en-IN" dirty="0"/>
              <a:t>HAVING</a:t>
            </a:r>
          </a:p>
          <a:p>
            <a:r>
              <a:rPr lang="en-IN" dirty="0"/>
              <a:t>SUM(</a:t>
            </a:r>
            <a:r>
              <a:rPr lang="en-IN" dirty="0" err="1"/>
              <a:t>is_wicket</a:t>
            </a:r>
            <a:r>
              <a:rPr lang="en-IN" dirty="0"/>
              <a:t>)&gt; 0 AND COUNT (DISTINCT id)&gt;28</a:t>
            </a:r>
          </a:p>
          <a:p>
            <a:r>
              <a:rPr lang="en-IN" dirty="0"/>
              <a:t>ORDER BY</a:t>
            </a:r>
          </a:p>
          <a:p>
            <a:r>
              <a:rPr lang="en-IN" dirty="0"/>
              <a:t>average DESC</a:t>
            </a:r>
          </a:p>
          <a:p>
            <a:r>
              <a:rPr lang="en-IN" dirty="0"/>
              <a:t>LIMIT 10;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 of 10 players with best average who </a:t>
            </a:r>
            <a:r>
              <a:rPr lang="en-US" dirty="0" smtClean="0"/>
              <a:t>have</a:t>
            </a:r>
          </a:p>
          <a:p>
            <a:r>
              <a:rPr lang="en-US" dirty="0" smtClean="0"/>
              <a:t>played </a:t>
            </a:r>
            <a:r>
              <a:rPr lang="en-US" dirty="0"/>
              <a:t>more than 2 IPL seasons (or 28 matches)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05782"/>
              </p:ext>
            </p:extLst>
          </p:nvPr>
        </p:nvGraphicFramePr>
        <p:xfrm>
          <a:off x="6430224" y="141667"/>
          <a:ext cx="2811076" cy="274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442"/>
                <a:gridCol w="585645"/>
                <a:gridCol w="585645"/>
                <a:gridCol w="64334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BATSMAN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RUNS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AVERAGE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2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</a:t>
                      </a:r>
                      <a:r>
                        <a:rPr lang="en-IN" sz="1200" u="none" strike="noStrike">
                          <a:effectLst/>
                        </a:rPr>
                        <a:t>L Rahul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42.69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1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AB de villiers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42.54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 Warner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5254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JP Duminy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41.41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 Gayle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41.14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ML  hayden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1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LMP Simmons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1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KS Williamson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 Marsh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54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ML  Hussey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1977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61486"/>
              </p:ext>
            </p:extLst>
          </p:nvPr>
        </p:nvGraphicFramePr>
        <p:xfrm>
          <a:off x="4878947" y="37187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9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0CAF241A-50FF-239F-6591-D99BDA5E7A72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3657917" cy="130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" y="17608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a.batsman</a:t>
            </a:r>
            <a:r>
              <a:rPr lang="en-IN" dirty="0">
                <a:latin typeface="Calibri" panose="020F0502020204030204" pitchFamily="34" charset="0"/>
              </a:rPr>
              <a:t> AS </a:t>
            </a:r>
            <a:r>
              <a:rPr lang="en-IN" dirty="0" err="1">
                <a:latin typeface="Calibri" panose="020F0502020204030204" pitchFamily="34" charset="0"/>
              </a:rPr>
              <a:t>all_rounder</a:t>
            </a:r>
            <a:r>
              <a:rPr lang="en-IN" dirty="0"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a.batsman_sr</a:t>
            </a:r>
            <a:r>
              <a:rPr lang="en-IN" dirty="0"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b.bowling_sr</a:t>
            </a:r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FROM </a:t>
            </a:r>
            <a:r>
              <a:rPr lang="en-IN" dirty="0" err="1">
                <a:latin typeface="Calibri" panose="020F0502020204030204" pitchFamily="34" charset="0"/>
              </a:rPr>
              <a:t>batting_sr</a:t>
            </a:r>
            <a:r>
              <a:rPr lang="en-IN" dirty="0">
                <a:latin typeface="Calibri" panose="020F0502020204030204" pitchFamily="34" charset="0"/>
              </a:rPr>
              <a:t> a</a:t>
            </a:r>
          </a:p>
          <a:p>
            <a:r>
              <a:rPr lang="en-IN" dirty="0">
                <a:latin typeface="Calibri" panose="020F0502020204030204" pitchFamily="34" charset="0"/>
              </a:rPr>
              <a:t>INNER 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bowling_sr</a:t>
            </a:r>
            <a:r>
              <a:rPr lang="en-IN" dirty="0">
                <a:latin typeface="Calibri" panose="020F0502020204030204" pitchFamily="34" charset="0"/>
              </a:rPr>
              <a:t> b ON </a:t>
            </a:r>
            <a:r>
              <a:rPr lang="en-IN" dirty="0" err="1">
                <a:latin typeface="Calibri" panose="020F0502020204030204" pitchFamily="34" charset="0"/>
              </a:rPr>
              <a:t>a.batsman</a:t>
            </a:r>
            <a:r>
              <a:rPr lang="en-IN" dirty="0">
                <a:latin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</a:rPr>
              <a:t>b.bowler</a:t>
            </a:r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a.batsman_sr</a:t>
            </a:r>
            <a:r>
              <a:rPr lang="en-IN" dirty="0"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</a:rPr>
              <a:t>b.bowling_sr</a:t>
            </a:r>
            <a:r>
              <a:rPr lang="en-IN" dirty="0">
                <a:latin typeface="Calibri" panose="020F0502020204030204" pitchFamily="34" charset="0"/>
              </a:rPr>
              <a:t> ASC</a:t>
            </a:r>
          </a:p>
          <a:p>
            <a:r>
              <a:rPr lang="en-IN" dirty="0"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52D3BC-52A1-C638-8850-CD89E2B7932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06" y="629222"/>
            <a:ext cx="4115070" cy="2263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2084388-C0AE-FFE6-4F6A-CA90FFE3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21" y="3573309"/>
            <a:ext cx="4115070" cy="207475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33481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76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List of 10 players who have scored most runs </a:t>
            </a:r>
            <a:r>
              <a:rPr lang="en-IN" dirty="0" smtClean="0"/>
              <a:t>in</a:t>
            </a:r>
          </a:p>
          <a:p>
            <a:r>
              <a:rPr lang="en-IN" dirty="0" smtClean="0"/>
              <a:t> </a:t>
            </a:r>
            <a:r>
              <a:rPr lang="en-IN" dirty="0"/>
              <a:t>boundaries and have played more than 2 IPL </a:t>
            </a:r>
            <a:r>
              <a:rPr lang="en-IN" dirty="0" smtClean="0"/>
              <a:t>seasons</a:t>
            </a:r>
          </a:p>
          <a:p>
            <a:r>
              <a:rPr lang="en-IN" dirty="0" smtClean="0"/>
              <a:t>(</a:t>
            </a:r>
            <a:r>
              <a:rPr lang="en-IN" dirty="0"/>
              <a:t>more than 28 matches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90152" y="1378040"/>
            <a:ext cx="9234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53237"/>
              </p:ext>
            </p:extLst>
          </p:nvPr>
        </p:nvGraphicFramePr>
        <p:xfrm>
          <a:off x="5833922" y="148767"/>
          <a:ext cx="2885281" cy="2238375"/>
        </p:xfrm>
        <a:graphic>
          <a:graphicData uri="http://schemas.openxmlformats.org/drawingml/2006/table">
            <a:tbl>
              <a:tblPr/>
              <a:tblGrid>
                <a:gridCol w="1092200"/>
                <a:gridCol w="609600"/>
                <a:gridCol w="609600"/>
                <a:gridCol w="573881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boundary_percentage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Smith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Lynn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484845"/>
              </p:ext>
            </p:extLst>
          </p:nvPr>
        </p:nvGraphicFramePr>
        <p:xfrm>
          <a:off x="5103105" y="2925547"/>
          <a:ext cx="457200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124496" y="15369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batsman,</a:t>
            </a:r>
          </a:p>
          <a:p>
            <a:r>
              <a:rPr lang="en-IN" dirty="0"/>
              <a:t>ROUND(SUM(CASE WHEN </a:t>
            </a:r>
            <a:r>
              <a:rPr lang="en-IN" dirty="0" err="1"/>
              <a:t>batsman_runs</a:t>
            </a:r>
            <a:r>
              <a:rPr lang="en-IN" dirty="0"/>
              <a:t> in(4,6)</a:t>
            </a:r>
          </a:p>
          <a:p>
            <a:r>
              <a:rPr lang="en-IN" dirty="0"/>
              <a:t>THEN </a:t>
            </a:r>
            <a:r>
              <a:rPr lang="en-IN" dirty="0" err="1"/>
              <a:t>batsman_runs</a:t>
            </a:r>
            <a:r>
              <a:rPr lang="en-IN" dirty="0"/>
              <a:t> else 0 END)* 1.0/</a:t>
            </a:r>
          </a:p>
          <a:p>
            <a:r>
              <a:rPr lang="en-IN" dirty="0"/>
              <a:t>SUM(</a:t>
            </a:r>
            <a:r>
              <a:rPr lang="en-IN" dirty="0" err="1"/>
              <a:t>batsman_runs</a:t>
            </a:r>
            <a:r>
              <a:rPr lang="en-IN" dirty="0"/>
              <a:t>)* 100,2)AS</a:t>
            </a:r>
          </a:p>
          <a:p>
            <a:r>
              <a:rPr lang="en-IN" dirty="0" err="1"/>
              <a:t>boundary_percentage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endParaRPr lang="en-IN" dirty="0"/>
          </a:p>
          <a:p>
            <a:r>
              <a:rPr lang="en-IN" dirty="0"/>
              <a:t>WHERE </a:t>
            </a:r>
          </a:p>
          <a:p>
            <a:r>
              <a:rPr lang="en-IN" dirty="0" err="1"/>
              <a:t>extras_type</a:t>
            </a:r>
            <a:r>
              <a:rPr lang="en-IN" dirty="0"/>
              <a:t> NOT IN ('</a:t>
            </a:r>
            <a:r>
              <a:rPr lang="en-IN" dirty="0" err="1"/>
              <a:t>wides</a:t>
            </a:r>
            <a:r>
              <a:rPr lang="en-IN" dirty="0"/>
              <a:t>')</a:t>
            </a:r>
          </a:p>
          <a:p>
            <a:r>
              <a:rPr lang="en-IN" dirty="0"/>
              <a:t>GROUP BY </a:t>
            </a:r>
          </a:p>
          <a:p>
            <a:r>
              <a:rPr lang="en-IN" dirty="0"/>
              <a:t>batsman</a:t>
            </a:r>
          </a:p>
          <a:p>
            <a:r>
              <a:rPr lang="en-IN" dirty="0"/>
              <a:t>HAVING</a:t>
            </a:r>
          </a:p>
          <a:p>
            <a:r>
              <a:rPr lang="en-IN" dirty="0"/>
              <a:t>COUNT(DISTINCT ID)&gt;28</a:t>
            </a:r>
          </a:p>
          <a:p>
            <a:r>
              <a:rPr lang="en-IN" dirty="0"/>
              <a:t>ORDER BY</a:t>
            </a:r>
          </a:p>
          <a:p>
            <a:r>
              <a:rPr lang="en-IN" dirty="0" err="1"/>
              <a:t>boundary_percentage</a:t>
            </a:r>
            <a:r>
              <a:rPr lang="en-IN" dirty="0"/>
              <a:t> DESC</a:t>
            </a:r>
          </a:p>
          <a:p>
            <a:r>
              <a:rPr lang="en-IN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47272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33" y="0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WITH ValidDismissals AS (</a:t>
            </a:r>
          </a:p>
          <a:p>
            <a:r>
              <a:rPr lang="en-IN"/>
              <a:t>SELECT</a:t>
            </a:r>
          </a:p>
          <a:p>
            <a:r>
              <a:rPr lang="en-IN"/>
              <a:t>bowler,</a:t>
            </a:r>
          </a:p>
          <a:p>
            <a:r>
              <a:rPr lang="en-IN"/>
              <a:t>is_wecket,</a:t>
            </a:r>
          </a:p>
          <a:p>
            <a:r>
              <a:rPr lang="en-IN"/>
              <a:t> CASE</a:t>
            </a:r>
          </a:p>
          <a:p>
            <a:r>
              <a:rPr lang="en-IN"/>
              <a:t>WHEN dismissal_kind IN ('bowled', 'caught', 'caught and bowled', 'hit wecket', 'lbw', 'stumped')</a:t>
            </a:r>
          </a:p>
          <a:p>
            <a:r>
              <a:rPr lang="en-IN"/>
              <a:t> THEN 1</a:t>
            </a:r>
          </a:p>
          <a:p>
            <a:r>
              <a:rPr lang="en-IN"/>
              <a:t> ELSE 0</a:t>
            </a:r>
          </a:p>
          <a:p>
            <a:r>
              <a:rPr lang="en-IN"/>
              <a:t>END AS is_valid_dismissal</a:t>
            </a:r>
          </a:p>
          <a:p>
            <a:r>
              <a:rPr lang="en-IN"/>
              <a:t> FROM ipl_ball</a:t>
            </a:r>
          </a:p>
          <a:p>
            <a:r>
              <a:rPr lang="en-IN"/>
              <a:t>)</a:t>
            </a:r>
          </a:p>
          <a:p>
            <a:r>
              <a:rPr lang="en-IN"/>
              <a:t>SELECT</a:t>
            </a:r>
          </a:p>
          <a:p>
            <a:r>
              <a:rPr lang="en-IN"/>
              <a:t>    bowler,</a:t>
            </a:r>
          </a:p>
          <a:p>
            <a:r>
              <a:rPr lang="en-IN"/>
              <a:t>    ROUND(COUNT(bowler) * 1.0 / SUM(is_valid_dismissal),2) AS economy</a:t>
            </a:r>
          </a:p>
          <a:p>
            <a:r>
              <a:rPr lang="en-IN"/>
              <a:t>FROM</a:t>
            </a:r>
          </a:p>
          <a:p>
            <a:r>
              <a:rPr lang="en-IN"/>
              <a:t>    ValidDismissals</a:t>
            </a:r>
          </a:p>
          <a:p>
            <a:r>
              <a:rPr lang="en-IN"/>
              <a:t>GROUP BY</a:t>
            </a:r>
          </a:p>
          <a:p>
            <a:r>
              <a:rPr lang="en-IN"/>
              <a:t>bowler</a:t>
            </a:r>
          </a:p>
          <a:p>
            <a:r>
              <a:rPr lang="en-IN"/>
              <a:t>HAVING</a:t>
            </a:r>
          </a:p>
          <a:p>
            <a:r>
              <a:rPr lang="en-IN"/>
              <a:t>    COUNT(bowler) &gt; 500</a:t>
            </a:r>
          </a:p>
          <a:p>
            <a:r>
              <a:rPr lang="en-IN"/>
              <a:t>ORDER BY</a:t>
            </a:r>
          </a:p>
          <a:p>
            <a:r>
              <a:rPr lang="en-IN"/>
              <a:t>    economy</a:t>
            </a:r>
          </a:p>
          <a:p>
            <a:r>
              <a:rPr lang="en-IN"/>
              <a:t>LIMIT 10;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335"/>
              </p:ext>
            </p:extLst>
          </p:nvPr>
        </p:nvGraphicFramePr>
        <p:xfrm>
          <a:off x="6809410" y="196944"/>
          <a:ext cx="2798824" cy="2238369"/>
        </p:xfrm>
        <a:graphic>
          <a:graphicData uri="http://schemas.openxmlformats.org/drawingml/2006/table">
            <a:tbl>
              <a:tblPr/>
              <a:tblGrid>
                <a:gridCol w="802381"/>
                <a:gridCol w="590258"/>
                <a:gridCol w="1406185"/>
              </a:tblGrid>
              <a:tr h="2751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922439"/>
              </p:ext>
            </p:extLst>
          </p:nvPr>
        </p:nvGraphicFramePr>
        <p:xfrm>
          <a:off x="5498123" y="2855742"/>
          <a:ext cx="4686886" cy="33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375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9091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</a:p>
          <a:p>
            <a:r>
              <a:rPr lang="en-IN" dirty="0"/>
              <a:t>bowler,</a:t>
            </a:r>
          </a:p>
          <a:p>
            <a:r>
              <a:rPr lang="en-IN" dirty="0"/>
              <a:t>ROUND(SUM(</a:t>
            </a:r>
            <a:r>
              <a:rPr lang="en-IN" dirty="0" err="1"/>
              <a:t>total_runs</a:t>
            </a:r>
            <a:r>
              <a:rPr lang="en-IN" dirty="0"/>
              <a:t>)/(COUNT(bowler)/6.0), 2) </a:t>
            </a:r>
          </a:p>
          <a:p>
            <a:r>
              <a:rPr lang="en-IN" dirty="0"/>
              <a:t>	as economy</a:t>
            </a:r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endParaRPr lang="en-IN" dirty="0"/>
          </a:p>
          <a:p>
            <a:r>
              <a:rPr lang="en-IN" dirty="0"/>
              <a:t>GROUP BY</a:t>
            </a:r>
          </a:p>
          <a:p>
            <a:r>
              <a:rPr lang="en-IN" dirty="0"/>
              <a:t>	bowler</a:t>
            </a:r>
          </a:p>
          <a:p>
            <a:r>
              <a:rPr lang="en-IN" dirty="0"/>
              <a:t>HAVING</a:t>
            </a:r>
          </a:p>
          <a:p>
            <a:r>
              <a:rPr lang="en-IN" dirty="0"/>
              <a:t>	COUNT(bowler) &gt; 500</a:t>
            </a:r>
          </a:p>
          <a:p>
            <a:r>
              <a:rPr lang="en-IN" dirty="0"/>
              <a:t>ORDER BY</a:t>
            </a:r>
          </a:p>
          <a:p>
            <a:r>
              <a:rPr lang="en-IN" dirty="0"/>
              <a:t>	economy</a:t>
            </a:r>
          </a:p>
          <a:p>
            <a:r>
              <a:rPr lang="en-IN" dirty="0"/>
              <a:t>LIMIT 10;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List of 10 bowlers with best economy who have bowled at least 500 balls in IPL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87622"/>
              </p:ext>
            </p:extLst>
          </p:nvPr>
        </p:nvGraphicFramePr>
        <p:xfrm>
          <a:off x="6431600" y="100625"/>
          <a:ext cx="2957098" cy="3428182"/>
        </p:xfrm>
        <a:graphic>
          <a:graphicData uri="http://schemas.openxmlformats.org/drawingml/2006/table">
            <a:tbl>
              <a:tblPr/>
              <a:tblGrid>
                <a:gridCol w="1660836"/>
                <a:gridCol w="648131"/>
                <a:gridCol w="648131"/>
              </a:tblGrid>
              <a:tr h="296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412704"/>
              </p:ext>
            </p:extLst>
          </p:nvPr>
        </p:nvGraphicFramePr>
        <p:xfrm>
          <a:off x="4572000" y="3731653"/>
          <a:ext cx="4458237" cy="284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4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6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3708"/>
            <a:ext cx="6103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Get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 of cities </a:t>
            </a:r>
            <a:r>
              <a:rPr lang="en-US" dirty="0"/>
              <a:t>that have hosted an IPL match.</a:t>
            </a:r>
            <a:endParaRPr lang="en-IN" dirty="0"/>
          </a:p>
        </p:txBody>
      </p:sp>
      <p:pic>
        <p:nvPicPr>
          <p:cNvPr id="3" name="Content Placeholder 8">
            <a:extLst>
              <a:ext uri="{FF2B5EF4-FFF2-40B4-BE49-F238E27FC236}">
                <a16:creationId xmlns="" xmlns:a16="http://schemas.microsoft.com/office/drawing/2014/main" id="{A6312496-F541-C244-B9F1-43BE0FD2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" y="3408676"/>
            <a:ext cx="3717818" cy="1598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605" y="15941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COUNT(DISTINCT City) AS </a:t>
            </a:r>
            <a:r>
              <a:rPr lang="en-IN" dirty="0" err="1"/>
              <a:t>Total_Cities_Hosted_IPL_Match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IPL_Matches</a:t>
            </a:r>
            <a:r>
              <a:rPr lang="en-IN" dirty="0"/>
              <a:t>;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606925"/>
              </p:ext>
            </p:extLst>
          </p:nvPr>
        </p:nvGraphicFramePr>
        <p:xfrm>
          <a:off x="4952375" y="11459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4344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997</Words>
  <Application>Microsoft Office PowerPoint</Application>
  <PresentationFormat>Widescreen</PresentationFormat>
  <Paragraphs>319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IPL AUCTION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dc:creator>KANHA</dc:creator>
  <cp:lastModifiedBy>KANHA</cp:lastModifiedBy>
  <cp:revision>17</cp:revision>
  <dcterms:created xsi:type="dcterms:W3CDTF">2024-02-26T17:53:27Z</dcterms:created>
  <dcterms:modified xsi:type="dcterms:W3CDTF">2024-02-26T21:27:09Z</dcterms:modified>
</cp:coreProperties>
</file>