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Fib7tfHGtw9FoEh6shA+AjlKo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d089d2321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d089d232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c8ce911891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1c8ce911891_4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d089d23213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1d089d23213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c346e0baa0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c346e0baa0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c3081ac6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cc3081ac6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c346e0baa0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1c346e0baa0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22"/>
        <p:cNvGrpSpPr/>
        <p:nvPr/>
      </p:nvGrpSpPr>
      <p:grpSpPr>
        <a:xfrm>
          <a:off x="0" y="0"/>
          <a:ext cx="0" cy="0"/>
          <a:chOff x="0" y="0"/>
          <a:chExt cx="0" cy="0"/>
        </a:xfrm>
      </p:grpSpPr>
      <p:grpSp>
        <p:nvGrpSpPr>
          <p:cNvPr id="23" name="Google Shape;23;p17"/>
          <p:cNvGrpSpPr/>
          <p:nvPr/>
        </p:nvGrpSpPr>
        <p:grpSpPr>
          <a:xfrm>
            <a:off x="0" y="-8467"/>
            <a:ext cx="12192000" cy="6866467"/>
            <a:chOff x="0" y="-8467"/>
            <a:chExt cx="12192000" cy="6866467"/>
          </a:xfrm>
        </p:grpSpPr>
        <p:sp>
          <p:nvSpPr>
            <p:cNvPr id="24" name="Google Shape;24;p17"/>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7"/>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26" name="Google Shape;26;p17"/>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27" name="Google Shape;27;p1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7"/>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31" name="Google Shape;31;p1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17"/>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17"/>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26"/>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6"/>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27"/>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7"/>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27"/>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27"/>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
        <p:nvSpPr>
          <p:cNvPr id="104" name="Google Shape;104;p27"/>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8"/>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29"/>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2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29"/>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
        <p:nvSpPr>
          <p:cNvPr id="119" name="Google Shape;119;p29"/>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rgbClr val="9EDFF5"/>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30"/>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0"/>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30"/>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32"/>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2"/>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21"/>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22"/>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22"/>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22"/>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4"/>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24"/>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5"/>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a:spLocks noGrp="1"/>
          </p:cNvSpPr>
          <p:nvPr>
            <p:ph type="pic" idx="2"/>
          </p:nvPr>
        </p:nvSpPr>
        <p:spPr>
          <a:xfrm>
            <a:off x="677334" y="609600"/>
            <a:ext cx="8596668" cy="3845718"/>
          </a:xfrm>
          <a:prstGeom prst="rect">
            <a:avLst/>
          </a:prstGeom>
          <a:noFill/>
          <a:ln>
            <a:noFill/>
          </a:ln>
        </p:spPr>
      </p:sp>
      <p:sp>
        <p:nvSpPr>
          <p:cNvPr id="86" name="Google Shape;86;p25"/>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6"/>
          <p:cNvGrpSpPr/>
          <p:nvPr/>
        </p:nvGrpSpPr>
        <p:grpSpPr>
          <a:xfrm>
            <a:off x="0" y="-8467"/>
            <a:ext cx="12192000" cy="6866467"/>
            <a:chOff x="0" y="-8467"/>
            <a:chExt cx="12192000" cy="6866467"/>
          </a:xfrm>
        </p:grpSpPr>
        <p:cxnSp>
          <p:nvCxnSpPr>
            <p:cNvPr id="7" name="Google Shape;7;p1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 name="Google Shape;8;p1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9" name="Google Shape;9;p1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3" name="Google Shape;13;p1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6"/>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6"/>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a:spLocks noGrp="1"/>
          </p:cNvSpPr>
          <p:nvPr>
            <p:ph type="ctrTitle" idx="4294967295"/>
          </p:nvPr>
        </p:nvSpPr>
        <p:spPr>
          <a:xfrm>
            <a:off x="1664176" y="490085"/>
            <a:ext cx="9144000" cy="880638"/>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accent2"/>
              </a:buClr>
              <a:buSzPts val="4400"/>
              <a:buFont typeface="Algerian"/>
              <a:buNone/>
            </a:pPr>
            <a:r>
              <a:rPr lang="en-IN" sz="4400">
                <a:solidFill>
                  <a:schemeClr val="accent2"/>
                </a:solidFill>
                <a:latin typeface="Algerian"/>
                <a:ea typeface="Algerian"/>
                <a:cs typeface="Algerian"/>
                <a:sym typeface="Algerian"/>
              </a:rPr>
              <a:t>Adventure Works Cycles</a:t>
            </a:r>
            <a:endParaRPr/>
          </a:p>
        </p:txBody>
      </p:sp>
      <p:sp>
        <p:nvSpPr>
          <p:cNvPr id="144" name="Google Shape;144;p1"/>
          <p:cNvSpPr txBox="1">
            <a:spLocks noGrp="1"/>
          </p:cNvSpPr>
          <p:nvPr>
            <p:ph type="subTitle" idx="4294967295"/>
          </p:nvPr>
        </p:nvSpPr>
        <p:spPr>
          <a:xfrm>
            <a:off x="1664176" y="897979"/>
            <a:ext cx="9144000" cy="477990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SzPts val="1920"/>
              <a:buNone/>
            </a:pPr>
            <a:endParaRPr sz="2400" b="1" dirty="0">
              <a:solidFill>
                <a:schemeClr val="dk1"/>
              </a:solidFill>
            </a:endParaRPr>
          </a:p>
          <a:p>
            <a:pPr marL="0" lvl="0" indent="0" algn="l" rtl="0">
              <a:spcBef>
                <a:spcPts val="1000"/>
              </a:spcBef>
              <a:spcAft>
                <a:spcPts val="0"/>
              </a:spcAft>
              <a:buSzPts val="1920"/>
              <a:buNone/>
            </a:pPr>
            <a:endParaRPr sz="2400" b="1" dirty="0">
              <a:solidFill>
                <a:schemeClr val="dk1"/>
              </a:solidFill>
            </a:endParaRPr>
          </a:p>
          <a:p>
            <a:pPr marL="0" lvl="0" indent="0" algn="l" rtl="0">
              <a:spcBef>
                <a:spcPts val="1000"/>
              </a:spcBef>
              <a:spcAft>
                <a:spcPts val="0"/>
              </a:spcAft>
              <a:buSzPts val="1920"/>
              <a:buNone/>
            </a:pPr>
            <a:r>
              <a:rPr lang="en-IN" sz="2400" b="1" dirty="0">
                <a:solidFill>
                  <a:schemeClr val="dk1"/>
                </a:solidFill>
              </a:rPr>
              <a:t>Group 4</a:t>
            </a:r>
            <a:endParaRPr dirty="0"/>
          </a:p>
          <a:p>
            <a:pPr marL="0" lvl="0" indent="0" algn="l" rtl="0">
              <a:spcBef>
                <a:spcPts val="1000"/>
              </a:spcBef>
              <a:spcAft>
                <a:spcPts val="0"/>
              </a:spcAft>
              <a:buSzPts val="1920"/>
              <a:buNone/>
            </a:pPr>
            <a:endParaRPr sz="2400" b="1" dirty="0">
              <a:solidFill>
                <a:schemeClr val="dk1"/>
              </a:solidFill>
            </a:endParaRPr>
          </a:p>
          <a:p>
            <a:pPr marL="0" lvl="0" indent="0" algn="l" rtl="0">
              <a:spcBef>
                <a:spcPts val="1000"/>
              </a:spcBef>
              <a:spcAft>
                <a:spcPts val="0"/>
              </a:spcAft>
              <a:buSzPts val="1920"/>
              <a:buNone/>
            </a:pPr>
            <a:r>
              <a:rPr lang="en-IN" sz="2400" b="1" dirty="0">
                <a:solidFill>
                  <a:schemeClr val="dk1"/>
                </a:solidFill>
              </a:rPr>
              <a:t>Team Members</a:t>
            </a:r>
            <a:endParaRPr dirty="0"/>
          </a:p>
          <a:p>
            <a:pPr marL="0" lvl="0" indent="0" algn="l" rtl="0">
              <a:spcBef>
                <a:spcPts val="1000"/>
              </a:spcBef>
              <a:spcAft>
                <a:spcPts val="0"/>
              </a:spcAft>
              <a:buSzPts val="1520"/>
              <a:buNone/>
            </a:pPr>
            <a:r>
              <a:rPr lang="en-IN" sz="1900" dirty="0">
                <a:solidFill>
                  <a:schemeClr val="dk1"/>
                </a:solidFill>
              </a:rPr>
              <a:t>1) Santanu</a:t>
            </a:r>
            <a:endParaRPr lang="en-IN" dirty="0">
              <a:solidFill>
                <a:schemeClr val="dk1"/>
              </a:solidFill>
            </a:endParaRPr>
          </a:p>
          <a:p>
            <a:pPr marL="0" lvl="0" indent="0" algn="l" rtl="0">
              <a:spcBef>
                <a:spcPts val="1000"/>
              </a:spcBef>
              <a:spcAft>
                <a:spcPts val="0"/>
              </a:spcAft>
              <a:buSzPts val="1520"/>
              <a:buNone/>
            </a:pPr>
            <a:r>
              <a:rPr lang="en-IN" sz="1900" dirty="0">
                <a:solidFill>
                  <a:schemeClr val="dk1"/>
                </a:solidFill>
              </a:rPr>
              <a:t>2) Varsha </a:t>
            </a:r>
          </a:p>
          <a:p>
            <a:pPr marL="0" lvl="0" indent="0" algn="l" rtl="0">
              <a:spcBef>
                <a:spcPts val="1000"/>
              </a:spcBef>
              <a:spcAft>
                <a:spcPts val="0"/>
              </a:spcAft>
              <a:buSzPts val="1520"/>
              <a:buNone/>
            </a:pPr>
            <a:r>
              <a:rPr lang="en-IN" sz="1900" dirty="0">
                <a:solidFill>
                  <a:schemeClr val="dk1"/>
                </a:solidFill>
              </a:rPr>
              <a:t>3) Madhumita</a:t>
            </a:r>
            <a:endParaRPr dirty="0">
              <a:solidFill>
                <a:schemeClr val="dk1"/>
              </a:solidFill>
            </a:endParaRPr>
          </a:p>
          <a:p>
            <a:pPr marL="0" lvl="0" indent="0" algn="l" rtl="0">
              <a:spcBef>
                <a:spcPts val="1000"/>
              </a:spcBef>
              <a:spcAft>
                <a:spcPts val="0"/>
              </a:spcAft>
              <a:buSzPts val="1520"/>
              <a:buNone/>
            </a:pPr>
            <a:r>
              <a:rPr lang="en-IN" sz="1900" dirty="0">
                <a:solidFill>
                  <a:schemeClr val="dk1"/>
                </a:solidFill>
              </a:rPr>
              <a:t>4) Nishikant</a:t>
            </a:r>
            <a:endParaRPr dirty="0">
              <a:solidFill>
                <a:schemeClr val="dk1"/>
              </a:solidFill>
            </a:endParaRPr>
          </a:p>
          <a:p>
            <a:pPr marL="0" lvl="0" indent="0" algn="l" rtl="0">
              <a:spcBef>
                <a:spcPts val="1000"/>
              </a:spcBef>
              <a:spcAft>
                <a:spcPts val="0"/>
              </a:spcAft>
              <a:buSzPts val="1520"/>
              <a:buNone/>
            </a:pPr>
            <a:r>
              <a:rPr lang="en-IN" sz="1900" dirty="0">
                <a:solidFill>
                  <a:schemeClr val="dk1"/>
                </a:solidFill>
              </a:rPr>
              <a:t>5) Mohasin</a:t>
            </a:r>
            <a:endParaRPr sz="1900" dirty="0">
              <a:solidFill>
                <a:schemeClr val="dk1"/>
              </a:solidFill>
            </a:endParaRPr>
          </a:p>
          <a:p>
            <a:pPr marL="0" lvl="0" indent="0" algn="l" rtl="0">
              <a:spcBef>
                <a:spcPts val="1000"/>
              </a:spcBef>
              <a:spcAft>
                <a:spcPts val="0"/>
              </a:spcAft>
              <a:buSzPts val="1520"/>
              <a:buNone/>
            </a:pPr>
            <a:r>
              <a:rPr lang="en-IN" sz="1900" dirty="0">
                <a:solidFill>
                  <a:schemeClr val="dk1"/>
                </a:solidFill>
              </a:rPr>
              <a:t>6) Faiz</a:t>
            </a:r>
            <a:endParaRPr sz="19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title"/>
          </p:nvPr>
        </p:nvSpPr>
        <p:spPr>
          <a:xfrm>
            <a:off x="2552073" y="380134"/>
            <a:ext cx="6759300" cy="5142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2"/>
              </a:buClr>
              <a:buSzPct val="100000"/>
              <a:buFont typeface="Algerian"/>
              <a:buNone/>
            </a:pPr>
            <a:r>
              <a:rPr lang="en-IN">
                <a:solidFill>
                  <a:schemeClr val="accent2"/>
                </a:solidFill>
                <a:latin typeface="Algerian"/>
                <a:ea typeface="Algerian"/>
                <a:cs typeface="Algerian"/>
                <a:sym typeface="Algerian"/>
              </a:rPr>
              <a:t>Data modelling </a:t>
            </a:r>
            <a:r>
              <a:rPr lang="en-IN" sz="3600">
                <a:solidFill>
                  <a:schemeClr val="accent2"/>
                </a:solidFill>
                <a:latin typeface="Algerian"/>
                <a:ea typeface="Algerian"/>
                <a:cs typeface="Algerian"/>
                <a:sym typeface="Algerian"/>
              </a:rPr>
              <a:t>(Tableau)</a:t>
            </a:r>
            <a:endParaRPr>
              <a:solidFill>
                <a:schemeClr val="accent2"/>
              </a:solidFill>
              <a:latin typeface="Algerian"/>
              <a:ea typeface="Algerian"/>
              <a:cs typeface="Algerian"/>
              <a:sym typeface="Algerian"/>
            </a:endParaRPr>
          </a:p>
        </p:txBody>
      </p:sp>
      <p:sp>
        <p:nvSpPr>
          <p:cNvPr id="201" name="Google Shape;201;p15"/>
          <p:cNvSpPr txBox="1">
            <a:spLocks noGrp="1"/>
          </p:cNvSpPr>
          <p:nvPr>
            <p:ph type="body" idx="1"/>
          </p:nvPr>
        </p:nvSpPr>
        <p:spPr>
          <a:xfrm>
            <a:off x="1190430" y="1480617"/>
            <a:ext cx="8627364" cy="4516586"/>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SzPts val="1440"/>
              <a:buNone/>
            </a:pPr>
            <a:endParaRPr>
              <a:solidFill>
                <a:schemeClr val="dk1"/>
              </a:solidFill>
              <a:latin typeface="Calibri"/>
              <a:ea typeface="Calibri"/>
              <a:cs typeface="Calibri"/>
              <a:sym typeface="Calibri"/>
            </a:endParaRPr>
          </a:p>
          <a:p>
            <a:pPr marL="0" lvl="0" indent="0" algn="l" rtl="0">
              <a:spcBef>
                <a:spcPts val="1200"/>
              </a:spcBef>
              <a:spcAft>
                <a:spcPts val="0"/>
              </a:spcAft>
              <a:buSzPts val="1440"/>
              <a:buNone/>
            </a:pPr>
            <a:endParaRPr/>
          </a:p>
        </p:txBody>
      </p:sp>
      <p:pic>
        <p:nvPicPr>
          <p:cNvPr id="202" name="Google Shape;202;p15"/>
          <p:cNvPicPr preferRelativeResize="0"/>
          <p:nvPr/>
        </p:nvPicPr>
        <p:blipFill>
          <a:blip r:embed="rId3">
            <a:alphaModFix/>
          </a:blip>
          <a:stretch>
            <a:fillRect/>
          </a:stretch>
        </p:blipFill>
        <p:spPr>
          <a:xfrm>
            <a:off x="561975" y="1662113"/>
            <a:ext cx="11068050" cy="353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1d089d23213_0_0"/>
          <p:cNvSpPr txBox="1">
            <a:spLocks noGrp="1"/>
          </p:cNvSpPr>
          <p:nvPr>
            <p:ph type="title"/>
          </p:nvPr>
        </p:nvSpPr>
        <p:spPr>
          <a:xfrm>
            <a:off x="1351107" y="326717"/>
            <a:ext cx="9015600" cy="5142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2"/>
              </a:buClr>
              <a:buSzPct val="100000"/>
              <a:buFont typeface="Algerian"/>
              <a:buNone/>
            </a:pPr>
            <a:r>
              <a:rPr lang="en-IN">
                <a:solidFill>
                  <a:schemeClr val="accent2"/>
                </a:solidFill>
                <a:latin typeface="Algerian"/>
                <a:ea typeface="Algerian"/>
                <a:cs typeface="Algerian"/>
                <a:sym typeface="Algerian"/>
              </a:rPr>
              <a:t>Calculated Fields</a:t>
            </a:r>
            <a:endParaRPr/>
          </a:p>
        </p:txBody>
      </p:sp>
      <p:sp>
        <p:nvSpPr>
          <p:cNvPr id="208" name="Google Shape;208;g1d089d23213_0_0"/>
          <p:cNvSpPr txBox="1"/>
          <p:nvPr/>
        </p:nvSpPr>
        <p:spPr>
          <a:xfrm>
            <a:off x="954450" y="841225"/>
            <a:ext cx="9809100" cy="4186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a:p>
            <a:pPr marL="0" marR="0" lvl="0" indent="0" algn="l" rtl="0">
              <a:spcBef>
                <a:spcPts val="0"/>
              </a:spcBef>
              <a:spcAft>
                <a:spcPts val="0"/>
              </a:spcAft>
              <a:buNone/>
            </a:pPr>
            <a:endParaRPr/>
          </a:p>
          <a:p>
            <a:pPr marL="0" marR="0" lvl="0" indent="0" algn="l" rtl="0">
              <a:spcBef>
                <a:spcPts val="0"/>
              </a:spcBef>
              <a:spcAft>
                <a:spcPts val="0"/>
              </a:spcAft>
              <a:buNone/>
            </a:pPr>
            <a:endParaRPr/>
          </a:p>
          <a:p>
            <a:pPr marL="0" marR="0" lvl="0" indent="0" algn="l" rtl="0">
              <a:spcBef>
                <a:spcPts val="0"/>
              </a:spcBef>
              <a:spcAft>
                <a:spcPts val="0"/>
              </a:spcAft>
              <a:buNone/>
            </a:pPr>
            <a:r>
              <a:rPr lang="en-IN" sz="1600">
                <a:latin typeface="Trebuchet MS"/>
                <a:ea typeface="Trebuchet MS"/>
                <a:cs typeface="Trebuchet MS"/>
                <a:sym typeface="Trebuchet MS"/>
              </a:rPr>
              <a:t>Date = DATE(DATEPARSE ( "yyyy", STR(YEAR([Full Date Alternate Key])) ))</a:t>
            </a:r>
            <a:endParaRPr sz="1600">
              <a:latin typeface="Trebuchet MS"/>
              <a:ea typeface="Trebuchet MS"/>
              <a:cs typeface="Trebuchet MS"/>
              <a:sym typeface="Trebuchet MS"/>
            </a:endParaRPr>
          </a:p>
          <a:p>
            <a:pPr marL="0" marR="0" lvl="0" indent="0" algn="l" rtl="0">
              <a:spcBef>
                <a:spcPts val="0"/>
              </a:spcBef>
              <a:spcAft>
                <a:spcPts val="0"/>
              </a:spcAft>
              <a:buNone/>
            </a:pPr>
            <a:endParaRPr sz="1600">
              <a:latin typeface="Trebuchet MS"/>
              <a:ea typeface="Trebuchet MS"/>
              <a:cs typeface="Trebuchet MS"/>
              <a:sym typeface="Trebuchet MS"/>
            </a:endParaRPr>
          </a:p>
          <a:p>
            <a:pPr marL="0" marR="0" lvl="0" indent="0" algn="l" rtl="0">
              <a:spcBef>
                <a:spcPts val="0"/>
              </a:spcBef>
              <a:spcAft>
                <a:spcPts val="0"/>
              </a:spcAft>
              <a:buNone/>
            </a:pPr>
            <a:endParaRPr sz="1600">
              <a:latin typeface="Trebuchet MS"/>
              <a:ea typeface="Trebuchet MS"/>
              <a:cs typeface="Trebuchet MS"/>
              <a:sym typeface="Trebuchet MS"/>
            </a:endParaRPr>
          </a:p>
          <a:p>
            <a:pPr marL="0" marR="0" lvl="0" indent="0" algn="l" rtl="0">
              <a:spcBef>
                <a:spcPts val="0"/>
              </a:spcBef>
              <a:spcAft>
                <a:spcPts val="0"/>
              </a:spcAft>
              <a:buClr>
                <a:schemeClr val="dk1"/>
              </a:buClr>
              <a:buSzPts val="1100"/>
              <a:buFont typeface="Arial"/>
              <a:buNone/>
            </a:pPr>
            <a:r>
              <a:rPr lang="en-IN" sz="1600">
                <a:latin typeface="Trebuchet MS"/>
                <a:ea typeface="Trebuchet MS"/>
                <a:cs typeface="Trebuchet MS"/>
                <a:sym typeface="Trebuchet MS"/>
              </a:rPr>
              <a:t>Weekend or Weekday = IF  DATEPART('weekday',[Full Date Alternate Key]) = 7 or </a:t>
            </a:r>
            <a:endParaRPr sz="1600">
              <a:latin typeface="Trebuchet MS"/>
              <a:ea typeface="Trebuchet MS"/>
              <a:cs typeface="Trebuchet MS"/>
              <a:sym typeface="Trebuchet MS"/>
            </a:endParaRPr>
          </a:p>
          <a:p>
            <a:pPr marL="1828800" marR="0" lvl="0" indent="0" algn="l" rtl="0">
              <a:spcBef>
                <a:spcPts val="0"/>
              </a:spcBef>
              <a:spcAft>
                <a:spcPts val="0"/>
              </a:spcAft>
              <a:buClr>
                <a:schemeClr val="dk1"/>
              </a:buClr>
              <a:buSzPts val="1100"/>
              <a:buFont typeface="Arial"/>
              <a:buNone/>
            </a:pPr>
            <a:r>
              <a:rPr lang="en-IN" sz="1600">
                <a:latin typeface="Trebuchet MS"/>
                <a:ea typeface="Trebuchet MS"/>
                <a:cs typeface="Trebuchet MS"/>
                <a:sym typeface="Trebuchet MS"/>
              </a:rPr>
              <a:t>      DATEPART('weekday',[Full Date Alternate Key]) = 6 </a:t>
            </a:r>
            <a:endParaRPr sz="1600">
              <a:latin typeface="Trebuchet MS"/>
              <a:ea typeface="Trebuchet MS"/>
              <a:cs typeface="Trebuchet MS"/>
              <a:sym typeface="Trebuchet MS"/>
            </a:endParaRPr>
          </a:p>
          <a:p>
            <a:pPr marL="1828800" marR="0" lvl="0" indent="0" algn="l" rtl="0">
              <a:spcBef>
                <a:spcPts val="0"/>
              </a:spcBef>
              <a:spcAft>
                <a:spcPts val="0"/>
              </a:spcAft>
              <a:buClr>
                <a:schemeClr val="dk1"/>
              </a:buClr>
              <a:buSzPts val="1100"/>
              <a:buFont typeface="Arial"/>
              <a:buNone/>
            </a:pPr>
            <a:r>
              <a:rPr lang="en-IN" sz="1600">
                <a:latin typeface="Trebuchet MS"/>
                <a:ea typeface="Trebuchet MS"/>
                <a:cs typeface="Trebuchet MS"/>
                <a:sym typeface="Trebuchet MS"/>
              </a:rPr>
              <a:t>      THEN "Weekend"</a:t>
            </a:r>
            <a:endParaRPr sz="1600">
              <a:latin typeface="Trebuchet MS"/>
              <a:ea typeface="Trebuchet MS"/>
              <a:cs typeface="Trebuchet MS"/>
              <a:sym typeface="Trebuchet MS"/>
            </a:endParaRPr>
          </a:p>
          <a:p>
            <a:pPr marL="1371600" marR="0" lvl="0" indent="457200" algn="l" rtl="0">
              <a:spcBef>
                <a:spcPts val="0"/>
              </a:spcBef>
              <a:spcAft>
                <a:spcPts val="0"/>
              </a:spcAft>
              <a:buClr>
                <a:schemeClr val="dk1"/>
              </a:buClr>
              <a:buSzPts val="1100"/>
              <a:buFont typeface="Arial"/>
              <a:buNone/>
            </a:pPr>
            <a:r>
              <a:rPr lang="en-IN" sz="1600">
                <a:latin typeface="Trebuchet MS"/>
                <a:ea typeface="Trebuchet MS"/>
                <a:cs typeface="Trebuchet MS"/>
                <a:sym typeface="Trebuchet MS"/>
              </a:rPr>
              <a:t>      ELSE "Weekday"</a:t>
            </a:r>
            <a:endParaRPr sz="1600">
              <a:latin typeface="Trebuchet MS"/>
              <a:ea typeface="Trebuchet MS"/>
              <a:cs typeface="Trebuchet MS"/>
              <a:sym typeface="Trebuchet MS"/>
            </a:endParaRPr>
          </a:p>
          <a:p>
            <a:pPr marL="1371600" marR="0" lvl="0" indent="457200" algn="l" rtl="0">
              <a:spcBef>
                <a:spcPts val="0"/>
              </a:spcBef>
              <a:spcAft>
                <a:spcPts val="0"/>
              </a:spcAft>
              <a:buClr>
                <a:schemeClr val="dk1"/>
              </a:buClr>
              <a:buSzPts val="1100"/>
              <a:buFont typeface="Arial"/>
              <a:buNone/>
            </a:pPr>
            <a:r>
              <a:rPr lang="en-IN" sz="1600">
                <a:latin typeface="Trebuchet MS"/>
                <a:ea typeface="Trebuchet MS"/>
                <a:cs typeface="Trebuchet MS"/>
                <a:sym typeface="Trebuchet MS"/>
              </a:rPr>
              <a:t>      END</a:t>
            </a:r>
            <a:endParaRPr sz="1600">
              <a:latin typeface="Trebuchet MS"/>
              <a:ea typeface="Trebuchet MS"/>
              <a:cs typeface="Trebuchet MS"/>
              <a:sym typeface="Trebuchet MS"/>
            </a:endParaRPr>
          </a:p>
          <a:p>
            <a:pPr marL="0" marR="0" lvl="0" indent="0" algn="l" rtl="0">
              <a:spcBef>
                <a:spcPts val="0"/>
              </a:spcBef>
              <a:spcAft>
                <a:spcPts val="0"/>
              </a:spcAft>
              <a:buNone/>
            </a:pPr>
            <a:endParaRPr sz="1600">
              <a:latin typeface="Trebuchet MS"/>
              <a:ea typeface="Trebuchet MS"/>
              <a:cs typeface="Trebuchet MS"/>
              <a:sym typeface="Trebuchet MS"/>
            </a:endParaRPr>
          </a:p>
          <a:p>
            <a:pPr marL="0" marR="0" lvl="0" indent="0" algn="l" rtl="0">
              <a:spcBef>
                <a:spcPts val="0"/>
              </a:spcBef>
              <a:spcAft>
                <a:spcPts val="0"/>
              </a:spcAft>
              <a:buNone/>
            </a:pPr>
            <a:endParaRPr sz="1600">
              <a:latin typeface="Trebuchet MS"/>
              <a:ea typeface="Trebuchet MS"/>
              <a:cs typeface="Trebuchet MS"/>
              <a:sym typeface="Trebuchet MS"/>
            </a:endParaRPr>
          </a:p>
          <a:p>
            <a:pPr marL="0" marR="0" lvl="0" indent="0" algn="l" rtl="0">
              <a:spcBef>
                <a:spcPts val="0"/>
              </a:spcBef>
              <a:spcAft>
                <a:spcPts val="0"/>
              </a:spcAft>
              <a:buNone/>
            </a:pPr>
            <a:r>
              <a:rPr lang="en-IN" sz="1600">
                <a:latin typeface="Trebuchet MS"/>
                <a:ea typeface="Trebuchet MS"/>
                <a:cs typeface="Trebuchet MS"/>
                <a:sym typeface="Trebuchet MS"/>
              </a:rPr>
              <a:t>Weekday Name = DATENAME('weekday',[Full Date Alternate Key])</a:t>
            </a:r>
            <a:endParaRPr sz="1600">
              <a:latin typeface="Trebuchet MS"/>
              <a:ea typeface="Trebuchet MS"/>
              <a:cs typeface="Trebuchet MS"/>
              <a:sym typeface="Trebuchet MS"/>
            </a:endParaRPr>
          </a:p>
          <a:p>
            <a:pPr marL="0" marR="0" lvl="0" indent="0" algn="l" rtl="0">
              <a:spcBef>
                <a:spcPts val="0"/>
              </a:spcBef>
              <a:spcAft>
                <a:spcPts val="0"/>
              </a:spcAft>
              <a:buNone/>
            </a:pPr>
            <a:endParaRPr sz="1600">
              <a:latin typeface="Trebuchet MS"/>
              <a:ea typeface="Trebuchet MS"/>
              <a:cs typeface="Trebuchet MS"/>
              <a:sym typeface="Trebuchet MS"/>
            </a:endParaRPr>
          </a:p>
          <a:p>
            <a:pPr marL="0" marR="0" lvl="0" indent="0" algn="l" rtl="0">
              <a:spcBef>
                <a:spcPts val="0"/>
              </a:spcBef>
              <a:spcAft>
                <a:spcPts val="0"/>
              </a:spcAft>
              <a:buNone/>
            </a:pPr>
            <a:endParaRPr sz="1600">
              <a:latin typeface="Trebuchet MS"/>
              <a:ea typeface="Trebuchet MS"/>
              <a:cs typeface="Trebuchet MS"/>
              <a:sym typeface="Trebuchet MS"/>
            </a:endParaRPr>
          </a:p>
          <a:p>
            <a:pPr marL="0" marR="0" lvl="0" indent="0" algn="l" rtl="0">
              <a:spcBef>
                <a:spcPts val="0"/>
              </a:spcBef>
              <a:spcAft>
                <a:spcPts val="0"/>
              </a:spcAft>
              <a:buNone/>
            </a:pPr>
            <a:r>
              <a:rPr lang="en-IN" sz="1600">
                <a:latin typeface="Trebuchet MS"/>
                <a:ea typeface="Trebuchet MS"/>
                <a:cs typeface="Trebuchet MS"/>
                <a:sym typeface="Trebuchet MS"/>
              </a:rPr>
              <a:t>Financial Quarter = DATEPART('quarter',DATEADD('month',-3,[Full Date Alternate Key]))</a:t>
            </a:r>
            <a:endParaRPr sz="16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c8ce911891_4_1"/>
          <p:cNvSpPr txBox="1">
            <a:spLocks noGrp="1"/>
          </p:cNvSpPr>
          <p:nvPr>
            <p:ph type="title"/>
          </p:nvPr>
        </p:nvSpPr>
        <p:spPr>
          <a:xfrm>
            <a:off x="2552073" y="380134"/>
            <a:ext cx="6759300" cy="5142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2"/>
              </a:buClr>
              <a:buSzPct val="100000"/>
              <a:buFont typeface="Algerian"/>
              <a:buNone/>
            </a:pPr>
            <a:r>
              <a:rPr lang="en-IN" sz="3600">
                <a:solidFill>
                  <a:schemeClr val="accent2"/>
                </a:solidFill>
                <a:latin typeface="Algerian"/>
                <a:ea typeface="Algerian"/>
                <a:cs typeface="Algerian"/>
                <a:sym typeface="Algerian"/>
              </a:rPr>
              <a:t>Sales DASHBOARD (Tableau)</a:t>
            </a:r>
            <a:endParaRPr>
              <a:solidFill>
                <a:schemeClr val="accent2"/>
              </a:solidFill>
              <a:latin typeface="Algerian"/>
              <a:ea typeface="Algerian"/>
              <a:cs typeface="Algerian"/>
              <a:sym typeface="Algerian"/>
            </a:endParaRPr>
          </a:p>
        </p:txBody>
      </p:sp>
      <p:sp>
        <p:nvSpPr>
          <p:cNvPr id="214" name="Google Shape;214;g1c8ce911891_4_1"/>
          <p:cNvSpPr txBox="1">
            <a:spLocks noGrp="1"/>
          </p:cNvSpPr>
          <p:nvPr>
            <p:ph type="body" idx="1"/>
          </p:nvPr>
        </p:nvSpPr>
        <p:spPr>
          <a:xfrm>
            <a:off x="1190430" y="1480617"/>
            <a:ext cx="8627400" cy="45165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SzPts val="1440"/>
              <a:buNone/>
            </a:pPr>
            <a:endParaRPr>
              <a:solidFill>
                <a:schemeClr val="dk1"/>
              </a:solidFill>
              <a:latin typeface="Calibri"/>
              <a:ea typeface="Calibri"/>
              <a:cs typeface="Calibri"/>
              <a:sym typeface="Calibri"/>
            </a:endParaRPr>
          </a:p>
          <a:p>
            <a:pPr marL="0" lvl="0" indent="0" algn="l" rtl="0">
              <a:spcBef>
                <a:spcPts val="1200"/>
              </a:spcBef>
              <a:spcAft>
                <a:spcPts val="0"/>
              </a:spcAft>
              <a:buSzPts val="1440"/>
              <a:buNone/>
            </a:pPr>
            <a:endParaRPr/>
          </a:p>
        </p:txBody>
      </p:sp>
      <p:pic>
        <p:nvPicPr>
          <p:cNvPr id="215" name="Google Shape;215;g1c8ce911891_4_1"/>
          <p:cNvPicPr preferRelativeResize="0"/>
          <p:nvPr/>
        </p:nvPicPr>
        <p:blipFill rotWithShape="1">
          <a:blip r:embed="rId3">
            <a:alphaModFix/>
          </a:blip>
          <a:srcRect l="942" t="1612" r="1942" b="4110"/>
          <a:stretch/>
        </p:blipFill>
        <p:spPr>
          <a:xfrm>
            <a:off x="898088" y="1278600"/>
            <a:ext cx="10395826" cy="518710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d089d23213_6_0"/>
          <p:cNvSpPr txBox="1">
            <a:spLocks noGrp="1"/>
          </p:cNvSpPr>
          <p:nvPr>
            <p:ph type="title"/>
          </p:nvPr>
        </p:nvSpPr>
        <p:spPr>
          <a:xfrm>
            <a:off x="2716350" y="2768561"/>
            <a:ext cx="6759300" cy="132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accent2"/>
              </a:buClr>
              <a:buSzPts val="3240"/>
              <a:buFont typeface="Algerian"/>
              <a:buNone/>
            </a:pPr>
            <a:r>
              <a:rPr lang="en-IN" sz="6000">
                <a:solidFill>
                  <a:schemeClr val="accent2"/>
                </a:solidFill>
                <a:latin typeface="Algerian"/>
                <a:ea typeface="Algerian"/>
                <a:cs typeface="Algerian"/>
                <a:sym typeface="Algerian"/>
              </a:rPr>
              <a:t>Thank You</a:t>
            </a:r>
            <a:endParaRPr sz="6000">
              <a:solidFill>
                <a:schemeClr val="accent2"/>
              </a:solidFill>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1190430" y="603622"/>
            <a:ext cx="4293177" cy="5143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2"/>
              </a:buClr>
              <a:buSzPts val="3200"/>
              <a:buFont typeface="Algerian"/>
              <a:buNone/>
            </a:pPr>
            <a:r>
              <a:rPr lang="en-IN" sz="3200">
                <a:solidFill>
                  <a:schemeClr val="accent2"/>
                </a:solidFill>
                <a:latin typeface="Algerian"/>
                <a:ea typeface="Algerian"/>
                <a:cs typeface="Algerian"/>
                <a:sym typeface="Algerian"/>
              </a:rPr>
              <a:t>About company</a:t>
            </a:r>
            <a:endParaRPr/>
          </a:p>
        </p:txBody>
      </p:sp>
      <p:sp>
        <p:nvSpPr>
          <p:cNvPr id="150" name="Google Shape;150;p2"/>
          <p:cNvSpPr txBox="1">
            <a:spLocks noGrp="1"/>
          </p:cNvSpPr>
          <p:nvPr>
            <p:ph type="body" idx="1"/>
          </p:nvPr>
        </p:nvSpPr>
        <p:spPr>
          <a:xfrm>
            <a:off x="1460018" y="1480642"/>
            <a:ext cx="8627400" cy="4516500"/>
          </a:xfrm>
          <a:prstGeom prst="rect">
            <a:avLst/>
          </a:prstGeom>
          <a:noFill/>
          <a:ln>
            <a:noFill/>
          </a:ln>
        </p:spPr>
        <p:txBody>
          <a:bodyPr spcFirstLastPara="1" wrap="square" lIns="91425" tIns="45700" rIns="91425" bIns="45700" anchor="t" anchorCtr="0">
            <a:noAutofit/>
          </a:bodyPr>
          <a:lstStyle/>
          <a:p>
            <a:pPr marL="342900" lvl="0" indent="-365760" algn="l" rtl="0">
              <a:lnSpc>
                <a:spcPct val="87000"/>
              </a:lnSpc>
              <a:spcBef>
                <a:spcPts val="0"/>
              </a:spcBef>
              <a:spcAft>
                <a:spcPts val="0"/>
              </a:spcAft>
              <a:buSzPts val="1800"/>
              <a:buFont typeface="Trebuchet MS"/>
              <a:buChar char="►"/>
            </a:pPr>
            <a:r>
              <a:rPr lang="en-IN"/>
              <a:t>Adventure Works Cycles, the company on which the Adventure Works sample databases are based, is a large, multinational manufacturing company. The company manufactures and sells metal and composite bicycles to North American, European and Asian commercial markets. While its base operation is in Bothell, Washington with 290 employees, several regional sales teams are located throughout their market base.</a:t>
            </a:r>
            <a:endParaRPr/>
          </a:p>
          <a:p>
            <a:pPr marL="342900" lvl="0" indent="-365760" algn="l" rtl="0">
              <a:lnSpc>
                <a:spcPct val="87000"/>
              </a:lnSpc>
              <a:spcBef>
                <a:spcPts val="1800"/>
              </a:spcBef>
              <a:spcAft>
                <a:spcPts val="0"/>
              </a:spcAft>
              <a:buSzPts val="1800"/>
              <a:buFont typeface="Trebuchet MS"/>
              <a:buChar char="►"/>
            </a:pPr>
            <a:r>
              <a:rPr lang="en-IN"/>
              <a:t>n 2000s, Adventure Works Cycles bought a small manufacturing plant in Mexico. Which manufactures several critical subcomponents for the Adventure Works Cycles product line. These subcomponents are shipped to the Bothell location for final product assembly. In 2001, this manufacturing plant became the sole manufacturer and distributor of the touring bicycle product group.</a:t>
            </a:r>
            <a:endParaRPr/>
          </a:p>
          <a:p>
            <a:pPr marL="342900" lvl="0" indent="-365760" algn="l" rtl="0">
              <a:lnSpc>
                <a:spcPct val="87000"/>
              </a:lnSpc>
              <a:spcBef>
                <a:spcPts val="1800"/>
              </a:spcBef>
              <a:spcAft>
                <a:spcPts val="0"/>
              </a:spcAft>
              <a:buSzPts val="1800"/>
              <a:buFont typeface="Trebuchet MS"/>
              <a:buChar char="►"/>
            </a:pPr>
            <a:r>
              <a:rPr lang="en-IN"/>
              <a:t>Coming off a successful fiscal year, Adventure Works Cycles is looking to broaden its market share by targeting their sales to their best customers, extending their product availability through an external Web site, and reducing their cost of sales through lower production costs.I</a:t>
            </a:r>
            <a:endParaRPr/>
          </a:p>
          <a:p>
            <a:pPr marL="0" lvl="0" indent="0" algn="l" rtl="0">
              <a:lnSpc>
                <a:spcPct val="80000"/>
              </a:lnSpc>
              <a:spcBef>
                <a:spcPts val="1800"/>
              </a:spcBef>
              <a:spcAft>
                <a:spcPts val="0"/>
              </a:spcAft>
              <a:buSzPts val="1332"/>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1190424" y="348789"/>
            <a:ext cx="4293177" cy="5143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2"/>
              </a:buClr>
              <a:buSzPts val="3200"/>
              <a:buFont typeface="Algerian"/>
              <a:buNone/>
            </a:pPr>
            <a:r>
              <a:rPr lang="en-IN" sz="3200" dirty="0">
                <a:solidFill>
                  <a:schemeClr val="accent2"/>
                </a:solidFill>
                <a:latin typeface="Algerian"/>
                <a:ea typeface="Algerian"/>
                <a:cs typeface="Algerian"/>
                <a:sym typeface="Algerian"/>
              </a:rPr>
              <a:t>OBJECTIVE</a:t>
            </a:r>
            <a:endParaRPr dirty="0"/>
          </a:p>
        </p:txBody>
      </p:sp>
      <p:sp>
        <p:nvSpPr>
          <p:cNvPr id="156" name="Google Shape;156;p3"/>
          <p:cNvSpPr txBox="1">
            <a:spLocks noGrp="1"/>
          </p:cNvSpPr>
          <p:nvPr>
            <p:ph type="body" idx="1"/>
          </p:nvPr>
        </p:nvSpPr>
        <p:spPr>
          <a:xfrm>
            <a:off x="1131450" y="1040482"/>
            <a:ext cx="9929100" cy="4516500"/>
          </a:xfrm>
          <a:prstGeom prst="rect">
            <a:avLst/>
          </a:prstGeom>
          <a:noFill/>
          <a:ln>
            <a:noFill/>
          </a:ln>
        </p:spPr>
        <p:txBody>
          <a:bodyPr spcFirstLastPara="1" wrap="square" lIns="91425" tIns="45700" rIns="91425" bIns="45700" anchor="t" anchorCtr="0">
            <a:noAutofit/>
          </a:bodyPr>
          <a:lstStyle/>
          <a:p>
            <a:pPr marL="342900" lvl="0" indent="-372618" algn="just" rtl="0">
              <a:lnSpc>
                <a:spcPct val="115000"/>
              </a:lnSpc>
              <a:spcBef>
                <a:spcPts val="0"/>
              </a:spcBef>
              <a:spcAft>
                <a:spcPts val="0"/>
              </a:spcAft>
              <a:buSzPts val="1800"/>
              <a:buFont typeface="Trebuchet MS"/>
              <a:buChar char="►"/>
            </a:pPr>
            <a:r>
              <a:rPr lang="en-IN" dirty="0">
                <a:solidFill>
                  <a:schemeClr val="dk1"/>
                </a:solidFill>
              </a:rPr>
              <a:t>This Adventure works cycle company is Multinational company which manufactures and sells metals to North America, European &amp; Commercial markets. So, we create KPI’s, Dashboards to visualize the sales of company which is compatible for customers and so the company can expand their business</a:t>
            </a:r>
            <a:endParaRPr dirty="0"/>
          </a:p>
          <a:p>
            <a:pPr marL="342900" lvl="0" indent="-372618" algn="just" rtl="0">
              <a:lnSpc>
                <a:spcPct val="115000"/>
              </a:lnSpc>
              <a:spcBef>
                <a:spcPts val="1200"/>
              </a:spcBef>
              <a:spcAft>
                <a:spcPts val="0"/>
              </a:spcAft>
              <a:buSzPts val="1800"/>
              <a:buChar char="►"/>
            </a:pPr>
            <a:r>
              <a:rPr lang="en-IN" dirty="0">
                <a:solidFill>
                  <a:schemeClr val="dk1"/>
                </a:solidFill>
              </a:rPr>
              <a:t>The objective of the project is to </a:t>
            </a:r>
            <a:r>
              <a:rPr lang="en-IN" dirty="0" err="1">
                <a:solidFill>
                  <a:schemeClr val="dk1"/>
                </a:solidFill>
              </a:rPr>
              <a:t>analyze</a:t>
            </a:r>
            <a:r>
              <a:rPr lang="en-IN" dirty="0">
                <a:solidFill>
                  <a:schemeClr val="dk1"/>
                </a:solidFill>
              </a:rPr>
              <a:t> given Sales data and determine various KPIs (Key Performance  Indicator) and to perform its visualizations.</a:t>
            </a:r>
            <a:r>
              <a:rPr lang="en-IN" b="1" dirty="0">
                <a:solidFill>
                  <a:schemeClr val="dk1"/>
                </a:solidFill>
              </a:rPr>
              <a:t> </a:t>
            </a:r>
            <a:endParaRPr dirty="0"/>
          </a:p>
          <a:p>
            <a:pPr marL="342900" lvl="0" indent="-372618" algn="just" rtl="0">
              <a:lnSpc>
                <a:spcPct val="115000"/>
              </a:lnSpc>
              <a:spcBef>
                <a:spcPts val="1200"/>
              </a:spcBef>
              <a:spcAft>
                <a:spcPts val="0"/>
              </a:spcAft>
              <a:buSzPts val="1800"/>
              <a:buFont typeface="Trebuchet MS"/>
              <a:buChar char="►"/>
            </a:pPr>
            <a:r>
              <a:rPr lang="en-IN" dirty="0">
                <a:solidFill>
                  <a:schemeClr val="dk1"/>
                </a:solidFill>
              </a:rPr>
              <a:t>Preparing the data and building visualizations</a:t>
            </a:r>
            <a:endParaRPr dirty="0"/>
          </a:p>
          <a:p>
            <a:pPr marL="0" lvl="0" indent="0" algn="just" rtl="0">
              <a:lnSpc>
                <a:spcPct val="115000"/>
              </a:lnSpc>
              <a:spcBef>
                <a:spcPts val="1200"/>
              </a:spcBef>
              <a:spcAft>
                <a:spcPts val="0"/>
              </a:spcAft>
              <a:buSzPts val="1440"/>
              <a:buNone/>
            </a:pPr>
            <a:endParaRPr dirty="0">
              <a:solidFill>
                <a:schemeClr val="dk1"/>
              </a:solidFill>
            </a:endParaRPr>
          </a:p>
          <a:p>
            <a:pPr marL="0" lvl="0" indent="0" algn="just" rtl="0">
              <a:lnSpc>
                <a:spcPct val="115000"/>
              </a:lnSpc>
              <a:spcBef>
                <a:spcPts val="1200"/>
              </a:spcBef>
              <a:spcAft>
                <a:spcPts val="0"/>
              </a:spcAft>
              <a:buSzPts val="1440"/>
              <a:buNone/>
            </a:pPr>
            <a:r>
              <a:rPr lang="en-IN" dirty="0">
                <a:solidFill>
                  <a:schemeClr val="dk1"/>
                </a:solidFill>
              </a:rPr>
              <a:t> </a:t>
            </a:r>
            <a:r>
              <a:rPr lang="en-IN" b="1" dirty="0">
                <a:solidFill>
                  <a:schemeClr val="dk1"/>
                </a:solidFill>
              </a:rPr>
              <a:t>Technologies Used :</a:t>
            </a:r>
            <a:endParaRPr dirty="0"/>
          </a:p>
          <a:p>
            <a:pPr marL="342900" lvl="0" indent="-372618" algn="just" rtl="0">
              <a:lnSpc>
                <a:spcPct val="115000"/>
              </a:lnSpc>
              <a:spcBef>
                <a:spcPts val="1200"/>
              </a:spcBef>
              <a:spcAft>
                <a:spcPts val="0"/>
              </a:spcAft>
              <a:buSzPts val="1800"/>
              <a:buFont typeface="Trebuchet MS"/>
              <a:buChar char="►"/>
            </a:pPr>
            <a:r>
              <a:rPr lang="en-IN" dirty="0">
                <a:solidFill>
                  <a:schemeClr val="dk1"/>
                </a:solidFill>
              </a:rPr>
              <a:t>Microsoft Excel : Data cleaning, Pivot Table, use various functions like </a:t>
            </a:r>
            <a:r>
              <a:rPr lang="en-IN" dirty="0" err="1">
                <a:solidFill>
                  <a:schemeClr val="dk1"/>
                </a:solidFill>
              </a:rPr>
              <a:t>Vlookup</a:t>
            </a:r>
            <a:r>
              <a:rPr lang="en-IN" dirty="0">
                <a:solidFill>
                  <a:schemeClr val="dk1"/>
                </a:solidFill>
              </a:rPr>
              <a:t>, Filters.</a:t>
            </a:r>
            <a:endParaRPr dirty="0"/>
          </a:p>
          <a:p>
            <a:pPr marL="342900" lvl="0" indent="-372618" algn="just" rtl="0">
              <a:lnSpc>
                <a:spcPct val="115000"/>
              </a:lnSpc>
              <a:spcBef>
                <a:spcPts val="1200"/>
              </a:spcBef>
              <a:spcAft>
                <a:spcPts val="0"/>
              </a:spcAft>
              <a:buSzPts val="1800"/>
              <a:buFont typeface="Trebuchet MS"/>
              <a:buChar char="►"/>
            </a:pPr>
            <a:r>
              <a:rPr lang="en-IN" dirty="0">
                <a:solidFill>
                  <a:schemeClr val="dk1"/>
                </a:solidFill>
              </a:rPr>
              <a:t>Tableau &amp; Power BI: Perform visualizations to showcase the KPI’s in the form of Dashboard. </a:t>
            </a:r>
            <a:endParaRPr dirty="0"/>
          </a:p>
          <a:p>
            <a:pPr marL="342900" lvl="0" indent="-372618" algn="just" rtl="0">
              <a:lnSpc>
                <a:spcPct val="115000"/>
              </a:lnSpc>
              <a:spcBef>
                <a:spcPts val="1200"/>
              </a:spcBef>
              <a:spcAft>
                <a:spcPts val="0"/>
              </a:spcAft>
              <a:buSzPts val="1800"/>
              <a:buFont typeface="Trebuchet MS"/>
              <a:buChar char="►"/>
            </a:pPr>
            <a:r>
              <a:rPr lang="en-IN" dirty="0">
                <a:solidFill>
                  <a:schemeClr val="dk1"/>
                </a:solidFill>
              </a:rPr>
              <a:t>SQL: Perform queries with syntax like Joins, Primary key, Alter table etc.</a:t>
            </a:r>
            <a:endParaRPr dirty="0"/>
          </a:p>
          <a:p>
            <a:pPr marL="342900" lvl="0" indent="-258318" algn="just" rtl="0">
              <a:lnSpc>
                <a:spcPct val="115000"/>
              </a:lnSpc>
              <a:spcBef>
                <a:spcPts val="1200"/>
              </a:spcBef>
              <a:spcAft>
                <a:spcPts val="0"/>
              </a:spcAft>
              <a:buSzPts val="1440"/>
              <a:buFont typeface="Noto Sans Symbols"/>
              <a:buNone/>
            </a:pPr>
            <a:endParaRPr dirty="0"/>
          </a:p>
          <a:p>
            <a:pPr marL="0" lvl="0" indent="0" algn="l" rtl="0">
              <a:spcBef>
                <a:spcPts val="1200"/>
              </a:spcBef>
              <a:spcAft>
                <a:spcPts val="0"/>
              </a:spcAft>
              <a:buSzPts val="144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c346e0baa0_12_0"/>
          <p:cNvSpPr txBox="1">
            <a:spLocks noGrp="1"/>
          </p:cNvSpPr>
          <p:nvPr>
            <p:ph type="title"/>
          </p:nvPr>
        </p:nvSpPr>
        <p:spPr>
          <a:xfrm>
            <a:off x="3145049" y="149902"/>
            <a:ext cx="5901900" cy="5106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IN" dirty="0">
                <a:solidFill>
                  <a:schemeClr val="accent2"/>
                </a:solidFill>
                <a:latin typeface="Algerian"/>
                <a:ea typeface="Algerian"/>
                <a:cs typeface="Algerian"/>
                <a:sym typeface="Algerian"/>
              </a:rPr>
              <a:t>EXCEL DASHBOARD</a:t>
            </a:r>
            <a:endParaRPr dirty="0">
              <a:solidFill>
                <a:schemeClr val="accent2"/>
              </a:solidFill>
              <a:latin typeface="Algerian"/>
              <a:ea typeface="Algerian"/>
              <a:cs typeface="Algerian"/>
              <a:sym typeface="Algerian"/>
            </a:endParaRPr>
          </a:p>
        </p:txBody>
      </p:sp>
      <p:sp>
        <p:nvSpPr>
          <p:cNvPr id="162" name="Google Shape;162;g1c346e0baa0_12_0"/>
          <p:cNvSpPr txBox="1">
            <a:spLocks noGrp="1"/>
          </p:cNvSpPr>
          <p:nvPr>
            <p:ph type="body" idx="1"/>
          </p:nvPr>
        </p:nvSpPr>
        <p:spPr>
          <a:xfrm>
            <a:off x="2127709" y="1945739"/>
            <a:ext cx="8596800" cy="38808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63" name="Google Shape;163;g1c346e0baa0_12_0"/>
          <p:cNvPicPr preferRelativeResize="0"/>
          <p:nvPr/>
        </p:nvPicPr>
        <p:blipFill>
          <a:blip r:embed="rId3">
            <a:alphaModFix/>
          </a:blip>
          <a:stretch>
            <a:fillRect/>
          </a:stretch>
        </p:blipFill>
        <p:spPr>
          <a:xfrm>
            <a:off x="999600" y="769900"/>
            <a:ext cx="10192799" cy="5794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8"/>
          <p:cNvSpPr txBox="1"/>
          <p:nvPr/>
        </p:nvSpPr>
        <p:spPr>
          <a:xfrm>
            <a:off x="1037550" y="715525"/>
            <a:ext cx="10116900" cy="600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0" i="0" u="none" strike="noStrike" cap="none">
                <a:solidFill>
                  <a:schemeClr val="dk1"/>
                </a:solidFill>
                <a:latin typeface="Trebuchet MS"/>
                <a:ea typeface="Trebuchet MS"/>
                <a:cs typeface="Trebuchet MS"/>
                <a:sym typeface="Trebuchet MS"/>
              </a:rPr>
              <a:t>List the Names and salary of the employee whose salary is greater than 1000</a:t>
            </a:r>
            <a:endParaRPr sz="1600"/>
          </a:p>
          <a:p>
            <a:pPr marL="0" marR="0" lvl="0" indent="0" algn="l" rtl="0">
              <a:spcBef>
                <a:spcPts val="0"/>
              </a:spcBef>
              <a:spcAft>
                <a:spcPts val="0"/>
              </a:spcAft>
              <a:buNone/>
            </a:pPr>
            <a:r>
              <a:rPr lang="en-IN" sz="1600" b="0" i="0" u="none" strike="noStrike" cap="none">
                <a:solidFill>
                  <a:schemeClr val="dk1"/>
                </a:solidFill>
                <a:latin typeface="Trebuchet MS"/>
                <a:ea typeface="Trebuchet MS"/>
                <a:cs typeface="Trebuchet MS"/>
                <a:sym typeface="Trebuchet MS"/>
              </a:rPr>
              <a:t>select ENAME,SAL from emp where SAL &gt;1000;</a:t>
            </a:r>
            <a:endParaRPr sz="1600"/>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List the details of the employees who have joined before end of September 81.</a:t>
            </a:r>
            <a:endParaRPr sz="1600"/>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SELECT *FROM emp WHERE HIREDATE&lt;('1981-10-31'); </a:t>
            </a: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List Employee Names having I as second character.</a:t>
            </a:r>
            <a:endParaRPr sz="1600"/>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SELECT *FROM emp WHERE ENAME LIKE '_I%';-- </a:t>
            </a:r>
            <a:endParaRPr sz="1600"/>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List Employee Name, Salary, Allowances (40% of Sal), P.F. (10 % of Sal) and Net Salary. Also assign the alias name for the columns</a:t>
            </a:r>
            <a:endParaRPr sz="1600"/>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SELECT ENAME, SAL, SAL*.10 PF , SAL*.40 Allowances, SAL-sal*0.10-sal*0.4 Net_Salary FROM emp; -- </a:t>
            </a:r>
            <a:endParaRPr sz="1600"/>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List Employee Names with designations who does not report to anybody</a:t>
            </a:r>
            <a:endParaRPr sz="1600"/>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SELECT e.ENAME, e.JOB, e.MGR FROM emp eWHERE MGR IS NULL;-- </a:t>
            </a:r>
            <a:endParaRPr sz="1600"/>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List Empno, Ename and Salary in the ascending order of salary.</a:t>
            </a:r>
            <a:endParaRPr sz="1600"/>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select EMPNO, ENAME, SAL FROM emporder by SAL;-- </a:t>
            </a:r>
            <a:endParaRPr sz="1600"/>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How many jobs are available in the Organization ?</a:t>
            </a:r>
            <a:endParaRPr sz="1600"/>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select count(distinct job) from emp;-- </a:t>
            </a:r>
            <a:endParaRPr sz="1600"/>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Determine total payable salary of salesman category</a:t>
            </a:r>
            <a:endParaRPr sz="1600"/>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SELECT JOB, sum(SAL)FROM emp GROUP BY job having job = "salesman";</a:t>
            </a:r>
            <a:endParaRPr sz="1600">
              <a:solidFill>
                <a:schemeClr val="dk1"/>
              </a:solidFill>
              <a:latin typeface="Trebuchet MS"/>
              <a:ea typeface="Trebuchet MS"/>
              <a:cs typeface="Trebuchet MS"/>
              <a:sym typeface="Trebuchet MS"/>
            </a:endParaRPr>
          </a:p>
        </p:txBody>
      </p:sp>
      <p:sp>
        <p:nvSpPr>
          <p:cNvPr id="169" name="Google Shape;169;p8"/>
          <p:cNvSpPr txBox="1"/>
          <p:nvPr/>
        </p:nvSpPr>
        <p:spPr>
          <a:xfrm>
            <a:off x="2393770" y="129665"/>
            <a:ext cx="6759300" cy="514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accent2"/>
              </a:buClr>
              <a:buSzPts val="3200"/>
              <a:buFont typeface="Algerian"/>
              <a:buNone/>
            </a:pPr>
            <a:r>
              <a:rPr lang="en-IN" sz="3200" b="0" u="none" dirty="0" err="1">
                <a:solidFill>
                  <a:schemeClr val="accent2"/>
                </a:solidFill>
                <a:latin typeface="Algerian"/>
                <a:ea typeface="Algerian"/>
                <a:cs typeface="Algerian"/>
                <a:sym typeface="Algerian"/>
              </a:rPr>
              <a:t>Sql</a:t>
            </a:r>
            <a:r>
              <a:rPr lang="en-IN" sz="3200" b="0" u="none" dirty="0">
                <a:solidFill>
                  <a:schemeClr val="accent2"/>
                </a:solidFill>
                <a:latin typeface="Algerian"/>
                <a:ea typeface="Algerian"/>
                <a:cs typeface="Algerian"/>
                <a:sym typeface="Algerian"/>
              </a:rPr>
              <a:t> Queries &amp; output</a:t>
            </a:r>
            <a:endParaRPr sz="3200" b="0" u="none" dirty="0">
              <a:solidFill>
                <a:schemeClr val="accent2"/>
              </a:solidFill>
              <a:latin typeface="Algerian"/>
              <a:ea typeface="Algerian"/>
              <a:cs typeface="Algerian"/>
              <a:sym typeface="Algeri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cc3081ac66_3_0"/>
          <p:cNvSpPr txBox="1"/>
          <p:nvPr/>
        </p:nvSpPr>
        <p:spPr>
          <a:xfrm>
            <a:off x="7117400" y="810650"/>
            <a:ext cx="51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rebuchet MS"/>
              <a:ea typeface="Trebuchet MS"/>
              <a:cs typeface="Trebuchet MS"/>
              <a:sym typeface="Trebuchet MS"/>
            </a:endParaRPr>
          </a:p>
        </p:txBody>
      </p:sp>
      <p:sp>
        <p:nvSpPr>
          <p:cNvPr id="175" name="Google Shape;175;g1cc3081ac66_3_0"/>
          <p:cNvSpPr txBox="1"/>
          <p:nvPr/>
        </p:nvSpPr>
        <p:spPr>
          <a:xfrm>
            <a:off x="762000" y="405325"/>
            <a:ext cx="1053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rebuchet MS"/>
              <a:ea typeface="Trebuchet MS"/>
              <a:cs typeface="Trebuchet MS"/>
              <a:sym typeface="Trebuchet MS"/>
            </a:endParaRPr>
          </a:p>
        </p:txBody>
      </p:sp>
      <p:sp>
        <p:nvSpPr>
          <p:cNvPr id="176" name="Google Shape;176;g1cc3081ac66_3_0"/>
          <p:cNvSpPr txBox="1"/>
          <p:nvPr/>
        </p:nvSpPr>
        <p:spPr>
          <a:xfrm>
            <a:off x="891600" y="225443"/>
            <a:ext cx="10191900" cy="71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Clr>
                <a:schemeClr val="dk1"/>
              </a:buClr>
              <a:buSzPts val="1100"/>
              <a:buFont typeface="Arial"/>
              <a:buNone/>
            </a:pPr>
            <a:r>
              <a:rPr lang="en-IN" sz="1600" dirty="0">
                <a:solidFill>
                  <a:srgbClr val="404040"/>
                </a:solidFill>
                <a:latin typeface="Trebuchet MS"/>
                <a:ea typeface="Trebuchet MS"/>
                <a:cs typeface="Trebuchet MS"/>
                <a:sym typeface="Trebuchet MS"/>
              </a:rPr>
              <a:t>Write a query to match the salespeople to the customers according to the city  they are living.</a:t>
            </a:r>
            <a:endParaRPr sz="1600" dirty="0">
              <a:solidFill>
                <a:srgbClr val="404040"/>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select s.sname Salesman, c.cname Customer_Name, </a:t>
            </a:r>
            <a:r>
              <a:rPr lang="en-IN" sz="1600" dirty="0" err="1">
                <a:latin typeface="Trebuchet MS"/>
                <a:ea typeface="Trebuchet MS"/>
                <a:cs typeface="Trebuchet MS"/>
                <a:sym typeface="Trebuchet MS"/>
              </a:rPr>
              <a:t>c.city</a:t>
            </a:r>
            <a:r>
              <a:rPr lang="en-IN" sz="1600" dirty="0">
                <a:latin typeface="Trebuchet MS"/>
                <a:ea typeface="Trebuchet MS"/>
                <a:cs typeface="Trebuchet MS"/>
                <a:sym typeface="Trebuchet MS"/>
              </a:rPr>
              <a:t> </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from salespeople s, Cust c</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where s.city=c.city;</a:t>
            </a:r>
            <a:endParaRPr sz="1600" dirty="0">
              <a:latin typeface="Trebuchet MS"/>
              <a:ea typeface="Trebuchet MS"/>
              <a:cs typeface="Trebuchet MS"/>
              <a:sym typeface="Trebuchet MS"/>
            </a:endParaRPr>
          </a:p>
          <a:p>
            <a:pPr marL="0" lvl="0" indent="0" algn="l" rtl="0">
              <a:spcBef>
                <a:spcPts val="0"/>
              </a:spcBef>
              <a:spcAft>
                <a:spcPts val="0"/>
              </a:spcAft>
              <a:buNone/>
            </a:pPr>
            <a:endParaRPr sz="1600" dirty="0">
              <a:latin typeface="Trebuchet MS"/>
              <a:ea typeface="Trebuchet MS"/>
              <a:cs typeface="Trebuchet MS"/>
              <a:sym typeface="Trebuchet MS"/>
            </a:endParaRPr>
          </a:p>
          <a:p>
            <a:pPr marL="0" lvl="0" indent="0" algn="l" rtl="0">
              <a:spcBef>
                <a:spcPts val="0"/>
              </a:spcBef>
              <a:spcAft>
                <a:spcPts val="0"/>
              </a:spcAft>
              <a:buNone/>
            </a:pPr>
            <a:r>
              <a:rPr lang="en-IN" sz="1600" dirty="0">
                <a:latin typeface="Trebuchet MS"/>
                <a:ea typeface="Trebuchet MS"/>
                <a:cs typeface="Trebuchet MS"/>
                <a:sym typeface="Trebuchet MS"/>
              </a:rPr>
              <a:t>Write a query that lists each order number followed by name of customer who made that order.</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select o.onum, c.cname</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from orders o, cust c</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where o.cnum=c.cnum;</a:t>
            </a:r>
            <a:endParaRPr sz="1600" dirty="0">
              <a:latin typeface="Trebuchet MS"/>
              <a:ea typeface="Trebuchet MS"/>
              <a:cs typeface="Trebuchet MS"/>
              <a:sym typeface="Trebuchet MS"/>
            </a:endParaRPr>
          </a:p>
          <a:p>
            <a:pPr marL="0" lvl="0" indent="0" algn="l" rtl="0">
              <a:spcBef>
                <a:spcPts val="0"/>
              </a:spcBef>
              <a:spcAft>
                <a:spcPts val="0"/>
              </a:spcAft>
              <a:buNone/>
            </a:pPr>
            <a:endParaRPr sz="1600" dirty="0">
              <a:latin typeface="Trebuchet MS"/>
              <a:ea typeface="Trebuchet MS"/>
              <a:cs typeface="Trebuchet MS"/>
              <a:sym typeface="Trebuchet MS"/>
            </a:endParaRPr>
          </a:p>
          <a:p>
            <a:pPr marL="0" lvl="0" indent="0" algn="l" rtl="0">
              <a:spcBef>
                <a:spcPts val="0"/>
              </a:spcBef>
              <a:spcAft>
                <a:spcPts val="0"/>
              </a:spcAft>
              <a:buNone/>
            </a:pPr>
            <a:r>
              <a:rPr lang="en-IN" sz="1600" dirty="0">
                <a:latin typeface="Trebuchet MS"/>
                <a:ea typeface="Trebuchet MS"/>
                <a:cs typeface="Trebuchet MS"/>
                <a:sym typeface="Trebuchet MS"/>
              </a:rPr>
              <a:t>Write a Query to find all orders credited to the same salesperson who services Customer 2008.</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SELECT * FROM orders WHERE </a:t>
            </a:r>
            <a:r>
              <a:rPr lang="en-IN" sz="1600" dirty="0" err="1">
                <a:latin typeface="Trebuchet MS"/>
                <a:ea typeface="Trebuchet MS"/>
                <a:cs typeface="Trebuchet MS"/>
                <a:sym typeface="Trebuchet MS"/>
              </a:rPr>
              <a:t>snum</a:t>
            </a:r>
            <a:r>
              <a:rPr lang="en-IN" sz="1600" dirty="0">
                <a:latin typeface="Trebuchet MS"/>
                <a:ea typeface="Trebuchet MS"/>
                <a:cs typeface="Trebuchet MS"/>
                <a:sym typeface="Trebuchet MS"/>
              </a:rPr>
              <a:t> =</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    (SELECT DISTINCT </a:t>
            </a:r>
            <a:r>
              <a:rPr lang="en-IN" sz="1600" dirty="0" err="1">
                <a:latin typeface="Trebuchet MS"/>
                <a:ea typeface="Trebuchet MS"/>
                <a:cs typeface="Trebuchet MS"/>
                <a:sym typeface="Trebuchet MS"/>
              </a:rPr>
              <a:t>snum</a:t>
            </a:r>
            <a:r>
              <a:rPr lang="en-IN" sz="1600" dirty="0">
                <a:latin typeface="Trebuchet MS"/>
                <a:ea typeface="Trebuchet MS"/>
                <a:cs typeface="Trebuchet MS"/>
                <a:sym typeface="Trebuchet MS"/>
              </a:rPr>
              <a:t> </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     FROM orders </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     WHERE cnum =2008);</a:t>
            </a:r>
            <a:endParaRPr sz="1600" dirty="0">
              <a:latin typeface="Trebuchet MS"/>
              <a:ea typeface="Trebuchet MS"/>
              <a:cs typeface="Trebuchet MS"/>
              <a:sym typeface="Trebuchet MS"/>
            </a:endParaRPr>
          </a:p>
          <a:p>
            <a:pPr marL="0" lvl="0" indent="0" algn="l" rtl="0">
              <a:spcBef>
                <a:spcPts val="0"/>
              </a:spcBef>
              <a:spcAft>
                <a:spcPts val="0"/>
              </a:spcAft>
              <a:buNone/>
            </a:pPr>
            <a:endParaRPr sz="1600" dirty="0">
              <a:latin typeface="Trebuchet MS"/>
              <a:ea typeface="Trebuchet MS"/>
              <a:cs typeface="Trebuchet MS"/>
              <a:sym typeface="Trebuchet MS"/>
            </a:endParaRPr>
          </a:p>
          <a:p>
            <a:pPr marL="0" lvl="0" indent="0" algn="l" rtl="0">
              <a:spcBef>
                <a:spcPts val="0"/>
              </a:spcBef>
              <a:spcAft>
                <a:spcPts val="0"/>
              </a:spcAft>
              <a:buNone/>
            </a:pPr>
            <a:r>
              <a:rPr lang="en-IN" sz="1600" dirty="0">
                <a:latin typeface="Trebuchet MS"/>
                <a:ea typeface="Trebuchet MS"/>
                <a:cs typeface="Trebuchet MS"/>
                <a:sym typeface="Trebuchet MS"/>
              </a:rPr>
              <a:t>Write a Query to find all orders attributed to salespeople in London.</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select * from orders </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where cnum in(select cnum</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			  from cust </a:t>
            </a:r>
            <a:endParaRPr sz="1600" dirty="0">
              <a:latin typeface="Trebuchet MS"/>
              <a:ea typeface="Trebuchet MS"/>
              <a:cs typeface="Trebuchet MS"/>
              <a:sym typeface="Trebuchet MS"/>
            </a:endParaRPr>
          </a:p>
          <a:p>
            <a:pPr marL="0" lvl="0" indent="0" algn="l" rtl="0">
              <a:spcBef>
                <a:spcPts val="0"/>
              </a:spcBef>
              <a:spcAft>
                <a:spcPts val="0"/>
              </a:spcAft>
              <a:buNone/>
            </a:pPr>
            <a:r>
              <a:rPr lang="en-IN" sz="1600" dirty="0">
                <a:latin typeface="Trebuchet MS"/>
                <a:ea typeface="Trebuchet MS"/>
                <a:cs typeface="Trebuchet MS"/>
                <a:sym typeface="Trebuchet MS"/>
              </a:rPr>
              <a:t>              where city='London');</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600" dirty="0">
              <a:latin typeface="Trebuchet MS"/>
              <a:ea typeface="Trebuchet MS"/>
              <a:cs typeface="Trebuchet MS"/>
              <a:sym typeface="Trebuchet MS"/>
            </a:endParaRPr>
          </a:p>
          <a:p>
            <a:pPr marL="0" lvl="0" indent="0" algn="l" rtl="0">
              <a:spcBef>
                <a:spcPts val="0"/>
              </a:spcBef>
              <a:spcAft>
                <a:spcPts val="0"/>
              </a:spcAft>
              <a:buNone/>
            </a:pPr>
            <a:r>
              <a:rPr lang="en-IN" sz="1600" dirty="0">
                <a:latin typeface="Trebuchet MS"/>
                <a:ea typeface="Trebuchet MS"/>
                <a:cs typeface="Trebuchet MS"/>
                <a:sym typeface="Trebuchet MS"/>
              </a:rPr>
              <a:t> Write a query to show each salesperson with multiple customers.</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IN" sz="1600" dirty="0">
                <a:latin typeface="Trebuchet MS"/>
                <a:ea typeface="Trebuchet MS"/>
                <a:cs typeface="Trebuchet MS"/>
                <a:sym typeface="Trebuchet MS"/>
              </a:rPr>
              <a:t>select a.snum,b.sname,count(*) as cust_count from cust a, salespeople b where a.snum=</a:t>
            </a:r>
            <a:r>
              <a:rPr lang="en-IN" sz="1600" dirty="0" err="1">
                <a:latin typeface="Trebuchet MS"/>
                <a:ea typeface="Trebuchet MS"/>
                <a:cs typeface="Trebuchet MS"/>
                <a:sym typeface="Trebuchet MS"/>
              </a:rPr>
              <a:t>b.snum</a:t>
            </a:r>
            <a:r>
              <a:rPr lang="en-IN" sz="1600" dirty="0">
                <a:latin typeface="Trebuchet MS"/>
                <a:ea typeface="Trebuchet MS"/>
                <a:cs typeface="Trebuchet MS"/>
                <a:sym typeface="Trebuchet MS"/>
              </a:rPr>
              <a:t> group by </a:t>
            </a:r>
            <a:r>
              <a:rPr lang="en-IN" sz="1600" dirty="0" err="1">
                <a:latin typeface="Trebuchet MS"/>
                <a:ea typeface="Trebuchet MS"/>
                <a:cs typeface="Trebuchet MS"/>
                <a:sym typeface="Trebuchet MS"/>
              </a:rPr>
              <a:t>a.snum</a:t>
            </a:r>
            <a:r>
              <a:rPr lang="en-IN" sz="1600" dirty="0">
                <a:latin typeface="Trebuchet MS"/>
                <a:ea typeface="Trebuchet MS"/>
                <a:cs typeface="Trebuchet MS"/>
                <a:sym typeface="Trebuchet MS"/>
              </a:rPr>
              <a:t>;</a:t>
            </a:r>
            <a:endParaRPr sz="1600" dirty="0">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endParaRPr sz="1600" dirty="0">
              <a:latin typeface="Trebuchet MS"/>
              <a:ea typeface="Trebuchet MS"/>
              <a:cs typeface="Trebuchet MS"/>
              <a:sym typeface="Trebuchet MS"/>
            </a:endParaRPr>
          </a:p>
          <a:p>
            <a:pPr marL="0" lvl="0" indent="0" algn="l" rtl="0">
              <a:spcBef>
                <a:spcPts val="0"/>
              </a:spcBef>
              <a:spcAft>
                <a:spcPts val="0"/>
              </a:spcAft>
              <a:buNone/>
            </a:pPr>
            <a:endParaRPr sz="1600" dirty="0">
              <a:latin typeface="Trebuchet MS"/>
              <a:ea typeface="Trebuchet MS"/>
              <a:cs typeface="Trebuchet MS"/>
              <a:sym typeface="Trebuchet MS"/>
            </a:endParaRPr>
          </a:p>
          <a:p>
            <a:pPr marL="0" lvl="0" indent="0" algn="l" rtl="0">
              <a:spcBef>
                <a:spcPts val="0"/>
              </a:spcBef>
              <a:spcAft>
                <a:spcPts val="0"/>
              </a:spcAft>
              <a:buNone/>
            </a:pPr>
            <a:r>
              <a:rPr lang="en-IN" sz="1600" dirty="0">
                <a:latin typeface="Trebuchet MS"/>
                <a:ea typeface="Trebuchet MS"/>
                <a:cs typeface="Trebuchet MS"/>
                <a:sym typeface="Trebuchet MS"/>
              </a:rPr>
              <a:t>	</a:t>
            </a:r>
            <a:endParaRPr sz="1600" dirty="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2567565" y="396225"/>
            <a:ext cx="6759286" cy="514349"/>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2"/>
              </a:buClr>
              <a:buSzPct val="100000"/>
              <a:buFont typeface="Algerian"/>
              <a:buNone/>
            </a:pPr>
            <a:r>
              <a:rPr lang="en-IN" sz="3600">
                <a:solidFill>
                  <a:schemeClr val="accent2"/>
                </a:solidFill>
                <a:latin typeface="Algerian"/>
                <a:ea typeface="Algerian"/>
                <a:cs typeface="Algerian"/>
                <a:sym typeface="Algerian"/>
              </a:rPr>
              <a:t>Data modelling in power bi</a:t>
            </a:r>
            <a:endParaRPr>
              <a:solidFill>
                <a:schemeClr val="accent2"/>
              </a:solidFill>
              <a:latin typeface="Algerian"/>
              <a:ea typeface="Algerian"/>
              <a:cs typeface="Algerian"/>
              <a:sym typeface="Algerian"/>
            </a:endParaRPr>
          </a:p>
        </p:txBody>
      </p:sp>
      <p:pic>
        <p:nvPicPr>
          <p:cNvPr id="182" name="Google Shape;182;p11"/>
          <p:cNvPicPr preferRelativeResize="0"/>
          <p:nvPr/>
        </p:nvPicPr>
        <p:blipFill>
          <a:blip r:embed="rId3">
            <a:alphaModFix/>
          </a:blip>
          <a:stretch>
            <a:fillRect/>
          </a:stretch>
        </p:blipFill>
        <p:spPr>
          <a:xfrm>
            <a:off x="1006700" y="1164300"/>
            <a:ext cx="10178601" cy="5371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1351107" y="326717"/>
            <a:ext cx="9015701" cy="514349"/>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2"/>
              </a:buClr>
              <a:buSzPct val="100000"/>
              <a:buFont typeface="Algerian"/>
              <a:buNone/>
            </a:pPr>
            <a:r>
              <a:rPr lang="en-IN">
                <a:solidFill>
                  <a:schemeClr val="accent2"/>
                </a:solidFill>
                <a:latin typeface="Algerian"/>
                <a:ea typeface="Algerian"/>
                <a:cs typeface="Algerian"/>
                <a:sym typeface="Algerian"/>
              </a:rPr>
              <a:t>dax</a:t>
            </a:r>
            <a:endParaRPr/>
          </a:p>
        </p:txBody>
      </p:sp>
      <p:sp>
        <p:nvSpPr>
          <p:cNvPr id="188" name="Google Shape;188;p12"/>
          <p:cNvSpPr txBox="1"/>
          <p:nvPr/>
        </p:nvSpPr>
        <p:spPr>
          <a:xfrm>
            <a:off x="954448" y="841066"/>
            <a:ext cx="9809100" cy="551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Year = UnionSales[Date].[Year]</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Month = UnionSales[Date].[MonthNo]</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Month Name = UnionSales[Date].[Month]</a:t>
            </a:r>
            <a:endParaRPr/>
          </a:p>
          <a:p>
            <a:pPr marL="0" marR="0" lvl="0" indent="0" algn="l" rtl="0">
              <a:spcBef>
                <a:spcPts val="0"/>
              </a:spcBef>
              <a:spcAft>
                <a:spcPts val="0"/>
              </a:spcAft>
              <a:buNone/>
            </a:pPr>
            <a:endParaRPr sz="1600">
              <a:solidFill>
                <a:schemeClr val="lt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Month Short Name = FORMAT(UnionSales[Date],"mmm")</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Calendar Quarter = UnionSales[Date].[Quarter]</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Weekday No = WEEKNUM(UnionSales[Date],2)</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Weekday Name = WEEKDAY(UnionSales[Date</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Weekend or Weekday = IF(WEEKDAY(UnionSales[Date],2)&gt;=6,"weekend","weekday")</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Financial Month = MONTH(EDATE(UnionSales[Date],-3))</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Financial Quarter = "Qtr " &amp;</a:t>
            </a:r>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CEILING(MONTH(EDATE(UnionSales[Date],-3)),3)/3</a:t>
            </a:r>
            <a:endParaRPr/>
          </a:p>
          <a:p>
            <a:pPr marL="0" marR="0" lvl="0" indent="0" algn="l" rtl="0">
              <a:spcBef>
                <a:spcPts val="0"/>
              </a:spcBef>
              <a:spcAft>
                <a:spcPts val="0"/>
              </a:spcAft>
              <a:buNone/>
            </a:pPr>
            <a:endParaRPr sz="16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IN" sz="1600">
                <a:solidFill>
                  <a:schemeClr val="dk1"/>
                </a:solidFill>
                <a:latin typeface="Trebuchet MS"/>
                <a:ea typeface="Trebuchet MS"/>
                <a:cs typeface="Trebuchet MS"/>
                <a:sym typeface="Trebuchet MS"/>
              </a:rPr>
              <a:t>Year Month = FORMAT(UnionSales[Date],"mmm-yyyy")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c346e0baa0_3_9"/>
          <p:cNvSpPr txBox="1">
            <a:spLocks noGrp="1"/>
          </p:cNvSpPr>
          <p:nvPr>
            <p:ph type="title"/>
          </p:nvPr>
        </p:nvSpPr>
        <p:spPr>
          <a:xfrm>
            <a:off x="2716349" y="194905"/>
            <a:ext cx="6759300" cy="514200"/>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Clr>
                <a:schemeClr val="accent2"/>
              </a:buClr>
              <a:buSzPct val="100000"/>
              <a:buFont typeface="Algerian"/>
              <a:buNone/>
            </a:pPr>
            <a:r>
              <a:rPr lang="en-IN" sz="3600">
                <a:solidFill>
                  <a:schemeClr val="accent2"/>
                </a:solidFill>
                <a:latin typeface="Algerian"/>
                <a:ea typeface="Algerian"/>
                <a:cs typeface="Algerian"/>
                <a:sym typeface="Algerian"/>
              </a:rPr>
              <a:t>Sales DASHBOARD (power bi)</a:t>
            </a:r>
            <a:endParaRPr>
              <a:solidFill>
                <a:schemeClr val="accent2"/>
              </a:solidFill>
              <a:latin typeface="Algerian"/>
              <a:ea typeface="Algerian"/>
              <a:cs typeface="Algerian"/>
              <a:sym typeface="Algerian"/>
            </a:endParaRPr>
          </a:p>
        </p:txBody>
      </p:sp>
      <p:sp>
        <p:nvSpPr>
          <p:cNvPr id="194" name="Google Shape;194;g1c346e0baa0_3_9"/>
          <p:cNvSpPr txBox="1">
            <a:spLocks noGrp="1"/>
          </p:cNvSpPr>
          <p:nvPr>
            <p:ph type="body" idx="1"/>
          </p:nvPr>
        </p:nvSpPr>
        <p:spPr>
          <a:xfrm>
            <a:off x="1190430" y="1480617"/>
            <a:ext cx="8627400" cy="45165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0"/>
              </a:spcBef>
              <a:spcAft>
                <a:spcPts val="0"/>
              </a:spcAft>
              <a:buSzPts val="1440"/>
              <a:buNone/>
            </a:pPr>
            <a:endParaRPr>
              <a:solidFill>
                <a:schemeClr val="dk1"/>
              </a:solidFill>
              <a:latin typeface="Calibri"/>
              <a:ea typeface="Calibri"/>
              <a:cs typeface="Calibri"/>
              <a:sym typeface="Calibri"/>
            </a:endParaRPr>
          </a:p>
          <a:p>
            <a:pPr marL="0" lvl="0" indent="0" algn="l" rtl="0">
              <a:spcBef>
                <a:spcPts val="1200"/>
              </a:spcBef>
              <a:spcAft>
                <a:spcPts val="0"/>
              </a:spcAft>
              <a:buSzPts val="1440"/>
              <a:buNone/>
            </a:pPr>
            <a:endParaRPr/>
          </a:p>
        </p:txBody>
      </p:sp>
      <p:pic>
        <p:nvPicPr>
          <p:cNvPr id="3" name="Picture 2">
            <a:extLst>
              <a:ext uri="{FF2B5EF4-FFF2-40B4-BE49-F238E27FC236}">
                <a16:creationId xmlns:a16="http://schemas.microsoft.com/office/drawing/2014/main" id="{811CA69C-9A5E-9946-0C87-78FCB60E2CC0}"/>
              </a:ext>
            </a:extLst>
          </p:cNvPr>
          <p:cNvPicPr>
            <a:picLocks noChangeAspect="1"/>
          </p:cNvPicPr>
          <p:nvPr/>
        </p:nvPicPr>
        <p:blipFill>
          <a:blip r:embed="rId3"/>
          <a:stretch>
            <a:fillRect/>
          </a:stretch>
        </p:blipFill>
        <p:spPr>
          <a:xfrm>
            <a:off x="1703808" y="814639"/>
            <a:ext cx="8784382" cy="5848456"/>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1027</Words>
  <Application>Microsoft Office PowerPoint</Application>
  <PresentationFormat>Widescreen</PresentationFormat>
  <Paragraphs>123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Calibri</vt:lpstr>
      <vt:lpstr>Noto Sans Symbols</vt:lpstr>
      <vt:lpstr>Trebuchet MS</vt:lpstr>
      <vt:lpstr>Facet</vt:lpstr>
      <vt:lpstr>Adventure Works Cycles</vt:lpstr>
      <vt:lpstr>About company</vt:lpstr>
      <vt:lpstr>OBJECTIVE</vt:lpstr>
      <vt:lpstr>EXCEL DASHBOARD</vt:lpstr>
      <vt:lpstr>PowerPoint Presentation</vt:lpstr>
      <vt:lpstr>PowerPoint Presentation</vt:lpstr>
      <vt:lpstr>Data modelling in power bi</vt:lpstr>
      <vt:lpstr>dax</vt:lpstr>
      <vt:lpstr>Sales DASHBOARD (power bi)</vt:lpstr>
      <vt:lpstr>Data modelling (Tableau)</vt:lpstr>
      <vt:lpstr>Calculated Fields</vt:lpstr>
      <vt:lpstr>Sales DASHBOARD (Tableau)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 Cycles</dc:title>
  <dc:creator>Varsha Sadanpawar</dc:creator>
  <cp:lastModifiedBy>Varsha Sadanpawar</cp:lastModifiedBy>
  <cp:revision>6</cp:revision>
  <dcterms:created xsi:type="dcterms:W3CDTF">2022-12-28T14:29:43Z</dcterms:created>
  <dcterms:modified xsi:type="dcterms:W3CDTF">2023-01-08T11:53:47Z</dcterms:modified>
</cp:coreProperties>
</file>