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handoutMasterIdLst>
    <p:handoutMasterId r:id="rId20"/>
  </p:handoutMasterIdLst>
  <p:sldIdLst>
    <p:sldId id="275" r:id="rId2"/>
    <p:sldId id="388" r:id="rId3"/>
    <p:sldId id="390" r:id="rId4"/>
    <p:sldId id="391" r:id="rId5"/>
    <p:sldId id="392" r:id="rId6"/>
    <p:sldId id="393" r:id="rId7"/>
    <p:sldId id="394" r:id="rId8"/>
    <p:sldId id="395" r:id="rId9"/>
    <p:sldId id="396" r:id="rId10"/>
    <p:sldId id="397" r:id="rId11"/>
    <p:sldId id="398" r:id="rId12"/>
    <p:sldId id="408" r:id="rId13"/>
    <p:sldId id="403" r:id="rId14"/>
    <p:sldId id="405" r:id="rId15"/>
    <p:sldId id="406" r:id="rId16"/>
    <p:sldId id="407" r:id="rId17"/>
    <p:sldId id="40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928"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9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590" autoAdjust="0"/>
  </p:normalViewPr>
  <p:slideViewPr>
    <p:cSldViewPr showGuides="1">
      <p:cViewPr varScale="1">
        <p:scale>
          <a:sx n="68" d="100"/>
          <a:sy n="68" d="100"/>
        </p:scale>
        <p:origin x="402" y="72"/>
      </p:cViewPr>
      <p:guideLst>
        <p:guide orient="horz" pos="2160"/>
        <p:guide pos="292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9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handoutMaster" Target="handoutMasters/handoutMaster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notesMaster" Target="notesMasters/notesMaster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viewProps" Target="viewProps.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72FC0-3A6E-4FDF-98C7-05D53ADA3185}" type="datetimeFigureOut">
              <a:rPr lang="en-US" smtClean="0"/>
              <a:t>10/29/2025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E15A7B-879F-45B5-9291-0F55AE53DB35}"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F44B48-72A2-4A15-9A9B-0DA2BF7C6B02}" type="datetimeFigureOut">
              <a:rPr lang="en-US" smtClean="0"/>
              <a:t>10/29/2025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238FA3-189B-4AA8-9E46-1FED810FB611}"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en-IN"/>
          </a:p>
        </p:txBody>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238FA3-189B-4AA8-9E46-1FED810FB611}"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3BD94B3-44B9-44B7-85A7-F056FA607D46}" type="datetime3">
              <a:rPr lang="en-US" smtClean="0"/>
              <a:t>29 October 2025</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B910C5-081D-4FA6-9B78-BB56BEB475DD}" type="datetime3">
              <a:rPr lang="en-US" smtClean="0"/>
              <a:t>29 October 2025</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8360AF-72BE-4445-B200-736511B20555}" type="datetime3">
              <a:rPr lang="en-US" smtClean="0"/>
              <a:t>29 October 2025</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525963"/>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noFill/>
          <a:ln>
            <a:noFill/>
          </a:ln>
          <a:effectLst>
            <a:outerShdw blurRad="50800" dist="50800" dir="5400000" algn="ctr" rotWithShape="0">
              <a:schemeClr val="bg1"/>
            </a:outerShdw>
          </a:effectLst>
        </p:spPr>
        <p:txBody>
          <a:bodyPr/>
          <a:lstStyle>
            <a:lvl1pPr>
              <a:defRPr>
                <a:solidFill>
                  <a:schemeClr val="accent6">
                    <a:lumMod val="50000"/>
                  </a:schemeClr>
                </a:solidFill>
              </a:defRPr>
            </a:lvl1pPr>
          </a:lstStyle>
          <a:p>
            <a:fld id="{10B6530B-5C68-4965-B8A9-8C18D26903BD}" type="datetime3">
              <a:rPr lang="en-US" smtClean="0"/>
              <a:t>29 October 2025</a:t>
            </a:fld>
            <a:endParaRPr lang="en-US" dirty="0"/>
          </a:p>
        </p:txBody>
      </p:sp>
      <p:sp>
        <p:nvSpPr>
          <p:cNvPr id="5" name="Footer Placeholder 4"/>
          <p:cNvSpPr>
            <a:spLocks noGrp="1"/>
          </p:cNvSpPr>
          <p:nvPr>
            <p:ph type="ftr" sz="quarter" idx="11"/>
          </p:nvPr>
        </p:nvSpPr>
        <p:spPr/>
        <p:txBody>
          <a:bodyPr/>
          <a:lstStyle>
            <a:lvl1pPr>
              <a:defRPr>
                <a:solidFill>
                  <a:schemeClr val="accent6">
                    <a:lumMod val="50000"/>
                  </a:schemeClr>
                </a:solidFill>
              </a:defRPr>
            </a:lvl1pPr>
          </a:lstStyle>
          <a:p>
            <a:r>
              <a:rPr lang="en-US"/>
              <a:t>School of Computing - CSE</a:t>
            </a:r>
            <a:endParaRPr lang="en-US" dirty="0"/>
          </a:p>
        </p:txBody>
      </p:sp>
      <p:sp>
        <p:nvSpPr>
          <p:cNvPr id="6" name="Slide Number Placeholder 5"/>
          <p:cNvSpPr>
            <a:spLocks noGrp="1"/>
          </p:cNvSpPr>
          <p:nvPr>
            <p:ph type="sldNum" sz="quarter" idx="12"/>
          </p:nvPr>
        </p:nvSpPr>
        <p:spPr/>
        <p:txBody>
          <a:bodyPr/>
          <a:lstStyle>
            <a:lvl1pPr>
              <a:defRPr>
                <a:solidFill>
                  <a:schemeClr val="accent6">
                    <a:lumMod val="50000"/>
                  </a:schemeClr>
                </a:solidFill>
              </a:defRPr>
            </a:lvl1pPr>
          </a:lstStyle>
          <a:p>
            <a:fld id="{C0EC1BDC-9B67-430D-970A-E36C75175141}"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7275DB-6D13-480B-AC77-F5019BDC5287}" type="datetime3">
              <a:rPr lang="en-US" smtClean="0"/>
              <a:t>29 October 2025</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2A365F-315E-4D26-B736-3944439F5E09}" type="datetime3">
              <a:rPr lang="en-US" smtClean="0"/>
              <a:t>29 October 2025</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AB1E7AE-CF1A-4AE7-BD2C-F950D278A3DB}" type="datetime3">
              <a:rPr lang="en-US" smtClean="0"/>
              <a:t>29 October 2025</a:t>
            </a:fld>
            <a:endParaRPr lang="en-US"/>
          </a:p>
        </p:txBody>
      </p:sp>
      <p:sp>
        <p:nvSpPr>
          <p:cNvPr id="6" name="Footer Placeholder 5"/>
          <p:cNvSpPr>
            <a:spLocks noGrp="1"/>
          </p:cNvSpPr>
          <p:nvPr>
            <p:ph type="ftr" sz="quarter" idx="11"/>
          </p:nvPr>
        </p:nvSpPr>
        <p:spPr/>
        <p:txBody>
          <a:bodyPr/>
          <a:lstStyle/>
          <a:p>
            <a:r>
              <a:rPr lang="en-US"/>
              <a:t>School of Computing - CSE</a:t>
            </a:r>
          </a:p>
        </p:txBody>
      </p:sp>
      <p:sp>
        <p:nvSpPr>
          <p:cNvPr id="7" name="Slide Number Placeholder 6"/>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C6D51F8-804C-441D-85CA-D64DC6F78406}" type="datetime3">
              <a:rPr lang="en-US" smtClean="0"/>
              <a:t>29 October 2025</a:t>
            </a:fld>
            <a:endParaRPr lang="en-US"/>
          </a:p>
        </p:txBody>
      </p:sp>
      <p:sp>
        <p:nvSpPr>
          <p:cNvPr id="8" name="Footer Placeholder 7"/>
          <p:cNvSpPr>
            <a:spLocks noGrp="1"/>
          </p:cNvSpPr>
          <p:nvPr>
            <p:ph type="ftr" sz="quarter" idx="11"/>
          </p:nvPr>
        </p:nvSpPr>
        <p:spPr/>
        <p:txBody>
          <a:bodyPr/>
          <a:lstStyle/>
          <a:p>
            <a:r>
              <a:rPr lang="en-US"/>
              <a:t>School of Computing - CSE</a:t>
            </a:r>
          </a:p>
        </p:txBody>
      </p:sp>
      <p:sp>
        <p:nvSpPr>
          <p:cNvPr id="9" name="Slide Number Placeholder 8"/>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97CCCDB-4457-4C48-985F-BD1C33DF88D2}" type="datetime3">
              <a:rPr lang="en-US" smtClean="0"/>
              <a:t>29 October 2025</a:t>
            </a:fld>
            <a:endParaRPr lang="en-US"/>
          </a:p>
        </p:txBody>
      </p:sp>
      <p:sp>
        <p:nvSpPr>
          <p:cNvPr id="4" name="Footer Placeholder 3"/>
          <p:cNvSpPr>
            <a:spLocks noGrp="1"/>
          </p:cNvSpPr>
          <p:nvPr>
            <p:ph type="ftr" sz="quarter" idx="11"/>
          </p:nvPr>
        </p:nvSpPr>
        <p:spPr/>
        <p:txBody>
          <a:bodyPr/>
          <a:lstStyle/>
          <a:p>
            <a:r>
              <a:rPr lang="en-US"/>
              <a:t>School of Computing - CSE</a:t>
            </a:r>
          </a:p>
        </p:txBody>
      </p:sp>
      <p:sp>
        <p:nvSpPr>
          <p:cNvPr id="5" name="Slide Number Placeholder 4"/>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F4AF7E-7813-4879-8B55-5575B0080D39}" type="datetime3">
              <a:rPr lang="en-US" smtClean="0"/>
              <a:t>29 October 2025</a:t>
            </a:fld>
            <a:endParaRPr lang="en-US"/>
          </a:p>
        </p:txBody>
      </p:sp>
      <p:sp>
        <p:nvSpPr>
          <p:cNvPr id="3" name="Footer Placeholder 2"/>
          <p:cNvSpPr>
            <a:spLocks noGrp="1"/>
          </p:cNvSpPr>
          <p:nvPr>
            <p:ph type="ftr" sz="quarter" idx="11"/>
          </p:nvPr>
        </p:nvSpPr>
        <p:spPr/>
        <p:txBody>
          <a:bodyPr/>
          <a:lstStyle/>
          <a:p>
            <a:r>
              <a:rPr lang="en-US"/>
              <a:t>School of Computing - CSE</a:t>
            </a:r>
          </a:p>
        </p:txBody>
      </p:sp>
      <p:sp>
        <p:nvSpPr>
          <p:cNvPr id="4" name="Slide Number Placeholder 3"/>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EC94D0-F97F-48E4-A142-9DA614267486}" type="datetime3">
              <a:rPr lang="en-US" smtClean="0"/>
              <a:t>29 October 2025</a:t>
            </a:fld>
            <a:endParaRPr lang="en-US"/>
          </a:p>
        </p:txBody>
      </p:sp>
      <p:sp>
        <p:nvSpPr>
          <p:cNvPr id="6" name="Footer Placeholder 5"/>
          <p:cNvSpPr>
            <a:spLocks noGrp="1"/>
          </p:cNvSpPr>
          <p:nvPr>
            <p:ph type="ftr" sz="quarter" idx="11"/>
          </p:nvPr>
        </p:nvSpPr>
        <p:spPr/>
        <p:txBody>
          <a:bodyPr/>
          <a:lstStyle/>
          <a:p>
            <a:r>
              <a:rPr lang="en-US"/>
              <a:t>School of Computing - CSE</a:t>
            </a:r>
          </a:p>
        </p:txBody>
      </p:sp>
      <p:sp>
        <p:nvSpPr>
          <p:cNvPr id="7" name="Slide Number Placeholder 6"/>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7DA9B2-FBCA-4233-9590-C0754509BDB5}" type="datetime3">
              <a:rPr lang="en-US" smtClean="0"/>
              <a:t>29 October 2025</a:t>
            </a:fld>
            <a:endParaRPr lang="en-US"/>
          </a:p>
        </p:txBody>
      </p:sp>
      <p:sp>
        <p:nvSpPr>
          <p:cNvPr id="6" name="Footer Placeholder 5"/>
          <p:cNvSpPr>
            <a:spLocks noGrp="1"/>
          </p:cNvSpPr>
          <p:nvPr>
            <p:ph type="ftr" sz="quarter" idx="11"/>
          </p:nvPr>
        </p:nvSpPr>
        <p:spPr/>
        <p:txBody>
          <a:bodyPr/>
          <a:lstStyle/>
          <a:p>
            <a:r>
              <a:rPr lang="en-US"/>
              <a:t>School of Computing - CSE</a:t>
            </a:r>
          </a:p>
        </p:txBody>
      </p:sp>
      <p:sp>
        <p:nvSpPr>
          <p:cNvPr id="7" name="Slide Number Placeholder 6"/>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8940" y="228600"/>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4D4881-3C1B-4E10-8E47-87CE42F43D14}" type="datetime3">
              <a:rPr lang="en-US" smtClean="0"/>
              <a:t>29 October 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School of Computing - CSE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8076C-CE04-4A00-BFAA-A90EA8355859}" type="slidenum">
              <a:rPr lang="en-US" smtClean="0"/>
              <a:t>‹#›</a:t>
            </a:fld>
            <a:endParaRPr lang="en-US"/>
          </a:p>
        </p:txBody>
      </p:sp>
      <p:sp>
        <p:nvSpPr>
          <p:cNvPr id="8" name="Rectangle 7"/>
          <p:cNvSpPr/>
          <p:nvPr userDrawn="1"/>
        </p:nvSpPr>
        <p:spPr>
          <a:xfrm>
            <a:off x="298940" y="177143"/>
            <a:ext cx="8610600" cy="655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userDrawn="1"/>
        </p:nvCxnSpPr>
        <p:spPr>
          <a:xfrm>
            <a:off x="298940" y="1219200"/>
            <a:ext cx="8610600" cy="158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ph type="ctrTitle"/>
          </p:nvPr>
        </p:nvSpPr>
        <p:spPr>
          <a:xfrm>
            <a:off x="571500" y="449944"/>
            <a:ext cx="7772400" cy="3505199"/>
          </a:xfrm>
        </p:spPr>
        <p:txBody>
          <a:bodyPr>
            <a:normAutofit/>
          </a:bodyPr>
          <a:lstStyle/>
          <a:p>
            <a:br>
              <a:rPr lang="en-IN" sz="2000" dirty="0">
                <a:solidFill>
                  <a:schemeClr val="accent1">
                    <a:lumMod val="50000"/>
                  </a:schemeClr>
                </a:solidFill>
                <a:latin typeface="Arial" panose="020B0604020202020204" pitchFamily="34" charset="0"/>
                <a:cs typeface="Arial" panose="020B0604020202020204" pitchFamily="34" charset="0"/>
              </a:rPr>
            </a:br>
            <a:br>
              <a:rPr lang="en-IN" sz="2400" dirty="0">
                <a:solidFill>
                  <a:schemeClr val="accent1">
                    <a:lumMod val="50000"/>
                  </a:schemeClr>
                </a:solidFill>
                <a:latin typeface="Arial" panose="020B0604020202020204" pitchFamily="34" charset="0"/>
                <a:cs typeface="Arial" panose="020B0604020202020204" pitchFamily="34" charset="0"/>
              </a:rPr>
            </a:br>
            <a:endParaRPr lang="en-US" sz="2400" dirty="0">
              <a:solidFill>
                <a:schemeClr val="accent1">
                  <a:lumMod val="50000"/>
                </a:schemeClr>
              </a:solidFill>
              <a:latin typeface="Arial" panose="020B0604020202020204" pitchFamily="34" charset="0"/>
              <a:cs typeface="Arial" panose="020B0604020202020204" pitchFamily="34" charset="0"/>
            </a:endParaRPr>
          </a:p>
        </p:txBody>
      </p:sp>
      <p:sp>
        <p:nvSpPr>
          <p:cNvPr id="17" name="Subtitle 2"/>
          <p:cNvSpPr>
            <a:spLocks noGrp="1"/>
          </p:cNvSpPr>
          <p:nvPr>
            <p:ph type="subTitle" idx="1"/>
          </p:nvPr>
        </p:nvSpPr>
        <p:spPr>
          <a:xfrm>
            <a:off x="1293627" y="3512438"/>
            <a:ext cx="6709143" cy="885409"/>
          </a:xfrm>
        </p:spPr>
        <p:txBody>
          <a:bodyPr>
            <a:normAutofit fontScale="92500"/>
          </a:bodyPr>
          <a:lstStyle/>
          <a:p>
            <a:pPr>
              <a:lnSpc>
                <a:spcPct val="100000"/>
              </a:lnSpc>
            </a:pPr>
            <a:r>
              <a:rPr lang="en-IN" altLang="en-US" sz="3000" b="1" dirty="0">
                <a:solidFill>
                  <a:schemeClr val="tx1"/>
                </a:solidFill>
                <a:latin typeface="Arial" panose="020B0604020202020204" pitchFamily="34" charset="0"/>
                <a:cs typeface="Arial" panose="020B0604020202020204" pitchFamily="34" charset="0"/>
              </a:rPr>
              <a:t>CAMPUS LOST AND FOUND PORTAL</a:t>
            </a:r>
          </a:p>
        </p:txBody>
      </p:sp>
      <p:sp>
        <p:nvSpPr>
          <p:cNvPr id="4" name="Date Placeholder 3"/>
          <p:cNvSpPr>
            <a:spLocks noGrp="1"/>
          </p:cNvSpPr>
          <p:nvPr>
            <p:ph type="dt" sz="half" idx="10"/>
          </p:nvPr>
        </p:nvSpPr>
        <p:spPr>
          <a:effectLst>
            <a:outerShdw blurRad="50800" dist="50800" dir="5400000" algn="ctr" rotWithShape="0">
              <a:schemeClr val="bg1"/>
            </a:outerShdw>
          </a:effectLst>
        </p:spPr>
        <p:txBody>
          <a:bodyPr/>
          <a:lstStyle/>
          <a:p>
            <a:r>
              <a:rPr lang="en-US" dirty="0"/>
              <a:t>29 October 2025</a:t>
            </a:r>
          </a:p>
        </p:txBody>
      </p:sp>
      <p:sp>
        <p:nvSpPr>
          <p:cNvPr id="6" name="Footer Placeholder 5"/>
          <p:cNvSpPr>
            <a:spLocks noGrp="1"/>
          </p:cNvSpPr>
          <p:nvPr>
            <p:ph type="ftr" sz="quarter" idx="11"/>
          </p:nvPr>
        </p:nvSpPr>
        <p:spPr/>
        <p:txBody>
          <a:bodyPr/>
          <a:lstStyle/>
          <a:p>
            <a:r>
              <a:rPr lang="en-US" dirty="0"/>
              <a:t>School of Computing - CSE</a:t>
            </a:r>
          </a:p>
        </p:txBody>
      </p:sp>
      <p:sp>
        <p:nvSpPr>
          <p:cNvPr id="5" name="Slide Number Placeholder 4"/>
          <p:cNvSpPr>
            <a:spLocks noGrp="1"/>
          </p:cNvSpPr>
          <p:nvPr>
            <p:ph type="sldNum" sz="quarter" idx="12"/>
          </p:nvPr>
        </p:nvSpPr>
        <p:spPr/>
        <p:txBody>
          <a:bodyPr/>
          <a:lstStyle/>
          <a:p>
            <a:fld id="{C0EC1BDC-9B67-430D-970A-E36C75175141}" type="slidenum">
              <a:rPr lang="en-US" smtClean="0"/>
              <a:t>1</a:t>
            </a:fld>
            <a:endParaRPr lang="en-US"/>
          </a:p>
        </p:txBody>
      </p:sp>
      <p:pic>
        <p:nvPicPr>
          <p:cNvPr id="3" name="image2.jpeg"/>
          <p:cNvPicPr/>
          <p:nvPr/>
        </p:nvPicPr>
        <p:blipFill>
          <a:blip r:embed="rId3" cstate="print"/>
          <a:stretch>
            <a:fillRect/>
          </a:stretch>
        </p:blipFill>
        <p:spPr>
          <a:xfrm>
            <a:off x="304800" y="136525"/>
            <a:ext cx="8610600" cy="1696686"/>
          </a:xfrm>
          <a:prstGeom prst="rect">
            <a:avLst/>
          </a:prstGeom>
          <a:ln>
            <a:solidFill>
              <a:srgbClr val="002060"/>
            </a:solidFill>
          </a:ln>
        </p:spPr>
      </p:pic>
      <p:sp>
        <p:nvSpPr>
          <p:cNvPr id="14" name="TextBox 13"/>
          <p:cNvSpPr txBox="1"/>
          <p:nvPr/>
        </p:nvSpPr>
        <p:spPr>
          <a:xfrm>
            <a:off x="342898" y="2024316"/>
            <a:ext cx="8610599" cy="1015663"/>
          </a:xfrm>
          <a:prstGeom prst="rect">
            <a:avLst/>
          </a:prstGeom>
          <a:noFill/>
        </p:spPr>
        <p:txBody>
          <a:bodyPr wrap="square">
            <a:spAutoFit/>
          </a:bodyPr>
          <a:lstStyle/>
          <a:p>
            <a:pPr algn="ctr"/>
            <a:r>
              <a:rPr lang="en-IN" sz="2000" b="1" dirty="0">
                <a:latin typeface="Arial" panose="020B0604020202020204" pitchFamily="34" charset="0"/>
                <a:cs typeface="Arial" panose="020B0604020202020204" pitchFamily="34" charset="0"/>
              </a:rPr>
              <a:t>DEPARTMENT OF COMPUTER SCIENCE AND ENGINEERING</a:t>
            </a:r>
          </a:p>
          <a:p>
            <a:pPr algn="ctr"/>
            <a:endParaRPr lang="en-IN" sz="2000" b="1" dirty="0">
              <a:latin typeface="Arial" panose="020B0604020202020204" pitchFamily="34" charset="0"/>
              <a:cs typeface="Arial" panose="020B0604020202020204" pitchFamily="34" charset="0"/>
            </a:endParaRPr>
          </a:p>
          <a:p>
            <a:pPr algn="ctr"/>
            <a:r>
              <a:rPr lang="en-IN" sz="2000" b="1" dirty="0">
                <a:latin typeface="Arial" panose="020B0604020202020204" pitchFamily="34" charset="0"/>
                <a:cs typeface="Arial" panose="020B0604020202020204" pitchFamily="34" charset="0"/>
              </a:rPr>
              <a:t>Codegene - Skill Enhacement Project</a:t>
            </a:r>
          </a:p>
        </p:txBody>
      </p:sp>
      <p:sp>
        <p:nvSpPr>
          <p:cNvPr id="29" name="Subtitle 2"/>
          <p:cNvSpPr txBox="1"/>
          <p:nvPr/>
        </p:nvSpPr>
        <p:spPr>
          <a:xfrm>
            <a:off x="457200" y="4901084"/>
            <a:ext cx="8381999" cy="148788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2400" b="1" dirty="0">
                <a:solidFill>
                  <a:schemeClr val="tx1"/>
                </a:solidFill>
              </a:rPr>
              <a:t>PROJECT STUDENT                                     </a:t>
            </a:r>
          </a:p>
          <a:p>
            <a:pPr algn="l"/>
            <a:r>
              <a:rPr lang="en-IN" altLang="en-US" sz="2000" b="1" dirty="0">
                <a:solidFill>
                  <a:schemeClr val="tx1"/>
                </a:solidFill>
              </a:rPr>
              <a:t>VARSHA SRI M</a:t>
            </a:r>
            <a:r>
              <a:rPr lang="en-US" sz="2000" b="1" dirty="0">
                <a:solidFill>
                  <a:schemeClr val="tx1"/>
                </a:solidFill>
              </a:rPr>
              <a:t>,  43110982</a:t>
            </a:r>
            <a:endParaRPr lang="en-IN" altLang="en-US" sz="2000" b="1"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a:t>
            </a:r>
            <a:endParaRPr lang="en-IN" dirty="0"/>
          </a:p>
        </p:txBody>
      </p:sp>
      <p:sp>
        <p:nvSpPr>
          <p:cNvPr id="4" name="Date Placeholder 3"/>
          <p:cNvSpPr>
            <a:spLocks noGrp="1"/>
          </p:cNvSpPr>
          <p:nvPr>
            <p:ph type="dt" sz="half" idx="10"/>
          </p:nvPr>
        </p:nvSpPr>
        <p:spPr/>
        <p:txBody>
          <a:bodyPr/>
          <a:lstStyle/>
          <a:p>
            <a:r>
              <a:rPr lang="en-US" dirty="0"/>
              <a:t>29 October 2025</a:t>
            </a:r>
          </a:p>
        </p:txBody>
      </p:sp>
      <p:sp>
        <p:nvSpPr>
          <p:cNvPr id="6" name="Slide Number Placeholder 5"/>
          <p:cNvSpPr>
            <a:spLocks noGrp="1"/>
          </p:cNvSpPr>
          <p:nvPr>
            <p:ph type="sldNum" sz="quarter" idx="12"/>
          </p:nvPr>
        </p:nvSpPr>
        <p:spPr/>
        <p:txBody>
          <a:bodyPr/>
          <a:lstStyle/>
          <a:p>
            <a:fld id="{7B28076C-CE04-4A00-BFAA-A90EA8355859}" type="slidenum">
              <a:rPr lang="en-US" smtClean="0"/>
              <a:t>10</a:t>
            </a:fld>
            <a:endParaRPr lang="en-US"/>
          </a:p>
        </p:txBody>
      </p:sp>
      <p:sp>
        <p:nvSpPr>
          <p:cNvPr id="7" name="Rectangle 2">
            <a:extLst>
              <a:ext uri="{FF2B5EF4-FFF2-40B4-BE49-F238E27FC236}">
                <a16:creationId xmlns:a16="http://schemas.microsoft.com/office/drawing/2014/main" id="{D9E89736-340E-2853-F113-FA9BCFA8D652}"/>
              </a:ext>
            </a:extLst>
          </p:cNvPr>
          <p:cNvSpPr>
            <a:spLocks noGrp="1" noChangeArrowheads="1"/>
          </p:cNvSpPr>
          <p:nvPr>
            <p:ph idx="1"/>
          </p:nvPr>
        </p:nvSpPr>
        <p:spPr bwMode="auto">
          <a:xfrm>
            <a:off x="685800" y="1447800"/>
            <a:ext cx="5715000" cy="2805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000" i="0" u="none" strike="noStrike" cap="none" normalizeH="0" baseline="0" dirty="0">
                <a:ln>
                  <a:noFill/>
                </a:ln>
                <a:solidFill>
                  <a:schemeClr val="tx1"/>
                </a:solidFill>
                <a:effectLst/>
                <a:latin typeface="Arial" panose="020B0604020202020204" pitchFamily="34" charset="0"/>
              </a:rPr>
              <a:t>User Registration &amp; Login Module</a:t>
            </a:r>
          </a:p>
          <a:p>
            <a:pPr marL="457200" marR="0" lvl="0" indent="-4572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000" i="0" u="none" strike="noStrike" cap="none" normalizeH="0" baseline="0" dirty="0">
                <a:ln>
                  <a:noFill/>
                </a:ln>
                <a:solidFill>
                  <a:schemeClr val="tx1"/>
                </a:solidFill>
                <a:effectLst/>
                <a:latin typeface="Arial" panose="020B0604020202020204" pitchFamily="34" charset="0"/>
              </a:rPr>
              <a:t>Admin Management Module</a:t>
            </a:r>
          </a:p>
          <a:p>
            <a:pPr marL="457200" marR="0" lvl="0" indent="-4572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000" i="0" u="none" strike="noStrike" cap="none" normalizeH="0" baseline="0" dirty="0">
                <a:ln>
                  <a:noFill/>
                </a:ln>
                <a:solidFill>
                  <a:schemeClr val="tx1"/>
                </a:solidFill>
                <a:effectLst/>
                <a:latin typeface="Arial" panose="020B0604020202020204" pitchFamily="34" charset="0"/>
              </a:rPr>
              <a:t>Post Lost/Found Items Module</a:t>
            </a:r>
          </a:p>
          <a:p>
            <a:pPr marL="457200" marR="0" lvl="0" indent="-4572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000" i="0" u="none" strike="noStrike" cap="none" normalizeH="0" baseline="0" dirty="0">
                <a:ln>
                  <a:noFill/>
                </a:ln>
                <a:solidFill>
                  <a:schemeClr val="tx1"/>
                </a:solidFill>
                <a:effectLst/>
                <a:latin typeface="Arial" panose="020B0604020202020204" pitchFamily="34" charset="0"/>
              </a:rPr>
              <a:t>Search &amp; Match Module</a:t>
            </a:r>
          </a:p>
          <a:p>
            <a:pPr marL="457200" marR="0" lvl="0" indent="-4572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000" i="0" u="none" strike="noStrike" cap="none" normalizeH="0" baseline="0" dirty="0">
                <a:ln>
                  <a:noFill/>
                </a:ln>
                <a:solidFill>
                  <a:schemeClr val="tx1"/>
                </a:solidFill>
                <a:effectLst/>
                <a:latin typeface="Arial" panose="020B0604020202020204" pitchFamily="34" charset="0"/>
              </a:rPr>
              <a:t>Message/Communication Module</a:t>
            </a:r>
          </a:p>
          <a:p>
            <a:pPr marL="457200" marR="0" lvl="0" indent="-4572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000" i="0" u="none" strike="noStrike" cap="none" normalizeH="0" baseline="0" dirty="0">
                <a:ln>
                  <a:noFill/>
                </a:ln>
                <a:solidFill>
                  <a:schemeClr val="tx1"/>
                </a:solidFill>
                <a:effectLst/>
                <a:latin typeface="Arial" panose="020B0604020202020204" pitchFamily="34" charset="0"/>
              </a:rPr>
              <a:t>Database Management Module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Module Description</a:t>
            </a:r>
          </a:p>
        </p:txBody>
      </p:sp>
      <p:sp>
        <p:nvSpPr>
          <p:cNvPr id="4" name="Date Placeholder 3"/>
          <p:cNvSpPr>
            <a:spLocks noGrp="1"/>
          </p:cNvSpPr>
          <p:nvPr>
            <p:ph type="dt" sz="half" idx="10"/>
          </p:nvPr>
        </p:nvSpPr>
        <p:spPr/>
        <p:txBody>
          <a:bodyPr/>
          <a:lstStyle/>
          <a:p>
            <a:r>
              <a:rPr lang="en-US" dirty="0"/>
              <a:t>29 October 2025</a:t>
            </a:r>
          </a:p>
        </p:txBody>
      </p:sp>
      <p:sp>
        <p:nvSpPr>
          <p:cNvPr id="6" name="Slide Number Placeholder 5"/>
          <p:cNvSpPr>
            <a:spLocks noGrp="1"/>
          </p:cNvSpPr>
          <p:nvPr>
            <p:ph type="sldNum" sz="quarter" idx="12"/>
          </p:nvPr>
        </p:nvSpPr>
        <p:spPr/>
        <p:txBody>
          <a:bodyPr/>
          <a:lstStyle/>
          <a:p>
            <a:fld id="{7B28076C-CE04-4A00-BFAA-A90EA8355859}" type="slidenum">
              <a:rPr lang="en-US" smtClean="0"/>
              <a:t>11</a:t>
            </a:fld>
            <a:endParaRPr lang="en-US"/>
          </a:p>
        </p:txBody>
      </p:sp>
      <p:sp>
        <p:nvSpPr>
          <p:cNvPr id="5" name="Rectangle 1">
            <a:extLst>
              <a:ext uri="{FF2B5EF4-FFF2-40B4-BE49-F238E27FC236}">
                <a16:creationId xmlns:a16="http://schemas.microsoft.com/office/drawing/2014/main" id="{046EFD1F-2FB7-ADD9-6D85-F53D0C819435}"/>
              </a:ext>
            </a:extLst>
          </p:cNvPr>
          <p:cNvSpPr>
            <a:spLocks noGrp="1" noChangeArrowheads="1"/>
          </p:cNvSpPr>
          <p:nvPr>
            <p:ph idx="1"/>
          </p:nvPr>
        </p:nvSpPr>
        <p:spPr bwMode="auto">
          <a:xfrm>
            <a:off x="386860" y="1370985"/>
            <a:ext cx="8458200" cy="498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Arial" panose="020B0604020202020204" pitchFamily="34" charset="0"/>
              </a:rPr>
              <a:t>1</a:t>
            </a: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User Registration &amp; Login Module:</a:t>
            </a:r>
          </a:p>
          <a:p>
            <a:pPr marR="0" lvl="0" algn="just" defTabSz="914400" rtl="0" eaLnBrk="0" fontAlgn="base" latinLnBrk="0" hangingPunct="0">
              <a:lnSpc>
                <a:spcPct val="15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Allows new users (students/admin) to register.</a:t>
            </a:r>
          </a:p>
          <a:p>
            <a:pPr marR="0" lvl="0" algn="just" defTabSz="914400" rtl="0" eaLnBrk="0" fontAlgn="base" latinLnBrk="0" hangingPunct="0">
              <a:lnSpc>
                <a:spcPct val="15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Students log in using their </a:t>
            </a:r>
            <a:r>
              <a:rPr kumimoji="0" lang="en-US" altLang="en-US" sz="2000" i="0" u="none" strike="noStrike" cap="none" normalizeH="0" baseline="0" dirty="0">
                <a:ln>
                  <a:noFill/>
                </a:ln>
                <a:solidFill>
                  <a:schemeClr val="tx1"/>
                </a:solidFill>
                <a:effectLst/>
                <a:latin typeface="Arial" panose="020B0604020202020204" pitchFamily="34" charset="0"/>
                <a:cs typeface="Arial" panose="020B0604020202020204" pitchFamily="34" charset="0"/>
              </a:rPr>
              <a:t>register number, </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while the admin logs in using a </a:t>
            </a:r>
            <a:r>
              <a:rPr kumimoji="0" lang="en-US" altLang="en-US" sz="2000" i="0" u="none" strike="noStrike" cap="none" normalizeH="0" baseline="0" dirty="0">
                <a:ln>
                  <a:noFill/>
                </a:ln>
                <a:solidFill>
                  <a:schemeClr val="tx1"/>
                </a:solidFill>
                <a:effectLst/>
                <a:latin typeface="Arial" panose="020B0604020202020204" pitchFamily="34" charset="0"/>
                <a:cs typeface="Arial" panose="020B0604020202020204" pitchFamily="34" charset="0"/>
              </a:rPr>
              <a:t>registered email ID.</a:t>
            </a:r>
            <a:r>
              <a:rPr lang="en-US" altLang="en-US" sz="2000" dirty="0">
                <a:latin typeface="Arial" panose="020B0604020202020204" pitchFamily="34" charset="0"/>
                <a:cs typeface="Arial" panose="020B0604020202020204" pitchFamily="34" charset="0"/>
              </a:rPr>
              <a:t> </a:t>
            </a:r>
          </a:p>
          <a:p>
            <a:pPr marR="0" lvl="0" algn="just" defTabSz="914400" rtl="0" eaLnBrk="0" fontAlgn="base" latinLnBrk="0" hangingPunct="0">
              <a:lnSpc>
                <a:spcPct val="15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Validates login credentials and grants access based on user type, Provides authentication and session management.</a:t>
            </a:r>
          </a:p>
          <a:p>
            <a:pPr marL="0" marR="0" lvl="0" indent="0" algn="just" defTabSz="914400" rtl="0" eaLnBrk="0" fontAlgn="base" latinLnBrk="0" hangingPunct="0">
              <a:lnSpc>
                <a:spcPct val="15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2. Admin Management Module</a:t>
            </a:r>
            <a:endParaRPr lang="en-US" altLang="en-US" sz="2000" dirty="0">
              <a:latin typeface="Arial" panose="020B0604020202020204" pitchFamily="34" charset="0"/>
              <a:cs typeface="Arial" panose="020B0604020202020204" pitchFamily="34" charset="0"/>
            </a:endParaRPr>
          </a:p>
          <a:p>
            <a:pPr marR="0" lvl="0" algn="just" defTabSz="914400" rtl="0" eaLnBrk="0" fontAlgn="base" latinLnBrk="0" hangingPunct="0">
              <a:lnSpc>
                <a:spcPct val="15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Admin can </a:t>
            </a: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view, edit, or delete</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any post</a:t>
            </a:r>
            <a:r>
              <a:rPr lang="en-US" altLang="en-US" sz="2000" dirty="0">
                <a:latin typeface="Arial" panose="020B0604020202020204" pitchFamily="34" charset="0"/>
                <a:cs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a:p>
            <a:pPr marR="0" lvl="0" algn="just" defTabSz="914400" rtl="0" eaLnBrk="0" fontAlgn="base" latinLnBrk="0" hangingPunct="0">
              <a:lnSpc>
                <a:spcPct val="15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Has complete control over user accounts and all lost/found listings.</a:t>
            </a:r>
            <a:endParaRPr lang="en-US" altLang="en-US" sz="2000" dirty="0">
              <a:latin typeface="Arial" panose="020B0604020202020204" pitchFamily="34" charset="0"/>
              <a:cs typeface="Arial" panose="020B0604020202020204" pitchFamily="34" charset="0"/>
            </a:endParaRPr>
          </a:p>
          <a:p>
            <a:pPr marR="0" lvl="0" algn="just" defTabSz="914400" rtl="0" eaLnBrk="0" fontAlgn="base" latinLnBrk="0" hangingPunct="0">
              <a:lnSpc>
                <a:spcPct val="15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Can monitor activities and ensure only genuine posts are displayed.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C1419-B123-D075-C3BF-59C4594B02AA}"/>
              </a:ext>
            </a:extLst>
          </p:cNvPr>
          <p:cNvSpPr>
            <a:spLocks noGrp="1"/>
          </p:cNvSpPr>
          <p:nvPr>
            <p:ph type="title"/>
          </p:nvPr>
        </p:nvSpPr>
        <p:spPr/>
        <p:txBody>
          <a:bodyPr/>
          <a:lstStyle/>
          <a:p>
            <a:r>
              <a:rPr lang="en-US" altLang="en-US" dirty="0"/>
              <a:t>Module Description</a:t>
            </a:r>
            <a:endParaRPr lang="en-IN" dirty="0"/>
          </a:p>
        </p:txBody>
      </p:sp>
      <p:sp>
        <p:nvSpPr>
          <p:cNvPr id="3" name="Content Placeholder 2">
            <a:extLst>
              <a:ext uri="{FF2B5EF4-FFF2-40B4-BE49-F238E27FC236}">
                <a16:creationId xmlns:a16="http://schemas.microsoft.com/office/drawing/2014/main" id="{AE213374-D772-5D7B-EE44-0CA47A4A0E3D}"/>
              </a:ext>
            </a:extLst>
          </p:cNvPr>
          <p:cNvSpPr>
            <a:spLocks noGrp="1"/>
          </p:cNvSpPr>
          <p:nvPr>
            <p:ph idx="1"/>
          </p:nvPr>
        </p:nvSpPr>
        <p:spPr>
          <a:xfrm>
            <a:off x="470095" y="1334086"/>
            <a:ext cx="8229600" cy="5142914"/>
          </a:xfrm>
        </p:spPr>
        <p:txBody>
          <a:bodyPr>
            <a:normAutofit fontScale="92500" lnSpcReduction="20000"/>
          </a:bodyPr>
          <a:lstStyle/>
          <a:p>
            <a:pPr marL="0" indent="0">
              <a:buNone/>
            </a:pPr>
            <a:r>
              <a:rPr lang="en-IN" sz="2000" b="1" dirty="0">
                <a:latin typeface="Arial" panose="020B0604020202020204" pitchFamily="34" charset="0"/>
                <a:cs typeface="Arial" panose="020B0604020202020204" pitchFamily="34" charset="0"/>
              </a:rPr>
              <a:t>3. </a:t>
            </a:r>
            <a:r>
              <a:rPr lang="en-US" sz="2000" b="1" dirty="0">
                <a:latin typeface="Arial" panose="020B0604020202020204" pitchFamily="34" charset="0"/>
                <a:cs typeface="Arial" panose="020B0604020202020204" pitchFamily="34" charset="0"/>
              </a:rPr>
              <a:t>Post Lost/Found Items Module</a:t>
            </a:r>
          </a:p>
          <a:p>
            <a:r>
              <a:rPr lang="en-US" sz="2000" dirty="0">
                <a:latin typeface="Arial" panose="020B0604020202020204" pitchFamily="34" charset="0"/>
                <a:cs typeface="Arial" panose="020B0604020202020204" pitchFamily="34" charset="0"/>
              </a:rPr>
              <a:t>Allows users to </a:t>
            </a:r>
            <a:r>
              <a:rPr lang="en-US" sz="2000" b="1" dirty="0">
                <a:latin typeface="Arial" panose="020B0604020202020204" pitchFamily="34" charset="0"/>
                <a:cs typeface="Arial" panose="020B0604020202020204" pitchFamily="34" charset="0"/>
              </a:rPr>
              <a:t>add lost or found item details</a:t>
            </a:r>
            <a:r>
              <a:rPr lang="en-US" sz="2000" dirty="0">
                <a:latin typeface="Arial" panose="020B0604020202020204" pitchFamily="34" charset="0"/>
                <a:cs typeface="Arial" panose="020B0604020202020204" pitchFamily="34" charset="0"/>
              </a:rPr>
              <a:t> (title, description, image, contact info).</a:t>
            </a:r>
          </a:p>
          <a:p>
            <a:r>
              <a:rPr lang="en-US" sz="2000" dirty="0">
                <a:latin typeface="Arial" panose="020B0604020202020204" pitchFamily="34" charset="0"/>
                <a:cs typeface="Arial" panose="020B0604020202020204" pitchFamily="34" charset="0"/>
              </a:rPr>
              <a:t>Students can </a:t>
            </a:r>
            <a:r>
              <a:rPr lang="en-US" sz="2000" b="1" dirty="0">
                <a:latin typeface="Arial" panose="020B0604020202020204" pitchFamily="34" charset="0"/>
                <a:cs typeface="Arial" panose="020B0604020202020204" pitchFamily="34" charset="0"/>
              </a:rPr>
              <a:t>edit or delete only their own posts</a:t>
            </a:r>
            <a:r>
              <a:rPr lang="en-US" sz="2000" dirty="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Automatically stores details in the database for easy retrieval.</a:t>
            </a:r>
            <a:endParaRPr lang="en-IN" sz="2000" b="1" dirty="0">
              <a:latin typeface="Arial" panose="020B0604020202020204" pitchFamily="34" charset="0"/>
              <a:cs typeface="Arial" panose="020B0604020202020204" pitchFamily="34" charset="0"/>
            </a:endParaRPr>
          </a:p>
          <a:p>
            <a:pPr marL="0" indent="0">
              <a:buNone/>
            </a:pPr>
            <a:r>
              <a:rPr lang="en-IN" sz="2000" b="1" dirty="0">
                <a:latin typeface="Arial" panose="020B0604020202020204" pitchFamily="34" charset="0"/>
                <a:cs typeface="Arial" panose="020B0604020202020204" pitchFamily="34" charset="0"/>
              </a:rPr>
              <a:t>4. Search &amp; Match Module</a:t>
            </a:r>
            <a:endParaRPr lang="en-US" sz="2000" b="1"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Users can search items by keyword, title, or description. </a:t>
            </a:r>
          </a:p>
          <a:p>
            <a:r>
              <a:rPr lang="en-US" sz="2000" dirty="0">
                <a:latin typeface="Arial" panose="020B0604020202020204" pitchFamily="34" charset="0"/>
                <a:cs typeface="Arial" panose="020B0604020202020204" pitchFamily="34" charset="0"/>
              </a:rPr>
              <a:t>Helps to match lost and found posts efficiently. </a:t>
            </a:r>
          </a:p>
          <a:p>
            <a:r>
              <a:rPr lang="en-US" sz="2000" dirty="0">
                <a:latin typeface="Arial" panose="020B0604020202020204" pitchFamily="34" charset="0"/>
                <a:cs typeface="Arial" panose="020B0604020202020204" pitchFamily="34" charset="0"/>
              </a:rPr>
              <a:t>Displays relevant results instantly from the database.</a:t>
            </a:r>
          </a:p>
          <a:p>
            <a:pPr marL="0" indent="0">
              <a:buNone/>
            </a:pPr>
            <a:r>
              <a:rPr lang="en-US" sz="2000" b="1" dirty="0">
                <a:latin typeface="Arial" panose="020B0604020202020204" pitchFamily="34" charset="0"/>
                <a:cs typeface="Arial" panose="020B0604020202020204" pitchFamily="34" charset="0"/>
              </a:rPr>
              <a:t>5. </a:t>
            </a:r>
            <a:r>
              <a:rPr lang="en-IN" sz="2000" b="1" dirty="0">
                <a:latin typeface="Arial" panose="020B0604020202020204" pitchFamily="34" charset="0"/>
                <a:cs typeface="Arial" panose="020B0604020202020204" pitchFamily="34" charset="0"/>
              </a:rPr>
              <a:t>Message/Communication Module </a:t>
            </a:r>
          </a:p>
          <a:p>
            <a:r>
              <a:rPr lang="en-IN" sz="2000" dirty="0">
                <a:latin typeface="Arial" panose="020B0604020202020204" pitchFamily="34" charset="0"/>
                <a:cs typeface="Arial" panose="020B0604020202020204" pitchFamily="34" charset="0"/>
              </a:rPr>
              <a:t>Enables communication between the finder and the owner through the portal.</a:t>
            </a:r>
          </a:p>
          <a:p>
            <a:r>
              <a:rPr lang="en-IN" sz="2000" dirty="0">
                <a:latin typeface="Arial" panose="020B0604020202020204" pitchFamily="34" charset="0"/>
                <a:cs typeface="Arial" panose="020B0604020202020204" pitchFamily="34" charset="0"/>
              </a:rPr>
              <a:t>Helps in verifying ownership before returning.</a:t>
            </a:r>
          </a:p>
          <a:p>
            <a:r>
              <a:rPr lang="en-US" sz="2000" dirty="0">
                <a:latin typeface="Arial" panose="020B0604020202020204" pitchFamily="34" charset="0"/>
                <a:cs typeface="Arial" panose="020B0604020202020204" pitchFamily="34" charset="0"/>
              </a:rPr>
              <a:t>Keeps the communication secure within the portal.</a:t>
            </a:r>
          </a:p>
          <a:p>
            <a:pPr marL="0" indent="0">
              <a:buNone/>
            </a:pPr>
            <a:r>
              <a:rPr lang="en-US" sz="2000" b="1" dirty="0">
                <a:latin typeface="Arial" panose="020B0604020202020204" pitchFamily="34" charset="0"/>
                <a:cs typeface="Arial" panose="020B0604020202020204" pitchFamily="34" charset="0"/>
              </a:rPr>
              <a:t>6.</a:t>
            </a:r>
            <a:r>
              <a:rPr lang="en-IN" sz="2000" dirty="0">
                <a:latin typeface="Arial" panose="020B0604020202020204" pitchFamily="34" charset="0"/>
                <a:cs typeface="Arial" panose="020B0604020202020204" pitchFamily="34" charset="0"/>
              </a:rPr>
              <a:t> </a:t>
            </a:r>
            <a:r>
              <a:rPr lang="en-IN" sz="2000" b="1" dirty="0">
                <a:latin typeface="Arial" panose="020B0604020202020204" pitchFamily="34" charset="0"/>
                <a:cs typeface="Arial" panose="020B0604020202020204" pitchFamily="34" charset="0"/>
              </a:rPr>
              <a:t>Database Management Module</a:t>
            </a:r>
          </a:p>
          <a:p>
            <a:r>
              <a:rPr lang="en-US" sz="2000" dirty="0">
                <a:latin typeface="Arial" panose="020B0604020202020204" pitchFamily="34" charset="0"/>
                <a:cs typeface="Arial" panose="020B0604020202020204" pitchFamily="34" charset="0"/>
              </a:rPr>
              <a:t>Handles storage of user and post data in MySQL database.</a:t>
            </a:r>
          </a:p>
          <a:p>
            <a:r>
              <a:rPr lang="en-US" sz="2000" dirty="0">
                <a:latin typeface="Arial" panose="020B0604020202020204" pitchFamily="34" charset="0"/>
                <a:cs typeface="Arial" panose="020B0604020202020204" pitchFamily="34" charset="0"/>
              </a:rPr>
              <a:t>Ensures data consistency and integrity.</a:t>
            </a:r>
          </a:p>
          <a:p>
            <a:r>
              <a:rPr lang="en-US" sz="2000" dirty="0">
                <a:latin typeface="Arial" panose="020B0604020202020204" pitchFamily="34" charset="0"/>
                <a:cs typeface="Arial" panose="020B0604020202020204" pitchFamily="34" charset="0"/>
              </a:rPr>
              <a:t>Supports CRUD operations — Create, Read, Update, Delete.</a:t>
            </a:r>
            <a:endParaRPr lang="en-IN" sz="2000"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C00FC524-B364-1117-2FCD-085E76126D5D}"/>
              </a:ext>
            </a:extLst>
          </p:cNvPr>
          <p:cNvSpPr>
            <a:spLocks noGrp="1"/>
          </p:cNvSpPr>
          <p:nvPr>
            <p:ph type="dt" sz="half" idx="10"/>
          </p:nvPr>
        </p:nvSpPr>
        <p:spPr/>
        <p:txBody>
          <a:bodyPr/>
          <a:lstStyle/>
          <a:p>
            <a:fld id="{EB7275DB-6D13-480B-AC77-F5019BDC5287}" type="datetime3">
              <a:rPr lang="en-US" smtClean="0"/>
              <a:t>29 October 2025</a:t>
            </a:fld>
            <a:endParaRPr lang="en-US"/>
          </a:p>
        </p:txBody>
      </p:sp>
      <p:sp>
        <p:nvSpPr>
          <p:cNvPr id="5" name="Footer Placeholder 4">
            <a:extLst>
              <a:ext uri="{FF2B5EF4-FFF2-40B4-BE49-F238E27FC236}">
                <a16:creationId xmlns:a16="http://schemas.microsoft.com/office/drawing/2014/main" id="{11A3E724-0345-57B6-5985-ABC4332AF6F5}"/>
              </a:ext>
            </a:extLst>
          </p:cNvPr>
          <p:cNvSpPr>
            <a:spLocks noGrp="1"/>
          </p:cNvSpPr>
          <p:nvPr>
            <p:ph type="ftr" sz="quarter" idx="11"/>
          </p:nvPr>
        </p:nvSpPr>
        <p:spPr/>
        <p:txBody>
          <a:bodyPr/>
          <a:lstStyle/>
          <a:p>
            <a:r>
              <a:rPr lang="en-US"/>
              <a:t>School of Computing - CSE</a:t>
            </a:r>
          </a:p>
        </p:txBody>
      </p:sp>
      <p:sp>
        <p:nvSpPr>
          <p:cNvPr id="6" name="Slide Number Placeholder 5">
            <a:extLst>
              <a:ext uri="{FF2B5EF4-FFF2-40B4-BE49-F238E27FC236}">
                <a16:creationId xmlns:a16="http://schemas.microsoft.com/office/drawing/2014/main" id="{841AC35B-ACD1-22DA-D632-84B7C0289EB7}"/>
              </a:ext>
            </a:extLst>
          </p:cNvPr>
          <p:cNvSpPr>
            <a:spLocks noGrp="1"/>
          </p:cNvSpPr>
          <p:nvPr>
            <p:ph type="sldNum" sz="quarter" idx="12"/>
          </p:nvPr>
        </p:nvSpPr>
        <p:spPr/>
        <p:txBody>
          <a:bodyPr/>
          <a:lstStyle/>
          <a:p>
            <a:fld id="{7B28076C-CE04-4A00-BFAA-A90EA8355859}" type="slidenum">
              <a:rPr lang="en-US" smtClean="0"/>
              <a:t>12</a:t>
            </a:fld>
            <a:endParaRPr lang="en-US"/>
          </a:p>
        </p:txBody>
      </p:sp>
    </p:spTree>
    <p:extLst>
      <p:ext uri="{BB962C8B-B14F-4D97-AF65-F5344CB8AC3E}">
        <p14:creationId xmlns:p14="http://schemas.microsoft.com/office/powerpoint/2010/main" val="30328629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940" y="228600"/>
            <a:ext cx="8616460" cy="990600"/>
          </a:xfrm>
        </p:spPr>
        <p:txBody>
          <a:bodyPr>
            <a:normAutofit/>
          </a:bodyPr>
          <a:lstStyle/>
          <a:p>
            <a:r>
              <a:rPr lang="en-US" dirty="0"/>
              <a:t>SAMPLE OUTPUT</a:t>
            </a:r>
            <a:endParaRPr lang="en-IN" dirty="0"/>
          </a:p>
        </p:txBody>
      </p:sp>
      <p:sp>
        <p:nvSpPr>
          <p:cNvPr id="4" name="Date Placeholder 3"/>
          <p:cNvSpPr>
            <a:spLocks noGrp="1"/>
          </p:cNvSpPr>
          <p:nvPr>
            <p:ph type="dt" sz="half" idx="10"/>
          </p:nvPr>
        </p:nvSpPr>
        <p:spPr/>
        <p:txBody>
          <a:bodyPr/>
          <a:lstStyle/>
          <a:p>
            <a:r>
              <a:rPr lang="en-US" dirty="0"/>
              <a:t>29 October 2025</a:t>
            </a:r>
          </a:p>
        </p:txBody>
      </p:sp>
      <p:sp>
        <p:nvSpPr>
          <p:cNvPr id="6" name="Slide Number Placeholder 5"/>
          <p:cNvSpPr>
            <a:spLocks noGrp="1"/>
          </p:cNvSpPr>
          <p:nvPr>
            <p:ph type="sldNum" sz="quarter" idx="12"/>
          </p:nvPr>
        </p:nvSpPr>
        <p:spPr/>
        <p:txBody>
          <a:bodyPr/>
          <a:lstStyle/>
          <a:p>
            <a:fld id="{7B28076C-CE04-4A00-BFAA-A90EA8355859}" type="slidenum">
              <a:rPr lang="en-US" smtClean="0"/>
              <a:t>13</a:t>
            </a:fld>
            <a:endParaRPr lang="en-US"/>
          </a:p>
        </p:txBody>
      </p:sp>
      <p:pic>
        <p:nvPicPr>
          <p:cNvPr id="9" name="Content Placeholder 8" descr="A screenshot of a computer&#10;&#10;AI-generated content may be incorrect.">
            <a:extLst>
              <a:ext uri="{FF2B5EF4-FFF2-40B4-BE49-F238E27FC236}">
                <a16:creationId xmlns:a16="http://schemas.microsoft.com/office/drawing/2014/main" id="{638BB2F3-5FE9-8AAA-F8E7-E6FF28147B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6764" y="1248508"/>
            <a:ext cx="4343399" cy="5211733"/>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B7275DB-6D13-480B-AC77-F5019BDC5287}" type="datetime3">
              <a:rPr lang="en-US" smtClean="0"/>
              <a:t>29 October 2025</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t>14</a:t>
            </a:fld>
            <a:endParaRPr lang="en-US"/>
          </a:p>
        </p:txBody>
      </p:sp>
      <p:pic>
        <p:nvPicPr>
          <p:cNvPr id="11" name="Content Placeholder 10" descr="A screenshot of a computer&#10;&#10;AI-generated content may be incorrect.">
            <a:extLst>
              <a:ext uri="{FF2B5EF4-FFF2-40B4-BE49-F238E27FC236}">
                <a16:creationId xmlns:a16="http://schemas.microsoft.com/office/drawing/2014/main" id="{76BA40CB-3688-A4BD-D458-D893D441C9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2838" y="1400908"/>
            <a:ext cx="4185014" cy="4648200"/>
          </a:xfrm>
        </p:spPr>
      </p:pic>
      <p:pic>
        <p:nvPicPr>
          <p:cNvPr id="13" name="Picture 12" descr="A screenshot of a computer&#10;&#10;AI-generated content may be incorrect.">
            <a:extLst>
              <a:ext uri="{FF2B5EF4-FFF2-40B4-BE49-F238E27FC236}">
                <a16:creationId xmlns:a16="http://schemas.microsoft.com/office/drawing/2014/main" id="{E4B39A76-6DC9-CA74-1612-E8D1D3EA1A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7322" y="1400908"/>
            <a:ext cx="4186098" cy="46482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B7275DB-6D13-480B-AC77-F5019BDC5287}" type="datetime3">
              <a:rPr lang="en-US" smtClean="0"/>
              <a:t>29 October 2025</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t>15</a:t>
            </a:fld>
            <a:endParaRPr lang="en-US"/>
          </a:p>
        </p:txBody>
      </p:sp>
      <p:pic>
        <p:nvPicPr>
          <p:cNvPr id="10" name="Content Placeholder 9" descr="A screenshot of a computer&#10;&#10;AI-generated content may be incorrect.">
            <a:extLst>
              <a:ext uri="{FF2B5EF4-FFF2-40B4-BE49-F238E27FC236}">
                <a16:creationId xmlns:a16="http://schemas.microsoft.com/office/drawing/2014/main" id="{01270FE5-DE72-0D0E-2DD9-AE3E4829D2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5751" y="1447800"/>
            <a:ext cx="4872497" cy="4525963"/>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B7275DB-6D13-480B-AC77-F5019BDC5287}" type="datetime3">
              <a:rPr lang="en-US" smtClean="0"/>
              <a:t>29 October 2025</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t>16</a:t>
            </a:fld>
            <a:endParaRPr lang="en-US"/>
          </a:p>
        </p:txBody>
      </p:sp>
      <p:pic>
        <p:nvPicPr>
          <p:cNvPr id="10" name="Content Placeholder 9" descr="A screenshot of a computer screen&#10;&#10;AI-generated content may be incorrect.">
            <a:extLst>
              <a:ext uri="{FF2B5EF4-FFF2-40B4-BE49-F238E27FC236}">
                <a16:creationId xmlns:a16="http://schemas.microsoft.com/office/drawing/2014/main" id="{F48B3DFB-F66B-514C-644B-15B4CB8D7F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5400" y="1295400"/>
            <a:ext cx="5638800" cy="4830763"/>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36525"/>
            <a:ext cx="8534400" cy="1143000"/>
          </a:xfrm>
        </p:spPr>
        <p:txBody>
          <a:bodyPr/>
          <a:lstStyle/>
          <a:p>
            <a:r>
              <a:rPr lang="en-US" dirty="0"/>
              <a:t>CONCLUSION</a:t>
            </a:r>
            <a:endParaRPr lang="en-IN" dirty="0"/>
          </a:p>
        </p:txBody>
      </p:sp>
      <p:sp>
        <p:nvSpPr>
          <p:cNvPr id="3" name="Content Placeholder 2"/>
          <p:cNvSpPr>
            <a:spLocks noGrp="1"/>
          </p:cNvSpPr>
          <p:nvPr>
            <p:ph idx="1"/>
          </p:nvPr>
        </p:nvSpPr>
        <p:spPr>
          <a:xfrm>
            <a:off x="457200" y="1371600"/>
            <a:ext cx="8229600" cy="4419599"/>
          </a:xfrm>
        </p:spPr>
        <p:txBody>
          <a:bodyPr>
            <a:normAutofit fontScale="92500" lnSpcReduction="10000"/>
          </a:bodyPr>
          <a:lstStyle/>
          <a:p>
            <a:pPr algn="just">
              <a:lnSpc>
                <a:spcPct val="150000"/>
              </a:lnSpc>
            </a:pPr>
            <a:r>
              <a:rPr lang="en-US" sz="2000" dirty="0">
                <a:latin typeface="Arial" panose="020B0604020202020204" pitchFamily="34" charset="0"/>
                <a:cs typeface="Arial" panose="020B0604020202020204" pitchFamily="34" charset="0"/>
              </a:rPr>
              <a:t>The Campus Lost &amp; Found Portal provides an efficient, secure, and user-friendly platform for managing lost and found items within the campus.</a:t>
            </a:r>
            <a:endParaRPr lang="en-US" altLang="en-US" sz="2000" dirty="0">
              <a:latin typeface="Arial" panose="020B0604020202020204" pitchFamily="34" charset="0"/>
              <a:cs typeface="Arial" panose="020B0604020202020204" pitchFamily="34" charset="0"/>
            </a:endParaRPr>
          </a:p>
          <a:p>
            <a:pPr algn="just">
              <a:lnSpc>
                <a:spcPct val="150000"/>
              </a:lnSpc>
            </a:pPr>
            <a:r>
              <a:rPr lang="en-US" sz="2000" dirty="0">
                <a:latin typeface="Arial" panose="020B0604020202020204" pitchFamily="34" charset="0"/>
                <a:cs typeface="Arial" panose="020B0604020202020204" pitchFamily="34" charset="0"/>
              </a:rPr>
              <a:t>It reduces time and effort, eliminates the need for manual announcements, and makes item recovery faster.</a:t>
            </a:r>
            <a:endParaRPr lang="en-US" altLang="en-US" sz="2000" dirty="0">
              <a:latin typeface="Arial" panose="020B0604020202020204" pitchFamily="34" charset="0"/>
              <a:cs typeface="Arial" panose="020B0604020202020204" pitchFamily="34" charset="0"/>
            </a:endParaRPr>
          </a:p>
          <a:p>
            <a:pPr algn="just">
              <a:lnSpc>
                <a:spcPct val="150000"/>
              </a:lnSpc>
            </a:pPr>
            <a:r>
              <a:rPr lang="en-US" sz="2000" dirty="0">
                <a:latin typeface="Arial" panose="020B0604020202020204" pitchFamily="34" charset="0"/>
                <a:cs typeface="Arial" panose="020B0604020202020204" pitchFamily="34" charset="0"/>
              </a:rPr>
              <a:t>The system’s role-based access ensures that admins maintain control while students manage their own posts responsibly.</a:t>
            </a:r>
            <a:endParaRPr lang="en-US" altLang="en-US" sz="2000" dirty="0">
              <a:latin typeface="Arial" panose="020B0604020202020204" pitchFamily="34" charset="0"/>
              <a:cs typeface="Arial" panose="020B0604020202020204" pitchFamily="34" charset="0"/>
            </a:endParaRPr>
          </a:p>
          <a:p>
            <a:pPr algn="just">
              <a:lnSpc>
                <a:spcPct val="150000"/>
              </a:lnSpc>
            </a:pPr>
            <a:r>
              <a:rPr lang="en-US" sz="2000" dirty="0">
                <a:latin typeface="Arial" panose="020B0604020202020204" pitchFamily="34" charset="0"/>
                <a:cs typeface="Arial" panose="020B0604020202020204" pitchFamily="34" charset="0"/>
              </a:rPr>
              <a:t>With its smart search and database integration, the project ensures better transparency, accessibility, and convenience for all users on campus.</a:t>
            </a:r>
            <a:endParaRPr lang="en-US" altLang="en-US" sz="2000" dirty="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r>
              <a:rPr lang="en-US" dirty="0"/>
              <a:t>29 October 2025</a:t>
            </a:r>
          </a:p>
        </p:txBody>
      </p:sp>
      <p:sp>
        <p:nvSpPr>
          <p:cNvPr id="6" name="Slide Number Placeholder 5"/>
          <p:cNvSpPr>
            <a:spLocks noGrp="1"/>
          </p:cNvSpPr>
          <p:nvPr>
            <p:ph type="sldNum" sz="quarter" idx="12"/>
          </p:nvPr>
        </p:nvSpPr>
        <p:spPr/>
        <p:txBody>
          <a:bodyPr/>
          <a:lstStyle/>
          <a:p>
            <a:fld id="{7B28076C-CE04-4A00-BFAA-A90EA8355859}" type="slidenum">
              <a:rPr lang="en-US" smtClean="0"/>
              <a:t>17</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AGENDA</a:t>
            </a:r>
          </a:p>
        </p:txBody>
      </p:sp>
      <p:sp>
        <p:nvSpPr>
          <p:cNvPr id="3" name="Content Placeholder 2"/>
          <p:cNvSpPr>
            <a:spLocks noGrp="1"/>
          </p:cNvSpPr>
          <p:nvPr>
            <p:ph idx="1"/>
          </p:nvPr>
        </p:nvSpPr>
        <p:spPr>
          <a:xfrm>
            <a:off x="457200" y="1371601"/>
            <a:ext cx="8229600" cy="4755356"/>
          </a:xfrm>
        </p:spPr>
        <p:txBody>
          <a:bodyPr>
            <a:normAutofit fontScale="77500" lnSpcReduction="20000"/>
          </a:bodyPr>
          <a:lstStyle/>
          <a:p>
            <a:r>
              <a:rPr lang="en-US" sz="3600" dirty="0"/>
              <a:t>Abstract</a:t>
            </a:r>
          </a:p>
          <a:p>
            <a:r>
              <a:rPr lang="en-US" sz="3600" dirty="0"/>
              <a:t>Existing System</a:t>
            </a:r>
          </a:p>
          <a:p>
            <a:r>
              <a:rPr lang="en-US" sz="3600" dirty="0"/>
              <a:t>Proposed System</a:t>
            </a:r>
          </a:p>
          <a:p>
            <a:r>
              <a:rPr lang="en-US" sz="3600" dirty="0"/>
              <a:t>Advantages</a:t>
            </a:r>
          </a:p>
          <a:p>
            <a:r>
              <a:rPr lang="en-US" sz="3600" dirty="0"/>
              <a:t>Disadvantages</a:t>
            </a:r>
          </a:p>
          <a:p>
            <a:r>
              <a:rPr lang="en-US" sz="3600" dirty="0"/>
              <a:t>Hardware Requirements</a:t>
            </a:r>
          </a:p>
          <a:p>
            <a:r>
              <a:rPr lang="en-US" sz="3600" dirty="0"/>
              <a:t>Software Requirements</a:t>
            </a:r>
          </a:p>
          <a:p>
            <a:r>
              <a:rPr lang="en-US" sz="3600" dirty="0"/>
              <a:t>Modules</a:t>
            </a:r>
          </a:p>
          <a:p>
            <a:r>
              <a:rPr lang="en-US" sz="3600" dirty="0"/>
              <a:t>Module Description</a:t>
            </a:r>
          </a:p>
          <a:p>
            <a:r>
              <a:rPr lang="en-US" sz="3600" dirty="0"/>
              <a:t>Sample Output</a:t>
            </a:r>
          </a:p>
          <a:p>
            <a:r>
              <a:rPr lang="en-US" sz="3600" dirty="0"/>
              <a:t>Conclusion</a:t>
            </a:r>
          </a:p>
          <a:p>
            <a:endParaRPr lang="en-US" dirty="0"/>
          </a:p>
          <a:p>
            <a:endParaRPr lang="en-US" dirty="0"/>
          </a:p>
          <a:p>
            <a:endParaRPr lang="en-US" dirty="0"/>
          </a:p>
        </p:txBody>
      </p:sp>
      <p:sp>
        <p:nvSpPr>
          <p:cNvPr id="4" name="Date Placeholder 3"/>
          <p:cNvSpPr>
            <a:spLocks noGrp="1"/>
          </p:cNvSpPr>
          <p:nvPr>
            <p:ph type="dt" sz="half" idx="10"/>
          </p:nvPr>
        </p:nvSpPr>
        <p:spPr/>
        <p:txBody>
          <a:bodyPr/>
          <a:lstStyle/>
          <a:p>
            <a:r>
              <a:rPr lang="en-US" dirty="0"/>
              <a:t>29 October 2025</a:t>
            </a:r>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940" y="228600"/>
            <a:ext cx="8616460" cy="990600"/>
          </a:xfrm>
        </p:spPr>
        <p:txBody>
          <a:bodyPr>
            <a:normAutofit/>
          </a:bodyPr>
          <a:lstStyle/>
          <a:p>
            <a:r>
              <a:rPr lang="en-US" sz="3600" dirty="0"/>
              <a:t>ABSTRACT</a:t>
            </a:r>
          </a:p>
        </p:txBody>
      </p:sp>
      <p:sp>
        <p:nvSpPr>
          <p:cNvPr id="6" name="Slide Number Placeholder 5"/>
          <p:cNvSpPr>
            <a:spLocks noGrp="1"/>
          </p:cNvSpPr>
          <p:nvPr>
            <p:ph type="sldNum" sz="quarter" idx="12"/>
          </p:nvPr>
        </p:nvSpPr>
        <p:spPr/>
        <p:txBody>
          <a:bodyPr/>
          <a:lstStyle/>
          <a:p>
            <a:fld id="{7B28076C-CE04-4A00-BFAA-A90EA8355859}" type="slidenum">
              <a:rPr lang="en-US" smtClean="0"/>
              <a:t>3</a:t>
            </a:fld>
            <a:endParaRPr lang="en-US" dirty="0"/>
          </a:p>
        </p:txBody>
      </p:sp>
      <p:sp>
        <p:nvSpPr>
          <p:cNvPr id="4" name="Content Placeholder 3"/>
          <p:cNvSpPr>
            <a:spLocks noGrp="1"/>
          </p:cNvSpPr>
          <p:nvPr>
            <p:ph idx="1"/>
          </p:nvPr>
        </p:nvSpPr>
        <p:spPr>
          <a:xfrm>
            <a:off x="457200" y="1600199"/>
            <a:ext cx="8229600" cy="4572000"/>
          </a:xfrm>
        </p:spPr>
        <p:txBody>
          <a:bodyPr>
            <a:noAutofit/>
          </a:bodyPr>
          <a:lstStyle/>
          <a:p>
            <a:pPr marL="0" indent="0" algn="just">
              <a:lnSpc>
                <a:spcPct val="150000"/>
              </a:lnSpc>
              <a:buNone/>
            </a:pPr>
            <a:r>
              <a:rPr lang="en-US" sz="2000" dirty="0">
                <a:latin typeface="Arial" panose="020B0604020202020204" pitchFamily="34" charset="0"/>
                <a:cs typeface="Arial" panose="020B0604020202020204" pitchFamily="34" charset="0"/>
              </a:rPr>
              <a:t>The Campus Lost &amp; Found Portal is a web-based system designed to simplify the process of reporting and retrieving lost or found items within a college campus. The platform allows students and staff to post details about lost or found belongings, including images, descriptions, and contact information. Administrators can manage user activities and verify posts to ensure authenticity. This system promotes efficiency, transparency, and convenience by providing a centralized digital platform that replaces traditional noticeboard-based methods.</a:t>
            </a:r>
            <a:endParaRPr lang="en-US" sz="2000" dirty="0">
              <a:latin typeface="Arial" panose="020B0604020202020204" pitchFamily="34" charset="0"/>
              <a:cs typeface="Arial" panose="020B0604020202020204" pitchFamily="34" charset="0"/>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SYSTEM</a:t>
            </a:r>
            <a:endParaRPr lang="en-IN" dirty="0"/>
          </a:p>
        </p:txBody>
      </p:sp>
      <p:sp>
        <p:nvSpPr>
          <p:cNvPr id="4" name="Date Placeholder 3"/>
          <p:cNvSpPr>
            <a:spLocks noGrp="1"/>
          </p:cNvSpPr>
          <p:nvPr>
            <p:ph type="dt" sz="half" idx="10"/>
          </p:nvPr>
        </p:nvSpPr>
        <p:spPr/>
        <p:txBody>
          <a:bodyPr/>
          <a:lstStyle/>
          <a:p>
            <a:r>
              <a:rPr lang="en-US" dirty="0"/>
              <a:t>29 October 2025</a:t>
            </a:r>
          </a:p>
        </p:txBody>
      </p:sp>
      <p:sp>
        <p:nvSpPr>
          <p:cNvPr id="6" name="Slide Number Placeholder 5"/>
          <p:cNvSpPr>
            <a:spLocks noGrp="1"/>
          </p:cNvSpPr>
          <p:nvPr>
            <p:ph type="sldNum" sz="quarter" idx="12"/>
          </p:nvPr>
        </p:nvSpPr>
        <p:spPr/>
        <p:txBody>
          <a:bodyPr/>
          <a:lstStyle/>
          <a:p>
            <a:fld id="{7B28076C-CE04-4A00-BFAA-A90EA8355859}" type="slidenum">
              <a:rPr lang="en-US" smtClean="0"/>
              <a:t>4</a:t>
            </a:fld>
            <a:endParaRPr lang="en-US"/>
          </a:p>
        </p:txBody>
      </p:sp>
      <p:sp>
        <p:nvSpPr>
          <p:cNvPr id="3" name="Rectangle 1">
            <a:extLst>
              <a:ext uri="{FF2B5EF4-FFF2-40B4-BE49-F238E27FC236}">
                <a16:creationId xmlns:a16="http://schemas.microsoft.com/office/drawing/2014/main" id="{AC06C2E9-B782-9BEA-C088-1236F047E5A4}"/>
              </a:ext>
            </a:extLst>
          </p:cNvPr>
          <p:cNvSpPr>
            <a:spLocks noGrp="1" noChangeArrowheads="1"/>
          </p:cNvSpPr>
          <p:nvPr>
            <p:ph idx="1"/>
          </p:nvPr>
        </p:nvSpPr>
        <p:spPr bwMode="auto">
          <a:xfrm>
            <a:off x="491836" y="1574723"/>
            <a:ext cx="8147540" cy="4190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5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The current process relies on manual methods such as:</a:t>
            </a:r>
            <a:endParaRPr lang="en-US" altLang="en-US" sz="2000" dirty="0">
              <a:latin typeface="Arial" panose="020B0604020202020204" pitchFamily="34" charset="0"/>
            </a:endParaRPr>
          </a:p>
          <a:p>
            <a:pPr marL="0" marR="0" lvl="0" indent="0" algn="just" defTabSz="914400" rtl="0" eaLnBrk="0" fontAlgn="base" latinLnBrk="0" hangingPunct="0">
              <a:lnSpc>
                <a:spcPct val="15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          1. </a:t>
            </a:r>
            <a:r>
              <a:rPr lang="en-US" altLang="en-US" sz="2000" dirty="0">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Noticeboards</a:t>
            </a:r>
          </a:p>
          <a:p>
            <a:pPr marL="0" marR="0" lvl="0" indent="0" algn="just" defTabSz="914400" rtl="0" eaLnBrk="0" fontAlgn="base" latinLnBrk="0" hangingPunct="0">
              <a:lnSpc>
                <a:spcPct val="15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           2. Word-of-mouth communication</a:t>
            </a:r>
            <a:r>
              <a:rPr lang="en-US" altLang="en-US" sz="2000" dirty="0">
                <a:latin typeface="Arial" panose="020B0604020202020204" pitchFamily="34" charset="0"/>
              </a:rPr>
              <a:t> </a:t>
            </a:r>
          </a:p>
          <a:p>
            <a:pPr marL="0" marR="0" lvl="0" indent="0" algn="just" defTabSz="914400" rtl="0" eaLnBrk="0" fontAlgn="base" latinLnBrk="0" hangingPunct="0">
              <a:lnSpc>
                <a:spcPct val="15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           3. Social media posts or group messages</a:t>
            </a:r>
          </a:p>
          <a:p>
            <a:pPr marR="0" lvl="0" algn="just" defTabSz="914400" rtl="0" eaLnBrk="0" fontAlgn="base" latinLnBrk="0" hangingPunct="0">
              <a:lnSpc>
                <a:spcPct val="15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These methods are </a:t>
            </a:r>
            <a:r>
              <a:rPr kumimoji="0" lang="en-US" altLang="en-US" sz="2000" i="0" u="none" strike="noStrike" cap="none" normalizeH="0" baseline="0" dirty="0">
                <a:ln>
                  <a:noFill/>
                </a:ln>
                <a:solidFill>
                  <a:schemeClr val="tx1"/>
                </a:solidFill>
                <a:effectLst/>
                <a:latin typeface="Arial" panose="020B0604020202020204" pitchFamily="34" charset="0"/>
              </a:rPr>
              <a:t>unorganized and time-consuming.</a:t>
            </a:r>
          </a:p>
          <a:p>
            <a:pPr marR="0" lvl="0" algn="just" defTabSz="914400" rtl="0" eaLnBrk="0" fontAlgn="base" latinLnBrk="0" hangingPunct="0">
              <a:lnSpc>
                <a:spcPct val="15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There is </a:t>
            </a:r>
            <a:r>
              <a:rPr kumimoji="0" lang="en-US" altLang="en-US" sz="2000" i="0" u="none" strike="noStrike" cap="none" normalizeH="0" baseline="0" dirty="0">
                <a:ln>
                  <a:noFill/>
                </a:ln>
                <a:solidFill>
                  <a:schemeClr val="tx1"/>
                </a:solidFill>
                <a:effectLst/>
                <a:latin typeface="Arial" panose="020B0604020202020204" pitchFamily="34" charset="0"/>
              </a:rPr>
              <a:t>no centralized record </a:t>
            </a:r>
            <a:r>
              <a:rPr kumimoji="0" lang="en-US" altLang="en-US" sz="2000" b="0" i="0" u="none" strike="noStrike" cap="none" normalizeH="0" baseline="0" dirty="0">
                <a:ln>
                  <a:noFill/>
                </a:ln>
                <a:solidFill>
                  <a:schemeClr val="tx1"/>
                </a:solidFill>
                <a:effectLst/>
                <a:latin typeface="Arial" panose="020B0604020202020204" pitchFamily="34" charset="0"/>
              </a:rPr>
              <a:t>to track lost and found items.</a:t>
            </a:r>
          </a:p>
          <a:p>
            <a:pPr marR="0" lvl="0" algn="just" defTabSz="914400" rtl="0" eaLnBrk="0" fontAlgn="base" latinLnBrk="0" hangingPunct="0">
              <a:lnSpc>
                <a:spcPct val="15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Items are often never recovered due to </a:t>
            </a:r>
            <a:r>
              <a:rPr kumimoji="0" lang="en-US" altLang="en-US" sz="2000" i="0" u="none" strike="noStrike" cap="none" normalizeH="0" baseline="0" dirty="0">
                <a:ln>
                  <a:noFill/>
                </a:ln>
                <a:solidFill>
                  <a:schemeClr val="tx1"/>
                </a:solidFill>
                <a:effectLst/>
                <a:latin typeface="Arial" panose="020B0604020202020204" pitchFamily="34" charset="0"/>
              </a:rPr>
              <a:t>inefficient communication.</a:t>
            </a:r>
          </a:p>
          <a:p>
            <a:pPr marR="0" lvl="0" algn="just" defTabSz="914400" rtl="0" eaLnBrk="0" fontAlgn="base" latinLnBrk="0" hangingPunct="0">
              <a:lnSpc>
                <a:spcPct val="15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There is </a:t>
            </a:r>
            <a:r>
              <a:rPr kumimoji="0" lang="en-US" altLang="en-US" sz="2000" i="0" u="none" strike="noStrike" cap="none" normalizeH="0" baseline="0" dirty="0">
                <a:ln>
                  <a:noFill/>
                </a:ln>
                <a:solidFill>
                  <a:schemeClr val="tx1"/>
                </a:solidFill>
                <a:effectLst/>
                <a:latin typeface="Arial" panose="020B0604020202020204" pitchFamily="34" charset="0"/>
              </a:rPr>
              <a:t>no authentication </a:t>
            </a:r>
            <a:r>
              <a:rPr kumimoji="0" lang="en-US" altLang="en-US" sz="2000" b="0" i="0" u="none" strike="noStrike" cap="none" normalizeH="0" baseline="0" dirty="0">
                <a:ln>
                  <a:noFill/>
                </a:ln>
                <a:solidFill>
                  <a:schemeClr val="tx1"/>
                </a:solidFill>
                <a:effectLst/>
                <a:latin typeface="Arial" panose="020B0604020202020204" pitchFamily="34" charset="0"/>
              </a:rPr>
              <a:t>or verification of claims, leading to misinformation and confusion.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940" y="228600"/>
            <a:ext cx="8616460" cy="990600"/>
          </a:xfrm>
        </p:spPr>
        <p:txBody>
          <a:bodyPr/>
          <a:lstStyle/>
          <a:p>
            <a:r>
              <a:rPr lang="en-US" dirty="0"/>
              <a:t>PROPOSED SYSTEM </a:t>
            </a:r>
            <a:endParaRPr lang="en-IN" dirty="0"/>
          </a:p>
        </p:txBody>
      </p:sp>
      <p:sp>
        <p:nvSpPr>
          <p:cNvPr id="4" name="Date Placeholder 3"/>
          <p:cNvSpPr>
            <a:spLocks noGrp="1"/>
          </p:cNvSpPr>
          <p:nvPr>
            <p:ph type="dt" sz="half" idx="10"/>
          </p:nvPr>
        </p:nvSpPr>
        <p:spPr/>
        <p:txBody>
          <a:bodyPr/>
          <a:lstStyle/>
          <a:p>
            <a:r>
              <a:rPr lang="en-US" dirty="0"/>
              <a:t>29 October 2025</a:t>
            </a:r>
          </a:p>
        </p:txBody>
      </p:sp>
      <p:sp>
        <p:nvSpPr>
          <p:cNvPr id="6" name="Slide Number Placeholder 5"/>
          <p:cNvSpPr>
            <a:spLocks noGrp="1"/>
          </p:cNvSpPr>
          <p:nvPr>
            <p:ph type="sldNum" sz="quarter" idx="12"/>
          </p:nvPr>
        </p:nvSpPr>
        <p:spPr/>
        <p:txBody>
          <a:bodyPr/>
          <a:lstStyle/>
          <a:p>
            <a:fld id="{7B28076C-CE04-4A00-BFAA-A90EA8355859}" type="slidenum">
              <a:rPr lang="en-US" smtClean="0"/>
              <a:t>5</a:t>
            </a:fld>
            <a:endParaRPr lang="en-US"/>
          </a:p>
        </p:txBody>
      </p:sp>
      <p:sp>
        <p:nvSpPr>
          <p:cNvPr id="13" name="Rectangle 7"/>
          <p:cNvSpPr>
            <a:spLocks noGrp="1" noChangeArrowheads="1"/>
          </p:cNvSpPr>
          <p:nvPr>
            <p:ph idx="1"/>
          </p:nvPr>
        </p:nvSpPr>
        <p:spPr bwMode="auto">
          <a:xfrm>
            <a:off x="398780" y="1219200"/>
            <a:ext cx="8346440" cy="5017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noAutofit/>
          </a:bodyPr>
          <a:lstStyle/>
          <a:p>
            <a:pPr marL="0" indent="0">
              <a:buNone/>
            </a:pPr>
            <a:endParaRPr lang="en-US" sz="2000" b="1" dirty="0"/>
          </a:p>
          <a:p>
            <a:pPr algn="just"/>
            <a:r>
              <a:rPr lang="en-US" sz="2000" dirty="0">
                <a:latin typeface="Arial" panose="020B0604020202020204" pitchFamily="34" charset="0"/>
                <a:cs typeface="Arial" panose="020B0604020202020204" pitchFamily="34" charset="0"/>
              </a:rPr>
              <a:t>The proposed system introduces a digital, automated portal for managing lost and found items within the campus.</a:t>
            </a:r>
          </a:p>
          <a:p>
            <a:pPr algn="just"/>
            <a:r>
              <a:rPr lang="en-US" sz="2000" dirty="0">
                <a:latin typeface="Arial" panose="020B0604020202020204" pitchFamily="34" charset="0"/>
                <a:cs typeface="Arial" panose="020B0604020202020204" pitchFamily="34" charset="0"/>
              </a:rPr>
              <a:t>Users can:</a:t>
            </a:r>
          </a:p>
          <a:p>
            <a:pPr lvl="1" algn="just">
              <a:buFont typeface="Arial" panose="020B0604020202020204" pitchFamily="34" charset="0"/>
              <a:buChar char="•"/>
            </a:pPr>
            <a:r>
              <a:rPr lang="en-US" sz="2000" dirty="0">
                <a:latin typeface="Arial" panose="020B0604020202020204" pitchFamily="34" charset="0"/>
                <a:cs typeface="Arial" panose="020B0604020202020204" pitchFamily="34" charset="0"/>
              </a:rPr>
              <a:t>Register and log in securely.</a:t>
            </a:r>
          </a:p>
          <a:p>
            <a:pPr lvl="1" algn="just">
              <a:buFont typeface="Arial" panose="020B0604020202020204" pitchFamily="34" charset="0"/>
              <a:buChar char="•"/>
            </a:pPr>
            <a:r>
              <a:rPr lang="en-US" sz="2000" dirty="0">
                <a:latin typeface="Arial" panose="020B0604020202020204" pitchFamily="34" charset="0"/>
                <a:cs typeface="Arial" panose="020B0604020202020204" pitchFamily="34" charset="0"/>
              </a:rPr>
              <a:t>Post, view, and search for lost and found items easily.</a:t>
            </a:r>
          </a:p>
          <a:p>
            <a:pPr lvl="1" algn="just">
              <a:buFont typeface="Arial" panose="020B0604020202020204" pitchFamily="34" charset="0"/>
              <a:buChar char="•"/>
            </a:pPr>
            <a:r>
              <a:rPr lang="en-US" sz="2000" dirty="0">
                <a:latin typeface="Arial" panose="020B0604020202020204" pitchFamily="34" charset="0"/>
                <a:cs typeface="Arial" panose="020B0604020202020204" pitchFamily="34" charset="0"/>
              </a:rPr>
              <a:t>Edit or delete only their own posts (student users).</a:t>
            </a:r>
          </a:p>
          <a:p>
            <a:pPr algn="just"/>
            <a:r>
              <a:rPr lang="en-US" sz="2000" dirty="0">
                <a:latin typeface="Arial" panose="020B0604020202020204" pitchFamily="34" charset="0"/>
                <a:cs typeface="Arial" panose="020B0604020202020204" pitchFamily="34" charset="0"/>
              </a:rPr>
              <a:t>Admins can:</a:t>
            </a:r>
          </a:p>
          <a:p>
            <a:pPr lvl="1" algn="just">
              <a:buFont typeface="Arial" panose="020B0604020202020204" pitchFamily="34" charset="0"/>
              <a:buChar char="•"/>
            </a:pPr>
            <a:r>
              <a:rPr lang="en-US" sz="2000" dirty="0">
                <a:latin typeface="Arial" panose="020B0604020202020204" pitchFamily="34" charset="0"/>
                <a:cs typeface="Arial" panose="020B0604020202020204" pitchFamily="34" charset="0"/>
              </a:rPr>
              <a:t>Manage and verify all user posts.</a:t>
            </a:r>
          </a:p>
          <a:p>
            <a:pPr lvl="1" algn="just">
              <a:buFont typeface="Arial" panose="020B0604020202020204" pitchFamily="34" charset="0"/>
              <a:buChar char="•"/>
            </a:pPr>
            <a:r>
              <a:rPr lang="en-US" sz="2000" dirty="0">
                <a:latin typeface="Arial" panose="020B0604020202020204" pitchFamily="34" charset="0"/>
                <a:cs typeface="Arial" panose="020B0604020202020204" pitchFamily="34" charset="0"/>
              </a:rPr>
              <a:t>Control system activities and ensure authenticity.</a:t>
            </a:r>
          </a:p>
          <a:p>
            <a:pPr algn="just"/>
            <a:r>
              <a:rPr lang="en-US" sz="2000" dirty="0">
                <a:latin typeface="Arial" panose="020B0604020202020204" pitchFamily="34" charset="0"/>
                <a:cs typeface="Arial" panose="020B0604020202020204" pitchFamily="34" charset="0"/>
              </a:rPr>
              <a:t>The system supports:</a:t>
            </a:r>
          </a:p>
          <a:p>
            <a:pPr lvl="1" algn="just">
              <a:buFont typeface="Arial" panose="020B0604020202020204" pitchFamily="34" charset="0"/>
              <a:buChar char="•"/>
            </a:pPr>
            <a:r>
              <a:rPr lang="en-US" sz="2000" dirty="0">
                <a:latin typeface="Arial" panose="020B0604020202020204" pitchFamily="34" charset="0"/>
                <a:cs typeface="Arial" panose="020B0604020202020204" pitchFamily="34" charset="0"/>
              </a:rPr>
              <a:t>Image uploads for better item identification.</a:t>
            </a:r>
          </a:p>
          <a:p>
            <a:pPr lvl="1" algn="just">
              <a:buFont typeface="Arial" panose="020B0604020202020204" pitchFamily="34" charset="0"/>
              <a:buChar char="•"/>
            </a:pPr>
            <a:r>
              <a:rPr lang="en-US" sz="2000" dirty="0">
                <a:latin typeface="Arial" panose="020B0604020202020204" pitchFamily="34" charset="0"/>
                <a:cs typeface="Arial" panose="020B0604020202020204" pitchFamily="34" charset="0"/>
              </a:rPr>
              <a:t>Responsive design for use on any device.</a:t>
            </a:r>
          </a:p>
          <a:p>
            <a:pPr lvl="1" algn="just">
              <a:buFont typeface="Arial" panose="020B0604020202020204" pitchFamily="34" charset="0"/>
              <a:buChar char="•"/>
            </a:pPr>
            <a:r>
              <a:rPr lang="en-US" sz="2000" dirty="0">
                <a:latin typeface="Arial" panose="020B0604020202020204" pitchFamily="34" charset="0"/>
                <a:cs typeface="Arial" panose="020B0604020202020204" pitchFamily="34" charset="0"/>
              </a:rPr>
              <a:t>Faster and more reliable communication between users.</a:t>
            </a:r>
          </a:p>
          <a:p>
            <a:pPr algn="just"/>
            <a:r>
              <a:rPr lang="en-US" sz="2000" dirty="0">
                <a:latin typeface="Arial" panose="020B0604020202020204" pitchFamily="34" charset="0"/>
                <a:cs typeface="Arial" panose="020B0604020202020204" pitchFamily="34" charset="0"/>
              </a:rPr>
              <a:t>Ensures security, user-friendliness, and transparency in lost and found management.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940" y="228600"/>
            <a:ext cx="8616460" cy="990600"/>
          </a:xfrm>
        </p:spPr>
        <p:txBody>
          <a:bodyPr/>
          <a:lstStyle/>
          <a:p>
            <a:r>
              <a:rPr lang="en-US" dirty="0"/>
              <a:t>ADVANTAGES</a:t>
            </a:r>
            <a:endParaRPr lang="en-IN" dirty="0"/>
          </a:p>
        </p:txBody>
      </p:sp>
      <p:sp>
        <p:nvSpPr>
          <p:cNvPr id="4" name="Date Placeholder 3"/>
          <p:cNvSpPr>
            <a:spLocks noGrp="1"/>
          </p:cNvSpPr>
          <p:nvPr>
            <p:ph type="dt" sz="half" idx="10"/>
          </p:nvPr>
        </p:nvSpPr>
        <p:spPr/>
        <p:txBody>
          <a:bodyPr/>
          <a:lstStyle/>
          <a:p>
            <a:r>
              <a:rPr lang="en-US" dirty="0"/>
              <a:t>29 October 2025</a:t>
            </a:r>
          </a:p>
        </p:txBody>
      </p:sp>
      <p:sp>
        <p:nvSpPr>
          <p:cNvPr id="6" name="Slide Number Placeholder 5"/>
          <p:cNvSpPr>
            <a:spLocks noGrp="1"/>
          </p:cNvSpPr>
          <p:nvPr>
            <p:ph type="sldNum" sz="quarter" idx="12"/>
          </p:nvPr>
        </p:nvSpPr>
        <p:spPr/>
        <p:txBody>
          <a:bodyPr/>
          <a:lstStyle/>
          <a:p>
            <a:fld id="{7B28076C-CE04-4A00-BFAA-A90EA8355859}" type="slidenum">
              <a:rPr lang="en-US" smtClean="0"/>
              <a:t>6</a:t>
            </a:fld>
            <a:endParaRPr lang="en-US"/>
          </a:p>
        </p:txBody>
      </p:sp>
      <p:sp>
        <p:nvSpPr>
          <p:cNvPr id="7" name="Rectangle 1"/>
          <p:cNvSpPr>
            <a:spLocks noGrp="1" noChangeArrowheads="1"/>
          </p:cNvSpPr>
          <p:nvPr>
            <p:ph idx="1"/>
          </p:nvPr>
        </p:nvSpPr>
        <p:spPr bwMode="auto">
          <a:xfrm>
            <a:off x="500957" y="1417320"/>
            <a:ext cx="8218170" cy="4939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noAutofit/>
          </a:bodyPr>
          <a:lstStyle/>
          <a:p>
            <a:pPr algn="just">
              <a:lnSpc>
                <a:spcPct val="150000"/>
              </a:lnSpc>
            </a:pPr>
            <a:r>
              <a:rPr lang="en-US" sz="2000" dirty="0">
                <a:latin typeface="Arial" panose="020B0604020202020204" pitchFamily="34" charset="0"/>
                <a:cs typeface="Arial" panose="020B0604020202020204" pitchFamily="34" charset="0"/>
              </a:rPr>
              <a:t>Provides a centralized online platform for managing lost and found items.</a:t>
            </a:r>
          </a:p>
          <a:p>
            <a:pPr algn="just">
              <a:lnSpc>
                <a:spcPct val="150000"/>
              </a:lnSpc>
            </a:pPr>
            <a:r>
              <a:rPr lang="en-US" sz="2000" dirty="0">
                <a:latin typeface="Arial" panose="020B0604020202020204" pitchFamily="34" charset="0"/>
                <a:cs typeface="Arial" panose="020B0604020202020204" pitchFamily="34" charset="0"/>
              </a:rPr>
              <a:t>Reduces manual effort and time spent searching for items.</a:t>
            </a:r>
          </a:p>
          <a:p>
            <a:pPr algn="just">
              <a:lnSpc>
                <a:spcPct val="150000"/>
              </a:lnSpc>
            </a:pPr>
            <a:r>
              <a:rPr lang="en-US" sz="2000" dirty="0">
                <a:latin typeface="Arial" panose="020B0604020202020204" pitchFamily="34" charset="0"/>
                <a:cs typeface="Arial" panose="020B0604020202020204" pitchFamily="34" charset="0"/>
              </a:rPr>
              <a:t> Allows users to upload images, making identification easier.</a:t>
            </a:r>
          </a:p>
          <a:p>
            <a:pPr algn="just">
              <a:lnSpc>
                <a:spcPct val="150000"/>
              </a:lnSpc>
            </a:pPr>
            <a:r>
              <a:rPr lang="en-US" sz="2000" dirty="0">
                <a:latin typeface="Arial" panose="020B0604020202020204" pitchFamily="34" charset="0"/>
                <a:cs typeface="Arial" panose="020B0604020202020204" pitchFamily="34" charset="0"/>
              </a:rPr>
              <a:t>Ensures data security and authorized access through login credentials.</a:t>
            </a:r>
          </a:p>
          <a:p>
            <a:pPr algn="just">
              <a:lnSpc>
                <a:spcPct val="150000"/>
              </a:lnSpc>
            </a:pPr>
            <a:r>
              <a:rPr lang="en-US" sz="2000" dirty="0">
                <a:latin typeface="Arial" panose="020B0604020202020204" pitchFamily="34" charset="0"/>
                <a:cs typeface="Arial" panose="020B0604020202020204" pitchFamily="34" charset="0"/>
              </a:rPr>
              <a:t> Admin control ensures authenticity of posts and prevents misuse.</a:t>
            </a:r>
          </a:p>
          <a:p>
            <a:pPr algn="just">
              <a:lnSpc>
                <a:spcPct val="150000"/>
              </a:lnSpc>
            </a:pPr>
            <a:r>
              <a:rPr lang="en-US" sz="2000" dirty="0">
                <a:latin typeface="Arial" panose="020B0604020202020204" pitchFamily="34" charset="0"/>
                <a:cs typeface="Arial" panose="020B0604020202020204" pitchFamily="34" charset="0"/>
              </a:rPr>
              <a:t> Fully responsive design, accessible on both desktop and mobile devices.</a:t>
            </a:r>
          </a:p>
          <a:p>
            <a:pPr algn="just">
              <a:lnSpc>
                <a:spcPct val="150000"/>
              </a:lnSpc>
            </a:pPr>
            <a:r>
              <a:rPr lang="en-US" sz="2000" dirty="0">
                <a:latin typeface="Arial" panose="020B0604020202020204" pitchFamily="34" charset="0"/>
                <a:cs typeface="Arial" panose="020B0604020202020204" pitchFamily="34" charset="0"/>
              </a:rPr>
              <a:t>Maintains records for all posts, making it easy to track and recover items.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8940" y="228600"/>
            <a:ext cx="8616460" cy="990600"/>
          </a:xfrm>
        </p:spPr>
        <p:txBody>
          <a:bodyPr/>
          <a:lstStyle/>
          <a:p>
            <a:r>
              <a:rPr lang="en-US" dirty="0"/>
              <a:t>DISADVANTAGES</a:t>
            </a:r>
            <a:endParaRPr lang="en-IN" dirty="0"/>
          </a:p>
        </p:txBody>
      </p:sp>
      <p:sp>
        <p:nvSpPr>
          <p:cNvPr id="3" name="Content Placeholder 2"/>
          <p:cNvSpPr>
            <a:spLocks noGrp="1"/>
          </p:cNvSpPr>
          <p:nvPr>
            <p:ph idx="1"/>
          </p:nvPr>
        </p:nvSpPr>
        <p:spPr/>
        <p:txBody>
          <a:bodyPr>
            <a:noAutofit/>
          </a:bodyPr>
          <a:lstStyle/>
          <a:p>
            <a:pPr>
              <a:lnSpc>
                <a:spcPct val="150000"/>
              </a:lnSpc>
            </a:pPr>
            <a:r>
              <a:rPr lang="en-US" sz="2000" dirty="0">
                <a:latin typeface="Arial" panose="020B0604020202020204" pitchFamily="34" charset="0"/>
                <a:cs typeface="Arial" panose="020B0604020202020204" pitchFamily="34" charset="0"/>
              </a:rPr>
              <a:t>Requires internet access for all operations.</a:t>
            </a:r>
          </a:p>
          <a:p>
            <a:pPr>
              <a:lnSpc>
                <a:spcPct val="150000"/>
              </a:lnSpc>
            </a:pPr>
            <a:r>
              <a:rPr lang="en-US" sz="2000" dirty="0">
                <a:latin typeface="Arial" panose="020B0604020202020204" pitchFamily="34" charset="0"/>
                <a:cs typeface="Arial" panose="020B0604020202020204" pitchFamily="34" charset="0"/>
              </a:rPr>
              <a:t>Depends on accurate user input — incorrect details may delay recovery.</a:t>
            </a:r>
          </a:p>
          <a:p>
            <a:pPr>
              <a:lnSpc>
                <a:spcPct val="150000"/>
              </a:lnSpc>
            </a:pPr>
            <a:r>
              <a:rPr lang="en-US" sz="2000" dirty="0">
                <a:latin typeface="Arial" panose="020B0604020202020204" pitchFamily="34" charset="0"/>
                <a:cs typeface="Arial" panose="020B0604020202020204" pitchFamily="34" charset="0"/>
              </a:rPr>
              <a:t>If the database is not properly maintained, data duplication may occur.</a:t>
            </a:r>
          </a:p>
          <a:p>
            <a:pPr>
              <a:lnSpc>
                <a:spcPct val="150000"/>
              </a:lnSpc>
            </a:pPr>
            <a:r>
              <a:rPr lang="en-US" sz="2000" dirty="0">
                <a:latin typeface="Arial" panose="020B0604020202020204" pitchFamily="34" charset="0"/>
                <a:cs typeface="Arial" panose="020B0604020202020204" pitchFamily="34" charset="0"/>
              </a:rPr>
              <a:t>Limited to campus network or environment unless extended publicly.</a:t>
            </a:r>
          </a:p>
          <a:p>
            <a:pPr>
              <a:lnSpc>
                <a:spcPct val="150000"/>
              </a:lnSpc>
            </a:pPr>
            <a:r>
              <a:rPr lang="en-US" sz="2000" dirty="0">
                <a:latin typeface="Arial" panose="020B0604020202020204" pitchFamily="34" charset="0"/>
                <a:cs typeface="Arial" panose="020B0604020202020204" pitchFamily="34" charset="0"/>
              </a:rPr>
              <a:t>Needs regular admin monitoring to verify and approve legitimate posts.</a:t>
            </a:r>
          </a:p>
          <a:p>
            <a:pPr algn="just">
              <a:lnSpc>
                <a:spcPct val="150000"/>
              </a:lnSpc>
            </a:pPr>
            <a:endParaRPr lang="en-US" altLang="en-US" sz="2200" dirty="0"/>
          </a:p>
        </p:txBody>
      </p:sp>
      <p:sp>
        <p:nvSpPr>
          <p:cNvPr id="4" name="Date Placeholder 3"/>
          <p:cNvSpPr>
            <a:spLocks noGrp="1"/>
          </p:cNvSpPr>
          <p:nvPr>
            <p:ph type="dt" sz="half" idx="10"/>
          </p:nvPr>
        </p:nvSpPr>
        <p:spPr/>
        <p:txBody>
          <a:bodyPr/>
          <a:lstStyle/>
          <a:p>
            <a:r>
              <a:rPr lang="en-US" dirty="0"/>
              <a:t>29 October 2025</a:t>
            </a:r>
          </a:p>
        </p:txBody>
      </p:sp>
      <p:sp>
        <p:nvSpPr>
          <p:cNvPr id="6" name="Slide Number Placeholder 5"/>
          <p:cNvSpPr>
            <a:spLocks noGrp="1"/>
          </p:cNvSpPr>
          <p:nvPr>
            <p:ph type="sldNum" sz="quarter" idx="12"/>
          </p:nvPr>
        </p:nvSpPr>
        <p:spPr/>
        <p:txBody>
          <a:bodyPr/>
          <a:lstStyle/>
          <a:p>
            <a:fld id="{7B28076C-CE04-4A00-BFAA-A90EA8355859}" type="slidenum">
              <a:rPr lang="en-US" smtClean="0"/>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 REQUIREMENTS</a:t>
            </a:r>
            <a:endParaRPr lang="en-IN" dirty="0"/>
          </a:p>
        </p:txBody>
      </p:sp>
      <p:sp>
        <p:nvSpPr>
          <p:cNvPr id="3" name="Content Placeholder 2"/>
          <p:cNvSpPr>
            <a:spLocks noGrp="1"/>
          </p:cNvSpPr>
          <p:nvPr>
            <p:ph idx="1"/>
          </p:nvPr>
        </p:nvSpPr>
        <p:spPr/>
        <p:txBody>
          <a:bodyPr>
            <a:noAutofit/>
          </a:bodyPr>
          <a:lstStyle/>
          <a:p>
            <a:pPr algn="just">
              <a:lnSpc>
                <a:spcPct val="170000"/>
              </a:lnSpc>
            </a:pPr>
            <a:r>
              <a:rPr lang="en-US" altLang="en-US" sz="2200" dirty="0">
                <a:latin typeface="Arial" panose="020B0604020202020204" pitchFamily="34" charset="0"/>
                <a:cs typeface="Arial" panose="020B0604020202020204" pitchFamily="34" charset="0"/>
              </a:rPr>
              <a:t>Any PC/Laptop/Smartphone with an updated browser.</a:t>
            </a:r>
          </a:p>
          <a:p>
            <a:pPr algn="just">
              <a:lnSpc>
                <a:spcPct val="170000"/>
              </a:lnSpc>
            </a:pPr>
            <a:r>
              <a:rPr lang="en-US" altLang="en-US" sz="2200" dirty="0">
                <a:latin typeface="Arial" panose="020B0604020202020204" pitchFamily="34" charset="0"/>
                <a:cs typeface="Arial" panose="020B0604020202020204" pitchFamily="34" charset="0"/>
              </a:rPr>
              <a:t>Minimum 2 GHz processor, 4 GB RAM, 500 MB storage.</a:t>
            </a:r>
          </a:p>
          <a:p>
            <a:pPr algn="just">
              <a:lnSpc>
                <a:spcPct val="170000"/>
              </a:lnSpc>
            </a:pPr>
            <a:r>
              <a:rPr lang="en-US" altLang="en-US" sz="2200" dirty="0">
                <a:latin typeface="Arial" panose="020B0604020202020204" pitchFamily="34" charset="0"/>
                <a:cs typeface="Arial" panose="020B0604020202020204" pitchFamily="34" charset="0"/>
              </a:rPr>
              <a:t>Stable internet connection (Wi-Fi or data).</a:t>
            </a:r>
          </a:p>
          <a:p>
            <a:pPr algn="just">
              <a:lnSpc>
                <a:spcPct val="170000"/>
              </a:lnSpc>
            </a:pPr>
            <a:r>
              <a:rPr lang="en-US" altLang="en-US" sz="2200" dirty="0">
                <a:latin typeface="Arial" panose="020B0604020202020204" pitchFamily="34" charset="0"/>
                <a:cs typeface="Arial" panose="020B0604020202020204" pitchFamily="34" charset="0"/>
              </a:rPr>
              <a:t>Server setup or cloud hosting for Supabase backend.</a:t>
            </a:r>
          </a:p>
          <a:p>
            <a:pPr algn="just">
              <a:lnSpc>
                <a:spcPct val="170000"/>
              </a:lnSpc>
            </a:pPr>
            <a:r>
              <a:rPr lang="en-US" altLang="en-US" sz="2200" dirty="0">
                <a:latin typeface="Arial" panose="020B0604020202020204" pitchFamily="34" charset="0"/>
                <a:cs typeface="Arial" panose="020B0604020202020204" pitchFamily="34" charset="0"/>
              </a:rPr>
              <a:t>Basic networking hardware (router/modem).</a:t>
            </a:r>
          </a:p>
        </p:txBody>
      </p:sp>
      <p:sp>
        <p:nvSpPr>
          <p:cNvPr id="4" name="Date Placeholder 3"/>
          <p:cNvSpPr>
            <a:spLocks noGrp="1"/>
          </p:cNvSpPr>
          <p:nvPr>
            <p:ph type="dt" sz="half" idx="10"/>
          </p:nvPr>
        </p:nvSpPr>
        <p:spPr/>
        <p:txBody>
          <a:bodyPr/>
          <a:lstStyle/>
          <a:p>
            <a:r>
              <a:rPr lang="en-US" dirty="0"/>
              <a:t>29 October 2025</a:t>
            </a:r>
          </a:p>
        </p:txBody>
      </p:sp>
      <p:sp>
        <p:nvSpPr>
          <p:cNvPr id="6" name="Slide Number Placeholder 5"/>
          <p:cNvSpPr>
            <a:spLocks noGrp="1"/>
          </p:cNvSpPr>
          <p:nvPr>
            <p:ph type="sldNum" sz="quarter" idx="12"/>
          </p:nvPr>
        </p:nvSpPr>
        <p:spPr/>
        <p:txBody>
          <a:bodyPr/>
          <a:lstStyle/>
          <a:p>
            <a:fld id="{7B28076C-CE04-4A00-BFAA-A90EA8355859}" type="slidenum">
              <a:rPr lang="en-US" smtClean="0"/>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REQUIREMENTS</a:t>
            </a:r>
            <a:endParaRPr lang="en-IN" dirty="0"/>
          </a:p>
        </p:txBody>
      </p:sp>
      <p:sp>
        <p:nvSpPr>
          <p:cNvPr id="4" name="Date Placeholder 3"/>
          <p:cNvSpPr>
            <a:spLocks noGrp="1"/>
          </p:cNvSpPr>
          <p:nvPr>
            <p:ph type="dt" sz="half" idx="10"/>
          </p:nvPr>
        </p:nvSpPr>
        <p:spPr/>
        <p:txBody>
          <a:bodyPr/>
          <a:lstStyle/>
          <a:p>
            <a:r>
              <a:rPr lang="en-US" dirty="0"/>
              <a:t>29 October 2025</a:t>
            </a:r>
          </a:p>
        </p:txBody>
      </p:sp>
      <p:sp>
        <p:nvSpPr>
          <p:cNvPr id="6" name="Slide Number Placeholder 5"/>
          <p:cNvSpPr>
            <a:spLocks noGrp="1"/>
          </p:cNvSpPr>
          <p:nvPr>
            <p:ph type="sldNum" sz="quarter" idx="12"/>
          </p:nvPr>
        </p:nvSpPr>
        <p:spPr/>
        <p:txBody>
          <a:bodyPr/>
          <a:lstStyle/>
          <a:p>
            <a:fld id="{7B28076C-CE04-4A00-BFAA-A90EA8355859}" type="slidenum">
              <a:rPr lang="en-US" smtClean="0"/>
              <a:t>9</a:t>
            </a:fld>
            <a:endParaRPr lang="en-US"/>
          </a:p>
        </p:txBody>
      </p:sp>
      <p:sp>
        <p:nvSpPr>
          <p:cNvPr id="7" name="Rectangle 1"/>
          <p:cNvSpPr>
            <a:spLocks noGrp="1" noChangeArrowheads="1"/>
          </p:cNvSpPr>
          <p:nvPr>
            <p:ph idx="1"/>
          </p:nvPr>
        </p:nvSpPr>
        <p:spPr bwMode="auto">
          <a:xfrm>
            <a:off x="457200" y="1834717"/>
            <a:ext cx="8229600" cy="4035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noAutofit/>
          </a:bodyPr>
          <a:lstStyle/>
          <a:p>
            <a:pPr marL="0" indent="0">
              <a:buNone/>
            </a:pPr>
            <a:r>
              <a:rPr lang="en-IN" sz="2400" b="1" dirty="0"/>
              <a:t>1. Frontend:</a:t>
            </a:r>
          </a:p>
          <a:p>
            <a:r>
              <a:rPr lang="en-IN" sz="2400" dirty="0"/>
              <a:t>HTML5</a:t>
            </a:r>
          </a:p>
          <a:p>
            <a:r>
              <a:rPr lang="en-IN" sz="2400" dirty="0"/>
              <a:t>CSS3</a:t>
            </a:r>
          </a:p>
          <a:p>
            <a:r>
              <a:rPr lang="en-IN" sz="2400" dirty="0"/>
              <a:t>JavaScript</a:t>
            </a:r>
          </a:p>
          <a:p>
            <a:pPr marL="0" indent="0">
              <a:buNone/>
            </a:pPr>
            <a:r>
              <a:rPr lang="en-IN" sz="2400" b="1" dirty="0"/>
              <a:t>2. Backend : </a:t>
            </a:r>
            <a:r>
              <a:rPr lang="en-IN" sz="2400" dirty="0"/>
              <a:t>Java (Spring Boot Framework)</a:t>
            </a:r>
          </a:p>
          <a:p>
            <a:pPr marL="0" indent="0">
              <a:buNone/>
            </a:pPr>
            <a:r>
              <a:rPr lang="en-IN" sz="2400" b="1" dirty="0"/>
              <a:t>3. Database: </a:t>
            </a:r>
            <a:r>
              <a:rPr lang="en-IN" sz="2400" dirty="0"/>
              <a:t>MySQL</a:t>
            </a:r>
          </a:p>
          <a:p>
            <a:pPr marL="0" indent="0">
              <a:buNone/>
            </a:pPr>
            <a:r>
              <a:rPr lang="en-IN" sz="2400" b="1" dirty="0"/>
              <a:t>4. IDE / Tools:</a:t>
            </a:r>
          </a:p>
          <a:p>
            <a:r>
              <a:rPr lang="en-IN" sz="2400" dirty="0"/>
              <a:t>Spring Tool Suite (STS) or IntelliJ IDEA</a:t>
            </a:r>
          </a:p>
          <a:p>
            <a:r>
              <a:rPr lang="en-IN" sz="2400" dirty="0"/>
              <a:t>MySQL Workbench</a:t>
            </a:r>
          </a:p>
          <a:p>
            <a:r>
              <a:rPr lang="en-IN" sz="2400" dirty="0"/>
              <a:t>Web Browser (Chrome, Edge, Firefox)</a:t>
            </a:r>
          </a:p>
          <a:p>
            <a:pPr marL="0" indent="0">
              <a:buNone/>
            </a:pPr>
            <a:r>
              <a:rPr lang="en-IN" sz="2400" b="1" dirty="0"/>
              <a:t>5. Server : </a:t>
            </a:r>
            <a:r>
              <a:rPr lang="en-IN" sz="2400" dirty="0"/>
              <a:t>Apache Tomcat (Embedded in Spring Boot)</a:t>
            </a:r>
          </a:p>
          <a:p>
            <a:pPr marL="0" indent="0">
              <a:buNone/>
            </a:pPr>
            <a:r>
              <a:rPr lang="en-IN" sz="2400" b="1" dirty="0"/>
              <a:t>6. Operating System : </a:t>
            </a:r>
            <a:r>
              <a:rPr lang="en-IN" sz="2400" dirty="0"/>
              <a:t>Windows / macOS / Linux</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TotalTime>
  <Words>1025</Words>
  <Application>Microsoft Office PowerPoint</Application>
  <PresentationFormat>On-screen Show (4:3)</PresentationFormat>
  <Paragraphs>158</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Custom Design</vt:lpstr>
      <vt:lpstr>  </vt:lpstr>
      <vt:lpstr>AGENDA</vt:lpstr>
      <vt:lpstr>ABSTRACT</vt:lpstr>
      <vt:lpstr>EXISTING SYSTEM</vt:lpstr>
      <vt:lpstr>PROPOSED SYSTEM </vt:lpstr>
      <vt:lpstr>ADVANTAGES</vt:lpstr>
      <vt:lpstr>DISADVANTAGES</vt:lpstr>
      <vt:lpstr>HARDWARE REQUIREMENTS</vt:lpstr>
      <vt:lpstr>SOFTWARE REQUIREMENTS</vt:lpstr>
      <vt:lpstr>MODULES</vt:lpstr>
      <vt:lpstr>Module Description</vt:lpstr>
      <vt:lpstr>Module Description</vt:lpstr>
      <vt:lpstr>SAMPLE OUTPUT</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Varsha Sri</cp:lastModifiedBy>
  <cp:revision>118</cp:revision>
  <dcterms:created xsi:type="dcterms:W3CDTF">2019-11-06T07:48:00Z</dcterms:created>
  <dcterms:modified xsi:type="dcterms:W3CDTF">2025-10-29T09:09:25Z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5C4D8C26C0F54764A52211764797E14B_12</vt:lpwstr>
  </property>
  <property fmtid="{D5CDD505-2E9C-101B-9397-08002B2CF9AE}" pid="3" name="KSOProductBuildVer">
    <vt:lpwstr>1033-12.2.0.23131</vt:lpwstr>
  </property>
</Properties>
</file>