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1" r:id="rId1"/>
    <p:sldMasterId id="2147484239" r:id="rId2"/>
  </p:sldMasterIdLst>
  <p:notesMasterIdLst>
    <p:notesMasterId r:id="rId67"/>
  </p:notesMasterIdLst>
  <p:handoutMasterIdLst>
    <p:handoutMasterId r:id="rId68"/>
  </p:handoutMasterIdLst>
  <p:sldIdLst>
    <p:sldId id="563" r:id="rId3"/>
    <p:sldId id="473" r:id="rId4"/>
    <p:sldId id="544" r:id="rId5"/>
    <p:sldId id="545" r:id="rId6"/>
    <p:sldId id="549" r:id="rId7"/>
    <p:sldId id="550" r:id="rId8"/>
    <p:sldId id="552" r:id="rId9"/>
    <p:sldId id="553" r:id="rId10"/>
    <p:sldId id="551" r:id="rId11"/>
    <p:sldId id="554" r:id="rId12"/>
    <p:sldId id="555" r:id="rId13"/>
    <p:sldId id="556" r:id="rId14"/>
    <p:sldId id="557" r:id="rId15"/>
    <p:sldId id="558" r:id="rId16"/>
    <p:sldId id="561" r:id="rId17"/>
    <p:sldId id="562" r:id="rId18"/>
    <p:sldId id="582" r:id="rId19"/>
    <p:sldId id="567" r:id="rId20"/>
    <p:sldId id="581" r:id="rId21"/>
    <p:sldId id="564" r:id="rId22"/>
    <p:sldId id="565" r:id="rId23"/>
    <p:sldId id="541" r:id="rId24"/>
    <p:sldId id="568" r:id="rId25"/>
    <p:sldId id="569" r:id="rId26"/>
    <p:sldId id="570" r:id="rId27"/>
    <p:sldId id="571" r:id="rId28"/>
    <p:sldId id="572" r:id="rId29"/>
    <p:sldId id="575" r:id="rId30"/>
    <p:sldId id="576" r:id="rId31"/>
    <p:sldId id="577" r:id="rId32"/>
    <p:sldId id="578" r:id="rId33"/>
    <p:sldId id="579" r:id="rId34"/>
    <p:sldId id="580" r:id="rId35"/>
    <p:sldId id="605" r:id="rId36"/>
    <p:sldId id="543" r:id="rId37"/>
    <p:sldId id="583" r:id="rId38"/>
    <p:sldId id="584" r:id="rId39"/>
    <p:sldId id="585" r:id="rId40"/>
    <p:sldId id="599" r:id="rId41"/>
    <p:sldId id="586" r:id="rId42"/>
    <p:sldId id="587" r:id="rId43"/>
    <p:sldId id="588" r:id="rId44"/>
    <p:sldId id="589" r:id="rId45"/>
    <p:sldId id="590" r:id="rId46"/>
    <p:sldId id="591" r:id="rId47"/>
    <p:sldId id="592" r:id="rId48"/>
    <p:sldId id="593" r:id="rId49"/>
    <p:sldId id="594" r:id="rId50"/>
    <p:sldId id="619" r:id="rId51"/>
    <p:sldId id="620" r:id="rId52"/>
    <p:sldId id="621" r:id="rId53"/>
    <p:sldId id="622" r:id="rId54"/>
    <p:sldId id="603" r:id="rId55"/>
    <p:sldId id="600" r:id="rId56"/>
    <p:sldId id="606" r:id="rId57"/>
    <p:sldId id="607" r:id="rId58"/>
    <p:sldId id="608" r:id="rId59"/>
    <p:sldId id="609" r:id="rId60"/>
    <p:sldId id="610" r:id="rId61"/>
    <p:sldId id="611" r:id="rId62"/>
    <p:sldId id="612" r:id="rId63"/>
    <p:sldId id="613" r:id="rId64"/>
    <p:sldId id="623" r:id="rId65"/>
    <p:sldId id="624" r:id="rId66"/>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E8F6E673-893D-1247-BC41-B7BB17374522}">
          <p14:sldIdLst>
            <p14:sldId id="563"/>
            <p14:sldId id="473"/>
            <p14:sldId id="544"/>
            <p14:sldId id="545"/>
            <p14:sldId id="549"/>
            <p14:sldId id="550"/>
            <p14:sldId id="552"/>
            <p14:sldId id="553"/>
            <p14:sldId id="551"/>
            <p14:sldId id="554"/>
            <p14:sldId id="555"/>
            <p14:sldId id="556"/>
            <p14:sldId id="557"/>
            <p14:sldId id="558"/>
            <p14:sldId id="561"/>
            <p14:sldId id="562"/>
            <p14:sldId id="582"/>
            <p14:sldId id="567"/>
            <p14:sldId id="581"/>
            <p14:sldId id="564"/>
            <p14:sldId id="565"/>
            <p14:sldId id="541"/>
            <p14:sldId id="568"/>
            <p14:sldId id="569"/>
            <p14:sldId id="570"/>
            <p14:sldId id="571"/>
            <p14:sldId id="572"/>
            <p14:sldId id="575"/>
            <p14:sldId id="576"/>
            <p14:sldId id="577"/>
            <p14:sldId id="578"/>
            <p14:sldId id="579"/>
            <p14:sldId id="580"/>
            <p14:sldId id="605"/>
            <p14:sldId id="543"/>
            <p14:sldId id="583"/>
            <p14:sldId id="584"/>
            <p14:sldId id="585"/>
            <p14:sldId id="599"/>
            <p14:sldId id="586"/>
            <p14:sldId id="587"/>
            <p14:sldId id="588"/>
            <p14:sldId id="589"/>
            <p14:sldId id="590"/>
            <p14:sldId id="591"/>
            <p14:sldId id="592"/>
            <p14:sldId id="593"/>
            <p14:sldId id="594"/>
            <p14:sldId id="619"/>
            <p14:sldId id="620"/>
            <p14:sldId id="621"/>
            <p14:sldId id="622"/>
            <p14:sldId id="603"/>
            <p14:sldId id="600"/>
            <p14:sldId id="606"/>
            <p14:sldId id="607"/>
            <p14:sldId id="608"/>
            <p14:sldId id="609"/>
            <p14:sldId id="610"/>
            <p14:sldId id="611"/>
            <p14:sldId id="612"/>
            <p14:sldId id="613"/>
            <p14:sldId id="623"/>
            <p14:sldId id="624"/>
          </p14:sldIdLst>
        </p14:section>
        <p14:section name="Charts and graphs" id="{212174AD-F0AA-6C49-9A28-7267B0C77AF2}">
          <p14:sldIdLst/>
        </p14:section>
        <p14:section name="Selected Pictograms" id="{DE19347C-AD20-F94B-82D0-F5A32CCF5776}">
          <p14:sldIdLst/>
        </p14:section>
        <p14:section name="Microgrid" id="{40D50BA0-DEC3-CE4D-80C6-87DF587D9CD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BFB"/>
    <a:srgbClr val="E5F6FF"/>
    <a:srgbClr val="FF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p:normalViewPr>
  <p:slideViewPr>
    <p:cSldViewPr snapToGrid="0" snapToObjects="1">
      <p:cViewPr varScale="1">
        <p:scale>
          <a:sx n="32" d="100"/>
          <a:sy n="32" d="100"/>
        </p:scale>
        <p:origin x="748" y="24"/>
      </p:cViewPr>
      <p:guideLst/>
    </p:cSldViewPr>
  </p:slideViewPr>
  <p:outlineViewPr>
    <p:cViewPr>
      <p:scale>
        <a:sx n="33" d="100"/>
        <a:sy n="33" d="100"/>
      </p:scale>
      <p:origin x="0" y="-5999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2" d="100"/>
          <a:sy n="122" d="100"/>
        </p:scale>
        <p:origin x="413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503050203000203" pitchFamily="34" charset="0"/>
                <a:ea typeface="Arial" charset="0"/>
                <a:cs typeface="Arial" charset="0"/>
              </a:rPr>
              <a:pPr algn="l"/>
              <a:t>‹#›</a:t>
            </a:fld>
            <a:endParaRPr lang="en-US" sz="600" dirty="0">
              <a:solidFill>
                <a:schemeClr val="bg1"/>
              </a:solidFill>
              <a:latin typeface="Arial" panose="020B0503050203000203" pitchFamily="34" charset="0"/>
              <a:ea typeface="Arial" charset="0"/>
              <a:cs typeface="Arial"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503050203000203" pitchFamily="34" charset="0"/>
                <a:ea typeface="Arial" charset="0"/>
                <a:cs typeface="Arial"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Arial" panose="020B0503050203000203" pitchFamily="34" charset="0"/>
                <a:ea typeface="Arial" panose="020B0503050203000203" pitchFamily="34" charset="0"/>
                <a:cs typeface="Arial"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Arial" panose="020B0503050203000203" pitchFamily="34" charset="0"/>
                <a:ea typeface="Arial" panose="020B0503050203000203" pitchFamily="34" charset="0"/>
                <a:cs typeface="Arial" panose="020B0503050203000203" pitchFamily="34" charset="0"/>
              </a:defRPr>
            </a:lvl1pPr>
          </a:lstStyle>
          <a:p>
            <a:r>
              <a:rPr lang="en-US" dirty="0"/>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600" b="0" i="0" kern="1200">
        <a:solidFill>
          <a:schemeClr val="bg1"/>
        </a:solidFill>
        <a:latin typeface="Arial" panose="020B0503050203000203" pitchFamily="34" charset="0"/>
        <a:ea typeface="+mn-ea"/>
        <a:cs typeface="+mn-cs"/>
      </a:defRPr>
    </a:lvl1pPr>
    <a:lvl2pPr marL="465690" indent="-452991" algn="l" defTabSz="2438522" rtl="0" eaLnBrk="1" latinLnBrk="0" hangingPunct="1">
      <a:lnSpc>
        <a:spcPct val="110000"/>
      </a:lnSpc>
      <a:spcBef>
        <a:spcPts val="0"/>
      </a:spcBef>
      <a:buFont typeface="Arial"/>
      <a:buChar char="–"/>
      <a:tabLst/>
      <a:defRPr sz="1600" b="0" i="0" kern="1200">
        <a:solidFill>
          <a:schemeClr val="bg1"/>
        </a:solidFill>
        <a:latin typeface="Arial" panose="020B0503050203000203" pitchFamily="34" charset="0"/>
        <a:ea typeface="+mn-ea"/>
        <a:cs typeface="+mn-cs"/>
      </a:defRPr>
    </a:lvl2pPr>
    <a:lvl3pPr marL="926638" indent="-463319" algn="l" defTabSz="2438522" rtl="0" eaLnBrk="1" latinLnBrk="0" hangingPunct="1">
      <a:lnSpc>
        <a:spcPct val="110000"/>
      </a:lnSpc>
      <a:spcBef>
        <a:spcPts val="0"/>
      </a:spcBef>
      <a:buFont typeface="Arial" panose="020B0604020202020204" pitchFamily="34" charset="0"/>
      <a:buChar char="•"/>
      <a:tabLst/>
      <a:defRPr sz="1600" b="0" i="0" kern="1200">
        <a:solidFill>
          <a:schemeClr val="bg1"/>
        </a:solidFill>
        <a:latin typeface="Arial" panose="020B0503050203000203" pitchFamily="34" charset="0"/>
        <a:ea typeface="+mn-ea"/>
        <a:cs typeface="+mn-cs"/>
      </a:defRPr>
    </a:lvl3pPr>
    <a:lvl4pPr marL="1682580" indent="-463319" algn="l" defTabSz="2438522" rtl="0" eaLnBrk="1" latinLnBrk="0" hangingPunct="1">
      <a:lnSpc>
        <a:spcPct val="110000"/>
      </a:lnSpc>
      <a:spcBef>
        <a:spcPts val="0"/>
      </a:spcBef>
      <a:buFont typeface="Arial"/>
      <a:buChar char="–"/>
      <a:tabLst/>
      <a:defRPr sz="1600" b="0" i="0" kern="1200">
        <a:solidFill>
          <a:schemeClr val="bg1"/>
        </a:solidFill>
        <a:latin typeface="Arial"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Arial" charset="-120"/>
      <a:buChar char="»"/>
      <a:tabLst/>
      <a:defRPr sz="2000" b="0" i="0" kern="1200">
        <a:solidFill>
          <a:schemeClr val="bg1"/>
        </a:solidFill>
        <a:latin typeface="Arial"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632327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37165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292287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76710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64157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311642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7839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00757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574283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913109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01572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52003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623705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652986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473494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29693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079816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25</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763691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840340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32169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46130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116795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278617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36797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721979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31754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939815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699048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96077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36</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8927398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065333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7764836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337970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215934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587309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6114120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674034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37288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42015069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310314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9487405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47</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6591510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74425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83472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951748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29539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7873916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5790104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9334979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990784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55</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001711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851963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57</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0610164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55455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02576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2648065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60</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42104427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886318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872662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574670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64</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48391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9458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40519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201791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7008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0451" y="12074475"/>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26C325FD-3119-4896-6A27-A57339FA432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384048"/>
            <a:ext cx="11042073" cy="8574087"/>
          </a:xfrm>
        </p:spPr>
        <p:txBody>
          <a:bodyPr/>
          <a:lstStyle>
            <a:lvl1pPr>
              <a:lnSpc>
                <a:spcPct val="100000"/>
              </a:lnSpc>
              <a:spcBef>
                <a:spcPts val="0"/>
              </a:spcBef>
              <a:defRPr sz="6400">
                <a:solidFill>
                  <a:schemeClr val="tx1"/>
                </a:solidFill>
              </a:defRPr>
            </a:lvl1pPr>
            <a:lvl2pPr marL="585216" indent="-585216">
              <a:lnSpc>
                <a:spcPct val="100000"/>
              </a:lnSpc>
              <a:spcBef>
                <a:spcPts val="0"/>
              </a:spcBef>
              <a:defRPr sz="6400">
                <a:solidFill>
                  <a:schemeClr val="tx1"/>
                </a:solidFill>
              </a:defRPr>
            </a:lvl2pPr>
            <a:lvl3pPr marL="1097280" indent="-585216">
              <a:lnSpc>
                <a:spcPct val="100000"/>
              </a:lnSpc>
              <a:spcBef>
                <a:spcPts val="0"/>
              </a:spcBef>
              <a:defRPr sz="6400">
                <a:solidFill>
                  <a:schemeClr val="tx1"/>
                </a:solidFill>
              </a:defRPr>
            </a:lvl3pPr>
            <a:lvl4pPr marL="1755648">
              <a:lnSpc>
                <a:spcPct val="100000"/>
              </a:lnSpc>
              <a:spcBef>
                <a:spcPts val="0"/>
              </a:spcBef>
              <a:defRPr sz="6400">
                <a:solidFill>
                  <a:schemeClr val="tx1"/>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Slide Number Placeholder">
            <a:extLst>
              <a:ext uri="{FF2B5EF4-FFF2-40B4-BE49-F238E27FC236}">
                <a16:creationId xmlns:a16="http://schemas.microsoft.com/office/drawing/2014/main" id="{2EC0D181-5EEC-EFF5-8D2F-39778B86B4E1}"/>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1">
            <a:extLst>
              <a:ext uri="{FF2B5EF4-FFF2-40B4-BE49-F238E27FC236}">
                <a16:creationId xmlns:a16="http://schemas.microsoft.com/office/drawing/2014/main" id="{A52C174A-1414-C009-CC67-C193F560E7F2}"/>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3C42FF5-9F71-397F-1A8E-DAE8D090EBF9}"/>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4" name="Footer Placeholder 1">
            <a:extLst>
              <a:ext uri="{FF2B5EF4-FFF2-40B4-BE49-F238E27FC236}">
                <a16:creationId xmlns:a16="http://schemas.microsoft.com/office/drawing/2014/main" id="{EC60AD40-13EB-0737-FFAF-EF2847553DC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68325" y="9296400"/>
            <a:ext cx="11050588" cy="3543300"/>
          </a:xfrm>
        </p:spPr>
        <p:txBody>
          <a:bodyPr anchor="b"/>
          <a:lstStyle>
            <a:lvl1pPr>
              <a:lnSpc>
                <a:spcPct val="90000"/>
              </a:lnSpc>
              <a:spcBef>
                <a:spcPts val="0"/>
              </a:spcBef>
              <a:defRPr sz="25800">
                <a:solidFill>
                  <a:schemeClr val="accent1"/>
                </a:solidFill>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a:solidFill>
                  <a:schemeClr val="accent1"/>
                </a:solidFill>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5024"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9" name="Straight Connector 8">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Slide Number Placeholder">
            <a:extLst>
              <a:ext uri="{FF2B5EF4-FFF2-40B4-BE49-F238E27FC236}">
                <a16:creationId xmlns:a16="http://schemas.microsoft.com/office/drawing/2014/main" id="{866DE497-EE98-1673-D389-C00D5C763926}"/>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4" name="Footer Placeholder 1">
            <a:extLst>
              <a:ext uri="{FF2B5EF4-FFF2-40B4-BE49-F238E27FC236}">
                <a16:creationId xmlns:a16="http://schemas.microsoft.com/office/drawing/2014/main" id="{42AC3948-CACF-C0FF-DC40-C4B82E5A66F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08552"/>
            <a:ext cx="4949825" cy="1906588"/>
          </a:xfrm>
        </p:spPr>
        <p:txBody>
          <a:bodyPr/>
          <a:lstStyle>
            <a:lvl1pPr>
              <a:lnSpc>
                <a:spcPct val="90000"/>
              </a:lnSpc>
              <a:defRPr sz="13000">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11725"/>
            <a:ext cx="4949825" cy="1903413"/>
          </a:xfrm>
        </p:spPr>
        <p:txBody>
          <a:bodyPr/>
          <a:lstStyle>
            <a:lvl1pPr>
              <a:lnSpc>
                <a:spcPct val="90000"/>
              </a:lnSpc>
              <a:defRPr sz="13000">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08526"/>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36225"/>
            <a:ext cx="4951413" cy="1143000"/>
          </a:xfrm>
        </p:spPr>
        <p:txBody>
          <a:bodyPr anchor="b"/>
          <a:lstStyle>
            <a:lvl1pPr>
              <a:lnSpc>
                <a:spcPct val="120000"/>
              </a:lnSpc>
              <a:spcBef>
                <a:spcPts val="0"/>
              </a:spcBef>
              <a:defRPr sz="1600" b="0" i="0">
                <a:solidFill>
                  <a:schemeClr val="tx1"/>
                </a:solidFill>
                <a:latin typeface="Arial" panose="020B0503050203000203"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15139"/>
            <a:ext cx="4951413" cy="969098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16726"/>
            <a:ext cx="4953000" cy="968477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98529" y="2315139"/>
            <a:ext cx="4953000" cy="968477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FDA9F1E0-1917-18E8-47FF-E5A383A1D3DF}"/>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3AFB650C-B5C6-8F36-CDE9-74A4AAA45674}"/>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6072" y="384048"/>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384048"/>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FF4D6136-DAAF-CC54-1C23-E6152378449F}"/>
              </a:ext>
            </a:extLst>
          </p:cNvPr>
          <p:cNvSpPr>
            <a:spLocks noGrp="1"/>
          </p:cNvSpPr>
          <p:nvPr>
            <p:ph type="sldNum" sz="quarter" idx="14"/>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888ED1E9-2B6F-6D74-6AEE-53794D61C893}"/>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36225"/>
            <a:ext cx="4951413" cy="1143000"/>
          </a:xfrm>
        </p:spPr>
        <p:txBody>
          <a:bodyPr anchor="b"/>
          <a:lstStyle>
            <a:lvl1pPr>
              <a:lnSpc>
                <a:spcPct val="120000"/>
              </a:lnSpc>
              <a:spcBef>
                <a:spcPts val="0"/>
              </a:spcBef>
              <a:defRPr sz="1600" b="0" i="0">
                <a:latin typeface="Arial" panose="020B0503050203000203" pitchFamily="34" charset="0"/>
              </a:defRPr>
            </a:lvl1pPr>
            <a:lvl2pPr>
              <a:lnSpc>
                <a:spcPct val="120000"/>
              </a:lnSpc>
              <a:spcBef>
                <a:spcPts val="0"/>
              </a:spcBef>
              <a:defRPr sz="1600" b="0" i="0">
                <a:latin typeface="Arial" panose="020B0503050203000203" pitchFamily="34" charset="0"/>
              </a:defRPr>
            </a:lvl2pPr>
            <a:lvl3pPr>
              <a:lnSpc>
                <a:spcPct val="120000"/>
              </a:lnSpc>
              <a:spcBef>
                <a:spcPts val="0"/>
              </a:spcBef>
              <a:defRPr sz="1600" b="0" i="0">
                <a:latin typeface="Arial" panose="020B0503050203000203" pitchFamily="34" charset="0"/>
              </a:defRPr>
            </a:lvl3pPr>
            <a:lvl4pPr>
              <a:lnSpc>
                <a:spcPct val="120000"/>
              </a:lnSpc>
              <a:spcBef>
                <a:spcPts val="0"/>
              </a:spcBef>
              <a:defRPr sz="1600" b="0" i="0">
                <a:latin typeface="Arial" panose="020B0503050203000203" pitchFamily="34" charset="0"/>
              </a:defRPr>
            </a:lvl4pPr>
            <a:lvl5pPr>
              <a:lnSpc>
                <a:spcPct val="120000"/>
              </a:lnSpc>
              <a:spcBef>
                <a:spcPts val="0"/>
              </a:spcBef>
              <a:defRPr sz="1600" b="0" i="0">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69913"/>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pPr lvl="0"/>
            <a:r>
              <a:rPr lang="en-US" dirty="0"/>
              <a:t>00%</a:t>
            </a:r>
          </a:p>
        </p:txBody>
      </p:sp>
      <p:sp>
        <p:nvSpPr>
          <p:cNvPr id="6" name="Slide Number Placeholder">
            <a:extLst>
              <a:ext uri="{FF2B5EF4-FFF2-40B4-BE49-F238E27FC236}">
                <a16:creationId xmlns:a16="http://schemas.microsoft.com/office/drawing/2014/main" id="{F0902323-85DC-7AB5-4B75-491E4B4EFF15}"/>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1">
            <a:extLst>
              <a:ext uri="{FF2B5EF4-FFF2-40B4-BE49-F238E27FC236}">
                <a16:creationId xmlns:a16="http://schemas.microsoft.com/office/drawing/2014/main" id="{DB94082E-2F97-CF80-1381-4C427642994F}"/>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4CE44CEC-D7F5-784A-0B28-CC1DAF66F8B4}"/>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BF1541BB-8466-871B-C74F-EA10BB5F6A21}"/>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3087" y="3429000"/>
            <a:ext cx="4951413"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BE0BE528-0BCE-80F4-D50E-93F4D42F484D}"/>
              </a:ext>
            </a:extLst>
          </p:cNvPr>
          <p:cNvSpPr>
            <a:spLocks noGrp="1"/>
          </p:cNvSpPr>
          <p:nvPr>
            <p:ph type="sldNum" sz="quarter" idx="20"/>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4889F4C4-8725-03A8-17BE-24CAE523C323}"/>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83CE3527-A0C3-6502-3CF2-B0BE4AFFA5DB}"/>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0F3919F6-837B-9DA8-B217-AA741EB1E649}"/>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7438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69913"/>
            <a:ext cx="1216152" cy="1216152"/>
          </a:xfrm>
        </p:spPr>
        <p:txBody>
          <a:bodyPr anchor="ctr"/>
          <a:lstStyle>
            <a:lvl1pPr algn="ctr">
              <a:defRPr sz="1600">
                <a:solidFill>
                  <a:schemeClr val="tx1"/>
                </a:solidFill>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69913"/>
            <a:ext cx="1216152" cy="1216152"/>
          </a:xfrm>
        </p:spPr>
        <p:txBody>
          <a:bodyPr anchor="ctr"/>
          <a:lstStyle>
            <a:lvl1pPr algn="ctr">
              <a:defRPr sz="1600">
                <a:solidFill>
                  <a:schemeClr val="tx1"/>
                </a:solidFill>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2294"/>
            <a:ext cx="1216152" cy="1216152"/>
          </a:xfrm>
        </p:spPr>
        <p:txBody>
          <a:bodyPr anchor="ctr"/>
          <a:lstStyle>
            <a:lvl1pPr algn="ctr">
              <a:defRPr sz="1600">
                <a:solidFill>
                  <a:schemeClr val="tx1"/>
                </a:solidFill>
              </a:defRPr>
            </a:lvl1pPr>
          </a:lstStyle>
          <a:p>
            <a:r>
              <a:rPr lang="en-US" dirty="0"/>
              <a:t>Pictogram</a:t>
            </a:r>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0D848121-07DC-F29B-727C-EB812210813F}"/>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19CFF15E-CE32-103A-F46E-8E52D1F7408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a:buNone/>
              <a:tabLst/>
            </a:pPr>
            <a:endParaRPr kumimoji="0" lang="en-US" sz="1400" b="0" i="0" u="none" strike="noStrike" cap="none" normalizeH="0" baseline="0" dirty="0">
              <a:ln>
                <a:noFill/>
              </a:ln>
              <a:solidFill>
                <a:schemeClr val="bg1"/>
              </a:solidFill>
              <a:effectLst/>
              <a:latin typeface="Arial" panose="020B0604020202020204" pitchFamily="34" charset="0"/>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3C1E3834-45FB-06CD-DA2C-F5418A8CE458}"/>
              </a:ext>
            </a:extLst>
          </p:cNvPr>
          <p:cNvSpPr>
            <a:spLocks noGrp="1"/>
          </p:cNvSpPr>
          <p:nvPr>
            <p:ph type="body" sz="quarter" idx="12"/>
          </p:nvPr>
        </p:nvSpPr>
        <p:spPr>
          <a:xfrm>
            <a:off x="576072" y="1207008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9879587C-66A4-C25C-94A7-E5DF75D905FF}"/>
              </a:ext>
            </a:extLst>
          </p:cNvPr>
          <p:cNvSpPr>
            <a:spLocks noGrp="1"/>
          </p:cNvSpPr>
          <p:nvPr>
            <p:ph type="body" sz="quarter" idx="13"/>
          </p:nvPr>
        </p:nvSpPr>
        <p:spPr>
          <a:xfrm>
            <a:off x="6670451" y="12074475"/>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6FDBA43B-788C-E0B5-3630-306F22AC773C}"/>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Arial" panose="020B0403050203000203" pitchFamily="34" charset="0"/>
              </a:defRPr>
            </a:lvl1pPr>
            <a:lvl2pPr marL="256032" indent="-256032">
              <a:spcBef>
                <a:spcPts val="0"/>
              </a:spcBef>
              <a:defRPr sz="2800" b="0" i="0">
                <a:solidFill>
                  <a:schemeClr val="tx1"/>
                </a:solidFill>
                <a:latin typeface="Arial" panose="020B0403050203000203" pitchFamily="34" charset="0"/>
              </a:defRPr>
            </a:lvl2pPr>
            <a:lvl3pPr marL="512064" indent="-256032">
              <a:spcBef>
                <a:spcPts val="0"/>
              </a:spcBef>
              <a:defRPr sz="2800" b="0" i="0">
                <a:solidFill>
                  <a:schemeClr val="tx1"/>
                </a:solidFill>
                <a:latin typeface="Arial" panose="020B0403050203000203" pitchFamily="34" charset="0"/>
              </a:defRPr>
            </a:lvl3pPr>
            <a:lvl4pPr marL="768096" indent="-256032">
              <a:spcBef>
                <a:spcPts val="0"/>
              </a:spcBef>
              <a:defRPr sz="2800" b="0" i="0">
                <a:solidFill>
                  <a:schemeClr val="tx1"/>
                </a:solidFill>
                <a:latin typeface="Arial" panose="020B0403050203000203" pitchFamily="34" charset="0"/>
              </a:defRPr>
            </a:lvl4pPr>
            <a:lvl5pPr>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Arial" panose="020B0403050203000203" pitchFamily="34" charset="0"/>
              </a:defRPr>
            </a:lvl1pPr>
            <a:lvl2pPr marL="256032" indent="-256032">
              <a:spcBef>
                <a:spcPts val="0"/>
              </a:spcBef>
              <a:defRPr sz="2800" b="0" i="0">
                <a:solidFill>
                  <a:schemeClr val="tx1"/>
                </a:solidFill>
                <a:latin typeface="Arial" panose="020B0403050203000203" pitchFamily="34" charset="0"/>
              </a:defRPr>
            </a:lvl2pPr>
            <a:lvl3pPr marL="512064" indent="-256032">
              <a:spcBef>
                <a:spcPts val="0"/>
              </a:spcBef>
              <a:defRPr sz="2800" b="0" i="0">
                <a:solidFill>
                  <a:schemeClr val="tx1"/>
                </a:solidFill>
                <a:latin typeface="Arial" panose="020B0403050203000203" pitchFamily="34" charset="0"/>
              </a:defRPr>
            </a:lvl3pPr>
            <a:lvl4pPr marL="768096" indent="-256032">
              <a:spcBef>
                <a:spcPts val="0"/>
              </a:spcBef>
              <a:defRPr sz="2800" b="0" i="0">
                <a:solidFill>
                  <a:schemeClr val="tx1"/>
                </a:solidFill>
                <a:latin typeface="Arial" panose="020B0403050203000203" pitchFamily="34" charset="0"/>
              </a:defRPr>
            </a:lvl4pPr>
            <a:lvl5pPr>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4" name="Slide Number Placeholder">
            <a:extLst>
              <a:ext uri="{FF2B5EF4-FFF2-40B4-BE49-F238E27FC236}">
                <a16:creationId xmlns:a16="http://schemas.microsoft.com/office/drawing/2014/main" id="{ABA0F9A6-52BD-AB95-5D53-8712F201B94C}"/>
              </a:ext>
            </a:extLst>
          </p:cNvPr>
          <p:cNvSpPr>
            <a:spLocks noGrp="1"/>
          </p:cNvSpPr>
          <p:nvPr>
            <p:ph type="sldNum" sz="quarter" idx="16"/>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B50472A9-7CB4-DD7B-51F1-E1AA44B8FD6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BA14F404-19CC-4A2A-B2D6-38CCF4D72050}"/>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1">
            <a:extLst>
              <a:ext uri="{FF2B5EF4-FFF2-40B4-BE49-F238E27FC236}">
                <a16:creationId xmlns:a16="http://schemas.microsoft.com/office/drawing/2014/main" id="{2F4357C4-DB23-870B-8E78-7984F3E6276D}"/>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4238"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C7DF25CD-F682-D061-D11C-4F8A041122C9}"/>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1">
            <a:extLst>
              <a:ext uri="{FF2B5EF4-FFF2-40B4-BE49-F238E27FC236}">
                <a16:creationId xmlns:a16="http://schemas.microsoft.com/office/drawing/2014/main" id="{65043089-A0CC-2553-F54D-A03B80205CC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BA940801-4F2D-CF57-653B-1F9FECA93C31}"/>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1">
            <a:extLst>
              <a:ext uri="{FF2B5EF4-FFF2-40B4-BE49-F238E27FC236}">
                <a16:creationId xmlns:a16="http://schemas.microsoft.com/office/drawing/2014/main" id="{8206A13B-08E8-56AB-1F62-B43B1E0165EF}"/>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a:extLst>
              <a:ext uri="{FF2B5EF4-FFF2-40B4-BE49-F238E27FC236}">
                <a16:creationId xmlns:a16="http://schemas.microsoft.com/office/drawing/2014/main" id="{3F1D5C82-F024-8732-28F1-BB9D41C29EE5}"/>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1">
            <a:extLst>
              <a:ext uri="{FF2B5EF4-FFF2-40B4-BE49-F238E27FC236}">
                <a16:creationId xmlns:a16="http://schemas.microsoft.com/office/drawing/2014/main" id="{564DB0B2-38E3-7F64-A00F-CB00ED3802C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a:extLst>
              <a:ext uri="{FF2B5EF4-FFF2-40B4-BE49-F238E27FC236}">
                <a16:creationId xmlns:a16="http://schemas.microsoft.com/office/drawing/2014/main" id="{AAF173D4-111F-08FB-6F15-03FE76632CC3}"/>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1">
            <a:extLst>
              <a:ext uri="{FF2B5EF4-FFF2-40B4-BE49-F238E27FC236}">
                <a16:creationId xmlns:a16="http://schemas.microsoft.com/office/drawing/2014/main" id="{08828A82-D291-8B16-5972-76CF273136E6}"/>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Arial" panose="020B0403050203000203" pitchFamily="34" charset="0"/>
              </a:defRPr>
            </a:lvl1pPr>
            <a:lvl2pPr marL="256032" indent="-256032">
              <a:spcBef>
                <a:spcPts val="0"/>
              </a:spcBef>
              <a:defRPr sz="2800" b="0" i="0">
                <a:solidFill>
                  <a:schemeClr val="tx1"/>
                </a:solidFill>
                <a:latin typeface="Arial" panose="020B0403050203000203" pitchFamily="34" charset="0"/>
              </a:defRPr>
            </a:lvl2pPr>
            <a:lvl3pPr marL="512064" indent="-256032">
              <a:spcBef>
                <a:spcPts val="0"/>
              </a:spcBef>
              <a:defRPr sz="2800" b="0" i="0">
                <a:solidFill>
                  <a:schemeClr val="tx1"/>
                </a:solidFill>
                <a:latin typeface="Arial" panose="020B0403050203000203" pitchFamily="34" charset="0"/>
              </a:defRPr>
            </a:lvl3pPr>
            <a:lvl4pPr marL="768096" indent="-256032">
              <a:spcBef>
                <a:spcPts val="0"/>
              </a:spcBef>
              <a:defRPr sz="2800" b="0" i="0">
                <a:solidFill>
                  <a:schemeClr val="tx1"/>
                </a:solidFill>
                <a:latin typeface="Arial" panose="020B0403050203000203" pitchFamily="34" charset="0"/>
              </a:defRPr>
            </a:lvl4pPr>
            <a:lvl5pPr>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p:cNvSpPr>
          <p:nvPr>
            <p:ph type="pic" sz="quarter" idx="16" hasCustomPrompt="1"/>
          </p:nvPr>
        </p:nvSpPr>
        <p:spPr>
          <a:xfrm>
            <a:off x="12763500" y="576072"/>
            <a:ext cx="1216152" cy="1216152"/>
          </a:xfrm>
        </p:spPr>
        <p:txBody>
          <a:bodyPr anchor="ctr"/>
          <a:lstStyle>
            <a:lvl1pPr algn="ctr">
              <a:defRPr sz="1600">
                <a:solidFill>
                  <a:schemeClr val="tx1"/>
                </a:solidFill>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dirty="0"/>
              <a:t>Pictogram</a:t>
            </a:r>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4D8CF00A-3D1B-57F2-D197-BBD43A284738}"/>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1">
            <a:extLst>
              <a:ext uri="{FF2B5EF4-FFF2-40B4-BE49-F238E27FC236}">
                <a16:creationId xmlns:a16="http://schemas.microsoft.com/office/drawing/2014/main" id="{73956574-992C-27C9-9EA9-5EE3EE15238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9436" y="576072"/>
            <a:ext cx="1216152" cy="1216152"/>
          </a:xfrm>
        </p:spPr>
        <p:txBody>
          <a:bodyPr anchor="ctr"/>
          <a:lstStyle>
            <a:lvl1pPr algn="ctr">
              <a:defRPr sz="1600"/>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9436" y="6477000"/>
            <a:ext cx="1216152" cy="1216152"/>
          </a:xfrm>
        </p:spPr>
        <p:txBody>
          <a:bodyPr anchor="ctr"/>
          <a:lstStyle>
            <a:lvl1pPr algn="ctr">
              <a:defRPr sz="1600"/>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dirty="0"/>
              <a:t>Pictogram</a:t>
            </a:r>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Slide Number Placeholder">
            <a:extLst>
              <a:ext uri="{FF2B5EF4-FFF2-40B4-BE49-F238E27FC236}">
                <a16:creationId xmlns:a16="http://schemas.microsoft.com/office/drawing/2014/main" id="{3B1F784C-E5E4-A435-CEBE-D1F3D81B0D0D}"/>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4" name="Footer Placeholder 1">
            <a:extLst>
              <a:ext uri="{FF2B5EF4-FFF2-40B4-BE49-F238E27FC236}">
                <a16:creationId xmlns:a16="http://schemas.microsoft.com/office/drawing/2014/main" id="{96C95EE2-ED52-122F-277D-E86E53A0047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4" name="Slide Number Placeholder">
            <a:extLst>
              <a:ext uri="{FF2B5EF4-FFF2-40B4-BE49-F238E27FC236}">
                <a16:creationId xmlns:a16="http://schemas.microsoft.com/office/drawing/2014/main" id="{A49D65AD-E9E3-F68F-1A66-41CC7E8965AE}"/>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E0DC31A2-1FD4-B9EA-E781-72B95797DEAB}"/>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5826"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4" name="Slide Number Placeholder">
            <a:extLst>
              <a:ext uri="{FF2B5EF4-FFF2-40B4-BE49-F238E27FC236}">
                <a16:creationId xmlns:a16="http://schemas.microsoft.com/office/drawing/2014/main" id="{166B1D46-B964-EDCF-404B-D69C657610B4}"/>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27FAAE0B-14A7-6FDD-116E-0CC3C2CBB635}"/>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DBBA5241-50D8-80C1-A3F6-C96F42659C9A}"/>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4675" y="6656583"/>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70935"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C25EE579-951C-9D94-20A8-725D17E67BF2}"/>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11939F43-C24F-931F-4EE5-DFDF4D16613A}"/>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4675" y="6656583"/>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70935"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E59AA7FA-15C1-9811-2E19-B2D1F105F40A}"/>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AA215A87-9130-F57B-4D69-117245DC47F2}"/>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5976"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F5A9AB81-576C-7A17-CE21-3BCF1958C5CB}"/>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900C7D60-3953-C429-2F55-68185C0B292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dirty="0"/>
              <a:t>Icon</a:t>
            </a:r>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BCE048A8-32F2-4350-EE68-54C4F60B5A98}"/>
              </a:ext>
            </a:extLst>
          </p:cNvPr>
          <p:cNvSpPr>
            <a:spLocks noGrp="1"/>
          </p:cNvSpPr>
          <p:nvPr>
            <p:ph type="sldNum" sz="quarter" idx="2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1">
            <a:extLst>
              <a:ext uri="{FF2B5EF4-FFF2-40B4-BE49-F238E27FC236}">
                <a16:creationId xmlns:a16="http://schemas.microsoft.com/office/drawing/2014/main" id="{26051B2C-0FDF-0D97-F835-CD5A165266F3}"/>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585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58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102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CD8BE3CE-7875-8EF6-33D3-F4321132DEF1}"/>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F0678152-4C8D-E754-4908-E87C9FFC5FB9}"/>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585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58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102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1AE1AB22-6C31-E886-C5E3-43F91197D4BA}"/>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66664371-7368-CDF5-8D8F-2AB12E754249}"/>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2AE0D445-5C0B-B4DF-1179-D17E78364DF2}"/>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9" name="Picture Placeholder 10">
            <a:extLst>
              <a:ext uri="{FF2B5EF4-FFF2-40B4-BE49-F238E27FC236}">
                <a16:creationId xmlns:a16="http://schemas.microsoft.com/office/drawing/2014/main" id="{73526BE3-E64F-6E17-1914-BA79955784FF}"/>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1">
            <a:extLst>
              <a:ext uri="{FF2B5EF4-FFF2-40B4-BE49-F238E27FC236}">
                <a16:creationId xmlns:a16="http://schemas.microsoft.com/office/drawing/2014/main" id="{B44B514D-1A3C-B9A5-7D71-C0A0BCBBF22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1">
            <a:extLst>
              <a:ext uri="{FF2B5EF4-FFF2-40B4-BE49-F238E27FC236}">
                <a16:creationId xmlns:a16="http://schemas.microsoft.com/office/drawing/2014/main" id="{B92E83BE-F8AA-6460-5C26-87451E1AE465}"/>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54128"/>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3839F2F7-D36B-48FA-D5E7-9B681689EAA3}"/>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a:extLst>
              <a:ext uri="{FF2B5EF4-FFF2-40B4-BE49-F238E27FC236}">
                <a16:creationId xmlns:a16="http://schemas.microsoft.com/office/drawing/2014/main" id="{AAD6F32A-5165-F803-5015-615CA94BD663}"/>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EDD594CA-296B-C12D-92B3-60F7F5786298}"/>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Slide Number Placeholder">
            <a:extLst>
              <a:ext uri="{FF2B5EF4-FFF2-40B4-BE49-F238E27FC236}">
                <a16:creationId xmlns:a16="http://schemas.microsoft.com/office/drawing/2014/main" id="{C85209A4-8C7F-3E14-11E4-6BF9E187E3DC}"/>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1">
            <a:extLst>
              <a:ext uri="{FF2B5EF4-FFF2-40B4-BE49-F238E27FC236}">
                <a16:creationId xmlns:a16="http://schemas.microsoft.com/office/drawing/2014/main" id="{A5349BA9-E2ED-49AB-030C-DE8CCD071824}"/>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Slide Number Placeholder">
            <a:extLst>
              <a:ext uri="{FF2B5EF4-FFF2-40B4-BE49-F238E27FC236}">
                <a16:creationId xmlns:a16="http://schemas.microsoft.com/office/drawing/2014/main" id="{05ABDC08-0398-3D57-BD7B-BD09A11D78BF}"/>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Footer Placeholder 1">
            <a:extLst>
              <a:ext uri="{FF2B5EF4-FFF2-40B4-BE49-F238E27FC236}">
                <a16:creationId xmlns:a16="http://schemas.microsoft.com/office/drawing/2014/main" id="{87E869D2-D2D2-56A3-0278-B005F891FC4A}"/>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Arial" panose="020B0604020202020204"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marL="0" marR="0" lvl="0" indent="0" algn="l" defTabSz="2438400" rtl="0" eaLnBrk="1" fontAlgn="auto" latinLnBrk="0" hangingPunct="1">
              <a:lnSpc>
                <a:spcPct val="120000"/>
              </a:lnSpc>
              <a:spcBef>
                <a:spcPts val="0"/>
              </a:spcBef>
              <a:spcAft>
                <a:spcPts val="0"/>
              </a:spcAft>
              <a:buClrTx/>
              <a:buSzTx/>
              <a:buFontTx/>
              <a:buNone/>
              <a:tabLst/>
              <a:defRPr/>
            </a:pPr>
            <a:r>
              <a:rPr lang="en-US" dirty="0"/>
              <a:t>Copy and paste appropriate legal disclaimer text from one of the three options in the PDF guidance deck, found on pages 22-24. Always use the proper legal disclaimer for your presentation audience.</a:t>
            </a:r>
          </a:p>
        </p:txBody>
      </p:sp>
      <p:sp>
        <p:nvSpPr>
          <p:cNvPr id="2" name="Slide Number Placeholder">
            <a:extLst>
              <a:ext uri="{FF2B5EF4-FFF2-40B4-BE49-F238E27FC236}">
                <a16:creationId xmlns:a16="http://schemas.microsoft.com/office/drawing/2014/main" id="{B0C15597-90DD-4E71-7E3E-A79829FF8B00}"/>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8058AD61-8D68-82CD-11D1-033FD84F0934}"/>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Arial" panose="020B0503050203000203"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marL="0" marR="0" lvl="0" indent="0" algn="l" defTabSz="2438400" rtl="0" eaLnBrk="1" fontAlgn="auto" latinLnBrk="0" hangingPunct="1">
              <a:lnSpc>
                <a:spcPct val="120000"/>
              </a:lnSpc>
              <a:spcBef>
                <a:spcPts val="0"/>
              </a:spcBef>
              <a:spcAft>
                <a:spcPts val="0"/>
              </a:spcAft>
              <a:buClrTx/>
              <a:buSzTx/>
              <a:buFontTx/>
              <a:buNone/>
              <a:tabLst/>
              <a:defRPr/>
            </a:pPr>
            <a:r>
              <a:rPr lang="en-US" dirty="0"/>
              <a:t>Copy and paste appropriate legal disclaimer text from one of the three options in the PDF guidance deck, found on pages 22-24. Always use the proper legal disclaimer for your presentation audience.</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Arial" panose="020B0503050203000203"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marL="0" marR="0" lvl="0" indent="0" algn="l" defTabSz="2438400" rtl="0" eaLnBrk="1" fontAlgn="auto" latinLnBrk="0" hangingPunct="1">
              <a:lnSpc>
                <a:spcPct val="120000"/>
              </a:lnSpc>
              <a:spcBef>
                <a:spcPts val="0"/>
              </a:spcBef>
              <a:spcAft>
                <a:spcPts val="0"/>
              </a:spcAft>
              <a:buClrTx/>
              <a:buSzTx/>
              <a:buFontTx/>
              <a:buNone/>
              <a:tabLst/>
              <a:defRPr/>
            </a:pPr>
            <a:r>
              <a:rPr lang="en-US" dirty="0"/>
              <a:t>Copy and paste appropriate legal disclaimer text from one of the three options in the PDF guidance deck, found on pages 22-24. Always use the proper legal disclaimer for your presentation audience.</a:t>
            </a:r>
          </a:p>
        </p:txBody>
      </p:sp>
      <p:sp>
        <p:nvSpPr>
          <p:cNvPr id="2" name="Slide Number Placeholder">
            <a:extLst>
              <a:ext uri="{FF2B5EF4-FFF2-40B4-BE49-F238E27FC236}">
                <a16:creationId xmlns:a16="http://schemas.microsoft.com/office/drawing/2014/main" id="{C2491D6E-C6F3-5B1A-F1AD-E965E661C2B5}"/>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5" name="Footer Placeholder 1">
            <a:extLst>
              <a:ext uri="{FF2B5EF4-FFF2-40B4-BE49-F238E27FC236}">
                <a16:creationId xmlns:a16="http://schemas.microsoft.com/office/drawing/2014/main" id="{C497D4D9-479F-39EC-30EA-93C9EE3A9F2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7008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0451" y="12074475"/>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26C325FD-3119-4896-6A27-A57339FA432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90436185"/>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6933"/>
            <a:ext cx="24387175" cy="13732934"/>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014526" y="4809068"/>
            <a:ext cx="15535895" cy="3292604"/>
          </a:xfrm>
        </p:spPr>
        <p:txBody>
          <a:bodyPr anchor="b">
            <a:noAutofit/>
          </a:bodyPr>
          <a:lstStyle>
            <a:lvl1pPr algn="r">
              <a:defRPr sz="10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014526" y="8101667"/>
            <a:ext cx="15535895" cy="2193798"/>
          </a:xfrm>
        </p:spPr>
        <p:txBody>
          <a:bodyPr anchor="t"/>
          <a:lstStyle>
            <a:lvl1pPr marL="0" indent="0" algn="r">
              <a:buNone/>
              <a:defRPr>
                <a:solidFill>
                  <a:schemeClr val="tx1">
                    <a:lumMod val="50000"/>
                    <a:lumOff val="50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0720444"/>
      </p:ext>
    </p:extLst>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0054263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F9A89CB7-86E6-59F3-6A6C-8D946F4F17E0}"/>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4846" y="5401735"/>
            <a:ext cx="17195575" cy="3653162"/>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1354846" y="9054896"/>
            <a:ext cx="17195575" cy="1720800"/>
          </a:xfrm>
        </p:spPr>
        <p:txBody>
          <a:bodyPr anchor="t"/>
          <a:lstStyle>
            <a:lvl1pPr marL="0" indent="0" algn="l">
              <a:buNone/>
              <a:defRPr sz="40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96600895"/>
      </p:ext>
    </p:extLst>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54845" y="4321178"/>
            <a:ext cx="8369160" cy="7761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1265" y="4321179"/>
            <a:ext cx="8369158" cy="7761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172510154"/>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1667" y="4321966"/>
            <a:ext cx="837233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351667" y="5474491"/>
            <a:ext cx="8372336" cy="66082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78091" y="4321966"/>
            <a:ext cx="837232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0178094" y="5474491"/>
            <a:ext cx="8372324" cy="66082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55199618"/>
      </p:ext>
    </p:extLst>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844" y="1219200"/>
            <a:ext cx="17195575" cy="2641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870108565"/>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35697923"/>
      </p:ext>
    </p:extLst>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844" y="2997208"/>
            <a:ext cx="7710060" cy="2556932"/>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9522163" y="1029849"/>
            <a:ext cx="9028257" cy="110528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54844" y="5554139"/>
            <a:ext cx="7710060" cy="5168898"/>
          </a:xfrm>
        </p:spPr>
        <p:txBody>
          <a:bodyPr>
            <a:normAutofit/>
          </a:bodyPr>
          <a:lstStyle>
            <a:lvl1pPr marL="0" indent="0">
              <a:buNone/>
              <a:defRPr sz="2800"/>
            </a:lvl1pPr>
            <a:lvl2pPr marL="914126" indent="0">
              <a:buNone/>
              <a:defRPr sz="2800"/>
            </a:lvl2pPr>
            <a:lvl3pPr marL="1828252" indent="0">
              <a:buNone/>
              <a:defRPr sz="2400"/>
            </a:lvl3pPr>
            <a:lvl4pPr marL="2742378" indent="0">
              <a:buNone/>
              <a:defRPr sz="2000"/>
            </a:lvl4pPr>
            <a:lvl5pPr marL="3656502" indent="0">
              <a:buNone/>
              <a:defRPr sz="2000"/>
            </a:lvl5pPr>
            <a:lvl6pPr marL="4570628" indent="0">
              <a:buNone/>
              <a:defRPr sz="2000"/>
            </a:lvl6pPr>
            <a:lvl7pPr marL="5484754" indent="0">
              <a:buNone/>
              <a:defRPr sz="2000"/>
            </a:lvl7pPr>
            <a:lvl8pPr marL="6398880" indent="0">
              <a:buNone/>
              <a:defRPr sz="2000"/>
            </a:lvl8pPr>
            <a:lvl9pPr marL="7313006"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96942674"/>
      </p:ext>
    </p:extLst>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845" y="9601200"/>
            <a:ext cx="17195573"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54844" y="1219200"/>
            <a:ext cx="17195575" cy="7691436"/>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1354845" y="10734676"/>
            <a:ext cx="17195573" cy="13480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177834033"/>
      </p:ext>
    </p:extLst>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846" y="1219200"/>
            <a:ext cx="17195575" cy="6807200"/>
          </a:xfrm>
        </p:spPr>
        <p:txBody>
          <a:bodyPr anchor="ctr">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846" y="8940800"/>
            <a:ext cx="17195575"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11FFA-CFFD-4C93-8870-4CB37E4C3FD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30573293"/>
      </p:ext>
    </p:extLst>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2910" y="1219200"/>
            <a:ext cx="16190376"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732634" y="7264400"/>
            <a:ext cx="14450929"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846" y="8940800"/>
            <a:ext cx="17195575"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11FFA-CFFD-4C93-8870-4CB37E4C3FD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
        <p:nvSpPr>
          <p:cNvPr id="20" name="TextBox 19"/>
          <p:cNvSpPr txBox="1"/>
          <p:nvPr/>
        </p:nvSpPr>
        <p:spPr>
          <a:xfrm>
            <a:off x="1083881" y="1580756"/>
            <a:ext cx="1219359"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7788338" y="5773112"/>
            <a:ext cx="1219359"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latin typeface="Arial"/>
              </a:rPr>
              <a:t>”</a:t>
            </a:r>
            <a:endParaRPr lang="en-US" sz="7200" dirty="0">
              <a:solidFill>
                <a:schemeClr val="accent1">
                  <a:lumMod val="60000"/>
                  <a:lumOff val="40000"/>
                </a:schemeClr>
              </a:solidFill>
              <a:latin typeface="Arial"/>
            </a:endParaRPr>
          </a:p>
        </p:txBody>
      </p:sp>
    </p:spTree>
    <p:extLst>
      <p:ext uri="{BB962C8B-B14F-4D97-AF65-F5344CB8AC3E}">
        <p14:creationId xmlns:p14="http://schemas.microsoft.com/office/powerpoint/2010/main" val="279489362"/>
      </p:ext>
    </p:extLst>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54846" y="3863976"/>
            <a:ext cx="17195575" cy="5190920"/>
          </a:xfrm>
        </p:spPr>
        <p:txBody>
          <a:bodyPr anchor="b">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846" y="9054896"/>
            <a:ext cx="17195575" cy="3027828"/>
          </a:xfrm>
        </p:spPr>
        <p:txBody>
          <a:bodyPr anchor="t">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11FFA-CFFD-4C93-8870-4CB37E4C3FD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299583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4" name="Picture 3">
            <a:extLst>
              <a:ext uri="{FF2B5EF4-FFF2-40B4-BE49-F238E27FC236}">
                <a16:creationId xmlns:a16="http://schemas.microsoft.com/office/drawing/2014/main" id="{0587D48F-8317-AE48-F161-2D6976DBFBED}"/>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62910" y="1219200"/>
            <a:ext cx="16190376"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841" y="8026400"/>
            <a:ext cx="17195577" cy="1028496"/>
          </a:xfrm>
        </p:spPr>
        <p:txBody>
          <a:bodyPr anchor="b">
            <a:noAutofit/>
          </a:bodyPr>
          <a:lstStyle>
            <a:lvl1pPr marL="0" indent="0">
              <a:buFontTx/>
              <a:buNone/>
              <a:defRPr sz="4800">
                <a:solidFill>
                  <a:schemeClr val="tx1">
                    <a:lumMod val="75000"/>
                    <a:lumOff val="2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846" y="9054896"/>
            <a:ext cx="17195575"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11FFA-CFFD-4C93-8870-4CB37E4C3FD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
        <p:nvSpPr>
          <p:cNvPr id="24" name="TextBox 23"/>
          <p:cNvSpPr txBox="1"/>
          <p:nvPr/>
        </p:nvSpPr>
        <p:spPr>
          <a:xfrm>
            <a:off x="1083881" y="1580756"/>
            <a:ext cx="1219359"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7788338" y="5773112"/>
            <a:ext cx="1219359"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4131481"/>
      </p:ext>
    </p:extLst>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71777" y="1219200"/>
            <a:ext cx="17178643"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841" y="8026400"/>
            <a:ext cx="17195577" cy="1028496"/>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846" y="9054896"/>
            <a:ext cx="17195575"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11FFA-CFFD-4C93-8870-4CB37E4C3FD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7507758"/>
      </p:ext>
    </p:extLst>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15191389"/>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37422" y="1219199"/>
            <a:ext cx="2609826" cy="1050290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354846" y="1219200"/>
            <a:ext cx="14122139" cy="10502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82879427"/>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7008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0451" y="12074475"/>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26C325FD-3119-4896-6A27-A57339FA432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9797669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Slide Number Placeholder">
            <a:extLst>
              <a:ext uri="{FF2B5EF4-FFF2-40B4-BE49-F238E27FC236}">
                <a16:creationId xmlns:a16="http://schemas.microsoft.com/office/drawing/2014/main" id="{7F4D3A79-AFC3-BF88-B6CC-E6183F6158F1}"/>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1">
            <a:extLst>
              <a:ext uri="{FF2B5EF4-FFF2-40B4-BE49-F238E27FC236}">
                <a16:creationId xmlns:a16="http://schemas.microsoft.com/office/drawing/2014/main" id="{0C99DF82-CD3B-63F6-2DF6-5644D9EEAA7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7A5E0E0A-7BD8-1FE0-DB1F-D9BBCD130E6C}"/>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4" name="Footer Placeholder 1">
            <a:extLst>
              <a:ext uri="{FF2B5EF4-FFF2-40B4-BE49-F238E27FC236}">
                <a16:creationId xmlns:a16="http://schemas.microsoft.com/office/drawing/2014/main" id="{3A1DDA7C-B5C6-B481-FD67-2E22E36E09E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381000"/>
            <a:ext cx="17141825" cy="8191500"/>
          </a:xfrm>
        </p:spPr>
        <p:txBody>
          <a:bodyPr/>
          <a:lstStyle>
            <a:lvl1pPr>
              <a:defRPr sz="17200">
                <a:solidFill>
                  <a:schemeClr val="tx2"/>
                </a:solidFill>
              </a:defRPr>
            </a:lvl1p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71E55571-4D5A-92ED-BAB3-E78A01A4D409}"/>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4" name="Footer Placeholder 1">
            <a:extLst>
              <a:ext uri="{FF2B5EF4-FFF2-40B4-BE49-F238E27FC236}">
                <a16:creationId xmlns:a16="http://schemas.microsoft.com/office/drawing/2014/main" id="{0CACC40B-CE36-8A51-D0C4-3565768093EA}"/>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C481EDAF-2AA9-11D9-470C-1204EE761EEC}"/>
              </a:ext>
            </a:extLst>
          </p:cNvPr>
          <p:cNvSpPr txBox="1">
            <a:spLocks noGrp="1"/>
          </p:cNvSpPr>
          <p:nvPr>
            <p:ph type="sldNum" sz="quarter" idx="4"/>
          </p:nvPr>
        </p:nvSpPr>
        <p:spPr>
          <a:xfrm>
            <a:off x="23560829" y="12937466"/>
            <a:ext cx="251671" cy="246221"/>
          </a:xfrm>
          <a:prstGeom prst="rect">
            <a:avLst/>
          </a:prstGeom>
          <a:ln w="12700">
            <a:miter lim="400000"/>
          </a:ln>
        </p:spPr>
        <p:txBody>
          <a:bodyPr wrap="none" lIns="0" tIns="0" rIns="0" bIns="0" anchor="ctr">
            <a:spAutoFit/>
          </a:bodyPr>
          <a:lstStyle>
            <a:lvl1pPr algn="r">
              <a:defRPr sz="1600" b="0" i="0">
                <a:solidFill>
                  <a:schemeClr val="tx1"/>
                </a:solidFill>
                <a:latin typeface="Arial" panose="020B0604020202020204" pitchFamily="34" charset="0"/>
                <a:ea typeface="+mn-ea"/>
                <a:cs typeface="Arial" panose="020B0604020202020204" pitchFamily="34" charset="0"/>
                <a:sym typeface="Arial"/>
              </a:defRPr>
            </a:lvl1pPr>
          </a:lstStyle>
          <a:p>
            <a:fld id="{86CB4B4D-7CA3-9044-876B-883B54F8677D}" type="slidenum">
              <a:rPr lang="en-US" smtClean="0"/>
              <a:pPr/>
              <a:t>‹#›</a:t>
            </a:fld>
            <a:endParaRPr lang="en-US" dirty="0"/>
          </a:p>
        </p:txBody>
      </p:sp>
      <p:sp>
        <p:nvSpPr>
          <p:cNvPr id="4" name="Title Text">
            <a:extLst>
              <a:ext uri="{FF2B5EF4-FFF2-40B4-BE49-F238E27FC236}">
                <a16:creationId xmlns:a16="http://schemas.microsoft.com/office/drawing/2014/main" id="{47119183-6B75-ECAB-3483-906B5FA132CE}"/>
              </a:ext>
            </a:extLst>
          </p:cNvPr>
          <p:cNvSpPr txBox="1">
            <a:spLocks noGrp="1"/>
          </p:cNvSpPr>
          <p:nvPr>
            <p:ph type="title"/>
          </p:nvPr>
        </p:nvSpPr>
        <p:spPr>
          <a:xfrm>
            <a:off x="574675" y="549274"/>
            <a:ext cx="22590125" cy="2651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5" name="Body Level One…">
            <a:extLst>
              <a:ext uri="{FF2B5EF4-FFF2-40B4-BE49-F238E27FC236}">
                <a16:creationId xmlns:a16="http://schemas.microsoft.com/office/drawing/2014/main" id="{D02EC89A-5068-D57E-46BA-7E17FF636605}"/>
              </a:ext>
            </a:extLst>
          </p:cNvPr>
          <p:cNvSpPr txBox="1">
            <a:spLocks noGrp="1"/>
          </p:cNvSpPr>
          <p:nvPr>
            <p:ph type="body" idx="1"/>
          </p:nvPr>
        </p:nvSpPr>
        <p:spPr>
          <a:xfrm>
            <a:off x="574675" y="3200399"/>
            <a:ext cx="22590125" cy="1051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6" name="Footer Placeholder 1">
            <a:extLst>
              <a:ext uri="{FF2B5EF4-FFF2-40B4-BE49-F238E27FC236}">
                <a16:creationId xmlns:a16="http://schemas.microsoft.com/office/drawing/2014/main" id="{EBC422FA-CDE7-AC89-A136-99FCB1F917FE}"/>
              </a:ext>
            </a:extLst>
          </p:cNvPr>
          <p:cNvSpPr>
            <a:spLocks noGrp="1"/>
          </p:cNvSpPr>
          <p:nvPr>
            <p:ph type="ftr" sz="quarter" idx="3"/>
          </p:nvPr>
        </p:nvSpPr>
        <p:spPr>
          <a:xfrm>
            <a:off x="581024" y="12800228"/>
            <a:ext cx="4956176" cy="381000"/>
          </a:xfrm>
          <a:prstGeom prst="rect">
            <a:avLst/>
          </a:prstGeom>
        </p:spPr>
        <p:txBody>
          <a:bodyPr vert="horz" lIns="0" tIns="0" rIns="0" bIns="0" rtlCol="0" anchor="b"/>
          <a:lstStyle>
            <a:lvl1pPr algn="l">
              <a:defRPr sz="1600" b="0" i="0">
                <a:solidFill>
                  <a:schemeClr val="tx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578722930"/>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3" r:id="rId43"/>
    <p:sldLayoutId id="2147483940" r:id="rId44"/>
    <p:sldLayoutId id="2147483960" r:id="rId45"/>
    <p:sldLayoutId id="2147483941" r:id="rId46"/>
    <p:sldLayoutId id="2147484044" r:id="rId47"/>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Arial" panose="020B0604020202020204" pitchFamily="34" charset="0"/>
          <a:ea typeface="+mj-ea"/>
          <a:cs typeface="Arial" panose="020B0604020202020204" pitchFamily="34" charset="0"/>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601" userDrawn="1">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6933"/>
            <a:ext cx="24387175" cy="13732934"/>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354844" y="1219200"/>
            <a:ext cx="17195575" cy="2641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54844" y="4321179"/>
            <a:ext cx="17195575" cy="77615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12144" y="12082725"/>
            <a:ext cx="1824115" cy="730250"/>
          </a:xfrm>
          <a:prstGeom prst="rect">
            <a:avLst/>
          </a:prstGeom>
        </p:spPr>
        <p:txBody>
          <a:bodyPr vert="horz" lIns="91440" tIns="45720" rIns="91440" bIns="45720" rtlCol="0" anchor="ctr"/>
          <a:lstStyle>
            <a:lvl1pPr algn="r">
              <a:defRPr sz="1800">
                <a:solidFill>
                  <a:schemeClr val="tx1">
                    <a:tint val="75000"/>
                  </a:schemeClr>
                </a:solidFill>
              </a:defRPr>
            </a:lvl1pPr>
          </a:lstStyle>
          <a:p>
            <a:fld id="{B61BEF0D-F0BB-DE4B-95CE-6DB70DBA9567}" type="datetimeFigureOut">
              <a:rPr lang="en-US" dirty="0"/>
              <a:pPr/>
              <a:t>5/22/2024</a:t>
            </a:fld>
            <a:endParaRPr lang="en-US" dirty="0"/>
          </a:p>
        </p:txBody>
      </p:sp>
      <p:sp>
        <p:nvSpPr>
          <p:cNvPr id="5" name="Footer Placeholder 4"/>
          <p:cNvSpPr>
            <a:spLocks noGrp="1"/>
          </p:cNvSpPr>
          <p:nvPr>
            <p:ph type="ftr" sz="quarter" idx="3"/>
          </p:nvPr>
        </p:nvSpPr>
        <p:spPr>
          <a:xfrm>
            <a:off x="1354844" y="12082725"/>
            <a:ext cx="12596864"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183564" y="12082725"/>
            <a:ext cx="1366856" cy="730250"/>
          </a:xfrm>
          <a:prstGeom prst="rect">
            <a:avLst/>
          </a:prstGeom>
        </p:spPr>
        <p:txBody>
          <a:bodyPr vert="horz" lIns="91440" tIns="45720" rIns="91440" bIns="45720" rtlCol="0" anchor="ctr"/>
          <a:lstStyle>
            <a:lvl1pPr algn="r">
              <a:defRPr sz="1800">
                <a:solidFill>
                  <a:schemeClr val="accent1"/>
                </a:solidFill>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72386866"/>
      </p:ext>
    </p:extLst>
  </p:cSld>
  <p:clrMap bg1="lt1" tx1="dk1" bg2="lt2" tx2="dk2" accent1="accent1" accent2="accent2" accent3="accent3" accent4="accent4" accent5="accent5" accent6="accent6" hlink="hlink" folHlink="folHlink"/>
  <p:sldLayoutIdLst>
    <p:sldLayoutId id="2147484240"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 id="2147484251" r:id="rId12"/>
    <p:sldLayoutId id="2147484252" r:id="rId13"/>
    <p:sldLayoutId id="2147484253" r:id="rId14"/>
    <p:sldLayoutId id="2147484254" r:id="rId15"/>
    <p:sldLayoutId id="2147484255" r:id="rId16"/>
    <p:sldLayoutId id="2147484256" r:id="rId17"/>
  </p:sldLayoutIdLst>
  <p:hf hdr="0" dt="0"/>
  <p:txStyles>
    <p:titleStyle>
      <a:lvl1pPr algn="l" defTabSz="914400" rtl="0" eaLnBrk="1" latinLnBrk="0" hangingPunct="1">
        <a:spcBef>
          <a:spcPct val="0"/>
        </a:spcBef>
        <a:buNone/>
        <a:defRPr sz="7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SzPct val="80000"/>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601" userDrawn="1">
          <p15:clr>
            <a:srgbClr val="EE5396"/>
          </p15:clr>
        </p15:guide>
        <p15:guide id="2" orient="horz" pos="1080" userDrawn="1">
          <p15:clr>
            <a:srgbClr val="EE5396"/>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4.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notesSlide" Target="../notesSlides/notesSlide36.xml"/><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6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4.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6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6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4.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6CB2E3-B50A-7A90-648A-32827BAD313D}"/>
              </a:ext>
            </a:extLst>
          </p:cNvPr>
          <p:cNvSpPr/>
          <p:nvPr/>
        </p:nvSpPr>
        <p:spPr>
          <a:xfrm>
            <a:off x="4823611" y="4642009"/>
            <a:ext cx="14143616" cy="3046988"/>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Python Learning Session</a:t>
            </a:r>
          </a:p>
          <a:p>
            <a:pPr algn="ct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33875067-48E6-EC0B-9C62-7E4FF0ED4845}"/>
              </a:ext>
            </a:extLst>
          </p:cNvPr>
          <p:cNvSpPr/>
          <p:nvPr/>
        </p:nvSpPr>
        <p:spPr>
          <a:xfrm>
            <a:off x="2343290" y="11803222"/>
            <a:ext cx="4513607" cy="1323439"/>
          </a:xfrm>
          <a:prstGeom prst="rect">
            <a:avLst/>
          </a:prstGeom>
          <a:noFill/>
        </p:spPr>
        <p:txBody>
          <a:bodyPr wrap="none" lIns="91440" tIns="45720" rIns="91440" bIns="45720">
            <a:spAutoFit/>
          </a:bodyPr>
          <a:lstStyle/>
          <a:p>
            <a:pPr algn="ctr"/>
            <a:r>
              <a:rPr lang="en-US" sz="4000" dirty="0">
                <a:ln w="0"/>
                <a:gradFill>
                  <a:gsLst>
                    <a:gs pos="21000">
                      <a:srgbClr val="53575C"/>
                    </a:gs>
                    <a:gs pos="88000">
                      <a:srgbClr val="C5C7CA"/>
                    </a:gs>
                  </a:gsLst>
                  <a:lin ang="5400000"/>
                </a:gradFill>
              </a:rPr>
              <a:t>Presented By</a:t>
            </a:r>
          </a:p>
          <a:p>
            <a:pPr algn="ctr"/>
            <a:r>
              <a:rPr lang="en-US" sz="4000" b="0" cap="none" spc="0" dirty="0">
                <a:ln w="0"/>
                <a:gradFill>
                  <a:gsLst>
                    <a:gs pos="21000">
                      <a:srgbClr val="53575C"/>
                    </a:gs>
                    <a:gs pos="88000">
                      <a:srgbClr val="C5C7CA"/>
                    </a:gs>
                  </a:gsLst>
                  <a:lin ang="5400000"/>
                </a:gradFill>
                <a:effectLst/>
              </a:rPr>
              <a:t>Ajeet Kumar Yadav</a:t>
            </a:r>
          </a:p>
        </p:txBody>
      </p:sp>
    </p:spTree>
    <p:extLst>
      <p:ext uri="{BB962C8B-B14F-4D97-AF65-F5344CB8AC3E}">
        <p14:creationId xmlns:p14="http://schemas.microsoft.com/office/powerpoint/2010/main" val="5260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Data Type: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algn="l" defTabSz="2438400">
              <a:spcBef>
                <a:spcPts val="2900"/>
              </a:spcBef>
              <a:buSzPct val="100000"/>
            </a:pPr>
            <a:r>
              <a:rPr lang="en-US" sz="4800" b="1" i="0" dirty="0">
                <a:solidFill>
                  <a:srgbClr val="7030A0"/>
                </a:solidFill>
                <a:effectLst/>
                <a:latin typeface="inter-regular"/>
              </a:rPr>
              <a:t>Numeric</a:t>
            </a:r>
            <a:endParaRPr lang="en-IN" sz="4800" b="1" kern="0" dirty="0">
              <a:solidFill>
                <a:srgbClr val="7030A0"/>
              </a:solidFill>
              <a:ea typeface="+mj-ea"/>
              <a:cs typeface="+mj-cs"/>
              <a:sym typeface="Arial"/>
            </a:endParaRPr>
          </a:p>
        </p:txBody>
      </p:sp>
      <p:pic>
        <p:nvPicPr>
          <p:cNvPr id="5" name="Picture 4">
            <a:extLst>
              <a:ext uri="{FF2B5EF4-FFF2-40B4-BE49-F238E27FC236}">
                <a16:creationId xmlns:a16="http://schemas.microsoft.com/office/drawing/2014/main" id="{31D02A12-AC15-683D-7659-1C3E67F81A71}"/>
              </a:ext>
            </a:extLst>
          </p:cNvPr>
          <p:cNvPicPr>
            <a:picLocks noChangeAspect="1"/>
          </p:cNvPicPr>
          <p:nvPr/>
        </p:nvPicPr>
        <p:blipFill>
          <a:blip r:embed="rId3"/>
          <a:stretch>
            <a:fillRect/>
          </a:stretch>
        </p:blipFill>
        <p:spPr>
          <a:xfrm>
            <a:off x="18391977" y="350196"/>
            <a:ext cx="5625548" cy="4112343"/>
          </a:xfrm>
          <a:prstGeom prst="rect">
            <a:avLst/>
          </a:prstGeom>
        </p:spPr>
      </p:pic>
      <p:sp>
        <p:nvSpPr>
          <p:cNvPr id="4" name="TextBox 3">
            <a:extLst>
              <a:ext uri="{FF2B5EF4-FFF2-40B4-BE49-F238E27FC236}">
                <a16:creationId xmlns:a16="http://schemas.microsoft.com/office/drawing/2014/main" id="{0F94777E-30FB-D14F-9F73-22B18912B9C6}"/>
              </a:ext>
            </a:extLst>
          </p:cNvPr>
          <p:cNvSpPr txBox="1"/>
          <p:nvPr/>
        </p:nvSpPr>
        <p:spPr>
          <a:xfrm>
            <a:off x="1113182" y="2406367"/>
            <a:ext cx="12205252" cy="2862322"/>
          </a:xfrm>
          <a:prstGeom prst="rect">
            <a:avLst/>
          </a:prstGeom>
          <a:noFill/>
        </p:spPr>
        <p:txBody>
          <a:bodyPr wrap="square">
            <a:spAutoFit/>
          </a:bodyPr>
          <a:lstStyle/>
          <a:p>
            <a:pPr marL="571500" indent="-571500" algn="just">
              <a:buFont typeface="Arial" panose="020B0604020202020204" pitchFamily="34" charset="0"/>
              <a:buChar char="•"/>
            </a:pPr>
            <a:r>
              <a:rPr lang="en-US" b="0" i="0" dirty="0">
                <a:solidFill>
                  <a:srgbClr val="333333"/>
                </a:solidFill>
                <a:effectLst/>
                <a:latin typeface="inter-regular"/>
              </a:rPr>
              <a:t>Numeric values are stored in numbers. </a:t>
            </a:r>
          </a:p>
          <a:p>
            <a:pPr marL="571500" indent="-571500" algn="just">
              <a:buFont typeface="Arial" panose="020B0604020202020204" pitchFamily="34" charset="0"/>
              <a:buChar char="•"/>
            </a:pPr>
            <a:r>
              <a:rPr lang="en-US" b="0" i="0" dirty="0">
                <a:solidFill>
                  <a:srgbClr val="333333"/>
                </a:solidFill>
                <a:effectLst/>
                <a:latin typeface="inter-regular"/>
              </a:rPr>
              <a:t>The whole number, float, and complex qualities have a place with a Python Numbers datatype. </a:t>
            </a:r>
          </a:p>
          <a:p>
            <a:pPr marL="571500" indent="-571500" algn="just">
              <a:buFont typeface="Arial" panose="020B0604020202020204" pitchFamily="34" charset="0"/>
              <a:buChar char="•"/>
            </a:pPr>
            <a:r>
              <a:rPr lang="en-US" b="0" i="0" dirty="0">
                <a:solidFill>
                  <a:srgbClr val="333333"/>
                </a:solidFill>
                <a:effectLst/>
                <a:latin typeface="inter-regular"/>
              </a:rPr>
              <a:t>Python offers the type() function to determine a variable's data type. </a:t>
            </a:r>
          </a:p>
        </p:txBody>
      </p:sp>
      <p:sp>
        <p:nvSpPr>
          <p:cNvPr id="7" name="TextBox 6">
            <a:extLst>
              <a:ext uri="{FF2B5EF4-FFF2-40B4-BE49-F238E27FC236}">
                <a16:creationId xmlns:a16="http://schemas.microsoft.com/office/drawing/2014/main" id="{EEC6E880-5868-2900-6F06-93BC53B6D331}"/>
              </a:ext>
            </a:extLst>
          </p:cNvPr>
          <p:cNvSpPr txBox="1"/>
          <p:nvPr/>
        </p:nvSpPr>
        <p:spPr>
          <a:xfrm>
            <a:off x="369650" y="5888504"/>
            <a:ext cx="12205252" cy="830997"/>
          </a:xfrm>
          <a:prstGeom prst="rect">
            <a:avLst/>
          </a:prstGeom>
          <a:noFill/>
        </p:spPr>
        <p:txBody>
          <a:bodyPr wrap="square">
            <a:spAutoFit/>
          </a:bodyPr>
          <a:lstStyle/>
          <a:p>
            <a:pPr algn="just"/>
            <a:r>
              <a:rPr lang="en-US" sz="4800" b="1" dirty="0">
                <a:solidFill>
                  <a:srgbClr val="7030A0"/>
                </a:solidFill>
                <a:latin typeface="inter-regular"/>
              </a:rPr>
              <a:t>Sequence</a:t>
            </a:r>
            <a:r>
              <a:rPr lang="en-US" b="0" i="0" dirty="0">
                <a:solidFill>
                  <a:srgbClr val="610B4B"/>
                </a:solidFill>
                <a:effectLst/>
                <a:latin typeface="erdana"/>
              </a:rPr>
              <a:t> </a:t>
            </a:r>
            <a:r>
              <a:rPr lang="en-US" sz="4800" b="1" dirty="0">
                <a:solidFill>
                  <a:srgbClr val="7030A0"/>
                </a:solidFill>
                <a:latin typeface="inter-regular"/>
              </a:rPr>
              <a:t>Type</a:t>
            </a:r>
          </a:p>
        </p:txBody>
      </p:sp>
      <p:sp>
        <p:nvSpPr>
          <p:cNvPr id="10" name="TextBox 9">
            <a:extLst>
              <a:ext uri="{FF2B5EF4-FFF2-40B4-BE49-F238E27FC236}">
                <a16:creationId xmlns:a16="http://schemas.microsoft.com/office/drawing/2014/main" id="{06A0808E-47BD-295A-13FA-162EE4055BFA}"/>
              </a:ext>
            </a:extLst>
          </p:cNvPr>
          <p:cNvSpPr txBox="1"/>
          <p:nvPr/>
        </p:nvSpPr>
        <p:spPr>
          <a:xfrm>
            <a:off x="854765" y="7477241"/>
            <a:ext cx="12205252" cy="2862322"/>
          </a:xfrm>
          <a:prstGeom prst="rect">
            <a:avLst/>
          </a:prstGeom>
          <a:noFill/>
        </p:spPr>
        <p:txBody>
          <a:bodyPr wrap="square">
            <a:spAutoFit/>
          </a:bodyPr>
          <a:lstStyle/>
          <a:p>
            <a:pPr algn="just"/>
            <a:r>
              <a:rPr lang="en-US" b="0" i="0" dirty="0">
                <a:solidFill>
                  <a:srgbClr val="610B4B"/>
                </a:solidFill>
                <a:effectLst/>
                <a:latin typeface="erdana"/>
              </a:rPr>
              <a:t>String</a:t>
            </a:r>
          </a:p>
          <a:p>
            <a:pPr marL="571500" indent="-571500" algn="just">
              <a:buFont typeface="Arial" panose="020B0604020202020204" pitchFamily="34" charset="0"/>
              <a:buChar char="•"/>
            </a:pPr>
            <a:r>
              <a:rPr lang="en-US" b="0" i="0" dirty="0">
                <a:solidFill>
                  <a:srgbClr val="333333"/>
                </a:solidFill>
                <a:effectLst/>
                <a:latin typeface="inter-regular"/>
              </a:rPr>
              <a:t>The sequence of characters in the quotation marks can be used to describe the string.</a:t>
            </a:r>
          </a:p>
          <a:p>
            <a:pPr marL="571500" indent="-571500" algn="just">
              <a:buFont typeface="Arial" panose="020B0604020202020204" pitchFamily="34" charset="0"/>
              <a:buChar char="•"/>
            </a:pPr>
            <a:r>
              <a:rPr lang="en-US" b="0" i="0" dirty="0">
                <a:solidFill>
                  <a:srgbClr val="333333"/>
                </a:solidFill>
                <a:effectLst/>
                <a:latin typeface="inter-regular"/>
              </a:rPr>
              <a:t> A string can be defined in Python using single, double, or triple quotes.</a:t>
            </a:r>
          </a:p>
        </p:txBody>
      </p:sp>
    </p:spTree>
    <p:extLst>
      <p:ext uri="{BB962C8B-B14F-4D97-AF65-F5344CB8AC3E}">
        <p14:creationId xmlns:p14="http://schemas.microsoft.com/office/powerpoint/2010/main" val="18454156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Data Type: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algn="l" defTabSz="2438400">
              <a:spcBef>
                <a:spcPts val="2900"/>
              </a:spcBef>
              <a:buSzPct val="100000"/>
            </a:pPr>
            <a:r>
              <a:rPr lang="en-US" sz="4800" b="1" i="0" dirty="0">
                <a:solidFill>
                  <a:srgbClr val="7030A0"/>
                </a:solidFill>
                <a:effectLst/>
                <a:latin typeface="inter-regular"/>
              </a:rPr>
              <a:t>List</a:t>
            </a:r>
            <a:endParaRPr lang="en-IN" sz="4800" b="1" kern="0" dirty="0">
              <a:solidFill>
                <a:srgbClr val="7030A0"/>
              </a:solidFill>
              <a:ea typeface="+mj-ea"/>
              <a:cs typeface="+mj-cs"/>
              <a:sym typeface="Arial"/>
            </a:endParaRPr>
          </a:p>
        </p:txBody>
      </p:sp>
      <p:sp>
        <p:nvSpPr>
          <p:cNvPr id="3" name="TextBox 2">
            <a:extLst>
              <a:ext uri="{FF2B5EF4-FFF2-40B4-BE49-F238E27FC236}">
                <a16:creationId xmlns:a16="http://schemas.microsoft.com/office/drawing/2014/main" id="{BC1BDDA6-25AD-EC38-1F74-8673B44F2CC8}"/>
              </a:ext>
            </a:extLst>
          </p:cNvPr>
          <p:cNvSpPr txBox="1"/>
          <p:nvPr/>
        </p:nvSpPr>
        <p:spPr>
          <a:xfrm>
            <a:off x="993913" y="2837478"/>
            <a:ext cx="12205252" cy="1754326"/>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inter-regular"/>
              </a:rPr>
              <a:t>lists can contain data of different types</a:t>
            </a:r>
          </a:p>
          <a:p>
            <a:pPr marL="571500" indent="-571500">
              <a:buFont typeface="Arial" panose="020B0604020202020204" pitchFamily="34" charset="0"/>
              <a:buChar char="•"/>
            </a:pPr>
            <a:r>
              <a:rPr lang="en-US" dirty="0">
                <a:solidFill>
                  <a:srgbClr val="333333"/>
                </a:solidFill>
                <a:latin typeface="inter-regular"/>
              </a:rPr>
              <a:t>List elements are separated by </a:t>
            </a:r>
            <a:r>
              <a:rPr lang="en-US" b="0" i="0" dirty="0">
                <a:solidFill>
                  <a:srgbClr val="333333"/>
                </a:solidFill>
                <a:effectLst/>
                <a:latin typeface="inter-regular"/>
              </a:rPr>
              <a:t> comma (,) and encased inside square sections [].</a:t>
            </a:r>
            <a:endParaRPr lang="en-US" dirty="0"/>
          </a:p>
        </p:txBody>
      </p:sp>
      <p:pic>
        <p:nvPicPr>
          <p:cNvPr id="8" name="Picture 7">
            <a:extLst>
              <a:ext uri="{FF2B5EF4-FFF2-40B4-BE49-F238E27FC236}">
                <a16:creationId xmlns:a16="http://schemas.microsoft.com/office/drawing/2014/main" id="{00668B9D-CA49-D302-E92D-8E30A35BCBBE}"/>
              </a:ext>
            </a:extLst>
          </p:cNvPr>
          <p:cNvPicPr>
            <a:picLocks noChangeAspect="1"/>
          </p:cNvPicPr>
          <p:nvPr/>
        </p:nvPicPr>
        <p:blipFill>
          <a:blip r:embed="rId3"/>
          <a:stretch>
            <a:fillRect/>
          </a:stretch>
        </p:blipFill>
        <p:spPr>
          <a:xfrm>
            <a:off x="13980188" y="888254"/>
            <a:ext cx="8576585" cy="3898447"/>
          </a:xfrm>
          <a:prstGeom prst="rect">
            <a:avLst/>
          </a:prstGeom>
        </p:spPr>
      </p:pic>
      <p:sp>
        <p:nvSpPr>
          <p:cNvPr id="12" name="TextBox 11">
            <a:extLst>
              <a:ext uri="{FF2B5EF4-FFF2-40B4-BE49-F238E27FC236}">
                <a16:creationId xmlns:a16="http://schemas.microsoft.com/office/drawing/2014/main" id="{8EB535AA-44AA-403D-E790-3D6B8392ABB8}"/>
              </a:ext>
            </a:extLst>
          </p:cNvPr>
          <p:cNvSpPr txBox="1"/>
          <p:nvPr/>
        </p:nvSpPr>
        <p:spPr>
          <a:xfrm>
            <a:off x="1164780" y="5381896"/>
            <a:ext cx="12205252" cy="646331"/>
          </a:xfrm>
          <a:prstGeom prst="rect">
            <a:avLst/>
          </a:prstGeom>
          <a:noFill/>
        </p:spPr>
        <p:txBody>
          <a:bodyPr wrap="square">
            <a:spAutoFit/>
          </a:bodyPr>
          <a:lstStyle/>
          <a:p>
            <a:pPr algn="just"/>
            <a:r>
              <a:rPr lang="en-US" b="1" i="0" dirty="0">
                <a:solidFill>
                  <a:srgbClr val="610B4B"/>
                </a:solidFill>
                <a:effectLst/>
                <a:latin typeface="erdana"/>
              </a:rPr>
              <a:t>Tuple</a:t>
            </a:r>
          </a:p>
        </p:txBody>
      </p:sp>
      <p:sp>
        <p:nvSpPr>
          <p:cNvPr id="14" name="TextBox 13">
            <a:extLst>
              <a:ext uri="{FF2B5EF4-FFF2-40B4-BE49-F238E27FC236}">
                <a16:creationId xmlns:a16="http://schemas.microsoft.com/office/drawing/2014/main" id="{F98B340A-DE52-65E0-641F-824B78AEE882}"/>
              </a:ext>
            </a:extLst>
          </p:cNvPr>
          <p:cNvSpPr txBox="1"/>
          <p:nvPr/>
        </p:nvSpPr>
        <p:spPr>
          <a:xfrm>
            <a:off x="1164780" y="6818319"/>
            <a:ext cx="12205252" cy="2308324"/>
          </a:xfrm>
          <a:prstGeom prst="rect">
            <a:avLst/>
          </a:prstGeom>
          <a:noFill/>
        </p:spPr>
        <p:txBody>
          <a:bodyPr wrap="square">
            <a:spAutoFit/>
          </a:bodyPr>
          <a:lstStyle/>
          <a:p>
            <a:pPr marL="571500" indent="-571500" algn="just">
              <a:buFont typeface="Arial" panose="020B0604020202020204" pitchFamily="34" charset="0"/>
              <a:buChar char="•"/>
            </a:pPr>
            <a:r>
              <a:rPr lang="en-US" b="0" i="0" dirty="0">
                <a:solidFill>
                  <a:srgbClr val="333333"/>
                </a:solidFill>
                <a:effectLst/>
                <a:latin typeface="inter-regular"/>
              </a:rPr>
              <a:t>A parenthetical space () separates the tuple's components from one another.</a:t>
            </a:r>
          </a:p>
          <a:p>
            <a:pPr marL="571500" indent="-571500" algn="just">
              <a:buFont typeface="Arial" panose="020B0604020202020204" pitchFamily="34" charset="0"/>
              <a:buChar char="•"/>
            </a:pPr>
            <a:r>
              <a:rPr lang="en-US" b="0" i="0" dirty="0">
                <a:solidFill>
                  <a:srgbClr val="333333"/>
                </a:solidFill>
                <a:effectLst/>
                <a:latin typeface="inter-regular"/>
              </a:rPr>
              <a:t>Because we cannot alter the size or value of the items in a tuple, it is a read-only data structure.</a:t>
            </a:r>
          </a:p>
        </p:txBody>
      </p:sp>
    </p:spTree>
    <p:extLst>
      <p:ext uri="{BB962C8B-B14F-4D97-AF65-F5344CB8AC3E}">
        <p14:creationId xmlns:p14="http://schemas.microsoft.com/office/powerpoint/2010/main" val="36243081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Data Type: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defTabSz="2438400">
              <a:spcBef>
                <a:spcPts val="2900"/>
              </a:spcBef>
              <a:buSzPct val="100000"/>
            </a:pPr>
            <a:r>
              <a:rPr lang="en-US" sz="4800" b="0" i="0" dirty="0">
                <a:solidFill>
                  <a:srgbClr val="610B4B"/>
                </a:solidFill>
                <a:effectLst/>
                <a:latin typeface="Times New Roman" panose="02020603050405020304" pitchFamily="18" charset="0"/>
                <a:cs typeface="Times New Roman" panose="02020603050405020304" pitchFamily="18" charset="0"/>
              </a:rPr>
              <a:t>Dictionary</a:t>
            </a: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6DF9B2ED-9681-67B2-0F9D-D3297FD7B036}"/>
              </a:ext>
            </a:extLst>
          </p:cNvPr>
          <p:cNvSpPr txBox="1"/>
          <p:nvPr/>
        </p:nvSpPr>
        <p:spPr>
          <a:xfrm>
            <a:off x="1152939" y="2837478"/>
            <a:ext cx="12205252" cy="646331"/>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inter-regular"/>
              </a:rPr>
              <a:t>A dictionary is a key-value pair set arranged in any order</a:t>
            </a:r>
            <a:endParaRPr lang="en-US" dirty="0"/>
          </a:p>
        </p:txBody>
      </p:sp>
      <p:sp>
        <p:nvSpPr>
          <p:cNvPr id="6" name="TextBox 5">
            <a:extLst>
              <a:ext uri="{FF2B5EF4-FFF2-40B4-BE49-F238E27FC236}">
                <a16:creationId xmlns:a16="http://schemas.microsoft.com/office/drawing/2014/main" id="{97C7F1CB-550D-7EE3-9384-31C8569E82F2}"/>
              </a:ext>
            </a:extLst>
          </p:cNvPr>
          <p:cNvSpPr txBox="1"/>
          <p:nvPr/>
        </p:nvSpPr>
        <p:spPr>
          <a:xfrm>
            <a:off x="1013791" y="3812810"/>
            <a:ext cx="12205252" cy="1200329"/>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inter-regular"/>
              </a:rPr>
              <a:t>The comma (,) and the curly braces are used to separate the items in the dictionary</a:t>
            </a:r>
            <a:endParaRPr lang="en-US" dirty="0"/>
          </a:p>
        </p:txBody>
      </p:sp>
      <p:sp>
        <p:nvSpPr>
          <p:cNvPr id="10" name="TextBox 9">
            <a:extLst>
              <a:ext uri="{FF2B5EF4-FFF2-40B4-BE49-F238E27FC236}">
                <a16:creationId xmlns:a16="http://schemas.microsoft.com/office/drawing/2014/main" id="{576F7885-EBCD-6AB4-A0D1-E1BB28A27D59}"/>
              </a:ext>
            </a:extLst>
          </p:cNvPr>
          <p:cNvSpPr txBox="1"/>
          <p:nvPr/>
        </p:nvSpPr>
        <p:spPr>
          <a:xfrm>
            <a:off x="369650" y="6211669"/>
            <a:ext cx="12205252" cy="646331"/>
          </a:xfrm>
          <a:prstGeom prst="rect">
            <a:avLst/>
          </a:prstGeom>
          <a:noFill/>
        </p:spPr>
        <p:txBody>
          <a:bodyPr wrap="square">
            <a:spAutoFit/>
          </a:bodyPr>
          <a:lstStyle/>
          <a:p>
            <a:pPr algn="just"/>
            <a:r>
              <a:rPr lang="en-US" b="0" i="0" dirty="0">
                <a:solidFill>
                  <a:srgbClr val="610B4B"/>
                </a:solidFill>
                <a:effectLst/>
                <a:latin typeface="erdana"/>
              </a:rPr>
              <a:t>Boolean</a:t>
            </a:r>
          </a:p>
        </p:txBody>
      </p:sp>
      <p:sp>
        <p:nvSpPr>
          <p:cNvPr id="13" name="TextBox 12">
            <a:extLst>
              <a:ext uri="{FF2B5EF4-FFF2-40B4-BE49-F238E27FC236}">
                <a16:creationId xmlns:a16="http://schemas.microsoft.com/office/drawing/2014/main" id="{EB602599-D15A-8227-7FB9-14759FFF0133}"/>
              </a:ext>
            </a:extLst>
          </p:cNvPr>
          <p:cNvSpPr txBox="1"/>
          <p:nvPr/>
        </p:nvSpPr>
        <p:spPr>
          <a:xfrm>
            <a:off x="775252" y="7255565"/>
            <a:ext cx="12205252" cy="1200329"/>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inter-regular"/>
              </a:rPr>
              <a:t>True and False are the two default values for the Boolean type</a:t>
            </a:r>
            <a:endParaRPr lang="en-US" dirty="0"/>
          </a:p>
        </p:txBody>
      </p:sp>
      <p:sp>
        <p:nvSpPr>
          <p:cNvPr id="16" name="TextBox 15">
            <a:extLst>
              <a:ext uri="{FF2B5EF4-FFF2-40B4-BE49-F238E27FC236}">
                <a16:creationId xmlns:a16="http://schemas.microsoft.com/office/drawing/2014/main" id="{B409CB8D-3B4D-525C-4683-0DFE869535D2}"/>
              </a:ext>
            </a:extLst>
          </p:cNvPr>
          <p:cNvSpPr txBox="1"/>
          <p:nvPr/>
        </p:nvSpPr>
        <p:spPr>
          <a:xfrm>
            <a:off x="914399" y="8853459"/>
            <a:ext cx="12205252" cy="1200329"/>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inter-regular"/>
              </a:rPr>
              <a:t>False can be represented by the 0 or the letter "F," </a:t>
            </a:r>
          </a:p>
          <a:p>
            <a:pPr marL="571500" indent="-571500">
              <a:buFont typeface="Arial" panose="020B0604020202020204" pitchFamily="34" charset="0"/>
              <a:buChar char="•"/>
            </a:pPr>
            <a:r>
              <a:rPr lang="en-US" dirty="0">
                <a:solidFill>
                  <a:srgbClr val="333333"/>
                </a:solidFill>
                <a:latin typeface="inter-regular"/>
              </a:rPr>
              <a:t>T</a:t>
            </a:r>
            <a:r>
              <a:rPr lang="en-US" b="0" i="0" dirty="0">
                <a:solidFill>
                  <a:srgbClr val="333333"/>
                </a:solidFill>
                <a:effectLst/>
                <a:latin typeface="inter-regular"/>
              </a:rPr>
              <a:t>rue can be represented by any value that is not zero.</a:t>
            </a:r>
            <a:endParaRPr lang="en-US" dirty="0"/>
          </a:p>
        </p:txBody>
      </p:sp>
    </p:spTree>
    <p:extLst>
      <p:ext uri="{BB962C8B-B14F-4D97-AF65-F5344CB8AC3E}">
        <p14:creationId xmlns:p14="http://schemas.microsoft.com/office/powerpoint/2010/main" val="35874941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Data Type: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defTabSz="2438400">
              <a:spcBef>
                <a:spcPts val="2900"/>
              </a:spcBef>
              <a:buSzPct val="100000"/>
            </a:pPr>
            <a:r>
              <a:rPr lang="en-US" sz="4800" b="0" i="0" dirty="0">
                <a:solidFill>
                  <a:srgbClr val="610B4B"/>
                </a:solidFill>
                <a:effectLst/>
                <a:latin typeface="Times New Roman" panose="02020603050405020304" pitchFamily="18" charset="0"/>
                <a:cs typeface="Times New Roman" panose="02020603050405020304" pitchFamily="18" charset="0"/>
              </a:rPr>
              <a:t>Set</a:t>
            </a: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835342D4-246F-F966-AF58-3C116AF65ABA}"/>
              </a:ext>
            </a:extLst>
          </p:cNvPr>
          <p:cNvSpPr txBox="1"/>
          <p:nvPr/>
        </p:nvSpPr>
        <p:spPr>
          <a:xfrm>
            <a:off x="1033670" y="2949984"/>
            <a:ext cx="19242156" cy="3416320"/>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data type's unordered collection is Python Set.</a:t>
            </a:r>
          </a:p>
          <a:p>
            <a:pPr marL="571500" indent="-5715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It is </a:t>
            </a:r>
            <a:r>
              <a:rPr lang="en-US" b="0" i="0" dirty="0" err="1">
                <a:solidFill>
                  <a:srgbClr val="333333"/>
                </a:solidFill>
                <a:effectLst/>
                <a:latin typeface="Times New Roman" panose="02020603050405020304" pitchFamily="18" charset="0"/>
                <a:cs typeface="Times New Roman" panose="02020603050405020304" pitchFamily="18" charset="0"/>
              </a:rPr>
              <a:t>iterable</a:t>
            </a:r>
            <a:r>
              <a:rPr lang="en-US" b="0" i="0" dirty="0">
                <a:solidFill>
                  <a:srgbClr val="333333"/>
                </a:solidFill>
                <a:effectLst/>
                <a:latin typeface="Times New Roman" panose="02020603050405020304" pitchFamily="18" charset="0"/>
                <a:cs typeface="Times New Roman" panose="02020603050405020304" pitchFamily="18" charset="0"/>
              </a:rPr>
              <a:t>, mutable(can change after creation), and has remarkable components. </a:t>
            </a:r>
          </a:p>
          <a:p>
            <a:pPr marL="571500" indent="-5715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elements of a set have no set order; It might return the element's altered sequence.</a:t>
            </a:r>
          </a:p>
          <a:p>
            <a:pPr marL="571500" indent="-5715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Either a sequence of elements is passed through the curly braces and separated by a comma to create the set or the built-in function set() is used to create the set. </a:t>
            </a:r>
          </a:p>
          <a:p>
            <a:pPr marL="571500" indent="-5715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can contain different kinds of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0020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Python Literals</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1286B0FB-3FA2-DB05-7403-89C9BB6A8AC2}"/>
              </a:ext>
            </a:extLst>
          </p:cNvPr>
          <p:cNvSpPr txBox="1"/>
          <p:nvPr/>
        </p:nvSpPr>
        <p:spPr>
          <a:xfrm>
            <a:off x="369649" y="2283481"/>
            <a:ext cx="17361759" cy="646331"/>
          </a:xfrm>
          <a:prstGeom prst="rect">
            <a:avLst/>
          </a:prstGeom>
          <a:noFill/>
        </p:spPr>
        <p:txBody>
          <a:bodyPr wrap="square">
            <a:spAutoFit/>
          </a:bodyPr>
          <a:lstStyle/>
          <a:p>
            <a:pPr algn="just"/>
            <a:r>
              <a:rPr lang="en-US" b="0" i="0" dirty="0">
                <a:solidFill>
                  <a:srgbClr val="333333"/>
                </a:solidFill>
                <a:effectLst/>
                <a:latin typeface="inter-regular"/>
              </a:rPr>
              <a:t>Python Literals can be defined as data that is given in a variable or constant.</a:t>
            </a:r>
          </a:p>
        </p:txBody>
      </p:sp>
      <p:sp>
        <p:nvSpPr>
          <p:cNvPr id="6" name="TextBox 5">
            <a:extLst>
              <a:ext uri="{FF2B5EF4-FFF2-40B4-BE49-F238E27FC236}">
                <a16:creationId xmlns:a16="http://schemas.microsoft.com/office/drawing/2014/main" id="{F7AC1962-1B1E-7CF8-3DD5-D1F0901E9664}"/>
              </a:ext>
            </a:extLst>
          </p:cNvPr>
          <p:cNvSpPr txBox="1"/>
          <p:nvPr/>
        </p:nvSpPr>
        <p:spPr>
          <a:xfrm>
            <a:off x="369649" y="3570435"/>
            <a:ext cx="12205252" cy="646331"/>
          </a:xfrm>
          <a:prstGeom prst="rect">
            <a:avLst/>
          </a:prstGeom>
          <a:noFill/>
        </p:spPr>
        <p:txBody>
          <a:bodyPr wrap="square">
            <a:spAutoFit/>
          </a:bodyPr>
          <a:lstStyle/>
          <a:p>
            <a:pPr algn="just"/>
            <a:r>
              <a:rPr lang="en-US" b="0" i="0" dirty="0">
                <a:solidFill>
                  <a:srgbClr val="610B4B"/>
                </a:solidFill>
                <a:effectLst/>
                <a:latin typeface="erdana"/>
              </a:rPr>
              <a:t>1. String literals:</a:t>
            </a:r>
          </a:p>
        </p:txBody>
      </p:sp>
      <p:sp>
        <p:nvSpPr>
          <p:cNvPr id="8" name="TextBox 7">
            <a:extLst>
              <a:ext uri="{FF2B5EF4-FFF2-40B4-BE49-F238E27FC236}">
                <a16:creationId xmlns:a16="http://schemas.microsoft.com/office/drawing/2014/main" id="{C93F175D-3136-4D16-41FB-467E0FD16328}"/>
              </a:ext>
            </a:extLst>
          </p:cNvPr>
          <p:cNvSpPr txBox="1"/>
          <p:nvPr/>
        </p:nvSpPr>
        <p:spPr>
          <a:xfrm>
            <a:off x="1928191" y="4668872"/>
            <a:ext cx="16320051" cy="1200329"/>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333333"/>
                </a:solidFill>
                <a:effectLst/>
                <a:latin typeface="inter-regular"/>
              </a:rPr>
              <a:t>String literals can be formed by enclosing a text in the quotes.</a:t>
            </a:r>
          </a:p>
          <a:p>
            <a:pPr marL="571500" indent="-571500">
              <a:buFont typeface="Arial" panose="020B0604020202020204" pitchFamily="34" charset="0"/>
              <a:buChar char="•"/>
            </a:pPr>
            <a:r>
              <a:rPr lang="en-US" b="0" i="0" dirty="0">
                <a:solidFill>
                  <a:srgbClr val="333333"/>
                </a:solidFill>
                <a:effectLst/>
                <a:latin typeface="inter-regular"/>
              </a:rPr>
              <a:t>We can use both single as well as double quotes to create a string</a:t>
            </a:r>
            <a:endParaRPr lang="en-US" dirty="0"/>
          </a:p>
        </p:txBody>
      </p:sp>
      <p:sp>
        <p:nvSpPr>
          <p:cNvPr id="11" name="TextBox 10">
            <a:extLst>
              <a:ext uri="{FF2B5EF4-FFF2-40B4-BE49-F238E27FC236}">
                <a16:creationId xmlns:a16="http://schemas.microsoft.com/office/drawing/2014/main" id="{07E55A1B-D51D-EE5C-6D1A-400CD001EC91}"/>
              </a:ext>
            </a:extLst>
          </p:cNvPr>
          <p:cNvSpPr txBox="1"/>
          <p:nvPr/>
        </p:nvSpPr>
        <p:spPr>
          <a:xfrm>
            <a:off x="369648" y="6858000"/>
            <a:ext cx="21238019" cy="646331"/>
          </a:xfrm>
          <a:prstGeom prst="rect">
            <a:avLst/>
          </a:prstGeom>
          <a:noFill/>
        </p:spPr>
        <p:txBody>
          <a:bodyPr wrap="square">
            <a:spAutoFit/>
          </a:bodyPr>
          <a:lstStyle/>
          <a:p>
            <a:r>
              <a:rPr lang="en-US" b="1" i="0" dirty="0">
                <a:solidFill>
                  <a:srgbClr val="333333"/>
                </a:solidFill>
                <a:effectLst/>
                <a:latin typeface="inter-bold"/>
              </a:rPr>
              <a:t>a) Single-line String</a:t>
            </a:r>
            <a:r>
              <a:rPr lang="en-US" b="0" i="0" dirty="0">
                <a:solidFill>
                  <a:srgbClr val="333333"/>
                </a:solidFill>
                <a:effectLst/>
                <a:latin typeface="inter-regular"/>
              </a:rPr>
              <a:t>- Strings that are terminated within a single-line are known as Single line Strings.</a:t>
            </a:r>
            <a:endParaRPr lang="en-US" dirty="0"/>
          </a:p>
        </p:txBody>
      </p:sp>
      <p:sp>
        <p:nvSpPr>
          <p:cNvPr id="13" name="TextBox 12">
            <a:extLst>
              <a:ext uri="{FF2B5EF4-FFF2-40B4-BE49-F238E27FC236}">
                <a16:creationId xmlns:a16="http://schemas.microsoft.com/office/drawing/2014/main" id="{CEF23587-60BE-3784-F9F9-409853C4FBBE}"/>
              </a:ext>
            </a:extLst>
          </p:cNvPr>
          <p:cNvSpPr txBox="1"/>
          <p:nvPr/>
        </p:nvSpPr>
        <p:spPr>
          <a:xfrm>
            <a:off x="369650" y="7866643"/>
            <a:ext cx="21238020" cy="646331"/>
          </a:xfrm>
          <a:prstGeom prst="rect">
            <a:avLst/>
          </a:prstGeom>
          <a:noFill/>
        </p:spPr>
        <p:txBody>
          <a:bodyPr wrap="square">
            <a:spAutoFit/>
          </a:bodyPr>
          <a:lstStyle/>
          <a:p>
            <a:r>
              <a:rPr lang="en-US" b="1" i="0" dirty="0">
                <a:solidFill>
                  <a:srgbClr val="333333"/>
                </a:solidFill>
                <a:effectLst/>
                <a:latin typeface="inter-bold"/>
              </a:rPr>
              <a:t>b) Multi-line String -</a:t>
            </a:r>
            <a:r>
              <a:rPr lang="en-US" b="0" i="0" dirty="0">
                <a:solidFill>
                  <a:srgbClr val="333333"/>
                </a:solidFill>
                <a:effectLst/>
                <a:latin typeface="inter-regular"/>
              </a:rPr>
              <a:t> A piece of text that is written in multiple lines is known as multiple lines string.</a:t>
            </a:r>
            <a:endParaRPr lang="en-US" dirty="0"/>
          </a:p>
        </p:txBody>
      </p:sp>
      <p:sp>
        <p:nvSpPr>
          <p:cNvPr id="15" name="TextBox 14">
            <a:extLst>
              <a:ext uri="{FF2B5EF4-FFF2-40B4-BE49-F238E27FC236}">
                <a16:creationId xmlns:a16="http://schemas.microsoft.com/office/drawing/2014/main" id="{0497B69C-9FC5-48B6-AA66-5870C21F4969}"/>
              </a:ext>
            </a:extLst>
          </p:cNvPr>
          <p:cNvSpPr txBox="1"/>
          <p:nvPr/>
        </p:nvSpPr>
        <p:spPr>
          <a:xfrm>
            <a:off x="3339548" y="8875286"/>
            <a:ext cx="12205252" cy="646331"/>
          </a:xfrm>
          <a:prstGeom prst="rect">
            <a:avLst/>
          </a:prstGeom>
          <a:noFill/>
        </p:spPr>
        <p:txBody>
          <a:bodyPr wrap="square">
            <a:spAutoFit/>
          </a:bodyPr>
          <a:lstStyle/>
          <a:p>
            <a:r>
              <a:rPr lang="en-US" b="1" i="0" dirty="0">
                <a:solidFill>
                  <a:srgbClr val="333333"/>
                </a:solidFill>
                <a:effectLst/>
                <a:latin typeface="inter-bold"/>
              </a:rPr>
              <a:t>1) Adding black slash at the end of each line.</a:t>
            </a:r>
            <a:endParaRPr lang="en-US" dirty="0"/>
          </a:p>
        </p:txBody>
      </p:sp>
      <p:sp>
        <p:nvSpPr>
          <p:cNvPr id="17" name="TextBox 16">
            <a:extLst>
              <a:ext uri="{FF2B5EF4-FFF2-40B4-BE49-F238E27FC236}">
                <a16:creationId xmlns:a16="http://schemas.microsoft.com/office/drawing/2014/main" id="{E7C23F24-3DFC-566D-CEE1-15BF86EE8CE5}"/>
              </a:ext>
            </a:extLst>
          </p:cNvPr>
          <p:cNvSpPr txBox="1"/>
          <p:nvPr/>
        </p:nvSpPr>
        <p:spPr>
          <a:xfrm>
            <a:off x="3339548" y="10145565"/>
            <a:ext cx="12205252" cy="646331"/>
          </a:xfrm>
          <a:prstGeom prst="rect">
            <a:avLst/>
          </a:prstGeom>
          <a:noFill/>
        </p:spPr>
        <p:txBody>
          <a:bodyPr wrap="square">
            <a:spAutoFit/>
          </a:bodyPr>
          <a:lstStyle/>
          <a:p>
            <a:r>
              <a:rPr lang="en-US" b="1" i="0" dirty="0">
                <a:solidFill>
                  <a:srgbClr val="333333"/>
                </a:solidFill>
                <a:effectLst/>
                <a:latin typeface="inter-bold"/>
              </a:rPr>
              <a:t>2) Using triple quotation marks:-</a:t>
            </a:r>
            <a:endParaRPr lang="en-US" dirty="0"/>
          </a:p>
        </p:txBody>
      </p:sp>
    </p:spTree>
    <p:extLst>
      <p:ext uri="{BB962C8B-B14F-4D97-AF65-F5344CB8AC3E}">
        <p14:creationId xmlns:p14="http://schemas.microsoft.com/office/powerpoint/2010/main" val="37353269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 </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2" name="Rectangle 1">
            <a:extLst>
              <a:ext uri="{FF2B5EF4-FFF2-40B4-BE49-F238E27FC236}">
                <a16:creationId xmlns:a16="http://schemas.microsoft.com/office/drawing/2014/main" id="{F4C508FB-B1ED-DFC0-3418-98640938E326}"/>
              </a:ext>
            </a:extLst>
          </p:cNvPr>
          <p:cNvSpPr/>
          <p:nvPr/>
        </p:nvSpPr>
        <p:spPr>
          <a:xfrm>
            <a:off x="6139625" y="4781157"/>
            <a:ext cx="7715523" cy="2800767"/>
          </a:xfrm>
          <a:prstGeom prst="rect">
            <a:avLst/>
          </a:prstGeom>
          <a:noFill/>
        </p:spPr>
        <p:txBody>
          <a:bodyPr wrap="square" lIns="91440" tIns="45720" rIns="91440" bIns="45720">
            <a:spAutoFit/>
          </a:bodyPr>
          <a:lstStyle/>
          <a:p>
            <a:pPr algn="ctr"/>
            <a:r>
              <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 &amp; A</a:t>
            </a:r>
          </a:p>
          <a:p>
            <a:pPr algn="ctr"/>
            <a:endPar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7763638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877533-F05B-2F31-6BDA-AE8710AD0DD8}"/>
              </a:ext>
            </a:extLst>
          </p:cNvPr>
          <p:cNvSpPr/>
          <p:nvPr/>
        </p:nvSpPr>
        <p:spPr>
          <a:xfrm>
            <a:off x="8240663" y="5084369"/>
            <a:ext cx="6827059"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2792602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6CB2E3-B50A-7A90-648A-32827BAD313D}"/>
              </a:ext>
            </a:extLst>
          </p:cNvPr>
          <p:cNvSpPr/>
          <p:nvPr/>
        </p:nvSpPr>
        <p:spPr>
          <a:xfrm>
            <a:off x="2606895" y="2733696"/>
            <a:ext cx="15317015" cy="3046988"/>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Python Learning Session-2</a:t>
            </a:r>
          </a:p>
          <a:p>
            <a:pPr algn="ct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33875067-48E6-EC0B-9C62-7E4FF0ED4845}"/>
              </a:ext>
            </a:extLst>
          </p:cNvPr>
          <p:cNvSpPr/>
          <p:nvPr/>
        </p:nvSpPr>
        <p:spPr>
          <a:xfrm>
            <a:off x="8057879" y="6038527"/>
            <a:ext cx="4733091" cy="1323439"/>
          </a:xfrm>
          <a:prstGeom prst="rect">
            <a:avLst/>
          </a:prstGeom>
          <a:noFill/>
        </p:spPr>
        <p:txBody>
          <a:bodyPr wrap="none" lIns="91440" tIns="45720" rIns="91440" bIns="45720">
            <a:spAutoFit/>
          </a:bodyPr>
          <a:lstStyle/>
          <a:p>
            <a:pPr algn="ctr"/>
            <a:r>
              <a:rPr lang="en-US" sz="4000" b="1" dirty="0">
                <a:ln w="0"/>
                <a:solidFill>
                  <a:srgbClr val="7030A0"/>
                </a:solidFill>
                <a:highlight>
                  <a:srgbClr val="D9FBFB"/>
                </a:highlight>
              </a:rPr>
              <a:t>Presented By</a:t>
            </a:r>
          </a:p>
          <a:p>
            <a:pPr algn="ctr"/>
            <a:r>
              <a:rPr lang="en-US" sz="4000" b="1" cap="none" spc="0" dirty="0">
                <a:ln w="0"/>
                <a:solidFill>
                  <a:srgbClr val="7030A0"/>
                </a:solidFill>
                <a:effectLst/>
                <a:highlight>
                  <a:srgbClr val="D9FBFB"/>
                </a:highlight>
              </a:rPr>
              <a:t>Ajeet Kumar Yadav</a:t>
            </a:r>
          </a:p>
        </p:txBody>
      </p:sp>
    </p:spTree>
    <p:extLst>
      <p:ext uri="{BB962C8B-B14F-4D97-AF65-F5344CB8AC3E}">
        <p14:creationId xmlns:p14="http://schemas.microsoft.com/office/powerpoint/2010/main" val="386429048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6820781" y="3349101"/>
            <a:ext cx="13773097" cy="6232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If else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Loops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For Loop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While Loop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Break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Continue Python</a:t>
            </a:r>
          </a:p>
          <a:p>
            <a:pPr marL="444465" indent="-446749" algn="l" defTabSz="2438400">
              <a:spcBef>
                <a:spcPts val="2900"/>
              </a:spcBef>
              <a:buSzPct val="100000"/>
              <a:buFontTx/>
              <a:buChar char="–"/>
            </a:pPr>
            <a:endParaRPr lang="en-US" kern="0" dirty="0">
              <a:solidFill>
                <a:srgbClr val="000000"/>
              </a:solidFill>
              <a:latin typeface="Times New Roman" panose="02020603050405020304" pitchFamily="18" charset="0"/>
              <a:ea typeface="+mj-ea"/>
              <a:cs typeface="Times New Roman" panose="02020603050405020304" pitchFamily="18" charset="0"/>
              <a:sym typeface="Arial"/>
            </a:endParaRPr>
          </a:p>
          <a:p>
            <a:pPr algn="l" defTabSz="2438400">
              <a:spcBef>
                <a:spcPts val="2900"/>
              </a:spcBef>
              <a:buSzPct val="100000"/>
            </a:pPr>
            <a:r>
              <a:rPr lang="en-IN" sz="2000" kern="0" dirty="0">
                <a:solidFill>
                  <a:srgbClr val="000000"/>
                </a:solidFill>
                <a:ea typeface="+mj-ea"/>
                <a:cs typeface="+mj-cs"/>
                <a:sym typeface="Arial"/>
              </a:rPr>
              <a:t> </a:t>
            </a:r>
          </a:p>
          <a:p>
            <a:pPr marL="444465" indent="-446749" algn="l" defTabSz="2438400">
              <a:spcBef>
                <a:spcPts val="2900"/>
              </a:spcBef>
              <a:buSzPct val="100000"/>
              <a:buFontTx/>
              <a:buChar char="–"/>
            </a:pPr>
            <a:endParaRPr lang="en-US" sz="2000" kern="0" dirty="0">
              <a:solidFill>
                <a:srgbClr val="000000"/>
              </a:solidFill>
              <a:ea typeface="+mj-ea"/>
              <a:cs typeface="+mj-cs"/>
              <a:sym typeface="Arial"/>
            </a:endParaRPr>
          </a:p>
        </p:txBody>
      </p:sp>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IN" sz="4800" b="1" kern="0" dirty="0">
                <a:ea typeface="+mj-ea"/>
                <a:cs typeface="+mj-cs"/>
                <a:sym typeface="Arial"/>
              </a:rPr>
              <a:t>Agenda:Day2</a:t>
            </a:r>
          </a:p>
        </p:txBody>
      </p:sp>
    </p:spTree>
    <p:extLst>
      <p:ext uri="{BB962C8B-B14F-4D97-AF65-F5344CB8AC3E}">
        <p14:creationId xmlns:p14="http://schemas.microsoft.com/office/powerpoint/2010/main" val="22913787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6820781" y="3349101"/>
            <a:ext cx="13773097" cy="6232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If else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Loops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For Loop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While Loop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Break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Continue Python</a:t>
            </a:r>
          </a:p>
          <a:p>
            <a:pPr marL="444465" indent="-446749" algn="l" defTabSz="2438400">
              <a:spcBef>
                <a:spcPts val="2900"/>
              </a:spcBef>
              <a:buSzPct val="100000"/>
              <a:buFontTx/>
              <a:buChar char="–"/>
            </a:pPr>
            <a:endParaRPr lang="en-US" kern="0" dirty="0">
              <a:solidFill>
                <a:srgbClr val="000000"/>
              </a:solidFill>
              <a:latin typeface="Times New Roman" panose="02020603050405020304" pitchFamily="18" charset="0"/>
              <a:ea typeface="+mj-ea"/>
              <a:cs typeface="Times New Roman" panose="02020603050405020304" pitchFamily="18" charset="0"/>
              <a:sym typeface="Arial"/>
            </a:endParaRPr>
          </a:p>
          <a:p>
            <a:pPr algn="l" defTabSz="2438400">
              <a:spcBef>
                <a:spcPts val="2900"/>
              </a:spcBef>
              <a:buSzPct val="100000"/>
            </a:pPr>
            <a:r>
              <a:rPr lang="en-IN" sz="2000" kern="0" dirty="0">
                <a:solidFill>
                  <a:srgbClr val="000000"/>
                </a:solidFill>
                <a:ea typeface="+mj-ea"/>
                <a:cs typeface="+mj-cs"/>
                <a:sym typeface="Arial"/>
              </a:rPr>
              <a:t> </a:t>
            </a:r>
          </a:p>
          <a:p>
            <a:pPr marL="444465" indent="-446749" algn="l" defTabSz="2438400">
              <a:spcBef>
                <a:spcPts val="2900"/>
              </a:spcBef>
              <a:buSzPct val="100000"/>
              <a:buFontTx/>
              <a:buChar char="–"/>
            </a:pPr>
            <a:endParaRPr lang="en-US" sz="2000" kern="0" dirty="0">
              <a:solidFill>
                <a:srgbClr val="000000"/>
              </a:solidFill>
              <a:ea typeface="+mj-ea"/>
              <a:cs typeface="+mj-cs"/>
              <a:sym typeface="Arial"/>
            </a:endParaRPr>
          </a:p>
        </p:txBody>
      </p:sp>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IN" sz="4800" b="1" kern="0" dirty="0">
                <a:ea typeface="+mj-ea"/>
                <a:cs typeface="+mj-cs"/>
                <a:sym typeface="Arial"/>
              </a:rPr>
              <a:t>Agenda:Day2</a:t>
            </a:r>
          </a:p>
        </p:txBody>
      </p:sp>
    </p:spTree>
    <p:extLst>
      <p:ext uri="{BB962C8B-B14F-4D97-AF65-F5344CB8AC3E}">
        <p14:creationId xmlns:p14="http://schemas.microsoft.com/office/powerpoint/2010/main" val="8873269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6303946" y="2164017"/>
            <a:ext cx="9896270" cy="11174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Python Overview</a:t>
            </a:r>
            <a:r>
              <a:rPr lang="en-IN" kern="0" dirty="0">
                <a:solidFill>
                  <a:srgbClr val="000000"/>
                </a:solidFill>
                <a:latin typeface="Times New Roman" panose="02020603050405020304" pitchFamily="18" charset="0"/>
                <a:ea typeface="+mj-ea"/>
                <a:cs typeface="Times New Roman" panose="02020603050405020304" pitchFamily="18" charset="0"/>
                <a:sym typeface="Arial"/>
              </a:rPr>
              <a:t>w</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Install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Example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Variables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Data Types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Literals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Operators Python </a:t>
            </a:r>
          </a:p>
          <a:p>
            <a:pPr marL="444465" indent="-446749" algn="l" defTabSz="2438400">
              <a:spcBef>
                <a:spcPts val="2900"/>
              </a:spcBef>
              <a:buSzPct val="100000"/>
              <a:buFontTx/>
              <a:buChar char="–"/>
            </a:pPr>
            <a:r>
              <a:rPr lang="en-IN" kern="0" dirty="0">
                <a:solidFill>
                  <a:srgbClr val="000000"/>
                </a:solidFill>
                <a:latin typeface="Times New Roman" panose="02020603050405020304" pitchFamily="18" charset="0"/>
                <a:ea typeface="+mj-ea"/>
                <a:cs typeface="Times New Roman" panose="02020603050405020304" pitchFamily="18" charset="0"/>
                <a:sym typeface="Arial"/>
              </a:rPr>
              <a:t>Comments Python </a:t>
            </a:r>
          </a:p>
          <a:p>
            <a:pPr marL="444465" indent="-446749" algn="l" defTabSz="2438400">
              <a:spcBef>
                <a:spcPts val="2900"/>
              </a:spcBef>
              <a:buSzPct val="100000"/>
              <a:buFontTx/>
              <a:buChar char="–"/>
            </a:pPr>
            <a:endParaRPr lang="en-US" kern="0" dirty="0">
              <a:solidFill>
                <a:srgbClr val="000000"/>
              </a:solidFill>
              <a:latin typeface="Times New Roman" panose="02020603050405020304" pitchFamily="18" charset="0"/>
              <a:ea typeface="+mj-ea"/>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IN" sz="4800" b="1" kern="0" dirty="0">
                <a:solidFill>
                  <a:srgbClr val="002060"/>
                </a:solidFill>
                <a:ea typeface="+mj-ea"/>
                <a:cs typeface="+mj-cs"/>
                <a:sym typeface="Arial"/>
              </a:rPr>
              <a:t>Agenda:Day1</a:t>
            </a:r>
          </a:p>
        </p:txBody>
      </p:sp>
    </p:spTree>
    <p:extLst>
      <p:ext uri="{BB962C8B-B14F-4D97-AF65-F5344CB8AC3E}">
        <p14:creationId xmlns:p14="http://schemas.microsoft.com/office/powerpoint/2010/main" val="386839039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Python Operator</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0BB605CA-9ABA-74AE-47EB-EC6D37BD7D66}"/>
              </a:ext>
            </a:extLst>
          </p:cNvPr>
          <p:cNvPicPr>
            <a:picLocks noChangeAspect="1"/>
          </p:cNvPicPr>
          <p:nvPr/>
        </p:nvPicPr>
        <p:blipFill>
          <a:blip r:embed="rId3"/>
          <a:stretch>
            <a:fillRect/>
          </a:stretch>
        </p:blipFill>
        <p:spPr>
          <a:xfrm>
            <a:off x="11918263" y="2028070"/>
            <a:ext cx="7105233" cy="7463555"/>
          </a:xfrm>
          <a:prstGeom prst="rect">
            <a:avLst/>
          </a:prstGeom>
        </p:spPr>
      </p:pic>
      <p:pic>
        <p:nvPicPr>
          <p:cNvPr id="7" name="Picture 6">
            <a:extLst>
              <a:ext uri="{FF2B5EF4-FFF2-40B4-BE49-F238E27FC236}">
                <a16:creationId xmlns:a16="http://schemas.microsoft.com/office/drawing/2014/main" id="{C5B8AB85-2188-AA83-E9F2-A1516162FBDC}"/>
              </a:ext>
            </a:extLst>
          </p:cNvPr>
          <p:cNvPicPr>
            <a:picLocks noChangeAspect="1"/>
          </p:cNvPicPr>
          <p:nvPr/>
        </p:nvPicPr>
        <p:blipFill>
          <a:blip r:embed="rId4"/>
          <a:stretch>
            <a:fillRect/>
          </a:stretch>
        </p:blipFill>
        <p:spPr>
          <a:xfrm>
            <a:off x="3148242" y="1879228"/>
            <a:ext cx="6949914" cy="7463555"/>
          </a:xfrm>
          <a:prstGeom prst="rect">
            <a:avLst/>
          </a:prstGeom>
        </p:spPr>
      </p:pic>
      <p:pic>
        <p:nvPicPr>
          <p:cNvPr id="16" name="Picture 15">
            <a:extLst>
              <a:ext uri="{FF2B5EF4-FFF2-40B4-BE49-F238E27FC236}">
                <a16:creationId xmlns:a16="http://schemas.microsoft.com/office/drawing/2014/main" id="{FC965FDB-219A-9469-9433-73A647123F94}"/>
              </a:ext>
            </a:extLst>
          </p:cNvPr>
          <p:cNvPicPr>
            <a:picLocks noChangeAspect="1"/>
          </p:cNvPicPr>
          <p:nvPr/>
        </p:nvPicPr>
        <p:blipFill>
          <a:blip r:embed="rId5"/>
          <a:stretch>
            <a:fillRect/>
          </a:stretch>
        </p:blipFill>
        <p:spPr>
          <a:xfrm>
            <a:off x="8299515" y="9810445"/>
            <a:ext cx="6728449" cy="2911641"/>
          </a:xfrm>
          <a:prstGeom prst="rect">
            <a:avLst/>
          </a:prstGeom>
        </p:spPr>
      </p:pic>
    </p:spTree>
    <p:extLst>
      <p:ext uri="{BB962C8B-B14F-4D97-AF65-F5344CB8AC3E}">
        <p14:creationId xmlns:p14="http://schemas.microsoft.com/office/powerpoint/2010/main" val="9666556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 Comments in Python</a:t>
            </a:r>
          </a:p>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 </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976E6961-9C67-8614-967D-756E8EDA4972}"/>
              </a:ext>
            </a:extLst>
          </p:cNvPr>
          <p:cNvSpPr txBox="1"/>
          <p:nvPr/>
        </p:nvSpPr>
        <p:spPr>
          <a:xfrm>
            <a:off x="834887" y="2580357"/>
            <a:ext cx="21468522" cy="1200329"/>
          </a:xfrm>
          <a:prstGeom prst="rect">
            <a:avLst/>
          </a:prstGeom>
          <a:noFill/>
        </p:spPr>
        <p:txBody>
          <a:bodyPr wrap="square">
            <a:spAutoFit/>
          </a:bodyPr>
          <a:lstStyle/>
          <a:p>
            <a:r>
              <a:rPr lang="en-US" b="0" i="0" dirty="0">
                <a:solidFill>
                  <a:srgbClr val="333333"/>
                </a:solidFill>
                <a:effectLst/>
                <a:latin typeface="inter-regular"/>
              </a:rPr>
              <a:t>A single-line comment of Python is the one that has a hashtag # at the beginning of it and continues until the finish of the line</a:t>
            </a:r>
            <a:endParaRPr lang="en-US" dirty="0"/>
          </a:p>
        </p:txBody>
      </p:sp>
      <p:sp>
        <p:nvSpPr>
          <p:cNvPr id="6" name="TextBox 5">
            <a:extLst>
              <a:ext uri="{FF2B5EF4-FFF2-40B4-BE49-F238E27FC236}">
                <a16:creationId xmlns:a16="http://schemas.microsoft.com/office/drawing/2014/main" id="{4362CBC2-E2E7-77B2-30B2-6BD121E51767}"/>
              </a:ext>
            </a:extLst>
          </p:cNvPr>
          <p:cNvSpPr txBox="1"/>
          <p:nvPr/>
        </p:nvSpPr>
        <p:spPr>
          <a:xfrm>
            <a:off x="3160644" y="5057507"/>
            <a:ext cx="12205252" cy="1200329"/>
          </a:xfrm>
          <a:prstGeom prst="rect">
            <a:avLst/>
          </a:prstGeom>
          <a:noFill/>
        </p:spPr>
        <p:txBody>
          <a:bodyPr wrap="square">
            <a:spAutoFit/>
          </a:bodyPr>
          <a:lstStyle/>
          <a:p>
            <a:pPr algn="just"/>
            <a:r>
              <a:rPr lang="en-US" b="0" i="0" dirty="0">
                <a:solidFill>
                  <a:srgbClr val="008200"/>
                </a:solidFill>
                <a:effectLst/>
                <a:latin typeface="inter-regular"/>
              </a:rPr>
              <a:t># This code is to show an example of a single-line comment</a:t>
            </a:r>
            <a:r>
              <a:rPr lang="en-US" b="0" i="0" dirty="0">
                <a:solidFill>
                  <a:srgbClr val="000000"/>
                </a:solidFill>
                <a:effectLst/>
                <a:latin typeface="inter-regular"/>
              </a:rPr>
              <a:t>  </a:t>
            </a:r>
          </a:p>
          <a:p>
            <a:pPr algn="just"/>
            <a:r>
              <a:rPr lang="en-US" b="1" i="0" dirty="0">
                <a:solidFill>
                  <a:srgbClr val="006699"/>
                </a:solidFill>
                <a:effectLst/>
                <a:latin typeface="inter-regular"/>
              </a:rPr>
              <a:t>print</a:t>
            </a:r>
            <a:r>
              <a:rPr lang="en-US" b="0" i="0" dirty="0">
                <a:solidFill>
                  <a:srgbClr val="000000"/>
                </a:solidFill>
                <a:effectLst/>
                <a:latin typeface="inter-regular"/>
              </a:rPr>
              <a:t>( </a:t>
            </a:r>
            <a:r>
              <a:rPr lang="en-US" b="0" i="0" dirty="0">
                <a:solidFill>
                  <a:srgbClr val="0000FF"/>
                </a:solidFill>
                <a:effectLst/>
                <a:latin typeface="inter-regular"/>
              </a:rPr>
              <a:t>'This statement does not have a hashtag before it'</a:t>
            </a:r>
            <a:r>
              <a:rPr lang="en-US" b="0" i="0" dirty="0">
                <a:solidFill>
                  <a:srgbClr val="000000"/>
                </a:solidFill>
                <a:effectLst/>
                <a:latin typeface="inter-regular"/>
              </a:rPr>
              <a:t> )  </a:t>
            </a:r>
          </a:p>
        </p:txBody>
      </p:sp>
      <p:sp>
        <p:nvSpPr>
          <p:cNvPr id="10" name="TextBox 9">
            <a:extLst>
              <a:ext uri="{FF2B5EF4-FFF2-40B4-BE49-F238E27FC236}">
                <a16:creationId xmlns:a16="http://schemas.microsoft.com/office/drawing/2014/main" id="{2B9BAFDD-7361-54AD-1037-4891C4AD61EA}"/>
              </a:ext>
            </a:extLst>
          </p:cNvPr>
          <p:cNvSpPr txBox="1"/>
          <p:nvPr/>
        </p:nvSpPr>
        <p:spPr>
          <a:xfrm>
            <a:off x="834886" y="7254342"/>
            <a:ext cx="22621461" cy="1754326"/>
          </a:xfrm>
          <a:prstGeom prst="rect">
            <a:avLst/>
          </a:prstGeom>
          <a:noFill/>
        </p:spPr>
        <p:txBody>
          <a:bodyPr wrap="square">
            <a:spAutoFit/>
          </a:bodyPr>
          <a:lstStyle/>
          <a:p>
            <a:pPr algn="just"/>
            <a:r>
              <a:rPr lang="en-US" b="0" i="0" dirty="0">
                <a:solidFill>
                  <a:srgbClr val="610B4B"/>
                </a:solidFill>
                <a:effectLst/>
                <a:latin typeface="erdana"/>
              </a:rPr>
              <a:t>Multi-Line Comments</a:t>
            </a:r>
          </a:p>
          <a:p>
            <a:pPr algn="just"/>
            <a:r>
              <a:rPr lang="en-US" b="0" i="0" dirty="0">
                <a:solidFill>
                  <a:srgbClr val="333333"/>
                </a:solidFill>
                <a:effectLst/>
                <a:latin typeface="inter-regular"/>
              </a:rPr>
              <a:t>Python does not provide the facility for multi-line comments. However, there are indeed many ways to create multi-line comments.</a:t>
            </a:r>
          </a:p>
        </p:txBody>
      </p:sp>
      <p:sp>
        <p:nvSpPr>
          <p:cNvPr id="12" name="TextBox 11">
            <a:extLst>
              <a:ext uri="{FF2B5EF4-FFF2-40B4-BE49-F238E27FC236}">
                <a16:creationId xmlns:a16="http://schemas.microsoft.com/office/drawing/2014/main" id="{5A8B63F8-71CD-1C52-245A-2DF37B57D05C}"/>
              </a:ext>
            </a:extLst>
          </p:cNvPr>
          <p:cNvSpPr txBox="1"/>
          <p:nvPr/>
        </p:nvSpPr>
        <p:spPr>
          <a:xfrm>
            <a:off x="993912" y="9438432"/>
            <a:ext cx="23853913" cy="1200329"/>
          </a:xfrm>
          <a:prstGeom prst="rect">
            <a:avLst/>
          </a:prstGeom>
          <a:noFill/>
        </p:spPr>
        <p:txBody>
          <a:bodyPr wrap="square">
            <a:spAutoFit/>
          </a:bodyPr>
          <a:lstStyle/>
          <a:p>
            <a:r>
              <a:rPr lang="en-US" b="0" i="0" dirty="0">
                <a:solidFill>
                  <a:srgbClr val="333333"/>
                </a:solidFill>
                <a:effectLst/>
                <a:latin typeface="inter-regular"/>
              </a:rPr>
              <a:t>In Python, we may use hashtags (#) multiple times to construct multiple lines of comments. Every line with a (#) before it will be regarded as a single-line comment</a:t>
            </a:r>
            <a:endParaRPr lang="en-US" dirty="0"/>
          </a:p>
        </p:txBody>
      </p:sp>
    </p:spTree>
    <p:extLst>
      <p:ext uri="{BB962C8B-B14F-4D97-AF65-F5344CB8AC3E}">
        <p14:creationId xmlns:p14="http://schemas.microsoft.com/office/powerpoint/2010/main" val="327070729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1384995"/>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If Statement</a:t>
            </a:r>
          </a:p>
          <a:p>
            <a:endParaRPr lang="en-US" dirty="0"/>
          </a:p>
        </p:txBody>
      </p:sp>
      <p:pic>
        <p:nvPicPr>
          <p:cNvPr id="4" name="Picture 3">
            <a:extLst>
              <a:ext uri="{FF2B5EF4-FFF2-40B4-BE49-F238E27FC236}">
                <a16:creationId xmlns:a16="http://schemas.microsoft.com/office/drawing/2014/main" id="{F6F01EED-4B5C-0DA5-EB19-1F5E2B195650}"/>
              </a:ext>
            </a:extLst>
          </p:cNvPr>
          <p:cNvPicPr>
            <a:picLocks noChangeAspect="1"/>
          </p:cNvPicPr>
          <p:nvPr/>
        </p:nvPicPr>
        <p:blipFill>
          <a:blip r:embed="rId3"/>
          <a:stretch>
            <a:fillRect/>
          </a:stretch>
        </p:blipFill>
        <p:spPr>
          <a:xfrm>
            <a:off x="2074712" y="2755688"/>
            <a:ext cx="6560874" cy="7680399"/>
          </a:xfrm>
          <a:prstGeom prst="rect">
            <a:avLst/>
          </a:prstGeom>
        </p:spPr>
      </p:pic>
      <p:sp>
        <p:nvSpPr>
          <p:cNvPr id="6" name="TextBox 5">
            <a:extLst>
              <a:ext uri="{FF2B5EF4-FFF2-40B4-BE49-F238E27FC236}">
                <a16:creationId xmlns:a16="http://schemas.microsoft.com/office/drawing/2014/main" id="{58EEDC18-CCF7-56DE-F4BC-2C5491CBFCEA}"/>
              </a:ext>
            </a:extLst>
          </p:cNvPr>
          <p:cNvSpPr txBox="1"/>
          <p:nvPr/>
        </p:nvSpPr>
        <p:spPr>
          <a:xfrm>
            <a:off x="7812157" y="2144333"/>
            <a:ext cx="12205252" cy="1754326"/>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The syntax of the if-statement is given below.</a:t>
            </a:r>
          </a:p>
          <a:p>
            <a:pPr algn="just">
              <a:buFont typeface="+mj-lt"/>
              <a:buAutoNum type="arabicPeriod"/>
            </a:pPr>
            <a:r>
              <a:rPr lang="en-US" b="1" i="0" dirty="0">
                <a:solidFill>
                  <a:srgbClr val="006699"/>
                </a:solidFill>
                <a:effectLst/>
                <a:latin typeface="inter-regular"/>
              </a:rPr>
              <a:t>if</a:t>
            </a:r>
            <a:r>
              <a:rPr lang="en-US" b="0" i="0" dirty="0">
                <a:solidFill>
                  <a:srgbClr val="000000"/>
                </a:solidFill>
                <a:effectLst/>
                <a:latin typeface="inter-regular"/>
              </a:rPr>
              <a:t> expression:  </a:t>
            </a:r>
          </a:p>
          <a:p>
            <a:pPr algn="just"/>
            <a:r>
              <a:rPr lang="en-US" dirty="0">
                <a:solidFill>
                  <a:srgbClr val="000000"/>
                </a:solidFill>
                <a:latin typeface="inter-regular"/>
              </a:rPr>
              <a:t>       </a:t>
            </a:r>
            <a:r>
              <a:rPr lang="en-US" b="0" i="0" dirty="0">
                <a:solidFill>
                  <a:srgbClr val="000000"/>
                </a:solidFill>
                <a:effectLst/>
                <a:latin typeface="inter-regular"/>
              </a:rPr>
              <a:t> statement  </a:t>
            </a:r>
          </a:p>
        </p:txBody>
      </p:sp>
    </p:spTree>
    <p:extLst>
      <p:ext uri="{BB962C8B-B14F-4D97-AF65-F5344CB8AC3E}">
        <p14:creationId xmlns:p14="http://schemas.microsoft.com/office/powerpoint/2010/main" val="33693947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1384995"/>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If-Else</a:t>
            </a:r>
          </a:p>
          <a:p>
            <a:endParaRPr lang="en-US" dirty="0"/>
          </a:p>
        </p:txBody>
      </p:sp>
      <p:pic>
        <p:nvPicPr>
          <p:cNvPr id="5" name="Picture 4">
            <a:extLst>
              <a:ext uri="{FF2B5EF4-FFF2-40B4-BE49-F238E27FC236}">
                <a16:creationId xmlns:a16="http://schemas.microsoft.com/office/drawing/2014/main" id="{881D30D0-2636-CD02-4BF5-BCBFF8F0FBA8}"/>
              </a:ext>
            </a:extLst>
          </p:cNvPr>
          <p:cNvPicPr>
            <a:picLocks noChangeAspect="1"/>
          </p:cNvPicPr>
          <p:nvPr/>
        </p:nvPicPr>
        <p:blipFill>
          <a:blip r:embed="rId3"/>
          <a:stretch>
            <a:fillRect/>
          </a:stretch>
        </p:blipFill>
        <p:spPr>
          <a:xfrm>
            <a:off x="2365513" y="3611020"/>
            <a:ext cx="11310731" cy="8402272"/>
          </a:xfrm>
          <a:prstGeom prst="rect">
            <a:avLst/>
          </a:prstGeom>
        </p:spPr>
      </p:pic>
      <p:sp>
        <p:nvSpPr>
          <p:cNvPr id="7" name="TextBox 6">
            <a:extLst>
              <a:ext uri="{FF2B5EF4-FFF2-40B4-BE49-F238E27FC236}">
                <a16:creationId xmlns:a16="http://schemas.microsoft.com/office/drawing/2014/main" id="{EC4DF70C-A889-A241-56B0-59ADFCBE3C05}"/>
              </a:ext>
            </a:extLst>
          </p:cNvPr>
          <p:cNvSpPr txBox="1"/>
          <p:nvPr/>
        </p:nvSpPr>
        <p:spPr>
          <a:xfrm>
            <a:off x="7871791" y="1395029"/>
            <a:ext cx="12205252" cy="2862322"/>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The syntax of the if-else statement is given below.</a:t>
            </a:r>
          </a:p>
          <a:p>
            <a:pPr algn="just">
              <a:buFont typeface="+mj-lt"/>
              <a:buAutoNum type="arabicPeriod"/>
            </a:pPr>
            <a:r>
              <a:rPr lang="en-US" b="1" i="0" dirty="0">
                <a:solidFill>
                  <a:srgbClr val="006699"/>
                </a:solidFill>
                <a:effectLst/>
                <a:latin typeface="inter-regular"/>
              </a:rPr>
              <a:t>if</a:t>
            </a:r>
            <a:r>
              <a:rPr lang="en-US" b="0" i="0" dirty="0">
                <a:solidFill>
                  <a:srgbClr val="000000"/>
                </a:solidFill>
                <a:effectLst/>
                <a:latin typeface="inter-regular"/>
              </a:rPr>
              <a:t> condition: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statements </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#another block of statements (else-block) </a:t>
            </a:r>
            <a:r>
              <a:rPr lang="en-US" b="0" i="0" dirty="0">
                <a:solidFill>
                  <a:srgbClr val="000000"/>
                </a:solidFill>
                <a:effectLst/>
                <a:latin typeface="inter-regular"/>
              </a:rPr>
              <a:t>  </a:t>
            </a:r>
          </a:p>
        </p:txBody>
      </p:sp>
    </p:spTree>
    <p:extLst>
      <p:ext uri="{BB962C8B-B14F-4D97-AF65-F5344CB8AC3E}">
        <p14:creationId xmlns:p14="http://schemas.microsoft.com/office/powerpoint/2010/main" val="68070312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830997"/>
          </a:xfrm>
          <a:prstGeom prst="rect">
            <a:avLst/>
          </a:prstGeom>
          <a:noFill/>
        </p:spPr>
        <p:txBody>
          <a:bodyPr wrap="square" rtlCol="0">
            <a:spAutoFit/>
          </a:bodyPr>
          <a:lstStyle/>
          <a:p>
            <a:pPr algn="just"/>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The </a:t>
            </a:r>
            <a:r>
              <a:rPr lang="en-US" sz="4800" b="1" i="0" dirty="0" err="1">
                <a:solidFill>
                  <a:srgbClr val="610B38"/>
                </a:solidFill>
                <a:effectLst/>
                <a:highlight>
                  <a:srgbClr val="FFFFFF"/>
                </a:highlight>
                <a:latin typeface="Times New Roman" panose="02020603050405020304" pitchFamily="18" charset="0"/>
                <a:cs typeface="Times New Roman" panose="02020603050405020304" pitchFamily="18" charset="0"/>
              </a:rPr>
              <a:t>elif</a:t>
            </a:r>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 statement</a:t>
            </a:r>
          </a:p>
        </p:txBody>
      </p:sp>
      <p:sp>
        <p:nvSpPr>
          <p:cNvPr id="10" name="TextBox 9">
            <a:extLst>
              <a:ext uri="{FF2B5EF4-FFF2-40B4-BE49-F238E27FC236}">
                <a16:creationId xmlns:a16="http://schemas.microsoft.com/office/drawing/2014/main" id="{A57854C5-3B09-D020-04BA-0866165F771E}"/>
              </a:ext>
            </a:extLst>
          </p:cNvPr>
          <p:cNvSpPr txBox="1"/>
          <p:nvPr/>
        </p:nvSpPr>
        <p:spPr>
          <a:xfrm>
            <a:off x="2464904" y="2042348"/>
            <a:ext cx="12205252" cy="646331"/>
          </a:xfrm>
          <a:prstGeom prst="rect">
            <a:avLst/>
          </a:prstGeom>
          <a:noFill/>
        </p:spPr>
        <p:txBody>
          <a:bodyPr wrap="square">
            <a:spAutoFit/>
          </a:bodyPr>
          <a:lstStyle/>
          <a:p>
            <a:pPr algn="just"/>
            <a:r>
              <a:rPr lang="en-US" sz="3600" b="0" i="0" dirty="0">
                <a:solidFill>
                  <a:srgbClr val="333333"/>
                </a:solidFill>
                <a:effectLst/>
                <a:highlight>
                  <a:srgbClr val="FFFFFF"/>
                </a:highlight>
                <a:latin typeface="inter-regular"/>
              </a:rPr>
              <a:t>The </a:t>
            </a:r>
            <a:r>
              <a:rPr lang="en-US" sz="3600" b="0" i="0" dirty="0" err="1">
                <a:solidFill>
                  <a:srgbClr val="333333"/>
                </a:solidFill>
                <a:effectLst/>
                <a:highlight>
                  <a:srgbClr val="FFFFFF"/>
                </a:highlight>
                <a:latin typeface="inter-regular"/>
              </a:rPr>
              <a:t>elif</a:t>
            </a:r>
            <a:r>
              <a:rPr lang="en-US" sz="3600" b="0" i="0" dirty="0">
                <a:solidFill>
                  <a:srgbClr val="333333"/>
                </a:solidFill>
                <a:effectLst/>
                <a:highlight>
                  <a:srgbClr val="FFFFFF"/>
                </a:highlight>
                <a:latin typeface="inter-regular"/>
              </a:rPr>
              <a:t> statement enables us to check multiple conditions</a:t>
            </a:r>
          </a:p>
        </p:txBody>
      </p:sp>
      <p:pic>
        <p:nvPicPr>
          <p:cNvPr id="12" name="Picture 11">
            <a:extLst>
              <a:ext uri="{FF2B5EF4-FFF2-40B4-BE49-F238E27FC236}">
                <a16:creationId xmlns:a16="http://schemas.microsoft.com/office/drawing/2014/main" id="{1DBE1D81-903A-2371-6743-C36B86A60318}"/>
              </a:ext>
            </a:extLst>
          </p:cNvPr>
          <p:cNvPicPr>
            <a:picLocks noChangeAspect="1"/>
          </p:cNvPicPr>
          <p:nvPr/>
        </p:nvPicPr>
        <p:blipFill>
          <a:blip r:embed="rId3"/>
          <a:stretch>
            <a:fillRect/>
          </a:stretch>
        </p:blipFill>
        <p:spPr>
          <a:xfrm>
            <a:off x="1232452" y="3430574"/>
            <a:ext cx="8687906" cy="9390904"/>
          </a:xfrm>
          <a:prstGeom prst="rect">
            <a:avLst/>
          </a:prstGeom>
        </p:spPr>
      </p:pic>
      <p:sp>
        <p:nvSpPr>
          <p:cNvPr id="14" name="TextBox 13">
            <a:extLst>
              <a:ext uri="{FF2B5EF4-FFF2-40B4-BE49-F238E27FC236}">
                <a16:creationId xmlns:a16="http://schemas.microsoft.com/office/drawing/2014/main" id="{E657CC79-1BFA-CB0F-09FB-72AD0CB66973}"/>
              </a:ext>
            </a:extLst>
          </p:cNvPr>
          <p:cNvSpPr txBox="1"/>
          <p:nvPr/>
        </p:nvSpPr>
        <p:spPr>
          <a:xfrm>
            <a:off x="10535478" y="4540098"/>
            <a:ext cx="12205252" cy="6186309"/>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if</a:t>
            </a:r>
            <a:r>
              <a:rPr lang="en-US" b="0" i="0" dirty="0">
                <a:solidFill>
                  <a:srgbClr val="000000"/>
                </a:solidFill>
                <a:effectLst/>
                <a:latin typeface="inter-regular"/>
              </a:rPr>
              <a:t> expression 1: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statements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err="1">
                <a:solidFill>
                  <a:srgbClr val="006699"/>
                </a:solidFill>
                <a:effectLst/>
                <a:latin typeface="inter-regular"/>
              </a:rPr>
              <a:t>elif</a:t>
            </a:r>
            <a:r>
              <a:rPr lang="en-US" b="0" i="0" dirty="0">
                <a:solidFill>
                  <a:srgbClr val="000000"/>
                </a:solidFill>
                <a:effectLst/>
                <a:latin typeface="inter-regular"/>
              </a:rPr>
              <a:t> expression 2: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statements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err="1">
                <a:solidFill>
                  <a:srgbClr val="006699"/>
                </a:solidFill>
                <a:effectLst/>
                <a:latin typeface="inter-regular"/>
              </a:rPr>
              <a:t>elif</a:t>
            </a:r>
            <a:r>
              <a:rPr lang="en-US" b="0" i="0" dirty="0">
                <a:solidFill>
                  <a:srgbClr val="000000"/>
                </a:solidFill>
                <a:effectLst/>
                <a:latin typeface="inter-regular"/>
              </a:rPr>
              <a:t> expression 3: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statements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statements</a:t>
            </a:r>
            <a:r>
              <a:rPr lang="en-US" b="0" i="0" dirty="0">
                <a:solidFill>
                  <a:srgbClr val="000000"/>
                </a:solidFill>
                <a:effectLst/>
                <a:latin typeface="inter-regular"/>
              </a:rPr>
              <a:t>  </a:t>
            </a:r>
          </a:p>
        </p:txBody>
      </p:sp>
    </p:spTree>
    <p:extLst>
      <p:ext uri="{BB962C8B-B14F-4D97-AF65-F5344CB8AC3E}">
        <p14:creationId xmlns:p14="http://schemas.microsoft.com/office/powerpoint/2010/main" val="132092064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1384995"/>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Loop: Python</a:t>
            </a:r>
          </a:p>
          <a:p>
            <a:endParaRPr lang="en-US" dirty="0"/>
          </a:p>
        </p:txBody>
      </p:sp>
      <p:pic>
        <p:nvPicPr>
          <p:cNvPr id="5" name="Picture 4">
            <a:extLst>
              <a:ext uri="{FF2B5EF4-FFF2-40B4-BE49-F238E27FC236}">
                <a16:creationId xmlns:a16="http://schemas.microsoft.com/office/drawing/2014/main" id="{9288CF91-AE80-4F26-6023-854703CE1BFA}"/>
              </a:ext>
            </a:extLst>
          </p:cNvPr>
          <p:cNvPicPr>
            <a:picLocks noChangeAspect="1"/>
          </p:cNvPicPr>
          <p:nvPr/>
        </p:nvPicPr>
        <p:blipFill>
          <a:blip r:embed="rId3"/>
          <a:stretch>
            <a:fillRect/>
          </a:stretch>
        </p:blipFill>
        <p:spPr>
          <a:xfrm>
            <a:off x="1311966" y="2703443"/>
            <a:ext cx="18148852" cy="8169966"/>
          </a:xfrm>
          <a:prstGeom prst="rect">
            <a:avLst/>
          </a:prstGeom>
        </p:spPr>
      </p:pic>
    </p:spTree>
    <p:extLst>
      <p:ext uri="{BB962C8B-B14F-4D97-AF65-F5344CB8AC3E}">
        <p14:creationId xmlns:p14="http://schemas.microsoft.com/office/powerpoint/2010/main" val="352378204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10257183" cy="2308324"/>
          </a:xfrm>
          <a:prstGeom prst="rect">
            <a:avLst/>
          </a:prstGeom>
          <a:noFill/>
        </p:spPr>
        <p:txBody>
          <a:bodyPr wrap="square" rtlCol="0">
            <a:spAutoFit/>
          </a:bodyPr>
          <a:lstStyle/>
          <a:p>
            <a:r>
              <a:rPr lang="en-US" sz="4800" b="1" i="0" dirty="0">
                <a:solidFill>
                  <a:srgbClr val="610B38"/>
                </a:solidFill>
                <a:effectLst/>
                <a:highlight>
                  <a:srgbClr val="FFFFFF"/>
                </a:highlight>
                <a:latin typeface="erdana"/>
              </a:rPr>
              <a:t>Loop Control Statements</a:t>
            </a:r>
          </a:p>
          <a:p>
            <a:endParaRPr lang="en-US" sz="4800" b="1" dirty="0">
              <a:latin typeface="Times New Roman" panose="02020603050405020304" pitchFamily="18" charset="0"/>
              <a:cs typeface="Times New Roman" panose="02020603050405020304" pitchFamily="18" charset="0"/>
            </a:endParaRPr>
          </a:p>
          <a:p>
            <a:endParaRPr lang="en-US" sz="4800" b="1" dirty="0"/>
          </a:p>
        </p:txBody>
      </p:sp>
      <p:pic>
        <p:nvPicPr>
          <p:cNvPr id="5" name="Picture 4">
            <a:extLst>
              <a:ext uri="{FF2B5EF4-FFF2-40B4-BE49-F238E27FC236}">
                <a16:creationId xmlns:a16="http://schemas.microsoft.com/office/drawing/2014/main" id="{38FF563D-D5B7-DEFF-DF53-009E01B6E1F0}"/>
              </a:ext>
            </a:extLst>
          </p:cNvPr>
          <p:cNvPicPr>
            <a:picLocks noChangeAspect="1"/>
          </p:cNvPicPr>
          <p:nvPr/>
        </p:nvPicPr>
        <p:blipFill>
          <a:blip r:embed="rId3"/>
          <a:stretch>
            <a:fillRect/>
          </a:stretch>
        </p:blipFill>
        <p:spPr>
          <a:xfrm>
            <a:off x="8808863" y="5521256"/>
            <a:ext cx="6769448" cy="2673487"/>
          </a:xfrm>
          <a:prstGeom prst="rect">
            <a:avLst/>
          </a:prstGeom>
        </p:spPr>
      </p:pic>
      <p:pic>
        <p:nvPicPr>
          <p:cNvPr id="6" name="Picture 5">
            <a:extLst>
              <a:ext uri="{FF2B5EF4-FFF2-40B4-BE49-F238E27FC236}">
                <a16:creationId xmlns:a16="http://schemas.microsoft.com/office/drawing/2014/main" id="{94A59E82-0A67-EC2A-2A21-8C7058F30718}"/>
              </a:ext>
            </a:extLst>
          </p:cNvPr>
          <p:cNvPicPr>
            <a:picLocks noChangeAspect="1"/>
          </p:cNvPicPr>
          <p:nvPr/>
        </p:nvPicPr>
        <p:blipFill>
          <a:blip r:embed="rId3"/>
          <a:stretch>
            <a:fillRect/>
          </a:stretch>
        </p:blipFill>
        <p:spPr>
          <a:xfrm>
            <a:off x="516834" y="3279912"/>
            <a:ext cx="19520451" cy="8070573"/>
          </a:xfrm>
          <a:prstGeom prst="rect">
            <a:avLst/>
          </a:prstGeom>
        </p:spPr>
      </p:pic>
    </p:spTree>
    <p:extLst>
      <p:ext uri="{BB962C8B-B14F-4D97-AF65-F5344CB8AC3E}">
        <p14:creationId xmlns:p14="http://schemas.microsoft.com/office/powerpoint/2010/main" val="20565534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0" y="-434315"/>
            <a:ext cx="6202017" cy="2308324"/>
          </a:xfrm>
          <a:prstGeom prst="rect">
            <a:avLst/>
          </a:prstGeom>
          <a:noFill/>
        </p:spPr>
        <p:txBody>
          <a:bodyPr wrap="square" rtlCol="0">
            <a:spAutoFit/>
          </a:bodyPr>
          <a:lstStyle/>
          <a:p>
            <a:r>
              <a:rPr lang="en-US" sz="4800" b="0" i="0" dirty="0">
                <a:solidFill>
                  <a:srgbClr val="610B38"/>
                </a:solidFill>
                <a:effectLst/>
                <a:highlight>
                  <a:srgbClr val="FFFFFF"/>
                </a:highlight>
                <a:latin typeface="Times New Roman" panose="02020603050405020304" pitchFamily="18" charset="0"/>
                <a:cs typeface="Times New Roman" panose="02020603050405020304" pitchFamily="18" charset="0"/>
              </a:rPr>
              <a:t>The for Loop</a:t>
            </a:r>
          </a:p>
          <a:p>
            <a:endParaRPr lang="en-US" sz="4800" b="1"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45AB9A-A8A8-E5CC-22F6-9BE9F956C210}"/>
              </a:ext>
            </a:extLst>
          </p:cNvPr>
          <p:cNvSpPr txBox="1"/>
          <p:nvPr/>
        </p:nvSpPr>
        <p:spPr>
          <a:xfrm>
            <a:off x="3780676" y="3489579"/>
            <a:ext cx="12205252" cy="1200329"/>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for</a:t>
            </a:r>
            <a:r>
              <a:rPr lang="en-US" b="0" i="0" dirty="0">
                <a:solidFill>
                  <a:srgbClr val="000000"/>
                </a:solidFill>
                <a:effectLst/>
                <a:latin typeface="inter-regular"/>
              </a:rPr>
              <a:t> value </a:t>
            </a:r>
            <a:r>
              <a:rPr lang="en-US" b="1" i="0" dirty="0">
                <a:solidFill>
                  <a:srgbClr val="006699"/>
                </a:solidFill>
                <a:effectLst/>
                <a:latin typeface="inter-regular"/>
              </a:rPr>
              <a:t>in</a:t>
            </a:r>
            <a:r>
              <a:rPr lang="en-US" b="0" i="0" dirty="0">
                <a:solidFill>
                  <a:srgbClr val="000000"/>
                </a:solidFill>
                <a:effectLst/>
                <a:latin typeface="inter-regular"/>
              </a:rPr>
              <a:t> sequence:  </a:t>
            </a:r>
          </a:p>
          <a:p>
            <a:pPr algn="just">
              <a:buFont typeface="+mj-lt"/>
              <a:buAutoNum type="arabicPeriod"/>
            </a:pPr>
            <a:r>
              <a:rPr lang="en-US" b="0" i="0" dirty="0">
                <a:solidFill>
                  <a:srgbClr val="000000"/>
                </a:solidFill>
                <a:effectLst/>
                <a:latin typeface="inter-regular"/>
              </a:rPr>
              <a:t>    { code block }  </a:t>
            </a:r>
          </a:p>
        </p:txBody>
      </p:sp>
      <p:sp>
        <p:nvSpPr>
          <p:cNvPr id="7" name="TextBox 6">
            <a:extLst>
              <a:ext uri="{FF2B5EF4-FFF2-40B4-BE49-F238E27FC236}">
                <a16:creationId xmlns:a16="http://schemas.microsoft.com/office/drawing/2014/main" id="{D1773069-0A59-B11B-A775-65A25F8C1FCE}"/>
              </a:ext>
            </a:extLst>
          </p:cNvPr>
          <p:cNvSpPr txBox="1"/>
          <p:nvPr/>
        </p:nvSpPr>
        <p:spPr>
          <a:xfrm>
            <a:off x="745435" y="1406460"/>
            <a:ext cx="21895904" cy="1200329"/>
          </a:xfrm>
          <a:prstGeom prst="rect">
            <a:avLst/>
          </a:prstGeom>
          <a:noFill/>
        </p:spPr>
        <p:txBody>
          <a:bodyPr wrap="square">
            <a:spAutoFit/>
          </a:bodyPr>
          <a:lstStyle/>
          <a:p>
            <a:r>
              <a:rPr lang="en-US" b="0" i="0" dirty="0">
                <a:solidFill>
                  <a:srgbClr val="333333"/>
                </a:solidFill>
                <a:effectLst/>
                <a:highlight>
                  <a:srgbClr val="FFFFFF"/>
                </a:highlight>
                <a:latin typeface="inter-regular"/>
              </a:rPr>
              <a:t>Python's for loop is designed to repeatedly execute a code block while iterating through a list, tuple, dictionary, or other </a:t>
            </a:r>
            <a:r>
              <a:rPr lang="en-US" b="0" i="0" dirty="0" err="1">
                <a:solidFill>
                  <a:srgbClr val="333333"/>
                </a:solidFill>
                <a:effectLst/>
                <a:highlight>
                  <a:srgbClr val="FFFFFF"/>
                </a:highlight>
                <a:latin typeface="inter-regular"/>
              </a:rPr>
              <a:t>iterable</a:t>
            </a:r>
            <a:r>
              <a:rPr lang="en-US" b="0" i="0" dirty="0">
                <a:solidFill>
                  <a:srgbClr val="333333"/>
                </a:solidFill>
                <a:effectLst/>
                <a:highlight>
                  <a:srgbClr val="FFFFFF"/>
                </a:highlight>
                <a:latin typeface="inter-regular"/>
              </a:rPr>
              <a:t> objects of Python</a:t>
            </a:r>
            <a:endParaRPr lang="en-US" dirty="0"/>
          </a:p>
        </p:txBody>
      </p:sp>
      <p:sp>
        <p:nvSpPr>
          <p:cNvPr id="10" name="TextBox 9">
            <a:extLst>
              <a:ext uri="{FF2B5EF4-FFF2-40B4-BE49-F238E27FC236}">
                <a16:creationId xmlns:a16="http://schemas.microsoft.com/office/drawing/2014/main" id="{06800C51-E2E6-ED31-791B-B1F0C2263318}"/>
              </a:ext>
            </a:extLst>
          </p:cNvPr>
          <p:cNvSpPr txBox="1"/>
          <p:nvPr/>
        </p:nvSpPr>
        <p:spPr>
          <a:xfrm>
            <a:off x="1202635" y="5572698"/>
            <a:ext cx="22671156" cy="2308324"/>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The range() Function</a:t>
            </a:r>
          </a:p>
          <a:p>
            <a:pPr algn="just"/>
            <a:endParaRPr lang="en-US" b="0" i="0" dirty="0">
              <a:solidFill>
                <a:srgbClr val="610B4B"/>
              </a:solidFill>
              <a:effectLst/>
              <a:highlight>
                <a:srgbClr val="FFFFFF"/>
              </a:highlight>
              <a:latin typeface="erdana"/>
            </a:endParaRPr>
          </a:p>
          <a:p>
            <a:pPr algn="just"/>
            <a:r>
              <a:rPr lang="en-US" b="0" i="0" dirty="0">
                <a:solidFill>
                  <a:srgbClr val="333333"/>
                </a:solidFill>
                <a:effectLst/>
                <a:highlight>
                  <a:srgbClr val="FFFFFF"/>
                </a:highlight>
                <a:latin typeface="inter-regular"/>
              </a:rPr>
              <a:t>With the help of the range() function, we may produce a series of numbers. range(10) will produce values between 0 and 9. (10 numbers).</a:t>
            </a:r>
          </a:p>
        </p:txBody>
      </p:sp>
    </p:spTree>
    <p:extLst>
      <p:ext uri="{BB962C8B-B14F-4D97-AF65-F5344CB8AC3E}">
        <p14:creationId xmlns:p14="http://schemas.microsoft.com/office/powerpoint/2010/main" val="176053444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2123658"/>
          </a:xfrm>
          <a:prstGeom prst="rect">
            <a:avLst/>
          </a:prstGeom>
          <a:noFill/>
        </p:spPr>
        <p:txBody>
          <a:bodyPr wrap="square" rtlCol="0">
            <a:spAutoFit/>
          </a:bodyPr>
          <a:lstStyle/>
          <a:p>
            <a:r>
              <a:rPr lang="en-US" sz="4800" b="1" i="0" dirty="0">
                <a:solidFill>
                  <a:srgbClr val="610B38"/>
                </a:solidFill>
                <a:effectLst/>
                <a:highlight>
                  <a:srgbClr val="FFFFFF"/>
                </a:highlight>
                <a:latin typeface="erdana"/>
              </a:rPr>
              <a:t>While Loop</a:t>
            </a:r>
          </a:p>
          <a:p>
            <a:endParaRPr lang="en-US" sz="4800" b="1" dirty="0">
              <a:latin typeface="Times New Roman" panose="02020603050405020304" pitchFamily="18" charset="0"/>
              <a:cs typeface="Times New Roman" panose="02020603050405020304" pitchFamily="18" charset="0"/>
            </a:endParaRPr>
          </a:p>
          <a:p>
            <a:endParaRPr lang="en-US" b="1" dirty="0"/>
          </a:p>
        </p:txBody>
      </p:sp>
      <p:sp>
        <p:nvSpPr>
          <p:cNvPr id="5" name="TextBox 4">
            <a:extLst>
              <a:ext uri="{FF2B5EF4-FFF2-40B4-BE49-F238E27FC236}">
                <a16:creationId xmlns:a16="http://schemas.microsoft.com/office/drawing/2014/main" id="{984EB10F-1B55-4546-1694-222955A9496A}"/>
              </a:ext>
            </a:extLst>
          </p:cNvPr>
          <p:cNvSpPr txBox="1"/>
          <p:nvPr/>
        </p:nvSpPr>
        <p:spPr>
          <a:xfrm>
            <a:off x="1868557" y="3780835"/>
            <a:ext cx="12205252" cy="5078313"/>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While loops are used in Python to iterate until a specified condition is met. However, the statement in the program that follows the while loop is executed once the condition changes to false.</a:t>
            </a:r>
          </a:p>
          <a:p>
            <a:pPr algn="just"/>
            <a:endParaRPr lang="en-US" dirty="0">
              <a:solidFill>
                <a:srgbClr val="333333"/>
              </a:solidFill>
              <a:highlight>
                <a:srgbClr val="FFFFFF"/>
              </a:highlight>
              <a:latin typeface="inter-regular"/>
            </a:endParaRPr>
          </a:p>
          <a:p>
            <a:pPr algn="just"/>
            <a:endParaRPr lang="en-US" b="0" i="0" dirty="0">
              <a:solidFill>
                <a:srgbClr val="333333"/>
              </a:solidFill>
              <a:effectLst/>
              <a:highlight>
                <a:srgbClr val="FFFFFF"/>
              </a:highlight>
              <a:latin typeface="inter-regular"/>
            </a:endParaRPr>
          </a:p>
          <a:p>
            <a:pPr algn="just"/>
            <a:r>
              <a:rPr lang="en-US" b="1" i="0" dirty="0">
                <a:solidFill>
                  <a:srgbClr val="333333"/>
                </a:solidFill>
                <a:effectLst/>
                <a:highlight>
                  <a:srgbClr val="FFFFFF"/>
                </a:highlight>
                <a:latin typeface="inter-bold"/>
              </a:rPr>
              <a:t>Syntax of the while loop is:</a:t>
            </a:r>
            <a:endParaRPr lang="en-US" b="0" i="0" dirty="0">
              <a:solidFill>
                <a:srgbClr val="333333"/>
              </a:solidFill>
              <a:effectLst/>
              <a:highlight>
                <a:srgbClr val="FFFFFF"/>
              </a:highlight>
              <a:latin typeface="inter-regular"/>
            </a:endParaRPr>
          </a:p>
          <a:p>
            <a:pPr algn="just">
              <a:buFont typeface="+mj-lt"/>
              <a:buAutoNum type="arabicPeriod"/>
            </a:pPr>
            <a:r>
              <a:rPr lang="en-US" b="1" i="0" dirty="0">
                <a:solidFill>
                  <a:srgbClr val="006699"/>
                </a:solidFill>
                <a:effectLst/>
                <a:latin typeface="inter-regular"/>
              </a:rPr>
              <a:t>while</a:t>
            </a:r>
            <a:r>
              <a:rPr lang="en-US" b="0" i="0" dirty="0">
                <a:solidFill>
                  <a:srgbClr val="000000"/>
                </a:solidFill>
                <a:effectLst/>
                <a:latin typeface="inter-regular"/>
              </a:rPr>
              <a:t> &lt;condition&gt;:  </a:t>
            </a:r>
          </a:p>
          <a:p>
            <a:pPr algn="just">
              <a:buFont typeface="+mj-lt"/>
              <a:buAutoNum type="arabicPeriod"/>
            </a:pPr>
            <a:r>
              <a:rPr lang="en-US" b="0" i="0" dirty="0">
                <a:solidFill>
                  <a:srgbClr val="000000"/>
                </a:solidFill>
                <a:effectLst/>
                <a:latin typeface="inter-regular"/>
              </a:rPr>
              <a:t>    { code block }  </a:t>
            </a:r>
          </a:p>
        </p:txBody>
      </p:sp>
    </p:spTree>
    <p:extLst>
      <p:ext uri="{BB962C8B-B14F-4D97-AF65-F5344CB8AC3E}">
        <p14:creationId xmlns:p14="http://schemas.microsoft.com/office/powerpoint/2010/main" val="372451348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2123658"/>
          </a:xfrm>
          <a:prstGeom prst="rect">
            <a:avLst/>
          </a:prstGeom>
          <a:noFill/>
        </p:spPr>
        <p:txBody>
          <a:bodyPr wrap="square" rtlCol="0">
            <a:spAutoFit/>
          </a:bodyPr>
          <a:lstStyle/>
          <a:p>
            <a:r>
              <a:rPr lang="en-US" sz="4800" b="1" i="0" dirty="0">
                <a:solidFill>
                  <a:srgbClr val="610B4B"/>
                </a:solidFill>
                <a:effectLst/>
                <a:highlight>
                  <a:srgbClr val="FFFFFF"/>
                </a:highlight>
                <a:latin typeface="erdana"/>
              </a:rPr>
              <a:t>Continue Statement</a:t>
            </a:r>
          </a:p>
          <a:p>
            <a:endParaRPr lang="en-US" sz="4800" b="1" dirty="0">
              <a:latin typeface="Times New Roman" panose="02020603050405020304" pitchFamily="18" charset="0"/>
              <a:cs typeface="Times New Roman" panose="02020603050405020304" pitchFamily="18" charset="0"/>
            </a:endParaRPr>
          </a:p>
          <a:p>
            <a:endParaRPr lang="en-US" b="1" dirty="0"/>
          </a:p>
        </p:txBody>
      </p:sp>
      <p:sp>
        <p:nvSpPr>
          <p:cNvPr id="5" name="TextBox 4">
            <a:extLst>
              <a:ext uri="{FF2B5EF4-FFF2-40B4-BE49-F238E27FC236}">
                <a16:creationId xmlns:a16="http://schemas.microsoft.com/office/drawing/2014/main" id="{17AA3B0B-7853-B078-1D02-6B55CAC8990C}"/>
              </a:ext>
            </a:extLst>
          </p:cNvPr>
          <p:cNvSpPr txBox="1"/>
          <p:nvPr/>
        </p:nvSpPr>
        <p:spPr>
          <a:xfrm>
            <a:off x="2321527" y="2428962"/>
            <a:ext cx="12205252" cy="646331"/>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It returns the control to the beginning of the loop.</a:t>
            </a:r>
          </a:p>
        </p:txBody>
      </p:sp>
      <p:pic>
        <p:nvPicPr>
          <p:cNvPr id="10" name="Picture 9">
            <a:extLst>
              <a:ext uri="{FF2B5EF4-FFF2-40B4-BE49-F238E27FC236}">
                <a16:creationId xmlns:a16="http://schemas.microsoft.com/office/drawing/2014/main" id="{6528F076-4DF2-9802-2F35-14965D4AB587}"/>
              </a:ext>
            </a:extLst>
          </p:cNvPr>
          <p:cNvPicPr>
            <a:picLocks noChangeAspect="1"/>
          </p:cNvPicPr>
          <p:nvPr/>
        </p:nvPicPr>
        <p:blipFill>
          <a:blip r:embed="rId3"/>
          <a:stretch>
            <a:fillRect/>
          </a:stretch>
        </p:blipFill>
        <p:spPr>
          <a:xfrm>
            <a:off x="2867412" y="4152761"/>
            <a:ext cx="14208013" cy="7595291"/>
          </a:xfrm>
          <a:prstGeom prst="rect">
            <a:avLst/>
          </a:prstGeom>
        </p:spPr>
      </p:pic>
    </p:spTree>
    <p:extLst>
      <p:ext uri="{BB962C8B-B14F-4D97-AF65-F5344CB8AC3E}">
        <p14:creationId xmlns:p14="http://schemas.microsoft.com/office/powerpoint/2010/main" val="9192118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2484783" y="2164017"/>
            <a:ext cx="18606052" cy="11174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endParaRPr lang="en-US" kern="0" dirty="0">
              <a:solidFill>
                <a:srgbClr val="000000"/>
              </a:solidFill>
              <a:latin typeface="Times New Roman" panose="02020603050405020304" pitchFamily="18" charset="0"/>
              <a:ea typeface="+mj-ea"/>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F235F67F-D29A-44C5-82B4-154E4F1BC54F}"/>
              </a:ext>
            </a:extLst>
          </p:cNvPr>
          <p:cNvSpPr txBox="1"/>
          <p:nvPr/>
        </p:nvSpPr>
        <p:spPr>
          <a:xfrm>
            <a:off x="1184660" y="741628"/>
            <a:ext cx="8054502" cy="7828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US" sz="4800" b="1"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rPr>
              <a:t>Python</a:t>
            </a:r>
            <a:r>
              <a:rPr lang="en-US" sz="4800"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rPr>
              <a:t> </a:t>
            </a:r>
            <a:r>
              <a:rPr lang="en-US" sz="4800" b="1"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rPr>
              <a:t>Overview</a:t>
            </a:r>
            <a:endParaRPr lang="en-IN" sz="4800" b="1"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endParaRPr>
          </a:p>
          <a:p>
            <a:pPr algn="l" defTabSz="2438400">
              <a:spcBef>
                <a:spcPts val="2900"/>
              </a:spcBef>
              <a:buSzPct val="100000"/>
            </a:pPr>
            <a:endParaRPr lang="en-IN" sz="4800" b="1"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endParaRPr>
          </a:p>
          <a:p>
            <a:pPr marL="444465" indent="-446749" algn="l" defTabSz="2438400">
              <a:spcBef>
                <a:spcPts val="2900"/>
              </a:spcBef>
              <a:buSzPct val="100000"/>
              <a:buFontTx/>
              <a:buChar char="–"/>
            </a:pPr>
            <a:endParaRPr lang="en-US" sz="4800"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endParaRPr>
          </a:p>
          <a:p>
            <a:pPr marL="444465" indent="-446749" algn="l" defTabSz="2438400">
              <a:spcBef>
                <a:spcPts val="2900"/>
              </a:spcBef>
              <a:buSzPct val="100000"/>
              <a:buFontTx/>
              <a:buChar char="–"/>
            </a:pPr>
            <a:endParaRPr lang="en-US" sz="4800" kern="0" dirty="0">
              <a:solidFill>
                <a:schemeClr val="accent6">
                  <a:lumMod val="50000"/>
                </a:schemeClr>
              </a:solidFill>
              <a:latin typeface="Times New Roman" panose="02020603050405020304" pitchFamily="18" charset="0"/>
              <a:ea typeface="+mj-ea"/>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3EC19241-96B0-1A97-85C5-382F71196862}"/>
              </a:ext>
            </a:extLst>
          </p:cNvPr>
          <p:cNvPicPr>
            <a:picLocks noChangeAspect="1"/>
          </p:cNvPicPr>
          <p:nvPr/>
        </p:nvPicPr>
        <p:blipFill>
          <a:blip r:embed="rId3"/>
          <a:stretch>
            <a:fillRect/>
          </a:stretch>
        </p:blipFill>
        <p:spPr>
          <a:xfrm>
            <a:off x="9535732" y="2828608"/>
            <a:ext cx="9135787" cy="6752714"/>
          </a:xfrm>
          <a:prstGeom prst="rect">
            <a:avLst/>
          </a:prstGeom>
        </p:spPr>
      </p:pic>
      <p:pic>
        <p:nvPicPr>
          <p:cNvPr id="5" name="Picture 4">
            <a:extLst>
              <a:ext uri="{FF2B5EF4-FFF2-40B4-BE49-F238E27FC236}">
                <a16:creationId xmlns:a16="http://schemas.microsoft.com/office/drawing/2014/main" id="{F991B8F6-83EF-1EF2-F5B5-F435FC6C85A4}"/>
              </a:ext>
            </a:extLst>
          </p:cNvPr>
          <p:cNvPicPr>
            <a:picLocks noChangeAspect="1"/>
          </p:cNvPicPr>
          <p:nvPr/>
        </p:nvPicPr>
        <p:blipFill>
          <a:blip r:embed="rId4"/>
          <a:stretch>
            <a:fillRect/>
          </a:stretch>
        </p:blipFill>
        <p:spPr>
          <a:xfrm>
            <a:off x="1989885" y="4955582"/>
            <a:ext cx="5126531" cy="3234262"/>
          </a:xfrm>
          <a:prstGeom prst="rect">
            <a:avLst/>
          </a:prstGeom>
        </p:spPr>
      </p:pic>
    </p:spTree>
    <p:extLst>
      <p:ext uri="{BB962C8B-B14F-4D97-AF65-F5344CB8AC3E}">
        <p14:creationId xmlns:p14="http://schemas.microsoft.com/office/powerpoint/2010/main" val="330754202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1384995"/>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Break Statement:</a:t>
            </a:r>
          </a:p>
          <a:p>
            <a:endParaRPr lang="en-US" dirty="0"/>
          </a:p>
        </p:txBody>
      </p:sp>
      <p:sp>
        <p:nvSpPr>
          <p:cNvPr id="5" name="TextBox 4">
            <a:extLst>
              <a:ext uri="{FF2B5EF4-FFF2-40B4-BE49-F238E27FC236}">
                <a16:creationId xmlns:a16="http://schemas.microsoft.com/office/drawing/2014/main" id="{AEAF691D-343E-67B3-02BC-595A47FBDBC5}"/>
              </a:ext>
            </a:extLst>
          </p:cNvPr>
          <p:cNvSpPr txBox="1"/>
          <p:nvPr/>
        </p:nvSpPr>
        <p:spPr>
          <a:xfrm>
            <a:off x="2166730" y="2881124"/>
            <a:ext cx="22363044" cy="1200329"/>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202124"/>
                </a:solidFill>
                <a:effectLst/>
                <a:highlight>
                  <a:srgbClr val="FFFFFF"/>
                </a:highlight>
                <a:latin typeface="Google Sans"/>
              </a:rPr>
              <a:t>In Python, the break statement is </a:t>
            </a:r>
            <a:r>
              <a:rPr lang="en-US" b="0" i="0" dirty="0">
                <a:solidFill>
                  <a:srgbClr val="040C28"/>
                </a:solidFill>
                <a:effectLst/>
                <a:latin typeface="Google Sans"/>
              </a:rPr>
              <a:t>used to immediately exit a loop when a certain condition is met</a:t>
            </a:r>
            <a:r>
              <a:rPr lang="en-US" b="0" i="0" dirty="0">
                <a:solidFill>
                  <a:srgbClr val="202124"/>
                </a:solidFill>
                <a:effectLst/>
                <a:highlight>
                  <a:srgbClr val="FFFFFF"/>
                </a:highlight>
                <a:latin typeface="Google Sans"/>
              </a:rPr>
              <a:t>.</a:t>
            </a:r>
          </a:p>
          <a:p>
            <a:pPr marL="571500" indent="-571500">
              <a:buFont typeface="Arial" panose="020B0604020202020204" pitchFamily="34" charset="0"/>
              <a:buChar char="•"/>
            </a:pPr>
            <a:r>
              <a:rPr lang="en-US" b="0" i="0" dirty="0">
                <a:solidFill>
                  <a:srgbClr val="202124"/>
                </a:solidFill>
                <a:effectLst/>
                <a:highlight>
                  <a:srgbClr val="FFFFFF"/>
                </a:highlight>
                <a:latin typeface="Google Sans"/>
              </a:rPr>
              <a:t> When working with nested loops, the break statement can be used to break out of both the inner and outer loops</a:t>
            </a:r>
            <a:endParaRPr lang="en-US" dirty="0"/>
          </a:p>
        </p:txBody>
      </p:sp>
      <p:pic>
        <p:nvPicPr>
          <p:cNvPr id="7" name="Picture 6">
            <a:extLst>
              <a:ext uri="{FF2B5EF4-FFF2-40B4-BE49-F238E27FC236}">
                <a16:creationId xmlns:a16="http://schemas.microsoft.com/office/drawing/2014/main" id="{64ECFFB7-D4EC-5EAC-F5E1-67770E3282A0}"/>
              </a:ext>
            </a:extLst>
          </p:cNvPr>
          <p:cNvPicPr>
            <a:picLocks noChangeAspect="1"/>
          </p:cNvPicPr>
          <p:nvPr/>
        </p:nvPicPr>
        <p:blipFill>
          <a:blip r:embed="rId3"/>
          <a:stretch>
            <a:fillRect/>
          </a:stretch>
        </p:blipFill>
        <p:spPr>
          <a:xfrm>
            <a:off x="6264931" y="5220988"/>
            <a:ext cx="9950068" cy="6484096"/>
          </a:xfrm>
          <a:prstGeom prst="rect">
            <a:avLst/>
          </a:prstGeom>
        </p:spPr>
      </p:pic>
    </p:spTree>
    <p:extLst>
      <p:ext uri="{BB962C8B-B14F-4D97-AF65-F5344CB8AC3E}">
        <p14:creationId xmlns:p14="http://schemas.microsoft.com/office/powerpoint/2010/main" val="416229714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endParaRPr lang="en-IN" sz="4800" b="1" kern="0" dirty="0">
              <a:ea typeface="+mj-ea"/>
              <a:cs typeface="+mj-cs"/>
              <a:sym typeface="Arial"/>
            </a:endParaRPr>
          </a:p>
        </p:txBody>
      </p:sp>
      <p:sp>
        <p:nvSpPr>
          <p:cNvPr id="2" name="TextBox 1">
            <a:extLst>
              <a:ext uri="{FF2B5EF4-FFF2-40B4-BE49-F238E27FC236}">
                <a16:creationId xmlns:a16="http://schemas.microsoft.com/office/drawing/2014/main" id="{7029781B-9388-C81F-2E32-ABCE16C0D920}"/>
              </a:ext>
            </a:extLst>
          </p:cNvPr>
          <p:cNvSpPr txBox="1"/>
          <p:nvPr/>
        </p:nvSpPr>
        <p:spPr>
          <a:xfrm>
            <a:off x="516834" y="489333"/>
            <a:ext cx="6202017" cy="1384995"/>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Pass Statement</a:t>
            </a:r>
          </a:p>
          <a:p>
            <a:endParaRPr lang="en-US" dirty="0"/>
          </a:p>
        </p:txBody>
      </p:sp>
      <p:sp>
        <p:nvSpPr>
          <p:cNvPr id="5" name="TextBox 4">
            <a:extLst>
              <a:ext uri="{FF2B5EF4-FFF2-40B4-BE49-F238E27FC236}">
                <a16:creationId xmlns:a16="http://schemas.microsoft.com/office/drawing/2014/main" id="{628C9DA1-2854-C262-1373-D3C96EB300F1}"/>
              </a:ext>
            </a:extLst>
          </p:cNvPr>
          <p:cNvSpPr txBox="1"/>
          <p:nvPr/>
        </p:nvSpPr>
        <p:spPr>
          <a:xfrm>
            <a:off x="1749287" y="2564517"/>
            <a:ext cx="20713148" cy="2308324"/>
          </a:xfrm>
          <a:prstGeom prst="rect">
            <a:avLst/>
          </a:prstGeom>
          <a:noFill/>
        </p:spPr>
        <p:txBody>
          <a:bodyPr wrap="square">
            <a:spAutoFit/>
          </a:bodyPr>
          <a:lstStyle/>
          <a:p>
            <a:pPr marL="571500" indent="-571500">
              <a:buFont typeface="Arial" panose="020B0604020202020204" pitchFamily="34" charset="0"/>
              <a:buChar char="•"/>
            </a:pPr>
            <a:r>
              <a:rPr lang="en-US" b="0" i="0" dirty="0">
                <a:solidFill>
                  <a:srgbClr val="202124"/>
                </a:solidFill>
                <a:effectLst/>
                <a:highlight>
                  <a:srgbClr val="FFFFFF"/>
                </a:highlight>
                <a:latin typeface="Google Sans"/>
              </a:rPr>
              <a:t>The pass statement is </a:t>
            </a:r>
            <a:r>
              <a:rPr lang="en-US" b="0" i="0" dirty="0">
                <a:solidFill>
                  <a:srgbClr val="040C28"/>
                </a:solidFill>
                <a:effectLst/>
                <a:latin typeface="Google Sans"/>
              </a:rPr>
              <a:t>used as a placeholder for future code</a:t>
            </a:r>
            <a:r>
              <a:rPr lang="en-US" b="0" i="0" dirty="0">
                <a:solidFill>
                  <a:srgbClr val="202124"/>
                </a:solidFill>
                <a:effectLst/>
                <a:highlight>
                  <a:srgbClr val="FFFFFF"/>
                </a:highlight>
                <a:latin typeface="Google Sans"/>
              </a:rPr>
              <a:t>.</a:t>
            </a:r>
          </a:p>
          <a:p>
            <a:pPr marL="571500" indent="-571500">
              <a:buFont typeface="Arial" panose="020B0604020202020204" pitchFamily="34" charset="0"/>
              <a:buChar char="•"/>
            </a:pPr>
            <a:r>
              <a:rPr lang="en-US" b="0" i="0" dirty="0">
                <a:solidFill>
                  <a:srgbClr val="202124"/>
                </a:solidFill>
                <a:effectLst/>
                <a:highlight>
                  <a:srgbClr val="FFFFFF"/>
                </a:highlight>
                <a:latin typeface="Google Sans"/>
              </a:rPr>
              <a:t> When the pass statement is executed, nothing happens, but you avoid getting an error when empty code is not allowed. </a:t>
            </a:r>
          </a:p>
          <a:p>
            <a:pPr marL="571500" indent="-571500">
              <a:buFont typeface="Arial" panose="020B0604020202020204" pitchFamily="34" charset="0"/>
              <a:buChar char="•"/>
            </a:pPr>
            <a:r>
              <a:rPr lang="en-US" b="0" i="0" dirty="0">
                <a:solidFill>
                  <a:srgbClr val="202124"/>
                </a:solidFill>
                <a:effectLst/>
                <a:highlight>
                  <a:srgbClr val="FFFFFF"/>
                </a:highlight>
                <a:latin typeface="Google Sans"/>
              </a:rPr>
              <a:t>Empty code is not allowed in loops, function definitions, class definitions, or in if statements</a:t>
            </a:r>
            <a:endParaRPr lang="en-US" dirty="0"/>
          </a:p>
        </p:txBody>
      </p:sp>
      <p:pic>
        <p:nvPicPr>
          <p:cNvPr id="7" name="Picture 6">
            <a:extLst>
              <a:ext uri="{FF2B5EF4-FFF2-40B4-BE49-F238E27FC236}">
                <a16:creationId xmlns:a16="http://schemas.microsoft.com/office/drawing/2014/main" id="{BBAC424C-C2DF-0B55-5A83-380AFAABDEE6}"/>
              </a:ext>
            </a:extLst>
          </p:cNvPr>
          <p:cNvPicPr>
            <a:picLocks noChangeAspect="1"/>
          </p:cNvPicPr>
          <p:nvPr/>
        </p:nvPicPr>
        <p:blipFill>
          <a:blip r:embed="rId3"/>
          <a:stretch>
            <a:fillRect/>
          </a:stretch>
        </p:blipFill>
        <p:spPr>
          <a:xfrm>
            <a:off x="3637722" y="5159089"/>
            <a:ext cx="14849061" cy="8067577"/>
          </a:xfrm>
          <a:prstGeom prst="rect">
            <a:avLst/>
          </a:prstGeom>
        </p:spPr>
      </p:pic>
    </p:spTree>
    <p:extLst>
      <p:ext uri="{BB962C8B-B14F-4D97-AF65-F5344CB8AC3E}">
        <p14:creationId xmlns:p14="http://schemas.microsoft.com/office/powerpoint/2010/main" val="13524943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 </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2" name="Rectangle 1">
            <a:extLst>
              <a:ext uri="{FF2B5EF4-FFF2-40B4-BE49-F238E27FC236}">
                <a16:creationId xmlns:a16="http://schemas.microsoft.com/office/drawing/2014/main" id="{F4C508FB-B1ED-DFC0-3418-98640938E326}"/>
              </a:ext>
            </a:extLst>
          </p:cNvPr>
          <p:cNvSpPr/>
          <p:nvPr/>
        </p:nvSpPr>
        <p:spPr>
          <a:xfrm>
            <a:off x="6139625" y="4781157"/>
            <a:ext cx="7715523" cy="2800767"/>
          </a:xfrm>
          <a:prstGeom prst="rect">
            <a:avLst/>
          </a:prstGeom>
          <a:noFill/>
        </p:spPr>
        <p:txBody>
          <a:bodyPr wrap="square" lIns="91440" tIns="45720" rIns="91440" bIns="45720">
            <a:spAutoFit/>
          </a:bodyPr>
          <a:lstStyle/>
          <a:p>
            <a:pPr algn="ctr"/>
            <a:r>
              <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 &amp; A</a:t>
            </a:r>
          </a:p>
          <a:p>
            <a:pPr algn="ctr"/>
            <a:endPar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2082445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877533-F05B-2F31-6BDA-AE8710AD0DD8}"/>
              </a:ext>
            </a:extLst>
          </p:cNvPr>
          <p:cNvSpPr/>
          <p:nvPr/>
        </p:nvSpPr>
        <p:spPr>
          <a:xfrm>
            <a:off x="8240663" y="5084369"/>
            <a:ext cx="6827059"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5296061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6CB2E3-B50A-7A90-648A-32827BAD313D}"/>
              </a:ext>
            </a:extLst>
          </p:cNvPr>
          <p:cNvSpPr/>
          <p:nvPr/>
        </p:nvSpPr>
        <p:spPr>
          <a:xfrm>
            <a:off x="4236912" y="4642009"/>
            <a:ext cx="15317014" cy="4524315"/>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Python Learning Session-3</a:t>
            </a:r>
          </a:p>
          <a:p>
            <a:pPr algn="ct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33875067-48E6-EC0B-9C62-7E4FF0ED4845}"/>
              </a:ext>
            </a:extLst>
          </p:cNvPr>
          <p:cNvSpPr/>
          <p:nvPr/>
        </p:nvSpPr>
        <p:spPr>
          <a:xfrm>
            <a:off x="2343290" y="11803222"/>
            <a:ext cx="4513607" cy="1323439"/>
          </a:xfrm>
          <a:prstGeom prst="rect">
            <a:avLst/>
          </a:prstGeom>
          <a:noFill/>
        </p:spPr>
        <p:txBody>
          <a:bodyPr wrap="none" lIns="91440" tIns="45720" rIns="91440" bIns="45720">
            <a:spAutoFit/>
          </a:bodyPr>
          <a:lstStyle/>
          <a:p>
            <a:pPr algn="ctr"/>
            <a:r>
              <a:rPr lang="en-US" sz="4000" dirty="0">
                <a:ln w="0"/>
                <a:gradFill>
                  <a:gsLst>
                    <a:gs pos="21000">
                      <a:srgbClr val="53575C"/>
                    </a:gs>
                    <a:gs pos="88000">
                      <a:srgbClr val="C5C7CA"/>
                    </a:gs>
                  </a:gsLst>
                  <a:lin ang="5400000"/>
                </a:gradFill>
              </a:rPr>
              <a:t>Presented By</a:t>
            </a:r>
          </a:p>
          <a:p>
            <a:pPr algn="ctr"/>
            <a:r>
              <a:rPr lang="en-US" sz="4000" b="0" cap="none" spc="0" dirty="0">
                <a:ln w="0"/>
                <a:gradFill>
                  <a:gsLst>
                    <a:gs pos="21000">
                      <a:srgbClr val="53575C"/>
                    </a:gs>
                    <a:gs pos="88000">
                      <a:srgbClr val="C5C7CA"/>
                    </a:gs>
                  </a:gsLst>
                  <a:lin ang="5400000"/>
                </a:gradFill>
                <a:effectLst/>
              </a:rPr>
              <a:t>Ajeet Kumar Yadav</a:t>
            </a:r>
          </a:p>
        </p:txBody>
      </p:sp>
    </p:spTree>
    <p:extLst>
      <p:ext uri="{BB962C8B-B14F-4D97-AF65-F5344CB8AC3E}">
        <p14:creationId xmlns:p14="http://schemas.microsoft.com/office/powerpoint/2010/main" val="406170531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6696295" y="3463382"/>
            <a:ext cx="10140591" cy="589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571500" indent="-571500" algn="l" defTabSz="2438400">
              <a:spcBef>
                <a:spcPts val="2900"/>
              </a:spcBef>
              <a:buSzPct val="100000"/>
              <a:buFont typeface="Arial" panose="020B0604020202020204" pitchFamily="34" charset="0"/>
              <a:buChar char="•"/>
            </a:pPr>
            <a:r>
              <a:rPr lang="en-US" sz="4000" kern="0" dirty="0">
                <a:solidFill>
                  <a:srgbClr val="000000"/>
                </a:solidFill>
                <a:latin typeface="Times New Roman" panose="02020603050405020304" pitchFamily="18" charset="0"/>
                <a:ea typeface="+mj-ea"/>
                <a:cs typeface="Times New Roman" panose="02020603050405020304" pitchFamily="18" charset="0"/>
                <a:sym typeface="Arial"/>
              </a:rPr>
              <a:t>Python OOPs </a:t>
            </a:r>
          </a:p>
          <a:p>
            <a:pPr marL="571500" indent="-571500" algn="l" defTabSz="2438400">
              <a:spcBef>
                <a:spcPts val="2900"/>
              </a:spcBef>
              <a:buSzPct val="100000"/>
              <a:buFont typeface="Arial" panose="020B0604020202020204" pitchFamily="34" charset="0"/>
              <a:buChar char="•"/>
            </a:pPr>
            <a:r>
              <a:rPr lang="en-US" sz="4000" kern="0" dirty="0">
                <a:solidFill>
                  <a:srgbClr val="000000"/>
                </a:solidFill>
                <a:latin typeface="Times New Roman" panose="02020603050405020304" pitchFamily="18" charset="0"/>
                <a:ea typeface="+mj-ea"/>
                <a:cs typeface="Times New Roman" panose="02020603050405020304" pitchFamily="18" charset="0"/>
                <a:sym typeface="Arial"/>
              </a:rPr>
              <a:t>Object </a:t>
            </a:r>
          </a:p>
          <a:p>
            <a:pPr marL="571500" indent="-571500" algn="l" defTabSz="2438400">
              <a:spcBef>
                <a:spcPts val="2900"/>
              </a:spcBef>
              <a:buSzPct val="100000"/>
              <a:buFont typeface="Arial" panose="020B0604020202020204" pitchFamily="34" charset="0"/>
              <a:buChar char="•"/>
            </a:pPr>
            <a:r>
              <a:rPr lang="en-US" sz="4000" kern="0" dirty="0">
                <a:solidFill>
                  <a:srgbClr val="000000"/>
                </a:solidFill>
                <a:latin typeface="Times New Roman" panose="02020603050405020304" pitchFamily="18" charset="0"/>
                <a:ea typeface="+mj-ea"/>
                <a:cs typeface="Times New Roman" panose="02020603050405020304" pitchFamily="18" charset="0"/>
                <a:sym typeface="Arial"/>
              </a:rPr>
              <a:t>Inheritance Abstraction in Python</a:t>
            </a:r>
          </a:p>
          <a:p>
            <a:pPr marL="571500" indent="-571500" defTabSz="2438400">
              <a:spcBef>
                <a:spcPts val="2900"/>
              </a:spcBef>
              <a:buSzPct val="100000"/>
              <a:buFont typeface="Arial" panose="020B0604020202020204" pitchFamily="34" charset="0"/>
              <a:buChar char="•"/>
            </a:pPr>
            <a:r>
              <a:rPr lang="en-US" sz="4000" kern="0" dirty="0">
                <a:solidFill>
                  <a:srgbClr val="000000"/>
                </a:solidFill>
                <a:latin typeface="Times New Roman" panose="02020603050405020304" pitchFamily="18" charset="0"/>
                <a:ea typeface="+mj-ea"/>
                <a:cs typeface="Times New Roman" panose="02020603050405020304" pitchFamily="18" charset="0"/>
                <a:sym typeface="Arial"/>
              </a:rPr>
              <a:t>Constructors Python </a:t>
            </a:r>
          </a:p>
          <a:p>
            <a:pPr marL="571500" indent="-571500" defTabSz="2438400">
              <a:spcBef>
                <a:spcPts val="2900"/>
              </a:spcBef>
              <a:buSzPct val="100000"/>
              <a:buFont typeface="Arial" panose="020B0604020202020204" pitchFamily="34" charset="0"/>
              <a:buChar char="•"/>
            </a:pPr>
            <a:r>
              <a:rPr lang="en-US" sz="4000" kern="0" dirty="0">
                <a:solidFill>
                  <a:srgbClr val="000000"/>
                </a:solidFill>
                <a:latin typeface="Times New Roman" panose="02020603050405020304" pitchFamily="18" charset="0"/>
                <a:ea typeface="+mj-ea"/>
                <a:cs typeface="Times New Roman" panose="02020603050405020304" pitchFamily="18" charset="0"/>
                <a:sym typeface="Arial"/>
              </a:rPr>
              <a:t>Modules Python Exceptions</a:t>
            </a:r>
          </a:p>
          <a:p>
            <a:pPr marL="444465" indent="-446749" defTabSz="2438400">
              <a:spcBef>
                <a:spcPts val="2900"/>
              </a:spcBef>
              <a:buSzPct val="100000"/>
              <a:buFontTx/>
              <a:buChar char="–"/>
            </a:pPr>
            <a:endParaRPr lang="en-US" sz="4000" kern="0" dirty="0">
              <a:solidFill>
                <a:srgbClr val="000000"/>
              </a:solidFill>
              <a:latin typeface="Times New Roman" panose="02020603050405020304" pitchFamily="18" charset="0"/>
              <a:ea typeface="+mj-ea"/>
              <a:cs typeface="Times New Roman" panose="02020603050405020304" pitchFamily="18" charset="0"/>
              <a:sym typeface="Arial"/>
            </a:endParaRPr>
          </a:p>
          <a:p>
            <a:pPr marL="444465" indent="-446749" algn="l" defTabSz="2438400">
              <a:spcBef>
                <a:spcPts val="2900"/>
              </a:spcBef>
              <a:buSzPct val="100000"/>
              <a:buFontTx/>
              <a:buChar char="–"/>
            </a:pPr>
            <a:endParaRPr lang="en-IN" sz="4000" kern="0" dirty="0">
              <a:solidFill>
                <a:srgbClr val="000000"/>
              </a:solidFill>
              <a:ea typeface="+mj-ea"/>
              <a:cs typeface="+mj-cs"/>
              <a:sym typeface="Arial"/>
            </a:endParaRPr>
          </a:p>
        </p:txBody>
      </p:sp>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IN" sz="4800" b="1" kern="0" dirty="0">
                <a:ea typeface="+mj-ea"/>
                <a:cs typeface="+mj-cs"/>
                <a:sym typeface="Arial"/>
              </a:rPr>
              <a:t>Agenda:Day3</a:t>
            </a:r>
          </a:p>
        </p:txBody>
      </p:sp>
    </p:spTree>
    <p:extLst>
      <p:ext uri="{BB962C8B-B14F-4D97-AF65-F5344CB8AC3E}">
        <p14:creationId xmlns:p14="http://schemas.microsoft.com/office/powerpoint/2010/main" val="13043235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6F05F-16F7-2F95-2C9F-2C67EF78BA5D}"/>
              </a:ext>
            </a:extLst>
          </p:cNvPr>
          <p:cNvSpPr txBox="1"/>
          <p:nvPr/>
        </p:nvSpPr>
        <p:spPr>
          <a:xfrm>
            <a:off x="1371600" y="809896"/>
            <a:ext cx="4631635" cy="646331"/>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Python OOPs Concepts</a:t>
            </a:r>
          </a:p>
        </p:txBody>
      </p:sp>
      <p:sp>
        <p:nvSpPr>
          <p:cNvPr id="6" name="TextBox 5">
            <a:extLst>
              <a:ext uri="{FF2B5EF4-FFF2-40B4-BE49-F238E27FC236}">
                <a16:creationId xmlns:a16="http://schemas.microsoft.com/office/drawing/2014/main" id="{A584350C-FB74-7D14-BFE9-C2C832285032}"/>
              </a:ext>
            </a:extLst>
          </p:cNvPr>
          <p:cNvSpPr txBox="1"/>
          <p:nvPr/>
        </p:nvSpPr>
        <p:spPr>
          <a:xfrm>
            <a:off x="1610138" y="2245020"/>
            <a:ext cx="22044991" cy="1200329"/>
          </a:xfrm>
          <a:prstGeom prst="rect">
            <a:avLst/>
          </a:prstGeom>
          <a:noFill/>
        </p:spPr>
        <p:txBody>
          <a:bodyPr wrap="square">
            <a:spAutoFit/>
          </a:bodyPr>
          <a:lstStyle/>
          <a:p>
            <a:r>
              <a:rPr lang="en-US" b="0" i="0" dirty="0">
                <a:solidFill>
                  <a:srgbClr val="333333"/>
                </a:solidFill>
                <a:effectLst/>
                <a:highlight>
                  <a:srgbClr val="FFFFFF"/>
                </a:highlight>
                <a:latin typeface="inter-regular"/>
              </a:rPr>
              <a:t>Python is also an object-oriented language since its beginning. It allows us to develop applications using an Object-Oriented approach. In </a:t>
            </a:r>
            <a:r>
              <a:rPr lang="en-US" b="0" i="0" u="none" strike="noStrike" dirty="0">
                <a:solidFill>
                  <a:srgbClr val="008000"/>
                </a:solidFill>
                <a:effectLst/>
                <a:highlight>
                  <a:srgbClr val="FFFFFF"/>
                </a:highlight>
                <a:latin typeface="inter-regular"/>
                <a:hlinkClick r:id="rId3"/>
              </a:rPr>
              <a:t>Python</a:t>
            </a:r>
            <a:r>
              <a:rPr lang="en-US" b="0" i="0" dirty="0">
                <a:solidFill>
                  <a:srgbClr val="333333"/>
                </a:solidFill>
                <a:effectLst/>
                <a:highlight>
                  <a:srgbClr val="FFFFFF"/>
                </a:highlight>
                <a:latin typeface="inter-regular"/>
              </a:rPr>
              <a:t>, we can easily create and use classes and objects.</a:t>
            </a:r>
            <a:endParaRPr lang="en-US" dirty="0"/>
          </a:p>
        </p:txBody>
      </p:sp>
      <p:sp>
        <p:nvSpPr>
          <p:cNvPr id="10" name="TextBox 9">
            <a:extLst>
              <a:ext uri="{FF2B5EF4-FFF2-40B4-BE49-F238E27FC236}">
                <a16:creationId xmlns:a16="http://schemas.microsoft.com/office/drawing/2014/main" id="{532892B3-22CB-9A2C-32DC-FC61D10BA49E}"/>
              </a:ext>
            </a:extLst>
          </p:cNvPr>
          <p:cNvSpPr txBox="1"/>
          <p:nvPr/>
        </p:nvSpPr>
        <p:spPr>
          <a:xfrm>
            <a:off x="2902226" y="4935070"/>
            <a:ext cx="13974418" cy="5078313"/>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Major principles of object-oriented programming system are given below.</a:t>
            </a:r>
          </a:p>
          <a:p>
            <a:pPr algn="just"/>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 Class</a:t>
            </a:r>
          </a:p>
          <a:p>
            <a:pPr algn="just">
              <a:buFont typeface="Arial" panose="020B0604020202020204" pitchFamily="34" charset="0"/>
              <a:buChar char="•"/>
            </a:pPr>
            <a:r>
              <a:rPr lang="en-US" b="0" i="0" dirty="0">
                <a:solidFill>
                  <a:srgbClr val="000000"/>
                </a:solidFill>
                <a:effectLst/>
                <a:highlight>
                  <a:srgbClr val="FFFFFF"/>
                </a:highlight>
                <a:latin typeface="inter-regular"/>
              </a:rPr>
              <a:t> Object</a:t>
            </a:r>
          </a:p>
          <a:p>
            <a:pPr algn="just">
              <a:buFont typeface="Arial" panose="020B0604020202020204" pitchFamily="34" charset="0"/>
              <a:buChar char="•"/>
            </a:pPr>
            <a:r>
              <a:rPr lang="en-US" b="0" i="0" dirty="0">
                <a:solidFill>
                  <a:srgbClr val="000000"/>
                </a:solidFill>
                <a:effectLst/>
                <a:highlight>
                  <a:srgbClr val="FFFFFF"/>
                </a:highlight>
                <a:latin typeface="inter-regular"/>
              </a:rPr>
              <a:t> Method</a:t>
            </a:r>
          </a:p>
          <a:p>
            <a:pPr algn="just">
              <a:buFont typeface="Arial" panose="020B0604020202020204" pitchFamily="34" charset="0"/>
              <a:buChar char="•"/>
            </a:pPr>
            <a:r>
              <a:rPr lang="en-US" b="0" i="0" dirty="0">
                <a:solidFill>
                  <a:srgbClr val="000000"/>
                </a:solidFill>
                <a:effectLst/>
                <a:highlight>
                  <a:srgbClr val="FFFFFF"/>
                </a:highlight>
                <a:latin typeface="inter-regular"/>
              </a:rPr>
              <a:t> Inheritance</a:t>
            </a:r>
          </a:p>
          <a:p>
            <a:pPr algn="just">
              <a:buFont typeface="Arial" panose="020B0604020202020204" pitchFamily="34" charset="0"/>
              <a:buChar char="•"/>
            </a:pPr>
            <a:r>
              <a:rPr lang="en-US" b="0" i="0" dirty="0">
                <a:solidFill>
                  <a:srgbClr val="000000"/>
                </a:solidFill>
                <a:effectLst/>
                <a:highlight>
                  <a:srgbClr val="FFFFFF"/>
                </a:highlight>
                <a:latin typeface="inter-regular"/>
              </a:rPr>
              <a:t> Polymorphism</a:t>
            </a:r>
          </a:p>
          <a:p>
            <a:pPr algn="just">
              <a:buFont typeface="Arial" panose="020B0604020202020204" pitchFamily="34" charset="0"/>
              <a:buChar char="•"/>
            </a:pPr>
            <a:r>
              <a:rPr lang="en-US" b="0" i="0" dirty="0">
                <a:solidFill>
                  <a:srgbClr val="000000"/>
                </a:solidFill>
                <a:effectLst/>
                <a:highlight>
                  <a:srgbClr val="FFFFFF"/>
                </a:highlight>
                <a:latin typeface="inter-regular"/>
              </a:rPr>
              <a:t> Data Abstraction</a:t>
            </a:r>
          </a:p>
          <a:p>
            <a:pPr algn="just">
              <a:buFont typeface="Arial" panose="020B0604020202020204" pitchFamily="34" charset="0"/>
              <a:buChar char="•"/>
            </a:pPr>
            <a:r>
              <a:rPr lang="en-US" b="0" i="0" dirty="0">
                <a:solidFill>
                  <a:srgbClr val="000000"/>
                </a:solidFill>
                <a:effectLst/>
                <a:highlight>
                  <a:srgbClr val="FFFFFF"/>
                </a:highlight>
                <a:latin typeface="inter-regular"/>
              </a:rPr>
              <a:t> Encapsulation</a:t>
            </a:r>
          </a:p>
        </p:txBody>
      </p:sp>
    </p:spTree>
    <p:extLst>
      <p:ext uri="{BB962C8B-B14F-4D97-AF65-F5344CB8AC3E}">
        <p14:creationId xmlns:p14="http://schemas.microsoft.com/office/powerpoint/2010/main" val="63804029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E40C4-F8DD-5083-7D9C-F8818FA18B9F}"/>
              </a:ext>
            </a:extLst>
          </p:cNvPr>
          <p:cNvSpPr txBox="1"/>
          <p:nvPr/>
        </p:nvSpPr>
        <p:spPr>
          <a:xfrm>
            <a:off x="457200" y="372574"/>
            <a:ext cx="12205252" cy="830997"/>
          </a:xfrm>
          <a:prstGeom prst="rect">
            <a:avLst/>
          </a:prstGeom>
          <a:noFill/>
        </p:spPr>
        <p:txBody>
          <a:bodyPr wrap="square">
            <a:spAutoFit/>
          </a:bodyPr>
          <a:lstStyle/>
          <a:p>
            <a:pPr algn="just"/>
            <a:r>
              <a:rPr lang="en-US" sz="4800" b="1" i="0" dirty="0">
                <a:solidFill>
                  <a:srgbClr val="7030A0"/>
                </a:solidFill>
                <a:effectLst/>
                <a:highlight>
                  <a:srgbClr val="FFFFFF"/>
                </a:highlight>
                <a:latin typeface="inter-regular"/>
              </a:rPr>
              <a:t>Class</a:t>
            </a:r>
          </a:p>
        </p:txBody>
      </p:sp>
      <p:sp>
        <p:nvSpPr>
          <p:cNvPr id="6" name="TextBox 5">
            <a:extLst>
              <a:ext uri="{FF2B5EF4-FFF2-40B4-BE49-F238E27FC236}">
                <a16:creationId xmlns:a16="http://schemas.microsoft.com/office/drawing/2014/main" id="{5A485860-7B8E-E573-5F1C-2831CD28CD22}"/>
              </a:ext>
            </a:extLst>
          </p:cNvPr>
          <p:cNvSpPr txBox="1"/>
          <p:nvPr/>
        </p:nvSpPr>
        <p:spPr>
          <a:xfrm>
            <a:off x="914400" y="2103279"/>
            <a:ext cx="22263652" cy="646331"/>
          </a:xfrm>
          <a:prstGeom prst="rect">
            <a:avLst/>
          </a:prstGeom>
          <a:noFill/>
        </p:spPr>
        <p:txBody>
          <a:bodyPr wrap="square">
            <a:spAutoFit/>
          </a:bodyPr>
          <a:lstStyle/>
          <a:p>
            <a:r>
              <a:rPr lang="en-US" b="0" i="0">
                <a:solidFill>
                  <a:srgbClr val="333333"/>
                </a:solidFill>
                <a:effectLst/>
                <a:highlight>
                  <a:srgbClr val="FFFFFF"/>
                </a:highlight>
                <a:latin typeface="inter-regular"/>
              </a:rPr>
              <a:t>The class can be defined as a collection of objects. </a:t>
            </a:r>
            <a:r>
              <a:rPr lang="en-US" b="0" i="0" dirty="0">
                <a:solidFill>
                  <a:srgbClr val="333333"/>
                </a:solidFill>
                <a:effectLst/>
                <a:highlight>
                  <a:srgbClr val="FFFFFF"/>
                </a:highlight>
                <a:latin typeface="inter-regular"/>
              </a:rPr>
              <a:t>It is a logical entity that has some specific attributes and methods</a:t>
            </a:r>
            <a:endParaRPr lang="en-US" dirty="0"/>
          </a:p>
        </p:txBody>
      </p:sp>
      <p:sp>
        <p:nvSpPr>
          <p:cNvPr id="8" name="TextBox 7">
            <a:extLst>
              <a:ext uri="{FF2B5EF4-FFF2-40B4-BE49-F238E27FC236}">
                <a16:creationId xmlns:a16="http://schemas.microsoft.com/office/drawing/2014/main" id="{05F26992-B8BD-2044-418A-B0F81849853F}"/>
              </a:ext>
            </a:extLst>
          </p:cNvPr>
          <p:cNvSpPr txBox="1"/>
          <p:nvPr/>
        </p:nvSpPr>
        <p:spPr>
          <a:xfrm>
            <a:off x="5526157" y="5010691"/>
            <a:ext cx="12205252" cy="3416320"/>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Syntax</a:t>
            </a:r>
            <a:endParaRPr lang="en-US" b="0" i="0" dirty="0">
              <a:solidFill>
                <a:srgbClr val="333333"/>
              </a:solidFill>
              <a:effectLst/>
              <a:highlight>
                <a:srgbClr val="FFFFFF"/>
              </a:highlight>
              <a:latin typeface="inter-regular"/>
            </a:endParaRPr>
          </a:p>
          <a:p>
            <a:pPr algn="just"/>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ClassName</a:t>
            </a:r>
            <a:r>
              <a:rPr lang="en-US" b="0" i="0" dirty="0">
                <a:solidFill>
                  <a:srgbClr val="000000"/>
                </a:solidFill>
                <a:effectLst/>
                <a:latin typeface="inter-regular"/>
              </a:rPr>
              <a:t>:     </a:t>
            </a:r>
          </a:p>
          <a:p>
            <a:pPr algn="just"/>
            <a:r>
              <a:rPr lang="en-US" b="0" i="0" dirty="0">
                <a:solidFill>
                  <a:srgbClr val="000000"/>
                </a:solidFill>
                <a:effectLst/>
                <a:latin typeface="inter-regular"/>
              </a:rPr>
              <a:t>        &lt;statement-1&gt;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&lt;statement-N&gt;     </a:t>
            </a:r>
          </a:p>
        </p:txBody>
      </p:sp>
    </p:spTree>
    <p:extLst>
      <p:ext uri="{BB962C8B-B14F-4D97-AF65-F5344CB8AC3E}">
        <p14:creationId xmlns:p14="http://schemas.microsoft.com/office/powerpoint/2010/main" val="338918225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1FA25-E00D-96A0-9A79-7740E749E5EA}"/>
              </a:ext>
            </a:extLst>
          </p:cNvPr>
          <p:cNvSpPr txBox="1"/>
          <p:nvPr/>
        </p:nvSpPr>
        <p:spPr>
          <a:xfrm>
            <a:off x="1232451" y="2522019"/>
            <a:ext cx="22184139" cy="1200329"/>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The object is an entity that has state and behavior. It may be any real-world object like the mouse, keyboard, chair, table, pen, etc.</a:t>
            </a:r>
          </a:p>
        </p:txBody>
      </p:sp>
      <p:sp>
        <p:nvSpPr>
          <p:cNvPr id="5" name="TextBox 4">
            <a:extLst>
              <a:ext uri="{FF2B5EF4-FFF2-40B4-BE49-F238E27FC236}">
                <a16:creationId xmlns:a16="http://schemas.microsoft.com/office/drawing/2014/main" id="{54E4C8D0-6251-FB44-62BC-6748D95343DF}"/>
              </a:ext>
            </a:extLst>
          </p:cNvPr>
          <p:cNvSpPr txBox="1"/>
          <p:nvPr/>
        </p:nvSpPr>
        <p:spPr>
          <a:xfrm>
            <a:off x="576469" y="511722"/>
            <a:ext cx="12205252" cy="830997"/>
          </a:xfrm>
          <a:prstGeom prst="rect">
            <a:avLst/>
          </a:prstGeom>
          <a:noFill/>
        </p:spPr>
        <p:txBody>
          <a:bodyPr wrap="square">
            <a:spAutoFit/>
          </a:bodyPr>
          <a:lstStyle/>
          <a:p>
            <a:pPr algn="just"/>
            <a:r>
              <a:rPr lang="en-US" sz="4800" b="1" i="0" dirty="0">
                <a:solidFill>
                  <a:srgbClr val="610B38"/>
                </a:solidFill>
                <a:effectLst/>
                <a:highlight>
                  <a:srgbClr val="FFFFFF"/>
                </a:highlight>
                <a:latin typeface="erdana"/>
              </a:rPr>
              <a:t>Object</a:t>
            </a:r>
          </a:p>
        </p:txBody>
      </p:sp>
      <p:sp>
        <p:nvSpPr>
          <p:cNvPr id="7" name="TextBox 6">
            <a:extLst>
              <a:ext uri="{FF2B5EF4-FFF2-40B4-BE49-F238E27FC236}">
                <a16:creationId xmlns:a16="http://schemas.microsoft.com/office/drawing/2014/main" id="{556212F1-C12D-DB4D-287A-6B21A1EDAB08}"/>
              </a:ext>
            </a:extLst>
          </p:cNvPr>
          <p:cNvSpPr txBox="1"/>
          <p:nvPr/>
        </p:nvSpPr>
        <p:spPr>
          <a:xfrm>
            <a:off x="4134679" y="5220424"/>
            <a:ext cx="12205252" cy="2308324"/>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Syntax:</a:t>
            </a:r>
          </a:p>
          <a:p>
            <a:pPr algn="just"/>
            <a:endParaRPr lang="en-US" b="0" i="0" dirty="0">
              <a:solidFill>
                <a:srgbClr val="333333"/>
              </a:solidFill>
              <a:effectLst/>
              <a:highlight>
                <a:srgbClr val="FFFFFF"/>
              </a:highlight>
              <a:latin typeface="inter-regular"/>
            </a:endParaRPr>
          </a:p>
          <a:p>
            <a:pPr algn="just"/>
            <a:r>
              <a:rPr lang="en-US" b="0" i="0" dirty="0">
                <a:solidFill>
                  <a:srgbClr val="008200"/>
                </a:solidFill>
                <a:effectLst/>
                <a:latin typeface="inter-regular"/>
              </a:rPr>
              <a:t># Declare an object of a class</a:t>
            </a:r>
            <a:r>
              <a:rPr lang="en-US" b="0" i="0" dirty="0">
                <a:solidFill>
                  <a:srgbClr val="000000"/>
                </a:solidFill>
                <a:effectLst/>
                <a:latin typeface="inter-regular"/>
              </a:rPr>
              <a:t>  </a:t>
            </a:r>
          </a:p>
          <a:p>
            <a:pPr algn="just"/>
            <a:r>
              <a:rPr lang="en-US" b="0" i="0" dirty="0" err="1">
                <a:solidFill>
                  <a:srgbClr val="000000"/>
                </a:solidFill>
                <a:effectLst/>
                <a:latin typeface="inter-regular"/>
              </a:rPr>
              <a:t>object_name</a:t>
            </a:r>
            <a:r>
              <a:rPr lang="en-US" b="0" i="0" dirty="0">
                <a:solidFill>
                  <a:srgbClr val="000000"/>
                </a:solidFill>
                <a:effectLst/>
                <a:latin typeface="inter-regular"/>
              </a:rPr>
              <a:t> = </a:t>
            </a:r>
            <a:r>
              <a:rPr lang="en-US" b="0" i="0" dirty="0" err="1">
                <a:solidFill>
                  <a:srgbClr val="000000"/>
                </a:solidFill>
                <a:effectLst/>
                <a:latin typeface="inter-regular"/>
              </a:rPr>
              <a:t>Class_Name</a:t>
            </a:r>
            <a:r>
              <a:rPr lang="en-US" b="0" i="0" dirty="0">
                <a:solidFill>
                  <a:srgbClr val="000000"/>
                </a:solidFill>
                <a:effectLst/>
                <a:latin typeface="inter-regular"/>
              </a:rPr>
              <a:t>(arguments) </a:t>
            </a:r>
          </a:p>
        </p:txBody>
      </p:sp>
    </p:spTree>
    <p:extLst>
      <p:ext uri="{BB962C8B-B14F-4D97-AF65-F5344CB8AC3E}">
        <p14:creationId xmlns:p14="http://schemas.microsoft.com/office/powerpoint/2010/main" val="168886886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4C8D0-6251-FB44-62BC-6748D95343DF}"/>
              </a:ext>
            </a:extLst>
          </p:cNvPr>
          <p:cNvSpPr txBox="1"/>
          <p:nvPr/>
        </p:nvSpPr>
        <p:spPr>
          <a:xfrm>
            <a:off x="576469" y="511722"/>
            <a:ext cx="12205252" cy="1569660"/>
          </a:xfrm>
          <a:prstGeom prst="rect">
            <a:avLst/>
          </a:prstGeom>
          <a:noFill/>
        </p:spPr>
        <p:txBody>
          <a:bodyPr wrap="square">
            <a:spAutoFit/>
          </a:bodyPr>
          <a:lstStyle/>
          <a:p>
            <a:pPr algn="just"/>
            <a:r>
              <a:rPr lang="en-US" sz="4800" b="0" i="0" dirty="0">
                <a:solidFill>
                  <a:srgbClr val="610B38"/>
                </a:solidFill>
                <a:effectLst/>
                <a:highlight>
                  <a:srgbClr val="FFFFFF"/>
                </a:highlight>
                <a:latin typeface="Times New Roman" panose="02020603050405020304" pitchFamily="18" charset="0"/>
                <a:cs typeface="Times New Roman" panose="02020603050405020304" pitchFamily="18" charset="0"/>
              </a:rPr>
              <a:t>The self-parameter</a:t>
            </a:r>
          </a:p>
          <a:p>
            <a:pPr algn="just"/>
            <a:endPar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E073BE-F4F9-75B0-A03E-2F9F460447C3}"/>
              </a:ext>
            </a:extLst>
          </p:cNvPr>
          <p:cNvSpPr txBox="1"/>
          <p:nvPr/>
        </p:nvSpPr>
        <p:spPr>
          <a:xfrm>
            <a:off x="576468" y="2564517"/>
            <a:ext cx="21806453" cy="1754326"/>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The self-parameter refers to the current instance of the class and accesses the class variables. </a:t>
            </a:r>
          </a:p>
          <a:p>
            <a:pPr algn="just"/>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We can use anything instead of self, but it must be the first parameter of any function which belongs to the class.</a:t>
            </a:r>
          </a:p>
        </p:txBody>
      </p:sp>
      <p:sp>
        <p:nvSpPr>
          <p:cNvPr id="9" name="TextBox 8">
            <a:extLst>
              <a:ext uri="{FF2B5EF4-FFF2-40B4-BE49-F238E27FC236}">
                <a16:creationId xmlns:a16="http://schemas.microsoft.com/office/drawing/2014/main" id="{D3105D05-7246-8EE2-40E5-9B8B1AE3DF4C}"/>
              </a:ext>
            </a:extLst>
          </p:cNvPr>
          <p:cNvSpPr txBox="1"/>
          <p:nvPr/>
        </p:nvSpPr>
        <p:spPr>
          <a:xfrm>
            <a:off x="3160643" y="5404368"/>
            <a:ext cx="12205252" cy="3970318"/>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Syntax</a:t>
            </a:r>
          </a:p>
          <a:p>
            <a:pPr algn="just"/>
            <a:endParaRPr lang="en-US" b="0" i="0" dirty="0">
              <a:solidFill>
                <a:srgbClr val="333333"/>
              </a:solidFill>
              <a:effectLst/>
              <a:highlight>
                <a:srgbClr val="FFFFFF"/>
              </a:highlight>
              <a:latin typeface="inter-regular"/>
            </a:endParaRPr>
          </a:p>
          <a:p>
            <a:pPr algn="just"/>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ClassName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#statement_suite  </a:t>
            </a:r>
          </a:p>
          <a:p>
            <a:pPr algn="just"/>
            <a:r>
              <a:rPr lang="en-US" b="0" i="0" dirty="0">
                <a:solidFill>
                  <a:srgbClr val="008200"/>
                </a:solidFill>
                <a:effectLst/>
                <a:latin typeface="inter-regular"/>
              </a:rPr>
              <a:t> </a:t>
            </a: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name, age):  </a:t>
            </a:r>
          </a:p>
          <a:p>
            <a:pPr algn="just"/>
            <a:r>
              <a:rPr lang="en-US" b="0" i="0" dirty="0">
                <a:solidFill>
                  <a:srgbClr val="000000"/>
                </a:solidFill>
                <a:effectLst/>
                <a:latin typeface="inter-regular"/>
              </a:rPr>
              <a:t>   </a:t>
            </a:r>
            <a:r>
              <a:rPr lang="en-US" b="0" i="0" dirty="0">
                <a:solidFill>
                  <a:srgbClr val="008200"/>
                </a:solidFill>
                <a:effectLst/>
                <a:latin typeface="inter-regular"/>
              </a:rPr>
              <a:t>#statement_suite  </a:t>
            </a:r>
          </a:p>
          <a:p>
            <a:pPr algn="just">
              <a:buFont typeface="+mj-lt"/>
              <a:buAutoNum type="arabicPeriod"/>
            </a:pPr>
            <a:endParaRPr lang="en-US" b="0" i="0" dirty="0">
              <a:solidFill>
                <a:srgbClr val="000000"/>
              </a:solidFill>
              <a:effectLst/>
              <a:latin typeface="inter-regular"/>
            </a:endParaRPr>
          </a:p>
        </p:txBody>
      </p:sp>
    </p:spTree>
    <p:extLst>
      <p:ext uri="{BB962C8B-B14F-4D97-AF65-F5344CB8AC3E}">
        <p14:creationId xmlns:p14="http://schemas.microsoft.com/office/powerpoint/2010/main" val="20524184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369651" y="1905600"/>
            <a:ext cx="6707010" cy="5807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Install Python</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Set up Env variable</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Verify in Command Prompt</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Install PyCharm</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Create project </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Run First program using Python</a:t>
            </a:r>
          </a:p>
        </p:txBody>
      </p:sp>
      <p:sp>
        <p:nvSpPr>
          <p:cNvPr id="9" name="TextBox 8">
            <a:extLst>
              <a:ext uri="{FF2B5EF4-FFF2-40B4-BE49-F238E27FC236}">
                <a16:creationId xmlns:a16="http://schemas.microsoft.com/office/drawing/2014/main" id="{F235F67F-D29A-44C5-82B4-154E4F1BC54F}"/>
              </a:ext>
            </a:extLst>
          </p:cNvPr>
          <p:cNvSpPr txBox="1"/>
          <p:nvPr/>
        </p:nvSpPr>
        <p:spPr>
          <a:xfrm>
            <a:off x="369651" y="350196"/>
            <a:ext cx="8054502" cy="73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IN" sz="4800" b="1" kern="0" dirty="0">
                <a:solidFill>
                  <a:srgbClr val="002060"/>
                </a:solidFill>
                <a:ea typeface="+mj-ea"/>
                <a:cs typeface="+mj-cs"/>
                <a:sym typeface="Arial"/>
              </a:rPr>
              <a:t>Installation &amp; Configuration</a:t>
            </a:r>
          </a:p>
        </p:txBody>
      </p:sp>
      <p:sp>
        <p:nvSpPr>
          <p:cNvPr id="3" name="TextBox 2">
            <a:extLst>
              <a:ext uri="{FF2B5EF4-FFF2-40B4-BE49-F238E27FC236}">
                <a16:creationId xmlns:a16="http://schemas.microsoft.com/office/drawing/2014/main" id="{3D38655D-A7C2-FBA6-0F83-576257B51A16}"/>
              </a:ext>
            </a:extLst>
          </p:cNvPr>
          <p:cNvSpPr txBox="1"/>
          <p:nvPr/>
        </p:nvSpPr>
        <p:spPr>
          <a:xfrm>
            <a:off x="9322904" y="1906907"/>
            <a:ext cx="12205252" cy="646331"/>
          </a:xfrm>
          <a:prstGeom prst="rect">
            <a:avLst/>
          </a:prstGeom>
          <a:noFill/>
        </p:spPr>
        <p:txBody>
          <a:bodyPr wrap="square">
            <a:spAutoFit/>
          </a:bodyPr>
          <a:lstStyle/>
          <a:p>
            <a:r>
              <a:rPr lang="en-IN" dirty="0">
                <a:hlinkClick r:id="rId3"/>
              </a:rPr>
              <a:t>Download Python | Python.org</a:t>
            </a:r>
            <a:endParaRPr lang="en-IN" dirty="0"/>
          </a:p>
        </p:txBody>
      </p:sp>
      <p:pic>
        <p:nvPicPr>
          <p:cNvPr id="5" name="Picture 4">
            <a:extLst>
              <a:ext uri="{FF2B5EF4-FFF2-40B4-BE49-F238E27FC236}">
                <a16:creationId xmlns:a16="http://schemas.microsoft.com/office/drawing/2014/main" id="{AAD93A23-E2D7-2F3A-A45D-1AF1ECEE25AD}"/>
              </a:ext>
            </a:extLst>
          </p:cNvPr>
          <p:cNvPicPr>
            <a:picLocks noChangeAspect="1"/>
          </p:cNvPicPr>
          <p:nvPr/>
        </p:nvPicPr>
        <p:blipFill>
          <a:blip r:embed="rId4"/>
          <a:stretch>
            <a:fillRect/>
          </a:stretch>
        </p:blipFill>
        <p:spPr>
          <a:xfrm>
            <a:off x="9587850" y="3453388"/>
            <a:ext cx="6483683" cy="2711589"/>
          </a:xfrm>
          <a:prstGeom prst="rect">
            <a:avLst/>
          </a:prstGeom>
        </p:spPr>
      </p:pic>
      <p:pic>
        <p:nvPicPr>
          <p:cNvPr id="8" name="Picture 7">
            <a:extLst>
              <a:ext uri="{FF2B5EF4-FFF2-40B4-BE49-F238E27FC236}">
                <a16:creationId xmlns:a16="http://schemas.microsoft.com/office/drawing/2014/main" id="{1ADBF7E8-B186-E6BA-EDCA-E18CC100A9A3}"/>
              </a:ext>
            </a:extLst>
          </p:cNvPr>
          <p:cNvPicPr>
            <a:picLocks noChangeAspect="1"/>
          </p:cNvPicPr>
          <p:nvPr/>
        </p:nvPicPr>
        <p:blipFill>
          <a:blip r:embed="rId5"/>
          <a:stretch>
            <a:fillRect/>
          </a:stretch>
        </p:blipFill>
        <p:spPr>
          <a:xfrm>
            <a:off x="9587850" y="6858000"/>
            <a:ext cx="6716015" cy="854766"/>
          </a:xfrm>
          <a:prstGeom prst="rect">
            <a:avLst/>
          </a:prstGeom>
        </p:spPr>
      </p:pic>
      <p:pic>
        <p:nvPicPr>
          <p:cNvPr id="4" name="Picture 3">
            <a:extLst>
              <a:ext uri="{FF2B5EF4-FFF2-40B4-BE49-F238E27FC236}">
                <a16:creationId xmlns:a16="http://schemas.microsoft.com/office/drawing/2014/main" id="{4D52276A-EDF1-E948-0D33-826B58DD74C4}"/>
              </a:ext>
            </a:extLst>
          </p:cNvPr>
          <p:cNvPicPr>
            <a:picLocks noChangeAspect="1"/>
          </p:cNvPicPr>
          <p:nvPr/>
        </p:nvPicPr>
        <p:blipFill>
          <a:blip r:embed="rId6"/>
          <a:stretch>
            <a:fillRect/>
          </a:stretch>
        </p:blipFill>
        <p:spPr>
          <a:xfrm>
            <a:off x="9322904" y="7752523"/>
            <a:ext cx="9081038" cy="4837660"/>
          </a:xfrm>
          <a:prstGeom prst="rect">
            <a:avLst/>
          </a:prstGeom>
        </p:spPr>
      </p:pic>
    </p:spTree>
    <p:extLst>
      <p:ext uri="{BB962C8B-B14F-4D97-AF65-F5344CB8AC3E}">
        <p14:creationId xmlns:p14="http://schemas.microsoft.com/office/powerpoint/2010/main" val="111134567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106E44-5901-4C43-F95B-4F85AC91CFC5}"/>
              </a:ext>
            </a:extLst>
          </p:cNvPr>
          <p:cNvSpPr txBox="1"/>
          <p:nvPr/>
        </p:nvSpPr>
        <p:spPr>
          <a:xfrm>
            <a:off x="357809" y="775252"/>
            <a:ext cx="22422678" cy="7109639"/>
          </a:xfrm>
          <a:prstGeom prst="rect">
            <a:avLst/>
          </a:prstGeom>
          <a:noFill/>
        </p:spPr>
        <p:txBody>
          <a:bodyPr wrap="square">
            <a:spAutoFit/>
          </a:bodyPr>
          <a:lstStyle/>
          <a:p>
            <a:pPr algn="just"/>
            <a:r>
              <a:rPr lang="en-US" sz="4800" b="1" i="0" dirty="0">
                <a:solidFill>
                  <a:srgbClr val="610B38"/>
                </a:solidFill>
                <a:effectLst/>
                <a:highlight>
                  <a:srgbClr val="FFFFFF"/>
                </a:highlight>
                <a:latin typeface="erdana"/>
              </a:rPr>
              <a:t>_ _</a:t>
            </a:r>
            <a:r>
              <a:rPr lang="en-US" sz="4800" b="1" i="0" dirty="0" err="1">
                <a:solidFill>
                  <a:srgbClr val="610B38"/>
                </a:solidFill>
                <a:effectLst/>
                <a:highlight>
                  <a:srgbClr val="FFFFFF"/>
                </a:highlight>
                <a:latin typeface="erdana"/>
              </a:rPr>
              <a:t>init</a:t>
            </a:r>
            <a:r>
              <a:rPr lang="en-US" sz="4800" b="1" i="0" dirty="0">
                <a:solidFill>
                  <a:srgbClr val="610B38"/>
                </a:solidFill>
                <a:effectLst/>
                <a:highlight>
                  <a:srgbClr val="FFFFFF"/>
                </a:highlight>
                <a:latin typeface="erdana"/>
              </a:rPr>
              <a:t>_ _ method</a:t>
            </a:r>
          </a:p>
          <a:p>
            <a:pPr algn="just"/>
            <a:endParaRPr lang="en-US" sz="4800" b="1" dirty="0">
              <a:solidFill>
                <a:srgbClr val="610B38"/>
              </a:solidFill>
              <a:highlight>
                <a:srgbClr val="FFFFFF"/>
              </a:highlight>
              <a:latin typeface="erdana"/>
            </a:endParaRPr>
          </a:p>
          <a:p>
            <a:pPr algn="just"/>
            <a:endParaRPr lang="en-US" sz="4800" b="1" i="0" dirty="0">
              <a:solidFill>
                <a:srgbClr val="610B38"/>
              </a:solidFill>
              <a:effectLst/>
              <a:highlight>
                <a:srgbClr val="FFFFFF"/>
              </a:highlight>
              <a:latin typeface="erdana"/>
            </a:endParaRPr>
          </a:p>
          <a:p>
            <a:pPr algn="just"/>
            <a:endParaRPr lang="en-US" sz="4800" b="1" i="0" dirty="0">
              <a:solidFill>
                <a:srgbClr val="610B38"/>
              </a:solidFill>
              <a:effectLst/>
              <a:highlight>
                <a:srgbClr val="FFFFFF"/>
              </a:highlight>
              <a:latin typeface="erdana"/>
            </a:endParaRPr>
          </a:p>
          <a:p>
            <a:pPr algn="just"/>
            <a:endParaRPr lang="en-US" sz="4800" b="1"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In order to make an instance of a class in Python, a specific function called __</a:t>
            </a:r>
            <a:r>
              <a:rPr lang="en-US" b="0" i="0" dirty="0" err="1">
                <a:solidFill>
                  <a:srgbClr val="333333"/>
                </a:solidFill>
                <a:effectLst/>
                <a:highlight>
                  <a:srgbClr val="FFFFFF"/>
                </a:highlight>
                <a:latin typeface="inter-regular"/>
              </a:rPr>
              <a:t>init</a:t>
            </a:r>
            <a:r>
              <a:rPr lang="en-US" b="0" i="0" dirty="0">
                <a:solidFill>
                  <a:srgbClr val="333333"/>
                </a:solidFill>
                <a:effectLst/>
                <a:highlight>
                  <a:srgbClr val="FFFFFF"/>
                </a:highlight>
                <a:latin typeface="inter-regular"/>
              </a:rPr>
              <a:t>__ is called. </a:t>
            </a:r>
          </a:p>
          <a:p>
            <a:pPr algn="just"/>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Although it is used to set the object's attributes, it is often referred to as a constructor.</a:t>
            </a:r>
          </a:p>
          <a:p>
            <a:pPr algn="just"/>
            <a:r>
              <a:rPr lang="en-US" b="0" i="0" dirty="0">
                <a:solidFill>
                  <a:srgbClr val="333333"/>
                </a:solidFill>
                <a:effectLst/>
                <a:highlight>
                  <a:srgbClr val="FFFFFF"/>
                </a:highlight>
                <a:latin typeface="inter-regular"/>
              </a:rPr>
              <a:t>The self-argument is the only one required by the __</a:t>
            </a:r>
            <a:r>
              <a:rPr lang="en-US" b="0" i="0" dirty="0" err="1">
                <a:solidFill>
                  <a:srgbClr val="333333"/>
                </a:solidFill>
                <a:effectLst/>
                <a:highlight>
                  <a:srgbClr val="FFFFFF"/>
                </a:highlight>
                <a:latin typeface="inter-regular"/>
              </a:rPr>
              <a:t>init</a:t>
            </a:r>
            <a:r>
              <a:rPr lang="en-US" b="0" i="0" dirty="0">
                <a:solidFill>
                  <a:srgbClr val="333333"/>
                </a:solidFill>
                <a:effectLst/>
                <a:highlight>
                  <a:srgbClr val="FFFFFF"/>
                </a:highlight>
                <a:latin typeface="inter-regular"/>
              </a:rPr>
              <a:t>__ method. </a:t>
            </a:r>
          </a:p>
          <a:p>
            <a:pPr algn="just"/>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This argument refers to the newly generated instance of the class</a:t>
            </a:r>
          </a:p>
        </p:txBody>
      </p:sp>
    </p:spTree>
    <p:extLst>
      <p:ext uri="{BB962C8B-B14F-4D97-AF65-F5344CB8AC3E}">
        <p14:creationId xmlns:p14="http://schemas.microsoft.com/office/powerpoint/2010/main" val="4220063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CA95D-8A5F-65AE-BCD2-3A9D81C297C7}"/>
              </a:ext>
            </a:extLst>
          </p:cNvPr>
          <p:cNvSpPr txBox="1"/>
          <p:nvPr/>
        </p:nvSpPr>
        <p:spPr>
          <a:xfrm>
            <a:off x="954156" y="2056686"/>
            <a:ext cx="22700974" cy="5632311"/>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A constructor is a special type of method (function) which is used to initialize the instance members of the class.</a:t>
            </a:r>
          </a:p>
          <a:p>
            <a:pPr algn="just"/>
            <a:r>
              <a:rPr lang="en-US" b="0" i="0" dirty="0">
                <a:solidFill>
                  <a:srgbClr val="333333"/>
                </a:solidFill>
                <a:effectLst/>
                <a:highlight>
                  <a:srgbClr val="FFFFFF"/>
                </a:highlight>
                <a:latin typeface="inter-regular"/>
              </a:rPr>
              <a:t>In C++ or Java, the constructor has the same name as its class, but it treats constructor differently in Python. It is used to create an object.</a:t>
            </a:r>
          </a:p>
          <a:p>
            <a:pPr algn="just"/>
            <a:endParaRPr lang="en-US" dirty="0">
              <a:solidFill>
                <a:srgbClr val="333333"/>
              </a:solidFill>
              <a:highlight>
                <a:srgbClr val="FFFFFF"/>
              </a:highlight>
              <a:latin typeface="inter-regular"/>
            </a:endParaRP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Constructors can be of two types.</a:t>
            </a:r>
          </a:p>
          <a:p>
            <a:pPr algn="just"/>
            <a:endParaRPr lang="en-US" dirty="0">
              <a:solidFill>
                <a:srgbClr val="333333"/>
              </a:solidFill>
              <a:highlight>
                <a:srgbClr val="FFFFFF"/>
              </a:highlight>
              <a:latin typeface="inter-regular"/>
            </a:endParaRPr>
          </a:p>
          <a:p>
            <a:pPr algn="just"/>
            <a:endParaRPr lang="en-US" b="0" i="0" dirty="0">
              <a:solidFill>
                <a:srgbClr val="333333"/>
              </a:solidFill>
              <a:effectLst/>
              <a:highlight>
                <a:srgbClr val="FFFFFF"/>
              </a:highlight>
              <a:latin typeface="inter-regular"/>
            </a:endParaRPr>
          </a:p>
          <a:p>
            <a:pPr algn="just">
              <a:buFont typeface="+mj-lt"/>
              <a:buAutoNum type="arabicPeriod"/>
            </a:pPr>
            <a:r>
              <a:rPr lang="en-US" b="0" i="0" dirty="0">
                <a:solidFill>
                  <a:srgbClr val="000000"/>
                </a:solidFill>
                <a:effectLst/>
                <a:highlight>
                  <a:srgbClr val="FFFFFF"/>
                </a:highlight>
                <a:latin typeface="inter-regular"/>
              </a:rPr>
              <a:t>Parameterized Constructor</a:t>
            </a:r>
          </a:p>
          <a:p>
            <a:pPr algn="just">
              <a:buFont typeface="+mj-lt"/>
              <a:buAutoNum type="arabicPeriod"/>
            </a:pPr>
            <a:r>
              <a:rPr lang="en-US" b="0" i="0" dirty="0">
                <a:solidFill>
                  <a:srgbClr val="000000"/>
                </a:solidFill>
                <a:effectLst/>
                <a:highlight>
                  <a:srgbClr val="FFFFFF"/>
                </a:highlight>
                <a:latin typeface="inter-regular"/>
              </a:rPr>
              <a:t>Non-parameterized Constructor</a:t>
            </a:r>
          </a:p>
        </p:txBody>
      </p:sp>
      <p:sp>
        <p:nvSpPr>
          <p:cNvPr id="7" name="TextBox 6">
            <a:extLst>
              <a:ext uri="{FF2B5EF4-FFF2-40B4-BE49-F238E27FC236}">
                <a16:creationId xmlns:a16="http://schemas.microsoft.com/office/drawing/2014/main" id="{FD9A17B0-2448-1537-8F5E-A6AC4F9BF699}"/>
              </a:ext>
            </a:extLst>
          </p:cNvPr>
          <p:cNvSpPr txBox="1"/>
          <p:nvPr/>
        </p:nvSpPr>
        <p:spPr>
          <a:xfrm>
            <a:off x="954156" y="680687"/>
            <a:ext cx="12205252" cy="646331"/>
          </a:xfrm>
          <a:prstGeom prst="rect">
            <a:avLst/>
          </a:prstGeom>
          <a:noFill/>
        </p:spPr>
        <p:txBody>
          <a:bodyPr wrap="square">
            <a:spAutoFit/>
          </a:bodyPr>
          <a:lstStyle/>
          <a:p>
            <a:pPr algn="just"/>
            <a:r>
              <a:rPr lang="en-US" sz="3600" b="1" i="0" dirty="0">
                <a:solidFill>
                  <a:srgbClr val="610B38"/>
                </a:solidFill>
                <a:effectLst/>
                <a:highlight>
                  <a:srgbClr val="FFFFFF"/>
                </a:highlight>
                <a:latin typeface="erdana"/>
              </a:rPr>
              <a:t>Python Constructor</a:t>
            </a:r>
          </a:p>
        </p:txBody>
      </p:sp>
    </p:spTree>
    <p:extLst>
      <p:ext uri="{BB962C8B-B14F-4D97-AF65-F5344CB8AC3E}">
        <p14:creationId xmlns:p14="http://schemas.microsoft.com/office/powerpoint/2010/main" val="220215227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3BF575-BAF3-CF3E-BE39-041095501DEF}"/>
              </a:ext>
            </a:extLst>
          </p:cNvPr>
          <p:cNvSpPr txBox="1"/>
          <p:nvPr/>
        </p:nvSpPr>
        <p:spPr>
          <a:xfrm>
            <a:off x="755373" y="2272680"/>
            <a:ext cx="21587791" cy="4524315"/>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Creating the constructor in python</a:t>
            </a:r>
          </a:p>
          <a:p>
            <a:pPr algn="just"/>
            <a:r>
              <a:rPr lang="en-US" b="0" i="0" dirty="0">
                <a:solidFill>
                  <a:srgbClr val="333333"/>
                </a:solidFill>
                <a:effectLst/>
                <a:highlight>
                  <a:srgbClr val="FFFFFF"/>
                </a:highlight>
                <a:latin typeface="inter-regular"/>
              </a:rPr>
              <a:t>In Python, the method the </a:t>
            </a:r>
            <a:r>
              <a:rPr lang="en-US" b="1" i="0" dirty="0">
                <a:solidFill>
                  <a:srgbClr val="333333"/>
                </a:solidFill>
                <a:effectLst/>
                <a:highlight>
                  <a:srgbClr val="FFFFFF"/>
                </a:highlight>
                <a:latin typeface="inter-bold"/>
              </a:rPr>
              <a:t>__</a:t>
            </a:r>
            <a:r>
              <a:rPr lang="en-US" b="1" i="0" dirty="0" err="1">
                <a:solidFill>
                  <a:srgbClr val="333333"/>
                </a:solidFill>
                <a:effectLst/>
                <a:highlight>
                  <a:srgbClr val="FFFFFF"/>
                </a:highlight>
                <a:latin typeface="inter-bold"/>
              </a:rPr>
              <a:t>init</a:t>
            </a:r>
            <a:r>
              <a:rPr lang="en-US" b="1" i="0" dirty="0">
                <a:solidFill>
                  <a:srgbClr val="333333"/>
                </a:solidFill>
                <a:effectLst/>
                <a:highlight>
                  <a:srgbClr val="FFFFFF"/>
                </a:highlight>
                <a:latin typeface="inter-bold"/>
              </a:rPr>
              <a:t>__()</a:t>
            </a:r>
            <a:r>
              <a:rPr lang="en-US" b="0" i="0" dirty="0">
                <a:solidFill>
                  <a:srgbClr val="333333"/>
                </a:solidFill>
                <a:effectLst/>
                <a:highlight>
                  <a:srgbClr val="FFFFFF"/>
                </a:highlight>
                <a:latin typeface="inter-regular"/>
              </a:rPr>
              <a:t> simulates the constructor of the class. This method is called when the class is instantiated. It accepts the </a:t>
            </a:r>
            <a:r>
              <a:rPr lang="en-US" b="1" i="0" dirty="0">
                <a:solidFill>
                  <a:srgbClr val="333333"/>
                </a:solidFill>
                <a:effectLst/>
                <a:highlight>
                  <a:srgbClr val="FFFFFF"/>
                </a:highlight>
                <a:latin typeface="inter-bold"/>
              </a:rPr>
              <a:t>self</a:t>
            </a:r>
            <a:r>
              <a:rPr lang="en-US" b="0" i="0" dirty="0">
                <a:solidFill>
                  <a:srgbClr val="333333"/>
                </a:solidFill>
                <a:effectLst/>
                <a:highlight>
                  <a:srgbClr val="FFFFFF"/>
                </a:highlight>
                <a:latin typeface="inter-regular"/>
              </a:rPr>
              <a:t>-keyword as a first argument which allows accessing the attributes or method of the class.</a:t>
            </a: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We can pass any number of arguments at the time of creating the class object, depending upon the </a:t>
            </a:r>
            <a:r>
              <a:rPr lang="en-US" b="1" i="0" dirty="0">
                <a:solidFill>
                  <a:srgbClr val="333333"/>
                </a:solidFill>
                <a:effectLst/>
                <a:highlight>
                  <a:srgbClr val="FFFFFF"/>
                </a:highlight>
                <a:latin typeface="inter-bold"/>
              </a:rPr>
              <a:t>__</a:t>
            </a:r>
            <a:r>
              <a:rPr lang="en-US" b="1" i="0" dirty="0" err="1">
                <a:solidFill>
                  <a:srgbClr val="333333"/>
                </a:solidFill>
                <a:effectLst/>
                <a:highlight>
                  <a:srgbClr val="FFFFFF"/>
                </a:highlight>
                <a:latin typeface="inter-bold"/>
              </a:rPr>
              <a:t>init</a:t>
            </a:r>
            <a:r>
              <a:rPr lang="en-US" b="1" i="0" dirty="0">
                <a:solidFill>
                  <a:srgbClr val="333333"/>
                </a:solidFill>
                <a:effectLst/>
                <a:highlight>
                  <a:srgbClr val="FFFFFF"/>
                </a:highlight>
                <a:latin typeface="inter-bold"/>
              </a:rPr>
              <a:t>__()</a:t>
            </a:r>
            <a:r>
              <a:rPr lang="en-US" b="0" i="0" dirty="0">
                <a:solidFill>
                  <a:srgbClr val="333333"/>
                </a:solidFill>
                <a:effectLst/>
                <a:highlight>
                  <a:srgbClr val="FFFFFF"/>
                </a:highlight>
                <a:latin typeface="inter-regular"/>
              </a:rPr>
              <a:t> definition. It is mostly used to initialize the class attributes. Every class must have a constructor, even if it simply relies on the default constructor.</a:t>
            </a:r>
          </a:p>
        </p:txBody>
      </p:sp>
      <p:sp>
        <p:nvSpPr>
          <p:cNvPr id="5" name="TextBox 4">
            <a:extLst>
              <a:ext uri="{FF2B5EF4-FFF2-40B4-BE49-F238E27FC236}">
                <a16:creationId xmlns:a16="http://schemas.microsoft.com/office/drawing/2014/main" id="{586CE08E-5203-0548-2E1E-D0345428C429}"/>
              </a:ext>
            </a:extLst>
          </p:cNvPr>
          <p:cNvSpPr txBox="1"/>
          <p:nvPr/>
        </p:nvSpPr>
        <p:spPr>
          <a:xfrm>
            <a:off x="934278" y="710505"/>
            <a:ext cx="12205252" cy="646331"/>
          </a:xfrm>
          <a:prstGeom prst="rect">
            <a:avLst/>
          </a:prstGeom>
          <a:noFill/>
        </p:spPr>
        <p:txBody>
          <a:bodyPr wrap="square">
            <a:spAutoFit/>
          </a:bodyPr>
          <a:lstStyle/>
          <a:p>
            <a:pPr algn="just"/>
            <a:r>
              <a:rPr lang="en-US" sz="3600" b="1" i="0" dirty="0">
                <a:solidFill>
                  <a:srgbClr val="610B38"/>
                </a:solidFill>
                <a:effectLst/>
                <a:highlight>
                  <a:srgbClr val="FFFFFF"/>
                </a:highlight>
                <a:latin typeface="erdana"/>
              </a:rPr>
              <a:t>Python Constructor</a:t>
            </a:r>
          </a:p>
        </p:txBody>
      </p:sp>
    </p:spTree>
    <p:extLst>
      <p:ext uri="{BB962C8B-B14F-4D97-AF65-F5344CB8AC3E}">
        <p14:creationId xmlns:p14="http://schemas.microsoft.com/office/powerpoint/2010/main" val="426410440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55016-3E21-EA02-82E6-184E38C21E25}"/>
              </a:ext>
            </a:extLst>
          </p:cNvPr>
          <p:cNvSpPr txBox="1"/>
          <p:nvPr/>
        </p:nvSpPr>
        <p:spPr>
          <a:xfrm>
            <a:off x="1073425" y="951637"/>
            <a:ext cx="20812539" cy="2308324"/>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Counting the number of objects of a class</a:t>
            </a:r>
          </a:p>
          <a:p>
            <a:pPr algn="just"/>
            <a:endParaRPr lang="en-US" dirty="0">
              <a:solidFill>
                <a:srgbClr val="610B38"/>
              </a:solidFill>
              <a:highlight>
                <a:srgbClr val="FFFFFF"/>
              </a:highlight>
              <a:latin typeface="erdana"/>
            </a:endParaRPr>
          </a:p>
          <a:p>
            <a:pPr algn="just"/>
            <a:endParaRPr lang="en-US" dirty="0">
              <a:solidFill>
                <a:srgbClr val="610B38"/>
              </a:solidFill>
              <a:highlight>
                <a:srgbClr val="FFFFFF"/>
              </a:highlight>
              <a:latin typeface="erdana"/>
            </a:endParaRPr>
          </a:p>
          <a:p>
            <a:pPr algn="just"/>
            <a:r>
              <a:rPr lang="en-US" b="0" i="0" dirty="0">
                <a:solidFill>
                  <a:srgbClr val="333333"/>
                </a:solidFill>
                <a:effectLst/>
                <a:highlight>
                  <a:srgbClr val="FFFFFF"/>
                </a:highlight>
                <a:latin typeface="inter-regular"/>
              </a:rPr>
              <a:t>The constructor is called automatically when we create the object of the class. Consider the following example.</a:t>
            </a:r>
          </a:p>
        </p:txBody>
      </p:sp>
      <p:sp>
        <p:nvSpPr>
          <p:cNvPr id="5" name="TextBox 4">
            <a:extLst>
              <a:ext uri="{FF2B5EF4-FFF2-40B4-BE49-F238E27FC236}">
                <a16:creationId xmlns:a16="http://schemas.microsoft.com/office/drawing/2014/main" id="{CEE3EAB1-715A-9CEE-426F-05016E80EF5F}"/>
              </a:ext>
            </a:extLst>
          </p:cNvPr>
          <p:cNvSpPr txBox="1"/>
          <p:nvPr/>
        </p:nvSpPr>
        <p:spPr>
          <a:xfrm>
            <a:off x="3896139" y="5390974"/>
            <a:ext cx="12205252" cy="4524315"/>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r>
              <a:rPr lang="en-US" b="0" i="0" dirty="0">
                <a:solidFill>
                  <a:srgbClr val="000000"/>
                </a:solidFill>
                <a:effectLst/>
                <a:latin typeface="inter-regular"/>
              </a:rPr>
              <a:t>    count = 0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algn="just"/>
            <a:r>
              <a:rPr lang="en-US" b="0" i="0" dirty="0">
                <a:solidFill>
                  <a:srgbClr val="000000"/>
                </a:solidFill>
                <a:effectLst/>
                <a:latin typeface="inter-regular"/>
              </a:rPr>
              <a:t>        </a:t>
            </a:r>
            <a:r>
              <a:rPr lang="en-US" b="0" i="0" dirty="0" err="1">
                <a:solidFill>
                  <a:srgbClr val="000000"/>
                </a:solidFill>
                <a:effectLst/>
                <a:latin typeface="inter-regular"/>
              </a:rPr>
              <a:t>Student.count</a:t>
            </a:r>
            <a:r>
              <a:rPr lang="en-US" b="0" i="0" dirty="0">
                <a:solidFill>
                  <a:srgbClr val="000000"/>
                </a:solidFill>
                <a:effectLst/>
                <a:latin typeface="inter-regular"/>
              </a:rPr>
              <a:t> = </a:t>
            </a:r>
            <a:r>
              <a:rPr lang="en-US" b="0" i="0" dirty="0" err="1">
                <a:solidFill>
                  <a:srgbClr val="000000"/>
                </a:solidFill>
                <a:effectLst/>
                <a:latin typeface="inter-regular"/>
              </a:rPr>
              <a:t>Student.count</a:t>
            </a:r>
            <a:r>
              <a:rPr lang="en-US" b="0" i="0" dirty="0">
                <a:solidFill>
                  <a:srgbClr val="000000"/>
                </a:solidFill>
                <a:effectLst/>
                <a:latin typeface="inter-regular"/>
              </a:rPr>
              <a:t> + 1    </a:t>
            </a:r>
          </a:p>
          <a:p>
            <a:pPr algn="just"/>
            <a:r>
              <a:rPr lang="en-US" b="0" i="0" dirty="0">
                <a:solidFill>
                  <a:srgbClr val="000000"/>
                </a:solidFill>
                <a:effectLst/>
                <a:latin typeface="inter-regular"/>
              </a:rPr>
              <a:t>s1=Student()    </a:t>
            </a:r>
          </a:p>
          <a:p>
            <a:pPr algn="just"/>
            <a:r>
              <a:rPr lang="en-US" b="0" i="0" dirty="0">
                <a:solidFill>
                  <a:srgbClr val="000000"/>
                </a:solidFill>
                <a:effectLst/>
                <a:latin typeface="inter-regular"/>
              </a:rPr>
              <a:t>s2=Student()    </a:t>
            </a:r>
          </a:p>
          <a:p>
            <a:pPr algn="just"/>
            <a:r>
              <a:rPr lang="en-US" b="0" i="0" dirty="0">
                <a:solidFill>
                  <a:srgbClr val="000000"/>
                </a:solidFill>
                <a:effectLst/>
                <a:latin typeface="inter-regular"/>
              </a:rPr>
              <a:t>s3=Student()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number of students:"</a:t>
            </a:r>
            <a:r>
              <a:rPr lang="en-US" b="0" i="0" dirty="0">
                <a:solidFill>
                  <a:srgbClr val="000000"/>
                </a:solidFill>
                <a:effectLst/>
                <a:latin typeface="inter-regular"/>
              </a:rPr>
              <a:t>,</a:t>
            </a:r>
            <a:r>
              <a:rPr lang="en-US" b="0" i="0" dirty="0" err="1">
                <a:solidFill>
                  <a:srgbClr val="000000"/>
                </a:solidFill>
                <a:effectLst/>
                <a:latin typeface="inter-regular"/>
              </a:rPr>
              <a:t>Student.count</a:t>
            </a:r>
            <a:r>
              <a:rPr lang="en-US" b="0" i="0" dirty="0">
                <a:solidFill>
                  <a:srgbClr val="000000"/>
                </a:solidFill>
                <a:effectLst/>
                <a:latin typeface="inter-regular"/>
              </a:rPr>
              <a:t>)    </a:t>
            </a:r>
          </a:p>
        </p:txBody>
      </p:sp>
    </p:spTree>
    <p:extLst>
      <p:ext uri="{BB962C8B-B14F-4D97-AF65-F5344CB8AC3E}">
        <p14:creationId xmlns:p14="http://schemas.microsoft.com/office/powerpoint/2010/main" val="104065438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BD09E-3049-61E3-82C0-F4E98CE4554F}"/>
              </a:ext>
            </a:extLst>
          </p:cNvPr>
          <p:cNvSpPr txBox="1"/>
          <p:nvPr/>
        </p:nvSpPr>
        <p:spPr>
          <a:xfrm>
            <a:off x="1272209" y="1008679"/>
            <a:ext cx="12205252" cy="646331"/>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Python Non-Parameterized Constructor</a:t>
            </a:r>
          </a:p>
        </p:txBody>
      </p:sp>
      <p:sp>
        <p:nvSpPr>
          <p:cNvPr id="7" name="TextBox 6">
            <a:extLst>
              <a:ext uri="{FF2B5EF4-FFF2-40B4-BE49-F238E27FC236}">
                <a16:creationId xmlns:a16="http://schemas.microsoft.com/office/drawing/2014/main" id="{34996E60-F1B7-016B-1887-0FF4DBF04B6E}"/>
              </a:ext>
            </a:extLst>
          </p:cNvPr>
          <p:cNvSpPr txBox="1"/>
          <p:nvPr/>
        </p:nvSpPr>
        <p:spPr>
          <a:xfrm>
            <a:off x="1928191" y="3130039"/>
            <a:ext cx="20534244" cy="7294305"/>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The non-parameterized constructor uses when we do not want to manipulate the value or the constructor that has only self as an argument. Consider the following example.</a:t>
            </a:r>
          </a:p>
          <a:p>
            <a:pPr algn="just"/>
            <a:endParaRPr lang="en-US" b="0" i="0" dirty="0">
              <a:solidFill>
                <a:srgbClr val="333333"/>
              </a:solidFill>
              <a:effectLst/>
              <a:highlight>
                <a:srgbClr val="FFFFFF"/>
              </a:highlight>
              <a:latin typeface="inter-regular"/>
            </a:endParaRPr>
          </a:p>
          <a:p>
            <a:pPr algn="just"/>
            <a:r>
              <a:rPr lang="en-US" b="0" i="0" dirty="0">
                <a:solidFill>
                  <a:srgbClr val="610B4B"/>
                </a:solidFill>
                <a:effectLst/>
                <a:highlight>
                  <a:srgbClr val="FFFFFF"/>
                </a:highlight>
                <a:latin typeface="erdana"/>
              </a:rPr>
              <a:t>Example</a:t>
            </a:r>
          </a:p>
          <a:p>
            <a:pPr algn="just"/>
            <a:endParaRPr lang="en-US" b="0" i="0" dirty="0">
              <a:solidFill>
                <a:srgbClr val="610B4B"/>
              </a:solidFill>
              <a:effectLst/>
              <a:highlight>
                <a:srgbClr val="FFFFFF"/>
              </a:highlight>
              <a:latin typeface="erdana"/>
            </a:endParaRPr>
          </a:p>
          <a:p>
            <a:pPr algn="just"/>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r>
              <a:rPr lang="en-US" b="0" i="0" dirty="0">
                <a:solidFill>
                  <a:srgbClr val="008200"/>
                </a:solidFill>
                <a:effectLst/>
                <a:latin typeface="inter-regular"/>
              </a:rPr>
              <a:t># Constructor - non parameterized</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"This is non parametrized constructor"</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show(</a:t>
            </a:r>
            <a:r>
              <a:rPr lang="en-US" b="0" i="0" dirty="0" err="1">
                <a:solidFill>
                  <a:srgbClr val="000000"/>
                </a:solidFill>
                <a:effectLst/>
                <a:latin typeface="inter-regular"/>
              </a:rPr>
              <a:t>self,name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Hello"</a:t>
            </a:r>
            <a:r>
              <a:rPr lang="en-US" b="0" i="0" dirty="0" err="1">
                <a:solidFill>
                  <a:srgbClr val="000000"/>
                </a:solidFill>
                <a:effectLst/>
                <a:latin typeface="inter-regular"/>
              </a:rPr>
              <a:t>,name</a:t>
            </a:r>
            <a:r>
              <a:rPr lang="en-US" b="0" i="0" dirty="0">
                <a:solidFill>
                  <a:srgbClr val="000000"/>
                </a:solidFill>
                <a:effectLst/>
                <a:latin typeface="inter-regular"/>
              </a:rPr>
              <a:t>)  </a:t>
            </a:r>
          </a:p>
          <a:p>
            <a:pPr algn="just"/>
            <a:r>
              <a:rPr lang="en-US" b="0" i="0" dirty="0">
                <a:solidFill>
                  <a:srgbClr val="000000"/>
                </a:solidFill>
                <a:effectLst/>
                <a:latin typeface="inter-regular"/>
              </a:rPr>
              <a:t>student = Student()  </a:t>
            </a:r>
          </a:p>
          <a:p>
            <a:pPr algn="just"/>
            <a:r>
              <a:rPr lang="en-US" b="0" i="0" dirty="0" err="1">
                <a:solidFill>
                  <a:srgbClr val="000000"/>
                </a:solidFill>
                <a:effectLst/>
                <a:latin typeface="inter-regular"/>
              </a:rPr>
              <a:t>student.show</a:t>
            </a:r>
            <a:r>
              <a:rPr lang="en-US" b="0" i="0" dirty="0">
                <a:solidFill>
                  <a:srgbClr val="000000"/>
                </a:solidFill>
                <a:effectLst/>
                <a:latin typeface="inter-regular"/>
              </a:rPr>
              <a:t>(</a:t>
            </a:r>
            <a:r>
              <a:rPr lang="en-US" b="0" i="0" dirty="0">
                <a:solidFill>
                  <a:srgbClr val="0000FF"/>
                </a:solidFill>
                <a:effectLst/>
                <a:latin typeface="inter-regular"/>
              </a:rPr>
              <a:t>"John"</a:t>
            </a:r>
            <a:r>
              <a:rPr lang="en-US" b="0" i="0" dirty="0">
                <a:solidFill>
                  <a:srgbClr val="000000"/>
                </a:solidFill>
                <a:effectLst/>
                <a:latin typeface="inter-regular"/>
              </a:rPr>
              <a:t>)      </a:t>
            </a:r>
          </a:p>
        </p:txBody>
      </p:sp>
    </p:spTree>
    <p:extLst>
      <p:ext uri="{BB962C8B-B14F-4D97-AF65-F5344CB8AC3E}">
        <p14:creationId xmlns:p14="http://schemas.microsoft.com/office/powerpoint/2010/main" val="378776119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96284-FD7B-A251-56D2-9C76F7C84325}"/>
              </a:ext>
            </a:extLst>
          </p:cNvPr>
          <p:cNvSpPr txBox="1"/>
          <p:nvPr/>
        </p:nvSpPr>
        <p:spPr>
          <a:xfrm>
            <a:off x="5108712" y="4318843"/>
            <a:ext cx="12205252" cy="5078313"/>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r>
              <a:rPr lang="en-US" b="0" i="0" dirty="0">
                <a:solidFill>
                  <a:srgbClr val="008200"/>
                </a:solidFill>
                <a:effectLst/>
                <a:latin typeface="inter-regular"/>
              </a:rPr>
              <a:t># Constructor - parameterized</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name):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"This is parametrized constructor"</a:t>
            </a:r>
            <a:r>
              <a:rPr lang="en-US" b="0" i="0" dirty="0">
                <a:solidFill>
                  <a:srgbClr val="000000"/>
                </a:solidFill>
                <a:effectLst/>
                <a:latin typeface="inter-regular"/>
              </a:rPr>
              <a:t>)  </a:t>
            </a:r>
          </a:p>
          <a:p>
            <a:pPr algn="just"/>
            <a:r>
              <a:rPr lang="en-US" b="0" i="0" dirty="0">
                <a:solidFill>
                  <a:srgbClr val="000000"/>
                </a:solidFill>
                <a:effectLst/>
                <a:latin typeface="inter-regular"/>
              </a:rPr>
              <a:t>        self.name = name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show(self):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Hello"</a:t>
            </a:r>
            <a:r>
              <a:rPr lang="en-US" b="0" i="0" dirty="0" err="1">
                <a:solidFill>
                  <a:srgbClr val="000000"/>
                </a:solidFill>
                <a:effectLst/>
                <a:latin typeface="inter-regular"/>
              </a:rPr>
              <a:t>,self.name</a:t>
            </a:r>
            <a:r>
              <a:rPr lang="en-US" b="0" i="0" dirty="0">
                <a:solidFill>
                  <a:srgbClr val="000000"/>
                </a:solidFill>
                <a:effectLst/>
                <a:latin typeface="inter-regular"/>
              </a:rPr>
              <a:t>)  </a:t>
            </a:r>
          </a:p>
          <a:p>
            <a:pPr algn="just"/>
            <a:r>
              <a:rPr lang="en-US" b="0" i="0" dirty="0">
                <a:solidFill>
                  <a:srgbClr val="000000"/>
                </a:solidFill>
                <a:effectLst/>
                <a:latin typeface="inter-regular"/>
              </a:rPr>
              <a:t>student = Student(</a:t>
            </a:r>
            <a:r>
              <a:rPr lang="en-US" b="0" i="0" dirty="0">
                <a:solidFill>
                  <a:srgbClr val="0000FF"/>
                </a:solidFill>
                <a:effectLst/>
                <a:latin typeface="inter-regular"/>
              </a:rPr>
              <a:t>"John"</a:t>
            </a:r>
            <a:r>
              <a:rPr lang="en-US" b="0" i="0" dirty="0">
                <a:solidFill>
                  <a:srgbClr val="000000"/>
                </a:solidFill>
                <a:effectLst/>
                <a:latin typeface="inter-regular"/>
              </a:rPr>
              <a:t>)  </a:t>
            </a:r>
          </a:p>
          <a:p>
            <a:pPr algn="just"/>
            <a:r>
              <a:rPr lang="en-US" b="0" i="0" dirty="0" err="1">
                <a:solidFill>
                  <a:srgbClr val="000000"/>
                </a:solidFill>
                <a:effectLst/>
                <a:latin typeface="inter-regular"/>
              </a:rPr>
              <a:t>student.show</a:t>
            </a:r>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id="{1B7AD7C3-FA36-0EDA-90F4-1D1EEC0202B4}"/>
              </a:ext>
            </a:extLst>
          </p:cNvPr>
          <p:cNvSpPr txBox="1"/>
          <p:nvPr/>
        </p:nvSpPr>
        <p:spPr>
          <a:xfrm>
            <a:off x="1371600" y="959639"/>
            <a:ext cx="22283530" cy="1938992"/>
          </a:xfrm>
          <a:prstGeom prst="rect">
            <a:avLst/>
          </a:prstGeom>
          <a:noFill/>
        </p:spPr>
        <p:txBody>
          <a:bodyPr wrap="square">
            <a:spAutoFit/>
          </a:bodyPr>
          <a:lstStyle/>
          <a:p>
            <a:pPr algn="just"/>
            <a:r>
              <a:rPr lang="en-US" sz="4800" b="0" i="0" dirty="0">
                <a:solidFill>
                  <a:srgbClr val="610B38"/>
                </a:solidFill>
                <a:effectLst/>
                <a:highlight>
                  <a:srgbClr val="FFFFFF"/>
                </a:highlight>
                <a:latin typeface="Times New Roman" panose="02020603050405020304" pitchFamily="18" charset="0"/>
                <a:cs typeface="Times New Roman" panose="02020603050405020304" pitchFamily="18" charset="0"/>
              </a:rPr>
              <a:t>Python Parameterized Constructor</a:t>
            </a:r>
          </a:p>
          <a:p>
            <a:pPr algn="just"/>
            <a:endParaRPr lang="en-US" b="0"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The parameterized constructor has multiple parameters along with the </a:t>
            </a:r>
            <a:r>
              <a:rPr lang="en-US" b="1" i="0" dirty="0">
                <a:solidFill>
                  <a:srgbClr val="333333"/>
                </a:solidFill>
                <a:effectLst/>
                <a:highlight>
                  <a:srgbClr val="FFFFFF"/>
                </a:highlight>
                <a:latin typeface="inter-bold"/>
              </a:rPr>
              <a:t>self</a:t>
            </a:r>
            <a:r>
              <a:rPr lang="en-US" b="0" i="0" dirty="0">
                <a:solidFill>
                  <a:srgbClr val="333333"/>
                </a:solidFill>
                <a:effectLst/>
                <a:highlight>
                  <a:srgbClr val="FFFFFF"/>
                </a:highlight>
                <a:latin typeface="inter-regular"/>
              </a:rPr>
              <a:t>. Consider the following example.</a:t>
            </a:r>
          </a:p>
        </p:txBody>
      </p:sp>
    </p:spTree>
    <p:extLst>
      <p:ext uri="{BB962C8B-B14F-4D97-AF65-F5344CB8AC3E}">
        <p14:creationId xmlns:p14="http://schemas.microsoft.com/office/powerpoint/2010/main" val="152600005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E2828-78A7-CC48-E450-977E0D77FAD8}"/>
              </a:ext>
            </a:extLst>
          </p:cNvPr>
          <p:cNvSpPr txBox="1"/>
          <p:nvPr/>
        </p:nvSpPr>
        <p:spPr>
          <a:xfrm>
            <a:off x="675862" y="2656850"/>
            <a:ext cx="21667304" cy="7848302"/>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When we do not include the constructor in the class or forget to declare it, then that becomes the default constructor. It does not perform any task but initializes the objects. Consider the following example.</a:t>
            </a:r>
          </a:p>
          <a:p>
            <a:pPr algn="just"/>
            <a:endParaRPr lang="en-US" b="0" i="0" dirty="0">
              <a:solidFill>
                <a:srgbClr val="333333"/>
              </a:solidFill>
              <a:effectLst/>
              <a:highlight>
                <a:srgbClr val="FFFFFF"/>
              </a:highlight>
              <a:latin typeface="inter-regular"/>
            </a:endParaRPr>
          </a:p>
          <a:p>
            <a:pPr algn="just"/>
            <a:r>
              <a:rPr lang="en-US" b="0" i="0" dirty="0">
                <a:solidFill>
                  <a:srgbClr val="610B4B"/>
                </a:solidFill>
                <a:effectLst/>
                <a:highlight>
                  <a:srgbClr val="FFFFFF"/>
                </a:highlight>
                <a:latin typeface="erdana"/>
              </a:rPr>
              <a:t>Example</a:t>
            </a:r>
          </a:p>
          <a:p>
            <a:pPr algn="just"/>
            <a:endParaRPr lang="en-US" b="0" i="0" dirty="0">
              <a:solidFill>
                <a:srgbClr val="610B4B"/>
              </a:solidFill>
              <a:effectLst/>
              <a:highlight>
                <a:srgbClr val="FFFFFF"/>
              </a:highlight>
              <a:latin typeface="erdana"/>
            </a:endParaRPr>
          </a:p>
          <a:p>
            <a:pPr algn="just"/>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r>
              <a:rPr lang="en-US" b="0" i="0" dirty="0" err="1">
                <a:solidFill>
                  <a:srgbClr val="000000"/>
                </a:solidFill>
                <a:effectLst/>
                <a:latin typeface="inter-regular"/>
              </a:rPr>
              <a:t>roll_num</a:t>
            </a:r>
            <a:r>
              <a:rPr lang="en-US" b="0" i="0" dirty="0">
                <a:solidFill>
                  <a:srgbClr val="000000"/>
                </a:solidFill>
                <a:effectLst/>
                <a:latin typeface="inter-regular"/>
              </a:rPr>
              <a:t> = 101  </a:t>
            </a:r>
          </a:p>
          <a:p>
            <a:pPr algn="just"/>
            <a:r>
              <a:rPr lang="en-US" b="0" i="0" dirty="0">
                <a:solidFill>
                  <a:srgbClr val="000000"/>
                </a:solidFill>
                <a:effectLst/>
                <a:latin typeface="inter-regular"/>
              </a:rPr>
              <a:t>    name = </a:t>
            </a:r>
            <a:r>
              <a:rPr lang="en-US" b="0" i="0" dirty="0">
                <a:solidFill>
                  <a:srgbClr val="0000FF"/>
                </a:solidFill>
                <a:effectLst/>
                <a:latin typeface="inter-regular"/>
              </a:rPr>
              <a:t>"Joseph"</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self.roll_num,self.name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st</a:t>
            </a:r>
            <a:r>
              <a:rPr lang="en-US" b="0" i="0" dirty="0">
                <a:solidFill>
                  <a:srgbClr val="000000"/>
                </a:solidFill>
                <a:effectLst/>
                <a:latin typeface="inter-regular"/>
              </a:rPr>
              <a:t> = Student()  </a:t>
            </a:r>
          </a:p>
          <a:p>
            <a:pPr algn="just"/>
            <a:r>
              <a:rPr lang="en-US" b="0" i="0" dirty="0" err="1">
                <a:solidFill>
                  <a:srgbClr val="000000"/>
                </a:solidFill>
                <a:effectLst/>
                <a:latin typeface="inter-regular"/>
              </a:rPr>
              <a:t>st.display</a:t>
            </a:r>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id="{7CCD9AD3-2D84-8E57-6273-6946D0643D71}"/>
              </a:ext>
            </a:extLst>
          </p:cNvPr>
          <p:cNvSpPr txBox="1"/>
          <p:nvPr/>
        </p:nvSpPr>
        <p:spPr>
          <a:xfrm>
            <a:off x="1013791" y="849652"/>
            <a:ext cx="12205252" cy="830997"/>
          </a:xfrm>
          <a:prstGeom prst="rect">
            <a:avLst/>
          </a:prstGeom>
          <a:noFill/>
        </p:spPr>
        <p:txBody>
          <a:bodyPr wrap="square">
            <a:spAutoFit/>
          </a:bodyPr>
          <a:lstStyle/>
          <a:p>
            <a:pPr algn="just"/>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Python Default Constructor</a:t>
            </a:r>
          </a:p>
        </p:txBody>
      </p:sp>
    </p:spTree>
    <p:extLst>
      <p:ext uri="{BB962C8B-B14F-4D97-AF65-F5344CB8AC3E}">
        <p14:creationId xmlns:p14="http://schemas.microsoft.com/office/powerpoint/2010/main" val="64862560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E8B7EF-ECF7-0C57-6D98-258037201E7F}"/>
              </a:ext>
            </a:extLst>
          </p:cNvPr>
          <p:cNvSpPr txBox="1"/>
          <p:nvPr/>
        </p:nvSpPr>
        <p:spPr>
          <a:xfrm>
            <a:off x="1530625" y="2830567"/>
            <a:ext cx="20633635" cy="5632311"/>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Let's have a look at another scenario, what happen if we declare the two same constructors in the class.</a:t>
            </a:r>
          </a:p>
          <a:p>
            <a:pPr algn="just"/>
            <a:endParaRPr lang="en-US" b="0" i="0" dirty="0">
              <a:solidFill>
                <a:srgbClr val="333333"/>
              </a:solidFill>
              <a:effectLst/>
              <a:highlight>
                <a:srgbClr val="FFFFFF"/>
              </a:highlight>
              <a:latin typeface="inter-regular"/>
            </a:endParaRPr>
          </a:p>
          <a:p>
            <a:pPr algn="just"/>
            <a:r>
              <a:rPr lang="en-US" b="0" i="0" dirty="0">
                <a:solidFill>
                  <a:srgbClr val="610B4B"/>
                </a:solidFill>
                <a:effectLst/>
                <a:highlight>
                  <a:srgbClr val="FFFFFF"/>
                </a:highlight>
                <a:latin typeface="erdana"/>
              </a:rPr>
              <a:t>Example</a:t>
            </a:r>
          </a:p>
          <a:p>
            <a:pPr algn="just"/>
            <a:endParaRPr lang="en-US" b="1" i="0" dirty="0">
              <a:solidFill>
                <a:srgbClr val="006699"/>
              </a:solidFill>
              <a:effectLst/>
              <a:latin typeface="inter-regular"/>
            </a:endParaRPr>
          </a:p>
          <a:p>
            <a:pPr algn="just"/>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First Constructor"</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second </a:t>
            </a:r>
            <a:r>
              <a:rPr lang="en-US" b="0" i="0" dirty="0" err="1">
                <a:solidFill>
                  <a:srgbClr val="0000FF"/>
                </a:solidFill>
                <a:effectLst/>
                <a:latin typeface="inter-regular"/>
              </a:rPr>
              <a:t>contructor</a:t>
            </a:r>
            <a:r>
              <a:rPr lang="en-US" b="0" i="0" dirty="0">
                <a:solidFill>
                  <a:srgbClr val="0000FF"/>
                </a:solidFill>
                <a:effectLst/>
                <a:latin typeface="inter-regular"/>
              </a:rPr>
              <a:t>"</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st</a:t>
            </a:r>
            <a:r>
              <a:rPr lang="en-US" b="0" i="0" dirty="0">
                <a:solidFill>
                  <a:srgbClr val="000000"/>
                </a:solidFill>
                <a:effectLst/>
                <a:latin typeface="inter-regular"/>
              </a:rPr>
              <a:t> = Student()  </a:t>
            </a:r>
          </a:p>
        </p:txBody>
      </p:sp>
      <p:sp>
        <p:nvSpPr>
          <p:cNvPr id="6" name="TextBox 5">
            <a:extLst>
              <a:ext uri="{FF2B5EF4-FFF2-40B4-BE49-F238E27FC236}">
                <a16:creationId xmlns:a16="http://schemas.microsoft.com/office/drawing/2014/main" id="{A36C145B-A540-345C-5049-385D60D05038}"/>
              </a:ext>
            </a:extLst>
          </p:cNvPr>
          <p:cNvSpPr txBox="1"/>
          <p:nvPr/>
        </p:nvSpPr>
        <p:spPr>
          <a:xfrm>
            <a:off x="934278" y="750261"/>
            <a:ext cx="12205252" cy="830997"/>
          </a:xfrm>
          <a:prstGeom prst="rect">
            <a:avLst/>
          </a:prstGeom>
          <a:noFill/>
        </p:spPr>
        <p:txBody>
          <a:bodyPr wrap="square">
            <a:spAutoFit/>
          </a:bodyPr>
          <a:lstStyle/>
          <a:p>
            <a:pPr algn="just"/>
            <a:r>
              <a:rPr lang="en-US" sz="4800" b="1" i="0" dirty="0">
                <a:solidFill>
                  <a:srgbClr val="610B38"/>
                </a:solidFill>
                <a:effectLst/>
                <a:highlight>
                  <a:srgbClr val="FFFFFF"/>
                </a:highlight>
                <a:latin typeface="erdana"/>
              </a:rPr>
              <a:t>More than One Constructor in Single class</a:t>
            </a:r>
          </a:p>
        </p:txBody>
      </p:sp>
    </p:spTree>
    <p:extLst>
      <p:ext uri="{BB962C8B-B14F-4D97-AF65-F5344CB8AC3E}">
        <p14:creationId xmlns:p14="http://schemas.microsoft.com/office/powerpoint/2010/main" val="247228331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53A5D1-F03B-4507-767D-6B8AC577254D}"/>
              </a:ext>
            </a:extLst>
          </p:cNvPr>
          <p:cNvSpPr txBox="1"/>
          <p:nvPr/>
        </p:nvSpPr>
        <p:spPr>
          <a:xfrm>
            <a:off x="1212111" y="1110020"/>
            <a:ext cx="22200782" cy="2862322"/>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Built-in class attributes</a:t>
            </a:r>
          </a:p>
          <a:p>
            <a:pPr algn="just"/>
            <a:endParaRPr lang="en-US" b="0"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Along with the other attributes, a Python class also contains some built-in class attributes which provide information about the class.</a:t>
            </a:r>
          </a:p>
          <a:p>
            <a:pPr algn="just"/>
            <a:endParaRPr lang="en-US" b="0" i="0" dirty="0">
              <a:solidFill>
                <a:srgbClr val="333333"/>
              </a:solidFill>
              <a:effectLst/>
              <a:highlight>
                <a:srgbClr val="FFFFFF"/>
              </a:highlight>
              <a:latin typeface="inter-regular"/>
            </a:endParaRPr>
          </a:p>
        </p:txBody>
      </p:sp>
      <p:pic>
        <p:nvPicPr>
          <p:cNvPr id="7" name="Picture 6">
            <a:extLst>
              <a:ext uri="{FF2B5EF4-FFF2-40B4-BE49-F238E27FC236}">
                <a16:creationId xmlns:a16="http://schemas.microsoft.com/office/drawing/2014/main" id="{A8655BDF-BE81-0284-62AC-FCA17D9A0634}"/>
              </a:ext>
            </a:extLst>
          </p:cNvPr>
          <p:cNvPicPr>
            <a:picLocks noChangeAspect="1"/>
          </p:cNvPicPr>
          <p:nvPr/>
        </p:nvPicPr>
        <p:blipFill>
          <a:blip r:embed="rId3"/>
          <a:stretch>
            <a:fillRect/>
          </a:stretch>
        </p:blipFill>
        <p:spPr>
          <a:xfrm>
            <a:off x="2704814" y="4291319"/>
            <a:ext cx="16072284" cy="7043447"/>
          </a:xfrm>
          <a:prstGeom prst="rect">
            <a:avLst/>
          </a:prstGeom>
        </p:spPr>
      </p:pic>
    </p:spTree>
    <p:extLst>
      <p:ext uri="{BB962C8B-B14F-4D97-AF65-F5344CB8AC3E}">
        <p14:creationId xmlns:p14="http://schemas.microsoft.com/office/powerpoint/2010/main" val="318096084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877533-F05B-2F31-6BDA-AE8710AD0DD8}"/>
              </a:ext>
            </a:extLst>
          </p:cNvPr>
          <p:cNvSpPr/>
          <p:nvPr/>
        </p:nvSpPr>
        <p:spPr>
          <a:xfrm>
            <a:off x="8240663" y="5084369"/>
            <a:ext cx="6827059" cy="3046988"/>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 &amp; A</a:t>
            </a:r>
          </a:p>
          <a:p>
            <a:pPr algn="ctr"/>
            <a:endPar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085102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A7A25-6A74-47FA-B4E9-DF19EE080D5C}"/>
              </a:ext>
            </a:extLst>
          </p:cNvPr>
          <p:cNvSpPr txBox="1"/>
          <p:nvPr/>
        </p:nvSpPr>
        <p:spPr>
          <a:xfrm>
            <a:off x="369651" y="1905600"/>
            <a:ext cx="6707010" cy="5807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Install Python</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Set up Env variable</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Verify in Command Prompt</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Install PyCharm</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Create project </a:t>
            </a:r>
          </a:p>
          <a:p>
            <a:pPr marL="444465" indent="-446749" algn="l" defTabSz="2438400">
              <a:spcBef>
                <a:spcPts val="2900"/>
              </a:spcBef>
              <a:buSzPct val="100000"/>
              <a:buFontTx/>
              <a:buChar char="–"/>
            </a:pPr>
            <a:r>
              <a:rPr lang="en-US" kern="0" dirty="0">
                <a:solidFill>
                  <a:srgbClr val="000000"/>
                </a:solidFill>
                <a:latin typeface="Times New Roman" panose="02020603050405020304" pitchFamily="18" charset="0"/>
                <a:ea typeface="+mj-ea"/>
                <a:cs typeface="Times New Roman" panose="02020603050405020304" pitchFamily="18" charset="0"/>
                <a:sym typeface="Arial"/>
              </a:rPr>
              <a:t>Run First program using Python</a:t>
            </a:r>
          </a:p>
        </p:txBody>
      </p:sp>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IN" sz="4800" b="1" kern="0" dirty="0">
                <a:solidFill>
                  <a:srgbClr val="002060"/>
                </a:solidFill>
                <a:ea typeface="+mj-ea"/>
                <a:cs typeface="+mj-cs"/>
                <a:sym typeface="Arial"/>
              </a:rPr>
              <a:t>Example: Python Programming</a:t>
            </a:r>
          </a:p>
        </p:txBody>
      </p:sp>
      <p:sp>
        <p:nvSpPr>
          <p:cNvPr id="3" name="TextBox 2">
            <a:extLst>
              <a:ext uri="{FF2B5EF4-FFF2-40B4-BE49-F238E27FC236}">
                <a16:creationId xmlns:a16="http://schemas.microsoft.com/office/drawing/2014/main" id="{3D38655D-A7C2-FBA6-0F83-576257B51A16}"/>
              </a:ext>
            </a:extLst>
          </p:cNvPr>
          <p:cNvSpPr txBox="1"/>
          <p:nvPr/>
        </p:nvSpPr>
        <p:spPr>
          <a:xfrm>
            <a:off x="9322904" y="1906907"/>
            <a:ext cx="12205252" cy="646331"/>
          </a:xfrm>
          <a:prstGeom prst="rect">
            <a:avLst/>
          </a:prstGeom>
          <a:noFill/>
        </p:spPr>
        <p:txBody>
          <a:bodyPr wrap="square">
            <a:spAutoFit/>
          </a:bodyPr>
          <a:lstStyle/>
          <a:p>
            <a:r>
              <a:rPr lang="en-IN" dirty="0">
                <a:hlinkClick r:id="rId3"/>
              </a:rPr>
              <a:t>Download Python | Python.org</a:t>
            </a:r>
            <a:endParaRPr lang="en-IN" dirty="0"/>
          </a:p>
        </p:txBody>
      </p:sp>
      <p:pic>
        <p:nvPicPr>
          <p:cNvPr id="5" name="Picture 4">
            <a:extLst>
              <a:ext uri="{FF2B5EF4-FFF2-40B4-BE49-F238E27FC236}">
                <a16:creationId xmlns:a16="http://schemas.microsoft.com/office/drawing/2014/main" id="{AAD93A23-E2D7-2F3A-A45D-1AF1ECEE25AD}"/>
              </a:ext>
            </a:extLst>
          </p:cNvPr>
          <p:cNvPicPr>
            <a:picLocks noChangeAspect="1"/>
          </p:cNvPicPr>
          <p:nvPr/>
        </p:nvPicPr>
        <p:blipFill>
          <a:blip r:embed="rId4"/>
          <a:stretch>
            <a:fillRect/>
          </a:stretch>
        </p:blipFill>
        <p:spPr>
          <a:xfrm>
            <a:off x="9587850" y="3453388"/>
            <a:ext cx="6716015" cy="2711589"/>
          </a:xfrm>
          <a:prstGeom prst="rect">
            <a:avLst/>
          </a:prstGeom>
        </p:spPr>
      </p:pic>
      <p:pic>
        <p:nvPicPr>
          <p:cNvPr id="8" name="Picture 7">
            <a:extLst>
              <a:ext uri="{FF2B5EF4-FFF2-40B4-BE49-F238E27FC236}">
                <a16:creationId xmlns:a16="http://schemas.microsoft.com/office/drawing/2014/main" id="{1ADBF7E8-B186-E6BA-EDCA-E18CC100A9A3}"/>
              </a:ext>
            </a:extLst>
          </p:cNvPr>
          <p:cNvPicPr>
            <a:picLocks noChangeAspect="1"/>
          </p:cNvPicPr>
          <p:nvPr/>
        </p:nvPicPr>
        <p:blipFill>
          <a:blip r:embed="rId5"/>
          <a:stretch>
            <a:fillRect/>
          </a:stretch>
        </p:blipFill>
        <p:spPr>
          <a:xfrm>
            <a:off x="9587850" y="6858000"/>
            <a:ext cx="6716015" cy="854766"/>
          </a:xfrm>
          <a:prstGeom prst="rect">
            <a:avLst/>
          </a:prstGeom>
        </p:spPr>
      </p:pic>
      <p:pic>
        <p:nvPicPr>
          <p:cNvPr id="4" name="Picture 3">
            <a:extLst>
              <a:ext uri="{FF2B5EF4-FFF2-40B4-BE49-F238E27FC236}">
                <a16:creationId xmlns:a16="http://schemas.microsoft.com/office/drawing/2014/main" id="{4D52276A-EDF1-E948-0D33-826B58DD74C4}"/>
              </a:ext>
            </a:extLst>
          </p:cNvPr>
          <p:cNvPicPr>
            <a:picLocks noChangeAspect="1"/>
          </p:cNvPicPr>
          <p:nvPr/>
        </p:nvPicPr>
        <p:blipFill>
          <a:blip r:embed="rId6"/>
          <a:stretch>
            <a:fillRect/>
          </a:stretch>
        </p:blipFill>
        <p:spPr>
          <a:xfrm>
            <a:off x="9587850" y="7752523"/>
            <a:ext cx="6716015" cy="4837660"/>
          </a:xfrm>
          <a:prstGeom prst="rect">
            <a:avLst/>
          </a:prstGeom>
        </p:spPr>
      </p:pic>
      <p:pic>
        <p:nvPicPr>
          <p:cNvPr id="6" name="Picture 5">
            <a:extLst>
              <a:ext uri="{FF2B5EF4-FFF2-40B4-BE49-F238E27FC236}">
                <a16:creationId xmlns:a16="http://schemas.microsoft.com/office/drawing/2014/main" id="{26884306-470E-B6F6-4FDE-908F953FC440}"/>
              </a:ext>
            </a:extLst>
          </p:cNvPr>
          <p:cNvPicPr>
            <a:picLocks noChangeAspect="1"/>
          </p:cNvPicPr>
          <p:nvPr/>
        </p:nvPicPr>
        <p:blipFill>
          <a:blip r:embed="rId7"/>
          <a:stretch>
            <a:fillRect/>
          </a:stretch>
        </p:blipFill>
        <p:spPr>
          <a:xfrm>
            <a:off x="16303865" y="5836311"/>
            <a:ext cx="7410900" cy="2898144"/>
          </a:xfrm>
          <a:prstGeom prst="rect">
            <a:avLst/>
          </a:prstGeom>
        </p:spPr>
      </p:pic>
    </p:spTree>
    <p:extLst>
      <p:ext uri="{BB962C8B-B14F-4D97-AF65-F5344CB8AC3E}">
        <p14:creationId xmlns:p14="http://schemas.microsoft.com/office/powerpoint/2010/main" val="270733056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877533-F05B-2F31-6BDA-AE8710AD0DD8}"/>
              </a:ext>
            </a:extLst>
          </p:cNvPr>
          <p:cNvSpPr/>
          <p:nvPr/>
        </p:nvSpPr>
        <p:spPr>
          <a:xfrm>
            <a:off x="8240663" y="5084369"/>
            <a:ext cx="6827059"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1067199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6CB2E3-B50A-7A90-648A-32827BAD313D}"/>
              </a:ext>
            </a:extLst>
          </p:cNvPr>
          <p:cNvSpPr/>
          <p:nvPr/>
        </p:nvSpPr>
        <p:spPr>
          <a:xfrm>
            <a:off x="4823611" y="4642009"/>
            <a:ext cx="14143616" cy="3046988"/>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Python Learning Session</a:t>
            </a:r>
          </a:p>
          <a:p>
            <a:pPr algn="ct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33875067-48E6-EC0B-9C62-7E4FF0ED4845}"/>
              </a:ext>
            </a:extLst>
          </p:cNvPr>
          <p:cNvSpPr/>
          <p:nvPr/>
        </p:nvSpPr>
        <p:spPr>
          <a:xfrm>
            <a:off x="2343290" y="11803222"/>
            <a:ext cx="4513607" cy="1323439"/>
          </a:xfrm>
          <a:prstGeom prst="rect">
            <a:avLst/>
          </a:prstGeom>
          <a:noFill/>
        </p:spPr>
        <p:txBody>
          <a:bodyPr wrap="none" lIns="91440" tIns="45720" rIns="91440" bIns="45720">
            <a:spAutoFit/>
          </a:bodyPr>
          <a:lstStyle/>
          <a:p>
            <a:pPr algn="ctr"/>
            <a:r>
              <a:rPr lang="en-US" sz="4000" dirty="0">
                <a:ln w="0"/>
                <a:gradFill>
                  <a:gsLst>
                    <a:gs pos="21000">
                      <a:srgbClr val="53575C"/>
                    </a:gs>
                    <a:gs pos="88000">
                      <a:srgbClr val="C5C7CA"/>
                    </a:gs>
                  </a:gsLst>
                  <a:lin ang="5400000"/>
                </a:gradFill>
              </a:rPr>
              <a:t>Presented By</a:t>
            </a:r>
          </a:p>
          <a:p>
            <a:pPr algn="ctr"/>
            <a:r>
              <a:rPr lang="en-US" sz="4000" b="0" cap="none" spc="0" dirty="0">
                <a:ln w="0"/>
                <a:gradFill>
                  <a:gsLst>
                    <a:gs pos="21000">
                      <a:srgbClr val="53575C"/>
                    </a:gs>
                    <a:gs pos="88000">
                      <a:srgbClr val="C5C7CA"/>
                    </a:gs>
                  </a:gsLst>
                  <a:lin ang="5400000"/>
                </a:gradFill>
                <a:effectLst/>
              </a:rPr>
              <a:t>Ajeet Kumar Yadav</a:t>
            </a:r>
          </a:p>
        </p:txBody>
      </p:sp>
    </p:spTree>
    <p:extLst>
      <p:ext uri="{BB962C8B-B14F-4D97-AF65-F5344CB8AC3E}">
        <p14:creationId xmlns:p14="http://schemas.microsoft.com/office/powerpoint/2010/main" val="3063552040"/>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6CB2E3-B50A-7A90-648A-32827BAD313D}"/>
              </a:ext>
            </a:extLst>
          </p:cNvPr>
          <p:cNvSpPr/>
          <p:nvPr/>
        </p:nvSpPr>
        <p:spPr>
          <a:xfrm>
            <a:off x="4236912" y="4642009"/>
            <a:ext cx="15317015" cy="3046988"/>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Python Learning Session-4</a:t>
            </a:r>
          </a:p>
          <a:p>
            <a:pPr algn="ct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33875067-48E6-EC0B-9C62-7E4FF0ED4845}"/>
              </a:ext>
            </a:extLst>
          </p:cNvPr>
          <p:cNvSpPr/>
          <p:nvPr/>
        </p:nvSpPr>
        <p:spPr>
          <a:xfrm>
            <a:off x="2343290" y="11803222"/>
            <a:ext cx="4513607" cy="1323439"/>
          </a:xfrm>
          <a:prstGeom prst="rect">
            <a:avLst/>
          </a:prstGeom>
          <a:noFill/>
        </p:spPr>
        <p:txBody>
          <a:bodyPr wrap="none" lIns="91440" tIns="45720" rIns="91440" bIns="45720">
            <a:spAutoFit/>
          </a:bodyPr>
          <a:lstStyle/>
          <a:p>
            <a:pPr algn="ctr"/>
            <a:r>
              <a:rPr lang="en-US" sz="4000" dirty="0">
                <a:ln w="0"/>
                <a:gradFill>
                  <a:gsLst>
                    <a:gs pos="21000">
                      <a:srgbClr val="53575C"/>
                    </a:gs>
                    <a:gs pos="88000">
                      <a:srgbClr val="C5C7CA"/>
                    </a:gs>
                  </a:gsLst>
                  <a:lin ang="5400000"/>
                </a:gradFill>
              </a:rPr>
              <a:t>Presented By</a:t>
            </a:r>
          </a:p>
          <a:p>
            <a:pPr algn="ctr"/>
            <a:r>
              <a:rPr lang="en-US" sz="4000" b="0" cap="none" spc="0" dirty="0">
                <a:ln w="0"/>
                <a:gradFill>
                  <a:gsLst>
                    <a:gs pos="21000">
                      <a:srgbClr val="53575C"/>
                    </a:gs>
                    <a:gs pos="88000">
                      <a:srgbClr val="C5C7CA"/>
                    </a:gs>
                  </a:gsLst>
                  <a:lin ang="5400000"/>
                </a:gradFill>
                <a:effectLst/>
              </a:rPr>
              <a:t>Ajeet Kumar Yadav</a:t>
            </a:r>
          </a:p>
        </p:txBody>
      </p:sp>
    </p:spTree>
    <p:extLst>
      <p:ext uri="{BB962C8B-B14F-4D97-AF65-F5344CB8AC3E}">
        <p14:creationId xmlns:p14="http://schemas.microsoft.com/office/powerpoint/2010/main" val="140456417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E3A5C-6E53-B3D7-13F9-E8296A6FFEB3}"/>
              </a:ext>
            </a:extLst>
          </p:cNvPr>
          <p:cNvSpPr txBox="1"/>
          <p:nvPr/>
        </p:nvSpPr>
        <p:spPr>
          <a:xfrm>
            <a:off x="556589" y="2166804"/>
            <a:ext cx="20872175" cy="2308324"/>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Inheritance is an important aspect of the object-oriented paradigm.</a:t>
            </a:r>
          </a:p>
          <a:p>
            <a:pPr algn="just"/>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 Inheritance provides code reusability to the program because we can use an existing class to create a new class instead of creating it from scratch.</a:t>
            </a:r>
          </a:p>
        </p:txBody>
      </p:sp>
      <p:sp>
        <p:nvSpPr>
          <p:cNvPr id="6" name="TextBox 5">
            <a:extLst>
              <a:ext uri="{FF2B5EF4-FFF2-40B4-BE49-F238E27FC236}">
                <a16:creationId xmlns:a16="http://schemas.microsoft.com/office/drawing/2014/main" id="{0A5906DD-07C1-288D-E6F4-A4A29B734CE4}"/>
              </a:ext>
            </a:extLst>
          </p:cNvPr>
          <p:cNvSpPr txBox="1"/>
          <p:nvPr/>
        </p:nvSpPr>
        <p:spPr>
          <a:xfrm>
            <a:off x="834887" y="471966"/>
            <a:ext cx="12205252" cy="646331"/>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Python Inheritance</a:t>
            </a:r>
          </a:p>
        </p:txBody>
      </p:sp>
      <p:pic>
        <p:nvPicPr>
          <p:cNvPr id="9" name="Picture 8">
            <a:extLst>
              <a:ext uri="{FF2B5EF4-FFF2-40B4-BE49-F238E27FC236}">
                <a16:creationId xmlns:a16="http://schemas.microsoft.com/office/drawing/2014/main" id="{009CC1C8-B158-5F04-5228-144111F820B2}"/>
              </a:ext>
            </a:extLst>
          </p:cNvPr>
          <p:cNvPicPr>
            <a:picLocks noChangeAspect="1"/>
          </p:cNvPicPr>
          <p:nvPr/>
        </p:nvPicPr>
        <p:blipFill>
          <a:blip r:embed="rId3"/>
          <a:stretch>
            <a:fillRect/>
          </a:stretch>
        </p:blipFill>
        <p:spPr>
          <a:xfrm>
            <a:off x="8145912" y="4057149"/>
            <a:ext cx="7283787" cy="8525790"/>
          </a:xfrm>
          <a:prstGeom prst="rect">
            <a:avLst/>
          </a:prstGeom>
        </p:spPr>
      </p:pic>
    </p:spTree>
    <p:extLst>
      <p:ext uri="{BB962C8B-B14F-4D97-AF65-F5344CB8AC3E}">
        <p14:creationId xmlns:p14="http://schemas.microsoft.com/office/powerpoint/2010/main" val="365980347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 </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EFDEC033-5C27-ABE9-0B76-0C734FC0DE46}"/>
              </a:ext>
            </a:extLst>
          </p:cNvPr>
          <p:cNvSpPr txBox="1"/>
          <p:nvPr/>
        </p:nvSpPr>
        <p:spPr>
          <a:xfrm>
            <a:off x="2802833" y="2483559"/>
            <a:ext cx="16657983" cy="1754326"/>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Syntax</a:t>
            </a:r>
          </a:p>
          <a:p>
            <a:pPr algn="just"/>
            <a:r>
              <a:rPr lang="en-US" b="1" i="0" dirty="0">
                <a:solidFill>
                  <a:srgbClr val="006699"/>
                </a:solidFill>
                <a:effectLst/>
                <a:latin typeface="inter-regular"/>
              </a:rPr>
              <a:t>class</a:t>
            </a:r>
            <a:r>
              <a:rPr lang="en-US" b="0" i="0" dirty="0">
                <a:solidFill>
                  <a:srgbClr val="000000"/>
                </a:solidFill>
                <a:effectLst/>
                <a:latin typeface="inter-regular"/>
              </a:rPr>
              <a:t> derive-</a:t>
            </a:r>
            <a:r>
              <a:rPr lang="en-US" b="1" i="0" dirty="0">
                <a:solidFill>
                  <a:srgbClr val="006699"/>
                </a:solidFill>
                <a:effectLst/>
                <a:latin typeface="inter-regular"/>
              </a:rPr>
              <a:t>class</a:t>
            </a:r>
            <a:r>
              <a:rPr lang="en-US" b="0" i="0" dirty="0">
                <a:solidFill>
                  <a:srgbClr val="000000"/>
                </a:solidFill>
                <a:effectLst/>
                <a:latin typeface="inter-regular"/>
              </a:rPr>
              <a:t>(&lt;base </a:t>
            </a:r>
            <a:r>
              <a:rPr lang="en-US" b="1" i="0" dirty="0">
                <a:solidFill>
                  <a:srgbClr val="006699"/>
                </a:solidFill>
                <a:effectLst/>
                <a:latin typeface="inter-regular"/>
              </a:rPr>
              <a:t>class</a:t>
            </a:r>
            <a:r>
              <a:rPr lang="en-US" b="0" i="0" dirty="0">
                <a:solidFill>
                  <a:srgbClr val="000000"/>
                </a:solidFill>
                <a:effectLst/>
                <a:latin typeface="inter-regular"/>
              </a:rPr>
              <a:t> 1&gt;, &lt;base </a:t>
            </a:r>
            <a:r>
              <a:rPr lang="en-US" b="1" i="0" dirty="0">
                <a:solidFill>
                  <a:srgbClr val="006699"/>
                </a:solidFill>
                <a:effectLst/>
                <a:latin typeface="inter-regular"/>
              </a:rPr>
              <a:t>class</a:t>
            </a:r>
            <a:r>
              <a:rPr lang="en-US" b="0" i="0" dirty="0">
                <a:solidFill>
                  <a:srgbClr val="000000"/>
                </a:solidFill>
                <a:effectLst/>
                <a:latin typeface="inter-regular"/>
              </a:rPr>
              <a:t> 2&gt;, ..... &lt;base </a:t>
            </a:r>
            <a:r>
              <a:rPr lang="en-US" b="1" i="0" dirty="0">
                <a:solidFill>
                  <a:srgbClr val="006699"/>
                </a:solidFill>
                <a:effectLst/>
                <a:latin typeface="inter-regular"/>
              </a:rPr>
              <a:t>class</a:t>
            </a:r>
            <a:r>
              <a:rPr lang="en-US" b="0" i="0" dirty="0">
                <a:solidFill>
                  <a:srgbClr val="000000"/>
                </a:solidFill>
                <a:effectLst/>
                <a:latin typeface="inter-regular"/>
              </a:rPr>
              <a:t> n&gt;):  </a:t>
            </a:r>
          </a:p>
          <a:p>
            <a:pPr algn="just"/>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 suite&gt;   </a:t>
            </a:r>
          </a:p>
        </p:txBody>
      </p:sp>
      <p:sp>
        <p:nvSpPr>
          <p:cNvPr id="6" name="TextBox 5">
            <a:extLst>
              <a:ext uri="{FF2B5EF4-FFF2-40B4-BE49-F238E27FC236}">
                <a16:creationId xmlns:a16="http://schemas.microsoft.com/office/drawing/2014/main" id="{48C27643-5398-397B-6359-DEEEAA79CE36}"/>
              </a:ext>
            </a:extLst>
          </p:cNvPr>
          <p:cNvSpPr txBox="1"/>
          <p:nvPr/>
        </p:nvSpPr>
        <p:spPr>
          <a:xfrm>
            <a:off x="1050099" y="767639"/>
            <a:ext cx="12205252" cy="646331"/>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Python Inheritance</a:t>
            </a:r>
          </a:p>
        </p:txBody>
      </p:sp>
      <p:pic>
        <p:nvPicPr>
          <p:cNvPr id="8" name="Picture 7">
            <a:extLst>
              <a:ext uri="{FF2B5EF4-FFF2-40B4-BE49-F238E27FC236}">
                <a16:creationId xmlns:a16="http://schemas.microsoft.com/office/drawing/2014/main" id="{968FA186-32BA-E247-91DA-D78EDCB44205}"/>
              </a:ext>
            </a:extLst>
          </p:cNvPr>
          <p:cNvPicPr>
            <a:picLocks noChangeAspect="1"/>
          </p:cNvPicPr>
          <p:nvPr/>
        </p:nvPicPr>
        <p:blipFill>
          <a:blip r:embed="rId3"/>
          <a:stretch>
            <a:fillRect/>
          </a:stretch>
        </p:blipFill>
        <p:spPr>
          <a:xfrm>
            <a:off x="3729578" y="4741932"/>
            <a:ext cx="14101222" cy="6986242"/>
          </a:xfrm>
          <a:prstGeom prst="rect">
            <a:avLst/>
          </a:prstGeom>
        </p:spPr>
      </p:pic>
    </p:spTree>
    <p:extLst>
      <p:ext uri="{BB962C8B-B14F-4D97-AF65-F5344CB8AC3E}">
        <p14:creationId xmlns:p14="http://schemas.microsoft.com/office/powerpoint/2010/main" val="172180456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0B22FA-F111-A6CD-F766-52FA87C3B33E}"/>
              </a:ext>
            </a:extLst>
          </p:cNvPr>
          <p:cNvSpPr txBox="1"/>
          <p:nvPr/>
        </p:nvSpPr>
        <p:spPr>
          <a:xfrm>
            <a:off x="1113183" y="889409"/>
            <a:ext cx="12205252" cy="646331"/>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Python Multi-Level inheritance</a:t>
            </a:r>
          </a:p>
        </p:txBody>
      </p:sp>
      <p:pic>
        <p:nvPicPr>
          <p:cNvPr id="6" name="Picture 5">
            <a:extLst>
              <a:ext uri="{FF2B5EF4-FFF2-40B4-BE49-F238E27FC236}">
                <a16:creationId xmlns:a16="http://schemas.microsoft.com/office/drawing/2014/main" id="{C629652F-BD47-BC49-5251-4B5EB383117F}"/>
              </a:ext>
            </a:extLst>
          </p:cNvPr>
          <p:cNvPicPr>
            <a:picLocks noChangeAspect="1"/>
          </p:cNvPicPr>
          <p:nvPr/>
        </p:nvPicPr>
        <p:blipFill>
          <a:blip r:embed="rId3"/>
          <a:stretch>
            <a:fillRect/>
          </a:stretch>
        </p:blipFill>
        <p:spPr>
          <a:xfrm>
            <a:off x="2407779" y="3208333"/>
            <a:ext cx="5165838" cy="7048849"/>
          </a:xfrm>
          <a:prstGeom prst="rect">
            <a:avLst/>
          </a:prstGeom>
        </p:spPr>
      </p:pic>
      <p:sp>
        <p:nvSpPr>
          <p:cNvPr id="8" name="TextBox 7">
            <a:extLst>
              <a:ext uri="{FF2B5EF4-FFF2-40B4-BE49-F238E27FC236}">
                <a16:creationId xmlns:a16="http://schemas.microsoft.com/office/drawing/2014/main" id="{BC8CB4BE-7351-9920-E65A-E6E38AA0DF41}"/>
              </a:ext>
            </a:extLst>
          </p:cNvPr>
          <p:cNvSpPr txBox="1"/>
          <p:nvPr/>
        </p:nvSpPr>
        <p:spPr>
          <a:xfrm>
            <a:off x="10197548" y="3859050"/>
            <a:ext cx="12205252" cy="5078313"/>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Syntax</a:t>
            </a:r>
          </a:p>
          <a:p>
            <a:pPr algn="just"/>
            <a:endParaRPr lang="en-US" dirty="0">
              <a:solidFill>
                <a:srgbClr val="610B38"/>
              </a:solidFill>
              <a:highlight>
                <a:srgbClr val="FFFFFF"/>
              </a:highlight>
              <a:latin typeface="erdana"/>
            </a:endParaRPr>
          </a:p>
          <a:p>
            <a:pPr algn="just"/>
            <a:endParaRPr lang="en-US" b="0" i="0" dirty="0">
              <a:solidFill>
                <a:srgbClr val="610B38"/>
              </a:solidFill>
              <a:effectLst/>
              <a:highlight>
                <a:srgbClr val="FFFFFF"/>
              </a:highlight>
              <a:latin typeface="erdana"/>
            </a:endParaRPr>
          </a:p>
          <a:p>
            <a:pPr algn="just"/>
            <a:r>
              <a:rPr lang="en-US" b="1" i="0" dirty="0">
                <a:solidFill>
                  <a:srgbClr val="006699"/>
                </a:solidFill>
                <a:effectLst/>
                <a:latin typeface="inter-regular"/>
              </a:rPr>
              <a:t>class</a:t>
            </a:r>
            <a:r>
              <a:rPr lang="en-US" b="0" i="0" dirty="0">
                <a:solidFill>
                  <a:srgbClr val="000000"/>
                </a:solidFill>
                <a:effectLst/>
                <a:latin typeface="inter-regular"/>
              </a:rPr>
              <a:t> class1:  </a:t>
            </a:r>
          </a:p>
          <a:p>
            <a:pPr algn="just"/>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-suite&gt;   </a:t>
            </a:r>
          </a:p>
          <a:p>
            <a:pPr algn="just"/>
            <a:r>
              <a:rPr lang="en-US" b="1" i="0" dirty="0">
                <a:solidFill>
                  <a:srgbClr val="006699"/>
                </a:solidFill>
                <a:effectLst/>
                <a:latin typeface="inter-regular"/>
              </a:rPr>
              <a:t>class</a:t>
            </a:r>
            <a:r>
              <a:rPr lang="en-US" b="0" i="0" dirty="0">
                <a:solidFill>
                  <a:srgbClr val="000000"/>
                </a:solidFill>
                <a:effectLst/>
                <a:latin typeface="inter-regular"/>
              </a:rPr>
              <a:t> class2(class1):  </a:t>
            </a:r>
          </a:p>
          <a:p>
            <a:pPr algn="just"/>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suite&gt;  </a:t>
            </a:r>
          </a:p>
          <a:p>
            <a:pPr algn="just"/>
            <a:r>
              <a:rPr lang="en-US" b="1" i="0" dirty="0">
                <a:solidFill>
                  <a:srgbClr val="006699"/>
                </a:solidFill>
                <a:effectLst/>
                <a:latin typeface="inter-regular"/>
              </a:rPr>
              <a:t>class</a:t>
            </a:r>
            <a:r>
              <a:rPr lang="en-US" b="0" i="0" dirty="0">
                <a:solidFill>
                  <a:srgbClr val="000000"/>
                </a:solidFill>
                <a:effectLst/>
                <a:latin typeface="inter-regular"/>
              </a:rPr>
              <a:t> class3(class2):  </a:t>
            </a:r>
          </a:p>
          <a:p>
            <a:pPr algn="just"/>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suite&gt;  </a:t>
            </a:r>
          </a:p>
        </p:txBody>
      </p:sp>
    </p:spTree>
    <p:extLst>
      <p:ext uri="{BB962C8B-B14F-4D97-AF65-F5344CB8AC3E}">
        <p14:creationId xmlns:p14="http://schemas.microsoft.com/office/powerpoint/2010/main" val="557087228"/>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E5823-AC35-0EBD-5B31-2144441443BF}"/>
              </a:ext>
            </a:extLst>
          </p:cNvPr>
          <p:cNvSpPr txBox="1"/>
          <p:nvPr/>
        </p:nvSpPr>
        <p:spPr>
          <a:xfrm>
            <a:off x="1073426" y="1032447"/>
            <a:ext cx="21627548" cy="3600986"/>
          </a:xfrm>
          <a:prstGeom prst="rect">
            <a:avLst/>
          </a:prstGeom>
          <a:noFill/>
        </p:spPr>
        <p:txBody>
          <a:bodyPr wrap="square">
            <a:spAutoFit/>
          </a:bodyPr>
          <a:lstStyle/>
          <a:p>
            <a:pPr algn="just"/>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The </a:t>
            </a:r>
            <a:r>
              <a:rPr lang="en-US" sz="4800" b="1" i="0" dirty="0" err="1">
                <a:solidFill>
                  <a:srgbClr val="610B38"/>
                </a:solidFill>
                <a:effectLst/>
                <a:highlight>
                  <a:srgbClr val="FFFFFF"/>
                </a:highlight>
                <a:latin typeface="Times New Roman" panose="02020603050405020304" pitchFamily="18" charset="0"/>
                <a:cs typeface="Times New Roman" panose="02020603050405020304" pitchFamily="18" charset="0"/>
              </a:rPr>
              <a:t>issubclass</a:t>
            </a:r>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a:t>
            </a:r>
            <a:r>
              <a:rPr lang="en-US" sz="4800" b="1" i="0" dirty="0" err="1">
                <a:solidFill>
                  <a:srgbClr val="610B38"/>
                </a:solidFill>
                <a:effectLst/>
                <a:highlight>
                  <a:srgbClr val="FFFFFF"/>
                </a:highlight>
                <a:latin typeface="Times New Roman" panose="02020603050405020304" pitchFamily="18" charset="0"/>
                <a:cs typeface="Times New Roman" panose="02020603050405020304" pitchFamily="18" charset="0"/>
              </a:rPr>
              <a:t>sub,sup</a:t>
            </a:r>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 method</a:t>
            </a:r>
          </a:p>
          <a:p>
            <a:pPr algn="just"/>
            <a:endParaRPr lang="en-US" dirty="0">
              <a:solidFill>
                <a:srgbClr val="610B38"/>
              </a:solidFill>
              <a:highlight>
                <a:srgbClr val="FFFFFF"/>
              </a:highlight>
              <a:latin typeface="erdana"/>
            </a:endParaRPr>
          </a:p>
          <a:p>
            <a:pPr algn="just"/>
            <a:endParaRPr lang="en-US" b="0"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The </a:t>
            </a:r>
            <a:r>
              <a:rPr lang="en-US" b="1" i="0" dirty="0" err="1">
                <a:solidFill>
                  <a:srgbClr val="333333"/>
                </a:solidFill>
                <a:effectLst/>
                <a:highlight>
                  <a:srgbClr val="FFFFFF"/>
                </a:highlight>
                <a:latin typeface="inter-regular"/>
              </a:rPr>
              <a:t>issubclass</a:t>
            </a:r>
            <a:r>
              <a:rPr lang="en-US" b="1" i="0" dirty="0">
                <a:solidFill>
                  <a:srgbClr val="333333"/>
                </a:solidFill>
                <a:effectLst/>
                <a:highlight>
                  <a:srgbClr val="FFFFFF"/>
                </a:highlight>
                <a:latin typeface="inter-regular"/>
              </a:rPr>
              <a:t>(sub, sup) </a:t>
            </a:r>
            <a:r>
              <a:rPr lang="en-US" b="0" i="0" dirty="0">
                <a:solidFill>
                  <a:srgbClr val="333333"/>
                </a:solidFill>
                <a:effectLst/>
                <a:highlight>
                  <a:srgbClr val="FFFFFF"/>
                </a:highlight>
                <a:latin typeface="inter-regular"/>
              </a:rPr>
              <a:t>method is used to check the relationships between the specified classes. </a:t>
            </a:r>
          </a:p>
          <a:p>
            <a:pPr algn="just"/>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It returns true if the first class is the subclass of the second class, and false otherwise.</a:t>
            </a:r>
          </a:p>
        </p:txBody>
      </p:sp>
      <p:sp>
        <p:nvSpPr>
          <p:cNvPr id="5" name="TextBox 4">
            <a:extLst>
              <a:ext uri="{FF2B5EF4-FFF2-40B4-BE49-F238E27FC236}">
                <a16:creationId xmlns:a16="http://schemas.microsoft.com/office/drawing/2014/main" id="{6BADF2D9-EC29-8245-EEF5-A8B2D77EC16E}"/>
              </a:ext>
            </a:extLst>
          </p:cNvPr>
          <p:cNvSpPr txBox="1"/>
          <p:nvPr/>
        </p:nvSpPr>
        <p:spPr>
          <a:xfrm>
            <a:off x="6090961" y="5451122"/>
            <a:ext cx="12205252" cy="6740307"/>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Calculation1: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Summation(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Calculation2: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Multiplication(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algn="just"/>
            <a:r>
              <a:rPr lang="en-US" b="1" i="0" dirty="0">
                <a:solidFill>
                  <a:srgbClr val="006699"/>
                </a:solidFill>
                <a:effectLst/>
                <a:latin typeface="inter-regular"/>
              </a:rPr>
              <a:t>class</a:t>
            </a:r>
            <a:r>
              <a:rPr lang="en-US" b="0" i="0" dirty="0">
                <a:solidFill>
                  <a:srgbClr val="000000"/>
                </a:solidFill>
                <a:effectLst/>
                <a:latin typeface="inter-regular"/>
              </a:rPr>
              <a:t> Derived(Calculation1,Calculation2):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Divide(</a:t>
            </a:r>
            <a:r>
              <a:rPr lang="en-US" b="0" i="0" dirty="0" err="1">
                <a:solidFill>
                  <a:srgbClr val="000000"/>
                </a:solidFill>
                <a:effectLst/>
                <a:latin typeface="inter-regular"/>
              </a:rPr>
              <a:t>self,a,b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algn="just"/>
            <a:r>
              <a:rPr lang="en-US" b="0" i="0" dirty="0">
                <a:solidFill>
                  <a:srgbClr val="000000"/>
                </a:solidFill>
                <a:effectLst/>
                <a:latin typeface="inter-regular"/>
              </a:rPr>
              <a:t>d = Derived()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issubclass</a:t>
            </a:r>
            <a:r>
              <a:rPr lang="en-US" b="0" i="0" dirty="0">
                <a:solidFill>
                  <a:srgbClr val="000000"/>
                </a:solidFill>
                <a:effectLst/>
                <a:latin typeface="inter-regular"/>
              </a:rPr>
              <a:t>(Derived,Calculation2))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issubclass</a:t>
            </a:r>
            <a:r>
              <a:rPr lang="en-US" b="0" i="0" dirty="0">
                <a:solidFill>
                  <a:srgbClr val="000000"/>
                </a:solidFill>
                <a:effectLst/>
                <a:latin typeface="inter-regular"/>
              </a:rPr>
              <a:t>(Calculation1,Calculation2))  </a:t>
            </a:r>
          </a:p>
        </p:txBody>
      </p:sp>
    </p:spTree>
    <p:extLst>
      <p:ext uri="{BB962C8B-B14F-4D97-AF65-F5344CB8AC3E}">
        <p14:creationId xmlns:p14="http://schemas.microsoft.com/office/powerpoint/2010/main" val="268315270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05C88-DB49-F1EB-2CAA-EF9A56BAC39F}"/>
              </a:ext>
            </a:extLst>
          </p:cNvPr>
          <p:cNvSpPr txBox="1"/>
          <p:nvPr/>
        </p:nvSpPr>
        <p:spPr>
          <a:xfrm>
            <a:off x="993913" y="909287"/>
            <a:ext cx="12205252" cy="830997"/>
          </a:xfrm>
          <a:prstGeom prst="rect">
            <a:avLst/>
          </a:prstGeom>
          <a:noFill/>
        </p:spPr>
        <p:txBody>
          <a:bodyPr wrap="square">
            <a:spAutoFit/>
          </a:bodyPr>
          <a:lstStyle/>
          <a:p>
            <a:pPr algn="just"/>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The </a:t>
            </a:r>
            <a:r>
              <a:rPr lang="en-US" sz="4800" b="1" i="0" dirty="0" err="1">
                <a:solidFill>
                  <a:srgbClr val="610B38"/>
                </a:solidFill>
                <a:effectLst/>
                <a:highlight>
                  <a:srgbClr val="FFFFFF"/>
                </a:highlight>
                <a:latin typeface="Times New Roman" panose="02020603050405020304" pitchFamily="18" charset="0"/>
                <a:cs typeface="Times New Roman" panose="02020603050405020304" pitchFamily="18" charset="0"/>
              </a:rPr>
              <a:t>isinstance</a:t>
            </a:r>
            <a:r>
              <a:rPr lang="en-US" sz="4800" b="1" i="0" dirty="0">
                <a:solidFill>
                  <a:srgbClr val="610B38"/>
                </a:solidFill>
                <a:effectLst/>
                <a:highlight>
                  <a:srgbClr val="FFFFFF"/>
                </a:highlight>
                <a:latin typeface="Times New Roman" panose="02020603050405020304" pitchFamily="18" charset="0"/>
                <a:cs typeface="Times New Roman" panose="02020603050405020304" pitchFamily="18" charset="0"/>
              </a:rPr>
              <a:t> (obj, class) method</a:t>
            </a:r>
          </a:p>
        </p:txBody>
      </p:sp>
      <p:sp>
        <p:nvSpPr>
          <p:cNvPr id="5" name="TextBox 4">
            <a:extLst>
              <a:ext uri="{FF2B5EF4-FFF2-40B4-BE49-F238E27FC236}">
                <a16:creationId xmlns:a16="http://schemas.microsoft.com/office/drawing/2014/main" id="{9EF84C78-6CC8-83DA-6E99-411201E67312}"/>
              </a:ext>
            </a:extLst>
          </p:cNvPr>
          <p:cNvSpPr txBox="1"/>
          <p:nvPr/>
        </p:nvSpPr>
        <p:spPr>
          <a:xfrm>
            <a:off x="1152938" y="3119664"/>
            <a:ext cx="21726939" cy="1754326"/>
          </a:xfrm>
          <a:prstGeom prst="rect">
            <a:avLst/>
          </a:prstGeom>
          <a:noFill/>
        </p:spPr>
        <p:txBody>
          <a:bodyPr wrap="square">
            <a:spAutoFit/>
          </a:bodyPr>
          <a:lstStyle/>
          <a:p>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isinstance</a:t>
            </a:r>
            <a:r>
              <a:rPr lang="en-US" b="0" i="0" dirty="0">
                <a:solidFill>
                  <a:srgbClr val="333333"/>
                </a:solidFill>
                <a:effectLst/>
                <a:highlight>
                  <a:srgbClr val="FFFFFF"/>
                </a:highlight>
                <a:latin typeface="inter-regular"/>
              </a:rPr>
              <a:t>() method is used to check the relationship between the objects and classes.</a:t>
            </a:r>
          </a:p>
          <a:p>
            <a:endParaRPr lang="en-US" dirty="0">
              <a:solidFill>
                <a:srgbClr val="333333"/>
              </a:solidFill>
              <a:highlight>
                <a:srgbClr val="FFFFFF"/>
              </a:highlight>
              <a:latin typeface="inter-regular"/>
            </a:endParaRPr>
          </a:p>
          <a:p>
            <a:r>
              <a:rPr lang="en-US" b="0" i="0" dirty="0">
                <a:solidFill>
                  <a:srgbClr val="333333"/>
                </a:solidFill>
                <a:effectLst/>
                <a:highlight>
                  <a:srgbClr val="FFFFFF"/>
                </a:highlight>
                <a:latin typeface="inter-regular"/>
              </a:rPr>
              <a:t> It returns true if the first parameter, i.e., obj is the instance of the second parameter, i.e., class.</a:t>
            </a:r>
            <a:endParaRPr lang="en-US" dirty="0"/>
          </a:p>
        </p:txBody>
      </p:sp>
      <p:sp>
        <p:nvSpPr>
          <p:cNvPr id="7" name="TextBox 6">
            <a:extLst>
              <a:ext uri="{FF2B5EF4-FFF2-40B4-BE49-F238E27FC236}">
                <a16:creationId xmlns:a16="http://schemas.microsoft.com/office/drawing/2014/main" id="{30C625DC-7CE5-584B-D792-9D91EAAB9D8B}"/>
              </a:ext>
            </a:extLst>
          </p:cNvPr>
          <p:cNvSpPr txBox="1"/>
          <p:nvPr/>
        </p:nvSpPr>
        <p:spPr>
          <a:xfrm>
            <a:off x="5913781" y="5410925"/>
            <a:ext cx="12205252" cy="6186309"/>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Calculation1: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Summation(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Calculation2: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Multiplication(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algn="just"/>
            <a:r>
              <a:rPr lang="en-US" b="1" i="0" dirty="0">
                <a:solidFill>
                  <a:srgbClr val="006699"/>
                </a:solidFill>
                <a:effectLst/>
                <a:latin typeface="inter-regular"/>
              </a:rPr>
              <a:t>class</a:t>
            </a:r>
            <a:r>
              <a:rPr lang="en-US" b="0" i="0" dirty="0">
                <a:solidFill>
                  <a:srgbClr val="000000"/>
                </a:solidFill>
                <a:effectLst/>
                <a:latin typeface="inter-regular"/>
              </a:rPr>
              <a:t> Derived(Calculation1,Calculation2):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Divide(</a:t>
            </a:r>
            <a:r>
              <a:rPr lang="en-US" b="0" i="0" dirty="0" err="1">
                <a:solidFill>
                  <a:srgbClr val="000000"/>
                </a:solidFill>
                <a:effectLst/>
                <a:latin typeface="inter-regular"/>
              </a:rPr>
              <a:t>self,a,b</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algn="just"/>
            <a:r>
              <a:rPr lang="en-US" b="0" i="0" dirty="0">
                <a:solidFill>
                  <a:srgbClr val="000000"/>
                </a:solidFill>
                <a:effectLst/>
                <a:latin typeface="inter-regular"/>
              </a:rPr>
              <a:t>d = Derived()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isinstance</a:t>
            </a:r>
            <a:r>
              <a:rPr lang="en-US" b="0" i="0" dirty="0">
                <a:solidFill>
                  <a:srgbClr val="000000"/>
                </a:solidFill>
                <a:effectLst/>
                <a:latin typeface="inter-regular"/>
              </a:rPr>
              <a:t>(</a:t>
            </a:r>
            <a:r>
              <a:rPr lang="en-US" b="0" i="0" dirty="0" err="1">
                <a:solidFill>
                  <a:srgbClr val="000000"/>
                </a:solidFill>
                <a:effectLst/>
                <a:latin typeface="inter-regular"/>
              </a:rPr>
              <a:t>d,Derived</a:t>
            </a:r>
            <a:r>
              <a:rPr lang="en-US" b="0" i="0" dirty="0">
                <a:solidFill>
                  <a:srgbClr val="000000"/>
                </a:solidFill>
                <a:effectLst/>
                <a:latin typeface="inter-regular"/>
              </a:rPr>
              <a:t>))  /// True  </a:t>
            </a:r>
            <a:r>
              <a:rPr lang="en-US" b="0" i="0">
                <a:solidFill>
                  <a:srgbClr val="000000"/>
                </a:solidFill>
                <a:effectLst/>
                <a:latin typeface="inter-regular"/>
              </a:rPr>
              <a:t>else false</a:t>
            </a:r>
            <a:endParaRPr lang="en-US" b="0" i="0" dirty="0">
              <a:solidFill>
                <a:srgbClr val="000000"/>
              </a:solidFill>
              <a:effectLst/>
              <a:latin typeface="inter-regular"/>
            </a:endParaRPr>
          </a:p>
        </p:txBody>
      </p:sp>
    </p:spTree>
    <p:extLst>
      <p:ext uri="{BB962C8B-B14F-4D97-AF65-F5344CB8AC3E}">
        <p14:creationId xmlns:p14="http://schemas.microsoft.com/office/powerpoint/2010/main" val="815775680"/>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BB9359-34A2-E445-A8C0-03DE520AC694}"/>
              </a:ext>
            </a:extLst>
          </p:cNvPr>
          <p:cNvSpPr txBox="1"/>
          <p:nvPr/>
        </p:nvSpPr>
        <p:spPr>
          <a:xfrm>
            <a:off x="1570381" y="2503512"/>
            <a:ext cx="20017409" cy="2308324"/>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We can provide some specific implementation of the parent class method in our child class. </a:t>
            </a:r>
          </a:p>
          <a:p>
            <a:pPr algn="just"/>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When the parent class method is defined in the child class with some specific implementation, then the concept is called method overriding.</a:t>
            </a:r>
          </a:p>
        </p:txBody>
      </p:sp>
      <p:sp>
        <p:nvSpPr>
          <p:cNvPr id="5" name="TextBox 4">
            <a:extLst>
              <a:ext uri="{FF2B5EF4-FFF2-40B4-BE49-F238E27FC236}">
                <a16:creationId xmlns:a16="http://schemas.microsoft.com/office/drawing/2014/main" id="{E865F3DA-68DC-A9E3-4DD6-A99DECA0A9F1}"/>
              </a:ext>
            </a:extLst>
          </p:cNvPr>
          <p:cNvSpPr txBox="1"/>
          <p:nvPr/>
        </p:nvSpPr>
        <p:spPr>
          <a:xfrm>
            <a:off x="874643" y="1008678"/>
            <a:ext cx="12205252" cy="830997"/>
          </a:xfrm>
          <a:prstGeom prst="rect">
            <a:avLst/>
          </a:prstGeom>
          <a:noFill/>
        </p:spPr>
        <p:txBody>
          <a:bodyPr wrap="square">
            <a:spAutoFit/>
          </a:bodyPr>
          <a:lstStyle/>
          <a:p>
            <a:pPr algn="just"/>
            <a:r>
              <a:rPr lang="en-US" sz="4800" b="1" i="0" dirty="0">
                <a:solidFill>
                  <a:srgbClr val="610B38"/>
                </a:solidFill>
                <a:effectLst/>
                <a:highlight>
                  <a:srgbClr val="FFFFFF"/>
                </a:highlight>
                <a:latin typeface="erdana"/>
              </a:rPr>
              <a:t>Method Overriding</a:t>
            </a:r>
          </a:p>
        </p:txBody>
      </p:sp>
      <p:sp>
        <p:nvSpPr>
          <p:cNvPr id="7" name="TextBox 6">
            <a:extLst>
              <a:ext uri="{FF2B5EF4-FFF2-40B4-BE49-F238E27FC236}">
                <a16:creationId xmlns:a16="http://schemas.microsoft.com/office/drawing/2014/main" id="{7D9DDDF3-4FC8-1A8C-BCB6-34F2C0460CB6}"/>
              </a:ext>
            </a:extLst>
          </p:cNvPr>
          <p:cNvSpPr txBox="1"/>
          <p:nvPr/>
        </p:nvSpPr>
        <p:spPr>
          <a:xfrm>
            <a:off x="5476459" y="6205982"/>
            <a:ext cx="12205252" cy="4524315"/>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Animal: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"speaking"</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Dog(Animal):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"Barking"</a:t>
            </a:r>
            <a:r>
              <a:rPr lang="en-US" b="0" i="0" dirty="0">
                <a:solidFill>
                  <a:srgbClr val="000000"/>
                </a:solidFill>
                <a:effectLst/>
                <a:latin typeface="inter-regular"/>
              </a:rPr>
              <a:t>)  </a:t>
            </a:r>
          </a:p>
          <a:p>
            <a:pPr algn="just"/>
            <a:r>
              <a:rPr lang="en-US" b="0" i="0" dirty="0">
                <a:solidFill>
                  <a:srgbClr val="000000"/>
                </a:solidFill>
                <a:effectLst/>
                <a:latin typeface="inter-regular"/>
              </a:rPr>
              <a:t>d = Dog()  </a:t>
            </a:r>
          </a:p>
          <a:p>
            <a:pPr algn="just"/>
            <a:r>
              <a:rPr lang="en-US" b="0" i="0" dirty="0" err="1">
                <a:solidFill>
                  <a:srgbClr val="000000"/>
                </a:solidFill>
                <a:effectLst/>
                <a:latin typeface="inter-regular"/>
              </a:rPr>
              <a:t>d.speak</a:t>
            </a:r>
            <a:r>
              <a:rPr lang="en-US" b="0" i="0" dirty="0">
                <a:solidFill>
                  <a:srgbClr val="000000"/>
                </a:solidFill>
                <a:effectLst/>
                <a:latin typeface="inter-regular"/>
              </a:rPr>
              <a:t>()</a:t>
            </a:r>
          </a:p>
        </p:txBody>
      </p:sp>
    </p:spTree>
    <p:extLst>
      <p:ext uri="{BB962C8B-B14F-4D97-AF65-F5344CB8AC3E}">
        <p14:creationId xmlns:p14="http://schemas.microsoft.com/office/powerpoint/2010/main" val="81877323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970A6-875E-5F36-BDB4-BA4B98F4300D}"/>
              </a:ext>
            </a:extLst>
          </p:cNvPr>
          <p:cNvSpPr txBox="1"/>
          <p:nvPr/>
        </p:nvSpPr>
        <p:spPr>
          <a:xfrm>
            <a:off x="715616" y="844539"/>
            <a:ext cx="12205252" cy="830997"/>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Real Life </a:t>
            </a:r>
            <a:r>
              <a:rPr lang="en-US" sz="4800" b="1" i="0" dirty="0">
                <a:solidFill>
                  <a:srgbClr val="610B38"/>
                </a:solidFill>
                <a:effectLst/>
                <a:highlight>
                  <a:srgbClr val="FFFFFF"/>
                </a:highlight>
                <a:latin typeface="erdana"/>
              </a:rPr>
              <a:t>Example</a:t>
            </a:r>
            <a:r>
              <a:rPr lang="en-US" b="1" i="0" dirty="0">
                <a:solidFill>
                  <a:srgbClr val="610B38"/>
                </a:solidFill>
                <a:effectLst/>
                <a:highlight>
                  <a:srgbClr val="FFFFFF"/>
                </a:highlight>
                <a:latin typeface="erdana"/>
              </a:rPr>
              <a:t> of method overriding</a:t>
            </a:r>
          </a:p>
        </p:txBody>
      </p:sp>
      <p:sp>
        <p:nvSpPr>
          <p:cNvPr id="5" name="TextBox 4">
            <a:extLst>
              <a:ext uri="{FF2B5EF4-FFF2-40B4-BE49-F238E27FC236}">
                <a16:creationId xmlns:a16="http://schemas.microsoft.com/office/drawing/2014/main" id="{977A8789-A235-B55C-A962-CEA349043CEE}"/>
              </a:ext>
            </a:extLst>
          </p:cNvPr>
          <p:cNvSpPr txBox="1"/>
          <p:nvPr/>
        </p:nvSpPr>
        <p:spPr>
          <a:xfrm>
            <a:off x="4094922" y="2473702"/>
            <a:ext cx="12205252" cy="8956298"/>
          </a:xfrm>
          <a:prstGeom prst="rect">
            <a:avLst/>
          </a:prstGeom>
          <a:no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Bank: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a:t>
            </a:r>
            <a:r>
              <a:rPr lang="en-US" b="0" i="0" dirty="0" err="1">
                <a:solidFill>
                  <a:srgbClr val="000000"/>
                </a:solidFill>
                <a:effectLst/>
                <a:latin typeface="inter-regular"/>
              </a:rPr>
              <a:t>getroi</a:t>
            </a:r>
            <a:r>
              <a:rPr lang="en-US" b="0" i="0" dirty="0">
                <a:solidFill>
                  <a:srgbClr val="000000"/>
                </a:solidFill>
                <a:effectLst/>
                <a:latin typeface="inter-regular"/>
              </a:rPr>
              <a:t>(self):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10;  </a:t>
            </a:r>
          </a:p>
          <a:p>
            <a:pPr algn="just"/>
            <a:r>
              <a:rPr lang="en-US" b="1" i="0" dirty="0">
                <a:solidFill>
                  <a:srgbClr val="006699"/>
                </a:solidFill>
                <a:effectLst/>
                <a:latin typeface="inter-regular"/>
              </a:rPr>
              <a:t>class</a:t>
            </a:r>
            <a:r>
              <a:rPr lang="en-US" b="0" i="0" dirty="0">
                <a:solidFill>
                  <a:srgbClr val="000000"/>
                </a:solidFill>
                <a:effectLst/>
                <a:latin typeface="inter-regular"/>
              </a:rPr>
              <a:t> SBI(Bank):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a:t>
            </a:r>
            <a:r>
              <a:rPr lang="en-US" b="0" i="0" dirty="0" err="1">
                <a:solidFill>
                  <a:srgbClr val="000000"/>
                </a:solidFill>
                <a:effectLst/>
                <a:latin typeface="inter-regular"/>
              </a:rPr>
              <a:t>getroi</a:t>
            </a:r>
            <a:r>
              <a:rPr lang="en-US" b="0" i="0" dirty="0">
                <a:solidFill>
                  <a:srgbClr val="000000"/>
                </a:solidFill>
                <a:effectLst/>
                <a:latin typeface="inter-regular"/>
              </a:rPr>
              <a:t>(self):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7;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ICICI(Bank):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a:t>
            </a:r>
            <a:r>
              <a:rPr lang="en-US" b="0" i="0" dirty="0" err="1">
                <a:solidFill>
                  <a:srgbClr val="000000"/>
                </a:solidFill>
                <a:effectLst/>
                <a:latin typeface="inter-regular"/>
              </a:rPr>
              <a:t>getroi</a:t>
            </a:r>
            <a:r>
              <a:rPr lang="en-US" b="0" i="0" dirty="0">
                <a:solidFill>
                  <a:srgbClr val="000000"/>
                </a:solidFill>
                <a:effectLst/>
                <a:latin typeface="inter-regular"/>
              </a:rPr>
              <a:t>(self):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8;  </a:t>
            </a:r>
          </a:p>
          <a:p>
            <a:pPr algn="just"/>
            <a:r>
              <a:rPr lang="en-US" b="0" i="0" dirty="0">
                <a:solidFill>
                  <a:srgbClr val="000000"/>
                </a:solidFill>
                <a:effectLst/>
                <a:latin typeface="inter-regular"/>
              </a:rPr>
              <a:t>b1 = Bank()  </a:t>
            </a:r>
          </a:p>
          <a:p>
            <a:pPr algn="just"/>
            <a:r>
              <a:rPr lang="en-US" b="0" i="0" dirty="0">
                <a:solidFill>
                  <a:srgbClr val="000000"/>
                </a:solidFill>
                <a:effectLst/>
                <a:latin typeface="inter-regular"/>
              </a:rPr>
              <a:t>b2 = SBI()  </a:t>
            </a:r>
          </a:p>
          <a:p>
            <a:pPr algn="just"/>
            <a:r>
              <a:rPr lang="en-US" b="0" i="0" dirty="0">
                <a:solidFill>
                  <a:srgbClr val="000000"/>
                </a:solidFill>
                <a:effectLst/>
                <a:latin typeface="inter-regular"/>
              </a:rPr>
              <a:t>b3 = ICICI()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"Bank Rate of interest:"</a:t>
            </a:r>
            <a:r>
              <a:rPr lang="en-US" b="0" i="0" dirty="0">
                <a:solidFill>
                  <a:srgbClr val="000000"/>
                </a:solidFill>
                <a:effectLst/>
                <a:latin typeface="inter-regular"/>
              </a:rPr>
              <a:t>,b1.getroi());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"SBI Rate of interest:"</a:t>
            </a:r>
            <a:r>
              <a:rPr lang="en-US" b="0" i="0" dirty="0">
                <a:solidFill>
                  <a:srgbClr val="000000"/>
                </a:solidFill>
                <a:effectLst/>
                <a:latin typeface="inter-regular"/>
              </a:rPr>
              <a:t>,b2.getroi());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"ICICI Rate of interest:"</a:t>
            </a:r>
            <a:r>
              <a:rPr lang="en-US" b="0" i="0" dirty="0">
                <a:solidFill>
                  <a:srgbClr val="000000"/>
                </a:solidFill>
                <a:effectLst/>
                <a:latin typeface="inter-regular"/>
              </a:rPr>
              <a:t>,b3.getroi());  </a:t>
            </a:r>
          </a:p>
        </p:txBody>
      </p:sp>
    </p:spTree>
    <p:extLst>
      <p:ext uri="{BB962C8B-B14F-4D97-AF65-F5344CB8AC3E}">
        <p14:creationId xmlns:p14="http://schemas.microsoft.com/office/powerpoint/2010/main" val="11443242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Variables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algn="l" defTabSz="2438400">
              <a:spcBef>
                <a:spcPts val="2900"/>
              </a:spcBef>
              <a:buSzPct val="100000"/>
            </a:pPr>
            <a:endParaRPr lang="en-IN" sz="4800" b="1" kern="0" dirty="0">
              <a:solidFill>
                <a:srgbClr val="002060"/>
              </a:solidFill>
              <a:ea typeface="+mj-ea"/>
              <a:cs typeface="+mj-cs"/>
              <a:sym typeface="Arial"/>
            </a:endParaRPr>
          </a:p>
        </p:txBody>
      </p:sp>
      <p:pic>
        <p:nvPicPr>
          <p:cNvPr id="10" name="Picture 9">
            <a:extLst>
              <a:ext uri="{FF2B5EF4-FFF2-40B4-BE49-F238E27FC236}">
                <a16:creationId xmlns:a16="http://schemas.microsoft.com/office/drawing/2014/main" id="{E18CA5FA-2680-7F58-66B0-70C302ECAE74}"/>
              </a:ext>
            </a:extLst>
          </p:cNvPr>
          <p:cNvPicPr>
            <a:picLocks noChangeAspect="1"/>
          </p:cNvPicPr>
          <p:nvPr/>
        </p:nvPicPr>
        <p:blipFill>
          <a:blip r:embed="rId3"/>
          <a:stretch>
            <a:fillRect/>
          </a:stretch>
        </p:blipFill>
        <p:spPr>
          <a:xfrm>
            <a:off x="12616973" y="7450944"/>
            <a:ext cx="10622204" cy="4615160"/>
          </a:xfrm>
          <a:prstGeom prst="rect">
            <a:avLst/>
          </a:prstGeom>
        </p:spPr>
      </p:pic>
      <p:pic>
        <p:nvPicPr>
          <p:cNvPr id="12" name="Picture 11">
            <a:extLst>
              <a:ext uri="{FF2B5EF4-FFF2-40B4-BE49-F238E27FC236}">
                <a16:creationId xmlns:a16="http://schemas.microsoft.com/office/drawing/2014/main" id="{12807397-05F3-F44D-FFD8-BF3B7A9DE3F1}"/>
              </a:ext>
            </a:extLst>
          </p:cNvPr>
          <p:cNvPicPr>
            <a:picLocks noChangeAspect="1"/>
          </p:cNvPicPr>
          <p:nvPr/>
        </p:nvPicPr>
        <p:blipFill>
          <a:blip r:embed="rId4"/>
          <a:stretch>
            <a:fillRect/>
          </a:stretch>
        </p:blipFill>
        <p:spPr>
          <a:xfrm>
            <a:off x="12477002" y="996527"/>
            <a:ext cx="10762175" cy="4774186"/>
          </a:xfrm>
          <a:prstGeom prst="rect">
            <a:avLst/>
          </a:prstGeom>
        </p:spPr>
      </p:pic>
      <p:sp>
        <p:nvSpPr>
          <p:cNvPr id="14" name="TextBox 13">
            <a:extLst>
              <a:ext uri="{FF2B5EF4-FFF2-40B4-BE49-F238E27FC236}">
                <a16:creationId xmlns:a16="http://schemas.microsoft.com/office/drawing/2014/main" id="{3716BF09-3F27-F72E-F77D-AC5A4396D193}"/>
              </a:ext>
            </a:extLst>
          </p:cNvPr>
          <p:cNvSpPr txBox="1"/>
          <p:nvPr/>
        </p:nvSpPr>
        <p:spPr>
          <a:xfrm>
            <a:off x="271750" y="3852826"/>
            <a:ext cx="12205252" cy="4832092"/>
          </a:xfrm>
          <a:prstGeom prst="rect">
            <a:avLst/>
          </a:prstGeom>
          <a:noFill/>
        </p:spPr>
        <p:txBody>
          <a:bodyPr wrap="square">
            <a:spAutoFit/>
          </a:bodyPr>
          <a:lstStyle/>
          <a:p>
            <a:pPr marL="571500" indent="-571500">
              <a:buFont typeface="Arial" panose="020B0604020202020204" pitchFamily="34" charset="0"/>
              <a:buChar char="•"/>
            </a:pPr>
            <a:r>
              <a:rPr lang="en-IN" sz="4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Variable names must begin with a letter or an underscore, but they can be a group of both letters and digits</a:t>
            </a:r>
          </a:p>
          <a:p>
            <a:pPr marL="571500" indent="-571500">
              <a:buFont typeface="Arial" panose="020B0604020202020204" pitchFamily="34" charset="0"/>
              <a:buChar char="•"/>
            </a:pPr>
            <a:endParaRPr lang="en-IN" sz="4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The name of the variable should be written in lowercase. Both </a:t>
            </a:r>
            <a:r>
              <a:rPr lang="en-US" sz="4400" b="1" i="0" dirty="0">
                <a:solidFill>
                  <a:srgbClr val="333333"/>
                </a:solidFill>
                <a:effectLst/>
                <a:latin typeface="Times New Roman" panose="02020603050405020304" pitchFamily="18" charset="0"/>
                <a:cs typeface="Times New Roman" panose="02020603050405020304" pitchFamily="18" charset="0"/>
              </a:rPr>
              <a:t>VARNAME</a:t>
            </a:r>
            <a:r>
              <a:rPr lang="en-US" sz="4400" b="0" i="0" dirty="0">
                <a:solidFill>
                  <a:srgbClr val="333333"/>
                </a:solidFill>
                <a:effectLst/>
                <a:latin typeface="Times New Roman" panose="02020603050405020304" pitchFamily="18" charset="0"/>
                <a:cs typeface="Times New Roman" panose="02020603050405020304" pitchFamily="18" charset="0"/>
              </a:rPr>
              <a:t> and </a:t>
            </a:r>
            <a:r>
              <a:rPr lang="en-US" sz="4400" b="1" i="0" dirty="0" err="1">
                <a:solidFill>
                  <a:srgbClr val="333333"/>
                </a:solidFill>
                <a:effectLst/>
                <a:latin typeface="Times New Roman" panose="02020603050405020304" pitchFamily="18" charset="0"/>
                <a:cs typeface="Times New Roman" panose="02020603050405020304" pitchFamily="18" charset="0"/>
              </a:rPr>
              <a:t>varname</a:t>
            </a:r>
            <a:r>
              <a:rPr lang="en-US" sz="4400" b="0" i="0" dirty="0">
                <a:solidFill>
                  <a:srgbClr val="333333"/>
                </a:solidFill>
                <a:effectLst/>
                <a:latin typeface="Times New Roman" panose="02020603050405020304" pitchFamily="18" charset="0"/>
                <a:cs typeface="Times New Roman" panose="02020603050405020304" pitchFamily="18" charset="0"/>
              </a:rPr>
              <a:t> are distinct variables.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257051"/>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754D4-8E14-F4FC-D1A4-57B775894C02}"/>
              </a:ext>
            </a:extLst>
          </p:cNvPr>
          <p:cNvSpPr txBox="1"/>
          <p:nvPr/>
        </p:nvSpPr>
        <p:spPr>
          <a:xfrm>
            <a:off x="815009" y="1670496"/>
            <a:ext cx="22005234" cy="1200329"/>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Abstraction is used to hide the internal functionality of the function from the users. </a:t>
            </a:r>
          </a:p>
          <a:p>
            <a:pPr algn="just"/>
            <a:r>
              <a:rPr lang="en-US" b="0" i="0" dirty="0">
                <a:solidFill>
                  <a:srgbClr val="333333"/>
                </a:solidFill>
                <a:effectLst/>
                <a:highlight>
                  <a:srgbClr val="FFFFFF"/>
                </a:highlight>
                <a:latin typeface="inter-regular"/>
              </a:rPr>
              <a:t>The users only interact with the basic implementation of the function, but inner working is hidden. </a:t>
            </a:r>
          </a:p>
        </p:txBody>
      </p:sp>
      <p:sp>
        <p:nvSpPr>
          <p:cNvPr id="5" name="TextBox 4">
            <a:extLst>
              <a:ext uri="{FF2B5EF4-FFF2-40B4-BE49-F238E27FC236}">
                <a16:creationId xmlns:a16="http://schemas.microsoft.com/office/drawing/2014/main" id="{23895B48-F3BC-11EB-F944-FB0B37239732}"/>
              </a:ext>
            </a:extLst>
          </p:cNvPr>
          <p:cNvSpPr txBox="1"/>
          <p:nvPr/>
        </p:nvSpPr>
        <p:spPr>
          <a:xfrm>
            <a:off x="685799" y="471965"/>
            <a:ext cx="12205252" cy="830997"/>
          </a:xfrm>
          <a:prstGeom prst="rect">
            <a:avLst/>
          </a:prstGeom>
          <a:noFill/>
        </p:spPr>
        <p:txBody>
          <a:bodyPr wrap="square">
            <a:spAutoFit/>
          </a:bodyPr>
          <a:lstStyle/>
          <a:p>
            <a:pPr algn="just"/>
            <a:r>
              <a:rPr lang="en-US" sz="4800" b="1" i="0" dirty="0">
                <a:solidFill>
                  <a:srgbClr val="610B38"/>
                </a:solidFill>
                <a:effectLst/>
                <a:highlight>
                  <a:srgbClr val="FFFFFF"/>
                </a:highlight>
                <a:latin typeface="erdana"/>
              </a:rPr>
              <a:t>Abstraction in Python</a:t>
            </a:r>
          </a:p>
        </p:txBody>
      </p:sp>
      <p:sp>
        <p:nvSpPr>
          <p:cNvPr id="7" name="TextBox 6">
            <a:extLst>
              <a:ext uri="{FF2B5EF4-FFF2-40B4-BE49-F238E27FC236}">
                <a16:creationId xmlns:a16="http://schemas.microsoft.com/office/drawing/2014/main" id="{F03CFC24-D1B2-5290-8375-DD62508C19FA}"/>
              </a:ext>
            </a:extLst>
          </p:cNvPr>
          <p:cNvSpPr txBox="1"/>
          <p:nvPr/>
        </p:nvSpPr>
        <p:spPr>
          <a:xfrm>
            <a:off x="685799" y="3238359"/>
            <a:ext cx="23038905" cy="4154984"/>
          </a:xfrm>
          <a:prstGeom prst="rect">
            <a:avLst/>
          </a:prstGeom>
          <a:noFill/>
        </p:spPr>
        <p:txBody>
          <a:bodyPr wrap="square">
            <a:spAutoFit/>
          </a:bodyPr>
          <a:lstStyle/>
          <a:p>
            <a:pPr algn="just"/>
            <a:r>
              <a:rPr lang="en-US" sz="4000" b="1" i="0" dirty="0">
                <a:solidFill>
                  <a:srgbClr val="610B38"/>
                </a:solidFill>
                <a:effectLst/>
                <a:highlight>
                  <a:srgbClr val="FFFFFF"/>
                </a:highlight>
                <a:latin typeface="erdana"/>
              </a:rPr>
              <a:t>Why Abstraction is Important?</a:t>
            </a:r>
          </a:p>
          <a:p>
            <a:pPr algn="just"/>
            <a:endParaRPr lang="en-US" b="1"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In Python, an abstraction is used to hide the irrelevant data/class in order to reduce the complexity. It also enhances the application efficiency</a:t>
            </a:r>
          </a:p>
          <a:p>
            <a:pPr algn="just">
              <a:buFont typeface="Arial" panose="020B0604020202020204" pitchFamily="34" charset="0"/>
              <a:buChar char="•"/>
            </a:pPr>
            <a:r>
              <a:rPr lang="en-US" b="0" i="0" dirty="0">
                <a:solidFill>
                  <a:srgbClr val="000000"/>
                </a:solidFill>
                <a:effectLst/>
                <a:highlight>
                  <a:srgbClr val="FFFFFF"/>
                </a:highlight>
                <a:latin typeface="inter-regular"/>
              </a:rPr>
              <a:t>An Abstract class can contain the both method normal and abstract method.</a:t>
            </a:r>
          </a:p>
          <a:p>
            <a:pPr algn="just">
              <a:buFont typeface="Arial" panose="020B0604020202020204" pitchFamily="34" charset="0"/>
              <a:buChar char="•"/>
            </a:pPr>
            <a:r>
              <a:rPr lang="en-US" b="0" i="0" dirty="0">
                <a:solidFill>
                  <a:srgbClr val="000000"/>
                </a:solidFill>
                <a:effectLst/>
                <a:highlight>
                  <a:srgbClr val="FFFFFF"/>
                </a:highlight>
                <a:latin typeface="inter-regular"/>
              </a:rPr>
              <a:t>An Abstract cannot be instantiated; we cannot create objects for the abstract class.</a:t>
            </a:r>
          </a:p>
          <a:p>
            <a:pPr algn="just"/>
            <a:endParaRPr lang="en-US" b="0" i="0" dirty="0">
              <a:solidFill>
                <a:srgbClr val="333333"/>
              </a:solidFill>
              <a:effectLst/>
              <a:highlight>
                <a:srgbClr val="FFFFFF"/>
              </a:highlight>
              <a:latin typeface="inter-regular"/>
            </a:endParaRPr>
          </a:p>
        </p:txBody>
      </p:sp>
      <p:sp>
        <p:nvSpPr>
          <p:cNvPr id="9" name="TextBox 8">
            <a:extLst>
              <a:ext uri="{FF2B5EF4-FFF2-40B4-BE49-F238E27FC236}">
                <a16:creationId xmlns:a16="http://schemas.microsoft.com/office/drawing/2014/main" id="{3173D8C2-DEA9-B3E2-97AF-E13E4F39956E}"/>
              </a:ext>
            </a:extLst>
          </p:cNvPr>
          <p:cNvSpPr txBox="1"/>
          <p:nvPr/>
        </p:nvSpPr>
        <p:spPr>
          <a:xfrm>
            <a:off x="685799" y="7212864"/>
            <a:ext cx="22382922" cy="3970318"/>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Working of the Abstract Classes</a:t>
            </a:r>
          </a:p>
          <a:p>
            <a:pPr algn="just"/>
            <a:endParaRPr lang="en-US" b="1"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Unlike the other high-level language, Python doesn't provide the abstract class itself. We need to import the </a:t>
            </a:r>
            <a:r>
              <a:rPr lang="en-US" b="0" i="0" dirty="0" err="1">
                <a:solidFill>
                  <a:srgbClr val="333333"/>
                </a:solidFill>
                <a:effectLst/>
                <a:highlight>
                  <a:srgbClr val="FFFFFF"/>
                </a:highlight>
                <a:latin typeface="inter-regular"/>
              </a:rPr>
              <a:t>abc</a:t>
            </a:r>
            <a:r>
              <a:rPr lang="en-US" b="0" i="0" dirty="0">
                <a:solidFill>
                  <a:srgbClr val="333333"/>
                </a:solidFill>
                <a:effectLst/>
                <a:highlight>
                  <a:srgbClr val="FFFFFF"/>
                </a:highlight>
                <a:latin typeface="inter-regular"/>
              </a:rPr>
              <a:t> module, which provides the base for defining Abstract Base classes (ABC). The ABC works by decorating methods of the base class as abstract. It registers concrete classes as the implementation of the abstract base. We use the </a:t>
            </a:r>
            <a:r>
              <a:rPr lang="en-US" b="1" i="1" dirty="0">
                <a:solidFill>
                  <a:srgbClr val="333333"/>
                </a:solidFill>
                <a:effectLst/>
                <a:highlight>
                  <a:srgbClr val="FFFFFF"/>
                </a:highlight>
                <a:latin typeface="inter-bold"/>
              </a:rPr>
              <a:t>@abstractmethod</a:t>
            </a:r>
            <a:r>
              <a:rPr lang="en-US" b="0" i="0" dirty="0">
                <a:solidFill>
                  <a:srgbClr val="333333"/>
                </a:solidFill>
                <a:effectLst/>
                <a:highlight>
                  <a:srgbClr val="FFFFFF"/>
                </a:highlight>
                <a:latin typeface="inter-regular"/>
              </a:rPr>
              <a:t> decorator to define an abstract method or if we don't provide the definition to the method, it automatically becomes the abstract method</a:t>
            </a:r>
          </a:p>
        </p:txBody>
      </p:sp>
    </p:spTree>
    <p:extLst>
      <p:ext uri="{BB962C8B-B14F-4D97-AF65-F5344CB8AC3E}">
        <p14:creationId xmlns:p14="http://schemas.microsoft.com/office/powerpoint/2010/main" val="202830529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E0CB9-9AA4-E247-654C-32B7F13700F4}"/>
              </a:ext>
            </a:extLst>
          </p:cNvPr>
          <p:cNvSpPr txBox="1"/>
          <p:nvPr/>
        </p:nvSpPr>
        <p:spPr>
          <a:xfrm>
            <a:off x="1252331" y="586121"/>
            <a:ext cx="12205252" cy="646331"/>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Exceptions  Handling</a:t>
            </a:r>
          </a:p>
        </p:txBody>
      </p:sp>
      <p:sp>
        <p:nvSpPr>
          <p:cNvPr id="5" name="TextBox 4">
            <a:extLst>
              <a:ext uri="{FF2B5EF4-FFF2-40B4-BE49-F238E27FC236}">
                <a16:creationId xmlns:a16="http://schemas.microsoft.com/office/drawing/2014/main" id="{6FD560DA-6473-4477-F32E-AA9C4EB1DBD9}"/>
              </a:ext>
            </a:extLst>
          </p:cNvPr>
          <p:cNvSpPr txBox="1"/>
          <p:nvPr/>
        </p:nvSpPr>
        <p:spPr>
          <a:xfrm>
            <a:off x="1252330" y="2563073"/>
            <a:ext cx="22681095" cy="1200329"/>
          </a:xfrm>
          <a:prstGeom prst="rect">
            <a:avLst/>
          </a:prstGeom>
          <a:noFill/>
        </p:spPr>
        <p:txBody>
          <a:bodyPr wrap="square">
            <a:spAutoFit/>
          </a:bodyPr>
          <a:lstStyle/>
          <a:p>
            <a:r>
              <a:rPr lang="en-US" b="0" i="0" dirty="0">
                <a:solidFill>
                  <a:srgbClr val="333333"/>
                </a:solidFill>
                <a:effectLst/>
                <a:highlight>
                  <a:srgbClr val="FFFFFF"/>
                </a:highlight>
                <a:latin typeface="inter-regular"/>
              </a:rPr>
              <a:t>In Python, we catch exceptions and handle them using try and except code blocks. The try clause contains the code that can raise an exception, while the except clause contains the code lines that handle the exception.</a:t>
            </a:r>
            <a:endParaRPr lang="en-US" dirty="0"/>
          </a:p>
        </p:txBody>
      </p:sp>
      <p:sp>
        <p:nvSpPr>
          <p:cNvPr id="7" name="TextBox 6">
            <a:extLst>
              <a:ext uri="{FF2B5EF4-FFF2-40B4-BE49-F238E27FC236}">
                <a16:creationId xmlns:a16="http://schemas.microsoft.com/office/drawing/2014/main" id="{B95C7E42-99D3-A449-2688-78BC909B0EA2}"/>
              </a:ext>
            </a:extLst>
          </p:cNvPr>
          <p:cNvSpPr txBox="1"/>
          <p:nvPr/>
        </p:nvSpPr>
        <p:spPr>
          <a:xfrm>
            <a:off x="1252330" y="4363788"/>
            <a:ext cx="20395096" cy="5632311"/>
          </a:xfrm>
          <a:prstGeom prst="rect">
            <a:avLst/>
          </a:prstGeom>
          <a:noFill/>
        </p:spPr>
        <p:txBody>
          <a:bodyPr wrap="square">
            <a:spAutoFit/>
          </a:bodyPr>
          <a:lstStyle/>
          <a:p>
            <a:pPr algn="just"/>
            <a:r>
              <a:rPr lang="en-US" b="0" i="0" dirty="0">
                <a:solidFill>
                  <a:srgbClr val="008200"/>
                </a:solidFill>
                <a:effectLst/>
                <a:latin typeface="inter-regular"/>
              </a:rPr>
              <a:t># Python code to catch an exception and handle it using try and except code blocks</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a = [</a:t>
            </a:r>
            <a:r>
              <a:rPr lang="en-US" b="0" i="0" dirty="0">
                <a:solidFill>
                  <a:srgbClr val="0000FF"/>
                </a:solidFill>
                <a:effectLst/>
                <a:latin typeface="inter-regular"/>
              </a:rPr>
              <a:t>"Python"</a:t>
            </a:r>
            <a:r>
              <a:rPr lang="en-US" b="0" i="0" dirty="0">
                <a:solidFill>
                  <a:srgbClr val="000000"/>
                </a:solidFill>
                <a:effectLst/>
                <a:latin typeface="inter-regular"/>
              </a:rPr>
              <a:t>, </a:t>
            </a:r>
            <a:r>
              <a:rPr lang="en-US" b="0" i="0" dirty="0">
                <a:solidFill>
                  <a:srgbClr val="0000FF"/>
                </a:solidFill>
                <a:effectLst/>
                <a:latin typeface="inter-regular"/>
              </a:rPr>
              <a:t>"Exceptions"</a:t>
            </a:r>
            <a:r>
              <a:rPr lang="en-US" b="0" i="0" dirty="0">
                <a:solidFill>
                  <a:srgbClr val="000000"/>
                </a:solidFill>
                <a:effectLst/>
                <a:latin typeface="inter-regular"/>
              </a:rPr>
              <a:t>, </a:t>
            </a:r>
            <a:r>
              <a:rPr lang="en-US" b="0" i="0" dirty="0">
                <a:solidFill>
                  <a:srgbClr val="0000FF"/>
                </a:solidFill>
                <a:effectLst/>
                <a:latin typeface="inter-regular"/>
              </a:rPr>
              <a:t>"try and except"</a:t>
            </a:r>
            <a:r>
              <a:rPr lang="en-US" b="0" i="0" dirty="0">
                <a:solidFill>
                  <a:srgbClr val="000000"/>
                </a:solidFill>
                <a:effectLst/>
                <a:latin typeface="inter-regular"/>
              </a:rPr>
              <a:t>]  </a:t>
            </a:r>
          </a:p>
          <a:p>
            <a:pPr algn="just"/>
            <a:r>
              <a:rPr lang="en-US" b="1" i="0" dirty="0">
                <a:solidFill>
                  <a:srgbClr val="006699"/>
                </a:solidFill>
                <a:effectLst/>
                <a:latin typeface="inter-regular"/>
              </a:rPr>
              <a:t>try</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#looping through the elements of the array a, choosing a range that goes beyond the length of the array</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1" i="0" dirty="0">
                <a:solidFill>
                  <a:srgbClr val="006699"/>
                </a:solidFill>
                <a:effectLst/>
                <a:latin typeface="inter-regular"/>
              </a:rPr>
              <a:t>in</a:t>
            </a:r>
            <a:r>
              <a:rPr lang="en-US" b="0" i="0" dirty="0">
                <a:solidFill>
                  <a:srgbClr val="000000"/>
                </a:solidFill>
                <a:effectLst/>
                <a:latin typeface="inter-regular"/>
              </a:rPr>
              <a:t> range( 4 ):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 </a:t>
            </a:r>
            <a:r>
              <a:rPr lang="en-US" b="0" i="0" dirty="0">
                <a:solidFill>
                  <a:srgbClr val="0000FF"/>
                </a:solidFill>
                <a:effectLst/>
                <a:latin typeface="inter-regular"/>
              </a:rPr>
              <a:t>"The index and element from the array is"</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a:t>
            </a:r>
            <a:r>
              <a:rPr lang="en-US" b="0" i="0" dirty="0" err="1">
                <a:solidFill>
                  <a:srgbClr val="000000"/>
                </a:solidFill>
                <a:effectLst/>
                <a:latin typeface="inter-regular"/>
              </a:rPr>
              <a:t>i</a:t>
            </a:r>
            <a:r>
              <a:rPr lang="en-US" b="0" i="0" dirty="0">
                <a:solidFill>
                  <a:srgbClr val="000000"/>
                </a:solidFill>
                <a:effectLst/>
                <a:latin typeface="inter-regular"/>
              </a:rPr>
              <a:t>] )  </a:t>
            </a:r>
          </a:p>
          <a:p>
            <a:pPr algn="just"/>
            <a:r>
              <a:rPr lang="en-US" b="0" i="0" dirty="0">
                <a:solidFill>
                  <a:srgbClr val="008200"/>
                </a:solidFill>
                <a:effectLst/>
                <a:latin typeface="inter-regular"/>
              </a:rPr>
              <a:t>#if an error occurs in the try block, then except block will be executed by the Python interpreter     </a:t>
            </a:r>
            <a:r>
              <a:rPr lang="en-US" b="0" i="0" dirty="0">
                <a:solidFill>
                  <a:srgbClr val="000000"/>
                </a:solidFill>
                <a:effectLst/>
                <a:latin typeface="inter-regular"/>
              </a:rPr>
              <a:t>  </a:t>
            </a:r>
          </a:p>
          <a:p>
            <a:pPr algn="just"/>
            <a:r>
              <a:rPr lang="en-US" b="1" i="0" dirty="0">
                <a:solidFill>
                  <a:srgbClr val="006699"/>
                </a:solidFill>
                <a:effectLst/>
                <a:latin typeface="inter-regular"/>
              </a:rPr>
              <a:t>except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 (</a:t>
            </a:r>
            <a:r>
              <a:rPr lang="en-US" b="0" i="0" dirty="0">
                <a:solidFill>
                  <a:srgbClr val="0000FF"/>
                </a:solidFill>
                <a:effectLst/>
                <a:latin typeface="inter-regular"/>
              </a:rPr>
              <a:t>"Index out of range"</a:t>
            </a:r>
            <a:r>
              <a:rPr lang="en-US" b="0" i="0" dirty="0">
                <a:solidFill>
                  <a:srgbClr val="000000"/>
                </a:solidFill>
                <a:effectLst/>
                <a:latin typeface="inter-regular"/>
              </a:rPr>
              <a:t>)  </a:t>
            </a:r>
          </a:p>
        </p:txBody>
      </p:sp>
    </p:spTree>
    <p:extLst>
      <p:ext uri="{BB962C8B-B14F-4D97-AF65-F5344CB8AC3E}">
        <p14:creationId xmlns:p14="http://schemas.microsoft.com/office/powerpoint/2010/main" val="3566959152"/>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672C22-9D12-8047-2320-FA3FF82B12AD}"/>
              </a:ext>
            </a:extLst>
          </p:cNvPr>
          <p:cNvSpPr txBox="1"/>
          <p:nvPr/>
        </p:nvSpPr>
        <p:spPr>
          <a:xfrm>
            <a:off x="993913" y="1207461"/>
            <a:ext cx="12205252" cy="646331"/>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How to Raise an Exception</a:t>
            </a:r>
          </a:p>
        </p:txBody>
      </p:sp>
      <p:sp>
        <p:nvSpPr>
          <p:cNvPr id="5" name="TextBox 4">
            <a:extLst>
              <a:ext uri="{FF2B5EF4-FFF2-40B4-BE49-F238E27FC236}">
                <a16:creationId xmlns:a16="http://schemas.microsoft.com/office/drawing/2014/main" id="{C2F566A8-BCCA-498C-0A70-755E2ABD1B49}"/>
              </a:ext>
            </a:extLst>
          </p:cNvPr>
          <p:cNvSpPr txBox="1"/>
          <p:nvPr/>
        </p:nvSpPr>
        <p:spPr>
          <a:xfrm>
            <a:off x="1828800" y="3001691"/>
            <a:ext cx="18148852" cy="2308324"/>
          </a:xfrm>
          <a:prstGeom prst="rect">
            <a:avLst/>
          </a:prstGeom>
          <a:noFill/>
        </p:spPr>
        <p:txBody>
          <a:bodyPr wrap="square">
            <a:spAutoFit/>
          </a:bodyPr>
          <a:lstStyle/>
          <a:p>
            <a:pPr algn="just"/>
            <a:r>
              <a:rPr lang="en-US" b="0" i="0" dirty="0">
                <a:solidFill>
                  <a:srgbClr val="008200"/>
                </a:solidFill>
                <a:effectLst/>
                <a:latin typeface="inter-regular"/>
              </a:rPr>
              <a:t>#Python code to show how to raise an exception in Python</a:t>
            </a:r>
            <a:r>
              <a:rPr lang="en-US" b="0" i="0" dirty="0">
                <a:solidFill>
                  <a:srgbClr val="000000"/>
                </a:solidFill>
                <a:effectLst/>
                <a:latin typeface="inter-regular"/>
              </a:rPr>
              <a:t>  </a:t>
            </a:r>
          </a:p>
          <a:p>
            <a:pPr algn="just"/>
            <a:r>
              <a:rPr lang="en-US" b="0" i="0" dirty="0">
                <a:solidFill>
                  <a:srgbClr val="000000"/>
                </a:solidFill>
                <a:effectLst/>
                <a:latin typeface="inter-regular"/>
              </a:rPr>
              <a:t>num = [3, 4, 5, 7]  </a:t>
            </a:r>
          </a:p>
          <a:p>
            <a:pPr algn="just"/>
            <a:r>
              <a:rPr lang="en-US" b="1" i="0" dirty="0">
                <a:solidFill>
                  <a:srgbClr val="006699"/>
                </a:solidFill>
                <a:effectLst/>
                <a:latin typeface="inter-regular"/>
              </a:rPr>
              <a:t>if</a:t>
            </a:r>
            <a:r>
              <a:rPr lang="en-US" b="0" i="0" dirty="0">
                <a:solidFill>
                  <a:srgbClr val="000000"/>
                </a:solidFill>
                <a:effectLst/>
                <a:latin typeface="inter-regular"/>
              </a:rPr>
              <a:t> </a:t>
            </a:r>
            <a:r>
              <a:rPr lang="en-US" b="0" i="0" dirty="0" err="1">
                <a:solidFill>
                  <a:srgbClr val="000000"/>
                </a:solidFill>
                <a:effectLst/>
                <a:latin typeface="inter-regular"/>
              </a:rPr>
              <a:t>len</a:t>
            </a:r>
            <a:r>
              <a:rPr lang="en-US" b="0" i="0" dirty="0">
                <a:solidFill>
                  <a:srgbClr val="000000"/>
                </a:solidFill>
                <a:effectLst/>
                <a:latin typeface="inter-regular"/>
              </a:rPr>
              <a:t>(num) &gt; 3:  </a:t>
            </a:r>
          </a:p>
          <a:p>
            <a:pPr algn="just"/>
            <a:r>
              <a:rPr lang="en-US" b="0" i="0" dirty="0">
                <a:solidFill>
                  <a:srgbClr val="000000"/>
                </a:solidFill>
                <a:effectLst/>
                <a:latin typeface="inter-regular"/>
              </a:rPr>
              <a:t>    </a:t>
            </a:r>
            <a:r>
              <a:rPr lang="en-US" b="1" i="0" dirty="0">
                <a:solidFill>
                  <a:srgbClr val="006699"/>
                </a:solidFill>
                <a:effectLst/>
                <a:latin typeface="inter-regular"/>
              </a:rPr>
              <a:t>raise</a:t>
            </a:r>
            <a:r>
              <a:rPr lang="en-US" b="0" i="0" dirty="0">
                <a:solidFill>
                  <a:srgbClr val="000000"/>
                </a:solidFill>
                <a:effectLst/>
                <a:latin typeface="inter-regular"/>
              </a:rPr>
              <a:t> Exception( </a:t>
            </a:r>
            <a:r>
              <a:rPr lang="en-US" b="0" i="0" dirty="0" err="1">
                <a:solidFill>
                  <a:srgbClr val="000000"/>
                </a:solidFill>
                <a:effectLst/>
                <a:latin typeface="inter-regular"/>
              </a:rPr>
              <a:t>f</a:t>
            </a:r>
            <a:r>
              <a:rPr lang="en-US" b="0" i="0" dirty="0" err="1">
                <a:solidFill>
                  <a:srgbClr val="0000FF"/>
                </a:solidFill>
                <a:effectLst/>
                <a:latin typeface="inter-regular"/>
              </a:rPr>
              <a:t>"Length</a:t>
            </a:r>
            <a:r>
              <a:rPr lang="en-US" b="0" i="0" dirty="0">
                <a:solidFill>
                  <a:srgbClr val="0000FF"/>
                </a:solidFill>
                <a:effectLst/>
                <a:latin typeface="inter-regular"/>
              </a:rPr>
              <a:t> of the given list must be less than or equal to 3 but is {</a:t>
            </a:r>
            <a:r>
              <a:rPr lang="en-US" b="0" i="0" dirty="0" err="1">
                <a:solidFill>
                  <a:srgbClr val="0000FF"/>
                </a:solidFill>
                <a:effectLst/>
                <a:latin typeface="inter-regular"/>
              </a:rPr>
              <a:t>len</a:t>
            </a:r>
            <a:r>
              <a:rPr lang="en-US" b="0" i="0" dirty="0">
                <a:solidFill>
                  <a:srgbClr val="0000FF"/>
                </a:solidFill>
                <a:effectLst/>
                <a:latin typeface="inter-regular"/>
              </a:rPr>
              <a:t>(num)}"</a:t>
            </a:r>
            <a:r>
              <a:rPr lang="en-US" b="0" i="0" dirty="0">
                <a:solidFill>
                  <a:srgbClr val="000000"/>
                </a:solidFill>
                <a:effectLst/>
                <a:latin typeface="inter-regular"/>
              </a:rPr>
              <a:t> )  </a:t>
            </a:r>
          </a:p>
        </p:txBody>
      </p:sp>
    </p:spTree>
    <p:extLst>
      <p:ext uri="{BB962C8B-B14F-4D97-AF65-F5344CB8AC3E}">
        <p14:creationId xmlns:p14="http://schemas.microsoft.com/office/powerpoint/2010/main" val="131246449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defTabSz="2438400">
              <a:spcBef>
                <a:spcPts val="2900"/>
              </a:spcBef>
              <a:buSzPct val="100000"/>
            </a:pPr>
            <a:r>
              <a:rPr lang="en-US" sz="4800" b="1" i="0" dirty="0">
                <a:solidFill>
                  <a:srgbClr val="002060"/>
                </a:solidFill>
                <a:effectLst/>
                <a:latin typeface="Times New Roman" panose="02020603050405020304" pitchFamily="18" charset="0"/>
                <a:cs typeface="Times New Roman" panose="02020603050405020304" pitchFamily="18" charset="0"/>
              </a:rPr>
              <a:t> </a:t>
            </a:r>
          </a:p>
          <a:p>
            <a:pPr defTabSz="2438400">
              <a:spcBef>
                <a:spcPts val="2900"/>
              </a:spcBef>
              <a:buSzPct val="100000"/>
            </a:pPr>
            <a:endParaRPr lang="en-US" sz="4800" b="1" i="0" dirty="0">
              <a:solidFill>
                <a:srgbClr val="002060"/>
              </a:solidFill>
              <a:effectLst/>
              <a:latin typeface="Times New Roman" panose="02020603050405020304" pitchFamily="18" charset="0"/>
              <a:cs typeface="Times New Roman" panose="02020603050405020304" pitchFamily="18" charset="0"/>
            </a:endParaRPr>
          </a:p>
          <a:p>
            <a:pPr algn="l" defTabSz="2438400">
              <a:spcBef>
                <a:spcPts val="2900"/>
              </a:spcBef>
              <a:buSzPct val="100000"/>
            </a:pPr>
            <a:endParaRPr lang="en-IN" sz="4800" b="1" kern="0" dirty="0">
              <a:solidFill>
                <a:srgbClr val="002060"/>
              </a:solidFill>
              <a:latin typeface="Times New Roman" panose="02020603050405020304" pitchFamily="18" charset="0"/>
              <a:ea typeface="+mj-ea"/>
              <a:cs typeface="Times New Roman" panose="02020603050405020304" pitchFamily="18" charset="0"/>
              <a:sym typeface="Arial"/>
            </a:endParaRPr>
          </a:p>
        </p:txBody>
      </p:sp>
      <p:sp>
        <p:nvSpPr>
          <p:cNvPr id="2" name="Rectangle 1">
            <a:extLst>
              <a:ext uri="{FF2B5EF4-FFF2-40B4-BE49-F238E27FC236}">
                <a16:creationId xmlns:a16="http://schemas.microsoft.com/office/drawing/2014/main" id="{F4C508FB-B1ED-DFC0-3418-98640938E326}"/>
              </a:ext>
            </a:extLst>
          </p:cNvPr>
          <p:cNvSpPr/>
          <p:nvPr/>
        </p:nvSpPr>
        <p:spPr>
          <a:xfrm>
            <a:off x="6139625" y="4781157"/>
            <a:ext cx="7715523" cy="2800767"/>
          </a:xfrm>
          <a:prstGeom prst="rect">
            <a:avLst/>
          </a:prstGeom>
          <a:noFill/>
        </p:spPr>
        <p:txBody>
          <a:bodyPr wrap="square" lIns="91440" tIns="45720" rIns="91440" bIns="45720">
            <a:spAutoFit/>
          </a:bodyPr>
          <a:lstStyle/>
          <a:p>
            <a:pPr algn="ctr"/>
            <a:r>
              <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 &amp; A</a:t>
            </a:r>
          </a:p>
          <a:p>
            <a:pPr algn="ctr"/>
            <a:endPar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79941823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877533-F05B-2F31-6BDA-AE8710AD0DD8}"/>
              </a:ext>
            </a:extLst>
          </p:cNvPr>
          <p:cNvSpPr/>
          <p:nvPr/>
        </p:nvSpPr>
        <p:spPr>
          <a:xfrm>
            <a:off x="8240663" y="5084369"/>
            <a:ext cx="6827059"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3942434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Variables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algn="l" defTabSz="2438400">
              <a:spcBef>
                <a:spcPts val="2900"/>
              </a:spcBef>
              <a:buSzPct val="100000"/>
            </a:pPr>
            <a:endParaRPr lang="en-IN" sz="4800" b="1" kern="0" dirty="0">
              <a:solidFill>
                <a:srgbClr val="002060"/>
              </a:solidFill>
              <a:ea typeface="+mj-ea"/>
              <a:cs typeface="+mj-cs"/>
              <a:sym typeface="Arial"/>
            </a:endParaRPr>
          </a:p>
        </p:txBody>
      </p:sp>
      <p:sp>
        <p:nvSpPr>
          <p:cNvPr id="14" name="TextBox 13">
            <a:extLst>
              <a:ext uri="{FF2B5EF4-FFF2-40B4-BE49-F238E27FC236}">
                <a16:creationId xmlns:a16="http://schemas.microsoft.com/office/drawing/2014/main" id="{3716BF09-3F27-F72E-F77D-AC5A4396D193}"/>
              </a:ext>
            </a:extLst>
          </p:cNvPr>
          <p:cNvSpPr txBox="1"/>
          <p:nvPr/>
        </p:nvSpPr>
        <p:spPr>
          <a:xfrm>
            <a:off x="3558209" y="2472184"/>
            <a:ext cx="13570307" cy="8771632"/>
          </a:xfrm>
          <a:prstGeom prst="rect">
            <a:avLst/>
          </a:prstGeom>
          <a:noFill/>
        </p:spPr>
        <p:txBody>
          <a:bodyPr wrap="square">
            <a:spAutoFit/>
          </a:bodyPr>
          <a:lstStyle/>
          <a:p>
            <a:pPr algn="just"/>
            <a:r>
              <a:rPr lang="en-US" sz="4000" b="1" i="0" dirty="0">
                <a:solidFill>
                  <a:srgbClr val="333333"/>
                </a:solidFill>
                <a:effectLst/>
                <a:latin typeface="Times New Roman" panose="02020603050405020304" pitchFamily="18" charset="0"/>
                <a:cs typeface="Times New Roman" panose="02020603050405020304" pitchFamily="18" charset="0"/>
              </a:rPr>
              <a:t>Assigning single value to multiple variables</a:t>
            </a:r>
          </a:p>
          <a:p>
            <a:pPr algn="just"/>
            <a:endParaRPr lang="en-US" sz="4000" b="0" i="0" dirty="0">
              <a:solidFill>
                <a:srgbClr val="333333"/>
              </a:solidFill>
              <a:effectLst/>
              <a:latin typeface="Times New Roman" panose="02020603050405020304" pitchFamily="18" charset="0"/>
              <a:cs typeface="Times New Roman" panose="02020603050405020304" pitchFamily="18" charset="0"/>
            </a:endParaRPr>
          </a:p>
          <a:p>
            <a:pPr algn="just"/>
            <a:r>
              <a:rPr lang="en-US" sz="4000" b="1" i="0" dirty="0" err="1">
                <a:solidFill>
                  <a:srgbClr val="333333"/>
                </a:solidFill>
                <a:effectLst/>
                <a:latin typeface="Times New Roman" panose="02020603050405020304" pitchFamily="18" charset="0"/>
                <a:cs typeface="Times New Roman" panose="02020603050405020304" pitchFamily="18" charset="0"/>
              </a:rPr>
              <a:t>Eg</a:t>
            </a:r>
            <a:r>
              <a:rPr lang="en-US" sz="4000" b="1" i="0" dirty="0">
                <a:solidFill>
                  <a:srgbClr val="333333"/>
                </a:solidFill>
                <a:effectLst/>
                <a:latin typeface="Times New Roman" panose="02020603050405020304" pitchFamily="18" charset="0"/>
                <a:cs typeface="Times New Roman" panose="02020603050405020304" pitchFamily="18" charset="0"/>
              </a:rPr>
              <a:t>:</a:t>
            </a:r>
            <a:endParaRPr lang="en-US" sz="4000" b="0" i="0" dirty="0">
              <a:solidFill>
                <a:srgbClr val="333333"/>
              </a:solidFill>
              <a:effectLst/>
              <a:latin typeface="Times New Roman" panose="02020603050405020304" pitchFamily="18" charset="0"/>
              <a:cs typeface="Times New Roman" panose="02020603050405020304" pitchFamily="18" charset="0"/>
            </a:endParaRPr>
          </a:p>
          <a:p>
            <a:pPr algn="just"/>
            <a:r>
              <a:rPr lang="en-US" sz="4000" b="0" i="0" dirty="0">
                <a:solidFill>
                  <a:srgbClr val="000000"/>
                </a:solidFill>
                <a:effectLst/>
                <a:latin typeface="Times New Roman" panose="02020603050405020304" pitchFamily="18" charset="0"/>
                <a:cs typeface="Times New Roman" panose="02020603050405020304" pitchFamily="18" charset="0"/>
              </a:rPr>
              <a:t>x=y=z=</a:t>
            </a:r>
            <a:r>
              <a:rPr lang="en-US" sz="4000" b="0" i="0" dirty="0">
                <a:solidFill>
                  <a:srgbClr val="C00000"/>
                </a:solidFill>
                <a:effectLst/>
                <a:latin typeface="Times New Roman" panose="02020603050405020304" pitchFamily="18" charset="0"/>
                <a:cs typeface="Times New Roman" panose="02020603050405020304" pitchFamily="18" charset="0"/>
              </a:rPr>
              <a:t>50</a:t>
            </a:r>
            <a:r>
              <a:rPr lang="en-US" sz="40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4000" b="0" i="0" dirty="0">
                <a:solidFill>
                  <a:srgbClr val="000000"/>
                </a:solidFill>
                <a:effectLst/>
                <a:latin typeface="Times New Roman" panose="02020603050405020304" pitchFamily="18" charset="0"/>
                <a:cs typeface="Times New Roman" panose="02020603050405020304" pitchFamily="18" charset="0"/>
              </a:rPr>
              <a:t>print(x)    </a:t>
            </a:r>
          </a:p>
          <a:p>
            <a:pPr algn="just"/>
            <a:r>
              <a:rPr lang="en-US" sz="4000" b="0" i="0" dirty="0">
                <a:solidFill>
                  <a:srgbClr val="000000"/>
                </a:solidFill>
                <a:effectLst/>
                <a:latin typeface="Times New Roman" panose="02020603050405020304" pitchFamily="18" charset="0"/>
                <a:cs typeface="Times New Roman" panose="02020603050405020304" pitchFamily="18" charset="0"/>
              </a:rPr>
              <a:t>print(y)    </a:t>
            </a:r>
          </a:p>
          <a:p>
            <a:pPr algn="just"/>
            <a:r>
              <a:rPr lang="en-US" sz="4000" b="0" i="0" dirty="0">
                <a:solidFill>
                  <a:srgbClr val="000000"/>
                </a:solidFill>
                <a:effectLst/>
                <a:latin typeface="Times New Roman" panose="02020603050405020304" pitchFamily="18" charset="0"/>
                <a:cs typeface="Times New Roman" panose="02020603050405020304" pitchFamily="18" charset="0"/>
              </a:rPr>
              <a:t>print(z)  </a:t>
            </a:r>
          </a:p>
          <a:p>
            <a:pPr marL="571500" indent="-571500">
              <a:buFont typeface="Arial" panose="020B0604020202020204" pitchFamily="34" charset="0"/>
              <a:buChar char="•"/>
            </a:pPr>
            <a:endParaRPr lang="en-IN" sz="4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4000" b="1" dirty="0">
                <a:solidFill>
                  <a:srgbClr val="000000"/>
                </a:solidFill>
                <a:latin typeface="Times New Roman" panose="02020603050405020304" pitchFamily="18" charset="0"/>
                <a:cs typeface="Times New Roman" panose="02020603050405020304" pitchFamily="18" charset="0"/>
              </a:rPr>
              <a:t>Assigning multiple values to multiple variables</a:t>
            </a:r>
            <a:r>
              <a:rPr lang="en-US" sz="4000" dirty="0">
                <a:solidFill>
                  <a:srgbClr val="000000"/>
                </a:solidFill>
                <a:latin typeface="Times New Roman" panose="02020603050405020304" pitchFamily="18" charset="0"/>
                <a:cs typeface="Times New Roman" panose="02020603050405020304" pitchFamily="18" charset="0"/>
              </a:rPr>
              <a:t>:</a:t>
            </a:r>
          </a:p>
          <a:p>
            <a:pPr algn="just"/>
            <a:r>
              <a:rPr lang="en-US" sz="4000" b="1" dirty="0" err="1">
                <a:solidFill>
                  <a:srgbClr val="000000"/>
                </a:solidFill>
                <a:latin typeface="Times New Roman" panose="02020603050405020304" pitchFamily="18" charset="0"/>
                <a:cs typeface="Times New Roman" panose="02020603050405020304" pitchFamily="18" charset="0"/>
              </a:rPr>
              <a:t>Eg</a:t>
            </a:r>
            <a:r>
              <a:rPr lang="en-US" sz="4000" dirty="0">
                <a:solidFill>
                  <a:srgbClr val="000000"/>
                </a:solidFill>
                <a:latin typeface="Times New Roman" panose="02020603050405020304" pitchFamily="18" charset="0"/>
                <a:cs typeface="Times New Roman" panose="02020603050405020304" pitchFamily="18" charset="0"/>
              </a:rPr>
              <a:t>:</a:t>
            </a:r>
          </a:p>
          <a:p>
            <a:pPr algn="just"/>
            <a:r>
              <a:rPr lang="en-US" sz="4000" dirty="0" err="1">
                <a:solidFill>
                  <a:srgbClr val="000000"/>
                </a:solidFill>
                <a:latin typeface="Times New Roman" panose="02020603050405020304" pitchFamily="18" charset="0"/>
                <a:cs typeface="Times New Roman" panose="02020603050405020304" pitchFamily="18" charset="0"/>
              </a:rPr>
              <a:t>a,b,c</a:t>
            </a:r>
            <a:r>
              <a:rPr lang="en-US" sz="4000" dirty="0">
                <a:solidFill>
                  <a:srgbClr val="000000"/>
                </a:solidFill>
                <a:latin typeface="Times New Roman" panose="02020603050405020304" pitchFamily="18" charset="0"/>
                <a:cs typeface="Times New Roman" panose="02020603050405020304" pitchFamily="18" charset="0"/>
              </a:rPr>
              <a:t>=5,10,15    </a:t>
            </a:r>
          </a:p>
          <a:p>
            <a:pPr algn="just"/>
            <a:r>
              <a:rPr lang="en-US" sz="4000" dirty="0">
                <a:solidFill>
                  <a:srgbClr val="000000"/>
                </a:solidFill>
                <a:latin typeface="Times New Roman" panose="02020603050405020304" pitchFamily="18" charset="0"/>
                <a:cs typeface="Times New Roman" panose="02020603050405020304" pitchFamily="18" charset="0"/>
              </a:rPr>
              <a:t>print a    </a:t>
            </a:r>
          </a:p>
          <a:p>
            <a:pPr algn="just"/>
            <a:r>
              <a:rPr lang="en-US" sz="4000" dirty="0">
                <a:solidFill>
                  <a:srgbClr val="000000"/>
                </a:solidFill>
                <a:latin typeface="Times New Roman" panose="02020603050405020304" pitchFamily="18" charset="0"/>
                <a:cs typeface="Times New Roman" panose="02020603050405020304" pitchFamily="18" charset="0"/>
              </a:rPr>
              <a:t>print b    </a:t>
            </a:r>
          </a:p>
          <a:p>
            <a:pPr algn="just"/>
            <a:r>
              <a:rPr lang="en-US" sz="4000" dirty="0">
                <a:solidFill>
                  <a:srgbClr val="000000"/>
                </a:solidFill>
                <a:latin typeface="Times New Roman" panose="02020603050405020304" pitchFamily="18" charset="0"/>
                <a:cs typeface="Times New Roman" panose="02020603050405020304" pitchFamily="18" charset="0"/>
              </a:rPr>
              <a:t>print c   </a:t>
            </a:r>
          </a:p>
        </p:txBody>
      </p:sp>
    </p:spTree>
    <p:extLst>
      <p:ext uri="{BB962C8B-B14F-4D97-AF65-F5344CB8AC3E}">
        <p14:creationId xmlns:p14="http://schemas.microsoft.com/office/powerpoint/2010/main" val="26130738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Variables Type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algn="l" defTabSz="2438400">
              <a:spcBef>
                <a:spcPts val="2900"/>
              </a:spcBef>
              <a:buSzPct val="100000"/>
            </a:pPr>
            <a:endParaRPr lang="en-IN" sz="4800" b="1" kern="0" dirty="0">
              <a:solidFill>
                <a:srgbClr val="002060"/>
              </a:solidFill>
              <a:ea typeface="+mj-ea"/>
              <a:cs typeface="+mj-cs"/>
              <a:sym typeface="Arial"/>
            </a:endParaRPr>
          </a:p>
        </p:txBody>
      </p:sp>
      <p:sp>
        <p:nvSpPr>
          <p:cNvPr id="3" name="TextBox 2">
            <a:extLst>
              <a:ext uri="{FF2B5EF4-FFF2-40B4-BE49-F238E27FC236}">
                <a16:creationId xmlns:a16="http://schemas.microsoft.com/office/drawing/2014/main" id="{C922188E-DA2E-67A7-CB5E-E5503361C416}"/>
              </a:ext>
            </a:extLst>
          </p:cNvPr>
          <p:cNvSpPr txBox="1"/>
          <p:nvPr/>
        </p:nvSpPr>
        <p:spPr>
          <a:xfrm>
            <a:off x="954155" y="2104576"/>
            <a:ext cx="16618227" cy="3416320"/>
          </a:xfrm>
          <a:prstGeom prst="rect">
            <a:avLst/>
          </a:prstGeom>
          <a:noFill/>
        </p:spPr>
        <p:txBody>
          <a:bodyPr wrap="square">
            <a:spAutoFit/>
          </a:bodyPr>
          <a:lstStyle/>
          <a:p>
            <a:pPr algn="just"/>
            <a:r>
              <a:rPr lang="en-US" b="0" i="0" dirty="0">
                <a:solidFill>
                  <a:srgbClr val="610B38"/>
                </a:solidFill>
                <a:effectLst/>
                <a:latin typeface="erdana"/>
              </a:rPr>
              <a:t>Python Variable Types</a:t>
            </a:r>
          </a:p>
          <a:p>
            <a:pPr algn="just"/>
            <a:endParaRPr lang="en-US" b="0" i="0" dirty="0">
              <a:solidFill>
                <a:srgbClr val="333333"/>
              </a:solidFill>
              <a:effectLst/>
              <a:latin typeface="inter-regular"/>
            </a:endParaRPr>
          </a:p>
          <a:p>
            <a:pPr marL="571500" indent="-571500" algn="just">
              <a:buFont typeface="Arial" panose="020B0604020202020204" pitchFamily="34" charset="0"/>
              <a:buChar char="•"/>
            </a:pPr>
            <a:r>
              <a:rPr lang="en-US" b="1" i="0" dirty="0">
                <a:solidFill>
                  <a:srgbClr val="333333"/>
                </a:solidFill>
                <a:effectLst/>
                <a:latin typeface="inter-regular"/>
              </a:rPr>
              <a:t>Local variable :</a:t>
            </a:r>
          </a:p>
          <a:p>
            <a:pPr algn="just"/>
            <a:r>
              <a:rPr lang="en-US" dirty="0">
                <a:solidFill>
                  <a:srgbClr val="333333"/>
                </a:solidFill>
                <a:latin typeface="inter-regular"/>
              </a:rPr>
              <a:t>                      Declare locally-within block</a:t>
            </a:r>
            <a:endParaRPr lang="en-US" b="0" i="0" dirty="0">
              <a:solidFill>
                <a:srgbClr val="333333"/>
              </a:solidFill>
              <a:effectLst/>
              <a:latin typeface="inter-regular"/>
            </a:endParaRPr>
          </a:p>
          <a:p>
            <a:pPr marL="571500" indent="-571500" algn="just">
              <a:buFont typeface="Arial" panose="020B0604020202020204" pitchFamily="34" charset="0"/>
              <a:buChar char="•"/>
            </a:pPr>
            <a:r>
              <a:rPr lang="en-US" b="1" i="0" dirty="0">
                <a:solidFill>
                  <a:srgbClr val="333333"/>
                </a:solidFill>
                <a:effectLst/>
                <a:latin typeface="inter-regular"/>
              </a:rPr>
              <a:t>Global variable</a:t>
            </a:r>
          </a:p>
          <a:p>
            <a:pPr algn="just"/>
            <a:r>
              <a:rPr lang="en-US" dirty="0">
                <a:solidFill>
                  <a:srgbClr val="333333"/>
                </a:solidFill>
                <a:latin typeface="inter-regular"/>
              </a:rPr>
              <a:t>               </a:t>
            </a:r>
            <a:r>
              <a:rPr lang="en-US" b="0" i="0" dirty="0">
                <a:solidFill>
                  <a:srgbClr val="333333"/>
                </a:solidFill>
                <a:effectLst/>
                <a:latin typeface="inter-regular"/>
              </a:rPr>
              <a:t>Global variables can be utilized all through the program,</a:t>
            </a:r>
          </a:p>
        </p:txBody>
      </p:sp>
      <p:pic>
        <p:nvPicPr>
          <p:cNvPr id="5" name="Picture 4">
            <a:extLst>
              <a:ext uri="{FF2B5EF4-FFF2-40B4-BE49-F238E27FC236}">
                <a16:creationId xmlns:a16="http://schemas.microsoft.com/office/drawing/2014/main" id="{DB4A5696-DE1C-F153-48D4-ED9F7FC4701F}"/>
              </a:ext>
            </a:extLst>
          </p:cNvPr>
          <p:cNvPicPr>
            <a:picLocks noChangeAspect="1"/>
          </p:cNvPicPr>
          <p:nvPr/>
        </p:nvPicPr>
        <p:blipFill>
          <a:blip r:embed="rId3"/>
          <a:stretch>
            <a:fillRect/>
          </a:stretch>
        </p:blipFill>
        <p:spPr>
          <a:xfrm>
            <a:off x="6738730" y="6858000"/>
            <a:ext cx="9859618" cy="6371438"/>
          </a:xfrm>
          <a:prstGeom prst="rect">
            <a:avLst/>
          </a:prstGeom>
        </p:spPr>
      </p:pic>
    </p:spTree>
    <p:extLst>
      <p:ext uri="{BB962C8B-B14F-4D97-AF65-F5344CB8AC3E}">
        <p14:creationId xmlns:p14="http://schemas.microsoft.com/office/powerpoint/2010/main" val="4545776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35F67F-D29A-44C5-82B4-154E4F1BC54F}"/>
              </a:ext>
            </a:extLst>
          </p:cNvPr>
          <p:cNvSpPr txBox="1"/>
          <p:nvPr/>
        </p:nvSpPr>
        <p:spPr>
          <a:xfrm>
            <a:off x="369650" y="350196"/>
            <a:ext cx="1076217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IN" sz="4800" b="1" kern="0" dirty="0">
                <a:solidFill>
                  <a:srgbClr val="002060"/>
                </a:solidFill>
                <a:latin typeface="Times New Roman" panose="02020603050405020304" pitchFamily="18" charset="0"/>
                <a:ea typeface="+mj-ea"/>
                <a:cs typeface="Times New Roman" panose="02020603050405020304" pitchFamily="18" charset="0"/>
                <a:sym typeface="Arial"/>
              </a:rPr>
              <a:t>Data Type:  Python</a:t>
            </a:r>
            <a:r>
              <a:rPr lang="en-IN" sz="4800" kern="0" dirty="0">
                <a:solidFill>
                  <a:srgbClr val="000000"/>
                </a:solidFill>
                <a:latin typeface="Times New Roman" panose="02020603050405020304" pitchFamily="18" charset="0"/>
                <a:ea typeface="+mj-ea"/>
                <a:cs typeface="Times New Roman" panose="02020603050405020304" pitchFamily="18" charset="0"/>
                <a:sym typeface="Arial"/>
              </a:rPr>
              <a:t> </a:t>
            </a:r>
          </a:p>
          <a:p>
            <a:pPr algn="l" defTabSz="2438400">
              <a:spcBef>
                <a:spcPts val="2900"/>
              </a:spcBef>
              <a:buSzPct val="100000"/>
            </a:pPr>
            <a:endParaRPr lang="en-IN" sz="4800" b="1" kern="0" dirty="0">
              <a:solidFill>
                <a:srgbClr val="002060"/>
              </a:solidFill>
              <a:ea typeface="+mj-ea"/>
              <a:cs typeface="+mj-cs"/>
              <a:sym typeface="Arial"/>
            </a:endParaRPr>
          </a:p>
        </p:txBody>
      </p:sp>
      <p:pic>
        <p:nvPicPr>
          <p:cNvPr id="3" name="Picture 2">
            <a:extLst>
              <a:ext uri="{FF2B5EF4-FFF2-40B4-BE49-F238E27FC236}">
                <a16:creationId xmlns:a16="http://schemas.microsoft.com/office/drawing/2014/main" id="{34073F71-925F-3266-099A-E498CDE1C989}"/>
              </a:ext>
            </a:extLst>
          </p:cNvPr>
          <p:cNvPicPr>
            <a:picLocks noChangeAspect="1"/>
          </p:cNvPicPr>
          <p:nvPr/>
        </p:nvPicPr>
        <p:blipFill>
          <a:blip r:embed="rId3"/>
          <a:stretch>
            <a:fillRect/>
          </a:stretch>
        </p:blipFill>
        <p:spPr>
          <a:xfrm>
            <a:off x="2604410" y="2794869"/>
            <a:ext cx="10952563" cy="7641218"/>
          </a:xfrm>
          <a:prstGeom prst="rect">
            <a:avLst/>
          </a:prstGeom>
        </p:spPr>
      </p:pic>
      <p:pic>
        <p:nvPicPr>
          <p:cNvPr id="5" name="Picture 4">
            <a:extLst>
              <a:ext uri="{FF2B5EF4-FFF2-40B4-BE49-F238E27FC236}">
                <a16:creationId xmlns:a16="http://schemas.microsoft.com/office/drawing/2014/main" id="{31D02A12-AC15-683D-7659-1C3E67F81A71}"/>
              </a:ext>
            </a:extLst>
          </p:cNvPr>
          <p:cNvPicPr>
            <a:picLocks noChangeAspect="1"/>
          </p:cNvPicPr>
          <p:nvPr/>
        </p:nvPicPr>
        <p:blipFill>
          <a:blip r:embed="rId4"/>
          <a:stretch>
            <a:fillRect/>
          </a:stretch>
        </p:blipFill>
        <p:spPr>
          <a:xfrm>
            <a:off x="15213358" y="673361"/>
            <a:ext cx="7129807" cy="4112343"/>
          </a:xfrm>
          <a:prstGeom prst="rect">
            <a:avLst/>
          </a:prstGeom>
        </p:spPr>
      </p:pic>
    </p:spTree>
    <p:extLst>
      <p:ext uri="{BB962C8B-B14F-4D97-AF65-F5344CB8AC3E}">
        <p14:creationId xmlns:p14="http://schemas.microsoft.com/office/powerpoint/2010/main" val="2659433267"/>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Arial"/>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4_Arial" id="{E7ACB15C-786F-244A-A56A-D00D22200BDD}" vid="{1F9E050C-9290-C849-9A12-DB0D9FD5F51D}"/>
    </a:ext>
  </a:extLst>
</a:theme>
</file>

<file path=ppt/theme/theme2.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Arial"/>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4.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Arial"/>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2316</TotalTime>
  <Words>3123</Words>
  <Application>Microsoft Office PowerPoint</Application>
  <PresentationFormat>Custom</PresentationFormat>
  <Paragraphs>568</Paragraphs>
  <Slides>64</Slides>
  <Notes>64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64</vt:i4>
      </vt:variant>
    </vt:vector>
  </HeadingPairs>
  <TitlesOfParts>
    <vt:vector size="74" baseType="lpstr">
      <vt:lpstr>Arial</vt:lpstr>
      <vt:lpstr>erdana</vt:lpstr>
      <vt:lpstr>Google Sans</vt:lpstr>
      <vt:lpstr>inter-bold</vt:lpstr>
      <vt:lpstr>inter-regular</vt:lpstr>
      <vt:lpstr>Times New Roman</vt:lpstr>
      <vt:lpstr>Trebuchet MS</vt:lpstr>
      <vt:lpstr>Wingdings 3</vt:lpstr>
      <vt:lpstr>IBM presentation template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Ajeet Yadav</dc:creator>
  <cp:keywords/>
  <dc:description/>
  <cp:lastModifiedBy>Yadav, Ajeet SOMIBM-IBM</cp:lastModifiedBy>
  <cp:revision>338</cp:revision>
  <cp:lastPrinted>2019-04-25T15:14:05Z</cp:lastPrinted>
  <dcterms:created xsi:type="dcterms:W3CDTF">2023-02-04T17:36:46Z</dcterms:created>
  <dcterms:modified xsi:type="dcterms:W3CDTF">2024-05-22T06:32:08Z</dcterms:modified>
  <cp:category/>
</cp:coreProperties>
</file>