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embeddedFontLst>
    <p:embeddedFont>
      <p:font typeface="Roboto" panose="02000000000000000000"/>
      <p:regular r:id="rId23"/>
    </p:embeddedFont>
    <p:embeddedFont>
      <p:font typeface="Average"/>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26e84046a5b_0_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e84046a5b_0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6e84046a5b_0_1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e84046a5b_0_1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6e84046a5b_0_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e84046a5b_0_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26e84046a5b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e84046a5b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26e84046a5b_0_1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e84046a5b_0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2cc9fc0b82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cc9fc0b82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26e84046a5b_0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6e84046a5b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26e84046a5b_0_1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e84046a5b_0_1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2cc6006516e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c6006516e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6e84046a5b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e84046a5b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6e84046a5b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e84046a5b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26e84046a5b_0_1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e84046a5b_0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26e84046a5b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e84046a5b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6e84046a5b_0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e84046a5b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26e84046a5b_0_1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6e84046a5b_0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7" name="Shape 57"/>
        <p:cNvGrpSpPr/>
        <p:nvPr/>
      </p:nvGrpSpPr>
      <p:grpSpPr>
        <a:xfrm>
          <a:off x="0" y="0"/>
          <a:ext cx="0" cy="0"/>
          <a:chOff x="0" y="0"/>
          <a:chExt cx="0" cy="0"/>
        </a:xfrm>
      </p:grpSpPr>
      <p:sp>
        <p:nvSpPr>
          <p:cNvPr id="58" name="Google Shape;58;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60" name="Google Shape;60;p11"/>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1" name="Shape 61"/>
        <p:cNvGrpSpPr/>
        <p:nvPr/>
      </p:nvGrpSpPr>
      <p:grpSpPr>
        <a:xfrm>
          <a:off x="0" y="0"/>
          <a:ext cx="0" cy="0"/>
          <a:chOff x="0" y="0"/>
          <a:chExt cx="0" cy="0"/>
        </a:xfrm>
      </p:grpSpPr>
      <p:sp>
        <p:nvSpPr>
          <p:cNvPr id="62" name="Google Shape;62;p12"/>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3" name="Google Shape;23;p4"/>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5"/>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0" name="Google Shape;30;p5"/>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6"/>
          <p:cNvSpPr txBox="1"/>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7"/>
          <p:cNvSpPr txBox="1"/>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0"/>
          <p:cNvSpPr txBox="1"/>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33250" y="729050"/>
            <a:ext cx="8222100" cy="11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a:t>CNN-Based Strategies for Early Detection and Prevention of Plant Diseases</a:t>
            </a:r>
            <a:endParaRPr sz="3200"/>
          </a:p>
        </p:txBody>
      </p:sp>
      <p:sp>
        <p:nvSpPr>
          <p:cNvPr id="68" name="Google Shape;68;p13"/>
          <p:cNvSpPr txBox="1"/>
          <p:nvPr/>
        </p:nvSpPr>
        <p:spPr>
          <a:xfrm>
            <a:off x="646825" y="2285025"/>
            <a:ext cx="5797800" cy="20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lt1"/>
                </a:solidFill>
                <a:latin typeface="Roboto" panose="02000000000000000000"/>
                <a:ea typeface="Roboto" panose="02000000000000000000"/>
                <a:cs typeface="Roboto" panose="02000000000000000000"/>
                <a:sym typeface="Roboto" panose="02000000000000000000"/>
              </a:rPr>
              <a:t>By:</a:t>
            </a:r>
            <a:endParaRPr sz="18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Clr>
                <a:srgbClr val="000000"/>
              </a:buClr>
              <a:buSzPts val="2100"/>
              <a:buFont typeface="Arial" panose="020B0604020202020204"/>
              <a:buNone/>
            </a:pPr>
            <a:r>
              <a:rPr lang="en-GB" sz="2100">
                <a:solidFill>
                  <a:schemeClr val="lt1"/>
                </a:solidFill>
                <a:latin typeface="Average"/>
                <a:ea typeface="Average"/>
                <a:cs typeface="Average"/>
                <a:sym typeface="Average"/>
              </a:rPr>
              <a:t>Rama Sai Surya Teja Monavarthy 	700747664</a:t>
            </a:r>
            <a:endParaRPr sz="2100">
              <a:solidFill>
                <a:schemeClr val="lt1"/>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r>
              <a:rPr lang="en-GB" sz="2100">
                <a:solidFill>
                  <a:schemeClr val="lt1"/>
                </a:solidFill>
                <a:latin typeface="Average"/>
                <a:ea typeface="Average"/>
                <a:cs typeface="Average"/>
                <a:sym typeface="Average"/>
              </a:rPr>
              <a:t>Srikanth Narisetti 				       700765537</a:t>
            </a:r>
            <a:endParaRPr sz="2100">
              <a:solidFill>
                <a:schemeClr val="lt1"/>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r>
              <a:rPr lang="en-GB" sz="2100">
                <a:solidFill>
                  <a:schemeClr val="lt1"/>
                </a:solidFill>
                <a:latin typeface="Average"/>
                <a:ea typeface="Average"/>
                <a:cs typeface="Average"/>
                <a:sym typeface="Average"/>
              </a:rPr>
              <a:t>Dimple Greeshma Devatha 			700746132</a:t>
            </a:r>
            <a:endParaRPr sz="2100">
              <a:solidFill>
                <a:schemeClr val="lt1"/>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r>
              <a:rPr lang="en-GB" sz="2100">
                <a:solidFill>
                  <a:schemeClr val="lt1"/>
                </a:solidFill>
                <a:latin typeface="Average"/>
                <a:ea typeface="Average"/>
                <a:cs typeface="Average"/>
                <a:sym typeface="Average"/>
              </a:rPr>
              <a:t>Varsha Thatikonda  				       700756651</a:t>
            </a:r>
            <a:endParaRPr sz="2100">
              <a:solidFill>
                <a:schemeClr val="lt1"/>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endParaRPr sz="2100">
              <a:solidFill>
                <a:srgbClr val="CACACA"/>
              </a:solidFill>
              <a:latin typeface="Average"/>
              <a:ea typeface="Average"/>
              <a:cs typeface="Average"/>
              <a:sym typeface="Average"/>
            </a:endParaRPr>
          </a:p>
          <a:p>
            <a:pPr marL="0" lvl="0" indent="0" algn="just" rtl="0">
              <a:spcBef>
                <a:spcPts val="0"/>
              </a:spcBef>
              <a:spcAft>
                <a:spcPts val="0"/>
              </a:spcAft>
              <a:buClr>
                <a:srgbClr val="000000"/>
              </a:buClr>
              <a:buSzPts val="2100"/>
              <a:buFont typeface="Arial" panose="020B0604020202020204"/>
              <a:buNone/>
            </a:pPr>
            <a:endParaRPr sz="2100">
              <a:solidFill>
                <a:srgbClr val="CACACA"/>
              </a:solidFill>
              <a:latin typeface="Average"/>
              <a:ea typeface="Average"/>
              <a:cs typeface="Average"/>
              <a:sym typeface="Average"/>
            </a:endParaRPr>
          </a:p>
          <a:p>
            <a:pPr marL="0" lvl="0" indent="0" algn="l" rtl="0">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p:txBody>
      </p:sp>
      <p:sp>
        <p:nvSpPr>
          <p:cNvPr id="1" name="Text Box 0"/>
          <p:cNvSpPr txBox="1"/>
          <p:nvPr/>
        </p:nvSpPr>
        <p:spPr>
          <a:xfrm>
            <a:off x="7654290" y="4025265"/>
            <a:ext cx="3048000" cy="306705"/>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1"/>
          <a:stretch>
            <a:fillRect/>
          </a:stretch>
        </p:blipFill>
        <p:spPr>
          <a:xfrm>
            <a:off x="2102611" y="368775"/>
            <a:ext cx="4938774" cy="431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1"/>
          <a:stretch>
            <a:fillRect/>
          </a:stretch>
        </p:blipFill>
        <p:spPr>
          <a:xfrm>
            <a:off x="296775" y="1794175"/>
            <a:ext cx="3820775" cy="3018150"/>
          </a:xfrm>
          <a:prstGeom prst="rect">
            <a:avLst/>
          </a:prstGeom>
          <a:noFill/>
          <a:ln>
            <a:noFill/>
          </a:ln>
        </p:spPr>
      </p:pic>
      <p:pic>
        <p:nvPicPr>
          <p:cNvPr id="126" name="Google Shape;126;p23"/>
          <p:cNvPicPr preferRelativeResize="0"/>
          <p:nvPr/>
        </p:nvPicPr>
        <p:blipFill>
          <a:blip r:embed="rId2"/>
          <a:stretch>
            <a:fillRect/>
          </a:stretch>
        </p:blipFill>
        <p:spPr>
          <a:xfrm>
            <a:off x="5028374" y="1794174"/>
            <a:ext cx="3761077" cy="3018150"/>
          </a:xfrm>
          <a:prstGeom prst="rect">
            <a:avLst/>
          </a:prstGeom>
          <a:noFill/>
          <a:ln>
            <a:noFill/>
          </a:ln>
        </p:spPr>
      </p:pic>
      <p:pic>
        <p:nvPicPr>
          <p:cNvPr id="127" name="Google Shape;127;p23"/>
          <p:cNvPicPr preferRelativeResize="0"/>
          <p:nvPr/>
        </p:nvPicPr>
        <p:blipFill>
          <a:blip r:embed="rId3"/>
          <a:stretch>
            <a:fillRect/>
          </a:stretch>
        </p:blipFill>
        <p:spPr>
          <a:xfrm>
            <a:off x="152400" y="152400"/>
            <a:ext cx="8839200" cy="13221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1"/>
          <a:stretch>
            <a:fillRect/>
          </a:stretch>
        </p:blipFill>
        <p:spPr>
          <a:xfrm>
            <a:off x="1238250" y="157163"/>
            <a:ext cx="6667500" cy="482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1"/>
          <a:stretch>
            <a:fillRect/>
          </a:stretch>
        </p:blipFill>
        <p:spPr>
          <a:xfrm>
            <a:off x="537400" y="1769450"/>
            <a:ext cx="3698925" cy="2921900"/>
          </a:xfrm>
          <a:prstGeom prst="rect">
            <a:avLst/>
          </a:prstGeom>
          <a:noFill/>
          <a:ln>
            <a:noFill/>
          </a:ln>
        </p:spPr>
      </p:pic>
      <p:pic>
        <p:nvPicPr>
          <p:cNvPr id="138" name="Google Shape;138;p25"/>
          <p:cNvPicPr preferRelativeResize="0"/>
          <p:nvPr/>
        </p:nvPicPr>
        <p:blipFill>
          <a:blip r:embed="rId2"/>
          <a:stretch>
            <a:fillRect/>
          </a:stretch>
        </p:blipFill>
        <p:spPr>
          <a:xfrm>
            <a:off x="4859850" y="1769440"/>
            <a:ext cx="3698925" cy="2921910"/>
          </a:xfrm>
          <a:prstGeom prst="rect">
            <a:avLst/>
          </a:prstGeom>
          <a:noFill/>
          <a:ln>
            <a:noFill/>
          </a:ln>
        </p:spPr>
      </p:pic>
      <p:pic>
        <p:nvPicPr>
          <p:cNvPr id="139" name="Google Shape;139;p25"/>
          <p:cNvPicPr preferRelativeResize="0"/>
          <p:nvPr/>
        </p:nvPicPr>
        <p:blipFill>
          <a:blip r:embed="rId3"/>
          <a:stretch>
            <a:fillRect/>
          </a:stretch>
        </p:blipFill>
        <p:spPr>
          <a:xfrm>
            <a:off x="152400" y="152400"/>
            <a:ext cx="8839203" cy="13176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1"/>
          <a:stretch>
            <a:fillRect/>
          </a:stretch>
        </p:blipFill>
        <p:spPr>
          <a:xfrm>
            <a:off x="431525" y="1365200"/>
            <a:ext cx="8448675" cy="210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25100" y="1208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Conclusion</a:t>
            </a:r>
            <a:endParaRPr lang="en-GB"/>
          </a:p>
        </p:txBody>
      </p:sp>
      <p:sp>
        <p:nvSpPr>
          <p:cNvPr id="150" name="Google Shape;150;p27"/>
          <p:cNvSpPr txBox="1"/>
          <p:nvPr/>
        </p:nvSpPr>
        <p:spPr>
          <a:xfrm>
            <a:off x="584250" y="1195375"/>
            <a:ext cx="7992900" cy="2831700"/>
          </a:xfrm>
          <a:prstGeom prst="rect">
            <a:avLst/>
          </a:prstGeom>
          <a:noFill/>
          <a:ln>
            <a:noFill/>
          </a:ln>
        </p:spPr>
        <p:txBody>
          <a:bodyPr spcFirstLastPara="1" wrap="square" lIns="91425" tIns="91425" rIns="91425" bIns="91425" anchor="t" anchorCtr="0">
            <a:noAutofit/>
          </a:bodyPr>
          <a:lstStyle/>
          <a:p>
            <a:pPr marL="0" marR="70485" lvl="0" indent="0" algn="just" rtl="0">
              <a:lnSpc>
                <a:spcPct val="150000"/>
              </a:lnSpc>
              <a:spcBef>
                <a:spcPts val="0"/>
              </a:spcBef>
              <a:spcAft>
                <a:spcPts val="0"/>
              </a:spcAft>
              <a:buNone/>
            </a:pPr>
            <a:r>
              <a:rPr lang="en-GB" sz="1200">
                <a:solidFill>
                  <a:schemeClr val="lt1"/>
                </a:solidFill>
              </a:rPr>
              <a:t>After training two CNN models for the early detection and prevention of plant diseases, we have obtained promising results indicating the efficacy of deep learning techniques in agricultural applications.</a:t>
            </a:r>
            <a:endParaRPr sz="1200">
              <a:solidFill>
                <a:schemeClr val="lt1"/>
              </a:solidFill>
            </a:endParaRPr>
          </a:p>
          <a:p>
            <a:pPr marL="0" marR="70485" lvl="0" indent="0" algn="just" rtl="0">
              <a:lnSpc>
                <a:spcPct val="150000"/>
              </a:lnSpc>
              <a:spcBef>
                <a:spcPts val="15"/>
              </a:spcBef>
              <a:spcAft>
                <a:spcPts val="0"/>
              </a:spcAft>
              <a:buNone/>
            </a:pPr>
            <a:endParaRPr sz="1200">
              <a:solidFill>
                <a:schemeClr val="lt1"/>
              </a:solidFill>
            </a:endParaRPr>
          </a:p>
          <a:p>
            <a:pPr marL="457200" marR="70485" lvl="0" indent="-317500" algn="just" rtl="0">
              <a:lnSpc>
                <a:spcPct val="150000"/>
              </a:lnSpc>
              <a:spcBef>
                <a:spcPts val="15"/>
              </a:spcBef>
              <a:spcAft>
                <a:spcPts val="0"/>
              </a:spcAft>
              <a:buClr>
                <a:schemeClr val="lt1"/>
              </a:buClr>
              <a:buSzPts val="1400"/>
              <a:buChar char="●"/>
            </a:pPr>
            <a:r>
              <a:rPr lang="en-GB" sz="1200">
                <a:solidFill>
                  <a:schemeClr val="lt1"/>
                </a:solidFill>
              </a:rPr>
              <a:t>The custom CNN architecture achieved an accuracy of 86.8% on the testing dataset.</a:t>
            </a:r>
            <a:endParaRPr sz="1200">
              <a:solidFill>
                <a:schemeClr val="lt1"/>
              </a:solidFill>
            </a:endParaRPr>
          </a:p>
          <a:p>
            <a:pPr marL="457200" marR="70485" lvl="0" indent="-317500" algn="just" rtl="0">
              <a:lnSpc>
                <a:spcPct val="150000"/>
              </a:lnSpc>
              <a:spcBef>
                <a:spcPts val="15"/>
              </a:spcBef>
              <a:spcAft>
                <a:spcPts val="0"/>
              </a:spcAft>
              <a:buClr>
                <a:schemeClr val="lt1"/>
              </a:buClr>
              <a:buSzPts val="1400"/>
              <a:buChar char="●"/>
            </a:pPr>
            <a:r>
              <a:rPr lang="en-GB" sz="1200">
                <a:solidFill>
                  <a:schemeClr val="lt1"/>
                </a:solidFill>
              </a:rPr>
              <a:t>While the accuracy is respectable, there is room for improvement, suggesting potential areas for further optimization and refinement.</a:t>
            </a:r>
            <a:endParaRPr sz="1200">
              <a:solidFill>
                <a:schemeClr val="lt1"/>
              </a:solidFill>
            </a:endParaRPr>
          </a:p>
          <a:p>
            <a:pPr marL="457200" marR="70485" lvl="0" indent="-304800" algn="just" rtl="0">
              <a:lnSpc>
                <a:spcPct val="150000"/>
              </a:lnSpc>
              <a:spcBef>
                <a:spcPts val="15"/>
              </a:spcBef>
              <a:spcAft>
                <a:spcPts val="0"/>
              </a:spcAft>
              <a:buClr>
                <a:schemeClr val="lt1"/>
              </a:buClr>
              <a:buSzPts val="1200"/>
              <a:buChar char="●"/>
            </a:pPr>
            <a:r>
              <a:rPr lang="en-GB" sz="1200">
                <a:solidFill>
                  <a:schemeClr val="lt1"/>
                </a:solidFill>
              </a:rPr>
              <a:t>The model utilizing Xceptio as the base layer yielded exceptional results with an accuracy of 99.5%.</a:t>
            </a:r>
            <a:endParaRPr sz="1200">
              <a:solidFill>
                <a:schemeClr val="lt1"/>
              </a:solidFill>
            </a:endParaRPr>
          </a:p>
          <a:p>
            <a:pPr marL="457200" marR="70485" lvl="0" indent="-304800" algn="just" rtl="0">
              <a:lnSpc>
                <a:spcPct val="150000"/>
              </a:lnSpc>
              <a:spcBef>
                <a:spcPts val="15"/>
              </a:spcBef>
              <a:spcAft>
                <a:spcPts val="0"/>
              </a:spcAft>
              <a:buClr>
                <a:schemeClr val="lt1"/>
              </a:buClr>
              <a:buSzPts val="1200"/>
              <a:buChar char="●"/>
            </a:pPr>
            <a:r>
              <a:rPr lang="en-GB" sz="1200">
                <a:solidFill>
                  <a:schemeClr val="lt1"/>
                </a:solidFill>
              </a:rPr>
              <a:t>By leveraging transfer learning from the ImageNet dataset, Xception was able to generalize well to our domain-specific task, achieving near-perfect accuracy on disease classification.</a:t>
            </a:r>
            <a:endParaRPr sz="1200">
              <a:solidFill>
                <a:schemeClr val="lt1"/>
              </a:solidFill>
            </a:endParaRPr>
          </a:p>
          <a:p>
            <a:pPr marL="0" marR="70485" lvl="0" indent="0" algn="just" rtl="0">
              <a:lnSpc>
                <a:spcPct val="105000"/>
              </a:lnSpc>
              <a:spcBef>
                <a:spcPts val="15"/>
              </a:spcBef>
              <a:spcAft>
                <a:spcPts val="15"/>
              </a:spcAft>
              <a:buNone/>
            </a:pP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03175" y="38092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References</a:t>
            </a:r>
            <a:endParaRPr lang="en-GB"/>
          </a:p>
        </p:txBody>
      </p:sp>
      <p:sp>
        <p:nvSpPr>
          <p:cNvPr id="156" name="Google Shape;156;p28"/>
          <p:cNvSpPr txBox="1"/>
          <p:nvPr/>
        </p:nvSpPr>
        <p:spPr>
          <a:xfrm>
            <a:off x="466775" y="1320450"/>
            <a:ext cx="8094900" cy="3553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1. Li, S., He, L., Wang, W., Chen, W., Gao, S., &amp; Luo, J. (2020). Deep Learning-Based Plant Disease Detection System for UAV Images. Remote Sensing, 12(9), 1426. DOI: [10.3390/rs12091426]</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2. Zhang, Y., Wang, J., Cheng, Q., Sun, C., &amp; Zheng, S. (2021). Combining Deep Learning and Hyperspectral Imaging for Tomato Disease Detection. Computers and Electronics in Agriculture, 181, 105961. DOI: [10.1016/j.compag.2021.105961]</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3. Kumar, N., Kaur, P., &amp; Singh, G. (2022). Transfer Learning-Based CNN for Automatic Identification of Plant Diseases. Journal of Computational Science, 57, 101582. DOI: [10.1016/j.jocs.2022.101582]</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4. Hasan, M. M., Islam, M. R., Mahmud, S., &amp; Khaled, A. R. (2020). Plant Disease Detection using Convolutional Neural Networks: A Review. In 2020 IEEE Region 10 Symposium (TENSYMP) (pp. 730-734). IEEE. DOI: [10.1109/TENSYMP50017.2020.92936</a:t>
            </a:r>
            <a:r>
              <a:rPr lang="en-GB" sz="1000" i="1">
                <a:solidFill>
                  <a:schemeClr val="lt1"/>
                </a:solidFill>
                <a:latin typeface="Roboto" panose="02000000000000000000"/>
                <a:ea typeface="Roboto" panose="02000000000000000000"/>
                <a:cs typeface="Roboto" panose="02000000000000000000"/>
                <a:sym typeface="Roboto" panose="02000000000000000000"/>
              </a:rPr>
              <a:t>29]</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5. Liu, Y., Jiang, H., Li, M., Liu, L., Wang, Q., &amp; Jiang, Y. (2021). A Review on Plant Disease Detection Using Deep Learning Techniques. Symmetry, 13(4), 643. DOI: [10.3390/sym13040643]</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6. Padhiary, S., Misra, B. B., &amp; Panda, P. K. (2020). Recent Advances in Deep Learning Techniques for Plant Disease Detection Using Hyperspectral and Multispectral Imaging. Plant Physiology and Biochemistry, 157, 369-380. DOI: [10.1016/j.plaphy.2020.11.020]</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7. Sa, I., Ge, Z., Dayoub, F., Upcroft, B., Perez, T., &amp; McCool, C. (2020). DeepFruits: A Fruit Detection System Using Deep Neural Networks, 20(9), 2649. DOI: [10.3390/s20092649]</a:t>
            </a:r>
            <a:endParaRPr sz="1000" i="1">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0"/>
              </a:spcBef>
              <a:spcAft>
                <a:spcPts val="0"/>
              </a:spcAft>
              <a:buNone/>
            </a:pPr>
            <a:r>
              <a:rPr lang="en-GB" sz="1000" i="1">
                <a:solidFill>
                  <a:schemeClr val="lt1"/>
                </a:solidFill>
                <a:latin typeface="Roboto" panose="02000000000000000000"/>
                <a:ea typeface="Roboto" panose="02000000000000000000"/>
                <a:cs typeface="Roboto" panose="02000000000000000000"/>
                <a:sym typeface="Roboto" panose="02000000000000000000"/>
              </a:rPr>
              <a:t>8. Sengupta, A., Shukla, S., &amp; Singh, S. (2022). Plant Disease Detection using Transfer Learning with Deep Convolutional Neural Networks: A Comprehensive Review. Journal of King Saud University - Computer and Information Sciences. DOI: [10.1016/j.jksuci.2022.01.031]</a:t>
            </a:r>
            <a:endParaRPr sz="1000" i="1">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124050" y="921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Roles and </a:t>
            </a:r>
            <a:r>
              <a:rPr lang="en-GB"/>
              <a:t>Responsibilities</a:t>
            </a:r>
            <a:endParaRPr lang="en-GB"/>
          </a:p>
        </p:txBody>
      </p:sp>
      <p:sp>
        <p:nvSpPr>
          <p:cNvPr id="74" name="Google Shape;74;p14"/>
          <p:cNvSpPr txBox="1"/>
          <p:nvPr/>
        </p:nvSpPr>
        <p:spPr>
          <a:xfrm>
            <a:off x="358425" y="1104975"/>
            <a:ext cx="8326500" cy="375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a:solidFill>
                  <a:schemeClr val="lt1"/>
                </a:solidFill>
                <a:latin typeface="Average"/>
                <a:ea typeface="Average"/>
                <a:cs typeface="Average"/>
                <a:sym typeface="Average"/>
              </a:rPr>
              <a:t>Rama Sai Surya Teja Monavarthy</a:t>
            </a:r>
            <a:r>
              <a:rPr lang="en-GB" sz="1200">
                <a:solidFill>
                  <a:schemeClr val="lt1"/>
                </a:solidFill>
              </a:rPr>
              <a:t>: Data Collection and Preprocessing</a:t>
            </a:r>
            <a:endParaRPr sz="1200">
              <a:solidFill>
                <a:schemeClr val="lt1"/>
              </a:solidFill>
            </a:endParaRPr>
          </a:p>
          <a:p>
            <a:pPr marL="457200" lvl="0"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Responsibilities:</a:t>
            </a:r>
            <a:endParaRPr sz="1200">
              <a:solidFill>
                <a:schemeClr val="lt1"/>
              </a:solidFill>
            </a:endParaRPr>
          </a:p>
          <a:p>
            <a:pPr marL="914400" lvl="1"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Collect the dataset from Kaggle or other relevant sources.</a:t>
            </a:r>
            <a:endParaRPr sz="1200">
              <a:solidFill>
                <a:schemeClr val="lt1"/>
              </a:solidFill>
            </a:endParaRPr>
          </a:p>
          <a:p>
            <a:pPr marL="914400" lvl="1"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Preprocess the dataset to ensure uniformity and consistency.</a:t>
            </a:r>
            <a:endParaRPr sz="1200">
              <a:solidFill>
                <a:schemeClr val="lt1"/>
              </a:solidFill>
            </a:endParaRPr>
          </a:p>
          <a:p>
            <a:pPr marL="914400" lvl="1" indent="-304800" algn="l" rtl="0">
              <a:lnSpc>
                <a:spcPct val="115000"/>
              </a:lnSpc>
              <a:spcBef>
                <a:spcPts val="0"/>
              </a:spcBef>
              <a:spcAft>
                <a:spcPts val="0"/>
              </a:spcAft>
              <a:buClr>
                <a:schemeClr val="lt1"/>
              </a:buClr>
              <a:buSzPts val="1200"/>
              <a:buFont typeface="Arial" panose="020B0604020202020204"/>
              <a:buChar char="●"/>
            </a:pPr>
            <a:r>
              <a:rPr lang="en-GB" sz="1200">
                <a:solidFill>
                  <a:schemeClr val="lt1"/>
                </a:solidFill>
              </a:rPr>
              <a:t>Resize images to a standard size, normalize pixel values, and perform data augmentation techniques such as rotation, flipping, and cropping.</a:t>
            </a:r>
            <a:endParaRPr sz="1200">
              <a:solidFill>
                <a:schemeClr val="lt1"/>
              </a:solidFill>
            </a:endParaRPr>
          </a:p>
          <a:p>
            <a:pPr marL="0" lvl="0" indent="0" algn="l" rtl="0">
              <a:lnSpc>
                <a:spcPct val="115000"/>
              </a:lnSpc>
              <a:spcBef>
                <a:spcPts val="0"/>
              </a:spcBef>
              <a:spcAft>
                <a:spcPts val="0"/>
              </a:spcAft>
              <a:buNone/>
            </a:pPr>
            <a:endParaRPr sz="1200">
              <a:solidFill>
                <a:schemeClr val="lt1"/>
              </a:solidFill>
            </a:endParaRPr>
          </a:p>
          <a:p>
            <a:pPr marL="0" lvl="0" indent="0" algn="l" rtl="0">
              <a:lnSpc>
                <a:spcPct val="115000"/>
              </a:lnSpc>
              <a:spcBef>
                <a:spcPts val="0"/>
              </a:spcBef>
              <a:spcAft>
                <a:spcPts val="0"/>
              </a:spcAft>
              <a:buNone/>
            </a:pPr>
            <a:endParaRPr sz="1200">
              <a:solidFill>
                <a:schemeClr val="lt1"/>
              </a:solidFill>
            </a:endParaRPr>
          </a:p>
          <a:p>
            <a:pPr marL="0" lvl="0" indent="0" algn="l" rtl="0">
              <a:lnSpc>
                <a:spcPct val="115000"/>
              </a:lnSpc>
              <a:spcBef>
                <a:spcPts val="0"/>
              </a:spcBef>
              <a:spcAft>
                <a:spcPts val="0"/>
              </a:spcAft>
              <a:buNone/>
            </a:pPr>
            <a:r>
              <a:rPr lang="en-GB" sz="1500">
                <a:solidFill>
                  <a:schemeClr val="lt1"/>
                </a:solidFill>
                <a:latin typeface="Average"/>
                <a:ea typeface="Average"/>
                <a:cs typeface="Average"/>
                <a:sym typeface="Average"/>
              </a:rPr>
              <a:t>Srikanth Narisetti</a:t>
            </a:r>
            <a:r>
              <a:rPr lang="en-GB" sz="1200">
                <a:solidFill>
                  <a:schemeClr val="lt1"/>
                </a:solidFill>
                <a:latin typeface="Roboto" panose="02000000000000000000"/>
                <a:ea typeface="Roboto" panose="02000000000000000000"/>
                <a:cs typeface="Roboto" panose="02000000000000000000"/>
                <a:sym typeface="Roboto" panose="02000000000000000000"/>
              </a:rPr>
              <a:t>: Exploratory Data Analysis (EDA) and Dataset Splitting</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Responsibilities: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Perform exploratory data analysis to gain insights into the dataset's characteristics.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Analyze the distribution of different disease classes and visualize sample images.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Divide the dataset into training, testing, and validation sets, ensuring a balanced distribution of classes in each set.</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1200">
              <a:solidFill>
                <a:schemeClr val="lt1"/>
              </a:solidFill>
            </a:endParaRPr>
          </a:p>
          <a:p>
            <a:pPr marL="0" lvl="0" indent="0" algn="l" rtl="0">
              <a:spcBef>
                <a:spcPts val="0"/>
              </a:spcBef>
              <a:spcAft>
                <a:spcPts val="0"/>
              </a:spcAft>
              <a:buNone/>
            </a:pPr>
            <a:endParaRPr sz="1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5"/>
          <p:cNvSpPr txBox="1"/>
          <p:nvPr/>
        </p:nvSpPr>
        <p:spPr>
          <a:xfrm>
            <a:off x="360225" y="648750"/>
            <a:ext cx="8001900" cy="39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chemeClr val="lt1"/>
                </a:solidFill>
                <a:latin typeface="Average"/>
                <a:ea typeface="Average"/>
                <a:cs typeface="Average"/>
                <a:sym typeface="Average"/>
              </a:rPr>
              <a:t>Dimple Greeshma Devatha</a:t>
            </a:r>
            <a:r>
              <a:rPr lang="en-GB" sz="2100">
                <a:solidFill>
                  <a:schemeClr val="lt1"/>
                </a:solidFill>
                <a:latin typeface="Average"/>
                <a:ea typeface="Average"/>
                <a:cs typeface="Average"/>
                <a:sym typeface="Average"/>
              </a:rPr>
              <a:t>:</a:t>
            </a:r>
            <a:r>
              <a:rPr lang="en-GB" sz="1200">
                <a:solidFill>
                  <a:schemeClr val="lt1"/>
                </a:solidFill>
                <a:latin typeface="Roboto" panose="02000000000000000000"/>
                <a:ea typeface="Roboto" panose="02000000000000000000"/>
                <a:cs typeface="Roboto" panose="02000000000000000000"/>
                <a:sym typeface="Roboto" panose="02000000000000000000"/>
              </a:rPr>
              <a:t> Model Design and Training</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Responsibilities: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Design different model architectures for disease detection, including a custom CNN architecture and one using Xception as the base layer.</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Implement the designed architectures using deep learning frameworks such as TensorFlow or PyTorch.</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Train the models using the training dataset and optimize hyperparameters to achieve optimal performance.</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12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1500">
                <a:solidFill>
                  <a:schemeClr val="lt1"/>
                </a:solidFill>
                <a:latin typeface="Average"/>
                <a:ea typeface="Average"/>
                <a:cs typeface="Average"/>
                <a:sym typeface="Average"/>
              </a:rPr>
              <a:t>Varsha Thatikonda </a:t>
            </a:r>
            <a:r>
              <a:rPr lang="en-GB" sz="1200">
                <a:solidFill>
                  <a:schemeClr val="lt1"/>
                </a:solidFill>
                <a:latin typeface="Roboto" panose="02000000000000000000"/>
                <a:ea typeface="Roboto" panose="02000000000000000000"/>
                <a:cs typeface="Roboto" panose="02000000000000000000"/>
                <a:sym typeface="Roboto" panose="02000000000000000000"/>
              </a:rPr>
              <a:t>: Model Evaluation and Conclusion</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Responsibilities:</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Evaluate the trained models using the testing dataset and calculate performance metrics such as accuracy, precision, recall, and F1 score.</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Compare the performance of the custom CNN architecture and the Xception-based model.</a:t>
            </a:r>
            <a:endParaRPr sz="1200">
              <a:solidFill>
                <a:schemeClr val="lt1"/>
              </a:solidFill>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chemeClr val="lt1"/>
              </a:buClr>
              <a:buSzPts val="1200"/>
              <a:buFont typeface="Roboto" panose="02000000000000000000"/>
              <a:buChar char="●"/>
            </a:pPr>
            <a:r>
              <a:rPr lang="en-GB" sz="1200">
                <a:solidFill>
                  <a:schemeClr val="lt1"/>
                </a:solidFill>
                <a:latin typeface="Roboto" panose="02000000000000000000"/>
                <a:ea typeface="Roboto" panose="02000000000000000000"/>
                <a:cs typeface="Roboto" panose="02000000000000000000"/>
                <a:sym typeface="Roboto" panose="02000000000000000000"/>
              </a:rPr>
              <a:t>Conclude the project by summarizing the findings, discussing the implications of the results, and suggesting potential areas for future research and improvement.</a:t>
            </a:r>
            <a:endParaRPr sz="1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191450" y="1595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Motivation</a:t>
            </a:r>
            <a:endParaRPr lang="en-GB"/>
          </a:p>
        </p:txBody>
      </p:sp>
      <p:sp>
        <p:nvSpPr>
          <p:cNvPr id="85" name="Google Shape;85;p16"/>
          <p:cNvSpPr txBox="1"/>
          <p:nvPr/>
        </p:nvSpPr>
        <p:spPr>
          <a:xfrm>
            <a:off x="406175" y="1216625"/>
            <a:ext cx="7873500" cy="32436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Global Food Security Concern: With a rising population, ensuring food security is paramount.</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Threat of Plant Diseases: Diseases jeopardize agricultural productivity and economic stability.</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Inadequacies in Traditional Methods: Conventional approaches to disease management often lack timeliness and accuracy.</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CNN Potential: Convolutional Neural Networks (CNNs) offer promising capabilities in image analysis and pattern recognition.</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Research Objective: This study aims to harness CNNs for early detection and prevention of plant diseases, addressing critical challenges in agricultural sustainability.</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0" algn="just" rtl="0">
              <a:lnSpc>
                <a:spcPct val="150000"/>
              </a:lnSpc>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172200" y="1691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Objectives</a:t>
            </a:r>
            <a:endParaRPr lang="en-GB"/>
          </a:p>
        </p:txBody>
      </p:sp>
      <p:sp>
        <p:nvSpPr>
          <p:cNvPr id="91" name="Google Shape;91;p17"/>
          <p:cNvSpPr txBox="1"/>
          <p:nvPr/>
        </p:nvSpPr>
        <p:spPr>
          <a:xfrm>
            <a:off x="435050" y="1081875"/>
            <a:ext cx="7873500" cy="3782700"/>
          </a:xfrm>
          <a:prstGeom prst="rect">
            <a:avLst/>
          </a:prstGeom>
          <a:noFill/>
          <a:ln>
            <a:noFill/>
          </a:ln>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Develop CNN Models: Design and develop Convolutional Neural Network (CNN) architectures tailored for plant disease detection and classification.</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Data Acquisition and Preprocessing: Gather comprehensive datasets of plant images depicting various disease symptoms and preprocess them to enhance model training.</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Optimize Model Performance: Fine-tune CNN models to achieve optimal performance in terms of accuracy, sensitivity, and specificity in detecting and classifying plant diseases.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Integration with Agricultural Systems: Integrate the developed CNN models into existing agricultural systems or platforms for real-time disease monitoring and decision support.</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just" rtl="0">
              <a:lnSpc>
                <a:spcPct val="150000"/>
              </a:lnSpc>
              <a:spcBef>
                <a:spcPts val="0"/>
              </a:spcBef>
              <a:spcAft>
                <a:spcPts val="0"/>
              </a:spcAft>
              <a:buClr>
                <a:schemeClr val="lt1"/>
              </a:buClr>
              <a:buSzPts val="1400"/>
              <a:buFont typeface="Roboto" panose="02000000000000000000"/>
              <a:buChar char="➔"/>
            </a:pPr>
            <a:r>
              <a:rPr lang="en-GB">
                <a:solidFill>
                  <a:schemeClr val="lt1"/>
                </a:solidFill>
                <a:latin typeface="Roboto" panose="02000000000000000000"/>
                <a:ea typeface="Roboto" panose="02000000000000000000"/>
                <a:cs typeface="Roboto" panose="02000000000000000000"/>
                <a:sym typeface="Roboto" panose="02000000000000000000"/>
              </a:rPr>
              <a:t>Evaluate Effectiveness: Conduct rigorous evaluation and validation studies to assess the effectiveness and reliability of CNN-based strategies for early detection and prevention of plant diseases in diverse agricultural settings.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0" algn="just" rtl="0">
              <a:lnSpc>
                <a:spcPct val="150000"/>
              </a:lnSpc>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97325" y="25580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Related Work</a:t>
            </a:r>
            <a:endParaRPr lang="en-GB"/>
          </a:p>
        </p:txBody>
      </p:sp>
      <p:sp>
        <p:nvSpPr>
          <p:cNvPr id="97" name="Google Shape;97;p18"/>
          <p:cNvSpPr txBox="1"/>
          <p:nvPr/>
        </p:nvSpPr>
        <p:spPr>
          <a:xfrm>
            <a:off x="358050" y="1207000"/>
            <a:ext cx="8094900" cy="356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1. </a:t>
            </a:r>
            <a:r>
              <a:rPr lang="en-GB" b="1">
                <a:solidFill>
                  <a:schemeClr val="lt1"/>
                </a:solidFill>
                <a:latin typeface="Roboto" panose="02000000000000000000"/>
                <a:ea typeface="Roboto" panose="02000000000000000000"/>
                <a:cs typeface="Roboto" panose="02000000000000000000"/>
                <a:sym typeface="Roboto" panose="02000000000000000000"/>
              </a:rPr>
              <a:t>"Deep Learning-Based Plant Disease Detection System for UAV Images" (2020):</a:t>
            </a:r>
            <a:r>
              <a:rPr lang="en-GB">
                <a:solidFill>
                  <a:schemeClr val="lt1"/>
                </a:solidFill>
                <a:latin typeface="Roboto" panose="02000000000000000000"/>
                <a:ea typeface="Roboto" panose="02000000000000000000"/>
                <a:cs typeface="Roboto" panose="02000000000000000000"/>
                <a:sym typeface="Roboto" panose="02000000000000000000"/>
              </a:rPr>
              <a:t> This study by Li et al. proposes a deep learning-based system for detecting plant diseases using images captured by Unmanned Aerial Vehicles (UAVs). The researchers employ a CNN architecture to analyze the UAV images and accurately identify diseased plants.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2. </a:t>
            </a:r>
            <a:r>
              <a:rPr lang="en-GB" b="1">
                <a:solidFill>
                  <a:schemeClr val="lt1"/>
                </a:solidFill>
                <a:latin typeface="Roboto" panose="02000000000000000000"/>
                <a:ea typeface="Roboto" panose="02000000000000000000"/>
                <a:cs typeface="Roboto" panose="02000000000000000000"/>
                <a:sym typeface="Roboto" panose="02000000000000000000"/>
              </a:rPr>
              <a:t>"Combining Deep Learning and Hyperspectral Imaging for Tomato Disease Detection" (2021):</a:t>
            </a:r>
            <a:r>
              <a:rPr lang="en-GB">
                <a:solidFill>
                  <a:schemeClr val="lt1"/>
                </a:solidFill>
                <a:latin typeface="Roboto" panose="02000000000000000000"/>
                <a:ea typeface="Roboto" panose="02000000000000000000"/>
                <a:cs typeface="Roboto" panose="02000000000000000000"/>
                <a:sym typeface="Roboto" panose="02000000000000000000"/>
              </a:rPr>
              <a:t> In this research by Zhang et al., a fusion of deep learning techniques with hyperspectral imaging is explored for the detection of tomato diseases. The study demonstrates the effectiveness of CNN models in analyzing hyperspectral data to detect various diseases affecting tomato plants.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3. </a:t>
            </a:r>
            <a:r>
              <a:rPr lang="en-GB" b="1">
                <a:solidFill>
                  <a:schemeClr val="lt1"/>
                </a:solidFill>
                <a:latin typeface="Roboto" panose="02000000000000000000"/>
                <a:ea typeface="Roboto" panose="02000000000000000000"/>
                <a:cs typeface="Roboto" panose="02000000000000000000"/>
                <a:sym typeface="Roboto" panose="02000000000000000000"/>
              </a:rPr>
              <a:t>"Transfer Learning-Based CNN for Automatic Identification of Plant Diseases" (2022):</a:t>
            </a:r>
            <a:r>
              <a:rPr lang="en-GB">
                <a:solidFill>
                  <a:schemeClr val="lt1"/>
                </a:solidFill>
                <a:latin typeface="Roboto" panose="02000000000000000000"/>
                <a:ea typeface="Roboto" panose="02000000000000000000"/>
                <a:cs typeface="Roboto" panose="02000000000000000000"/>
                <a:sym typeface="Roboto" panose="02000000000000000000"/>
              </a:rPr>
              <a:t> This study by Kumar et al. focuses on the application of transfer learning techniques in training CNN models for automatic identification of plant diseases. The researchers leverage pre-trained CNN models and fine-tuning strategies to achieve accurate disease classification across multiple plant species.</a:t>
            </a:r>
            <a:endParaRPr>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64700" y="21730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Problem Statement</a:t>
            </a:r>
            <a:endParaRPr lang="en-GB"/>
          </a:p>
        </p:txBody>
      </p:sp>
      <p:sp>
        <p:nvSpPr>
          <p:cNvPr id="103" name="Google Shape;103;p19"/>
          <p:cNvSpPr txBox="1"/>
          <p:nvPr/>
        </p:nvSpPr>
        <p:spPr>
          <a:xfrm>
            <a:off x="444675" y="1495775"/>
            <a:ext cx="8431800" cy="305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The current methods for detecting and preventing plant diseases in agriculture suffer from inefficiencies, leading to substantial yield losses and economic burdens. Traditional techniques often lack the timeliness and accuracy required for effective intervention, posing a significant threat to global food security. Moreover, the complexity and variability of disease symptoms across different plant species exacerbate these challenges. Addressing these issues requires innovative approaches that leverage advanced technologies such as Convolutional Neural Networks (CNNs) for early disease detection and prevention. Thus, there is a pressing need to develop and implement CNN-based strategies to enhance agricultural sustainability and safeguard food production systems.</a:t>
            </a: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12825" y="17880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FrameWork Employed</a:t>
            </a:r>
            <a:endParaRPr lang="en-GB"/>
          </a:p>
        </p:txBody>
      </p:sp>
      <p:sp>
        <p:nvSpPr>
          <p:cNvPr id="109" name="Google Shape;109;p20"/>
          <p:cNvSpPr txBox="1"/>
          <p:nvPr/>
        </p:nvSpPr>
        <p:spPr>
          <a:xfrm>
            <a:off x="579450" y="1158875"/>
            <a:ext cx="7122600" cy="34746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Dataset Collection from Kaggle</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Data Preprocessing</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Exploratory data Analysis</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Splitting data to training, testing and Validation</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Designing Different Model Architectures</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Models Training</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Model Evaluation</a:t>
            </a:r>
            <a:endParaRPr sz="2000">
              <a:solidFill>
                <a:schemeClr val="lt1"/>
              </a:solidFill>
              <a:latin typeface="Roboto" panose="02000000000000000000"/>
              <a:ea typeface="Roboto" panose="02000000000000000000"/>
              <a:cs typeface="Roboto" panose="02000000000000000000"/>
              <a:sym typeface="Roboto" panose="02000000000000000000"/>
            </a:endParaRPr>
          </a:p>
          <a:p>
            <a:pPr marL="457200" lvl="0" indent="-355600" algn="l" rtl="0">
              <a:lnSpc>
                <a:spcPct val="150000"/>
              </a:lnSpc>
              <a:spcBef>
                <a:spcPts val="0"/>
              </a:spcBef>
              <a:spcAft>
                <a:spcPts val="0"/>
              </a:spcAft>
              <a:buClr>
                <a:schemeClr val="lt1"/>
              </a:buClr>
              <a:buSzPts val="2000"/>
              <a:buFont typeface="Roboto" panose="02000000000000000000"/>
              <a:buChar char="➔"/>
            </a:pPr>
            <a:r>
              <a:rPr lang="en-GB" sz="2000">
                <a:solidFill>
                  <a:schemeClr val="lt1"/>
                </a:solidFill>
                <a:latin typeface="Roboto" panose="02000000000000000000"/>
                <a:ea typeface="Roboto" panose="02000000000000000000"/>
                <a:cs typeface="Roboto" panose="02000000000000000000"/>
                <a:sym typeface="Roboto" panose="02000000000000000000"/>
              </a:rPr>
              <a:t>Conclusion</a:t>
            </a:r>
            <a:endParaRPr sz="20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26175" y="2076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Results</a:t>
            </a:r>
            <a:endParaRPr lang="en-GB"/>
          </a:p>
        </p:txBody>
      </p:sp>
      <p:pic>
        <p:nvPicPr>
          <p:cNvPr id="115" name="Google Shape;115;p21"/>
          <p:cNvPicPr preferRelativeResize="0"/>
          <p:nvPr/>
        </p:nvPicPr>
        <p:blipFill>
          <a:blip r:embed="rId1"/>
          <a:stretch>
            <a:fillRect/>
          </a:stretch>
        </p:blipFill>
        <p:spPr>
          <a:xfrm>
            <a:off x="2885975" y="1353625"/>
            <a:ext cx="2927650" cy="2927650"/>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7941</Words>
  <Application>WPS Presentation</Application>
  <PresentationFormat/>
  <Paragraphs>107</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Roboto</vt:lpstr>
      <vt:lpstr>Average</vt:lpstr>
      <vt:lpstr>Microsoft YaHei</vt:lpstr>
      <vt:lpstr>Arial Unicode MS</vt:lpstr>
      <vt:lpstr>Material</vt:lpstr>
      <vt:lpstr>CNN-Based Strategies for Early Detection and Prevention of Plant Diseases</vt:lpstr>
      <vt:lpstr>Roles and Responsibilities</vt:lpstr>
      <vt:lpstr>PowerPoint 演示文稿</vt:lpstr>
      <vt:lpstr>Motivation</vt:lpstr>
      <vt:lpstr>Objectives</vt:lpstr>
      <vt:lpstr>Related Work</vt:lpstr>
      <vt:lpstr>Problem Statement</vt:lpstr>
      <vt:lpstr>FrameWork Employed</vt:lpstr>
      <vt:lpstr>Results</vt:lpstr>
      <vt:lpstr>PowerPoint 演示文稿</vt:lpstr>
      <vt:lpstr>PowerPoint 演示文稿</vt:lpstr>
      <vt:lpstr>PowerPoint 演示文稿</vt:lpstr>
      <vt:lpstr>PowerPoint 演示文稿</vt:lpstr>
      <vt:lpstr>PowerPoint 演示文稿</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CNN-Based Strategies for Early Detection and Prevention of Plant Diseases</dc:title>
  <dc:creator/>
  <cp:lastModifiedBy>Narisetti Srikanth</cp:lastModifiedBy>
  <cp:revision>1</cp:revision>
  <dcterms:created xsi:type="dcterms:W3CDTF">2024-04-16T01:57:43Z</dcterms:created>
  <dcterms:modified xsi:type="dcterms:W3CDTF">2024-04-16T01:57:43Z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A7ECF7C920074022984A58FAAC26D8C1_13</vt:lpwstr>
  </property>
  <property fmtid="{D5CDD505-2E9C-101B-9397-08002B2CF9AE}" pid="3" name="KSOProductBuildVer">
    <vt:lpwstr>1033-12.2.0.16731</vt:lpwstr>
  </property>
</Properties>
</file>