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92" r:id="rId5"/>
    <p:sldId id="320" r:id="rId6"/>
    <p:sldId id="321" r:id="rId7"/>
    <p:sldId id="312" r:id="rId8"/>
    <p:sldId id="316" r:id="rId9"/>
    <p:sldId id="314" r:id="rId10"/>
    <p:sldId id="315" r:id="rId11"/>
    <p:sldId id="318" r:id="rId12"/>
    <p:sldId id="319" r:id="rId13"/>
    <p:sldId id="322" r:id="rId14"/>
    <p:sldId id="31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38AFE-4EA1-4328-977D-CE1DBF8DBA0E}" type="datetimeFigureOut">
              <a:rPr lang="en-IN" smtClean="0"/>
              <a:t>18-09-2024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79FC9-B6F4-4976-958B-F8B780DAC49E}" type="slidenum">
              <a:rPr lang="en-IN" smtClean="0"/>
              <a:t>‹#›</a:t>
            </a:fld>
            <a:endParaRPr lang="en-IN"/>
          </a:p>
        </p:txBody>
      </p:sp>
    </p:spTree>
    <p:extLst>
      <p:ext uri="{BB962C8B-B14F-4D97-AF65-F5344CB8AC3E}">
        <p14:creationId xmlns:p14="http://schemas.microsoft.com/office/powerpoint/2010/main" val="1324577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9/18/2024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9/18/2024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9/18/2024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9/18/2024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9/18/2024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270190"/>
            <a:ext cx="4775075" cy="1630906"/>
          </a:xfrm>
        </p:spPr>
        <p:txBody>
          <a:bodyPr>
            <a:normAutofit/>
          </a:bodyPr>
          <a:lstStyle/>
          <a:p>
            <a:r>
              <a:rPr lang="en-US" sz="3600" dirty="0">
                <a:solidFill>
                  <a:schemeClr val="tx1"/>
                </a:solidFill>
              </a:rPr>
              <a:t>TED TALKS VIEWS </a:t>
            </a:r>
            <a:r>
              <a:rPr lang="en-IN" sz="3600" dirty="0">
                <a:solidFill>
                  <a:schemeClr val="tx1"/>
                </a:solidFill>
              </a:rPr>
              <a:t>PREDICTION </a:t>
            </a:r>
            <a:endParaRPr lang="en-US" sz="3600" dirty="0">
              <a:solidFill>
                <a:schemeClr val="tx1"/>
              </a:solidFill>
            </a:endParaRP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fontScale="92500" lnSpcReduction="20000"/>
          </a:bodyPr>
          <a:lstStyle/>
          <a:p>
            <a:r>
              <a:rPr lang="en-US" sz="1600" dirty="0">
                <a:solidFill>
                  <a:schemeClr val="tx1"/>
                </a:solidFill>
              </a:rPr>
              <a:t>BY: 221FA14037</a:t>
            </a:r>
          </a:p>
          <a:p>
            <a:r>
              <a:rPr lang="en-US" sz="1600" dirty="0">
                <a:solidFill>
                  <a:schemeClr val="tx1"/>
                </a:solidFill>
              </a:rPr>
              <a:t>3 BI -A</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EA92-4FA9-1A2D-7A28-1A934D1DD654}"/>
              </a:ext>
            </a:extLst>
          </p:cNvPr>
          <p:cNvSpPr>
            <a:spLocks noGrp="1"/>
          </p:cNvSpPr>
          <p:nvPr>
            <p:ph type="title"/>
          </p:nvPr>
        </p:nvSpPr>
        <p:spPr>
          <a:xfrm>
            <a:off x="1066800" y="880338"/>
            <a:ext cx="10058400" cy="1371600"/>
          </a:xfrm>
        </p:spPr>
        <p:txBody>
          <a:bodyPr/>
          <a:lstStyle/>
          <a:p>
            <a:r>
              <a:rPr lang="en-IN" dirty="0">
                <a:latin typeface="+mn-lt"/>
              </a:rPr>
              <a:t>Conclusion </a:t>
            </a:r>
          </a:p>
        </p:txBody>
      </p:sp>
      <p:sp>
        <p:nvSpPr>
          <p:cNvPr id="3" name="Content Placeholder 2">
            <a:extLst>
              <a:ext uri="{FF2B5EF4-FFF2-40B4-BE49-F238E27FC236}">
                <a16:creationId xmlns:a16="http://schemas.microsoft.com/office/drawing/2014/main" id="{65824B53-74F5-2A58-6B6F-B485DBAA2B87}"/>
              </a:ext>
            </a:extLst>
          </p:cNvPr>
          <p:cNvSpPr>
            <a:spLocks noGrp="1"/>
          </p:cNvSpPr>
          <p:nvPr>
            <p:ph idx="1"/>
          </p:nvPr>
        </p:nvSpPr>
        <p:spPr>
          <a:xfrm>
            <a:off x="1066800" y="2569464"/>
            <a:ext cx="10058400" cy="2898648"/>
          </a:xfrm>
        </p:spPr>
        <p:txBody>
          <a:bodyPr>
            <a:normAutofit/>
          </a:bodyPr>
          <a:lstStyle/>
          <a:p>
            <a:pPr>
              <a:lnSpc>
                <a:spcPct val="150000"/>
              </a:lnSpc>
            </a:pPr>
            <a:r>
              <a:rPr lang="en-US" sz="2000" dirty="0"/>
              <a:t>Linear regression offers a solid foundation for predicting TED Talk views, considering factors like speaker popularity, topic relevance, and video length. While it may not capture all nuances, it provides valuable insights and can serve as a baseline for more complex models. By addressing challenges like non-linearity and outliers, and exploring advanced techniques, we can further enhance the accuracy and reliability of TED Talk view predictions.</a:t>
            </a:r>
            <a:endParaRPr lang="en-IN" sz="2000" dirty="0"/>
          </a:p>
        </p:txBody>
      </p:sp>
    </p:spTree>
    <p:extLst>
      <p:ext uri="{BB962C8B-B14F-4D97-AF65-F5344CB8AC3E}">
        <p14:creationId xmlns:p14="http://schemas.microsoft.com/office/powerpoint/2010/main" val="1931330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7BD0-D668-02C7-6694-F7B1C9AA22E1}"/>
              </a:ext>
            </a:extLst>
          </p:cNvPr>
          <p:cNvSpPr>
            <a:spLocks noGrp="1"/>
          </p:cNvSpPr>
          <p:nvPr>
            <p:ph type="title"/>
          </p:nvPr>
        </p:nvSpPr>
        <p:spPr>
          <a:xfrm>
            <a:off x="1066800" y="1581912"/>
            <a:ext cx="10058400" cy="3941064"/>
          </a:xfrm>
        </p:spPr>
        <p:txBody>
          <a:bodyPr>
            <a:normAutofit/>
          </a:bodyPr>
          <a:lstStyle/>
          <a:p>
            <a:pPr algn="ctr"/>
            <a:r>
              <a:rPr lang="en-IN" sz="6000" dirty="0"/>
              <a:t>THANK YOU </a:t>
            </a:r>
          </a:p>
        </p:txBody>
      </p:sp>
    </p:spTree>
    <p:extLst>
      <p:ext uri="{BB962C8B-B14F-4D97-AF65-F5344CB8AC3E}">
        <p14:creationId xmlns:p14="http://schemas.microsoft.com/office/powerpoint/2010/main" val="203782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F71E-BCFA-C1E0-775A-A6C63D19AC45}"/>
              </a:ext>
            </a:extLst>
          </p:cNvPr>
          <p:cNvSpPr>
            <a:spLocks noGrp="1"/>
          </p:cNvSpPr>
          <p:nvPr>
            <p:ph type="title"/>
          </p:nvPr>
        </p:nvSpPr>
        <p:spPr>
          <a:xfrm>
            <a:off x="1066800" y="642594"/>
            <a:ext cx="10058400" cy="985038"/>
          </a:xfrm>
        </p:spPr>
        <p:txBody>
          <a:bodyPr/>
          <a:lstStyle/>
          <a:p>
            <a:r>
              <a:rPr lang="en-IN" dirty="0">
                <a:latin typeface="+mn-lt"/>
              </a:rPr>
              <a:t>INTRODUCTION </a:t>
            </a:r>
          </a:p>
        </p:txBody>
      </p:sp>
      <p:sp>
        <p:nvSpPr>
          <p:cNvPr id="4" name="Rectangle 1">
            <a:extLst>
              <a:ext uri="{FF2B5EF4-FFF2-40B4-BE49-F238E27FC236}">
                <a16:creationId xmlns:a16="http://schemas.microsoft.com/office/drawing/2014/main" id="{F7E9D30C-6E66-A0C3-16F6-772D87FD3E5A}"/>
              </a:ext>
            </a:extLst>
          </p:cNvPr>
          <p:cNvSpPr>
            <a:spLocks noGrp="1" noChangeArrowheads="1"/>
          </p:cNvSpPr>
          <p:nvPr>
            <p:ph idx="1"/>
          </p:nvPr>
        </p:nvSpPr>
        <p:spPr bwMode="auto">
          <a:xfrm>
            <a:off x="795528" y="1345405"/>
            <a:ext cx="9748646" cy="504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b="1" i="0" u="none" strike="noStrike" cap="none" normalizeH="0" baseline="0" dirty="0">
              <a:ln>
                <a:noFill/>
              </a:ln>
              <a:solidFill>
                <a:srgbClr val="1F1F1F"/>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lang="en-US" sz="1600" dirty="0"/>
              <a:t>Predicting the number of views a TED Talk will receive is a challenging but intriguing problem. Factors like the speaker's popularity, the topic's relevance, and the quality of the presentation can all influence viewership. Linear regression, a statistical method that models the relationship between a dependent variable and one or more independent variables, can be a valuable tool in this prediction task.</a:t>
            </a:r>
            <a:endParaRPr lang="en-US" altLang="en-US" sz="1600" b="1" dirty="0">
              <a:solidFill>
                <a:srgbClr val="1F1F1F"/>
              </a:solidFill>
            </a:endParaRPr>
          </a:p>
          <a:p>
            <a:pPr marL="0" marR="0" lvl="0" indent="0" algn="just" defTabSz="914400" rtl="0" eaLnBrk="0" fontAlgn="base" latinLnBrk="0" hangingPunct="0">
              <a:lnSpc>
                <a:spcPct val="150000"/>
              </a:lnSpc>
              <a:spcBef>
                <a:spcPct val="0"/>
              </a:spcBef>
              <a:spcAft>
                <a:spcPct val="0"/>
              </a:spcAft>
              <a:buClrTx/>
              <a:buSzTx/>
              <a:buFontTx/>
              <a:buNone/>
              <a:tabLst/>
            </a:pPr>
            <a:endParaRPr lang="en-US" altLang="en-US" b="1" dirty="0">
              <a:solidFill>
                <a:srgbClr val="1F1F1F"/>
              </a:solidFill>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rgbClr val="1F1F1F"/>
                </a:solidFill>
                <a:effectLst/>
              </a:rPr>
              <a:t>Linear Regression: A Definition</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1F1F1F"/>
                </a:solidFill>
                <a:effectLst/>
              </a:rPr>
              <a:t>Linear regression</a:t>
            </a:r>
            <a:r>
              <a:rPr kumimoji="0" lang="en-US" altLang="en-US" sz="1600" b="0" i="0" u="none" strike="noStrike" cap="none" normalizeH="0" baseline="0" dirty="0">
                <a:ln>
                  <a:noFill/>
                </a:ln>
                <a:solidFill>
                  <a:srgbClr val="1F1F1F"/>
                </a:solidFill>
                <a:effectLst/>
              </a:rPr>
              <a:t> is a statistical method used to model the relationship between a dependent variable and one or more independent variables. It assumes a linear relationship between the variables and aims to find the best-fitting straight line that represents this relationship. This line is typically represented by the equation y = mx + b, where y is the dependent variable, x is the independent variable, m is the slope of the line, and b is the y-intercept.   .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rPr>
              <a:t> </a:t>
            </a:r>
          </a:p>
        </p:txBody>
      </p:sp>
    </p:spTree>
    <p:extLst>
      <p:ext uri="{BB962C8B-B14F-4D97-AF65-F5344CB8AC3E}">
        <p14:creationId xmlns:p14="http://schemas.microsoft.com/office/powerpoint/2010/main" val="9655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212DC6-6BFA-9C4B-BCB9-E43BE76B092D}"/>
              </a:ext>
            </a:extLst>
          </p:cNvPr>
          <p:cNvSpPr>
            <a:spLocks noGrp="1"/>
          </p:cNvSpPr>
          <p:nvPr>
            <p:ph idx="1"/>
          </p:nvPr>
        </p:nvSpPr>
        <p:spPr>
          <a:xfrm>
            <a:off x="685800" y="566928"/>
            <a:ext cx="10503408" cy="5925312"/>
          </a:xfrm>
        </p:spPr>
        <p:txBody>
          <a:bodyPr>
            <a:noAutofit/>
          </a:bodyPr>
          <a:lstStyle/>
          <a:p>
            <a:pPr marL="0" marR="0" lvl="0" indent="0" algn="just" defTabSz="914400" rtl="0" eaLnBrk="0" fontAlgn="base" latinLnBrk="0" hangingPunct="0">
              <a:lnSpc>
                <a:spcPct val="16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rPr>
              <a:t>Types of Linear Regression</a:t>
            </a:r>
            <a:endParaRPr kumimoji="0" lang="en-US" altLang="en-US" b="0" i="0" u="none" strike="noStrike" cap="none" normalizeH="0" baseline="0" dirty="0">
              <a:ln>
                <a:noFill/>
              </a:ln>
              <a:solidFill>
                <a:srgbClr val="1F1F1F"/>
              </a:solidFill>
              <a:effectLst/>
            </a:endParaRPr>
          </a:p>
          <a:p>
            <a:pPr marL="0" marR="0" lvl="0" indent="0" algn="just" defTabSz="914400" rtl="0" eaLnBrk="0" fontAlgn="base" latinLnBrk="0" hangingPunct="0">
              <a:lnSpc>
                <a:spcPct val="16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1F1F1F"/>
                </a:solidFill>
                <a:effectLst/>
              </a:rPr>
              <a:t>Simple Linear Regression:</a:t>
            </a:r>
            <a:r>
              <a:rPr kumimoji="0" lang="en-US" altLang="en-US" b="0" i="0" u="none" strike="noStrike" cap="none" normalizeH="0" baseline="0" dirty="0">
                <a:ln>
                  <a:noFill/>
                </a:ln>
                <a:solidFill>
                  <a:srgbClr val="1F1F1F"/>
                </a:solidFill>
                <a:effectLst/>
              </a:rPr>
              <a:t> This involves a single independent variable. </a:t>
            </a:r>
          </a:p>
          <a:p>
            <a:pPr marL="0" marR="0" lvl="0" indent="0" algn="just" defTabSz="914400" rtl="0" eaLnBrk="0" fontAlgn="base" latinLnBrk="0" hangingPunct="0">
              <a:lnSpc>
                <a:spcPct val="16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1F1F1F"/>
                </a:solidFill>
                <a:effectLst/>
              </a:rPr>
              <a:t>Multiple Linear Regression:</a:t>
            </a:r>
            <a:r>
              <a:rPr kumimoji="0" lang="en-US" altLang="en-US" b="0" i="0" u="none" strike="noStrike" cap="none" normalizeH="0" baseline="0" dirty="0">
                <a:ln>
                  <a:noFill/>
                </a:ln>
                <a:solidFill>
                  <a:srgbClr val="1F1F1F"/>
                </a:solidFill>
                <a:effectLst/>
              </a:rPr>
              <a:t> This involves multiple independent variables. </a:t>
            </a:r>
          </a:p>
          <a:p>
            <a:pPr marL="0" marR="0" lvl="0" indent="0" algn="just" defTabSz="914400" rtl="0" eaLnBrk="0" fontAlgn="base" latinLnBrk="0" hangingPunct="0">
              <a:lnSpc>
                <a:spcPct val="160000"/>
              </a:lnSpc>
              <a:spcBef>
                <a:spcPct val="0"/>
              </a:spcBef>
              <a:spcAft>
                <a:spcPct val="0"/>
              </a:spcAft>
              <a:buClrTx/>
              <a:buSzTx/>
              <a:buFontTx/>
              <a:buAutoNum type="arabicPeriod" startAt="3"/>
              <a:tabLst/>
            </a:pPr>
            <a:r>
              <a:rPr kumimoji="0" lang="en-US" altLang="en-US" b="1" i="0" u="none" strike="noStrike" cap="none" normalizeH="0" baseline="0" dirty="0">
                <a:ln>
                  <a:noFill/>
                </a:ln>
                <a:solidFill>
                  <a:srgbClr val="1F1F1F"/>
                </a:solidFill>
                <a:effectLst/>
              </a:rPr>
              <a:t>Polynomial Regression:</a:t>
            </a:r>
            <a:r>
              <a:rPr kumimoji="0" lang="en-US" altLang="en-US" b="0" i="0" u="none" strike="noStrike" cap="none" normalizeH="0" baseline="0" dirty="0">
                <a:ln>
                  <a:noFill/>
                </a:ln>
                <a:solidFill>
                  <a:srgbClr val="1F1F1F"/>
                </a:solidFill>
                <a:effectLst/>
              </a:rPr>
              <a:t> This uses a polynomial equation to model the relationship, allowing for more complex curves. </a:t>
            </a:r>
          </a:p>
          <a:p>
            <a:pPr marL="0" marR="0" lvl="0" indent="0" algn="just" defTabSz="914400" rtl="0" eaLnBrk="0" fontAlgn="base" latinLnBrk="0" hangingPunct="0">
              <a:lnSpc>
                <a:spcPct val="160000"/>
              </a:lnSpc>
              <a:spcBef>
                <a:spcPct val="0"/>
              </a:spcBef>
              <a:spcAft>
                <a:spcPct val="0"/>
              </a:spcAft>
              <a:buClrTx/>
              <a:buSzTx/>
              <a:buFontTx/>
              <a:buAutoNum type="arabicPeriod" startAt="4"/>
              <a:tabLst/>
            </a:pPr>
            <a:r>
              <a:rPr kumimoji="0" lang="en-US" altLang="en-US" b="1" i="0" u="none" strike="noStrike" cap="none" normalizeH="0" baseline="0" dirty="0">
                <a:ln>
                  <a:noFill/>
                </a:ln>
                <a:solidFill>
                  <a:srgbClr val="1F1F1F"/>
                </a:solidFill>
                <a:effectLst/>
              </a:rPr>
              <a:t>Logistic Regression:</a:t>
            </a:r>
            <a:r>
              <a:rPr kumimoji="0" lang="en-US" altLang="en-US" b="0" i="0" u="none" strike="noStrike" cap="none" normalizeH="0" baseline="0" dirty="0">
                <a:ln>
                  <a:noFill/>
                </a:ln>
                <a:solidFill>
                  <a:srgbClr val="1F1F1F"/>
                </a:solidFill>
                <a:effectLst/>
              </a:rPr>
              <a:t> While not strictly linear, it's used to predict categorical outcomes (e.g., yes/no) based on numerical predictors</a:t>
            </a:r>
          </a:p>
          <a:p>
            <a:pPr marL="0" marR="0" lvl="0" indent="0" algn="just" defTabSz="914400" rtl="0" eaLnBrk="0" fontAlgn="base" latinLnBrk="0" hangingPunct="0">
              <a:lnSpc>
                <a:spcPct val="160000"/>
              </a:lnSpc>
              <a:spcBef>
                <a:spcPct val="0"/>
              </a:spcBef>
              <a:spcAft>
                <a:spcPct val="0"/>
              </a:spcAft>
              <a:buClrTx/>
              <a:buSzTx/>
              <a:buNone/>
              <a:tabLst/>
            </a:pPr>
            <a:endParaRPr kumimoji="0" lang="en-US" altLang="en-US" b="1" i="0" u="none" strike="noStrike" cap="none" normalizeH="0" baseline="0" dirty="0">
              <a:ln>
                <a:noFill/>
              </a:ln>
              <a:solidFill>
                <a:srgbClr val="1F1F1F"/>
              </a:solidFill>
              <a:effectLst/>
            </a:endParaRPr>
          </a:p>
          <a:p>
            <a:pPr marL="0" marR="0" lvl="0" indent="0" algn="l" defTabSz="914400" rtl="0" eaLnBrk="0" fontAlgn="base" latinLnBrk="0" hangingPunct="0">
              <a:lnSpc>
                <a:spcPct val="16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rPr>
              <a:t>Applications</a:t>
            </a:r>
            <a:endParaRPr kumimoji="0" lang="en-US" altLang="en-US" b="0" i="0" u="none" strike="noStrike" cap="none" normalizeH="0" baseline="0" dirty="0">
              <a:ln>
                <a:noFill/>
              </a:ln>
              <a:solidFill>
                <a:srgbClr val="1F1F1F"/>
              </a:solidFill>
              <a:effectLst/>
            </a:endParaRPr>
          </a:p>
          <a:p>
            <a:pPr marL="0" marR="0" lvl="0" indent="0" algn="l" defTabSz="914400" rtl="0" eaLnBrk="0" fontAlgn="base" latinLnBrk="0" hangingPunct="0">
              <a:lnSpc>
                <a:spcPct val="16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rPr>
              <a:t>Linear regression is widely used in various fields, including:</a:t>
            </a:r>
          </a:p>
          <a:p>
            <a:pPr marL="0" marR="0" lvl="0" indent="0" algn="l" defTabSz="914400" rtl="0" eaLnBrk="0" fontAlgn="base" latinLnBrk="0" hangingPunct="0">
              <a:lnSpc>
                <a:spcPct val="16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rPr>
              <a:t>Economics:</a:t>
            </a:r>
            <a:r>
              <a:rPr kumimoji="0" lang="en-US" altLang="en-US" b="0" i="0" u="none" strike="noStrike" cap="none" normalizeH="0" baseline="0" dirty="0">
                <a:ln>
                  <a:noFill/>
                </a:ln>
                <a:solidFill>
                  <a:srgbClr val="1F1F1F"/>
                </a:solidFill>
                <a:effectLst/>
              </a:rPr>
              <a:t> Predicting stock prices, consumer spending, and economic growth. </a:t>
            </a:r>
          </a:p>
          <a:p>
            <a:pPr marL="0" marR="0" lvl="0" indent="0" algn="l" defTabSz="914400" rtl="0" eaLnBrk="0" fontAlgn="base" latinLnBrk="0" hangingPunct="0">
              <a:lnSpc>
                <a:spcPct val="16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rPr>
              <a:t>Statistics:</a:t>
            </a:r>
            <a:r>
              <a:rPr kumimoji="0" lang="en-US" altLang="en-US" b="0" i="0" u="none" strike="noStrike" cap="none" normalizeH="0" baseline="0" dirty="0">
                <a:ln>
                  <a:noFill/>
                </a:ln>
                <a:solidFill>
                  <a:srgbClr val="1F1F1F"/>
                </a:solidFill>
                <a:effectLst/>
              </a:rPr>
              <a:t> Analyzing relationships between variables. </a:t>
            </a:r>
          </a:p>
          <a:p>
            <a:pPr marL="0" marR="0" lvl="0" indent="0" algn="l" defTabSz="914400" rtl="0" eaLnBrk="0" fontAlgn="base" latinLnBrk="0" hangingPunct="0">
              <a:lnSpc>
                <a:spcPct val="16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rPr>
              <a:t>Machine Learning:</a:t>
            </a:r>
            <a:r>
              <a:rPr kumimoji="0" lang="en-US" altLang="en-US" b="0" i="0" u="none" strike="noStrike" cap="none" normalizeH="0" baseline="0" dirty="0">
                <a:ln>
                  <a:noFill/>
                </a:ln>
                <a:solidFill>
                  <a:srgbClr val="1F1F1F"/>
                </a:solidFill>
                <a:effectLst/>
              </a:rPr>
              <a:t> Building predictive models. </a:t>
            </a:r>
          </a:p>
          <a:p>
            <a:pPr marL="0" marR="0" lvl="0" indent="0" algn="l" defTabSz="914400" rtl="0" eaLnBrk="0" fontAlgn="base" latinLnBrk="0" hangingPunct="0">
              <a:lnSpc>
                <a:spcPct val="16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rPr>
              <a:t>Engineering:</a:t>
            </a:r>
            <a:r>
              <a:rPr kumimoji="0" lang="en-US" altLang="en-US" b="0" i="0" u="none" strike="noStrike" cap="none" normalizeH="0" baseline="0" dirty="0">
                <a:ln>
                  <a:noFill/>
                </a:ln>
                <a:solidFill>
                  <a:srgbClr val="1F1F1F"/>
                </a:solidFill>
                <a:effectLst/>
              </a:rPr>
              <a:t> Modeling physical systems. </a:t>
            </a:r>
          </a:p>
          <a:p>
            <a:pPr marL="0" marR="0" lvl="0" indent="0" algn="l" defTabSz="914400" rtl="0" eaLnBrk="0" fontAlgn="base" latinLnBrk="0" hangingPunct="0">
              <a:lnSpc>
                <a:spcPct val="16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rPr>
              <a:t>Social Sciences:</a:t>
            </a:r>
            <a:r>
              <a:rPr kumimoji="0" lang="en-US" altLang="en-US" b="0" i="0" u="none" strike="noStrike" cap="none" normalizeH="0" baseline="0" dirty="0">
                <a:ln>
                  <a:noFill/>
                </a:ln>
                <a:solidFill>
                  <a:srgbClr val="1F1F1F"/>
                </a:solidFill>
                <a:effectLst/>
              </a:rPr>
              <a:t> Studying relationships between social phenomena. </a:t>
            </a:r>
          </a:p>
          <a:p>
            <a:pPr marL="0" marR="0" lvl="0" indent="0" algn="l" defTabSz="914400" rtl="0" eaLnBrk="0" fontAlgn="base" latinLnBrk="0" hangingPunct="0">
              <a:lnSpc>
                <a:spcPct val="16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rPr>
              <a:t>By understanding the concepts and applications of linear regression, you can effectively analyze data and make informed predictions.</a:t>
            </a:r>
            <a:endParaRPr lang="en-IN" dirty="0"/>
          </a:p>
        </p:txBody>
      </p:sp>
    </p:spTree>
    <p:extLst>
      <p:ext uri="{BB962C8B-B14F-4D97-AF65-F5344CB8AC3E}">
        <p14:creationId xmlns:p14="http://schemas.microsoft.com/office/powerpoint/2010/main" val="2894808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17EAF8E-8E34-8737-E286-597E0700BA83}"/>
              </a:ext>
            </a:extLst>
          </p:cNvPr>
          <p:cNvPicPr>
            <a:picLocks noGrp="1" noChangeAspect="1"/>
          </p:cNvPicPr>
          <p:nvPr>
            <p:ph idx="1"/>
          </p:nvPr>
        </p:nvPicPr>
        <p:blipFill>
          <a:blip r:embed="rId2"/>
          <a:stretch>
            <a:fillRect/>
          </a:stretch>
        </p:blipFill>
        <p:spPr>
          <a:xfrm>
            <a:off x="632193" y="1432380"/>
            <a:ext cx="7030479" cy="4677432"/>
          </a:xfrm>
        </p:spPr>
      </p:pic>
      <p:sp>
        <p:nvSpPr>
          <p:cNvPr id="9" name="TextBox 8">
            <a:extLst>
              <a:ext uri="{FF2B5EF4-FFF2-40B4-BE49-F238E27FC236}">
                <a16:creationId xmlns:a16="http://schemas.microsoft.com/office/drawing/2014/main" id="{81295F3F-C42F-BE50-F8F9-3366CA7BA7EF}"/>
              </a:ext>
            </a:extLst>
          </p:cNvPr>
          <p:cNvSpPr txBox="1"/>
          <p:nvPr/>
        </p:nvSpPr>
        <p:spPr>
          <a:xfrm>
            <a:off x="813816" y="478273"/>
            <a:ext cx="10030968" cy="954107"/>
          </a:xfrm>
          <a:prstGeom prst="rect">
            <a:avLst/>
          </a:prstGeom>
          <a:noFill/>
        </p:spPr>
        <p:txBody>
          <a:bodyPr wrap="square" rtlCol="0">
            <a:spAutoFit/>
          </a:bodyPr>
          <a:lstStyle/>
          <a:p>
            <a:pPr algn="ctr"/>
            <a:r>
              <a:rPr lang="en-IN" sz="2800" dirty="0"/>
              <a:t>Output Of Ted Talks using R script in R Studio Views vs comments:</a:t>
            </a:r>
          </a:p>
        </p:txBody>
      </p:sp>
      <p:sp>
        <p:nvSpPr>
          <p:cNvPr id="11" name="TextBox 10">
            <a:extLst>
              <a:ext uri="{FF2B5EF4-FFF2-40B4-BE49-F238E27FC236}">
                <a16:creationId xmlns:a16="http://schemas.microsoft.com/office/drawing/2014/main" id="{E2A95AC2-0373-BA15-D303-FE12ABD7A0EA}"/>
              </a:ext>
            </a:extLst>
          </p:cNvPr>
          <p:cNvSpPr txBox="1"/>
          <p:nvPr/>
        </p:nvSpPr>
        <p:spPr>
          <a:xfrm>
            <a:off x="7662672" y="1253420"/>
            <a:ext cx="4178808" cy="5035353"/>
          </a:xfrm>
          <a:prstGeom prst="rect">
            <a:avLst/>
          </a:prstGeom>
          <a:noFill/>
        </p:spPr>
        <p:txBody>
          <a:bodyPr wrap="square">
            <a:spAutoFit/>
          </a:bodyPr>
          <a:lstStyle/>
          <a:p>
            <a:pPr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The graph shows a linear regression analysis between the number of views(Y-axis) and the number of comments(X-axis) on a set of data points</a:t>
            </a:r>
          </a:p>
          <a:p>
            <a:pPr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.Data Points: Scattered blue dots represent individual data Points</a:t>
            </a:r>
            <a:r>
              <a:rPr lang="en-US" b="1"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each representing a specific video's view count and comment count.</a:t>
            </a:r>
          </a:p>
          <a:p>
            <a:pPr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Regression Line</a:t>
            </a:r>
            <a:r>
              <a:rPr lang="en-US" b="1"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The red line is the regression line, which represents the best-fit linear relationship between the number of views and the number of comments.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253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DBC0-4CD7-AB42-B7C4-E4EC20035E7B}"/>
              </a:ext>
            </a:extLst>
          </p:cNvPr>
          <p:cNvSpPr>
            <a:spLocks noGrp="1"/>
          </p:cNvSpPr>
          <p:nvPr>
            <p:ph type="title"/>
          </p:nvPr>
        </p:nvSpPr>
        <p:spPr>
          <a:xfrm>
            <a:off x="1066800" y="361582"/>
            <a:ext cx="10058400" cy="902742"/>
          </a:xfrm>
        </p:spPr>
        <p:txBody>
          <a:bodyPr>
            <a:normAutofit fontScale="90000"/>
          </a:bodyPr>
          <a:lstStyle/>
          <a:p>
            <a:r>
              <a:rPr lang="en-IN" sz="3600" dirty="0">
                <a:latin typeface="+mn-lt"/>
              </a:rPr>
              <a:t>Output Of Ted Talks In  Python using Google collab:</a:t>
            </a:r>
            <a:endParaRPr lang="en-IN" dirty="0">
              <a:latin typeface="+mn-lt"/>
            </a:endParaRPr>
          </a:p>
        </p:txBody>
      </p:sp>
      <p:pic>
        <p:nvPicPr>
          <p:cNvPr id="5" name="Content Placeholder 4">
            <a:extLst>
              <a:ext uri="{FF2B5EF4-FFF2-40B4-BE49-F238E27FC236}">
                <a16:creationId xmlns:a16="http://schemas.microsoft.com/office/drawing/2014/main" id="{DF9A23C1-6ACA-FDDB-8162-2090F2E61AFE}"/>
              </a:ext>
            </a:extLst>
          </p:cNvPr>
          <p:cNvPicPr>
            <a:picLocks noGrp="1" noChangeAspect="1"/>
          </p:cNvPicPr>
          <p:nvPr>
            <p:ph idx="1"/>
          </p:nvPr>
        </p:nvPicPr>
        <p:blipFill>
          <a:blip r:embed="rId2"/>
          <a:srcRect t="1179" b="-1"/>
          <a:stretch/>
        </p:blipFill>
        <p:spPr>
          <a:xfrm>
            <a:off x="757684" y="1511274"/>
            <a:ext cx="6255764" cy="4670070"/>
          </a:xfrm>
        </p:spPr>
      </p:pic>
      <p:sp>
        <p:nvSpPr>
          <p:cNvPr id="3" name="TextBox 2">
            <a:extLst>
              <a:ext uri="{FF2B5EF4-FFF2-40B4-BE49-F238E27FC236}">
                <a16:creationId xmlns:a16="http://schemas.microsoft.com/office/drawing/2014/main" id="{A4AA5D09-A713-8DBC-222A-4709621D4D19}"/>
              </a:ext>
            </a:extLst>
          </p:cNvPr>
          <p:cNvSpPr txBox="1"/>
          <p:nvPr/>
        </p:nvSpPr>
        <p:spPr>
          <a:xfrm>
            <a:off x="7324344" y="1331678"/>
            <a:ext cx="4279392" cy="5029262"/>
          </a:xfrm>
          <a:prstGeom prst="rect">
            <a:avLst/>
          </a:prstGeom>
          <a:noFill/>
        </p:spPr>
        <p:txBody>
          <a:bodyPr wrap="square" rtlCol="0">
            <a:spAutoFit/>
          </a:bodyPr>
          <a:lstStyle/>
          <a:p>
            <a:pPr algn="just">
              <a:lnSpc>
                <a:spcPct val="150000"/>
              </a:lnSpc>
            </a:pPr>
            <a:r>
              <a:rPr lang="en-US" dirty="0"/>
              <a:t>X-axis: Views (Number of views)</a:t>
            </a:r>
          </a:p>
          <a:p>
            <a:pPr algn="just">
              <a:lnSpc>
                <a:spcPct val="150000"/>
              </a:lnSpc>
            </a:pPr>
            <a:r>
              <a:rPr lang="en-US" dirty="0"/>
              <a:t>Y-axis: Comments (Number of comments)</a:t>
            </a:r>
          </a:p>
          <a:p>
            <a:pPr algn="just">
              <a:lnSpc>
                <a:spcPct val="150000"/>
              </a:lnSpc>
            </a:pPr>
            <a:r>
              <a:rPr lang="en-US" dirty="0"/>
              <a:t>Data Points: Scattered blue dots represent individual data points, each representing a specific video's view count and comment count.</a:t>
            </a:r>
          </a:p>
          <a:p>
            <a:pPr algn="just">
              <a:lnSpc>
                <a:spcPct val="150000"/>
              </a:lnSpc>
            </a:pPr>
            <a:r>
              <a:rPr lang="en-US" dirty="0"/>
              <a:t>Regression Line: The red line is the regression line, which represents the best-fit linear relationship between the number of views and the number of comments.</a:t>
            </a:r>
            <a:endParaRPr lang="en-IN" dirty="0"/>
          </a:p>
        </p:txBody>
      </p:sp>
    </p:spTree>
    <p:extLst>
      <p:ext uri="{BB962C8B-B14F-4D97-AF65-F5344CB8AC3E}">
        <p14:creationId xmlns:p14="http://schemas.microsoft.com/office/powerpoint/2010/main" val="1649023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69250D-924F-2E58-D468-E761B1334FDC}"/>
              </a:ext>
            </a:extLst>
          </p:cNvPr>
          <p:cNvSpPr>
            <a:spLocks noGrp="1"/>
          </p:cNvSpPr>
          <p:nvPr>
            <p:ph idx="1"/>
          </p:nvPr>
        </p:nvSpPr>
        <p:spPr>
          <a:xfrm>
            <a:off x="865632" y="649224"/>
            <a:ext cx="10058400" cy="5394960"/>
          </a:xfrm>
        </p:spPr>
        <p:txBody>
          <a:bodyPr>
            <a:normAutofit/>
          </a:bodyPr>
          <a:lstStyle/>
          <a:p>
            <a:r>
              <a:rPr lang="en-IN" sz="2800" dirty="0"/>
              <a:t>Mean square error(MSE):</a:t>
            </a:r>
          </a:p>
          <a:p>
            <a:endParaRPr lang="en-IN" sz="2000" dirty="0"/>
          </a:p>
          <a:p>
            <a:endParaRPr lang="en-IN" sz="2000" dirty="0"/>
          </a:p>
          <a:p>
            <a:endParaRPr lang="en-IN" sz="2000" dirty="0"/>
          </a:p>
          <a:p>
            <a:endParaRPr lang="en-IN" sz="2000" dirty="0"/>
          </a:p>
          <a:p>
            <a:endParaRPr lang="en-IN" sz="2000" dirty="0"/>
          </a:p>
          <a:p>
            <a:r>
              <a:rPr lang="en-US" sz="2800" b="0" i="0" dirty="0">
                <a:effectLst/>
                <a:ea typeface="Calibri" panose="020F0502020204030204" pitchFamily="34" charset="0"/>
                <a:cs typeface="Calibri" panose="020F0502020204030204" pitchFamily="34" charset="0"/>
              </a:rPr>
              <a:t>Root Mean Squared Error (RMSE):</a:t>
            </a:r>
            <a:endParaRPr lang="en-IN" sz="2000" dirty="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EC87433A-E546-C7BB-971B-ADAEAAB4EF05}"/>
              </a:ext>
            </a:extLst>
          </p:cNvPr>
          <p:cNvPicPr>
            <a:picLocks noChangeAspect="1"/>
          </p:cNvPicPr>
          <p:nvPr/>
        </p:nvPicPr>
        <p:blipFill>
          <a:blip r:embed="rId2"/>
          <a:stretch>
            <a:fillRect/>
          </a:stretch>
        </p:blipFill>
        <p:spPr>
          <a:xfrm>
            <a:off x="977294" y="1264003"/>
            <a:ext cx="7604836" cy="2082701"/>
          </a:xfrm>
          <a:prstGeom prst="rect">
            <a:avLst/>
          </a:prstGeom>
        </p:spPr>
      </p:pic>
      <p:pic>
        <p:nvPicPr>
          <p:cNvPr id="9" name="Picture 8">
            <a:extLst>
              <a:ext uri="{FF2B5EF4-FFF2-40B4-BE49-F238E27FC236}">
                <a16:creationId xmlns:a16="http://schemas.microsoft.com/office/drawing/2014/main" id="{7C802DF9-F469-14A1-46F4-EC4AC0C02C95}"/>
              </a:ext>
            </a:extLst>
          </p:cNvPr>
          <p:cNvPicPr>
            <a:picLocks noChangeAspect="1"/>
          </p:cNvPicPr>
          <p:nvPr/>
        </p:nvPicPr>
        <p:blipFill>
          <a:blip r:embed="rId3"/>
          <a:stretch>
            <a:fillRect/>
          </a:stretch>
        </p:blipFill>
        <p:spPr>
          <a:xfrm>
            <a:off x="865632" y="4357259"/>
            <a:ext cx="8173591" cy="1705213"/>
          </a:xfrm>
          <a:prstGeom prst="rect">
            <a:avLst/>
          </a:prstGeom>
        </p:spPr>
      </p:pic>
    </p:spTree>
    <p:extLst>
      <p:ext uri="{BB962C8B-B14F-4D97-AF65-F5344CB8AC3E}">
        <p14:creationId xmlns:p14="http://schemas.microsoft.com/office/powerpoint/2010/main" val="65006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0D7995-A35F-A41A-52C9-D4785BA729CE}"/>
              </a:ext>
            </a:extLst>
          </p:cNvPr>
          <p:cNvSpPr>
            <a:spLocks noGrp="1"/>
          </p:cNvSpPr>
          <p:nvPr>
            <p:ph idx="1"/>
          </p:nvPr>
        </p:nvSpPr>
        <p:spPr>
          <a:xfrm>
            <a:off x="573024" y="566928"/>
            <a:ext cx="10058400" cy="5376672"/>
          </a:xfrm>
        </p:spPr>
        <p:txBody>
          <a:bodyPr>
            <a:normAutofit/>
          </a:bodyPr>
          <a:lstStyle/>
          <a:p>
            <a:r>
              <a:rPr lang="en-IN" sz="2400" dirty="0"/>
              <a:t>R-squared: </a:t>
            </a:r>
          </a:p>
          <a:p>
            <a:pPr marL="0" indent="0">
              <a:buNone/>
            </a:pPr>
            <a:endParaRPr lang="en-IN" sz="2800" dirty="0"/>
          </a:p>
          <a:p>
            <a:pPr marL="0" indent="0">
              <a:buNone/>
            </a:pPr>
            <a:endParaRPr lang="en-IN" sz="2800" dirty="0"/>
          </a:p>
          <a:p>
            <a:pPr marL="0" indent="0">
              <a:buNone/>
            </a:pPr>
            <a:endParaRPr lang="en-IN" sz="2800" dirty="0"/>
          </a:p>
          <a:p>
            <a:r>
              <a:rPr lang="en-IN" sz="2800" dirty="0"/>
              <a:t>Mean Absolute Error:</a:t>
            </a:r>
          </a:p>
          <a:p>
            <a:pPr marL="0" indent="0">
              <a:buNone/>
            </a:pPr>
            <a:endParaRPr lang="en-IN" sz="2800" dirty="0"/>
          </a:p>
        </p:txBody>
      </p:sp>
      <p:pic>
        <p:nvPicPr>
          <p:cNvPr id="5" name="Picture 4">
            <a:extLst>
              <a:ext uri="{FF2B5EF4-FFF2-40B4-BE49-F238E27FC236}">
                <a16:creationId xmlns:a16="http://schemas.microsoft.com/office/drawing/2014/main" id="{A430CCA0-D064-1761-246C-395DCBDD822D}"/>
              </a:ext>
            </a:extLst>
          </p:cNvPr>
          <p:cNvPicPr>
            <a:picLocks noChangeAspect="1"/>
          </p:cNvPicPr>
          <p:nvPr/>
        </p:nvPicPr>
        <p:blipFill>
          <a:blip r:embed="rId2"/>
          <a:stretch>
            <a:fillRect/>
          </a:stretch>
        </p:blipFill>
        <p:spPr>
          <a:xfrm>
            <a:off x="2555748" y="914400"/>
            <a:ext cx="7940040" cy="2081510"/>
          </a:xfrm>
          <a:prstGeom prst="rect">
            <a:avLst/>
          </a:prstGeom>
        </p:spPr>
      </p:pic>
      <p:pic>
        <p:nvPicPr>
          <p:cNvPr id="7" name="Picture 6">
            <a:extLst>
              <a:ext uri="{FF2B5EF4-FFF2-40B4-BE49-F238E27FC236}">
                <a16:creationId xmlns:a16="http://schemas.microsoft.com/office/drawing/2014/main" id="{2C14166A-65D8-1A66-0388-5814998A953C}"/>
              </a:ext>
            </a:extLst>
          </p:cNvPr>
          <p:cNvPicPr>
            <a:picLocks noChangeAspect="1"/>
          </p:cNvPicPr>
          <p:nvPr/>
        </p:nvPicPr>
        <p:blipFill>
          <a:blip r:embed="rId3"/>
          <a:stretch>
            <a:fillRect/>
          </a:stretch>
        </p:blipFill>
        <p:spPr>
          <a:xfrm>
            <a:off x="1405128" y="3657985"/>
            <a:ext cx="9669224" cy="2532504"/>
          </a:xfrm>
          <a:prstGeom prst="rect">
            <a:avLst/>
          </a:prstGeom>
        </p:spPr>
      </p:pic>
    </p:spTree>
    <p:extLst>
      <p:ext uri="{BB962C8B-B14F-4D97-AF65-F5344CB8AC3E}">
        <p14:creationId xmlns:p14="http://schemas.microsoft.com/office/powerpoint/2010/main" val="411717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4893-7D8B-F939-3FF9-08625963C5DC}"/>
              </a:ext>
            </a:extLst>
          </p:cNvPr>
          <p:cNvSpPr>
            <a:spLocks noGrp="1"/>
          </p:cNvSpPr>
          <p:nvPr>
            <p:ph type="title"/>
          </p:nvPr>
        </p:nvSpPr>
        <p:spPr>
          <a:xfrm>
            <a:off x="1066800" y="490334"/>
            <a:ext cx="10058400" cy="1371600"/>
          </a:xfrm>
        </p:spPr>
        <p:txBody>
          <a:bodyPr>
            <a:normAutofit fontScale="90000"/>
          </a:bodyPr>
          <a:lstStyle/>
          <a:p>
            <a:pPr algn="ctr"/>
            <a:r>
              <a:rPr lang="en-IN" sz="3200" b="1" dirty="0">
                <a:latin typeface="+mn-lt"/>
              </a:rPr>
              <a:t>Other example:</a:t>
            </a:r>
            <a:br>
              <a:rPr lang="en-IN" sz="3200" dirty="0">
                <a:latin typeface="+mn-lt"/>
              </a:rPr>
            </a:br>
            <a:r>
              <a:rPr lang="en-IN" sz="3200" dirty="0">
                <a:latin typeface="+mn-lt"/>
              </a:rPr>
              <a:t>Output Of Ted Talks using R script in R Studio Duration vs comments:</a:t>
            </a:r>
          </a:p>
        </p:txBody>
      </p:sp>
      <p:pic>
        <p:nvPicPr>
          <p:cNvPr id="5" name="Content Placeholder 4">
            <a:extLst>
              <a:ext uri="{FF2B5EF4-FFF2-40B4-BE49-F238E27FC236}">
                <a16:creationId xmlns:a16="http://schemas.microsoft.com/office/drawing/2014/main" id="{2F1E6F67-0865-3434-05DB-59BA0062EA52}"/>
              </a:ext>
            </a:extLst>
          </p:cNvPr>
          <p:cNvPicPr>
            <a:picLocks noGrp="1" noChangeAspect="1"/>
          </p:cNvPicPr>
          <p:nvPr>
            <p:ph idx="1"/>
          </p:nvPr>
        </p:nvPicPr>
        <p:blipFill>
          <a:blip r:embed="rId2"/>
          <a:stretch>
            <a:fillRect/>
          </a:stretch>
        </p:blipFill>
        <p:spPr>
          <a:xfrm>
            <a:off x="877824" y="1831988"/>
            <a:ext cx="6633729" cy="4383418"/>
          </a:xfrm>
        </p:spPr>
      </p:pic>
      <p:sp>
        <p:nvSpPr>
          <p:cNvPr id="6" name="TextBox 5">
            <a:extLst>
              <a:ext uri="{FF2B5EF4-FFF2-40B4-BE49-F238E27FC236}">
                <a16:creationId xmlns:a16="http://schemas.microsoft.com/office/drawing/2014/main" id="{04B7EE1D-7BCA-4128-0731-B33EC8B85E53}"/>
              </a:ext>
            </a:extLst>
          </p:cNvPr>
          <p:cNvSpPr txBox="1"/>
          <p:nvPr/>
        </p:nvSpPr>
        <p:spPr>
          <a:xfrm>
            <a:off x="7827264" y="1734692"/>
            <a:ext cx="3666744" cy="4480714"/>
          </a:xfrm>
          <a:prstGeom prst="rect">
            <a:avLst/>
          </a:prstGeom>
          <a:noFill/>
        </p:spPr>
        <p:txBody>
          <a:bodyPr wrap="square" rtlCol="0">
            <a:spAutoFit/>
          </a:bodyPr>
          <a:lstStyle/>
          <a:p>
            <a:pPr algn="just">
              <a:lnSpc>
                <a:spcPct val="150000"/>
              </a:lnSpc>
            </a:pPr>
            <a:r>
              <a:rPr lang="en-US" sz="1600" dirty="0"/>
              <a:t>X-axis: Views (Number of views)</a:t>
            </a:r>
          </a:p>
          <a:p>
            <a:pPr algn="just">
              <a:lnSpc>
                <a:spcPct val="150000"/>
              </a:lnSpc>
            </a:pPr>
            <a:r>
              <a:rPr lang="en-US" sz="1600" dirty="0"/>
              <a:t>Y-axis: Comments (Number of comments)</a:t>
            </a:r>
          </a:p>
          <a:p>
            <a:pPr algn="just">
              <a:lnSpc>
                <a:spcPct val="150000"/>
              </a:lnSpc>
            </a:pPr>
            <a:r>
              <a:rPr lang="en-US" sz="1600" dirty="0"/>
              <a:t>Data Points: Scattered blue dots represent individual data points, each representing a specific video's view count and comment count.</a:t>
            </a:r>
          </a:p>
          <a:p>
            <a:pPr algn="just">
              <a:lnSpc>
                <a:spcPct val="150000"/>
              </a:lnSpc>
            </a:pPr>
            <a:r>
              <a:rPr lang="en-US" sz="1600" dirty="0"/>
              <a:t>Regression Line: The red line is the regression line, which represents the best-fit linear relationship between the number of views and the number of comments.</a:t>
            </a:r>
            <a:endParaRPr lang="en-IN" sz="1600" dirty="0"/>
          </a:p>
        </p:txBody>
      </p:sp>
    </p:spTree>
    <p:extLst>
      <p:ext uri="{BB962C8B-B14F-4D97-AF65-F5344CB8AC3E}">
        <p14:creationId xmlns:p14="http://schemas.microsoft.com/office/powerpoint/2010/main" val="198081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8AD0-41FA-26BC-4B8A-AA8468BAE8E4}"/>
              </a:ext>
            </a:extLst>
          </p:cNvPr>
          <p:cNvSpPr>
            <a:spLocks noGrp="1"/>
          </p:cNvSpPr>
          <p:nvPr>
            <p:ph type="title"/>
          </p:nvPr>
        </p:nvSpPr>
        <p:spPr>
          <a:xfrm>
            <a:off x="1066800" y="411480"/>
            <a:ext cx="10058400" cy="1371600"/>
          </a:xfrm>
        </p:spPr>
        <p:txBody>
          <a:bodyPr>
            <a:normAutofit/>
          </a:bodyPr>
          <a:lstStyle/>
          <a:p>
            <a:pPr algn="ctr"/>
            <a:r>
              <a:rPr lang="en-IN" sz="3200" dirty="0">
                <a:latin typeface="+mn-lt"/>
              </a:rPr>
              <a:t>Output Of Ted Talks In  Python using Google collab Duration vs Comments :</a:t>
            </a:r>
            <a:endParaRPr lang="en-IN" sz="3200" dirty="0"/>
          </a:p>
        </p:txBody>
      </p:sp>
      <p:pic>
        <p:nvPicPr>
          <p:cNvPr id="5" name="Content Placeholder 4">
            <a:extLst>
              <a:ext uri="{FF2B5EF4-FFF2-40B4-BE49-F238E27FC236}">
                <a16:creationId xmlns:a16="http://schemas.microsoft.com/office/drawing/2014/main" id="{473EB92C-C7C4-0B31-A684-9967FE80716E}"/>
              </a:ext>
            </a:extLst>
          </p:cNvPr>
          <p:cNvPicPr>
            <a:picLocks noGrp="1" noChangeAspect="1"/>
          </p:cNvPicPr>
          <p:nvPr>
            <p:ph idx="1"/>
          </p:nvPr>
        </p:nvPicPr>
        <p:blipFill>
          <a:blip r:embed="rId2"/>
          <a:srcRect t="2604"/>
          <a:stretch/>
        </p:blipFill>
        <p:spPr>
          <a:xfrm>
            <a:off x="719328" y="1783080"/>
            <a:ext cx="6751320" cy="4322598"/>
          </a:xfrm>
        </p:spPr>
      </p:pic>
      <p:sp>
        <p:nvSpPr>
          <p:cNvPr id="6" name="TextBox 5">
            <a:extLst>
              <a:ext uri="{FF2B5EF4-FFF2-40B4-BE49-F238E27FC236}">
                <a16:creationId xmlns:a16="http://schemas.microsoft.com/office/drawing/2014/main" id="{535008B6-68E4-8E01-F10B-36BDD7CD8E2E}"/>
              </a:ext>
            </a:extLst>
          </p:cNvPr>
          <p:cNvSpPr txBox="1"/>
          <p:nvPr/>
        </p:nvSpPr>
        <p:spPr>
          <a:xfrm>
            <a:off x="7690104" y="1783080"/>
            <a:ext cx="4005072" cy="4480714"/>
          </a:xfrm>
          <a:prstGeom prst="rect">
            <a:avLst/>
          </a:prstGeom>
          <a:noFill/>
        </p:spPr>
        <p:txBody>
          <a:bodyPr wrap="square" rtlCol="0">
            <a:spAutoFit/>
          </a:bodyPr>
          <a:lstStyle/>
          <a:p>
            <a:pPr algn="just">
              <a:lnSpc>
                <a:spcPct val="150000"/>
              </a:lnSpc>
            </a:pPr>
            <a:r>
              <a:rPr lang="en-US" sz="1600" dirty="0"/>
              <a:t>X-axis: Duration (Duration of the video)</a:t>
            </a:r>
          </a:p>
          <a:p>
            <a:pPr algn="just">
              <a:lnSpc>
                <a:spcPct val="150000"/>
              </a:lnSpc>
            </a:pPr>
            <a:r>
              <a:rPr lang="en-US" sz="1600" dirty="0"/>
              <a:t>Y-axis: Comments (Number of comments)</a:t>
            </a:r>
          </a:p>
          <a:p>
            <a:pPr algn="just">
              <a:lnSpc>
                <a:spcPct val="150000"/>
              </a:lnSpc>
            </a:pPr>
            <a:r>
              <a:rPr lang="en-US" sz="1600" dirty="0"/>
              <a:t>Data Points: Scattered blue dots represent individual data points, each representing a specific video's duration and comment count.</a:t>
            </a:r>
          </a:p>
          <a:p>
            <a:pPr algn="just">
              <a:lnSpc>
                <a:spcPct val="150000"/>
              </a:lnSpc>
            </a:pPr>
            <a:r>
              <a:rPr lang="en-US" sz="1600" dirty="0"/>
              <a:t>Regression Line: The red line is the regression line, which represents the best-fit linear relationship between the duration of a video and the number of comments.</a:t>
            </a:r>
            <a:endParaRPr lang="en-IN" sz="1600" dirty="0"/>
          </a:p>
        </p:txBody>
      </p:sp>
    </p:spTree>
    <p:extLst>
      <p:ext uri="{BB962C8B-B14F-4D97-AF65-F5344CB8AC3E}">
        <p14:creationId xmlns:p14="http://schemas.microsoft.com/office/powerpoint/2010/main" val="30736706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{9725B28F-C5DE-4C16-86C6-EF682AD6713A}tf78829772_win32</Template>
  <TotalTime>734</TotalTime>
  <Words>748</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Garamond</vt:lpstr>
      <vt:lpstr>Sagona Book</vt:lpstr>
      <vt:lpstr>Sagona ExtraLight</vt:lpstr>
      <vt:lpstr>SavonVTI</vt:lpstr>
      <vt:lpstr>TED TALKS VIEWS PREDICTION </vt:lpstr>
      <vt:lpstr>INTRODUCTION </vt:lpstr>
      <vt:lpstr>PowerPoint Presentation</vt:lpstr>
      <vt:lpstr>PowerPoint Presentation</vt:lpstr>
      <vt:lpstr>Output Of Ted Talks In  Python using Google collab:</vt:lpstr>
      <vt:lpstr>PowerPoint Presentation</vt:lpstr>
      <vt:lpstr>PowerPoint Presentation</vt:lpstr>
      <vt:lpstr>Other example: Output Of Ted Talks using R script in R Studio Duration vs comments:</vt:lpstr>
      <vt:lpstr>Output Of Ted Talks In  Python using Google collab Duration vs Comments :</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vemulapalli sri varsha</dc:creator>
  <cp:lastModifiedBy>vemulapalli sri varsha</cp:lastModifiedBy>
  <cp:revision>4</cp:revision>
  <dcterms:created xsi:type="dcterms:W3CDTF">2024-09-17T17:45:31Z</dcterms:created>
  <dcterms:modified xsi:type="dcterms:W3CDTF">2024-09-18T15:12:52Z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