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347" r:id="rId2"/>
    <p:sldId id="361" r:id="rId3"/>
    <p:sldId id="357" r:id="rId4"/>
    <p:sldId id="348" r:id="rId5"/>
    <p:sldId id="349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5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5C6"/>
    <a:srgbClr val="FFA3A5"/>
    <a:srgbClr val="626262"/>
    <a:srgbClr val="F0F0F0"/>
    <a:srgbClr val="AED9FF"/>
    <a:srgbClr val="FF8588"/>
    <a:srgbClr val="D3B5E9"/>
    <a:srgbClr val="C198E0"/>
    <a:srgbClr val="B6B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9751" autoAdjust="0"/>
  </p:normalViewPr>
  <p:slideViewPr>
    <p:cSldViewPr>
      <p:cViewPr varScale="1">
        <p:scale>
          <a:sx n="92" d="100"/>
          <a:sy n="92" d="100"/>
        </p:scale>
        <p:origin x="1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Leading</a:t>
            </a:r>
            <a:r>
              <a:rPr lang="en-US" baseline="0" dirty="0"/>
              <a:t> Causes of Deaths ‘15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20"/>
      <c:depthPercent val="1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Mortality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Sheet1!$A$2:$A$10</c:f>
              <c:strCache>
                <c:ptCount val="9"/>
                <c:pt idx="0">
                  <c:v>Heart Disease</c:v>
                </c:pt>
                <c:pt idx="1">
                  <c:v>Cancer</c:v>
                </c:pt>
                <c:pt idx="2">
                  <c:v>Respiratory</c:v>
                </c:pt>
                <c:pt idx="3">
                  <c:v>Accidents</c:v>
                </c:pt>
                <c:pt idx="4">
                  <c:v>Brain Stroke</c:v>
                </c:pt>
                <c:pt idx="5">
                  <c:v>Alzheimer's</c:v>
                </c:pt>
                <c:pt idx="6">
                  <c:v>Diabetes</c:v>
                </c:pt>
                <c:pt idx="7">
                  <c:v>Influenza</c:v>
                </c:pt>
                <c:pt idx="8">
                  <c:v>Others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614348</c:v>
                </c:pt>
                <c:pt idx="1">
                  <c:v>591699</c:v>
                </c:pt>
                <c:pt idx="2">
                  <c:v>147101</c:v>
                </c:pt>
                <c:pt idx="3">
                  <c:v>136053</c:v>
                </c:pt>
                <c:pt idx="4">
                  <c:v>133103</c:v>
                </c:pt>
                <c:pt idx="5">
                  <c:v>93541</c:v>
                </c:pt>
                <c:pt idx="6">
                  <c:v>76488</c:v>
                </c:pt>
                <c:pt idx="7">
                  <c:v>55227</c:v>
                </c:pt>
                <c:pt idx="8">
                  <c:v>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8-40B0-AE6E-752B41263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9433472"/>
        <c:axId val="419428552"/>
        <c:axId val="0"/>
      </c:bar3DChart>
      <c:valAx>
        <c:axId val="419428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33472"/>
        <c:crosses val="autoZero"/>
        <c:crossBetween val="between"/>
      </c:valAx>
      <c:catAx>
        <c:axId val="419433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28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F6C22-5BF7-4F57-BFF9-52F96738F074}" type="doc">
      <dgm:prSet loTypeId="urn:microsoft.com/office/officeart/2005/8/layout/rings+Icon" loCatId="officeonline" qsTypeId="urn:microsoft.com/office/officeart/2005/8/quickstyle/3d2" qsCatId="3D" csTypeId="urn:microsoft.com/office/officeart/2005/8/colors/colorful2" csCatId="colorful" phldr="1"/>
      <dgm:spPr/>
    </dgm:pt>
    <dgm:pt modelId="{E1E33E6D-67FD-48E6-BFC6-F792006C9BAB}">
      <dgm:prSet phldrT="[Text]" custT="1"/>
      <dgm:spPr/>
      <dgm:t>
        <a:bodyPr/>
        <a:lstStyle/>
        <a:p>
          <a:r>
            <a:rPr lang="en-US" sz="1800" b="1" dirty="0"/>
            <a:t>Doctors &amp;</a:t>
          </a:r>
        </a:p>
        <a:p>
          <a:r>
            <a:rPr lang="en-US" sz="1800" b="1" dirty="0"/>
            <a:t>Medical Institutions</a:t>
          </a:r>
        </a:p>
      </dgm:t>
    </dgm:pt>
    <dgm:pt modelId="{ECFB607C-FC3A-4B3A-9127-48C00AD6C26D}" type="parTrans" cxnId="{EE944A73-8437-46D2-A12F-BF17C9466395}">
      <dgm:prSet/>
      <dgm:spPr/>
      <dgm:t>
        <a:bodyPr/>
        <a:lstStyle/>
        <a:p>
          <a:endParaRPr lang="en-US"/>
        </a:p>
      </dgm:t>
    </dgm:pt>
    <dgm:pt modelId="{4B4B4B9E-61E6-4AD7-8BB2-483B1D37A4E3}" type="sibTrans" cxnId="{EE944A73-8437-46D2-A12F-BF17C9466395}">
      <dgm:prSet/>
      <dgm:spPr/>
      <dgm:t>
        <a:bodyPr/>
        <a:lstStyle/>
        <a:p>
          <a:endParaRPr lang="en-US"/>
        </a:p>
      </dgm:t>
    </dgm:pt>
    <dgm:pt modelId="{64120919-208D-4C42-AC98-153743E0D264}">
      <dgm:prSet phldrT="[Text]" custT="1"/>
      <dgm:spPr/>
      <dgm:t>
        <a:bodyPr/>
        <a:lstStyle/>
        <a:p>
          <a:r>
            <a:rPr lang="en-US" sz="1800" b="1" dirty="0"/>
            <a:t>Research &amp;</a:t>
          </a:r>
        </a:p>
        <a:p>
          <a:r>
            <a:rPr lang="en-US" sz="1800" b="1" dirty="0"/>
            <a:t>Acad.</a:t>
          </a:r>
        </a:p>
      </dgm:t>
    </dgm:pt>
    <dgm:pt modelId="{D6CBE6D4-F28A-4DDF-A6C0-E459A6F457B9}" type="parTrans" cxnId="{EDCA1CBC-9266-4459-B05F-8949919065DD}">
      <dgm:prSet/>
      <dgm:spPr/>
      <dgm:t>
        <a:bodyPr/>
        <a:lstStyle/>
        <a:p>
          <a:endParaRPr lang="en-US"/>
        </a:p>
      </dgm:t>
    </dgm:pt>
    <dgm:pt modelId="{F5D110FD-0A0D-42BA-8E1F-49FC9AA70CB4}" type="sibTrans" cxnId="{EDCA1CBC-9266-4459-B05F-8949919065DD}">
      <dgm:prSet/>
      <dgm:spPr/>
      <dgm:t>
        <a:bodyPr/>
        <a:lstStyle/>
        <a:p>
          <a:endParaRPr lang="en-US"/>
        </a:p>
      </dgm:t>
    </dgm:pt>
    <dgm:pt modelId="{BB6EABDF-4AC5-40C9-9FCC-0FF16CB371AC}">
      <dgm:prSet phldrT="[Text]" custT="1"/>
      <dgm:spPr/>
      <dgm:t>
        <a:bodyPr/>
        <a:lstStyle/>
        <a:p>
          <a:r>
            <a:rPr lang="en-US" sz="1800" b="1" dirty="0"/>
            <a:t>Health Care Monitoring </a:t>
          </a:r>
        </a:p>
      </dgm:t>
    </dgm:pt>
    <dgm:pt modelId="{4612573B-4AE0-4BAF-BE2A-6060A4C36F25}" type="parTrans" cxnId="{39E95F11-5DB5-4DB5-9164-810718198449}">
      <dgm:prSet/>
      <dgm:spPr/>
      <dgm:t>
        <a:bodyPr/>
        <a:lstStyle/>
        <a:p>
          <a:endParaRPr lang="en-US"/>
        </a:p>
      </dgm:t>
    </dgm:pt>
    <dgm:pt modelId="{98D0013D-9EA2-410B-AEB6-6868182FCB87}" type="sibTrans" cxnId="{39E95F11-5DB5-4DB5-9164-810718198449}">
      <dgm:prSet/>
      <dgm:spPr/>
      <dgm:t>
        <a:bodyPr/>
        <a:lstStyle/>
        <a:p>
          <a:endParaRPr lang="en-US"/>
        </a:p>
      </dgm:t>
    </dgm:pt>
    <dgm:pt modelId="{D1F1DE07-5D9C-4768-8B83-1875460507B2}">
      <dgm:prSet phldrT="[Text]" custT="1"/>
      <dgm:spPr/>
      <dgm:t>
        <a:bodyPr/>
        <a:lstStyle/>
        <a:p>
          <a:r>
            <a:rPr lang="en-US" sz="1800" b="1" dirty="0"/>
            <a:t>W-Heal</a:t>
          </a:r>
        </a:p>
      </dgm:t>
    </dgm:pt>
    <dgm:pt modelId="{92C594AB-BFA0-4459-BC72-90A99C29E3DF}" type="parTrans" cxnId="{80384A3A-FC75-4BB7-9C9E-364E0D14B852}">
      <dgm:prSet/>
      <dgm:spPr/>
      <dgm:t>
        <a:bodyPr/>
        <a:lstStyle/>
        <a:p>
          <a:endParaRPr lang="en-US"/>
        </a:p>
      </dgm:t>
    </dgm:pt>
    <dgm:pt modelId="{7B70610F-5CF4-4D7F-9633-A13818D7A14F}" type="sibTrans" cxnId="{80384A3A-FC75-4BB7-9C9E-364E0D14B852}">
      <dgm:prSet/>
      <dgm:spPr/>
      <dgm:t>
        <a:bodyPr/>
        <a:lstStyle/>
        <a:p>
          <a:endParaRPr lang="en-US"/>
        </a:p>
      </dgm:t>
    </dgm:pt>
    <dgm:pt modelId="{ED1FC0C9-79A8-4DEA-8F27-61D32721A495}" type="pres">
      <dgm:prSet presAssocID="{70DF6C22-5BF7-4F57-BFF9-52F96738F074}" presName="Name0" presStyleCnt="0">
        <dgm:presLayoutVars>
          <dgm:chMax val="7"/>
          <dgm:dir/>
          <dgm:resizeHandles val="exact"/>
        </dgm:presLayoutVars>
      </dgm:prSet>
      <dgm:spPr/>
    </dgm:pt>
    <dgm:pt modelId="{8A077D45-8C89-491F-84FB-DF5B80869888}" type="pres">
      <dgm:prSet presAssocID="{70DF6C22-5BF7-4F57-BFF9-52F96738F074}" presName="ellipse1" presStyleLbl="vennNode1" presStyleIdx="0" presStyleCnt="4" custScaleX="81674" custScaleY="80263" custLinFactNeighborX="10861" custLinFactNeighborY="3295">
        <dgm:presLayoutVars>
          <dgm:bulletEnabled val="1"/>
        </dgm:presLayoutVars>
      </dgm:prSet>
      <dgm:spPr/>
    </dgm:pt>
    <dgm:pt modelId="{F7E7A8A9-DCA2-4859-9D69-D161EBA04BF4}" type="pres">
      <dgm:prSet presAssocID="{70DF6C22-5BF7-4F57-BFF9-52F96738F074}" presName="ellipse2" presStyleLbl="vennNode1" presStyleIdx="1" presStyleCnt="4" custScaleX="59211" custScaleY="54454" custLinFactNeighborX="12814" custLinFactNeighborY="16569">
        <dgm:presLayoutVars>
          <dgm:bulletEnabled val="1"/>
        </dgm:presLayoutVars>
      </dgm:prSet>
      <dgm:spPr/>
    </dgm:pt>
    <dgm:pt modelId="{E0D48645-7658-4FFD-BB8A-913BCC7B6B71}" type="pres">
      <dgm:prSet presAssocID="{70DF6C22-5BF7-4F57-BFF9-52F96738F074}" presName="ellipse3" presStyleLbl="vennNode1" presStyleIdx="2" presStyleCnt="4" custScaleX="60663" custScaleY="59500" custLinFactNeighborX="5915" custLinFactNeighborY="-2323">
        <dgm:presLayoutVars>
          <dgm:bulletEnabled val="1"/>
        </dgm:presLayoutVars>
      </dgm:prSet>
      <dgm:spPr/>
    </dgm:pt>
    <dgm:pt modelId="{5FC9B9F5-7509-41E2-BBCF-91F8FEEA7B32}" type="pres">
      <dgm:prSet presAssocID="{70DF6C22-5BF7-4F57-BFF9-52F96738F074}" presName="ellipse4" presStyleLbl="vennNode1" presStyleIdx="3" presStyleCnt="4" custScaleX="81817" custScaleY="75766" custLinFactNeighborX="-89505" custLinFactNeighborY="-36442">
        <dgm:presLayoutVars>
          <dgm:bulletEnabled val="1"/>
        </dgm:presLayoutVars>
      </dgm:prSet>
      <dgm:spPr/>
    </dgm:pt>
  </dgm:ptLst>
  <dgm:cxnLst>
    <dgm:cxn modelId="{641A0C05-2EEC-4A32-961B-452C3805CCAA}" type="presOf" srcId="{70DF6C22-5BF7-4F57-BFF9-52F96738F074}" destId="{ED1FC0C9-79A8-4DEA-8F27-61D32721A495}" srcOrd="0" destOrd="0" presId="urn:microsoft.com/office/officeart/2005/8/layout/rings+Icon"/>
    <dgm:cxn modelId="{67AB3B05-5F9E-4F02-89EE-7C6B3E9D2E61}" type="presOf" srcId="{D1F1DE07-5D9C-4768-8B83-1875460507B2}" destId="{5FC9B9F5-7509-41E2-BBCF-91F8FEEA7B32}" srcOrd="0" destOrd="0" presId="urn:microsoft.com/office/officeart/2005/8/layout/rings+Icon"/>
    <dgm:cxn modelId="{39E95F11-5DB5-4DB5-9164-810718198449}" srcId="{70DF6C22-5BF7-4F57-BFF9-52F96738F074}" destId="{BB6EABDF-4AC5-40C9-9FCC-0FF16CB371AC}" srcOrd="2" destOrd="0" parTransId="{4612573B-4AE0-4BAF-BE2A-6060A4C36F25}" sibTransId="{98D0013D-9EA2-410B-AEB6-6868182FCB87}"/>
    <dgm:cxn modelId="{80384A3A-FC75-4BB7-9C9E-364E0D14B852}" srcId="{70DF6C22-5BF7-4F57-BFF9-52F96738F074}" destId="{D1F1DE07-5D9C-4768-8B83-1875460507B2}" srcOrd="3" destOrd="0" parTransId="{92C594AB-BFA0-4459-BC72-90A99C29E3DF}" sibTransId="{7B70610F-5CF4-4D7F-9633-A13818D7A14F}"/>
    <dgm:cxn modelId="{EE944A73-8437-46D2-A12F-BF17C9466395}" srcId="{70DF6C22-5BF7-4F57-BFF9-52F96738F074}" destId="{E1E33E6D-67FD-48E6-BFC6-F792006C9BAB}" srcOrd="0" destOrd="0" parTransId="{ECFB607C-FC3A-4B3A-9127-48C00AD6C26D}" sibTransId="{4B4B4B9E-61E6-4AD7-8BB2-483B1D37A4E3}"/>
    <dgm:cxn modelId="{F4D2868B-02C8-4609-9268-E3C4459165A8}" type="presOf" srcId="{BB6EABDF-4AC5-40C9-9FCC-0FF16CB371AC}" destId="{E0D48645-7658-4FFD-BB8A-913BCC7B6B71}" srcOrd="0" destOrd="0" presId="urn:microsoft.com/office/officeart/2005/8/layout/rings+Icon"/>
    <dgm:cxn modelId="{A07FDEA3-2706-40B1-8ADD-0AABE36EDB61}" type="presOf" srcId="{64120919-208D-4C42-AC98-153743E0D264}" destId="{F7E7A8A9-DCA2-4859-9D69-D161EBA04BF4}" srcOrd="0" destOrd="0" presId="urn:microsoft.com/office/officeart/2005/8/layout/rings+Icon"/>
    <dgm:cxn modelId="{939BE4AA-C9A0-48C1-BF6B-941387F7E71C}" type="presOf" srcId="{E1E33E6D-67FD-48E6-BFC6-F792006C9BAB}" destId="{8A077D45-8C89-491F-84FB-DF5B80869888}" srcOrd="0" destOrd="0" presId="urn:microsoft.com/office/officeart/2005/8/layout/rings+Icon"/>
    <dgm:cxn modelId="{EDCA1CBC-9266-4459-B05F-8949919065DD}" srcId="{70DF6C22-5BF7-4F57-BFF9-52F96738F074}" destId="{64120919-208D-4C42-AC98-153743E0D264}" srcOrd="1" destOrd="0" parTransId="{D6CBE6D4-F28A-4DDF-A6C0-E459A6F457B9}" sibTransId="{F5D110FD-0A0D-42BA-8E1F-49FC9AA70CB4}"/>
    <dgm:cxn modelId="{2B845807-D451-448A-B32A-3BFB1732F3EF}" type="presParOf" srcId="{ED1FC0C9-79A8-4DEA-8F27-61D32721A495}" destId="{8A077D45-8C89-491F-84FB-DF5B80869888}" srcOrd="0" destOrd="0" presId="urn:microsoft.com/office/officeart/2005/8/layout/rings+Icon"/>
    <dgm:cxn modelId="{AD0A6AA6-281E-42FC-9345-6346BC27BE17}" type="presParOf" srcId="{ED1FC0C9-79A8-4DEA-8F27-61D32721A495}" destId="{F7E7A8A9-DCA2-4859-9D69-D161EBA04BF4}" srcOrd="1" destOrd="0" presId="urn:microsoft.com/office/officeart/2005/8/layout/rings+Icon"/>
    <dgm:cxn modelId="{EAF111E9-A6AC-45D4-B382-0F3549B544F2}" type="presParOf" srcId="{ED1FC0C9-79A8-4DEA-8F27-61D32721A495}" destId="{E0D48645-7658-4FFD-BB8A-913BCC7B6B71}" srcOrd="2" destOrd="0" presId="urn:microsoft.com/office/officeart/2005/8/layout/rings+Icon"/>
    <dgm:cxn modelId="{BE141064-4805-46AB-8F40-FDC84C9C7165}" type="presParOf" srcId="{ED1FC0C9-79A8-4DEA-8F27-61D32721A495}" destId="{5FC9B9F5-7509-41E2-BBCF-91F8FEEA7B32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77D45-8C89-491F-84FB-DF5B80869888}">
      <dsp:nvSpPr>
        <dsp:cNvPr id="0" name=""/>
        <dsp:cNvSpPr/>
      </dsp:nvSpPr>
      <dsp:spPr>
        <a:xfrm>
          <a:off x="838210" y="457188"/>
          <a:ext cx="2613139" cy="25683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Doctors &amp;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Medical Institutions</a:t>
          </a:r>
        </a:p>
      </dsp:txBody>
      <dsp:txXfrm>
        <a:off x="1220895" y="833308"/>
        <a:ext cx="1847769" cy="1816068"/>
      </dsp:txXfrm>
    </dsp:sp>
    <dsp:sp modelId="{F7E7A8A9-DCA2-4859-9D69-D161EBA04BF4}">
      <dsp:nvSpPr>
        <dsp:cNvPr id="0" name=""/>
        <dsp:cNvSpPr/>
      </dsp:nvSpPr>
      <dsp:spPr>
        <a:xfrm>
          <a:off x="2906163" y="3428999"/>
          <a:ext cx="1894441" cy="174245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2400000"/>
                <a:satOff val="-33333"/>
                <a:lumOff val="219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-2400000"/>
                <a:satOff val="-33333"/>
                <a:lumOff val="219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Research &amp;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Acad.</a:t>
          </a:r>
        </a:p>
      </dsp:txBody>
      <dsp:txXfrm>
        <a:off x="3183597" y="3684176"/>
        <a:ext cx="1339573" cy="1232101"/>
      </dsp:txXfrm>
    </dsp:sp>
    <dsp:sp modelId="{E0D48645-7658-4FFD-BB8A-913BCC7B6B71}">
      <dsp:nvSpPr>
        <dsp:cNvPr id="0" name=""/>
        <dsp:cNvSpPr/>
      </dsp:nvSpPr>
      <dsp:spPr>
        <a:xfrm>
          <a:off x="4307508" y="609614"/>
          <a:ext cx="1940897" cy="19039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800000"/>
                <a:satOff val="-66667"/>
                <a:lumOff val="439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-4800000"/>
                <a:satOff val="-66667"/>
                <a:lumOff val="439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Health Care Monitoring </a:t>
          </a:r>
        </a:p>
      </dsp:txBody>
      <dsp:txXfrm>
        <a:off x="4591746" y="888437"/>
        <a:ext cx="1372421" cy="1346274"/>
      </dsp:txXfrm>
    </dsp:sp>
    <dsp:sp modelId="{5FC9B9F5-7509-41E2-BBCF-91F8FEEA7B32}">
      <dsp:nvSpPr>
        <dsp:cNvPr id="0" name=""/>
        <dsp:cNvSpPr/>
      </dsp:nvSpPr>
      <dsp:spPr>
        <a:xfrm>
          <a:off x="2562279" y="1391740"/>
          <a:ext cx="2617714" cy="242441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7200000"/>
                <a:satOff val="-100000"/>
                <a:lumOff val="65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-7200000"/>
                <a:satOff val="-100000"/>
                <a:lumOff val="65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W-Heal</a:t>
          </a:r>
        </a:p>
      </dsp:txBody>
      <dsp:txXfrm>
        <a:off x="2945634" y="1746787"/>
        <a:ext cx="1851004" cy="1714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055E9-01E2-EF4C-80A5-2CEEF3045177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379BE-A633-5F4A-876F-C5DC1BE5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620000" y="6356466"/>
            <a:ext cx="1524000" cy="501534"/>
          </a:xfrm>
          <a:prstGeom prst="rect">
            <a:avLst/>
          </a:prstGeom>
          <a:gradFill flip="none" rotWithShape="1">
            <a:gsLst>
              <a:gs pos="0">
                <a:srgbClr val="FDBF22"/>
              </a:gs>
              <a:gs pos="100000">
                <a:srgbClr val="FFFFFF"/>
              </a:gs>
              <a:gs pos="51000">
                <a:srgbClr val="FDBF22"/>
              </a:gs>
              <a:gs pos="81000">
                <a:schemeClr val="bg1"/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4" descr="logo_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6400800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su-logoB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9030"/>
            <a:ext cx="457200" cy="888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37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5600700"/>
            <a:ext cx="1345691" cy="12573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57890"/>
            <a:ext cx="72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53975" algn="l"/>
            <a:fld id="{4C075B18-D25E-4CBC-B4EF-D49452837008}" type="slidenum">
              <a:rPr lang="en-US" sz="20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12713" indent="-53975" algn="l"/>
              <a:t>‹#›</a:t>
            </a:fld>
            <a:endPara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rc 22"/>
          <p:cNvSpPr/>
          <p:nvPr userDrawn="1"/>
        </p:nvSpPr>
        <p:spPr>
          <a:xfrm rot="10800000">
            <a:off x="-3" y="3962400"/>
            <a:ext cx="2743201" cy="2895600"/>
          </a:xfrm>
          <a:prstGeom prst="arc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6324600"/>
            <a:ext cx="947241" cy="457200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5400000">
            <a:off x="4183381" y="-4183380"/>
            <a:ext cx="777240" cy="914400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 rot="5400000">
            <a:off x="4526435" y="-3749040"/>
            <a:ext cx="93784" cy="9146657"/>
          </a:xfrm>
          <a:prstGeom prst="rect">
            <a:avLst/>
          </a:prstGeom>
          <a:solidFill>
            <a:srgbClr val="FFB31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9127" y="1219201"/>
            <a:ext cx="8229600" cy="47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8328" y="54864"/>
            <a:ext cx="8686798" cy="685802"/>
          </a:xfrm>
        </p:spPr>
        <p:txBody>
          <a:bodyPr/>
          <a:lstStyle>
            <a:lvl1pPr algn="l">
              <a:defRPr b="1">
                <a:solidFill>
                  <a:srgbClr val="FFB310"/>
                </a:solidFill>
              </a:defRPr>
            </a:lvl1pPr>
          </a:lstStyle>
          <a:p>
            <a:r>
              <a:rPr lang="en-US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2076364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100000"/>
              </a:lnSpc>
              <a:spcBef>
                <a:spcPts val="0"/>
              </a:spcBef>
              <a:defRPr/>
            </a:lvl2pPr>
            <a:lvl3pPr marL="758952" indent="-182880">
              <a:lnSpc>
                <a:spcPct val="100000"/>
              </a:lnSpc>
              <a:spcBef>
                <a:spcPts val="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4pPr>
            <a:lvl5pPr marL="1261872" indent="0">
              <a:lnSpc>
                <a:spcPct val="100000"/>
              </a:lnSpc>
              <a:spcBef>
                <a:spcPts val="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620000" y="6356466"/>
            <a:ext cx="1524000" cy="501534"/>
          </a:xfrm>
          <a:prstGeom prst="rect">
            <a:avLst/>
          </a:prstGeom>
          <a:gradFill flip="none" rotWithShape="1">
            <a:gsLst>
              <a:gs pos="0">
                <a:srgbClr val="FDBF22"/>
              </a:gs>
              <a:gs pos="100000">
                <a:srgbClr val="FFFFFF"/>
              </a:gs>
              <a:gs pos="51000">
                <a:srgbClr val="FDBF22"/>
              </a:gs>
              <a:gs pos="81000">
                <a:schemeClr val="bg1"/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baseline="0" dirty="0"/>
              <a:t>Google-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/>
              <a:t>Bliss 11/4/2015</a:t>
            </a:r>
          </a:p>
        </p:txBody>
      </p:sp>
      <p:pic>
        <p:nvPicPr>
          <p:cNvPr id="9" name="Picture 14" descr="logo_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6400800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8082D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su-logoB3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431105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952625"/>
            <a:ext cx="31623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8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685800" y="4800600"/>
            <a:ext cx="1447799" cy="5334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02" y="1284335"/>
            <a:ext cx="3194982" cy="25211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50408" y="149844"/>
            <a:ext cx="5408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Stochastic Analysis in Diagnosis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71092" y="3276600"/>
            <a:ext cx="2945215" cy="2330039"/>
          </a:xfrm>
          <a:prstGeom prst="rect">
            <a:avLst/>
          </a:prstGeom>
          <a:solidFill>
            <a:srgbClr val="B6B46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1302" y="3429000"/>
            <a:ext cx="1447799" cy="990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187" y="3563035"/>
            <a:ext cx="1260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Health Hist.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700" y="3865602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Treatment </a:t>
            </a:r>
          </a:p>
          <a:p>
            <a:pPr algn="ctr"/>
            <a:r>
              <a:rPr lang="en-IN" sz="1500" b="1" dirty="0"/>
              <a:t>Hist.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066497" y="4128221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2066497" y="3733800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 bwMode="auto">
          <a:xfrm>
            <a:off x="2757764" y="3564449"/>
            <a:ext cx="129540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Doctor’s Expertise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37" idx="2"/>
          </p:cNvCxnSpPr>
          <p:nvPr/>
        </p:nvCxnSpPr>
        <p:spPr bwMode="auto">
          <a:xfrm>
            <a:off x="4053164" y="3945449"/>
            <a:ext cx="720230" cy="47520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3"/>
            <a:endCxn id="37" idx="2"/>
          </p:cNvCxnSpPr>
          <p:nvPr/>
        </p:nvCxnSpPr>
        <p:spPr bwMode="auto">
          <a:xfrm flipV="1">
            <a:off x="4040154" y="4420652"/>
            <a:ext cx="733240" cy="60854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290493" y="4424000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49913" y="426676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R1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73394" y="4215885"/>
            <a:ext cx="433605" cy="40953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2744754" y="4648200"/>
            <a:ext cx="129540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Stochastic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1103" y="4906691"/>
            <a:ext cx="1260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ECG Sensor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057400" y="5029200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auto">
          <a:xfrm>
            <a:off x="381000" y="1143000"/>
            <a:ext cx="4572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1295400"/>
            <a:ext cx="431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Diagnosing heart-condition with patient history alone is time-consuming.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Adding stochastic analysis of heart and respiration can render efficient diagnosis.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This service package can help medical institutions.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074152"/>
            <a:ext cx="2222965" cy="166507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/>
          <a:srcRect l="13989" r="26316" b="36207"/>
          <a:stretch/>
        </p:blipFill>
        <p:spPr>
          <a:xfrm>
            <a:off x="8153401" y="0"/>
            <a:ext cx="990600" cy="17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 bwMode="auto">
          <a:xfrm>
            <a:off x="5435457" y="1871434"/>
            <a:ext cx="897160" cy="3310165"/>
          </a:xfrm>
          <a:prstGeom prst="rect">
            <a:avLst/>
          </a:prstGeom>
          <a:solidFill>
            <a:srgbClr val="D3B5E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2726301" y="1871435"/>
            <a:ext cx="1571722" cy="3310165"/>
          </a:xfrm>
          <a:prstGeom prst="rect">
            <a:avLst/>
          </a:prstGeom>
          <a:solidFill>
            <a:srgbClr val="B6B46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76506" y="1867718"/>
            <a:ext cx="1525023" cy="331016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8898" y="2172518"/>
            <a:ext cx="1260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Health Hist.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330" y="2477318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Treatment </a:t>
            </a:r>
          </a:p>
          <a:p>
            <a:pPr algn="ctr"/>
            <a:r>
              <a:rPr lang="en-IN" sz="1500" b="1" dirty="0"/>
              <a:t>Hist.</a:t>
            </a: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2348925" y="2705438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>
            <a:off x="2348925" y="2311017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4177725" y="2907314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 bwMode="auto">
          <a:xfrm>
            <a:off x="2882325" y="2187762"/>
            <a:ext cx="1295400" cy="1439105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Stochastic Analysis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Ensemble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Classifier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2044" y="3124200"/>
            <a:ext cx="1260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ECG Sensor</a:t>
            </a:r>
          </a:p>
        </p:txBody>
      </p:sp>
      <p:sp>
        <p:nvSpPr>
          <p:cNvPr id="87" name="Rectangle: Rounded Corners 86"/>
          <p:cNvSpPr/>
          <p:nvPr/>
        </p:nvSpPr>
        <p:spPr bwMode="auto">
          <a:xfrm>
            <a:off x="2882325" y="4102019"/>
            <a:ext cx="129540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Real-Time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Analysis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86201" y="4321436"/>
            <a:ext cx="1260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Wearable 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2348925" y="4483019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 bwMode="auto">
          <a:xfrm>
            <a:off x="4177725" y="4462875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37145" y="276288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R1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37145" y="430898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R2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844725" y="3237034"/>
            <a:ext cx="531097" cy="51217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5141423" y="2926523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 bwMode="auto">
          <a:xfrm>
            <a:off x="5141423" y="4466222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 bwMode="auto">
          <a:xfrm>
            <a:off x="5698101" y="2736023"/>
            <a:ext cx="381000" cy="381000"/>
          </a:xfrm>
          <a:prstGeom prst="ellipse">
            <a:avLst/>
          </a:prstGeom>
          <a:ln w="38100"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×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5698101" y="4272374"/>
            <a:ext cx="381000" cy="381000"/>
          </a:xfrm>
          <a:prstGeom prst="ellipse">
            <a:avLst/>
          </a:prstGeom>
          <a:ln w="38100"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×</a:t>
            </a:r>
          </a:p>
        </p:txBody>
      </p:sp>
      <p:cxnSp>
        <p:nvCxnSpPr>
          <p:cNvPr id="111" name="Straight Arrow Connector 110"/>
          <p:cNvCxnSpPr>
            <a:endCxn id="105" idx="4"/>
          </p:cNvCxnSpPr>
          <p:nvPr/>
        </p:nvCxnSpPr>
        <p:spPr bwMode="auto">
          <a:xfrm flipV="1">
            <a:off x="5888601" y="3117023"/>
            <a:ext cx="0" cy="3090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01725" y="33498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w1</a:t>
            </a:r>
          </a:p>
        </p:txBody>
      </p:sp>
      <p:cxnSp>
        <p:nvCxnSpPr>
          <p:cNvPr id="118" name="Straight Arrow Connector 117"/>
          <p:cNvCxnSpPr/>
          <p:nvPr/>
        </p:nvCxnSpPr>
        <p:spPr bwMode="auto">
          <a:xfrm flipV="1">
            <a:off x="5903494" y="4637306"/>
            <a:ext cx="0" cy="30900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16618" y="487010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w2</a:t>
            </a:r>
          </a:p>
        </p:txBody>
      </p:sp>
      <p:cxnSp>
        <p:nvCxnSpPr>
          <p:cNvPr id="122" name="Straight Arrow Connector 121"/>
          <p:cNvCxnSpPr>
            <a:stCxn id="105" idx="6"/>
            <a:endCxn id="96" idx="1"/>
          </p:cNvCxnSpPr>
          <p:nvPr/>
        </p:nvCxnSpPr>
        <p:spPr bwMode="auto">
          <a:xfrm>
            <a:off x="6079101" y="2926523"/>
            <a:ext cx="843401" cy="385518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7" idx="6"/>
            <a:endCxn id="96" idx="3"/>
          </p:cNvCxnSpPr>
          <p:nvPr/>
        </p:nvCxnSpPr>
        <p:spPr bwMode="auto">
          <a:xfrm flipV="1">
            <a:off x="6079101" y="3674205"/>
            <a:ext cx="843401" cy="788669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 bwMode="auto">
          <a:xfrm>
            <a:off x="7375822" y="3462878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4692" y="3312041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Risk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72611" y="216582"/>
            <a:ext cx="5927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System Model for Risk Calculation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348925" y="3276600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46665" y="2009187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Neural</a:t>
            </a:r>
          </a:p>
          <a:p>
            <a:pPr algn="ctr"/>
            <a:r>
              <a:rPr lang="en-IN" sz="1400" b="1" dirty="0"/>
              <a:t>Net.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13989" r="26316" b="36207"/>
          <a:stretch/>
        </p:blipFill>
        <p:spPr>
          <a:xfrm>
            <a:off x="8153401" y="0"/>
            <a:ext cx="990600" cy="17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0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13989" r="26316" b="36207"/>
          <a:stretch/>
        </p:blipFill>
        <p:spPr>
          <a:xfrm>
            <a:off x="8153401" y="0"/>
            <a:ext cx="990600" cy="172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87003" y="216582"/>
            <a:ext cx="6023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Prototype - System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77" y="1173336"/>
            <a:ext cx="757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Over the last 36 hours, we demonstrated significance of stochastic analysis in determining risk 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59976" y="2697424"/>
            <a:ext cx="1202574" cy="103637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373563" y="1676400"/>
            <a:ext cx="1420222" cy="3099043"/>
          </a:xfrm>
          <a:prstGeom prst="rect">
            <a:avLst/>
          </a:prstGeom>
          <a:solidFill>
            <a:srgbClr val="D3B5E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0" name="Rectangle: Rounded Corners 39"/>
          <p:cNvSpPr/>
          <p:nvPr/>
        </p:nvSpPr>
        <p:spPr bwMode="auto">
          <a:xfrm>
            <a:off x="6490635" y="2819400"/>
            <a:ext cx="1186078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Traditional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Studies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1375" y="170557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Decision</a:t>
            </a:r>
          </a:p>
          <a:p>
            <a:pPr algn="ctr"/>
            <a:r>
              <a:rPr lang="en-IN" sz="1400" b="1" dirty="0"/>
              <a:t> Making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452758" y="1676400"/>
            <a:ext cx="1828800" cy="3099043"/>
          </a:xfrm>
          <a:prstGeom prst="rect">
            <a:avLst/>
          </a:prstGeom>
          <a:solidFill>
            <a:srgbClr val="B6B46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Rectangle: Rounded Corners 43"/>
          <p:cNvSpPr/>
          <p:nvPr/>
        </p:nvSpPr>
        <p:spPr bwMode="auto">
          <a:xfrm>
            <a:off x="2050889" y="2857006"/>
            <a:ext cx="90706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R-R Interval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: Rounded Corners 45"/>
          <p:cNvSpPr/>
          <p:nvPr/>
        </p:nvSpPr>
        <p:spPr bwMode="auto">
          <a:xfrm>
            <a:off x="3666853" y="1935425"/>
            <a:ext cx="129540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De-trended functional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Analysis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976" y="2914840"/>
            <a:ext cx="126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MIT-BIH</a:t>
            </a:r>
          </a:p>
          <a:p>
            <a:pPr algn="ctr"/>
            <a:r>
              <a:rPr lang="en-IN" sz="1800" b="1" dirty="0"/>
              <a:t>Database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517489" y="3227821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 bwMode="auto">
          <a:xfrm>
            <a:off x="3666852" y="3581400"/>
            <a:ext cx="1386105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Approximate</a:t>
            </a:r>
            <a:r>
              <a:rPr kumimoji="0" lang="en-IN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Entropy</a:t>
            </a: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4" name="Straight Arrow Connector 53"/>
          <p:cNvCxnSpPr>
            <a:stCxn id="44" idx="3"/>
            <a:endCxn id="46" idx="1"/>
          </p:cNvCxnSpPr>
          <p:nvPr/>
        </p:nvCxnSpPr>
        <p:spPr bwMode="auto">
          <a:xfrm flipV="1">
            <a:off x="2957949" y="2316425"/>
            <a:ext cx="708904" cy="92158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3"/>
            <a:endCxn id="51" idx="1"/>
          </p:cNvCxnSpPr>
          <p:nvPr/>
        </p:nvCxnSpPr>
        <p:spPr bwMode="auto">
          <a:xfrm>
            <a:off x="2957949" y="3238006"/>
            <a:ext cx="708903" cy="724394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4962253" y="2184644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4962253" y="2489444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5052957" y="3962400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28649" y="19999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ym typeface="Symbol" panose="05050102010706020507" pitchFamily="18" charset="2"/>
              </a:rPr>
              <a:t>1</a:t>
            </a:r>
            <a:endParaRPr lang="en-IN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28649" y="231642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ym typeface="Symbol" panose="05050102010706020507" pitchFamily="18" charset="2"/>
              </a:rPr>
              <a:t>2</a:t>
            </a:r>
            <a:endParaRPr lang="en-IN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10158" y="3791635"/>
            <a:ext cx="6671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err="1"/>
              <a:t>ApEn</a:t>
            </a:r>
            <a:endParaRPr lang="en-IN" sz="1500" b="1" dirty="0"/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5937984" y="2184644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 bwMode="auto">
          <a:xfrm>
            <a:off x="5937984" y="2501091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6090637" y="3957485"/>
            <a:ext cx="380747" cy="4915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205" y="2990578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R2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7676713" y="3175244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3349" y="4970730"/>
            <a:ext cx="3953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Data – 24 hours R-R Intervals of two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R2 for healthy cardiac rhythm &lt; </a:t>
            </a:r>
            <a:r>
              <a:rPr lang="en-IN" sz="1800" b="1" dirty="0">
                <a:solidFill>
                  <a:srgbClr val="FF0000"/>
                </a:solidFill>
              </a:rPr>
              <a:t>10</a:t>
            </a:r>
            <a:r>
              <a:rPr lang="en-IN" sz="1400" b="1" dirty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R2 for un-healthy cardiac rhythm ~ </a:t>
            </a:r>
            <a:r>
              <a:rPr lang="en-IN" sz="1800" b="1" dirty="0">
                <a:solidFill>
                  <a:srgbClr val="FF0000"/>
                </a:solidFill>
              </a:rPr>
              <a:t>35</a:t>
            </a:r>
            <a:r>
              <a:rPr lang="en-IN" sz="1400" b="1" dirty="0"/>
              <a:t>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6007" y="4993556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We realize that this analysis is not substantial to prove validity of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However,  studies that were conducted over years can attest ability of these techniques</a:t>
            </a:r>
          </a:p>
        </p:txBody>
      </p:sp>
    </p:spTree>
    <p:extLst>
      <p:ext uri="{BB962C8B-B14F-4D97-AF65-F5344CB8AC3E}">
        <p14:creationId xmlns:p14="http://schemas.microsoft.com/office/powerpoint/2010/main" val="11584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02" y="-3717"/>
            <a:ext cx="1638898" cy="1638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1" y="1143000"/>
            <a:ext cx="411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During the event of Cardiac Arrest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77229"/>
            <a:ext cx="1346143" cy="1797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069" y="1929215"/>
            <a:ext cx="2233613" cy="13228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1985669" y="2691215"/>
            <a:ext cx="1216895" cy="1701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4174" y="1712283"/>
            <a:ext cx="1138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Suggesting</a:t>
            </a:r>
          </a:p>
          <a:p>
            <a:pPr algn="ctr"/>
            <a:r>
              <a:rPr lang="en-IN" sz="1400" b="1" dirty="0"/>
              <a:t>Appropriate</a:t>
            </a:r>
          </a:p>
          <a:p>
            <a:pPr algn="ctr"/>
            <a:r>
              <a:rPr lang="en-IN" sz="1400" b="1" dirty="0"/>
              <a:t>First-aid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638" y="1802840"/>
            <a:ext cx="1575568" cy="157556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>
            <a:off x="5514682" y="2691215"/>
            <a:ext cx="1195387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63959" y="1802840"/>
            <a:ext cx="1136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Intimate </a:t>
            </a:r>
          </a:p>
          <a:p>
            <a:pPr algn="ctr"/>
            <a:r>
              <a:rPr lang="en-IN" sz="1400" b="1" dirty="0"/>
              <a:t>Emergency </a:t>
            </a:r>
          </a:p>
          <a:p>
            <a:pPr algn="ctr"/>
            <a:r>
              <a:rPr lang="en-IN" sz="1400" b="1" dirty="0"/>
              <a:t>Services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2651" y="4114800"/>
            <a:ext cx="2354085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Information provided in real time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GPS Location of the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Heart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Pre-existing conditions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9313" y="2962565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Notify</a:t>
            </a:r>
          </a:p>
          <a:p>
            <a:pPr algn="ctr"/>
            <a:r>
              <a:rPr lang="en-IN" sz="1400" b="1" dirty="0"/>
              <a:t>family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3438" y="149844"/>
            <a:ext cx="3679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Emergency Response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393" y="4114800"/>
            <a:ext cx="2453407" cy="16004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Probable sub-set of suggestions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Specific body alignment/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Off-the shelf medicine possibly available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Breathing regulation etc.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47561" y="6477000"/>
            <a:ext cx="107163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sm" len="sm"/>
            <a:tailEnd type="none" w="sm" len="sm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9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02" y="-3717"/>
            <a:ext cx="1638898" cy="16388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3904" y="152400"/>
            <a:ext cx="648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Prototype Modules - Location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111961"/>
            <a:ext cx="4078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We demonstrate a web application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Extracts location information from a wearable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Is deployed on Google Cloud Platform.</a:t>
            </a:r>
          </a:p>
        </p:txBody>
      </p:sp>
      <p:pic>
        <p:nvPicPr>
          <p:cNvPr id="16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0"/>
          <a:stretch/>
        </p:blipFill>
        <p:spPr>
          <a:xfrm>
            <a:off x="211873" y="2057400"/>
            <a:ext cx="6940323" cy="75728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56" y="2814687"/>
            <a:ext cx="2135644" cy="3440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2506910"/>
            <a:ext cx="136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On a Web-page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9739" y="3811419"/>
            <a:ext cx="1336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On an Android</a:t>
            </a:r>
          </a:p>
          <a:p>
            <a:pPr algn="ctr"/>
            <a:r>
              <a:rPr lang="en-IN" sz="1400" b="1" dirty="0">
                <a:solidFill>
                  <a:srgbClr val="FF0000"/>
                </a:solidFill>
              </a:rPr>
              <a:t>Device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36330"/>
            <a:ext cx="6559324" cy="32191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088392" y="3429000"/>
            <a:ext cx="1032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Dashboard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" y="6400800"/>
            <a:ext cx="947704" cy="304800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5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638800" y="1112520"/>
            <a:ext cx="3200400" cy="24190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5" name="Chart 4" title="Leading Causes of Deaths in America 2015"/>
          <p:cNvGraphicFramePr/>
          <p:nvPr/>
        </p:nvGraphicFramePr>
        <p:xfrm>
          <a:off x="228600" y="1143000"/>
          <a:ext cx="5257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1219200"/>
            <a:ext cx="3048000" cy="21698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1 in 4 people die of heart diseases i.e. 1 in every 42 seconds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USA spends ~ $207 Billion every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Key risk factors for heart disease – High blood pressure, high LDL cholesterol &amp; smoking</a:t>
            </a:r>
            <a:endParaRPr lang="en-IN" sz="1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31800" y="149844"/>
            <a:ext cx="2002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3984446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Primary focus of </a:t>
            </a:r>
          </a:p>
          <a:p>
            <a:r>
              <a:rPr lang="en-IN" sz="1400" b="1" dirty="0"/>
              <a:t>W-Heal will be cardiac arrest detection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799" y="5006207"/>
            <a:ext cx="3352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W-Heal is a Software as a Service (SaaS) </a:t>
            </a:r>
          </a:p>
          <a:p>
            <a:r>
              <a:rPr lang="en-IN" sz="1400" b="1" dirty="0"/>
              <a:t>aimed at bridging gap between </a:t>
            </a:r>
          </a:p>
          <a:p>
            <a:r>
              <a:rPr lang="en-IN" sz="1400" b="1" dirty="0"/>
              <a:t>emergency dispatch and patients suffering from cardiac arrest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5074" t="28890" r="21096" b="7777"/>
          <a:stretch/>
        </p:blipFill>
        <p:spPr>
          <a:xfrm>
            <a:off x="7620001" y="3723004"/>
            <a:ext cx="1260871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0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3003" y="149844"/>
            <a:ext cx="2440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Social Impact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244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49% of the Americans have at least one of the 3 risk factors relating to heart condition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Life expectancy of an average American can be improved by early detection of possible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We predict our product can influence 18% of the current population effected by heart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This has an impressive cost benefit of  $37.6 billion  every fiscal year healthcare expenses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/>
              <a:t>Above all, hundreds of lives  might now have a change of being saved</a:t>
            </a:r>
          </a:p>
        </p:txBody>
      </p:sp>
      <p:sp>
        <p:nvSpPr>
          <p:cNvPr id="10" name="Heart 9"/>
          <p:cNvSpPr/>
          <p:nvPr/>
        </p:nvSpPr>
        <p:spPr bwMode="auto">
          <a:xfrm>
            <a:off x="8001000" y="149844"/>
            <a:ext cx="838200" cy="764556"/>
          </a:xfrm>
          <a:prstGeom prst="hear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6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1" cy="586740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</p:pic>
      <p:sp>
        <p:nvSpPr>
          <p:cNvPr id="13" name="TextBox 12"/>
          <p:cNvSpPr txBox="1"/>
          <p:nvPr/>
        </p:nvSpPr>
        <p:spPr>
          <a:xfrm>
            <a:off x="3163915" y="149844"/>
            <a:ext cx="27382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Business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0"/>
            <a:ext cx="1320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0"/>
            <a:ext cx="13208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3837" y="149844"/>
            <a:ext cx="4818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Estimated Financial Figures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Approximate cost of development: $7000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Maintenance cost per year: $15000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Maintenance cost per customer per year: $1 .67(</a:t>
            </a:r>
            <a:r>
              <a:rPr lang="en-US" sz="1800" b="1" dirty="0" err="1"/>
              <a:t>approx</a:t>
            </a:r>
            <a:r>
              <a:rPr lang="en-US" sz="1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Cost of service per customer: 3 dollars(</a:t>
            </a:r>
            <a:r>
              <a:rPr lang="en-US" sz="1800" b="1" dirty="0" err="1"/>
              <a:t>approx</a:t>
            </a:r>
            <a:r>
              <a:rPr lang="en-US" sz="1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Net margin profit: $0.66(</a:t>
            </a:r>
            <a:r>
              <a:rPr lang="en-US" sz="1800" b="1" dirty="0" err="1"/>
              <a:t>approx</a:t>
            </a:r>
            <a:r>
              <a:rPr lang="en-US" sz="1800" b="1" dirty="0"/>
              <a:t>)</a:t>
            </a:r>
          </a:p>
          <a:p>
            <a:endParaRPr lang="en-US" sz="1400" b="1" dirty="0"/>
          </a:p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742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38" y="2441598"/>
            <a:ext cx="1307620" cy="114998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90600" y="3591580"/>
            <a:ext cx="1502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Wearables</a:t>
            </a:r>
          </a:p>
          <a:p>
            <a:pPr algn="ctr"/>
            <a:r>
              <a:rPr lang="en-IN" sz="1400" b="1" dirty="0"/>
              <a:t>(Microsoft Band)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36" y="1103081"/>
            <a:ext cx="1216152" cy="2057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004373" y="302357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Vital Sign </a:t>
            </a:r>
          </a:p>
          <a:p>
            <a:pPr algn="ctr"/>
            <a:r>
              <a:rPr lang="en-IN" sz="1400" b="1" dirty="0"/>
              <a:t>Monitoring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28" y="2169503"/>
            <a:ext cx="1638898" cy="163889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014409" y="3790784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Emergency</a:t>
            </a:r>
          </a:p>
          <a:p>
            <a:pPr algn="ctr"/>
            <a:r>
              <a:rPr lang="en-IN" sz="1400" b="1" dirty="0"/>
              <a:t>Services</a:t>
            </a:r>
          </a:p>
        </p:txBody>
      </p:sp>
      <p:sp>
        <p:nvSpPr>
          <p:cNvPr id="65" name="Curved Down Arrow 27"/>
          <p:cNvSpPr/>
          <p:nvPr/>
        </p:nvSpPr>
        <p:spPr bwMode="auto">
          <a:xfrm>
            <a:off x="2213438" y="1617679"/>
            <a:ext cx="4800971" cy="77913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511" y="1433282"/>
            <a:ext cx="767225" cy="12954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670408" y="149844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Overview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348" y="4258988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Heart Rate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R-R Interval Assessment</a:t>
            </a:r>
          </a:p>
          <a:p>
            <a:endParaRPr lang="en-IN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2500" b="26785"/>
          <a:stretch/>
        </p:blipFill>
        <p:spPr>
          <a:xfrm>
            <a:off x="685800" y="4876800"/>
            <a:ext cx="2133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15916" t="18455" r="7337" b="20921"/>
          <a:stretch/>
        </p:blipFill>
        <p:spPr>
          <a:xfrm>
            <a:off x="3620541" y="3601571"/>
            <a:ext cx="2122112" cy="13148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l="21336" t="8228" r="28203" b="4570"/>
          <a:stretch/>
        </p:blipFill>
        <p:spPr>
          <a:xfrm>
            <a:off x="7162800" y="4572001"/>
            <a:ext cx="685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22931" y="149844"/>
            <a:ext cx="2063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Uniqueness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81000" y="990600"/>
          <a:ext cx="8534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1133445"/>
            <a:ext cx="1905000" cy="1905000"/>
            <a:chOff x="4343400" y="1219200"/>
            <a:chExt cx="1905000" cy="1905000"/>
          </a:xfrm>
          <a:solidFill>
            <a:schemeClr val="bg1">
              <a:lumMod val="95000"/>
            </a:schemeClr>
          </a:solidFill>
        </p:grpSpPr>
        <p:sp>
          <p:nvSpPr>
            <p:cNvPr id="39" name="Oval 38"/>
            <p:cNvSpPr/>
            <p:nvPr/>
          </p:nvSpPr>
          <p:spPr bwMode="auto">
            <a:xfrm>
              <a:off x="4343400" y="1219200"/>
              <a:ext cx="1905000" cy="1905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effectLst/>
                <a:latin typeface="Arial" pitchFamily="-110" charset="0"/>
              </a:endParaRPr>
            </a:p>
          </p:txBody>
        </p:sp>
        <p:sp>
          <p:nvSpPr>
            <p:cNvPr id="40" name="TextBox 4"/>
            <p:cNvSpPr txBox="1"/>
            <p:nvPr/>
          </p:nvSpPr>
          <p:spPr>
            <a:xfrm>
              <a:off x="4343400" y="1651337"/>
              <a:ext cx="1905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Arial" pitchFamily="-110" charset="0"/>
                </a:rPr>
                <a:t>Personal Health Records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40077" y="1133445"/>
            <a:ext cx="1905000" cy="1905000"/>
            <a:chOff x="4343400" y="1219200"/>
            <a:chExt cx="1905000" cy="1905000"/>
          </a:xfrm>
        </p:grpSpPr>
        <p:sp>
          <p:nvSpPr>
            <p:cNvPr id="35" name="Oval 34"/>
            <p:cNvSpPr/>
            <p:nvPr/>
          </p:nvSpPr>
          <p:spPr bwMode="auto">
            <a:xfrm>
              <a:off x="4343400" y="1219200"/>
              <a:ext cx="1905000" cy="19050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effectLst/>
                <a:latin typeface="Arial" pitchFamily="-110" charset="0"/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4343400" y="1806714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Arial" pitchFamily="-110" charset="0"/>
                </a:rPr>
                <a:t>Real-Time Analysis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87477" y="3038444"/>
            <a:ext cx="1694123" cy="1685955"/>
            <a:chOff x="4343400" y="1219200"/>
            <a:chExt cx="1905000" cy="1905000"/>
          </a:xfrm>
        </p:grpSpPr>
        <p:sp>
          <p:nvSpPr>
            <p:cNvPr id="33" name="Oval 32"/>
            <p:cNvSpPr/>
            <p:nvPr/>
          </p:nvSpPr>
          <p:spPr bwMode="auto">
            <a:xfrm>
              <a:off x="4343400" y="1219200"/>
              <a:ext cx="1905000" cy="1905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effectLst/>
                <a:latin typeface="Arial" pitchFamily="-110" charset="0"/>
              </a:endParaRPr>
            </a:p>
          </p:txBody>
        </p:sp>
        <p:sp>
          <p:nvSpPr>
            <p:cNvPr id="34" name="TextBox 14"/>
            <p:cNvSpPr txBox="1"/>
            <p:nvPr/>
          </p:nvSpPr>
          <p:spPr>
            <a:xfrm>
              <a:off x="4343400" y="1828800"/>
              <a:ext cx="1905000" cy="79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Arial" pitchFamily="-110" charset="0"/>
                </a:rPr>
                <a:t>P(Cardiac Arrest)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7147" y="149844"/>
            <a:ext cx="64349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Cardiac Arrest - Factors to Consider</a:t>
            </a:r>
          </a:p>
        </p:txBody>
      </p:sp>
      <p:cxnSp>
        <p:nvCxnSpPr>
          <p:cNvPr id="6" name="Straight Arrow Connector 5"/>
          <p:cNvCxnSpPr>
            <a:stCxn id="39" idx="5"/>
            <a:endCxn id="33" idx="1"/>
          </p:cNvCxnSpPr>
          <p:nvPr/>
        </p:nvCxnSpPr>
        <p:spPr bwMode="auto">
          <a:xfrm>
            <a:off x="3073819" y="2759464"/>
            <a:ext cx="661757" cy="52588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5" idx="3"/>
            <a:endCxn id="33" idx="7"/>
          </p:cNvCxnSpPr>
          <p:nvPr/>
        </p:nvCxnSpPr>
        <p:spPr bwMode="auto">
          <a:xfrm flipH="1">
            <a:off x="4933501" y="2759464"/>
            <a:ext cx="585557" cy="52588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4"/>
          </p:cNvCxnSpPr>
          <p:nvPr/>
        </p:nvCxnSpPr>
        <p:spPr bwMode="auto">
          <a:xfrm>
            <a:off x="4334539" y="4724399"/>
            <a:ext cx="8861" cy="53340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7567" y="5334000"/>
            <a:ext cx="931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Risk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13989" r="26316" b="36207"/>
          <a:stretch/>
        </p:blipFill>
        <p:spPr>
          <a:xfrm>
            <a:off x="8153401" y="0"/>
            <a:ext cx="990600" cy="17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304800" y="4267200"/>
            <a:ext cx="3124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72" y="1376995"/>
            <a:ext cx="299854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35" t="15683" r="7380" b="23800"/>
          <a:stretch/>
        </p:blipFill>
        <p:spPr>
          <a:xfrm>
            <a:off x="172844" y="1121931"/>
            <a:ext cx="3484756" cy="1435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952" t="16051" r="7164" b="20480"/>
          <a:stretch/>
        </p:blipFill>
        <p:spPr>
          <a:xfrm>
            <a:off x="228600" y="2685196"/>
            <a:ext cx="3429000" cy="1392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795" y="161345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Healthy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8575" y="292007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Cardiac</a:t>
            </a:r>
          </a:p>
          <a:p>
            <a:pPr algn="ctr"/>
            <a:r>
              <a:rPr lang="en-IN" sz="1400" b="1" dirty="0"/>
              <a:t> Arrest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360" y="4387840"/>
            <a:ext cx="3048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Health of a heart can be characterised by R-R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Blood circulation is stochastic process and not strictly periodic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Periodic R-R implies cardiac arrest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354" y="149844"/>
            <a:ext cx="7284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/>
              <a:t>Periodicity - Metric for Real-Time Analysis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6400800"/>
            <a:ext cx="9906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00278" y="4627602"/>
            <a:ext cx="1571722" cy="1087398"/>
          </a:xfrm>
          <a:prstGeom prst="rect">
            <a:avLst/>
          </a:prstGeom>
          <a:solidFill>
            <a:srgbClr val="B6B46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97609" y="4792870"/>
            <a:ext cx="577897" cy="762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122902" y="5150375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7951702" y="5133201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1122" y="497596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R2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3490" y="4975965"/>
            <a:ext cx="870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R-R</a:t>
            </a: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6680642" y="4792870"/>
            <a:ext cx="1295400" cy="762000"/>
          </a:xfrm>
          <a:prstGeom prst="round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Arial" pitchFamily="-110" charset="0"/>
              </a:rPr>
              <a:t>Real-Time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Analysis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864" y="4549573"/>
            <a:ext cx="1307620" cy="1149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33800" y="5712023"/>
            <a:ext cx="138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Microsoft Band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5064209" y="5137658"/>
            <a:ext cx="533400" cy="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l="13989" r="26316" b="36207"/>
          <a:stretch/>
        </p:blipFill>
        <p:spPr>
          <a:xfrm>
            <a:off x="8153401" y="0"/>
            <a:ext cx="990600" cy="17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2499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myAsuV2.potx</Template>
  <TotalTime>63472</TotalTime>
  <Words>556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Symbol</vt:lpstr>
      <vt:lpstr>Times</vt:lpstr>
      <vt:lpstr>Times New Roman</vt:lpstr>
      <vt:lpstr>Wingdings</vt:lpstr>
      <vt:lpstr>Lincoln_2012_v1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Office of the Provost</dc:creator>
  <cp:keywords/>
  <dc:description/>
  <cp:lastModifiedBy>Varsha Muzumdar</cp:lastModifiedBy>
  <cp:revision>1308</cp:revision>
  <dcterms:created xsi:type="dcterms:W3CDTF">2001-08-07T14:26:18Z</dcterms:created>
  <dcterms:modified xsi:type="dcterms:W3CDTF">2017-03-26T17:25:58Z</dcterms:modified>
  <cp:category/>
</cp:coreProperties>
</file>