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6"/>
  </p:notesMasterIdLst>
  <p:sldIdLst>
    <p:sldId id="257" r:id="rId2"/>
    <p:sldId id="258" r:id="rId3"/>
    <p:sldId id="259" r:id="rId4"/>
    <p:sldId id="260" r:id="rId5"/>
    <p:sldId id="261" r:id="rId6"/>
    <p:sldId id="262" r:id="rId7"/>
    <p:sldId id="279" r:id="rId8"/>
    <p:sldId id="263" r:id="rId9"/>
    <p:sldId id="265" r:id="rId10"/>
    <p:sldId id="266" r:id="rId11"/>
    <p:sldId id="267" r:id="rId12"/>
    <p:sldId id="268" r:id="rId13"/>
    <p:sldId id="269" r:id="rId14"/>
    <p:sldId id="270" r:id="rId15"/>
    <p:sldId id="271" r:id="rId16"/>
    <p:sldId id="264" r:id="rId17"/>
    <p:sldId id="273" r:id="rId18"/>
    <p:sldId id="274" r:id="rId19"/>
    <p:sldId id="275" r:id="rId20"/>
    <p:sldId id="276" r:id="rId21"/>
    <p:sldId id="280" r:id="rId22"/>
    <p:sldId id="281"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p:scale>
          <a:sx n="77" d="100"/>
          <a:sy n="77" d="100"/>
        </p:scale>
        <p:origin x="-1618" y="-221"/>
      </p:cViewPr>
      <p:guideLst>
        <p:guide orient="horz" pos="2160"/>
        <p:guide pos="2880"/>
      </p:guideLst>
    </p:cSldViewPr>
  </p:slideViewPr>
  <p:outlineViewPr>
    <p:cViewPr>
      <p:scale>
        <a:sx n="33" d="100"/>
        <a:sy n="33" d="100"/>
      </p:scale>
      <p:origin x="0" y="627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51CBC-6FDC-465B-A402-DE9378D4BCA9}" type="datetimeFigureOut">
              <a:rPr lang="en-US" smtClean="0"/>
              <a:pPr/>
              <a:t>25/01/2022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1A666-5D63-4372-B33E-9A2CEE23A8A1}" type="slidenum">
              <a:rPr lang="en-US" smtClean="0"/>
              <a:pPr/>
              <a:t>‹#›</a:t>
            </a:fld>
            <a:endParaRPr lang="en-US"/>
          </a:p>
        </p:txBody>
      </p:sp>
    </p:spTree>
    <p:extLst>
      <p:ext uri="{BB962C8B-B14F-4D97-AF65-F5344CB8AC3E}">
        <p14:creationId xmlns:p14="http://schemas.microsoft.com/office/powerpoint/2010/main" xmlns="" val="425255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41A666-5D63-4372-B33E-9A2CEE23A8A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3E390C-46D6-4A1C-BDEC-EB3A9EC364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7771DB-CA4F-46C9-8FF9-18A569DFCDF4}" type="datetimeFigureOut">
              <a:rPr lang="en-US" smtClean="0"/>
              <a:pPr/>
              <a:t>25/01/2022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3E390C-46D6-4A1C-BDEC-EB3A9EC3642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7771DB-CA4F-46C9-8FF9-18A569DFCDF4}" type="datetimeFigureOut">
              <a:rPr lang="en-US" smtClean="0"/>
              <a:pPr/>
              <a:t>25/01/2022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3E390C-46D6-4A1C-BDEC-EB3A9EC3642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b="1" dirty="0" smtClean="0">
                <a:latin typeface="Times New Roman" pitchFamily="18" charset="0"/>
                <a:cs typeface="Times New Roman" pitchFamily="18" charset="0"/>
              </a:rPr>
              <a:t>HOSPITAL MANAGEMENT SYSTEM</a:t>
            </a:r>
            <a:endParaRPr lang="en-US" b="1" dirty="0">
              <a:latin typeface="Times New Roman" pitchFamily="18" charset="0"/>
              <a:cs typeface="Times New Roman" pitchFamily="18" charset="0"/>
            </a:endParaRPr>
          </a:p>
        </p:txBody>
      </p:sp>
      <p:sp>
        <p:nvSpPr>
          <p:cNvPr id="3" name="Rectangle 2"/>
          <p:cNvSpPr/>
          <p:nvPr/>
        </p:nvSpPr>
        <p:spPr>
          <a:xfrm>
            <a:off x="304800" y="304800"/>
            <a:ext cx="8458200" cy="617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smtClean="0">
                <a:latin typeface="Times New Roman" pitchFamily="18" charset="0"/>
                <a:cs typeface="Times New Roman" pitchFamily="18" charset="0"/>
              </a:rPr>
              <a:t>HOSPITAL MANAGEMENT SYSTEM</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95936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Monitor and Manage Patients’ Information and Status :-</a:t>
            </a:r>
            <a:r>
              <a:rPr lang="en-US" dirty="0" smtClean="0">
                <a:latin typeface="Times New Roman" pitchFamily="18" charset="0"/>
                <a:cs typeface="Times New Roman" pitchFamily="18" charset="0"/>
              </a:rPr>
              <a:t>This is where the admin or the main user of the system could have access into the patient information in terms of availing the hospital services. The patients’ information must be composed of their basic data, sickness complaints or consultations including admission. These data were then recorded and given to the appropriate physician for curing and basis for the kind of services to be done.</a:t>
            </a:r>
            <a:r>
              <a:rPr lang="en-US" dirty="0" smtClean="0"/>
              <a:t/>
            </a:r>
            <a:br>
              <a:rPr lang="en-US" dirty="0" smtClean="0"/>
            </a:b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PNG"/>
          <p:cNvPicPr>
            <a:picLocks noChangeAspect="1"/>
          </p:cNvPicPr>
          <p:nvPr/>
        </p:nvPicPr>
        <p:blipFill>
          <a:blip r:embed="rId3"/>
          <a:stretch>
            <a:fillRect/>
          </a:stretch>
        </p:blipFill>
        <p:spPr>
          <a:xfrm>
            <a:off x="762000" y="914400"/>
            <a:ext cx="7856901" cy="553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Manage Hospital Rooms and Physicians’ Info and Status :-</a:t>
            </a:r>
            <a:r>
              <a:rPr lang="en-US" dirty="0" smtClean="0">
                <a:latin typeface="Times New Roman" pitchFamily="18" charset="0"/>
                <a:cs typeface="Times New Roman" pitchFamily="18" charset="0"/>
              </a:rPr>
              <a:t>This is the process where the admin checks and update the room information and status because is important for patient admission. It is important to secure the rooms before admitting the patients because the patients must put into delicate care. By this process, the admin will organize the processes during the patient admission.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2.PNG"/>
          <p:cNvPicPr>
            <a:picLocks noChangeAspect="1"/>
          </p:cNvPicPr>
          <p:nvPr/>
        </p:nvPicPr>
        <p:blipFill>
          <a:blip r:embed="rId2"/>
          <a:stretch>
            <a:fillRect/>
          </a:stretch>
        </p:blipFill>
        <p:spPr>
          <a:xfrm>
            <a:off x="567342" y="1371421"/>
            <a:ext cx="8009315" cy="41151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Monitor Hospital Transaction Records :-</a:t>
            </a:r>
            <a:r>
              <a:rPr lang="en-US" dirty="0" smtClean="0">
                <a:latin typeface="Times New Roman" pitchFamily="18" charset="0"/>
                <a:cs typeface="Times New Roman" pitchFamily="18" charset="0"/>
              </a:rPr>
              <a:t>This process explains about how the admin or users handles transaction made by the physician and the client. These transactions were composed of the patients’ information and sickness complaints and the physician that has accommodated that patient, the prescription provided and the total payment of the said transaction.</a:t>
            </a:r>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pture3.PNG"/>
          <p:cNvPicPr>
            <a:picLocks noChangeAspect="1"/>
          </p:cNvPicPr>
          <p:nvPr/>
        </p:nvPicPr>
        <p:blipFill>
          <a:blip r:embed="rId2"/>
          <a:stretch>
            <a:fillRect/>
          </a:stretch>
        </p:blipFill>
        <p:spPr>
          <a:xfrm>
            <a:off x="457200" y="990600"/>
            <a:ext cx="8375106" cy="5540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p:spPr>
        <p:txBody>
          <a:bodyPr>
            <a:normAutofit fontScale="90000"/>
          </a:bodyPr>
          <a:lstStyle/>
          <a:p>
            <a:r>
              <a:rPr lang="en-US" b="1" dirty="0" smtClean="0">
                <a:latin typeface="Times New Roman" pitchFamily="18" charset="0"/>
                <a:cs typeface="Times New Roman" pitchFamily="18" charset="0"/>
              </a:rPr>
              <a:t>ER  DIAGRAM</a:t>
            </a:r>
            <a:endParaRPr lang="en-US" b="1" dirty="0">
              <a:latin typeface="Times New Roman" pitchFamily="18" charset="0"/>
              <a:cs typeface="Times New Roman" pitchFamily="18" charset="0"/>
            </a:endParaRPr>
          </a:p>
        </p:txBody>
      </p:sp>
      <p:pic>
        <p:nvPicPr>
          <p:cNvPr id="1027" name="Picture 3" descr="C:\Users\ADMIN\Downloads\Er Diagram.jpg"/>
          <p:cNvPicPr>
            <a:picLocks noGrp="1" noChangeAspect="1" noChangeArrowheads="1"/>
          </p:cNvPicPr>
          <p:nvPr>
            <p:ph idx="1"/>
          </p:nvPr>
        </p:nvPicPr>
        <p:blipFill>
          <a:blip r:embed="rId2"/>
          <a:stretch>
            <a:fillRect/>
          </a:stretch>
        </p:blipFill>
        <p:spPr bwMode="auto">
          <a:xfrm>
            <a:off x="2223395" y="1935163"/>
            <a:ext cx="4697210" cy="4389437"/>
          </a:xfrm>
          <a:prstGeom prst="rect">
            <a:avLst/>
          </a:prstGeom>
          <a:noFill/>
        </p:spPr>
      </p:pic>
    </p:spTree>
    <p:extLst>
      <p:ext uri="{BB962C8B-B14F-4D97-AF65-F5344CB8AC3E}">
        <p14:creationId xmlns:p14="http://schemas.microsoft.com/office/powerpoint/2010/main" xmlns="" val="257073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399" y="1676400"/>
          <a:ext cx="6858000" cy="4800600"/>
        </p:xfrm>
        <a:graphic>
          <a:graphicData uri="http://schemas.openxmlformats.org/drawingml/2006/table">
            <a:tbl>
              <a:tblPr/>
              <a:tblGrid>
                <a:gridCol w="3429000"/>
                <a:gridCol w="3429000"/>
              </a:tblGrid>
              <a:tr h="658906">
                <a:tc>
                  <a:txBody>
                    <a:bodyPr/>
                    <a:lstStyle/>
                    <a:p>
                      <a:pPr algn="l" fontAlgn="t"/>
                      <a:r>
                        <a:rPr lang="en-US" b="1" dirty="0"/>
                        <a:t>Hosp-id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8906">
                <a:tc>
                  <a:txBody>
                    <a:bodyPr/>
                    <a:lstStyle/>
                    <a:p>
                      <a:pPr algn="l" fontAlgn="t"/>
                      <a:r>
                        <a:rPr lang="en-US" b="1" dirty="0" err="1"/>
                        <a:t>HCity</a:t>
                      </a:r>
                      <a:endParaRPr lang="en-US" b="1"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8906">
                <a:tc>
                  <a:txBody>
                    <a:bodyPr/>
                    <a:lstStyle/>
                    <a:p>
                      <a:pPr algn="l" fontAlgn="t"/>
                      <a:r>
                        <a:rPr lang="en-US" b="1" dirty="0" err="1"/>
                        <a:t>HAddress</a:t>
                      </a:r>
                      <a:endParaRPr lang="en-US" b="1"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8906">
                <a:tc>
                  <a:txBody>
                    <a:bodyPr/>
                    <a:lstStyle/>
                    <a:p>
                      <a:pPr algn="l" fontAlgn="t"/>
                      <a:r>
                        <a:rPr lang="en-US" b="1"/>
                        <a:t>Hos-Name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82488">
                <a:tc>
                  <a:txBody>
                    <a:bodyPr/>
                    <a:lstStyle/>
                    <a:p>
                      <a:pPr algn="l" fontAlgn="t"/>
                      <a:r>
                        <a:rPr lang="en-US" b="1"/>
                        <a:t>Pat-id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Foreign key references to Pat-id of Patient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82488">
                <a:tc>
                  <a:txBody>
                    <a:bodyPr/>
                    <a:lstStyle/>
                    <a:p>
                      <a:pPr algn="l" fontAlgn="t"/>
                      <a:r>
                        <a:rPr lang="en-US" b="1"/>
                        <a:t>Doc-id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t>Foreign key references to Doc-id of Doctor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676400" y="609600"/>
            <a:ext cx="4191000" cy="923330"/>
          </a:xfrm>
          <a:prstGeom prst="rect">
            <a:avLst/>
          </a:prstGeom>
          <a:noFill/>
        </p:spPr>
        <p:txBody>
          <a:bodyPr wrap="square" rtlCol="0">
            <a:spAutoFit/>
          </a:bodyPr>
          <a:lstStyle/>
          <a:p>
            <a:r>
              <a:rPr lang="en-US" b="1" dirty="0" smtClean="0"/>
              <a:t>Converting the E-R Diagram into Tables</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2133601"/>
          <a:ext cx="6400800" cy="4190998"/>
        </p:xfrm>
        <a:graphic>
          <a:graphicData uri="http://schemas.openxmlformats.org/drawingml/2006/table">
            <a:tbl>
              <a:tblPr/>
              <a:tblGrid>
                <a:gridCol w="3200400"/>
                <a:gridCol w="3200400"/>
              </a:tblGrid>
              <a:tr h="528594">
                <a:tc>
                  <a:txBody>
                    <a:bodyPr/>
                    <a:lstStyle/>
                    <a:p>
                      <a:pPr algn="l" fontAlgn="t"/>
                      <a:r>
                        <a:rPr lang="en-US" b="1" dirty="0"/>
                        <a:t>Pat-id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8594">
                <a:tc>
                  <a:txBody>
                    <a:bodyPr/>
                    <a:lstStyle/>
                    <a:p>
                      <a:pPr algn="l" fontAlgn="t"/>
                      <a:r>
                        <a:rPr lang="en-US" b="1"/>
                        <a:t>PName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r h="528594">
                <a:tc>
                  <a:txBody>
                    <a:bodyPr/>
                    <a:lstStyle/>
                    <a:p>
                      <a:pPr algn="l" fontAlgn="t"/>
                      <a:r>
                        <a:rPr lang="en-US" b="1"/>
                        <a:t>PAddress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tcPr>
                </a:tc>
              </a:tr>
              <a:tr h="528594">
                <a:tc>
                  <a:txBody>
                    <a:bodyPr/>
                    <a:lstStyle/>
                    <a:p>
                      <a:pPr algn="l" fontAlgn="t"/>
                      <a:r>
                        <a:rPr lang="en-US" b="1"/>
                        <a:t>PDiagnosis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208216">
                <a:tc>
                  <a:txBody>
                    <a:bodyPr/>
                    <a:lstStyle/>
                    <a:p>
                      <a:pPr algn="l" fontAlgn="t"/>
                      <a:r>
                        <a:rPr lang="en-US" b="1"/>
                        <a:t>Record-id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Foreign key references to Record-id of Medical Record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68406">
                <a:tc>
                  <a:txBody>
                    <a:bodyPr/>
                    <a:lstStyle/>
                    <a:p>
                      <a:pPr algn="l" fontAlgn="t"/>
                      <a:r>
                        <a:rPr lang="en-US" b="1"/>
                        <a:t>Hosp-id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t>Foreign key references to Hosp-id of Hospital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3200400" y="762000"/>
            <a:ext cx="2514600" cy="369332"/>
          </a:xfrm>
          <a:prstGeom prst="rect">
            <a:avLst/>
          </a:prstGeom>
          <a:noFill/>
        </p:spPr>
        <p:txBody>
          <a:bodyPr wrap="square" rtlCol="0">
            <a:spAutoFit/>
          </a:bodyPr>
          <a:lstStyle/>
          <a:p>
            <a:r>
              <a:rPr lang="en-US" b="1" dirty="0" smtClean="0"/>
              <a:t>            Patient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743200"/>
          <a:ext cx="5360346" cy="2743200"/>
        </p:xfrm>
        <a:graphic>
          <a:graphicData uri="http://schemas.openxmlformats.org/drawingml/2006/table">
            <a:tbl>
              <a:tblPr/>
              <a:tblGrid>
                <a:gridCol w="2680173"/>
                <a:gridCol w="2680173"/>
              </a:tblGrid>
              <a:tr h="590843">
                <a:tc>
                  <a:txBody>
                    <a:bodyPr/>
                    <a:lstStyle/>
                    <a:p>
                      <a:pPr algn="l" fontAlgn="t"/>
                      <a:r>
                        <a:rPr lang="en-US"/>
                        <a:t>Record-id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0843">
                <a:tc>
                  <a:txBody>
                    <a:bodyPr/>
                    <a:lstStyle/>
                    <a:p>
                      <a:pPr algn="l" fontAlgn="t"/>
                      <a:r>
                        <a:rPr lang="en-US"/>
                        <a:t>Problem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r h="590843">
                <a:tc>
                  <a:txBody>
                    <a:bodyPr/>
                    <a:lstStyle/>
                    <a:p>
                      <a:pPr algn="l" fontAlgn="t"/>
                      <a:r>
                        <a:rPr lang="en-US"/>
                        <a:t>Date_of_examination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970671">
                <a:tc>
                  <a:txBody>
                    <a:bodyPr/>
                    <a:lstStyle/>
                    <a:p>
                      <a:pPr algn="l" fontAlgn="t"/>
                      <a:r>
                        <a:rPr lang="en-US"/>
                        <a:t>Pat-id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t>Foreign key references to Pat-id of Patient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3124200" y="1447800"/>
            <a:ext cx="1905000" cy="369332"/>
          </a:xfrm>
          <a:prstGeom prst="rect">
            <a:avLst/>
          </a:prstGeom>
          <a:noFill/>
        </p:spPr>
        <p:txBody>
          <a:bodyPr wrap="square" rtlCol="0">
            <a:spAutoFit/>
          </a:bodyPr>
          <a:lstStyle/>
          <a:p>
            <a:r>
              <a:rPr lang="en-US" b="1" dirty="0" smtClean="0"/>
              <a:t>Medical Record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648200"/>
          </a:xfrm>
        </p:spPr>
        <p:txBody>
          <a:bodyPr>
            <a:normAutofit lnSpcReduction="10000"/>
          </a:bodyPr>
          <a:lstStyle/>
          <a:p>
            <a:r>
              <a:rPr lang="en-US" sz="2800" dirty="0" smtClean="0">
                <a:latin typeface="Times New Roman" pitchFamily="18" charset="0"/>
                <a:cs typeface="Times New Roman" pitchFamily="18" charset="0"/>
              </a:rPr>
              <a:t>Hospital management system is a project which aims in developing a computerized system to maintain all the daily work of hospital.</a:t>
            </a:r>
          </a:p>
          <a:p>
            <a:r>
              <a:rPr lang="en-US" sz="2800" dirty="0" smtClean="0">
                <a:latin typeface="Times New Roman" pitchFamily="18" charset="0"/>
                <a:cs typeface="Times New Roman" pitchFamily="18" charset="0"/>
              </a:rPr>
              <a:t>It has a facility of admin login through which the admin can monitor the whole system.</a:t>
            </a:r>
          </a:p>
          <a:p>
            <a:r>
              <a:rPr lang="en-US" sz="2800" dirty="0" smtClean="0">
                <a:latin typeface="Times New Roman" pitchFamily="18" charset="0"/>
                <a:cs typeface="Times New Roman" pitchFamily="18" charset="0"/>
              </a:rPr>
              <a:t>Admin modules are manage patients , manage doctors and manage appointments.</a:t>
            </a:r>
          </a:p>
          <a:p>
            <a:r>
              <a:rPr lang="en-US" sz="2800" dirty="0" smtClean="0">
                <a:latin typeface="Times New Roman" pitchFamily="18" charset="0"/>
                <a:cs typeface="Times New Roman" pitchFamily="18" charset="0"/>
              </a:rPr>
              <a:t>Overall this project of ours is being developed to help the hospital administration , maintain the hospital management in the best way possible and also reduce the human efforts.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8679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91825" y="2438400"/>
          <a:ext cx="5575774" cy="3886201"/>
        </p:xfrm>
        <a:graphic>
          <a:graphicData uri="http://schemas.openxmlformats.org/drawingml/2006/table">
            <a:tbl>
              <a:tblPr/>
              <a:tblGrid>
                <a:gridCol w="2787887"/>
                <a:gridCol w="2787887"/>
              </a:tblGrid>
              <a:tr h="688694">
                <a:tc>
                  <a:txBody>
                    <a:bodyPr/>
                    <a:lstStyle/>
                    <a:p>
                      <a:pPr algn="l" fontAlgn="t"/>
                      <a:r>
                        <a:rPr lang="en-US" b="1" dirty="0"/>
                        <a:t>Doc-id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88694">
                <a:tc>
                  <a:txBody>
                    <a:bodyPr/>
                    <a:lstStyle/>
                    <a:p>
                      <a:pPr algn="l" fontAlgn="t"/>
                      <a:r>
                        <a:rPr lang="en-US" b="1"/>
                        <a:t>DName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r h="688694">
                <a:tc>
                  <a:txBody>
                    <a:bodyPr/>
                    <a:lstStyle/>
                    <a:p>
                      <a:pPr algn="l" fontAlgn="t"/>
                      <a:r>
                        <a:rPr lang="en-US" b="1" dirty="0"/>
                        <a:t>Qualification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tcPr>
                </a:tc>
              </a:tr>
              <a:tr h="688694">
                <a:tc>
                  <a:txBody>
                    <a:bodyPr/>
                    <a:lstStyle/>
                    <a:p>
                      <a:pPr algn="l" fontAlgn="t"/>
                      <a:r>
                        <a:rPr lang="en-US" b="1"/>
                        <a:t>Salary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131425">
                <a:tc>
                  <a:txBody>
                    <a:bodyPr/>
                    <a:lstStyle/>
                    <a:p>
                      <a:pPr algn="l" fontAlgn="t"/>
                      <a:r>
                        <a:rPr lang="en-US" b="1"/>
                        <a:t>Hosp-id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t>Foreign key references to Hosp-id of Hospital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3276600" y="1143000"/>
            <a:ext cx="2819400" cy="369332"/>
          </a:xfrm>
          <a:prstGeom prst="rect">
            <a:avLst/>
          </a:prstGeom>
          <a:noFill/>
        </p:spPr>
        <p:txBody>
          <a:bodyPr wrap="square" rtlCol="0">
            <a:spAutoFit/>
          </a:bodyPr>
          <a:lstStyle/>
          <a:p>
            <a:r>
              <a:rPr lang="en-US" b="1" dirty="0" smtClean="0"/>
              <a:t>                  Doctor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CLASS DIAGRAM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resembles a flowchart in which classes are represented as boxes with three rectangles inside each box. The top rectangle has the class’s name; the middle rectangle contains the class’s properties; and the bottom rectangle contains the class’s methods, commonly known as operations.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fontScale="90000"/>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 name="Picture 2" descr="classdiagram.PNG"/>
          <p:cNvPicPr>
            <a:picLocks noChangeAspect="1"/>
          </p:cNvPicPr>
          <p:nvPr/>
        </p:nvPicPr>
        <p:blipFill>
          <a:blip r:embed="rId2"/>
          <a:stretch>
            <a:fillRect/>
          </a:stretch>
        </p:blipFill>
        <p:spPr>
          <a:xfrm>
            <a:off x="685800" y="1447800"/>
            <a:ext cx="7696200" cy="4876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project hospital  Management System (HMS)is for computerizing the working in a hospital .the  software takes care of all the requirements f an average hospital and is capable to provide easy and effective storage of information related to patient that come up to the hospital.</a:t>
            </a:r>
          </a:p>
          <a:p>
            <a:r>
              <a:rPr lang="en-US" sz="2000" dirty="0" smtClean="0">
                <a:latin typeface="Times New Roman" pitchFamily="18" charset="0"/>
                <a:cs typeface="Times New Roman" pitchFamily="18" charset="0"/>
              </a:rPr>
              <a:t>It  generates test report ; provide prescription details including  various tests ,check-up and medicines prescribed  to patient and doctor .it also provides injection details  and doctor .it also provides injection details and billing  facility.</a:t>
            </a:r>
          </a:p>
          <a:p>
            <a:r>
              <a:rPr lang="en-US" sz="2000" dirty="0" smtClean="0">
                <a:latin typeface="Times New Roman" pitchFamily="18" charset="0"/>
                <a:cs typeface="Times New Roman" pitchFamily="18" charset="0"/>
              </a:rPr>
              <a:t>The system also  provides the facility of backup as per the requirement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Output Result</a:t>
            </a:r>
            <a:endParaRPr lang="en-US" dirty="0"/>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Patient diagnosis &amp;test record.</a:t>
            </a:r>
          </a:p>
          <a:p>
            <a:r>
              <a:rPr lang="en-US" dirty="0" smtClean="0">
                <a:latin typeface="Times New Roman" pitchFamily="18" charset="0"/>
                <a:cs typeface="Times New Roman" pitchFamily="18" charset="0"/>
              </a:rPr>
              <a:t>Patient treatment result card.</a:t>
            </a:r>
          </a:p>
          <a:p>
            <a:r>
              <a:rPr lang="en-US" dirty="0" smtClean="0">
                <a:latin typeface="Times New Roman" pitchFamily="18" charset="0"/>
                <a:cs typeface="Times New Roman" pitchFamily="18" charset="0"/>
              </a:rPr>
              <a:t>Output patient bill deposit.</a:t>
            </a:r>
          </a:p>
          <a:p>
            <a:r>
              <a:rPr lang="en-US" dirty="0" smtClean="0">
                <a:latin typeface="Times New Roman" pitchFamily="18" charset="0"/>
                <a:cs typeface="Times New Roman" pitchFamily="18" charset="0"/>
              </a:rPr>
              <a:t>Patient discharge certificate.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b="1" dirty="0" smtClean="0">
                <a:latin typeface="Times New Roman" pitchFamily="18" charset="0"/>
                <a:cs typeface="Times New Roman" pitchFamily="18" charset="0"/>
              </a:rPr>
              <a:t>MODULES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2800" dirty="0" smtClean="0">
                <a:latin typeface="Times New Roman" pitchFamily="18" charset="0"/>
                <a:cs typeface="Times New Roman" pitchFamily="18" charset="0"/>
              </a:rPr>
              <a:t>Manage Patients (ADD , VIEW ,REMOVE , EDIT )</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Manage Doctors</a:t>
            </a:r>
          </a:p>
          <a:p>
            <a:pPr marL="0" indent="0">
              <a:buNone/>
            </a:pP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Manage Appointment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596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FRONTEND </a:t>
            </a:r>
            <a:r>
              <a:rPr lang="en-US"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LANGUAGE USED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HTML</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CSS</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51578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dirty="0" smtClean="0">
                <a:latin typeface="Times New Roman" pitchFamily="18" charset="0"/>
                <a:cs typeface="Times New Roman" pitchFamily="18" charset="0"/>
              </a:rPr>
              <a:t>BACKEND </a:t>
            </a:r>
            <a:r>
              <a:rPr lang="en-US" sz="2700" dirty="0">
                <a:latin typeface="Times New Roman" pitchFamily="18" charset="0"/>
                <a:cs typeface="Times New Roman" pitchFamily="18" charset="0"/>
              </a:rPr>
              <a:t>(LANGUAGE USED)</a:t>
            </a:r>
            <a:endParaRPr lang="en-US" sz="27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MySQL</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BOOTSTRAP</a:t>
            </a:r>
            <a:endParaRPr lang="en-US" dirty="0">
              <a:latin typeface="Times New Roman" pitchFamily="18" charset="0"/>
              <a:cs typeface="Times New Roman" pitchFamily="18" charset="0"/>
            </a:endParaRPr>
          </a:p>
        </p:txBody>
      </p:sp>
      <p:pic>
        <p:nvPicPr>
          <p:cNvPr id="12290" name="Picture 2" descr="MySQL | Most Popular Open Source Relational Database | AWS"/>
          <p:cNvPicPr>
            <a:picLocks noChangeAspect="1" noChangeArrowheads="1"/>
          </p:cNvPicPr>
          <p:nvPr/>
        </p:nvPicPr>
        <p:blipFill>
          <a:blip r:embed="rId2"/>
          <a:srcRect/>
          <a:stretch>
            <a:fillRect/>
          </a:stretch>
        </p:blipFill>
        <p:spPr bwMode="auto">
          <a:xfrm>
            <a:off x="457200" y="3429000"/>
            <a:ext cx="5791200" cy="1280984"/>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4953000"/>
            <a:ext cx="6400800" cy="178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2567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API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Eclipse-</a:t>
            </a:r>
            <a:r>
              <a:rPr lang="en-US" sz="2800" dirty="0" err="1" smtClean="0">
                <a:latin typeface="Times New Roman" pitchFamily="18" charset="0"/>
                <a:cs typeface="Times New Roman" pitchFamily="18" charset="0"/>
              </a:rPr>
              <a:t>Jee</a:t>
            </a:r>
            <a:r>
              <a:rPr lang="en-US" sz="2800" dirty="0" smtClean="0">
                <a:latin typeface="Times New Roman" pitchFamily="18" charset="0"/>
                <a:cs typeface="Times New Roman" pitchFamily="18" charset="0"/>
              </a:rPr>
              <a:t>-Neon</a:t>
            </a:r>
          </a:p>
          <a:p>
            <a:r>
              <a:rPr lang="en-US" sz="2800" dirty="0" smtClean="0">
                <a:latin typeface="Times New Roman" pitchFamily="18" charset="0"/>
                <a:cs typeface="Times New Roman" pitchFamily="18" charset="0"/>
              </a:rPr>
              <a:t>JDK 8u221</a:t>
            </a: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MySQL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WorkBench</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5" name="Picture 4" descr="eclipse-logo.png"/>
          <p:cNvPicPr>
            <a:picLocks noChangeAspect="1"/>
          </p:cNvPicPr>
          <p:nvPr/>
        </p:nvPicPr>
        <p:blipFill>
          <a:blip r:embed="rId2"/>
          <a:stretch>
            <a:fillRect/>
          </a:stretch>
        </p:blipFill>
        <p:spPr>
          <a:xfrm>
            <a:off x="838200" y="3505200"/>
            <a:ext cx="3733800" cy="1143000"/>
          </a:xfrm>
          <a:prstGeom prst="rect">
            <a:avLst/>
          </a:prstGeom>
        </p:spPr>
      </p:pic>
      <p:pic>
        <p:nvPicPr>
          <p:cNvPr id="6" name="Picture 5" descr="Java-Logo.png"/>
          <p:cNvPicPr>
            <a:picLocks noChangeAspect="1"/>
          </p:cNvPicPr>
          <p:nvPr/>
        </p:nvPicPr>
        <p:blipFill>
          <a:blip r:embed="rId3" cstate="print"/>
          <a:stretch>
            <a:fillRect/>
          </a:stretch>
        </p:blipFill>
        <p:spPr>
          <a:xfrm>
            <a:off x="5029200" y="2667000"/>
            <a:ext cx="3733800" cy="1828800"/>
          </a:xfrm>
          <a:prstGeom prst="rect">
            <a:avLst/>
          </a:prstGeom>
        </p:spPr>
      </p:pic>
      <p:pic>
        <p:nvPicPr>
          <p:cNvPr id="7" name="Picture 6" descr="import-csv-file-into-mysql-workbench.jpg"/>
          <p:cNvPicPr>
            <a:picLocks noChangeAspect="1"/>
          </p:cNvPicPr>
          <p:nvPr/>
        </p:nvPicPr>
        <p:blipFill>
          <a:blip r:embed="rId4"/>
          <a:stretch>
            <a:fillRect/>
          </a:stretch>
        </p:blipFill>
        <p:spPr>
          <a:xfrm>
            <a:off x="1066800" y="4648200"/>
            <a:ext cx="3733800" cy="1905000"/>
          </a:xfrm>
          <a:prstGeom prst="rect">
            <a:avLst/>
          </a:prstGeom>
        </p:spPr>
      </p:pic>
    </p:spTree>
    <p:extLst>
      <p:ext uri="{BB962C8B-B14F-4D97-AF65-F5344CB8AC3E}">
        <p14:creationId xmlns:p14="http://schemas.microsoft.com/office/powerpoint/2010/main" xmlns="" val="332714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Objective Analysis</a:t>
            </a:r>
            <a:endParaRPr lang="en-US" dirty="0"/>
          </a:p>
        </p:txBody>
      </p:sp>
      <p:sp>
        <p:nvSpPr>
          <p:cNvPr id="3" name="Content Placeholder 2"/>
          <p:cNvSpPr>
            <a:spLocks noGrp="1"/>
          </p:cNvSpPr>
          <p:nvPr>
            <p:ph idx="1"/>
          </p:nvPr>
        </p:nvSpPr>
        <p:spPr/>
        <p:txBody>
          <a:bodyPr/>
          <a:lstStyle/>
          <a:p>
            <a:r>
              <a:rPr lang="en-US" sz="1800" b="1" dirty="0" smtClean="0">
                <a:latin typeface="Times New Roman" pitchFamily="18" charset="0"/>
                <a:cs typeface="Times New Roman" pitchFamily="18" charset="0"/>
              </a:rPr>
              <a:t>Admission</a:t>
            </a:r>
            <a:r>
              <a:rPr lang="en-US" sz="1800" dirty="0" smtClean="0">
                <a:latin typeface="Times New Roman" pitchFamily="18" charset="0"/>
                <a:cs typeface="Times New Roman" pitchFamily="18" charset="0"/>
              </a:rPr>
              <a:t>:</a:t>
            </a:r>
            <a:r>
              <a:rPr lang="en-US" dirty="0" smtClean="0"/>
              <a:t> </a:t>
            </a:r>
            <a:r>
              <a:rPr lang="en-US" sz="1800" dirty="0" smtClean="0">
                <a:latin typeface="Times New Roman" pitchFamily="18" charset="0"/>
                <a:cs typeface="Times New Roman" pitchFamily="18" charset="0"/>
              </a:rPr>
              <a:t>patient admit in hospital.</a:t>
            </a:r>
          </a:p>
          <a:p>
            <a:r>
              <a:rPr lang="en-US" sz="1800" b="1" dirty="0" smtClean="0">
                <a:latin typeface="Times New Roman" pitchFamily="18" charset="0"/>
                <a:cs typeface="Times New Roman" pitchFamily="18" charset="0"/>
              </a:rPr>
              <a:t>Patient details</a:t>
            </a:r>
            <a:r>
              <a:rPr lang="en-US" sz="1800" dirty="0" smtClean="0">
                <a:latin typeface="Times New Roman" pitchFamily="18" charset="0"/>
                <a:cs typeface="Times New Roman" pitchFamily="18" charset="0"/>
              </a:rPr>
              <a:t>: patient bio data.</a:t>
            </a:r>
          </a:p>
          <a:p>
            <a:r>
              <a:rPr lang="en-US" sz="1800" b="1" dirty="0" smtClean="0">
                <a:latin typeface="Times New Roman" pitchFamily="18" charset="0"/>
                <a:cs typeface="Times New Roman" pitchFamily="18" charset="0"/>
              </a:rPr>
              <a:t>Doctors: </a:t>
            </a:r>
            <a:r>
              <a:rPr lang="en-US" sz="1800" dirty="0" smtClean="0">
                <a:latin typeface="Times New Roman" pitchFamily="18" charset="0"/>
                <a:cs typeface="Times New Roman" pitchFamily="18" charset="0"/>
              </a:rPr>
              <a:t>Doctor details + appointment.</a:t>
            </a:r>
          </a:p>
          <a:p>
            <a:r>
              <a:rPr lang="en-US" sz="1800" b="1" dirty="0" smtClean="0">
                <a:latin typeface="Times New Roman" pitchFamily="18" charset="0"/>
                <a:cs typeface="Times New Roman" pitchFamily="18" charset="0"/>
              </a:rPr>
              <a:t>Staff: </a:t>
            </a:r>
            <a:r>
              <a:rPr lang="en-US" sz="1800" dirty="0" smtClean="0">
                <a:latin typeface="Times New Roman" pitchFamily="18" charset="0"/>
                <a:cs typeface="Times New Roman" pitchFamily="18" charset="0"/>
              </a:rPr>
              <a:t>Nurse  on duty &amp; </a:t>
            </a:r>
            <a:r>
              <a:rPr lang="en-US" sz="1800" dirty="0" err="1" smtClean="0">
                <a:latin typeface="Times New Roman" pitchFamily="18" charset="0"/>
                <a:cs typeface="Times New Roman" pitchFamily="18" charset="0"/>
              </a:rPr>
              <a:t>recptionist,accountant</a:t>
            </a:r>
            <a:r>
              <a:rPr lang="en-US" sz="18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Consultation</a:t>
            </a:r>
            <a:r>
              <a:rPr lang="en-US" sz="1800" dirty="0" smtClean="0">
                <a:latin typeface="Times New Roman" pitchFamily="18" charset="0"/>
                <a:cs typeface="Times New Roman" pitchFamily="18" charset="0"/>
              </a:rPr>
              <a:t>: Diagnosis treatment &amp; medicine.</a:t>
            </a:r>
          </a:p>
          <a:p>
            <a:r>
              <a:rPr lang="en-US" sz="1800" b="1" dirty="0" smtClean="0">
                <a:latin typeface="Times New Roman" pitchFamily="18" charset="0"/>
                <a:cs typeface="Times New Roman" pitchFamily="18" charset="0"/>
              </a:rPr>
              <a:t>Bill</a:t>
            </a:r>
            <a:r>
              <a:rPr lang="en-US" sz="1800" dirty="0" smtClean="0">
                <a:latin typeface="Times New Roman" pitchFamily="18" charset="0"/>
                <a:cs typeface="Times New Roman" pitchFamily="18" charset="0"/>
              </a:rPr>
              <a:t>: Billing of out patient</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USE CASE DIAGRAM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b="1" dirty="0" smtClean="0">
                <a:latin typeface="Times New Roman" pitchFamily="18" charset="0"/>
                <a:cs typeface="Times New Roman" pitchFamily="18" charset="0"/>
              </a:rPr>
              <a:t>General Use Case :- </a:t>
            </a:r>
            <a:r>
              <a:rPr lang="en-US" sz="2800" dirty="0" smtClean="0">
                <a:latin typeface="Times New Roman" pitchFamily="18" charset="0"/>
                <a:cs typeface="Times New Roman" pitchFamily="18" charset="0"/>
              </a:rPr>
              <a:t>Now I present to you the general use case of the Hospital Management System. This diagram shows the general processes or function that the system could do that is based on the transactions done by the patient and physician whether its is admission or consultation</a:t>
            </a:r>
            <a:r>
              <a:rPr lang="en-US" sz="2800" dirty="0" smtClean="0"/>
              <a:t>.</a:t>
            </a:r>
            <a:br>
              <a:rPr lang="en-US" sz="2800" dirty="0" smtClean="0"/>
            </a:br>
            <a:endParaRPr lang="en-US" sz="2800" dirty="0" smtClean="0"/>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52579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age1.PNG"/>
          <p:cNvPicPr>
            <a:picLocks noChangeAspect="1"/>
          </p:cNvPicPr>
          <p:nvPr/>
        </p:nvPicPr>
        <p:blipFill>
          <a:blip r:embed="rId2"/>
          <a:stretch>
            <a:fillRect/>
          </a:stretch>
        </p:blipFill>
        <p:spPr>
          <a:xfrm>
            <a:off x="381000" y="1066800"/>
            <a:ext cx="8367486" cy="53039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527</TotalTime>
  <Words>705</Words>
  <Application>Microsoft Office PowerPoint</Application>
  <PresentationFormat>On-screen Show (4:3)</PresentationFormat>
  <Paragraphs>99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HOSPITAL MANAGEMENT SYSTEM</vt:lpstr>
      <vt:lpstr> ABSTRACT</vt:lpstr>
      <vt:lpstr>MODULES</vt:lpstr>
      <vt:lpstr>FRONTEND (LANGUAGE USED)</vt:lpstr>
      <vt:lpstr>BACKEND (LANGUAGE USED)</vt:lpstr>
      <vt:lpstr>API  USED</vt:lpstr>
      <vt:lpstr>       Objective Analysis</vt:lpstr>
      <vt:lpstr>USE CASE DIAGRAM</vt:lpstr>
      <vt:lpstr>Slide 9</vt:lpstr>
      <vt:lpstr>Contd…</vt:lpstr>
      <vt:lpstr>Slide 11</vt:lpstr>
      <vt:lpstr>Contd…</vt:lpstr>
      <vt:lpstr>Slide 13</vt:lpstr>
      <vt:lpstr>Contd….</vt:lpstr>
      <vt:lpstr>Slide 15</vt:lpstr>
      <vt:lpstr>ER  DIAGRAM</vt:lpstr>
      <vt:lpstr>Slide 17</vt:lpstr>
      <vt:lpstr>Slide 18</vt:lpstr>
      <vt:lpstr>Slide 19</vt:lpstr>
      <vt:lpstr>Slide 20</vt:lpstr>
      <vt:lpstr>CLASS DIAGRAM</vt:lpstr>
      <vt:lpstr>Contd….</vt:lpstr>
      <vt:lpstr>              Conclusion</vt:lpstr>
      <vt:lpstr>            Output 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user</dc:creator>
  <cp:lastModifiedBy>Hp</cp:lastModifiedBy>
  <cp:revision>49</cp:revision>
  <dcterms:created xsi:type="dcterms:W3CDTF">2022-01-14T05:34:55Z</dcterms:created>
  <dcterms:modified xsi:type="dcterms:W3CDTF">2022-01-25T07:14:38Z</dcterms:modified>
</cp:coreProperties>
</file>