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1" r:id="rId5"/>
    <p:sldId id="272" r:id="rId6"/>
    <p:sldId id="261" r:id="rId7"/>
    <p:sldId id="264" r:id="rId8"/>
    <p:sldId id="268" r:id="rId9"/>
    <p:sldId id="267" r:id="rId10"/>
    <p:sldId id="265" r:id="rId11"/>
    <p:sldId id="266"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1D21-E79A-4A0A-AE22-2D2747D07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43BF0A-5C55-4FB3-B6A1-615D2B8D6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91B87A-E326-461D-89E7-1F9D4C14090C}"/>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5" name="Footer Placeholder 4">
            <a:extLst>
              <a:ext uri="{FF2B5EF4-FFF2-40B4-BE49-F238E27FC236}">
                <a16:creationId xmlns:a16="http://schemas.microsoft.com/office/drawing/2014/main" id="{AA2A431A-AA36-4631-B831-9AE6E4B7B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4F3BE2-6D3D-4A46-8BA5-16883D9A824B}"/>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264179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00F9-B4CC-4F67-A52A-5338F1BA79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6B7152-2841-4429-8707-B84C1A4B6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7E3176-EA06-4CCC-98BB-9C899B3D6637}"/>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5" name="Footer Placeholder 4">
            <a:extLst>
              <a:ext uri="{FF2B5EF4-FFF2-40B4-BE49-F238E27FC236}">
                <a16:creationId xmlns:a16="http://schemas.microsoft.com/office/drawing/2014/main" id="{C31F8426-8CE8-4172-82B1-46DFE62CA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C8CF6-9CCD-4606-A693-0B8E5342155D}"/>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338960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5F493-C1C0-4CEE-B453-47677AB020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C8132E-4150-403F-9DAD-1DEA05819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BC09E5-E4AE-4927-836E-BAF946C5D57E}"/>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5" name="Footer Placeholder 4">
            <a:extLst>
              <a:ext uri="{FF2B5EF4-FFF2-40B4-BE49-F238E27FC236}">
                <a16:creationId xmlns:a16="http://schemas.microsoft.com/office/drawing/2014/main" id="{D84DC015-F00D-43E6-A86A-46036AAA3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021A7-029D-42C4-B122-288B2F822DF6}"/>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802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FEF3-7789-4167-B8D6-2F5ADC783E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843412-C042-4E80-92C6-CAF17250A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373D9A-80D0-4DC1-B64A-5B24E01269D6}"/>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5" name="Footer Placeholder 4">
            <a:extLst>
              <a:ext uri="{FF2B5EF4-FFF2-40B4-BE49-F238E27FC236}">
                <a16:creationId xmlns:a16="http://schemas.microsoft.com/office/drawing/2014/main" id="{FAE8DF47-C6FB-4682-B4FC-FB0D48F7E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66ECA5-AC62-4C69-9490-519393028E05}"/>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201691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2A68-7036-411C-B69D-AB80567AC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9C5DEC-1C65-4435-8A3B-31D7BF364F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DF999-80DA-47CC-A215-965C091D1B9B}"/>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5" name="Footer Placeholder 4">
            <a:extLst>
              <a:ext uri="{FF2B5EF4-FFF2-40B4-BE49-F238E27FC236}">
                <a16:creationId xmlns:a16="http://schemas.microsoft.com/office/drawing/2014/main" id="{C67178AC-C62A-4A4E-99BF-D9422CE3C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5B301-108B-437C-AE12-8CDA6DFD620F}"/>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201133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CB5F-D348-44A6-9704-B8C171CF0E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C8F135-30F7-4027-894C-6105990BB7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7254BD-ABB9-4A2C-9CC5-FD6A8701DD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A5ED9F-59FB-4082-866B-5F2F783D5444}"/>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6" name="Footer Placeholder 5">
            <a:extLst>
              <a:ext uri="{FF2B5EF4-FFF2-40B4-BE49-F238E27FC236}">
                <a16:creationId xmlns:a16="http://schemas.microsoft.com/office/drawing/2014/main" id="{E628323F-AE0E-45C4-A8AE-368C142A6E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3760E-D97C-4810-8BDC-A5462C32EDFA}"/>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184931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C5E3-DB22-4D64-BAF2-3F51571CD5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203F73-554A-4332-B342-9C0D33FAB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12712-1693-4380-8047-761A440804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CDE164-1574-40D1-8CCE-5F0C9EE12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E1A547-F3D1-4D94-9E53-57A998098E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A7D67C-C2F2-42F1-9496-05B90D0F2FC9}"/>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8" name="Footer Placeholder 7">
            <a:extLst>
              <a:ext uri="{FF2B5EF4-FFF2-40B4-BE49-F238E27FC236}">
                <a16:creationId xmlns:a16="http://schemas.microsoft.com/office/drawing/2014/main" id="{60248A0D-D75B-43D8-9FA4-BEAB5E7FC9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CEFA54-AE19-43A1-A59D-D4FACFDB7357}"/>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199022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EA4E-553B-4EFD-8A48-F911E25830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C7E4D2-93D1-4C97-BEDF-1D62196501E6}"/>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4" name="Footer Placeholder 3">
            <a:extLst>
              <a:ext uri="{FF2B5EF4-FFF2-40B4-BE49-F238E27FC236}">
                <a16:creationId xmlns:a16="http://schemas.microsoft.com/office/drawing/2014/main" id="{E61B259D-865C-4CE2-BBF1-0D00BB6260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B5B007-7B36-4659-8C17-BB1DC6385C66}"/>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231910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EF9E7-26F1-43E7-B1CB-B161FDC5D93E}"/>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3" name="Footer Placeholder 2">
            <a:extLst>
              <a:ext uri="{FF2B5EF4-FFF2-40B4-BE49-F238E27FC236}">
                <a16:creationId xmlns:a16="http://schemas.microsoft.com/office/drawing/2014/main" id="{60D9BB9E-F033-4C39-A1A5-B2E3DDB3AD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EA75B6-81ED-4B16-9AF3-27B1EC2243D8}"/>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84020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46CA-BDDF-4764-AC5D-926D5386A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CC96A6-F0D8-4B60-B451-BD9F82684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674C91-9BCC-4558-BD9D-91B3E6030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F992F-875F-430C-9BD7-E31A820DADEF}"/>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6" name="Footer Placeholder 5">
            <a:extLst>
              <a:ext uri="{FF2B5EF4-FFF2-40B4-BE49-F238E27FC236}">
                <a16:creationId xmlns:a16="http://schemas.microsoft.com/office/drawing/2014/main" id="{686E6A99-B74F-4D70-B6CD-6B38A524D7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69C9A1-B271-4F3A-8935-C2CA2CB896B8}"/>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279931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BA32-FD29-45D6-88D9-870106D0D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AEE58B-918C-47FD-B113-54D18C5F7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0190F3-B7FD-4C22-A428-917262D88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23E53-9817-4767-97AF-BA00C216B435}"/>
              </a:ext>
            </a:extLst>
          </p:cNvPr>
          <p:cNvSpPr>
            <a:spLocks noGrp="1"/>
          </p:cNvSpPr>
          <p:nvPr>
            <p:ph type="dt" sz="half" idx="10"/>
          </p:nvPr>
        </p:nvSpPr>
        <p:spPr/>
        <p:txBody>
          <a:bodyPr/>
          <a:lstStyle/>
          <a:p>
            <a:fld id="{E076EEB5-1A05-4C4F-843D-6B684AA6203E}" type="datetimeFigureOut">
              <a:rPr lang="en-IN" smtClean="0"/>
              <a:t>21-01-2025</a:t>
            </a:fld>
            <a:endParaRPr lang="en-IN"/>
          </a:p>
        </p:txBody>
      </p:sp>
      <p:sp>
        <p:nvSpPr>
          <p:cNvPr id="6" name="Footer Placeholder 5">
            <a:extLst>
              <a:ext uri="{FF2B5EF4-FFF2-40B4-BE49-F238E27FC236}">
                <a16:creationId xmlns:a16="http://schemas.microsoft.com/office/drawing/2014/main" id="{857C7067-B449-49BD-96BA-017914C5D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427F7-8E99-47D6-BCD8-2D4CEBD17AE6}"/>
              </a:ext>
            </a:extLst>
          </p:cNvPr>
          <p:cNvSpPr>
            <a:spLocks noGrp="1"/>
          </p:cNvSpPr>
          <p:nvPr>
            <p:ph type="sldNum" sz="quarter" idx="12"/>
          </p:nvPr>
        </p:nvSpPr>
        <p:spPr/>
        <p:txBody>
          <a:bodyPr/>
          <a:lstStyle/>
          <a:p>
            <a:fld id="{4B761EE4-D001-4FB1-ABBF-071D36A53688}" type="slidenum">
              <a:rPr lang="en-IN" smtClean="0"/>
              <a:t>‹#›</a:t>
            </a:fld>
            <a:endParaRPr lang="en-IN"/>
          </a:p>
        </p:txBody>
      </p:sp>
    </p:spTree>
    <p:extLst>
      <p:ext uri="{BB962C8B-B14F-4D97-AF65-F5344CB8AC3E}">
        <p14:creationId xmlns:p14="http://schemas.microsoft.com/office/powerpoint/2010/main" val="73256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645D47-BFE6-475B-A43F-8336A7925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6677AC-ED4B-494F-BF09-984EEAE50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80458-3F9E-4817-A99C-C351638E2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6EEB5-1A05-4C4F-843D-6B684AA6203E}" type="datetimeFigureOut">
              <a:rPr lang="en-IN" smtClean="0"/>
              <a:t>21-01-2025</a:t>
            </a:fld>
            <a:endParaRPr lang="en-IN"/>
          </a:p>
        </p:txBody>
      </p:sp>
      <p:sp>
        <p:nvSpPr>
          <p:cNvPr id="5" name="Footer Placeholder 4">
            <a:extLst>
              <a:ext uri="{FF2B5EF4-FFF2-40B4-BE49-F238E27FC236}">
                <a16:creationId xmlns:a16="http://schemas.microsoft.com/office/drawing/2014/main" id="{942ED12C-01EF-4F3F-8CEB-6DDC9C645B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8115D4-D3BD-40B5-9F55-783350B71B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61EE4-D001-4FB1-ABBF-071D36A53688}" type="slidenum">
              <a:rPr lang="en-IN" smtClean="0"/>
              <a:t>‹#›</a:t>
            </a:fld>
            <a:endParaRPr lang="en-IN"/>
          </a:p>
        </p:txBody>
      </p:sp>
    </p:spTree>
    <p:extLst>
      <p:ext uri="{BB962C8B-B14F-4D97-AF65-F5344CB8AC3E}">
        <p14:creationId xmlns:p14="http://schemas.microsoft.com/office/powerpoint/2010/main" val="2833080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3B86895B-CA5B-470A-AAA6-9C5BEA406633}"/>
              </a:ext>
            </a:extLst>
          </p:cNvPr>
          <p:cNvSpPr/>
          <p:nvPr/>
        </p:nvSpPr>
        <p:spPr>
          <a:xfrm rot="-10800000">
            <a:off x="0" y="0"/>
            <a:ext cx="7116418"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TextBox 2">
            <a:extLst>
              <a:ext uri="{FF2B5EF4-FFF2-40B4-BE49-F238E27FC236}">
                <a16:creationId xmlns:a16="http://schemas.microsoft.com/office/drawing/2014/main" id="{5944EAC6-D136-4A66-9CF1-1CFC9C5FC1CE}"/>
              </a:ext>
            </a:extLst>
          </p:cNvPr>
          <p:cNvSpPr txBox="1"/>
          <p:nvPr/>
        </p:nvSpPr>
        <p:spPr>
          <a:xfrm>
            <a:off x="437323" y="821634"/>
            <a:ext cx="6241772" cy="1476623"/>
          </a:xfrm>
          <a:prstGeom prst="rect">
            <a:avLst/>
          </a:prstGeom>
          <a:noFill/>
        </p:spPr>
        <p:txBody>
          <a:bodyPr wrap="square" rtlCol="0">
            <a:spAutoFit/>
          </a:bodyPr>
          <a:lstStyle/>
          <a:p>
            <a:pPr marL="0" lvl="1" indent="0" algn="ctr">
              <a:lnSpc>
                <a:spcPts val="5670"/>
              </a:lnSpc>
            </a:pPr>
            <a:r>
              <a:rPr lang="en-US" sz="4000" b="1" spc="-243" dirty="0">
                <a:solidFill>
                  <a:schemeClr val="bg2">
                    <a:lumMod val="10000"/>
                  </a:schemeClr>
                </a:solidFill>
                <a:latin typeface="Arial" panose="020B0604020202020204" pitchFamily="34" charset="0"/>
                <a:cs typeface="Arial" panose="020B0604020202020204" pitchFamily="34" charset="0"/>
              </a:rPr>
              <a:t>Data Analytics for Better Business Decision </a:t>
            </a:r>
          </a:p>
        </p:txBody>
      </p:sp>
      <p:sp>
        <p:nvSpPr>
          <p:cNvPr id="4" name="TextBox 3">
            <a:extLst>
              <a:ext uri="{FF2B5EF4-FFF2-40B4-BE49-F238E27FC236}">
                <a16:creationId xmlns:a16="http://schemas.microsoft.com/office/drawing/2014/main" id="{15020F71-704F-47B8-8EA0-5E3CF20E4A68}"/>
              </a:ext>
            </a:extLst>
          </p:cNvPr>
          <p:cNvSpPr txBox="1"/>
          <p:nvPr/>
        </p:nvSpPr>
        <p:spPr>
          <a:xfrm>
            <a:off x="437323" y="3119892"/>
            <a:ext cx="5963478" cy="3793346"/>
          </a:xfrm>
          <a:prstGeom prst="rect">
            <a:avLst/>
          </a:prstGeom>
          <a:noFill/>
        </p:spPr>
        <p:txBody>
          <a:bodyPr wrap="square" rtlCol="0">
            <a:spAutoFit/>
          </a:bodyPr>
          <a:lstStyle/>
          <a:p>
            <a:pPr algn="ctr">
              <a:lnSpc>
                <a:spcPts val="4770"/>
              </a:lnSpc>
            </a:pPr>
            <a:endParaRPr lang="en-US" sz="3600" spc="-243" dirty="0">
              <a:solidFill>
                <a:schemeClr val="bg2">
                  <a:lumMod val="10000"/>
                </a:schemeClr>
              </a:solidFill>
              <a:latin typeface="Arial" panose="020B0604020202020204" pitchFamily="34" charset="0"/>
              <a:cs typeface="Arial" panose="020B0604020202020204" pitchFamily="34" charset="0"/>
            </a:endParaRPr>
          </a:p>
          <a:p>
            <a:pPr algn="ctr">
              <a:lnSpc>
                <a:spcPts val="4770"/>
              </a:lnSpc>
            </a:pPr>
            <a:r>
              <a:rPr lang="en-US" sz="3600" spc="-243" dirty="0">
                <a:solidFill>
                  <a:schemeClr val="bg2">
                    <a:lumMod val="10000"/>
                  </a:schemeClr>
                </a:solidFill>
                <a:latin typeface="Arial" panose="020B0604020202020204" pitchFamily="34" charset="0"/>
                <a:cs typeface="Arial" panose="020B0604020202020204" pitchFamily="34" charset="0"/>
              </a:rPr>
              <a:t>Problem Statement:</a:t>
            </a:r>
          </a:p>
          <a:p>
            <a:pPr marL="0" lvl="1" indent="0" algn="ctr">
              <a:lnSpc>
                <a:spcPts val="5670"/>
              </a:lnSpc>
            </a:pPr>
            <a:r>
              <a:rPr lang="en-US" sz="3600" spc="-243" dirty="0">
                <a:solidFill>
                  <a:schemeClr val="bg2">
                    <a:lumMod val="10000"/>
                  </a:schemeClr>
                </a:solidFill>
                <a:latin typeface="Arial" panose="020B0604020202020204" pitchFamily="34" charset="0"/>
                <a:cs typeface="Arial" panose="020B0604020202020204" pitchFamily="34" charset="0"/>
              </a:rPr>
              <a:t>Understanding Career Aspiration of Gen-</a:t>
            </a:r>
            <a:r>
              <a:rPr lang="en-US" sz="3600" spc="-243" dirty="0" err="1">
                <a:solidFill>
                  <a:schemeClr val="bg2">
                    <a:lumMod val="10000"/>
                  </a:schemeClr>
                </a:solidFill>
                <a:latin typeface="Arial" panose="020B0604020202020204" pitchFamily="34" charset="0"/>
                <a:cs typeface="Arial" panose="020B0604020202020204" pitchFamily="34" charset="0"/>
              </a:rPr>
              <a:t>Zs</a:t>
            </a:r>
            <a:endParaRPr lang="en-US" sz="3600" spc="-243" dirty="0">
              <a:solidFill>
                <a:schemeClr val="bg2">
                  <a:lumMod val="10000"/>
                </a:schemeClr>
              </a:solidFill>
              <a:latin typeface="Arial" panose="020B0604020202020204" pitchFamily="34" charset="0"/>
              <a:cs typeface="Arial" panose="020B0604020202020204" pitchFamily="34" charset="0"/>
            </a:endParaRPr>
          </a:p>
          <a:p>
            <a:pPr marL="0" lvl="1" indent="0" algn="ctr">
              <a:lnSpc>
                <a:spcPts val="5670"/>
              </a:lnSpc>
            </a:pPr>
            <a:endParaRPr lang="en-US" sz="3600" spc="-243" dirty="0">
              <a:solidFill>
                <a:schemeClr val="bg2">
                  <a:lumMod val="10000"/>
                </a:schemeClr>
              </a:solidFill>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40703C1C-A8D8-4CE9-B005-D597196B0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42" y="1507020"/>
            <a:ext cx="4028658" cy="3528806"/>
          </a:xfrm>
          <a:prstGeom prst="rect">
            <a:avLst/>
          </a:prstGeom>
        </p:spPr>
      </p:pic>
      <p:sp>
        <p:nvSpPr>
          <p:cNvPr id="8" name="TextBox 7">
            <a:extLst>
              <a:ext uri="{FF2B5EF4-FFF2-40B4-BE49-F238E27FC236}">
                <a16:creationId xmlns:a16="http://schemas.microsoft.com/office/drawing/2014/main" id="{D2369703-2DBA-4E20-9A65-A975749F344D}"/>
              </a:ext>
            </a:extLst>
          </p:cNvPr>
          <p:cNvSpPr txBox="1"/>
          <p:nvPr/>
        </p:nvSpPr>
        <p:spPr>
          <a:xfrm>
            <a:off x="8620540" y="6294781"/>
            <a:ext cx="2842589" cy="369332"/>
          </a:xfrm>
          <a:prstGeom prst="rect">
            <a:avLst/>
          </a:prstGeom>
          <a:noFill/>
        </p:spPr>
        <p:txBody>
          <a:bodyPr wrap="square" rtlCol="0">
            <a:spAutoFit/>
          </a:bodyPr>
          <a:lstStyle/>
          <a:p>
            <a:r>
              <a:rPr lang="en-IN" dirty="0">
                <a:latin typeface="Poor Richard" panose="02080502050505020702" pitchFamily="18" charset="0"/>
              </a:rPr>
              <a:t>Presented by Varsha Zagade</a:t>
            </a:r>
          </a:p>
        </p:txBody>
      </p:sp>
    </p:spTree>
    <p:extLst>
      <p:ext uri="{BB962C8B-B14F-4D97-AF65-F5344CB8AC3E}">
        <p14:creationId xmlns:p14="http://schemas.microsoft.com/office/powerpoint/2010/main" val="225633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B9EE6-7083-4BF5-ADC0-6139E9318FA6}"/>
              </a:ext>
            </a:extLst>
          </p:cNvPr>
          <p:cNvSpPr txBox="1"/>
          <p:nvPr/>
        </p:nvSpPr>
        <p:spPr>
          <a:xfrm>
            <a:off x="3048000" y="2555150"/>
            <a:ext cx="6096000" cy="1754326"/>
          </a:xfrm>
          <a:prstGeom prst="rect">
            <a:avLst/>
          </a:prstGeom>
          <a:noFill/>
        </p:spPr>
        <p:txBody>
          <a:bodyPr wrap="square">
            <a:spAutoFit/>
          </a:bodyPr>
          <a:lstStyle/>
          <a:p>
            <a:r>
              <a:rPr lang="en-IN" dirty="0">
                <a:solidFill>
                  <a:schemeClr val="bg1"/>
                </a:solidFill>
              </a:rPr>
              <a:t>along with one comprehensive dashboard. These three dashboards were based of 3 aspects :</a:t>
            </a:r>
          </a:p>
          <a:p>
            <a:r>
              <a:rPr lang="en-IN" dirty="0">
                <a:solidFill>
                  <a:schemeClr val="bg1"/>
                </a:solidFill>
              </a:rPr>
              <a:t> </a:t>
            </a:r>
          </a:p>
          <a:p>
            <a:pPr marL="285750" indent="-285750">
              <a:buFont typeface="Arial" panose="020B0604020202020204" pitchFamily="34" charset="0"/>
              <a:buChar char="•"/>
            </a:pPr>
            <a:r>
              <a:rPr lang="en-IN" dirty="0">
                <a:solidFill>
                  <a:schemeClr val="bg1"/>
                </a:solidFill>
              </a:rPr>
              <a:t>Mission Expectation by Gen Z</a:t>
            </a:r>
          </a:p>
          <a:p>
            <a:pPr marL="285750" indent="-285750">
              <a:buFont typeface="Arial" panose="020B0604020202020204" pitchFamily="34" charset="0"/>
              <a:buChar char="•"/>
            </a:pPr>
            <a:r>
              <a:rPr lang="en-IN" dirty="0">
                <a:solidFill>
                  <a:schemeClr val="bg1"/>
                </a:solidFill>
              </a:rPr>
              <a:t>Learning Aspirations of Gen Z</a:t>
            </a:r>
          </a:p>
          <a:p>
            <a:pPr marL="285750" indent="-285750">
              <a:buFont typeface="Arial" panose="020B0604020202020204" pitchFamily="34" charset="0"/>
              <a:buChar char="•"/>
            </a:pPr>
            <a:r>
              <a:rPr lang="en-IN" dirty="0">
                <a:solidFill>
                  <a:schemeClr val="bg1"/>
                </a:solidFill>
              </a:rPr>
              <a:t>Manager’s Expectation by Gen Z</a:t>
            </a:r>
          </a:p>
        </p:txBody>
      </p:sp>
      <p:sp>
        <p:nvSpPr>
          <p:cNvPr id="7" name="Freeform 2">
            <a:extLst>
              <a:ext uri="{FF2B5EF4-FFF2-40B4-BE49-F238E27FC236}">
                <a16:creationId xmlns:a16="http://schemas.microsoft.com/office/drawing/2014/main" id="{3160B707-7CA0-408F-B0FF-F0E126271193}"/>
              </a:ext>
            </a:extLst>
          </p:cNvPr>
          <p:cNvSpPr/>
          <p:nvPr/>
        </p:nvSpPr>
        <p:spPr>
          <a:xfrm rot="-10800000">
            <a:off x="-9" y="0"/>
            <a:ext cx="12192009"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pic>
        <p:nvPicPr>
          <p:cNvPr id="5" name="Picture 4">
            <a:extLst>
              <a:ext uri="{FF2B5EF4-FFF2-40B4-BE49-F238E27FC236}">
                <a16:creationId xmlns:a16="http://schemas.microsoft.com/office/drawing/2014/main" id="{47B9D700-9FA8-4FEE-9D3B-1DC33F98B8E9}"/>
              </a:ext>
            </a:extLst>
          </p:cNvPr>
          <p:cNvPicPr>
            <a:picLocks noChangeAspect="1"/>
          </p:cNvPicPr>
          <p:nvPr/>
        </p:nvPicPr>
        <p:blipFill>
          <a:blip r:embed="rId2"/>
          <a:stretch>
            <a:fillRect/>
          </a:stretch>
        </p:blipFill>
        <p:spPr>
          <a:xfrm>
            <a:off x="5724939" y="1410060"/>
            <a:ext cx="6215270" cy="3693319"/>
          </a:xfrm>
          <a:prstGeom prst="rect">
            <a:avLst/>
          </a:prstGeom>
        </p:spPr>
      </p:pic>
      <p:sp>
        <p:nvSpPr>
          <p:cNvPr id="6" name="TextBox 5">
            <a:extLst>
              <a:ext uri="{FF2B5EF4-FFF2-40B4-BE49-F238E27FC236}">
                <a16:creationId xmlns:a16="http://schemas.microsoft.com/office/drawing/2014/main" id="{9F49ED1B-F1A1-41FC-AC80-B4E01483E97C}"/>
              </a:ext>
            </a:extLst>
          </p:cNvPr>
          <p:cNvSpPr txBox="1"/>
          <p:nvPr/>
        </p:nvSpPr>
        <p:spPr>
          <a:xfrm>
            <a:off x="430695" y="1582339"/>
            <a:ext cx="4996070" cy="3693319"/>
          </a:xfrm>
          <a:prstGeom prst="rect">
            <a:avLst/>
          </a:prstGeom>
          <a:noFill/>
        </p:spPr>
        <p:txBody>
          <a:bodyPr wrap="square" rtlCol="0">
            <a:spAutoFit/>
          </a:bodyPr>
          <a:lstStyle/>
          <a:p>
            <a:pPr marL="285750" indent="-285750">
              <a:buFont typeface="Wingdings" panose="05000000000000000000" pitchFamily="2" charset="2"/>
              <a:buChar char="Ø"/>
            </a:pPr>
            <a:r>
              <a:rPr lang="en-GB" dirty="0"/>
              <a:t>From this dashboard ,A significant number of Gen-Z employees </a:t>
            </a:r>
            <a:r>
              <a:rPr lang="en-GB" b="1" dirty="0"/>
              <a:t>(18.5K) </a:t>
            </a:r>
            <a:r>
              <a:rPr lang="en-GB" dirty="0"/>
              <a:t>aspire to stay with companies for more than three years. </a:t>
            </a:r>
          </a:p>
          <a:p>
            <a:pPr marL="285750" indent="-285750">
              <a:buFont typeface="Wingdings" panose="05000000000000000000" pitchFamily="2" charset="2"/>
              <a:buChar char="Ø"/>
            </a:pPr>
            <a:r>
              <a:rPr lang="en-GB" dirty="0"/>
              <a:t>They prefer working in </a:t>
            </a:r>
            <a:r>
              <a:rPr lang="en-GB" b="1" dirty="0"/>
              <a:t>small to medium teams of 2-6 people</a:t>
            </a:r>
            <a:r>
              <a:rPr lang="en-GB" dirty="0"/>
              <a:t> and are most drawn to workplaces that offer growth and learning opportunities. </a:t>
            </a:r>
          </a:p>
          <a:p>
            <a:pPr marL="285750" indent="-285750">
              <a:buFont typeface="Wingdings" panose="05000000000000000000" pitchFamily="2" charset="2"/>
              <a:buChar char="Ø"/>
            </a:pPr>
            <a:r>
              <a:rPr lang="en-GB" b="1" dirty="0"/>
              <a:t>Guiding managers </a:t>
            </a:r>
            <a:r>
              <a:rPr lang="en-GB" dirty="0"/>
              <a:t>are the top choice, with 29K responses favouring this style, followed by managers who are </a:t>
            </a:r>
            <a:r>
              <a:rPr lang="en-GB" b="1" dirty="0"/>
              <a:t>goal-oriented and clear communicators. </a:t>
            </a:r>
          </a:p>
          <a:p>
            <a:pPr marL="285750" indent="-285750">
              <a:buFont typeface="Wingdings" panose="05000000000000000000" pitchFamily="2" charset="2"/>
              <a:buChar char="Ø"/>
            </a:pPr>
            <a:r>
              <a:rPr lang="en-GB" dirty="0"/>
              <a:t>Demanding or restrictive management styles have very little appeal, reflecting a preference for </a:t>
            </a:r>
            <a:r>
              <a:rPr lang="en-GB" b="1" dirty="0"/>
              <a:t>supportive and empowering leadership.</a:t>
            </a:r>
            <a:endParaRPr lang="en-IN" b="1" dirty="0"/>
          </a:p>
        </p:txBody>
      </p:sp>
    </p:spTree>
    <p:extLst>
      <p:ext uri="{BB962C8B-B14F-4D97-AF65-F5344CB8AC3E}">
        <p14:creationId xmlns:p14="http://schemas.microsoft.com/office/powerpoint/2010/main" val="4118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F84AD3F3-50F5-4B3E-95A1-6336D7462249}"/>
              </a:ext>
            </a:extLst>
          </p:cNvPr>
          <p:cNvSpPr/>
          <p:nvPr/>
        </p:nvSpPr>
        <p:spPr>
          <a:xfrm rot="-10800000">
            <a:off x="-9" y="0"/>
            <a:ext cx="12192009"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pic>
        <p:nvPicPr>
          <p:cNvPr id="3" name="Picture 2">
            <a:extLst>
              <a:ext uri="{FF2B5EF4-FFF2-40B4-BE49-F238E27FC236}">
                <a16:creationId xmlns:a16="http://schemas.microsoft.com/office/drawing/2014/main" id="{F2B494CC-1B3F-4117-A457-CAA97F3FED1E}"/>
              </a:ext>
            </a:extLst>
          </p:cNvPr>
          <p:cNvPicPr>
            <a:picLocks noChangeAspect="1"/>
          </p:cNvPicPr>
          <p:nvPr/>
        </p:nvPicPr>
        <p:blipFill>
          <a:blip r:embed="rId2"/>
          <a:stretch>
            <a:fillRect/>
          </a:stretch>
        </p:blipFill>
        <p:spPr>
          <a:xfrm>
            <a:off x="6096000" y="1334793"/>
            <a:ext cx="5870714" cy="3958155"/>
          </a:xfrm>
          <a:prstGeom prst="rect">
            <a:avLst/>
          </a:prstGeom>
        </p:spPr>
      </p:pic>
      <p:sp>
        <p:nvSpPr>
          <p:cNvPr id="4" name="TextBox 3">
            <a:extLst>
              <a:ext uri="{FF2B5EF4-FFF2-40B4-BE49-F238E27FC236}">
                <a16:creationId xmlns:a16="http://schemas.microsoft.com/office/drawing/2014/main" id="{FA7655C2-D322-44BE-B8C2-030379B5E8FA}"/>
              </a:ext>
            </a:extLst>
          </p:cNvPr>
          <p:cNvSpPr txBox="1"/>
          <p:nvPr/>
        </p:nvSpPr>
        <p:spPr>
          <a:xfrm>
            <a:off x="622851" y="1334793"/>
            <a:ext cx="5340627" cy="3693319"/>
          </a:xfrm>
          <a:prstGeom prst="rect">
            <a:avLst/>
          </a:prstGeom>
          <a:noFill/>
        </p:spPr>
        <p:txBody>
          <a:bodyPr wrap="square" rtlCol="0">
            <a:spAutoFit/>
          </a:bodyPr>
          <a:lstStyle/>
          <a:p>
            <a:endParaRPr lang="en-GB" dirty="0"/>
          </a:p>
          <a:p>
            <a:pPr marL="285750" indent="-285750">
              <a:buFont typeface="Wingdings" panose="05000000000000000000" pitchFamily="2" charset="2"/>
              <a:buChar char="Ø"/>
            </a:pPr>
            <a:r>
              <a:rPr lang="en-GB" dirty="0"/>
              <a:t>From this dashboard ,</a:t>
            </a:r>
            <a:r>
              <a:rPr lang="en-GB" b="1" dirty="0"/>
              <a:t>Teaching </a:t>
            </a:r>
            <a:r>
              <a:rPr lang="en-GB" dirty="0"/>
              <a:t>and </a:t>
            </a:r>
            <a:r>
              <a:rPr lang="en-GB" b="1" dirty="0"/>
              <a:t>management</a:t>
            </a:r>
            <a:r>
              <a:rPr lang="en-GB" dirty="0"/>
              <a:t> are the most preferred career paths, with flexible work arrangements and hybrid options being highly valued. </a:t>
            </a:r>
          </a:p>
          <a:p>
            <a:pPr marL="285750" indent="-285750">
              <a:buFont typeface="Wingdings" panose="05000000000000000000" pitchFamily="2" charset="2"/>
              <a:buChar char="Ø"/>
            </a:pPr>
            <a:r>
              <a:rPr lang="en-GB" dirty="0"/>
              <a:t>A strong emphasis on work-life balance is evident, as most individuals prefer at </a:t>
            </a:r>
            <a:r>
              <a:rPr lang="en-GB" b="1" dirty="0"/>
              <a:t>least 15 or more days </a:t>
            </a:r>
            <a:r>
              <a:rPr lang="en-GB" dirty="0"/>
              <a:t>off. </a:t>
            </a:r>
          </a:p>
          <a:p>
            <a:pPr marL="285750" indent="-285750">
              <a:buFont typeface="Wingdings" panose="05000000000000000000" pitchFamily="2" charset="2"/>
              <a:buChar char="Ø"/>
            </a:pPr>
            <a:r>
              <a:rPr lang="en-GB" b="1" dirty="0"/>
              <a:t>Parents</a:t>
            </a:r>
            <a:r>
              <a:rPr lang="en-GB" dirty="0"/>
              <a:t> play the most significant role in influencing career choices, with 17.1K responses indicating their impact. World leaders and influencers also shape decisions, while traditional media like movies has minimal influence.</a:t>
            </a:r>
            <a:endParaRPr lang="en-IN" dirty="0"/>
          </a:p>
        </p:txBody>
      </p:sp>
    </p:spTree>
    <p:extLst>
      <p:ext uri="{BB962C8B-B14F-4D97-AF65-F5344CB8AC3E}">
        <p14:creationId xmlns:p14="http://schemas.microsoft.com/office/powerpoint/2010/main" val="377179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3788F-7A2B-4942-9F59-8119B8D23ADB}"/>
              </a:ext>
            </a:extLst>
          </p:cNvPr>
          <p:cNvSpPr txBox="1"/>
          <p:nvPr/>
        </p:nvSpPr>
        <p:spPr>
          <a:xfrm>
            <a:off x="1007165" y="1961322"/>
            <a:ext cx="8547652" cy="1126435"/>
          </a:xfrm>
          <a:prstGeom prst="rect">
            <a:avLst/>
          </a:prstGeom>
          <a:noFill/>
        </p:spPr>
        <p:txBody>
          <a:bodyPr wrap="square" rtlCol="0">
            <a:spAutoFit/>
          </a:bodyPr>
          <a:lstStyle/>
          <a:p>
            <a:endParaRPr lang="en-IN" dirty="0"/>
          </a:p>
        </p:txBody>
      </p:sp>
      <p:sp>
        <p:nvSpPr>
          <p:cNvPr id="8" name="Freeform 2">
            <a:extLst>
              <a:ext uri="{FF2B5EF4-FFF2-40B4-BE49-F238E27FC236}">
                <a16:creationId xmlns:a16="http://schemas.microsoft.com/office/drawing/2014/main" id="{1E0D1352-C401-4283-AC6F-207E79F71FBC}"/>
              </a:ext>
            </a:extLst>
          </p:cNvPr>
          <p:cNvSpPr/>
          <p:nvPr/>
        </p:nvSpPr>
        <p:spPr>
          <a:xfrm rot="-10800000">
            <a:off x="-9" y="0"/>
            <a:ext cx="12192009"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sp>
        <p:nvSpPr>
          <p:cNvPr id="6" name="Rectangle 4">
            <a:extLst>
              <a:ext uri="{FF2B5EF4-FFF2-40B4-BE49-F238E27FC236}">
                <a16:creationId xmlns:a16="http://schemas.microsoft.com/office/drawing/2014/main" id="{011EF2EF-2B1B-4CA1-9EA1-CB3928293A75}"/>
              </a:ext>
            </a:extLst>
          </p:cNvPr>
          <p:cNvSpPr>
            <a:spLocks noChangeArrowheads="1"/>
          </p:cNvSpPr>
          <p:nvPr/>
        </p:nvSpPr>
        <p:spPr bwMode="auto">
          <a:xfrm>
            <a:off x="1272209" y="1961322"/>
            <a:ext cx="950180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dirty="0">
                <a:latin typeface="Arial" panose="020B0604020202020204" pitchFamily="34" charset="0"/>
              </a:rPr>
              <a:t>Gen-Z values flexible work arrangements, work-life balance, and companies with a strong social mission.</a:t>
            </a:r>
          </a:p>
          <a:p>
            <a:pPr marL="285750" lvl="0" indent="-285750" eaLnBrk="0" fontAlgn="base" hangingPunct="0">
              <a:spcBef>
                <a:spcPct val="0"/>
              </a:spcBef>
              <a:spcAft>
                <a:spcPct val="0"/>
              </a:spcAft>
              <a:buFont typeface="Wingdings" panose="05000000000000000000" pitchFamily="2" charset="2"/>
              <a:buChar char="Ø"/>
            </a:pPr>
            <a:r>
              <a:rPr lang="en-US" altLang="en-US" dirty="0">
                <a:latin typeface="Arial" panose="020B0604020202020204" pitchFamily="34" charset="0"/>
              </a:rPr>
              <a:t>They prefer small teams, growth opportunities, and supportive, goal-oriented management.</a:t>
            </a:r>
          </a:p>
          <a:p>
            <a:pPr marL="285750" lvl="0" indent="-285750" eaLnBrk="0" fontAlgn="base" hangingPunct="0">
              <a:spcBef>
                <a:spcPct val="0"/>
              </a:spcBef>
              <a:spcAft>
                <a:spcPct val="0"/>
              </a:spcAft>
              <a:buFont typeface="Wingdings" panose="05000000000000000000" pitchFamily="2" charset="2"/>
              <a:buChar char="Ø"/>
            </a:pPr>
            <a:r>
              <a:rPr lang="en-US" altLang="en-US" dirty="0">
                <a:latin typeface="Arial" panose="020B0604020202020204" pitchFamily="34" charset="0"/>
              </a:rPr>
              <a:t>Loyalty is important to Gen-Z, with many aspiring to stay with companies for the long term.</a:t>
            </a:r>
          </a:p>
          <a:p>
            <a:pPr marL="285750" lvl="0" indent="-285750" eaLnBrk="0" fontAlgn="base" hangingPunct="0">
              <a:spcBef>
                <a:spcPct val="0"/>
              </a:spcBef>
              <a:spcAft>
                <a:spcPct val="0"/>
              </a:spcAft>
              <a:buFont typeface="Wingdings" panose="05000000000000000000" pitchFamily="2" charset="2"/>
              <a:buChar char="Ø"/>
            </a:pPr>
            <a:r>
              <a:rPr lang="en-US" altLang="en-US" dirty="0">
                <a:latin typeface="Arial" panose="020B0604020202020204" pitchFamily="34" charset="0"/>
              </a:rPr>
              <a:t>Parents and world leaders are key influences in their career decisions, while traditional media has minimal impact.</a:t>
            </a:r>
          </a:p>
          <a:p>
            <a:pPr marL="285750" lvl="0" indent="-285750" eaLnBrk="0" fontAlgn="base" hangingPunct="0">
              <a:spcBef>
                <a:spcPct val="0"/>
              </a:spcBef>
              <a:spcAft>
                <a:spcPct val="0"/>
              </a:spcAft>
              <a:buFont typeface="Wingdings" panose="05000000000000000000" pitchFamily="2" charset="2"/>
              <a:buChar char="Ø"/>
            </a:pPr>
            <a:r>
              <a:rPr lang="en-US" altLang="en-US" dirty="0">
                <a:latin typeface="Arial" panose="020B0604020202020204" pitchFamily="34" charset="0"/>
              </a:rPr>
              <a:t>Gen-Z’s salary expectations align with their experience, and they adjust their expectations realistically over 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46AE364-E7EF-4AFF-A6DA-F52F83073A20}"/>
              </a:ext>
            </a:extLst>
          </p:cNvPr>
          <p:cNvSpPr txBox="1"/>
          <p:nvPr/>
        </p:nvSpPr>
        <p:spPr>
          <a:xfrm>
            <a:off x="1722783" y="848139"/>
            <a:ext cx="7832034" cy="584775"/>
          </a:xfrm>
          <a:prstGeom prst="rect">
            <a:avLst/>
          </a:prstGeom>
          <a:noFill/>
        </p:spPr>
        <p:txBody>
          <a:bodyPr wrap="square" rtlCol="0">
            <a:spAutoFit/>
          </a:bodyPr>
          <a:lstStyle/>
          <a:p>
            <a:pPr algn="ctr"/>
            <a:r>
              <a:rPr lang="en-IN" sz="3200" b="1"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46920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4F349844-9040-4D64-8C41-C7646B4F256D}"/>
              </a:ext>
            </a:extLst>
          </p:cNvPr>
          <p:cNvSpPr/>
          <p:nvPr/>
        </p:nvSpPr>
        <p:spPr>
          <a:xfrm rot="-10800000">
            <a:off x="-9" y="0"/>
            <a:ext cx="12192009"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sp>
        <p:nvSpPr>
          <p:cNvPr id="3" name="TextBox 2">
            <a:extLst>
              <a:ext uri="{FF2B5EF4-FFF2-40B4-BE49-F238E27FC236}">
                <a16:creationId xmlns:a16="http://schemas.microsoft.com/office/drawing/2014/main" id="{70806A0C-2F9D-4586-AAF0-5888E396D346}"/>
              </a:ext>
            </a:extLst>
          </p:cNvPr>
          <p:cNvSpPr txBox="1"/>
          <p:nvPr/>
        </p:nvSpPr>
        <p:spPr>
          <a:xfrm>
            <a:off x="4147925" y="2478157"/>
            <a:ext cx="3896139" cy="707886"/>
          </a:xfrm>
          <a:prstGeom prst="rect">
            <a:avLst/>
          </a:prstGeom>
          <a:noFill/>
        </p:spPr>
        <p:txBody>
          <a:bodyPr wrap="square" rtlCol="0">
            <a:spAutoFit/>
          </a:bodyPr>
          <a:lstStyle/>
          <a:p>
            <a:pPr algn="ctr"/>
            <a:r>
              <a:rPr lang="en-IN" sz="4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132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a:extLst>
              <a:ext uri="{FF2B5EF4-FFF2-40B4-BE49-F238E27FC236}">
                <a16:creationId xmlns:a16="http://schemas.microsoft.com/office/drawing/2014/main" id="{857FBA36-9128-4F3F-A847-EB8B63C6D7B4}"/>
              </a:ext>
            </a:extLst>
          </p:cNvPr>
          <p:cNvSpPr/>
          <p:nvPr/>
        </p:nvSpPr>
        <p:spPr>
          <a:xfrm rot="-10800000">
            <a:off x="-23572" y="-1"/>
            <a:ext cx="12215571" cy="6957443"/>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solidFill>
              <a:schemeClr val="bg1">
                <a:lumMod val="50000"/>
              </a:schemeClr>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sp>
        <p:nvSpPr>
          <p:cNvPr id="10" name="TextBox 4">
            <a:extLst>
              <a:ext uri="{FF2B5EF4-FFF2-40B4-BE49-F238E27FC236}">
                <a16:creationId xmlns:a16="http://schemas.microsoft.com/office/drawing/2014/main" id="{33BA44D8-00BB-423C-A89A-BCB5CCED9AD6}"/>
              </a:ext>
            </a:extLst>
          </p:cNvPr>
          <p:cNvSpPr txBox="1"/>
          <p:nvPr/>
        </p:nvSpPr>
        <p:spPr>
          <a:xfrm>
            <a:off x="955086" y="1580539"/>
            <a:ext cx="2898112"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95000"/>
                    <a:lumOff val="5000"/>
                  </a:schemeClr>
                </a:solidFill>
              </a:rPr>
              <a:t>Introduction to the problem statement and researching about it to get a better understanding</a:t>
            </a:r>
            <a:endParaRPr lang="en-IN" dirty="0">
              <a:solidFill>
                <a:schemeClr val="tx1">
                  <a:lumMod val="95000"/>
                  <a:lumOff val="5000"/>
                </a:schemeClr>
              </a:solidFill>
            </a:endParaRPr>
          </a:p>
        </p:txBody>
      </p:sp>
      <p:sp>
        <p:nvSpPr>
          <p:cNvPr id="11" name="TextBox 5">
            <a:extLst>
              <a:ext uri="{FF2B5EF4-FFF2-40B4-BE49-F238E27FC236}">
                <a16:creationId xmlns:a16="http://schemas.microsoft.com/office/drawing/2014/main" id="{B7CDFF6B-F05B-45F9-8DAE-E4C534B19C69}"/>
              </a:ext>
            </a:extLst>
          </p:cNvPr>
          <p:cNvSpPr txBox="1"/>
          <p:nvPr/>
        </p:nvSpPr>
        <p:spPr>
          <a:xfrm>
            <a:off x="4766985" y="1605278"/>
            <a:ext cx="2761969" cy="141577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95000"/>
                    <a:lumOff val="5000"/>
                  </a:schemeClr>
                </a:solidFill>
              </a:rPr>
              <a:t>Approaching the problem statement and creating a Business Research Document.</a:t>
            </a:r>
            <a:endParaRPr lang="en-IN" dirty="0">
              <a:solidFill>
                <a:schemeClr val="tx1">
                  <a:lumMod val="95000"/>
                  <a:lumOff val="5000"/>
                </a:schemeClr>
              </a:solidFill>
            </a:endParaRPr>
          </a:p>
          <a:p>
            <a:endParaRPr lang="en-IN" sz="1400" dirty="0">
              <a:solidFill>
                <a:schemeClr val="tx1">
                  <a:lumMod val="95000"/>
                  <a:lumOff val="5000"/>
                </a:schemeClr>
              </a:solidFill>
            </a:endParaRPr>
          </a:p>
        </p:txBody>
      </p:sp>
      <p:sp>
        <p:nvSpPr>
          <p:cNvPr id="12" name="TextBox 44">
            <a:extLst>
              <a:ext uri="{FF2B5EF4-FFF2-40B4-BE49-F238E27FC236}">
                <a16:creationId xmlns:a16="http://schemas.microsoft.com/office/drawing/2014/main" id="{A41EED19-41C0-4F0F-A139-57EB7929F040}"/>
              </a:ext>
            </a:extLst>
          </p:cNvPr>
          <p:cNvSpPr txBox="1"/>
          <p:nvPr/>
        </p:nvSpPr>
        <p:spPr>
          <a:xfrm>
            <a:off x="8491029" y="1810689"/>
            <a:ext cx="2961106"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5000"/>
                    <a:lumOff val="5000"/>
                  </a:schemeClr>
                </a:solidFill>
              </a:rPr>
              <a:t>Collecting the data and cleaning It using SQL.</a:t>
            </a:r>
            <a:endParaRPr lang="en-IN" dirty="0">
              <a:solidFill>
                <a:schemeClr val="tx1">
                  <a:lumMod val="95000"/>
                  <a:lumOff val="5000"/>
                </a:schemeClr>
              </a:solidFill>
            </a:endParaRPr>
          </a:p>
          <a:p>
            <a:pPr algn="ctr"/>
            <a:endParaRPr lang="en-IN" dirty="0">
              <a:solidFill>
                <a:schemeClr val="tx1">
                  <a:lumMod val="95000"/>
                  <a:lumOff val="5000"/>
                </a:schemeClr>
              </a:solidFill>
            </a:endParaRPr>
          </a:p>
        </p:txBody>
      </p:sp>
      <p:sp>
        <p:nvSpPr>
          <p:cNvPr id="13" name="TextBox 69">
            <a:extLst>
              <a:ext uri="{FF2B5EF4-FFF2-40B4-BE49-F238E27FC236}">
                <a16:creationId xmlns:a16="http://schemas.microsoft.com/office/drawing/2014/main" id="{A3DB512E-0965-49D7-997B-FC5B671121F7}"/>
              </a:ext>
            </a:extLst>
          </p:cNvPr>
          <p:cNvSpPr txBox="1"/>
          <p:nvPr/>
        </p:nvSpPr>
        <p:spPr>
          <a:xfrm>
            <a:off x="9881587" y="3377701"/>
            <a:ext cx="219072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5000"/>
                    <a:lumOff val="5000"/>
                  </a:schemeClr>
                </a:solidFill>
              </a:rPr>
              <a:t>Analysis of Business questions using SQL.</a:t>
            </a:r>
            <a:endParaRPr lang="en-IN" dirty="0">
              <a:solidFill>
                <a:schemeClr val="tx1">
                  <a:lumMod val="95000"/>
                  <a:lumOff val="5000"/>
                </a:schemeClr>
              </a:solidFill>
            </a:endParaRPr>
          </a:p>
        </p:txBody>
      </p:sp>
      <p:sp>
        <p:nvSpPr>
          <p:cNvPr id="14" name="TextBox 70">
            <a:extLst>
              <a:ext uri="{FF2B5EF4-FFF2-40B4-BE49-F238E27FC236}">
                <a16:creationId xmlns:a16="http://schemas.microsoft.com/office/drawing/2014/main" id="{7C911A0F-CDAD-4A30-837F-6D7C6572196B}"/>
              </a:ext>
            </a:extLst>
          </p:cNvPr>
          <p:cNvSpPr txBox="1"/>
          <p:nvPr/>
        </p:nvSpPr>
        <p:spPr>
          <a:xfrm>
            <a:off x="8329783" y="4825681"/>
            <a:ext cx="292817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95000"/>
                    <a:lumOff val="5000"/>
                  </a:schemeClr>
                </a:solidFill>
              </a:rPr>
              <a:t>Creating a comprehensive Dashboard.</a:t>
            </a:r>
            <a:endParaRPr lang="en-IN" dirty="0">
              <a:solidFill>
                <a:schemeClr val="tx1">
                  <a:lumMod val="95000"/>
                  <a:lumOff val="5000"/>
                </a:schemeClr>
              </a:solidFill>
            </a:endParaRPr>
          </a:p>
        </p:txBody>
      </p:sp>
      <p:sp>
        <p:nvSpPr>
          <p:cNvPr id="15" name="TextBox 71">
            <a:extLst>
              <a:ext uri="{FF2B5EF4-FFF2-40B4-BE49-F238E27FC236}">
                <a16:creationId xmlns:a16="http://schemas.microsoft.com/office/drawing/2014/main" id="{CBC44050-4058-44FA-A42A-11FAA85F6C38}"/>
              </a:ext>
            </a:extLst>
          </p:cNvPr>
          <p:cNvSpPr txBox="1"/>
          <p:nvPr/>
        </p:nvSpPr>
        <p:spPr>
          <a:xfrm>
            <a:off x="4969195" y="4825680"/>
            <a:ext cx="220646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95000"/>
                    <a:lumOff val="5000"/>
                  </a:schemeClr>
                </a:solidFill>
              </a:rPr>
              <a:t>Creating Focus area  Dashboards</a:t>
            </a:r>
            <a:r>
              <a:rPr lang="en-US" sz="1400" dirty="0">
                <a:solidFill>
                  <a:schemeClr val="tx1">
                    <a:lumMod val="95000"/>
                    <a:lumOff val="5000"/>
                  </a:schemeClr>
                </a:solidFill>
              </a:rPr>
              <a:t>.</a:t>
            </a:r>
            <a:endParaRPr lang="en-IN" sz="1400" dirty="0">
              <a:solidFill>
                <a:schemeClr val="tx1">
                  <a:lumMod val="95000"/>
                  <a:lumOff val="5000"/>
                </a:schemeClr>
              </a:solidFill>
            </a:endParaRPr>
          </a:p>
        </p:txBody>
      </p:sp>
      <p:sp>
        <p:nvSpPr>
          <p:cNvPr id="16" name="TextBox 72">
            <a:extLst>
              <a:ext uri="{FF2B5EF4-FFF2-40B4-BE49-F238E27FC236}">
                <a16:creationId xmlns:a16="http://schemas.microsoft.com/office/drawing/2014/main" id="{27E4F621-83D8-4D20-BF03-6D927AE8C0B3}"/>
              </a:ext>
            </a:extLst>
          </p:cNvPr>
          <p:cNvSpPr txBox="1"/>
          <p:nvPr/>
        </p:nvSpPr>
        <p:spPr>
          <a:xfrm>
            <a:off x="1035735" y="5102679"/>
            <a:ext cx="264942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95000"/>
                    <a:lumOff val="5000"/>
                  </a:schemeClr>
                </a:solidFill>
              </a:rPr>
              <a:t>The Final Insight</a:t>
            </a:r>
            <a:endParaRPr lang="en-IN" dirty="0">
              <a:solidFill>
                <a:schemeClr val="tx1">
                  <a:lumMod val="95000"/>
                  <a:lumOff val="5000"/>
                </a:schemeClr>
              </a:solidFill>
            </a:endParaRPr>
          </a:p>
        </p:txBody>
      </p:sp>
      <p:sp>
        <p:nvSpPr>
          <p:cNvPr id="17" name="Arrow: Right 16">
            <a:extLst>
              <a:ext uri="{FF2B5EF4-FFF2-40B4-BE49-F238E27FC236}">
                <a16:creationId xmlns:a16="http://schemas.microsoft.com/office/drawing/2014/main" id="{2B810695-9A42-44AA-ADD4-FCEBEDB31597}"/>
              </a:ext>
            </a:extLst>
          </p:cNvPr>
          <p:cNvSpPr/>
          <p:nvPr/>
        </p:nvSpPr>
        <p:spPr>
          <a:xfrm>
            <a:off x="3955939" y="2037424"/>
            <a:ext cx="629481" cy="34707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Arrow: Right 17">
            <a:extLst>
              <a:ext uri="{FF2B5EF4-FFF2-40B4-BE49-F238E27FC236}">
                <a16:creationId xmlns:a16="http://schemas.microsoft.com/office/drawing/2014/main" id="{97EB8B9C-9668-4E09-8FDB-EB4B12462162}"/>
              </a:ext>
            </a:extLst>
          </p:cNvPr>
          <p:cNvSpPr/>
          <p:nvPr/>
        </p:nvSpPr>
        <p:spPr>
          <a:xfrm>
            <a:off x="7627419" y="2037365"/>
            <a:ext cx="556591" cy="34707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B588A49F-DD05-4D45-856D-E85E319C3DC9}"/>
              </a:ext>
            </a:extLst>
          </p:cNvPr>
          <p:cNvSpPr/>
          <p:nvPr/>
        </p:nvSpPr>
        <p:spPr>
          <a:xfrm flipH="1">
            <a:off x="3923365" y="4989368"/>
            <a:ext cx="641012" cy="3470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88045E79-BC5D-4568-A1BA-C1976B49722D}"/>
              </a:ext>
            </a:extLst>
          </p:cNvPr>
          <p:cNvSpPr/>
          <p:nvPr/>
        </p:nvSpPr>
        <p:spPr>
          <a:xfrm flipH="1">
            <a:off x="7646183" y="4979540"/>
            <a:ext cx="556590" cy="34707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Arrow: Bent 20">
            <a:extLst>
              <a:ext uri="{FF2B5EF4-FFF2-40B4-BE49-F238E27FC236}">
                <a16:creationId xmlns:a16="http://schemas.microsoft.com/office/drawing/2014/main" id="{D3F3C34F-C291-40D7-83AD-A72A28871B7D}"/>
              </a:ext>
            </a:extLst>
          </p:cNvPr>
          <p:cNvSpPr/>
          <p:nvPr/>
        </p:nvSpPr>
        <p:spPr>
          <a:xfrm flipH="1" flipV="1">
            <a:off x="11178407" y="4718050"/>
            <a:ext cx="547456" cy="542636"/>
          </a:xfrm>
          <a:prstGeom prst="bentArrow">
            <a:avLst>
              <a:gd name="adj1" fmla="val 25000"/>
              <a:gd name="adj2" fmla="val 25000"/>
              <a:gd name="adj3" fmla="val 25000"/>
              <a:gd name="adj4" fmla="val 195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24" name="Rectangle: Rounded Corners 23">
            <a:extLst>
              <a:ext uri="{FF2B5EF4-FFF2-40B4-BE49-F238E27FC236}">
                <a16:creationId xmlns:a16="http://schemas.microsoft.com/office/drawing/2014/main" id="{AB44CC15-A775-4DF9-9416-86C5545294EB}"/>
              </a:ext>
            </a:extLst>
          </p:cNvPr>
          <p:cNvSpPr/>
          <p:nvPr/>
        </p:nvSpPr>
        <p:spPr>
          <a:xfrm>
            <a:off x="814851" y="1429592"/>
            <a:ext cx="3063922" cy="1415772"/>
          </a:xfrm>
          <a:prstGeom prst="round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Arrow: Bent 21">
            <a:extLst>
              <a:ext uri="{FF2B5EF4-FFF2-40B4-BE49-F238E27FC236}">
                <a16:creationId xmlns:a16="http://schemas.microsoft.com/office/drawing/2014/main" id="{1E51223F-B137-4F7C-8E1C-D970542E9555}"/>
              </a:ext>
            </a:extLst>
          </p:cNvPr>
          <p:cNvSpPr/>
          <p:nvPr/>
        </p:nvSpPr>
        <p:spPr>
          <a:xfrm rot="5400000">
            <a:off x="11222866" y="2104777"/>
            <a:ext cx="524402" cy="547456"/>
          </a:xfrm>
          <a:prstGeom prst="bentArrow">
            <a:avLst>
              <a:gd name="adj1" fmla="val 25000"/>
              <a:gd name="adj2" fmla="val 25000"/>
              <a:gd name="adj3" fmla="val 25000"/>
              <a:gd name="adj4" fmla="val 195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23" name="TextBox 22">
            <a:extLst>
              <a:ext uri="{FF2B5EF4-FFF2-40B4-BE49-F238E27FC236}">
                <a16:creationId xmlns:a16="http://schemas.microsoft.com/office/drawing/2014/main" id="{5F9549DD-CDCE-466F-A362-E66593FE5B87}"/>
              </a:ext>
            </a:extLst>
          </p:cNvPr>
          <p:cNvSpPr txBox="1"/>
          <p:nvPr/>
        </p:nvSpPr>
        <p:spPr>
          <a:xfrm>
            <a:off x="92765" y="398594"/>
            <a:ext cx="12099234" cy="584775"/>
          </a:xfrm>
          <a:prstGeom prst="rect">
            <a:avLst/>
          </a:prstGeom>
          <a:noFill/>
        </p:spPr>
        <p:txBody>
          <a:bodyPr wrap="square" rtlCol="0">
            <a:spAutoFit/>
          </a:bodyPr>
          <a:lstStyle/>
          <a:p>
            <a:pPr algn="ctr"/>
            <a:r>
              <a:rPr lang="en-US" sz="3200" b="1" dirty="0">
                <a:solidFill>
                  <a:schemeClr val="tx1">
                    <a:lumMod val="95000"/>
                    <a:lumOff val="5000"/>
                  </a:schemeClr>
                </a:solidFill>
                <a:latin typeface="Arial" panose="020B0604020202020204" pitchFamily="34" charset="0"/>
                <a:cs typeface="Arial" panose="020B0604020202020204" pitchFamily="34" charset="0"/>
              </a:rPr>
              <a:t>Learning Roadmap Success</a:t>
            </a:r>
            <a:endParaRPr lang="en-IN" sz="3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7DA9F95C-E374-4821-A609-A1F73146E5EB}"/>
              </a:ext>
            </a:extLst>
          </p:cNvPr>
          <p:cNvSpPr/>
          <p:nvPr/>
        </p:nvSpPr>
        <p:spPr>
          <a:xfrm>
            <a:off x="4610995" y="1503018"/>
            <a:ext cx="3063922" cy="1415772"/>
          </a:xfrm>
          <a:prstGeom prst="round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6D2E463A-3C91-4119-A44F-79D07895FA41}"/>
              </a:ext>
            </a:extLst>
          </p:cNvPr>
          <p:cNvSpPr/>
          <p:nvPr/>
        </p:nvSpPr>
        <p:spPr>
          <a:xfrm>
            <a:off x="8147417" y="1503018"/>
            <a:ext cx="3063922" cy="1415772"/>
          </a:xfrm>
          <a:prstGeom prst="round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74D059F2-B32C-425D-BCEB-6EB902180773}"/>
              </a:ext>
            </a:extLst>
          </p:cNvPr>
          <p:cNvSpPr/>
          <p:nvPr/>
        </p:nvSpPr>
        <p:spPr>
          <a:xfrm>
            <a:off x="8147417" y="4490961"/>
            <a:ext cx="3063922" cy="1415772"/>
          </a:xfrm>
          <a:prstGeom prst="round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Rounded Corners 29">
            <a:extLst>
              <a:ext uri="{FF2B5EF4-FFF2-40B4-BE49-F238E27FC236}">
                <a16:creationId xmlns:a16="http://schemas.microsoft.com/office/drawing/2014/main" id="{2654710A-53E8-45C7-B86A-14567B158545}"/>
              </a:ext>
            </a:extLst>
          </p:cNvPr>
          <p:cNvSpPr/>
          <p:nvPr/>
        </p:nvSpPr>
        <p:spPr>
          <a:xfrm>
            <a:off x="814851" y="4609086"/>
            <a:ext cx="3063922" cy="1415772"/>
          </a:xfrm>
          <a:prstGeom prst="round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Rounded Corners 30">
            <a:extLst>
              <a:ext uri="{FF2B5EF4-FFF2-40B4-BE49-F238E27FC236}">
                <a16:creationId xmlns:a16="http://schemas.microsoft.com/office/drawing/2014/main" id="{8F993CB0-BF05-48F0-940D-8D8C7A11CD18}"/>
              </a:ext>
            </a:extLst>
          </p:cNvPr>
          <p:cNvSpPr/>
          <p:nvPr/>
        </p:nvSpPr>
        <p:spPr>
          <a:xfrm>
            <a:off x="4610995" y="4526933"/>
            <a:ext cx="3063922" cy="1415772"/>
          </a:xfrm>
          <a:prstGeom prst="round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B0ECFA74-3EB4-496A-8358-42116B4B156D}"/>
              </a:ext>
            </a:extLst>
          </p:cNvPr>
          <p:cNvSpPr/>
          <p:nvPr/>
        </p:nvSpPr>
        <p:spPr>
          <a:xfrm>
            <a:off x="9537560" y="3074731"/>
            <a:ext cx="2521920" cy="1302685"/>
          </a:xfrm>
          <a:prstGeom prst="round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9581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782BA1C3-E659-4DC8-BCE1-AB3E2D178EDE}"/>
              </a:ext>
            </a:extLst>
          </p:cNvPr>
          <p:cNvSpPr/>
          <p:nvPr/>
        </p:nvSpPr>
        <p:spPr>
          <a:xfrm>
            <a:off x="0" y="0"/>
            <a:ext cx="8958470" cy="6857999"/>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pPr marL="742950" lvl="1" indent="-285750">
              <a:buFont typeface="Wingdings" panose="05000000000000000000" pitchFamily="2" charset="2"/>
              <a:buChar char="Ø"/>
            </a:pPr>
            <a:r>
              <a:rPr lang="en-US" dirty="0"/>
              <a:t>For the problem statement, we will be going to discuss about Generation Z. The generation which was born between 1995 to 2012 in the era where technology was introduced, internet started penetrating, and there was social and economic change in the world. This generation is persistent, rebellious and ambitious towards future. These people want to make impact on this world more than any other generations.</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Their characteristics include Digital natives, tech-savvy, diverse, socially conscious, short attention span, global perspective, independent thinkers, flexible and adaptable.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However, in the corporate world,  Gen Z’s are not understood by the Employers, as a result of which both faces problems at workplace. So, in this project we will understand the gap and help the recruiters get the right people at right place in the organizations.</a:t>
            </a:r>
            <a:endParaRPr lang="en-IN" dirty="0"/>
          </a:p>
        </p:txBody>
      </p:sp>
      <p:sp>
        <p:nvSpPr>
          <p:cNvPr id="4" name="TextBox 3">
            <a:extLst>
              <a:ext uri="{FF2B5EF4-FFF2-40B4-BE49-F238E27FC236}">
                <a16:creationId xmlns:a16="http://schemas.microsoft.com/office/drawing/2014/main" id="{CE45E764-D82B-4378-96B6-C17EA9BE1A07}"/>
              </a:ext>
            </a:extLst>
          </p:cNvPr>
          <p:cNvSpPr txBox="1"/>
          <p:nvPr/>
        </p:nvSpPr>
        <p:spPr>
          <a:xfrm>
            <a:off x="437322" y="443949"/>
            <a:ext cx="11025808" cy="1569660"/>
          </a:xfrm>
          <a:prstGeom prst="rect">
            <a:avLst/>
          </a:prstGeom>
          <a:noFill/>
        </p:spPr>
        <p:txBody>
          <a:bodyPr wrap="square">
            <a:spAutoFit/>
          </a:bodyPr>
          <a:lstStyle/>
          <a:p>
            <a:pPr algn="ctr"/>
            <a:r>
              <a:rPr lang="en-US" sz="3200" b="1" dirty="0">
                <a:solidFill>
                  <a:schemeClr val="tx1">
                    <a:lumMod val="95000"/>
                    <a:lumOff val="5000"/>
                  </a:schemeClr>
                </a:solidFill>
                <a:latin typeface="Arial" panose="020B0604020202020204" pitchFamily="34" charset="0"/>
                <a:ea typeface="ADLaM Display" panose="020F0502020204030204" pitchFamily="2" charset="0"/>
                <a:cs typeface="Arial" panose="020B0604020202020204" pitchFamily="34" charset="0"/>
              </a:rPr>
              <a:t>Introduction to the problem statement and researching about it to get a better understanding</a:t>
            </a:r>
            <a:r>
              <a:rPr lang="en-US" sz="3200" b="1" dirty="0">
                <a:solidFill>
                  <a:schemeClr val="accent5">
                    <a:lumMod val="40000"/>
                    <a:lumOff val="60000"/>
                  </a:schemeClr>
                </a:solidFill>
                <a:latin typeface="Arial" panose="020B0604020202020204" pitchFamily="34" charset="0"/>
                <a:ea typeface="ADLaM Display" panose="020F0502020204030204" pitchFamily="2" charset="0"/>
                <a:cs typeface="Arial" panose="020B0604020202020204" pitchFamily="34" charset="0"/>
              </a:rPr>
              <a:t>.</a:t>
            </a:r>
            <a:br>
              <a:rPr lang="en-IN" sz="3200" b="1" dirty="0">
                <a:solidFill>
                  <a:schemeClr val="accent5">
                    <a:lumMod val="40000"/>
                    <a:lumOff val="60000"/>
                  </a:schemeClr>
                </a:solidFill>
                <a:latin typeface="Arial" panose="020B0604020202020204" pitchFamily="34" charset="0"/>
                <a:ea typeface="ADLaM Display" panose="020F0502020204030204" pitchFamily="2" charset="0"/>
                <a:cs typeface="Arial" panose="020B0604020202020204" pitchFamily="34" charset="0"/>
              </a:rPr>
            </a:br>
            <a:endParaRPr lang="en-IN" sz="3200" dirty="0">
              <a:latin typeface="Arial" panose="020B0604020202020204" pitchFamily="34" charset="0"/>
              <a:cs typeface="Arial" panose="020B0604020202020204" pitchFamily="34" charset="0"/>
            </a:endParaRPr>
          </a:p>
        </p:txBody>
      </p:sp>
      <p:pic>
        <p:nvPicPr>
          <p:cNvPr id="5" name="Picture 4" descr="A black and white logo with arrows and a head with a question mark&#10;&#10;Description automatically generated">
            <a:extLst>
              <a:ext uri="{FF2B5EF4-FFF2-40B4-BE49-F238E27FC236}">
                <a16:creationId xmlns:a16="http://schemas.microsoft.com/office/drawing/2014/main" id="{6D3255C2-79BA-47F2-932C-BCCFAD5A6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8470" y="1553816"/>
            <a:ext cx="3233530" cy="3750365"/>
          </a:xfrm>
          <a:prstGeom prst="rect">
            <a:avLst/>
          </a:prstGeom>
        </p:spPr>
      </p:pic>
    </p:spTree>
    <p:extLst>
      <p:ext uri="{BB962C8B-B14F-4D97-AF65-F5344CB8AC3E}">
        <p14:creationId xmlns:p14="http://schemas.microsoft.com/office/powerpoint/2010/main" val="96328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F31191-BE94-4E83-A2DB-C95D3B911B9F}"/>
              </a:ext>
            </a:extLst>
          </p:cNvPr>
          <p:cNvPicPr>
            <a:picLocks noChangeAspect="1"/>
          </p:cNvPicPr>
          <p:nvPr/>
        </p:nvPicPr>
        <p:blipFill>
          <a:blip r:embed="rId2"/>
          <a:stretch>
            <a:fillRect/>
          </a:stretch>
        </p:blipFill>
        <p:spPr>
          <a:xfrm>
            <a:off x="6273662" y="1670186"/>
            <a:ext cx="4772024" cy="2076450"/>
          </a:xfrm>
          <a:prstGeom prst="rect">
            <a:avLst/>
          </a:prstGeom>
        </p:spPr>
      </p:pic>
      <p:pic>
        <p:nvPicPr>
          <p:cNvPr id="3" name="Picture 2">
            <a:extLst>
              <a:ext uri="{FF2B5EF4-FFF2-40B4-BE49-F238E27FC236}">
                <a16:creationId xmlns:a16="http://schemas.microsoft.com/office/drawing/2014/main" id="{3031B1A4-2B68-4435-BABA-2063C6A87126}"/>
              </a:ext>
            </a:extLst>
          </p:cNvPr>
          <p:cNvPicPr>
            <a:picLocks noChangeAspect="1"/>
          </p:cNvPicPr>
          <p:nvPr/>
        </p:nvPicPr>
        <p:blipFill>
          <a:blip r:embed="rId3"/>
          <a:stretch>
            <a:fillRect/>
          </a:stretch>
        </p:blipFill>
        <p:spPr>
          <a:xfrm>
            <a:off x="838200" y="1670186"/>
            <a:ext cx="4772025" cy="2076450"/>
          </a:xfrm>
          <a:prstGeom prst="rect">
            <a:avLst/>
          </a:prstGeom>
          <a:noFill/>
        </p:spPr>
      </p:pic>
      <p:pic>
        <p:nvPicPr>
          <p:cNvPr id="4" name="Picture 3">
            <a:extLst>
              <a:ext uri="{FF2B5EF4-FFF2-40B4-BE49-F238E27FC236}">
                <a16:creationId xmlns:a16="http://schemas.microsoft.com/office/drawing/2014/main" id="{4AB49C80-1791-436A-8C8E-316BFD2AD1D1}"/>
              </a:ext>
            </a:extLst>
          </p:cNvPr>
          <p:cNvPicPr>
            <a:picLocks noChangeAspect="1"/>
          </p:cNvPicPr>
          <p:nvPr/>
        </p:nvPicPr>
        <p:blipFill>
          <a:blip r:embed="rId4"/>
          <a:stretch>
            <a:fillRect/>
          </a:stretch>
        </p:blipFill>
        <p:spPr>
          <a:xfrm>
            <a:off x="6273662" y="4002880"/>
            <a:ext cx="4772024" cy="2430326"/>
          </a:xfrm>
          <a:prstGeom prst="rect">
            <a:avLst/>
          </a:prstGeom>
        </p:spPr>
      </p:pic>
      <p:pic>
        <p:nvPicPr>
          <p:cNvPr id="5" name="Picture 4">
            <a:extLst>
              <a:ext uri="{FF2B5EF4-FFF2-40B4-BE49-F238E27FC236}">
                <a16:creationId xmlns:a16="http://schemas.microsoft.com/office/drawing/2014/main" id="{D90ED968-026B-4479-91C9-FA607D986D7B}"/>
              </a:ext>
            </a:extLst>
          </p:cNvPr>
          <p:cNvPicPr>
            <a:picLocks noChangeAspect="1"/>
          </p:cNvPicPr>
          <p:nvPr/>
        </p:nvPicPr>
        <p:blipFill>
          <a:blip r:embed="rId5"/>
          <a:stretch>
            <a:fillRect/>
          </a:stretch>
        </p:blipFill>
        <p:spPr>
          <a:xfrm>
            <a:off x="838200" y="4002880"/>
            <a:ext cx="4742207" cy="1420262"/>
          </a:xfrm>
          <a:prstGeom prst="rect">
            <a:avLst/>
          </a:prstGeom>
        </p:spPr>
      </p:pic>
      <p:pic>
        <p:nvPicPr>
          <p:cNvPr id="6" name="Picture 5">
            <a:extLst>
              <a:ext uri="{FF2B5EF4-FFF2-40B4-BE49-F238E27FC236}">
                <a16:creationId xmlns:a16="http://schemas.microsoft.com/office/drawing/2014/main" id="{B6B76337-6956-4BBC-A986-37C7F86B7280}"/>
              </a:ext>
            </a:extLst>
          </p:cNvPr>
          <p:cNvPicPr>
            <a:picLocks noChangeAspect="1"/>
          </p:cNvPicPr>
          <p:nvPr/>
        </p:nvPicPr>
        <p:blipFill>
          <a:blip r:embed="rId6"/>
          <a:stretch>
            <a:fillRect/>
          </a:stretch>
        </p:blipFill>
        <p:spPr>
          <a:xfrm>
            <a:off x="880026" y="5566431"/>
            <a:ext cx="4700381" cy="866775"/>
          </a:xfrm>
          <a:prstGeom prst="rect">
            <a:avLst/>
          </a:prstGeom>
        </p:spPr>
      </p:pic>
      <p:sp>
        <p:nvSpPr>
          <p:cNvPr id="8" name="TextBox 7">
            <a:extLst>
              <a:ext uri="{FF2B5EF4-FFF2-40B4-BE49-F238E27FC236}">
                <a16:creationId xmlns:a16="http://schemas.microsoft.com/office/drawing/2014/main" id="{5A3DB0AB-15A0-4514-A159-485E14228834}"/>
              </a:ext>
            </a:extLst>
          </p:cNvPr>
          <p:cNvSpPr txBox="1"/>
          <p:nvPr/>
        </p:nvSpPr>
        <p:spPr>
          <a:xfrm>
            <a:off x="880027" y="336724"/>
            <a:ext cx="9992140" cy="1077218"/>
          </a:xfrm>
          <a:prstGeom prst="rect">
            <a:avLst/>
          </a:prstGeom>
          <a:noFill/>
        </p:spPr>
        <p:txBody>
          <a:bodyPr wrap="square">
            <a:spAutoFit/>
          </a:bodyPr>
          <a:lstStyle/>
          <a:p>
            <a:pPr algn="ctr"/>
            <a:r>
              <a:rPr lang="en-US" sz="3200" b="1" dirty="0">
                <a:latin typeface="Arial" panose="020B0604020202020204" pitchFamily="34" charset="0"/>
                <a:cs typeface="Arial" panose="020B0604020202020204" pitchFamily="34" charset="0"/>
              </a:rPr>
              <a:t>Approaching the problem statement and creating a Business Research Document</a:t>
            </a:r>
            <a:endParaRPr lang="en-IN" sz="3200" dirty="0"/>
          </a:p>
        </p:txBody>
      </p:sp>
    </p:spTree>
    <p:extLst>
      <p:ext uri="{BB962C8B-B14F-4D97-AF65-F5344CB8AC3E}">
        <p14:creationId xmlns:p14="http://schemas.microsoft.com/office/powerpoint/2010/main" val="21861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1668990C-965A-414E-9603-5AD9143F66CD}"/>
              </a:ext>
            </a:extLst>
          </p:cNvPr>
          <p:cNvSpPr/>
          <p:nvPr/>
        </p:nvSpPr>
        <p:spPr>
          <a:xfrm rot="-10800000">
            <a:off x="-23572" y="-1"/>
            <a:ext cx="12215571" cy="6957443"/>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solidFill>
              <a:schemeClr val="bg1">
                <a:lumMod val="50000"/>
              </a:schemeClr>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sp>
        <p:nvSpPr>
          <p:cNvPr id="3" name="TextBox 2">
            <a:extLst>
              <a:ext uri="{FF2B5EF4-FFF2-40B4-BE49-F238E27FC236}">
                <a16:creationId xmlns:a16="http://schemas.microsoft.com/office/drawing/2014/main" id="{20E7597C-2AB3-4B2F-9A88-1704B3462F7E}"/>
              </a:ext>
            </a:extLst>
          </p:cNvPr>
          <p:cNvSpPr txBox="1"/>
          <p:nvPr/>
        </p:nvSpPr>
        <p:spPr>
          <a:xfrm>
            <a:off x="861392" y="1971474"/>
            <a:ext cx="5420138" cy="2308324"/>
          </a:xfrm>
          <a:prstGeom prst="rect">
            <a:avLst/>
          </a:prstGeom>
          <a:noFill/>
        </p:spPr>
        <p:txBody>
          <a:bodyPr wrap="square" rtlCol="0">
            <a:spAutoFit/>
          </a:bodyPr>
          <a:lstStyle/>
          <a:p>
            <a:pPr marL="457200" indent="-457200">
              <a:buFont typeface="Wingdings" panose="05000000000000000000" pitchFamily="2" charset="2"/>
              <a:buChar char="Ø"/>
            </a:pPr>
            <a:r>
              <a:rPr lang="en-US" sz="1800" b="0" i="0" dirty="0">
                <a:solidFill>
                  <a:schemeClr val="tx1">
                    <a:lumMod val="95000"/>
                    <a:lumOff val="5000"/>
                  </a:schemeClr>
                </a:solidFill>
                <a:effectLst/>
                <a:latin typeface="Arial" panose="020B0604020202020204" pitchFamily="34" charset="0"/>
                <a:cs typeface="Arial" panose="020B0604020202020204" pitchFamily="34" charset="0"/>
              </a:rPr>
              <a:t>Data collection improves customer experience and drives better decision-making and overall growth for businesses across the board.</a:t>
            </a:r>
          </a:p>
          <a:p>
            <a:pPr marL="457200" indent="-457200">
              <a:buFont typeface="Wingdings" panose="05000000000000000000" pitchFamily="2" charset="2"/>
              <a:buChar char="Ø"/>
            </a:pPr>
            <a:endParaRPr lang="en-US" sz="1800"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en-US" sz="1800" dirty="0">
                <a:solidFill>
                  <a:schemeClr val="tx1">
                    <a:lumMod val="95000"/>
                    <a:lumOff val="5000"/>
                  </a:schemeClr>
                </a:solidFill>
                <a:latin typeface="Arial" panose="020B0604020202020204" pitchFamily="34" charset="0"/>
                <a:cs typeface="Arial" panose="020B0604020202020204" pitchFamily="34" charset="0"/>
              </a:rPr>
              <a:t>For our problem statement we gathered data from the Gen-</a:t>
            </a:r>
            <a:r>
              <a:rPr lang="en-US" sz="1800" dirty="0" err="1">
                <a:solidFill>
                  <a:schemeClr val="tx1">
                    <a:lumMod val="95000"/>
                    <a:lumOff val="5000"/>
                  </a:schemeClr>
                </a:solidFill>
                <a:latin typeface="Arial" panose="020B0604020202020204" pitchFamily="34" charset="0"/>
                <a:cs typeface="Arial" panose="020B0604020202020204" pitchFamily="34" charset="0"/>
              </a:rPr>
              <a:t>Zs</a:t>
            </a:r>
            <a:r>
              <a:rPr lang="en-US" sz="1800" dirty="0">
                <a:solidFill>
                  <a:schemeClr val="tx1">
                    <a:lumMod val="95000"/>
                    <a:lumOff val="5000"/>
                  </a:schemeClr>
                </a:solidFill>
                <a:latin typeface="Arial" panose="020B0604020202020204" pitchFamily="34" charset="0"/>
                <a:cs typeface="Arial" panose="020B0604020202020204" pitchFamily="34" charset="0"/>
              </a:rPr>
              <a:t> through platforms like LinkedIn, Instagram, etc.</a:t>
            </a:r>
            <a:endParaRPr lang="en-IN" sz="1600" dirty="0">
              <a:solidFill>
                <a:schemeClr val="tx1">
                  <a:lumMod val="95000"/>
                  <a:lumOff val="5000"/>
                </a:schemeClr>
              </a:solidFill>
              <a:latin typeface="Arial" panose="020B0604020202020204" pitchFamily="34" charset="0"/>
              <a:cs typeface="Arial" panose="020B0604020202020204" pitchFamily="34" charset="0"/>
            </a:endParaRPr>
          </a:p>
          <a:p>
            <a:endParaRPr lang="en-IN" dirty="0">
              <a:solidFill>
                <a:schemeClr val="tx1">
                  <a:lumMod val="95000"/>
                  <a:lumOff val="5000"/>
                </a:schemeClr>
              </a:solidFill>
            </a:endParaRPr>
          </a:p>
        </p:txBody>
      </p:sp>
      <p:pic>
        <p:nvPicPr>
          <p:cNvPr id="4" name="Picture 3">
            <a:extLst>
              <a:ext uri="{FF2B5EF4-FFF2-40B4-BE49-F238E27FC236}">
                <a16:creationId xmlns:a16="http://schemas.microsoft.com/office/drawing/2014/main" id="{28EE034D-01C6-45B1-A09C-E2502708598B}"/>
              </a:ext>
            </a:extLst>
          </p:cNvPr>
          <p:cNvPicPr>
            <a:picLocks noChangeAspect="1"/>
          </p:cNvPicPr>
          <p:nvPr/>
        </p:nvPicPr>
        <p:blipFill>
          <a:blip r:embed="rId2"/>
          <a:stretch>
            <a:fillRect/>
          </a:stretch>
        </p:blipFill>
        <p:spPr>
          <a:xfrm>
            <a:off x="6917634" y="1274632"/>
            <a:ext cx="4412974" cy="1799900"/>
          </a:xfrm>
          <a:prstGeom prst="rect">
            <a:avLst/>
          </a:prstGeom>
        </p:spPr>
      </p:pic>
      <p:pic>
        <p:nvPicPr>
          <p:cNvPr id="5" name="Picture 4">
            <a:extLst>
              <a:ext uri="{FF2B5EF4-FFF2-40B4-BE49-F238E27FC236}">
                <a16:creationId xmlns:a16="http://schemas.microsoft.com/office/drawing/2014/main" id="{8A3AB17C-79B9-4FC0-A554-07710DF4337F}"/>
              </a:ext>
            </a:extLst>
          </p:cNvPr>
          <p:cNvPicPr>
            <a:picLocks noChangeAspect="1"/>
          </p:cNvPicPr>
          <p:nvPr/>
        </p:nvPicPr>
        <p:blipFill>
          <a:blip r:embed="rId3"/>
          <a:stretch>
            <a:fillRect/>
          </a:stretch>
        </p:blipFill>
        <p:spPr>
          <a:xfrm>
            <a:off x="6891131" y="3423970"/>
            <a:ext cx="4412974" cy="433781"/>
          </a:xfrm>
          <a:prstGeom prst="rect">
            <a:avLst/>
          </a:prstGeom>
        </p:spPr>
      </p:pic>
      <p:pic>
        <p:nvPicPr>
          <p:cNvPr id="6" name="Picture 5">
            <a:extLst>
              <a:ext uri="{FF2B5EF4-FFF2-40B4-BE49-F238E27FC236}">
                <a16:creationId xmlns:a16="http://schemas.microsoft.com/office/drawing/2014/main" id="{78C5487B-B57A-4D2C-8AC8-AB02A06E52E1}"/>
              </a:ext>
            </a:extLst>
          </p:cNvPr>
          <p:cNvPicPr>
            <a:picLocks noChangeAspect="1"/>
          </p:cNvPicPr>
          <p:nvPr/>
        </p:nvPicPr>
        <p:blipFill>
          <a:blip r:embed="rId4"/>
          <a:stretch>
            <a:fillRect/>
          </a:stretch>
        </p:blipFill>
        <p:spPr>
          <a:xfrm>
            <a:off x="6891131" y="4192530"/>
            <a:ext cx="4412974" cy="460417"/>
          </a:xfrm>
          <a:prstGeom prst="rect">
            <a:avLst/>
          </a:prstGeom>
        </p:spPr>
      </p:pic>
      <p:pic>
        <p:nvPicPr>
          <p:cNvPr id="7" name="Picture 6">
            <a:extLst>
              <a:ext uri="{FF2B5EF4-FFF2-40B4-BE49-F238E27FC236}">
                <a16:creationId xmlns:a16="http://schemas.microsoft.com/office/drawing/2014/main" id="{FE0CA080-1722-421B-BAEB-5FDDF4445599}"/>
              </a:ext>
            </a:extLst>
          </p:cNvPr>
          <p:cNvPicPr>
            <a:picLocks noChangeAspect="1"/>
          </p:cNvPicPr>
          <p:nvPr/>
        </p:nvPicPr>
        <p:blipFill>
          <a:blip r:embed="rId5"/>
          <a:stretch>
            <a:fillRect/>
          </a:stretch>
        </p:blipFill>
        <p:spPr>
          <a:xfrm>
            <a:off x="6917634" y="5093641"/>
            <a:ext cx="4412974" cy="711553"/>
          </a:xfrm>
          <a:prstGeom prst="rect">
            <a:avLst/>
          </a:prstGeom>
        </p:spPr>
      </p:pic>
      <p:sp>
        <p:nvSpPr>
          <p:cNvPr id="8" name="TextBox 7">
            <a:extLst>
              <a:ext uri="{FF2B5EF4-FFF2-40B4-BE49-F238E27FC236}">
                <a16:creationId xmlns:a16="http://schemas.microsoft.com/office/drawing/2014/main" id="{3A8A24E2-251B-4150-BC8D-46635275FEF9}"/>
              </a:ext>
            </a:extLst>
          </p:cNvPr>
          <p:cNvSpPr txBox="1"/>
          <p:nvPr/>
        </p:nvSpPr>
        <p:spPr>
          <a:xfrm>
            <a:off x="2981739" y="477078"/>
            <a:ext cx="4678018" cy="861774"/>
          </a:xfrm>
          <a:prstGeom prst="rect">
            <a:avLst/>
          </a:prstGeom>
          <a:noFill/>
        </p:spPr>
        <p:txBody>
          <a:bodyPr wrap="square" rtlCol="0">
            <a:spAutoFit/>
          </a:bodyPr>
          <a:lstStyle/>
          <a:p>
            <a:pPr algn="ctr"/>
            <a:r>
              <a:rPr lang="en-US" sz="3200" b="1" dirty="0">
                <a:solidFill>
                  <a:schemeClr val="tx1">
                    <a:lumMod val="95000"/>
                    <a:lumOff val="5000"/>
                  </a:schemeClr>
                </a:solidFill>
                <a:latin typeface="Arial" panose="020B0604020202020204" pitchFamily="34" charset="0"/>
                <a:cs typeface="Arial" panose="020B0604020202020204" pitchFamily="34" charset="0"/>
              </a:rPr>
              <a:t>Data Collection </a:t>
            </a:r>
            <a:endParaRPr lang="en-IN" sz="3200" b="1" dirty="0">
              <a:solidFill>
                <a:schemeClr val="tx1">
                  <a:lumMod val="95000"/>
                  <a:lumOff val="5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8435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0B82F9B7-E557-42FD-AA1C-D718652DAE06}"/>
              </a:ext>
            </a:extLst>
          </p:cNvPr>
          <p:cNvSpPr/>
          <p:nvPr/>
        </p:nvSpPr>
        <p:spPr>
          <a:xfrm rot="-10800000">
            <a:off x="-8" y="0"/>
            <a:ext cx="6241781"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sp>
        <p:nvSpPr>
          <p:cNvPr id="5" name="TextBox 4">
            <a:extLst>
              <a:ext uri="{FF2B5EF4-FFF2-40B4-BE49-F238E27FC236}">
                <a16:creationId xmlns:a16="http://schemas.microsoft.com/office/drawing/2014/main" id="{C169A3E8-C669-4D93-AE20-F3E9D583F7F4}"/>
              </a:ext>
            </a:extLst>
          </p:cNvPr>
          <p:cNvSpPr txBox="1"/>
          <p:nvPr/>
        </p:nvSpPr>
        <p:spPr>
          <a:xfrm>
            <a:off x="2120348" y="322782"/>
            <a:ext cx="7328452" cy="1077218"/>
          </a:xfrm>
          <a:prstGeom prst="rect">
            <a:avLst/>
          </a:prstGeom>
          <a:noFill/>
        </p:spPr>
        <p:txBody>
          <a:bodyPr wrap="square" rtlCol="0">
            <a:spAutoFit/>
          </a:bodyPr>
          <a:lstStyle/>
          <a:p>
            <a:pPr algn="ctr"/>
            <a:r>
              <a:rPr lang="en-US" sz="3200" b="1">
                <a:latin typeface="Arial" panose="020B0604020202020204" pitchFamily="34" charset="0"/>
                <a:cs typeface="Arial" panose="020B0604020202020204" pitchFamily="34" charset="0"/>
              </a:rPr>
              <a:t>Cleaning the Data And Answering the Business Questions</a:t>
            </a:r>
            <a:endParaRPr lang="en-IN" sz="3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C8CF10A-18A9-4759-BCFA-86C41CDF598E}"/>
              </a:ext>
            </a:extLst>
          </p:cNvPr>
          <p:cNvSpPr txBox="1"/>
          <p:nvPr/>
        </p:nvSpPr>
        <p:spPr>
          <a:xfrm>
            <a:off x="291548" y="2160104"/>
            <a:ext cx="5804452" cy="3139321"/>
          </a:xfrm>
          <a:prstGeom prst="rect">
            <a:avLst/>
          </a:prstGeom>
          <a:noFill/>
        </p:spPr>
        <p:txBody>
          <a:bodyPr wrap="square" rtlCol="0">
            <a:spAutoFit/>
          </a:bodyPr>
          <a:lstStyle/>
          <a:p>
            <a:pPr marL="285750" indent="-285750">
              <a:buFont typeface="Wingdings" panose="05000000000000000000" pitchFamily="2" charset="2"/>
              <a:buChar char="Ø"/>
            </a:pPr>
            <a:r>
              <a:rPr lang="en-GB" dirty="0"/>
              <a:t>Data Cleaning is the important step in Data Analytics.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Used MySQL Server Workbench to perform data analysis. The data was imported from CSV and XLSX files into the server. </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Using SQL queries to clean, analyze and explore data and focused on business-related questions.we have included some key code snippets along with their corresponding outputs to demonstrate our approach and results</a:t>
            </a:r>
          </a:p>
          <a:p>
            <a:endParaRPr lang="en-IN" dirty="0"/>
          </a:p>
        </p:txBody>
      </p:sp>
      <p:pic>
        <p:nvPicPr>
          <p:cNvPr id="15" name="Picture 14">
            <a:extLst>
              <a:ext uri="{FF2B5EF4-FFF2-40B4-BE49-F238E27FC236}">
                <a16:creationId xmlns:a16="http://schemas.microsoft.com/office/drawing/2014/main" id="{89CF6F84-93E2-4F65-84D6-E1F19DC6A793}"/>
              </a:ext>
            </a:extLst>
          </p:cNvPr>
          <p:cNvPicPr>
            <a:picLocks noChangeAspect="1"/>
          </p:cNvPicPr>
          <p:nvPr/>
        </p:nvPicPr>
        <p:blipFill>
          <a:blip r:embed="rId2"/>
          <a:stretch>
            <a:fillRect/>
          </a:stretch>
        </p:blipFill>
        <p:spPr>
          <a:xfrm>
            <a:off x="6533330" y="1400000"/>
            <a:ext cx="5221349" cy="2171189"/>
          </a:xfrm>
          <a:prstGeom prst="rect">
            <a:avLst/>
          </a:prstGeom>
        </p:spPr>
      </p:pic>
      <p:pic>
        <p:nvPicPr>
          <p:cNvPr id="17" name="Picture 16">
            <a:extLst>
              <a:ext uri="{FF2B5EF4-FFF2-40B4-BE49-F238E27FC236}">
                <a16:creationId xmlns:a16="http://schemas.microsoft.com/office/drawing/2014/main" id="{CF7F83BD-6574-4DFC-AB76-ACF8E89BC6A0}"/>
              </a:ext>
            </a:extLst>
          </p:cNvPr>
          <p:cNvPicPr>
            <a:picLocks noChangeAspect="1"/>
          </p:cNvPicPr>
          <p:nvPr/>
        </p:nvPicPr>
        <p:blipFill>
          <a:blip r:embed="rId3"/>
          <a:stretch>
            <a:fillRect/>
          </a:stretch>
        </p:blipFill>
        <p:spPr>
          <a:xfrm>
            <a:off x="6387548" y="4012601"/>
            <a:ext cx="5804452" cy="1872775"/>
          </a:xfrm>
          <a:prstGeom prst="rect">
            <a:avLst/>
          </a:prstGeom>
        </p:spPr>
      </p:pic>
    </p:spTree>
    <p:extLst>
      <p:ext uri="{BB962C8B-B14F-4D97-AF65-F5344CB8AC3E}">
        <p14:creationId xmlns:p14="http://schemas.microsoft.com/office/powerpoint/2010/main" val="61434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E05AEEA9-81F0-40BA-880C-4317C06B31D3}"/>
              </a:ext>
            </a:extLst>
          </p:cNvPr>
          <p:cNvSpPr/>
          <p:nvPr/>
        </p:nvSpPr>
        <p:spPr>
          <a:xfrm rot="-10800000">
            <a:off x="-9" y="0"/>
            <a:ext cx="12192009"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pic>
        <p:nvPicPr>
          <p:cNvPr id="3" name="Picture 2">
            <a:extLst>
              <a:ext uri="{FF2B5EF4-FFF2-40B4-BE49-F238E27FC236}">
                <a16:creationId xmlns:a16="http://schemas.microsoft.com/office/drawing/2014/main" id="{AB46DEA9-C645-4CB8-82B3-4B987E303E4A}"/>
              </a:ext>
            </a:extLst>
          </p:cNvPr>
          <p:cNvPicPr>
            <a:picLocks noChangeAspect="1"/>
          </p:cNvPicPr>
          <p:nvPr/>
        </p:nvPicPr>
        <p:blipFill>
          <a:blip r:embed="rId2"/>
          <a:stretch>
            <a:fillRect/>
          </a:stretch>
        </p:blipFill>
        <p:spPr>
          <a:xfrm>
            <a:off x="344557" y="1203748"/>
            <a:ext cx="11688417" cy="5007096"/>
          </a:xfrm>
          <a:prstGeom prst="rect">
            <a:avLst/>
          </a:prstGeom>
        </p:spPr>
      </p:pic>
      <p:sp>
        <p:nvSpPr>
          <p:cNvPr id="5" name="TextBox 4">
            <a:extLst>
              <a:ext uri="{FF2B5EF4-FFF2-40B4-BE49-F238E27FC236}">
                <a16:creationId xmlns:a16="http://schemas.microsoft.com/office/drawing/2014/main" id="{6424CBFA-5CC5-41E1-83F8-8CD4D5E41BC9}"/>
              </a:ext>
            </a:extLst>
          </p:cNvPr>
          <p:cNvSpPr txBox="1"/>
          <p:nvPr/>
        </p:nvSpPr>
        <p:spPr>
          <a:xfrm>
            <a:off x="3048000" y="354768"/>
            <a:ext cx="6096000" cy="584775"/>
          </a:xfrm>
          <a:prstGeom prst="rect">
            <a:avLst/>
          </a:prstGeom>
          <a:noFill/>
        </p:spPr>
        <p:txBody>
          <a:bodyPr wrap="square">
            <a:spAutoFit/>
          </a:bodyPr>
          <a:lstStyle/>
          <a:p>
            <a:pPr algn="ctr"/>
            <a:r>
              <a:rPr lang="en-US" sz="3200" b="1" dirty="0">
                <a:latin typeface="Arial" panose="020B0604020202020204" pitchFamily="34" charset="0"/>
                <a:cs typeface="Arial" panose="020B0604020202020204" pitchFamily="34" charset="0"/>
              </a:rPr>
              <a:t>A Comprehensive Dashboard</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66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F64C0DEA-D39B-44D1-AB00-E4ACF3CDD7E0}"/>
              </a:ext>
            </a:extLst>
          </p:cNvPr>
          <p:cNvSpPr/>
          <p:nvPr/>
        </p:nvSpPr>
        <p:spPr>
          <a:xfrm rot="-10800000">
            <a:off x="-9" y="0"/>
            <a:ext cx="12192009"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sp>
        <p:nvSpPr>
          <p:cNvPr id="3" name="TextBox 2">
            <a:extLst>
              <a:ext uri="{FF2B5EF4-FFF2-40B4-BE49-F238E27FC236}">
                <a16:creationId xmlns:a16="http://schemas.microsoft.com/office/drawing/2014/main" id="{0D67B006-4D17-4446-BC4C-4BE811A7C189}"/>
              </a:ext>
            </a:extLst>
          </p:cNvPr>
          <p:cNvSpPr txBox="1"/>
          <p:nvPr/>
        </p:nvSpPr>
        <p:spPr>
          <a:xfrm>
            <a:off x="947527" y="1186034"/>
            <a:ext cx="4936437" cy="2677656"/>
          </a:xfrm>
          <a:prstGeom prst="rect">
            <a:avLst/>
          </a:prstGeom>
          <a:noFill/>
        </p:spPr>
        <p:txBody>
          <a:bodyPr wrap="square" rtlCol="0">
            <a:spAutoFit/>
          </a:bodyPr>
          <a:lstStyle/>
          <a:p>
            <a:r>
              <a:rPr lang="en-IN" dirty="0"/>
              <a:t>We made three focused dashboards along with one comprehensive dashboard. These three dashboards were based of 3 aspects :</a:t>
            </a:r>
          </a:p>
          <a:p>
            <a:r>
              <a:rPr lang="en-IN" dirty="0"/>
              <a:t> </a:t>
            </a:r>
          </a:p>
          <a:p>
            <a:pPr marL="285750" indent="-285750">
              <a:buFont typeface="Wingdings" panose="05000000000000000000" pitchFamily="2" charset="2"/>
              <a:buChar char="Ø"/>
            </a:pPr>
            <a:r>
              <a:rPr lang="en-IN" dirty="0"/>
              <a:t>Mission Expectation by Gen Z</a:t>
            </a:r>
          </a:p>
          <a:p>
            <a:pPr marL="285750" indent="-285750">
              <a:buFont typeface="Wingdings" panose="05000000000000000000" pitchFamily="2" charset="2"/>
              <a:buChar char="Ø"/>
            </a:pPr>
            <a:r>
              <a:rPr lang="en-IN" dirty="0"/>
              <a:t>Learning Aspirations of Gen Z</a:t>
            </a:r>
          </a:p>
          <a:p>
            <a:pPr marL="285750" indent="-285750">
              <a:buFont typeface="Wingdings" panose="05000000000000000000" pitchFamily="2" charset="2"/>
              <a:buChar char="Ø"/>
            </a:pPr>
            <a:r>
              <a:rPr lang="en-IN" dirty="0"/>
              <a:t>Manager’s Expectation by Gen Z</a:t>
            </a:r>
          </a:p>
          <a:p>
            <a:pPr marL="342900" indent="-342900" algn="ctr">
              <a:buFont typeface="Wingdings" panose="05000000000000000000" pitchFamily="2" charset="2"/>
              <a:buChar char="Ø"/>
            </a:pPr>
            <a:endParaRPr lang="en-IN" sz="2400" dirty="0"/>
          </a:p>
          <a:p>
            <a:endParaRPr lang="en-IN" dirty="0"/>
          </a:p>
        </p:txBody>
      </p:sp>
      <p:pic>
        <p:nvPicPr>
          <p:cNvPr id="4" name="Picture 3">
            <a:extLst>
              <a:ext uri="{FF2B5EF4-FFF2-40B4-BE49-F238E27FC236}">
                <a16:creationId xmlns:a16="http://schemas.microsoft.com/office/drawing/2014/main" id="{62D32150-1DC0-40AF-87DB-6466391626D6}"/>
              </a:ext>
            </a:extLst>
          </p:cNvPr>
          <p:cNvPicPr>
            <a:picLocks noChangeAspect="1"/>
          </p:cNvPicPr>
          <p:nvPr/>
        </p:nvPicPr>
        <p:blipFill>
          <a:blip r:embed="rId2"/>
          <a:stretch>
            <a:fillRect/>
          </a:stretch>
        </p:blipFill>
        <p:spPr>
          <a:xfrm>
            <a:off x="6367669" y="1209243"/>
            <a:ext cx="5340626" cy="2418937"/>
          </a:xfrm>
          <a:prstGeom prst="rect">
            <a:avLst/>
          </a:prstGeom>
        </p:spPr>
      </p:pic>
      <p:pic>
        <p:nvPicPr>
          <p:cNvPr id="5" name="Picture 4">
            <a:extLst>
              <a:ext uri="{FF2B5EF4-FFF2-40B4-BE49-F238E27FC236}">
                <a16:creationId xmlns:a16="http://schemas.microsoft.com/office/drawing/2014/main" id="{62E30E29-0B0D-45F1-A364-318702D56DFE}"/>
              </a:ext>
            </a:extLst>
          </p:cNvPr>
          <p:cNvPicPr>
            <a:picLocks noChangeAspect="1"/>
          </p:cNvPicPr>
          <p:nvPr/>
        </p:nvPicPr>
        <p:blipFill>
          <a:blip r:embed="rId3"/>
          <a:stretch>
            <a:fillRect/>
          </a:stretch>
        </p:blipFill>
        <p:spPr>
          <a:xfrm>
            <a:off x="692219" y="4016125"/>
            <a:ext cx="5403776" cy="2347912"/>
          </a:xfrm>
          <a:prstGeom prst="rect">
            <a:avLst/>
          </a:prstGeom>
        </p:spPr>
      </p:pic>
      <p:pic>
        <p:nvPicPr>
          <p:cNvPr id="6" name="Picture 5">
            <a:extLst>
              <a:ext uri="{FF2B5EF4-FFF2-40B4-BE49-F238E27FC236}">
                <a16:creationId xmlns:a16="http://schemas.microsoft.com/office/drawing/2014/main" id="{283923ED-068C-4484-8222-C7EDB6556F2F}"/>
              </a:ext>
            </a:extLst>
          </p:cNvPr>
          <p:cNvPicPr>
            <a:picLocks noChangeAspect="1"/>
          </p:cNvPicPr>
          <p:nvPr/>
        </p:nvPicPr>
        <p:blipFill>
          <a:blip r:embed="rId4"/>
          <a:stretch>
            <a:fillRect/>
          </a:stretch>
        </p:blipFill>
        <p:spPr>
          <a:xfrm>
            <a:off x="6367669" y="4016126"/>
            <a:ext cx="5340625" cy="2347912"/>
          </a:xfrm>
          <a:prstGeom prst="rect">
            <a:avLst/>
          </a:prstGeom>
        </p:spPr>
      </p:pic>
      <p:sp>
        <p:nvSpPr>
          <p:cNvPr id="7" name="TextBox 6">
            <a:extLst>
              <a:ext uri="{FF2B5EF4-FFF2-40B4-BE49-F238E27FC236}">
                <a16:creationId xmlns:a16="http://schemas.microsoft.com/office/drawing/2014/main" id="{787D6203-B91C-46ED-9EFB-D7A82C96BA55}"/>
              </a:ext>
            </a:extLst>
          </p:cNvPr>
          <p:cNvSpPr txBox="1"/>
          <p:nvPr/>
        </p:nvSpPr>
        <p:spPr>
          <a:xfrm>
            <a:off x="2014331" y="291548"/>
            <a:ext cx="7977808"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Functional Dashboards using PowerBI</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94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4924BC32-CAB9-439E-86E7-F34D7DC4D5BA}"/>
              </a:ext>
            </a:extLst>
          </p:cNvPr>
          <p:cNvSpPr/>
          <p:nvPr/>
        </p:nvSpPr>
        <p:spPr>
          <a:xfrm rot="-10800000">
            <a:off x="-9" y="0"/>
            <a:ext cx="12192009" cy="6858000"/>
          </a:xfrm>
          <a:custGeom>
            <a:avLst/>
            <a:gdLst/>
            <a:ahLst/>
            <a:cxnLst/>
            <a:rect l="l" t="t" r="r" b="b"/>
            <a:pathLst>
              <a:path w="11853512" h="11853512">
                <a:moveTo>
                  <a:pt x="0" y="0"/>
                </a:moveTo>
                <a:lnTo>
                  <a:pt x="11853513" y="0"/>
                </a:lnTo>
                <a:lnTo>
                  <a:pt x="11853513" y="11853512"/>
                </a:lnTo>
                <a:lnTo>
                  <a:pt x="0" y="11853512"/>
                </a:lnTo>
                <a:lnTo>
                  <a:pt x="0" y="0"/>
                </a:ln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highlight>
                <a:srgbClr val="00FFFF"/>
              </a:highlight>
            </a:endParaRPr>
          </a:p>
        </p:txBody>
      </p:sp>
      <p:pic>
        <p:nvPicPr>
          <p:cNvPr id="3" name="Picture 2">
            <a:extLst>
              <a:ext uri="{FF2B5EF4-FFF2-40B4-BE49-F238E27FC236}">
                <a16:creationId xmlns:a16="http://schemas.microsoft.com/office/drawing/2014/main" id="{52356B37-6D53-460E-9A06-E24BE6811921}"/>
              </a:ext>
            </a:extLst>
          </p:cNvPr>
          <p:cNvPicPr>
            <a:picLocks noChangeAspect="1"/>
          </p:cNvPicPr>
          <p:nvPr/>
        </p:nvPicPr>
        <p:blipFill>
          <a:blip r:embed="rId2"/>
          <a:stretch>
            <a:fillRect/>
          </a:stretch>
        </p:blipFill>
        <p:spPr>
          <a:xfrm>
            <a:off x="5698434" y="1356977"/>
            <a:ext cx="6202017" cy="3962400"/>
          </a:xfrm>
          <a:prstGeom prst="rect">
            <a:avLst/>
          </a:prstGeom>
        </p:spPr>
      </p:pic>
      <p:sp>
        <p:nvSpPr>
          <p:cNvPr id="4" name="TextBox 3">
            <a:extLst>
              <a:ext uri="{FF2B5EF4-FFF2-40B4-BE49-F238E27FC236}">
                <a16:creationId xmlns:a16="http://schemas.microsoft.com/office/drawing/2014/main" id="{E3961B0D-633E-4A47-BBA4-64E30E277C3C}"/>
              </a:ext>
            </a:extLst>
          </p:cNvPr>
          <p:cNvSpPr txBox="1"/>
          <p:nvPr/>
        </p:nvSpPr>
        <p:spPr>
          <a:xfrm>
            <a:off x="636104" y="1630017"/>
            <a:ext cx="4731026" cy="3416320"/>
          </a:xfrm>
          <a:prstGeom prst="rect">
            <a:avLst/>
          </a:prstGeom>
          <a:noFill/>
        </p:spPr>
        <p:txBody>
          <a:bodyPr wrap="square" rtlCol="0">
            <a:spAutoFit/>
          </a:bodyPr>
          <a:lstStyle/>
          <a:p>
            <a:pPr marL="285750" indent="-285750">
              <a:buFont typeface="Wingdings" panose="05000000000000000000" pitchFamily="2" charset="2"/>
              <a:buChar char="Ø"/>
            </a:pPr>
            <a:r>
              <a:rPr lang="en-GB" dirty="0"/>
              <a:t>From this dashboard, Most Gen-Z employees with three years of experience expect salaries ranging from </a:t>
            </a:r>
            <a:r>
              <a:rPr lang="en-GB" b="1" dirty="0"/>
              <a:t>₹41K to ₹50K.</a:t>
            </a:r>
          </a:p>
          <a:p>
            <a:pPr marL="285750" indent="-285750">
              <a:buFont typeface="Wingdings" panose="05000000000000000000" pitchFamily="2" charset="2"/>
              <a:buChar char="Ø"/>
            </a:pPr>
            <a:r>
              <a:rPr lang="en-GB" dirty="0"/>
              <a:t>They are willing to accept up to ₹12K higher salaries if the company’s mission aligns with their personal values. </a:t>
            </a:r>
          </a:p>
          <a:p>
            <a:pPr marL="285750" indent="-285750">
              <a:buFont typeface="Wingdings" panose="05000000000000000000" pitchFamily="2" charset="2"/>
              <a:buChar char="Ø"/>
            </a:pPr>
            <a:r>
              <a:rPr lang="en-GB" dirty="0"/>
              <a:t>A significant number of Gen-Z employees (13.73K) prioritize working for companies with a </a:t>
            </a:r>
            <a:r>
              <a:rPr lang="en-GB" b="1" dirty="0"/>
              <a:t>positive social impact</a:t>
            </a:r>
            <a:r>
              <a:rPr lang="en-GB" dirty="0"/>
              <a:t>. On the other hand, organizations without a clear social mission may face challenges in attracting and retaining this talent pool.</a:t>
            </a:r>
            <a:endParaRPr lang="en-IN" dirty="0"/>
          </a:p>
        </p:txBody>
      </p:sp>
    </p:spTree>
    <p:extLst>
      <p:ext uri="{BB962C8B-B14F-4D97-AF65-F5344CB8AC3E}">
        <p14:creationId xmlns:p14="http://schemas.microsoft.com/office/powerpoint/2010/main" val="4265090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208</TotalTime>
  <Words>784</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Poor Richard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zagadev01@gmail.com</dc:creator>
  <cp:lastModifiedBy>zagadev01@gmail.com</cp:lastModifiedBy>
  <cp:revision>23</cp:revision>
  <dcterms:created xsi:type="dcterms:W3CDTF">2025-01-20T04:47:17Z</dcterms:created>
  <dcterms:modified xsi:type="dcterms:W3CDTF">2025-01-21T06:08:22Z</dcterms:modified>
</cp:coreProperties>
</file>