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21f09e6c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21f09e6c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21f09e6c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21f09e6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21f09e6c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21f09e6c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21f09e6c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21f09e6c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21f09e6c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21f09e6c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21f09e6c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21f09e6c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21f09e6c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21f09e6c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21f09e6c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21f09e6c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52950"/>
            <a:ext cx="8520600" cy="103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TOLL GATE SYSTEM</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480775"/>
            <a:ext cx="8520600" cy="7926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Clr>
                <a:schemeClr val="dk1"/>
              </a:buClr>
              <a:buSzPts val="523"/>
              <a:buFont typeface="Arial"/>
              <a:buNone/>
            </a:pPr>
            <a:r>
              <a:rPr lang="en" sz="2530">
                <a:solidFill>
                  <a:schemeClr val="dk1"/>
                </a:solidFill>
                <a:latin typeface="Times New Roman"/>
                <a:ea typeface="Times New Roman"/>
                <a:cs typeface="Times New Roman"/>
                <a:sym typeface="Times New Roman"/>
              </a:rPr>
              <a:t>Submitted by</a:t>
            </a:r>
            <a:endParaRPr sz="2530">
              <a:solidFill>
                <a:schemeClr val="dk1"/>
              </a:solidFill>
              <a:latin typeface="Times New Roman"/>
              <a:ea typeface="Times New Roman"/>
              <a:cs typeface="Times New Roman"/>
              <a:sym typeface="Times New Roman"/>
            </a:endParaRPr>
          </a:p>
          <a:p>
            <a:pPr indent="0" lvl="0" marL="0" rtl="0" algn="ctr">
              <a:lnSpc>
                <a:spcPct val="105000"/>
              </a:lnSpc>
              <a:spcBef>
                <a:spcPts val="0"/>
              </a:spcBef>
              <a:spcAft>
                <a:spcPts val="0"/>
              </a:spcAft>
              <a:buClr>
                <a:schemeClr val="dk1"/>
              </a:buClr>
              <a:buSzPts val="523"/>
              <a:buFont typeface="Arial"/>
              <a:buNone/>
            </a:pPr>
            <a:r>
              <a:rPr lang="en" sz="2530">
                <a:solidFill>
                  <a:schemeClr val="dk1"/>
                </a:solidFill>
                <a:latin typeface="Times New Roman"/>
                <a:ea typeface="Times New Roman"/>
                <a:cs typeface="Times New Roman"/>
                <a:sym typeface="Times New Roman"/>
              </a:rPr>
              <a:t>VARSHINI.S  (2116210701302)</a:t>
            </a:r>
            <a:endParaRPr sz="2530">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523"/>
              <a:buNone/>
            </a:pPr>
            <a:r>
              <a:t/>
            </a:r>
            <a:endParaRPr sz="133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ABSTRACT</a:t>
            </a:r>
            <a:endParaRPr b="1" sz="3020">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solidFill>
                  <a:schemeClr val="dk1"/>
                </a:solidFill>
                <a:latin typeface="Times New Roman"/>
                <a:ea typeface="Times New Roman"/>
                <a:cs typeface="Times New Roman"/>
                <a:sym typeface="Times New Roman"/>
              </a:rPr>
              <a:t>The Toll Gate System project automates toll gate operations using an Arduino microcontroller, an ultrasonic sensor, and a servo motor. When a vehicle approaches within a certain distance, the ultrasonic sensor signals the Arduino, which then activates the servo motor to open the gate. After the vehicle passes, the Arduino signals the servo motor to close the gate and resets the system. This setup, involving a breadboard and jumper wires for connections, increases efficiency by reducing manual intervention, minimizing wait times, and enhancing traffic flow management at toll gates.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INTRODUCTION</a:t>
            </a:r>
            <a:endParaRPr b="1" sz="3020">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solidFill>
                  <a:schemeClr val="dk1"/>
                </a:solidFill>
                <a:latin typeface="Times New Roman"/>
                <a:ea typeface="Times New Roman"/>
                <a:cs typeface="Times New Roman"/>
                <a:sym typeface="Times New Roman"/>
              </a:rPr>
              <a:t>The Toll Gate System project </a:t>
            </a:r>
            <a:r>
              <a:rPr lang="en">
                <a:solidFill>
                  <a:schemeClr val="dk1"/>
                </a:solidFill>
                <a:latin typeface="Times New Roman"/>
                <a:ea typeface="Times New Roman"/>
                <a:cs typeface="Times New Roman"/>
                <a:sym typeface="Times New Roman"/>
              </a:rPr>
              <a:t>automated</a:t>
            </a:r>
            <a:r>
              <a:rPr lang="en">
                <a:solidFill>
                  <a:schemeClr val="dk1"/>
                </a:solidFill>
                <a:latin typeface="Times New Roman"/>
                <a:ea typeface="Times New Roman"/>
                <a:cs typeface="Times New Roman"/>
                <a:sym typeface="Times New Roman"/>
              </a:rPr>
              <a:t> toll booth operations using an Arduino microcontroller, ultrasonic sensor, and servo motor, connected via a breadboard and jumper wires. When a vehicle approaches, the ultrasonic sensor detects it and signals the Arduino, which activates the servo motor to open the gate. After the vehicle passes, the gate closes automatically, resetting for the next vehicle. This automation reduces human intervention, enhances efficiency, relieves traffic congestion, and ensures a smoother flow at toll plazas. Utilizing low-cost, widely available components, this system offers a practical and effective solution for modernizing toll collection.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LITERATURE SURVEY</a:t>
            </a:r>
            <a:endParaRPr b="1" sz="3020">
              <a:latin typeface="Times New Roman"/>
              <a:ea typeface="Times New Roman"/>
              <a:cs typeface="Times New Roman"/>
              <a:sym typeface="Times New Roman"/>
            </a:endParaRPr>
          </a:p>
        </p:txBody>
      </p:sp>
      <p:sp>
        <p:nvSpPr>
          <p:cNvPr id="73" name="Google Shape;73;p16"/>
          <p:cNvSpPr txBox="1"/>
          <p:nvPr>
            <p:ph idx="1" type="body"/>
          </p:nvPr>
        </p:nvSpPr>
        <p:spPr>
          <a:xfrm>
            <a:off x="258150" y="1077525"/>
            <a:ext cx="8520600" cy="37086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[1] The automated toll collection system is a relatively recent piece of technology that has the potential to collect tolls in a manner that is both more efficient and expedient. It is an excellent alternative to the requirement of having to wait for a considerable length of time at manual toll plazas. A toll collection system that is based on RFID technology was built with the help of the Raspberry Pi.</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rPr lang="en">
                <a:solidFill>
                  <a:schemeClr val="dk1"/>
                </a:solidFill>
                <a:latin typeface="Times New Roman"/>
                <a:ea typeface="Times New Roman"/>
                <a:cs typeface="Times New Roman"/>
                <a:sym typeface="Times New Roman"/>
              </a:rPr>
              <a:t> [2] Transportation technology plays a vital role in people's lives, one of which is trains. The role of transportation has many positive impacts, but there are also many other negative impacts, one of which is an accident due to the manual operation of the rail junction gate. This work aims to build an automatic system that can control train gate junctions without an operator and sense based on train schedule with an additional sensor for detection of a train passing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EXISTING TECHNOLOGY</a:t>
            </a:r>
            <a:endParaRPr b="1" sz="3020">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solidFill>
                  <a:schemeClr val="dk1"/>
                </a:solidFill>
                <a:latin typeface="Times New Roman"/>
                <a:ea typeface="Times New Roman"/>
                <a:cs typeface="Times New Roman"/>
                <a:sym typeface="Times New Roman"/>
              </a:rPr>
              <a:t>The existing toll gate system uses an Arduino-based setup with an HC-SR04 ultrasonic sensor and an SG90 servo motor to automate gate operations. When a vehicle approaches, the ultrasonic sensor detects it and signals the Arduino to open the gate by powering the servo motor. Once the vehicle passes, the gate closes automatically. This system, comprising an Arduino board, breadboard, and jumper wires, offers a cost-effective alternative to traditional manual toll systems and expensive technologies like RFID or ANPR, reducing the need for human intervention. However, while economical, it may face challenges in terms of security and scalability compared to more sophisticated models.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PROPOSED TECHNOLOGY</a:t>
            </a:r>
            <a:endParaRPr b="1" sz="3020">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solidFill>
                  <a:schemeClr val="dk1"/>
                </a:solidFill>
                <a:latin typeface="Times New Roman"/>
                <a:ea typeface="Times New Roman"/>
                <a:cs typeface="Times New Roman"/>
                <a:sym typeface="Times New Roman"/>
              </a:rPr>
              <a:t>The proposed toll gate system automates barrier operations using an Arduino, SG90 servo motor, and HC-SR04 ultrasonic sensor. When a car approaches, the sensor detects it and signals the Arduino to open the gate. After the car passes, the gate closes automatically. This cost-effective system, ideal for small to medium-sized toll operations, reduces reliance on manual labor and expensive technologies like RFID and ANPR, speeding up vehicle processing and lowering operational costs. It also offers potential for enhancements such as integrating payment systems and additional sensors for improved accuracy.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b="1" lang="en" sz="2520">
                <a:latin typeface="Times New Roman"/>
                <a:ea typeface="Times New Roman"/>
                <a:cs typeface="Times New Roman"/>
                <a:sym typeface="Times New Roman"/>
              </a:rPr>
              <a:t>HARDWARE AND SOFTWARE REQUIREMENTS</a:t>
            </a:r>
            <a:endParaRPr b="1" sz="25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91" name="Google Shape;91;p19"/>
          <p:cNvSpPr txBox="1"/>
          <p:nvPr>
            <p:ph idx="1" type="body"/>
          </p:nvPr>
        </p:nvSpPr>
        <p:spPr>
          <a:xfrm>
            <a:off x="406875" y="1081425"/>
            <a:ext cx="8425500" cy="36084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770"/>
              <a:buFont typeface="Arial"/>
              <a:buNone/>
            </a:pPr>
            <a:r>
              <a:rPr lang="en" sz="1760">
                <a:solidFill>
                  <a:schemeClr val="dk1"/>
                </a:solidFill>
                <a:latin typeface="Times New Roman"/>
                <a:ea typeface="Times New Roman"/>
                <a:cs typeface="Times New Roman"/>
                <a:sym typeface="Times New Roman"/>
              </a:rPr>
              <a:t>HARDWARE REQUIREMENTS</a:t>
            </a:r>
            <a:endParaRPr sz="1760">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770"/>
              <a:buFont typeface="Arial"/>
              <a:buNone/>
            </a:pPr>
            <a:r>
              <a:rPr lang="en" sz="1760">
                <a:solidFill>
                  <a:schemeClr val="dk1"/>
                </a:solidFill>
                <a:latin typeface="Times New Roman"/>
                <a:ea typeface="Times New Roman"/>
                <a:cs typeface="Times New Roman"/>
                <a:sym typeface="Times New Roman"/>
              </a:rPr>
              <a:t>•	Arduino</a:t>
            </a:r>
            <a:endParaRPr sz="1760">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770"/>
              <a:buFont typeface="Arial"/>
              <a:buNone/>
            </a:pPr>
            <a:r>
              <a:rPr lang="en" sz="1760">
                <a:solidFill>
                  <a:schemeClr val="dk1"/>
                </a:solidFill>
                <a:latin typeface="Times New Roman"/>
                <a:ea typeface="Times New Roman"/>
                <a:cs typeface="Times New Roman"/>
                <a:sym typeface="Times New Roman"/>
              </a:rPr>
              <a:t>•	Ultrasonic Sensor</a:t>
            </a:r>
            <a:endParaRPr sz="1760">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770"/>
              <a:buFont typeface="Arial"/>
              <a:buNone/>
            </a:pPr>
            <a:r>
              <a:rPr lang="en" sz="1760">
                <a:solidFill>
                  <a:schemeClr val="dk1"/>
                </a:solidFill>
                <a:latin typeface="Times New Roman"/>
                <a:ea typeface="Times New Roman"/>
                <a:cs typeface="Times New Roman"/>
                <a:sym typeface="Times New Roman"/>
              </a:rPr>
              <a:t>•	Power Supply</a:t>
            </a:r>
            <a:endParaRPr sz="1760">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770"/>
              <a:buFont typeface="Arial"/>
              <a:buNone/>
            </a:pPr>
            <a:r>
              <a:rPr lang="en" sz="1760">
                <a:solidFill>
                  <a:schemeClr val="dk1"/>
                </a:solidFill>
                <a:latin typeface="Times New Roman"/>
                <a:ea typeface="Times New Roman"/>
                <a:cs typeface="Times New Roman"/>
                <a:sym typeface="Times New Roman"/>
              </a:rPr>
              <a:t>•	Jumper Wires</a:t>
            </a:r>
            <a:endParaRPr sz="1760">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770"/>
              <a:buFont typeface="Arial"/>
              <a:buNone/>
            </a:pPr>
            <a:r>
              <a:rPr lang="en" sz="1760">
                <a:solidFill>
                  <a:schemeClr val="dk1"/>
                </a:solidFill>
                <a:latin typeface="Times New Roman"/>
                <a:ea typeface="Times New Roman"/>
                <a:cs typeface="Times New Roman"/>
                <a:sym typeface="Times New Roman"/>
              </a:rPr>
              <a:t>•	Servo Motor</a:t>
            </a:r>
            <a:endParaRPr sz="1760">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SzPts val="770"/>
              <a:buNone/>
            </a:pPr>
            <a:r>
              <a:rPr lang="en" sz="1760">
                <a:solidFill>
                  <a:schemeClr val="dk1"/>
                </a:solidFill>
                <a:latin typeface="Times New Roman"/>
                <a:ea typeface="Times New Roman"/>
                <a:cs typeface="Times New Roman"/>
                <a:sym typeface="Times New Roman"/>
              </a:rPr>
              <a:t>•	</a:t>
            </a:r>
            <a:r>
              <a:rPr lang="en" sz="1760">
                <a:solidFill>
                  <a:schemeClr val="dk1"/>
                </a:solidFill>
                <a:latin typeface="Times New Roman"/>
                <a:ea typeface="Times New Roman"/>
                <a:cs typeface="Times New Roman"/>
                <a:sym typeface="Times New Roman"/>
              </a:rPr>
              <a:t>Breadboard</a:t>
            </a:r>
            <a:endParaRPr sz="1760">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770"/>
              <a:buFont typeface="Arial"/>
              <a:buNone/>
            </a:pPr>
            <a:r>
              <a:t/>
            </a:r>
            <a:endParaRPr sz="1760">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770"/>
              <a:buFont typeface="Arial"/>
              <a:buNone/>
            </a:pPr>
            <a:r>
              <a:rPr lang="en" sz="1760">
                <a:solidFill>
                  <a:schemeClr val="dk1"/>
                </a:solidFill>
                <a:latin typeface="Times New Roman"/>
                <a:ea typeface="Times New Roman"/>
                <a:cs typeface="Times New Roman"/>
                <a:sym typeface="Times New Roman"/>
              </a:rPr>
              <a:t>SOFTWARE REQUIREMENTS</a:t>
            </a:r>
            <a:endParaRPr sz="1760">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770"/>
              <a:buFont typeface="Arial"/>
              <a:buNone/>
            </a:pPr>
            <a:r>
              <a:rPr lang="en" sz="1760">
                <a:solidFill>
                  <a:schemeClr val="dk1"/>
                </a:solidFill>
                <a:latin typeface="Times New Roman"/>
                <a:ea typeface="Times New Roman"/>
                <a:cs typeface="Times New Roman"/>
                <a:sym typeface="Times New Roman"/>
              </a:rPr>
              <a:t>•	Arduino IDE</a:t>
            </a:r>
            <a:endParaRPr sz="176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770"/>
              <a:buNone/>
            </a:pPr>
            <a:r>
              <a:t/>
            </a:r>
            <a:endParaRPr sz="12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CIRCUIT DIAGRAM</a:t>
            </a:r>
            <a:endParaRPr b="1" sz="3020">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98" name="Google Shape;98;p20"/>
          <p:cNvPicPr preferRelativeResize="0"/>
          <p:nvPr/>
        </p:nvPicPr>
        <p:blipFill>
          <a:blip r:embed="rId3">
            <a:alphaModFix/>
          </a:blip>
          <a:stretch>
            <a:fillRect/>
          </a:stretch>
        </p:blipFill>
        <p:spPr>
          <a:xfrm>
            <a:off x="1424063" y="1385075"/>
            <a:ext cx="6295875" cy="2951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CONCLUSION</a:t>
            </a:r>
            <a:endParaRPr b="1" sz="3020">
              <a:latin typeface="Times New Roman"/>
              <a:ea typeface="Times New Roman"/>
              <a:cs typeface="Times New Roman"/>
              <a:sym typeface="Times New Roman"/>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SzPts val="1018"/>
              <a:buNone/>
            </a:pPr>
            <a:r>
              <a:rPr lang="en" sz="1365">
                <a:solidFill>
                  <a:schemeClr val="dk1"/>
                </a:solidFill>
                <a:latin typeface="Times New Roman"/>
                <a:ea typeface="Times New Roman"/>
                <a:cs typeface="Times New Roman"/>
                <a:sym typeface="Times New Roman"/>
              </a:rPr>
              <a:t>Implementing an Arduino-based toll gate system is a cost-effective way to increase efficiency by using ultrasonic sensors to detect cars and servo motors to control gates, eliminating the need for manual operations. This approach addresses inefficiencies and high costs of traditional toll systems, providing a simple yet effective solution. Future improvements could include adding RFID readers for electronic tolls, using solar panels for sustainability, developing mobile apps for real-time monitoring and control, and employing machine learning to predict peak traffic times and optimize gate performance.Implementing an Arduino-based toll gate system is a cost-effective way to increase efficiency by using ultrasonic sensors to detect cars and servo motors to control gates, eliminating the need for manual operations. This approach addresses inefficiencies and high costs of traditional toll systems, providing a simple yet effective solution. Future improvements could include adding RFID readers for electronic tolls, using solar panels for sustainability, developing mobile apps for real-time monitoring and control, and employing machine learning to predict peak traffic times and optimize gate performance.</a:t>
            </a:r>
            <a:endParaRPr sz="1365">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