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varshith nagubandi" userId="e450adae9ec1eb56" providerId="LiveId" clId="{3AD71831-F4E4-4693-87DF-3460CD8672F3}"/>
    <pc:docChg chg="delSld modSld">
      <pc:chgData name="saivarshith nagubandi" userId="e450adae9ec1eb56" providerId="LiveId" clId="{3AD71831-F4E4-4693-87DF-3460CD8672F3}" dt="2025-04-15T12:36:11.657" v="1" actId="1076"/>
      <pc:docMkLst>
        <pc:docMk/>
      </pc:docMkLst>
      <pc:sldChg chg="modSp mod">
        <pc:chgData name="saivarshith nagubandi" userId="e450adae9ec1eb56" providerId="LiveId" clId="{3AD71831-F4E4-4693-87DF-3460CD8672F3}" dt="2025-04-15T12:36:11.657" v="1" actId="1076"/>
        <pc:sldMkLst>
          <pc:docMk/>
          <pc:sldMk cId="505685045" sldId="259"/>
        </pc:sldMkLst>
        <pc:picChg chg="mod">
          <ac:chgData name="saivarshith nagubandi" userId="e450adae9ec1eb56" providerId="LiveId" clId="{3AD71831-F4E4-4693-87DF-3460CD8672F3}" dt="2025-04-15T12:36:11.657" v="1" actId="1076"/>
          <ac:picMkLst>
            <pc:docMk/>
            <pc:sldMk cId="505685045" sldId="259"/>
            <ac:picMk id="8" creationId="{98DDCB4D-4B9B-7727-E7E8-C5B5F210C42C}"/>
          </ac:picMkLst>
        </pc:picChg>
      </pc:sldChg>
      <pc:sldChg chg="del">
        <pc:chgData name="saivarshith nagubandi" userId="e450adae9ec1eb56" providerId="LiveId" clId="{3AD71831-F4E4-4693-87DF-3460CD8672F3}" dt="2025-04-15T12:34:06.210" v="0" actId="2696"/>
        <pc:sldMkLst>
          <pc:docMk/>
          <pc:sldMk cId="3223598264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E9DC-8AD9-488F-80D3-770D3EF46D7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3D6359F-69F6-4F4A-ABCC-33456F6CC17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0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E9DC-8AD9-488F-80D3-770D3EF46D7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359F-69F6-4F4A-ABCC-33456F6CC175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40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E9DC-8AD9-488F-80D3-770D3EF46D7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359F-69F6-4F4A-ABCC-33456F6CC17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81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E9DC-8AD9-488F-80D3-770D3EF46D7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359F-69F6-4F4A-ABCC-33456F6CC175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54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E9DC-8AD9-488F-80D3-770D3EF46D7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359F-69F6-4F4A-ABCC-33456F6CC17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2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E9DC-8AD9-488F-80D3-770D3EF46D7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359F-69F6-4F4A-ABCC-33456F6CC175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74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E9DC-8AD9-488F-80D3-770D3EF46D7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359F-69F6-4F4A-ABCC-33456F6CC175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33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E9DC-8AD9-488F-80D3-770D3EF46D7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359F-69F6-4F4A-ABCC-33456F6CC175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18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E9DC-8AD9-488F-80D3-770D3EF46D7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359F-69F6-4F4A-ABCC-33456F6CC1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89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FE9DC-8AD9-488F-80D3-770D3EF46D7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359F-69F6-4F4A-ABCC-33456F6CC175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32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07FE9DC-8AD9-488F-80D3-770D3EF46D7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359F-69F6-4F4A-ABCC-33456F6CC175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02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FE9DC-8AD9-488F-80D3-770D3EF46D7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3D6359F-69F6-4F4A-ABCC-33456F6CC17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28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55E5-53F5-6603-FA4C-37B15C6B47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DIGITAL TRANSFORMATION IN THE AIRLINE INDUSTRY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8B7E7-080C-2CEF-81E3-EDABE68AD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9135" y="4079875"/>
            <a:ext cx="9144000" cy="1655762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						     Presented By:</a:t>
            </a:r>
          </a:p>
          <a:p>
            <a:r>
              <a:rPr lang="en-IN" dirty="0"/>
              <a:t>Professor: Sumit Kalra				     	     Aakansha N – G24AI1111</a:t>
            </a:r>
          </a:p>
          <a:p>
            <a:r>
              <a:rPr lang="en-IN" dirty="0"/>
              <a:t>						     Chinmaye A- G24AI1032 </a:t>
            </a:r>
          </a:p>
          <a:p>
            <a:r>
              <a:rPr lang="en-IN" dirty="0"/>
              <a:t>						     Sai Varshith - G24AI1049 </a:t>
            </a:r>
          </a:p>
          <a:p>
            <a:r>
              <a:rPr lang="en-IN" dirty="0"/>
              <a:t>						      Shikha K P - G24AI1072</a:t>
            </a:r>
          </a:p>
        </p:txBody>
      </p:sp>
    </p:spTree>
    <p:extLst>
      <p:ext uri="{BB962C8B-B14F-4D97-AF65-F5344CB8AC3E}">
        <p14:creationId xmlns:p14="http://schemas.microsoft.com/office/powerpoint/2010/main" val="2133063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8FE51-2938-A7F5-80AB-2EF3DD0D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fkGrotesk"/>
              </a:rPr>
              <a:t>Comparison &amp; Analysis: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C03C59-8FFA-CF9D-24FC-303FD5CE6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9303" y="1910289"/>
            <a:ext cx="8436078" cy="3765755"/>
          </a:xfrm>
        </p:spPr>
      </p:pic>
    </p:spTree>
    <p:extLst>
      <p:ext uri="{BB962C8B-B14F-4D97-AF65-F5344CB8AC3E}">
        <p14:creationId xmlns:p14="http://schemas.microsoft.com/office/powerpoint/2010/main" val="3851326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9F99-DF67-A0F3-4FE7-B70F4273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fkGrotesk"/>
              </a:rPr>
              <a:t>Architecture Diagram: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4978CD-2ACC-5F98-B079-769642856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845" y="1825625"/>
            <a:ext cx="90161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218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F17F8-C79E-698D-2989-C673BC5C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fkGrotesk"/>
              </a:rPr>
              <a:t>GCP Dependencies Table: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AF9DC1-9AE6-0F17-B57F-BF7312533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2658" y="1985656"/>
            <a:ext cx="8436078" cy="3700505"/>
          </a:xfrm>
        </p:spPr>
      </p:pic>
    </p:spTree>
    <p:extLst>
      <p:ext uri="{BB962C8B-B14F-4D97-AF65-F5344CB8AC3E}">
        <p14:creationId xmlns:p14="http://schemas.microsoft.com/office/powerpoint/2010/main" val="2523350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211B6-1FB0-9A0C-012B-A1F610A9D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fkGrotesk"/>
              </a:rPr>
              <a:t>Future Scope: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12EB8-102C-B9F7-B839-2C11B5ACB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fkGroteskNeue"/>
              </a:rPr>
              <a:t>AI/ML: Use Vertex AI for personalized recommendations.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fkGroteskNeue"/>
              </a:rPr>
              <a:t>Multi-cloud: Add Azure/AWS for redundancy.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fkGroteskNeue"/>
              </a:rPr>
              <a:t>Security: Implement Cloud Armor, MFA.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fkGroteskNeue"/>
              </a:rPr>
              <a:t>CI/CD: Use Cloud Build for automated deployments.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fkGroteskNeue"/>
              </a:rPr>
              <a:t>Mobile App: Extend to Android/iOS with Firebase.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6327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69CBB-FDAF-04F4-D87B-20B75D1A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fkGrotesk"/>
              </a:rPr>
              <a:t>Demo &amp; Source Code: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47684-8ED2-FD2F-BCE9-A9682A854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Demo: </a:t>
            </a:r>
          </a:p>
          <a:p>
            <a:r>
              <a:rPr lang="en-IN" dirty="0"/>
              <a:t>Source Code:</a:t>
            </a:r>
          </a:p>
        </p:txBody>
      </p:sp>
    </p:spTree>
    <p:extLst>
      <p:ext uri="{BB962C8B-B14F-4D97-AF65-F5344CB8AC3E}">
        <p14:creationId xmlns:p14="http://schemas.microsoft.com/office/powerpoint/2010/main" val="1771794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FDDB-1C8C-A09F-A1C9-4F8045837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fkGrotesk"/>
              </a:rPr>
              <a:t>Conclusion: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85B28-60F9-CB0B-22C4-9F489FA72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Solved password security and login reliability.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Achieved high scalability and uptime with GCP.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Reduced costs and improved user experience.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52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422EC-E2E3-D705-3085-3C4B3CB24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D6019-F4E1-5D36-0740-084DC0C1F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Security: Legacy systems store passwords insecurely, leading to breaches.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Scalability: On-premises servers can’t handle traffic spikes.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Cost: Fixed infrastructure wastes resources during off-peak times.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Resource Management: Manual scaling increases operational overhead.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Cloud Relevance: GCP offers managed security, auto-scaling, and pay-as-you-go pricing.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5020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C12A-F355-4707-C9C3-3F9A706E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87" y="974725"/>
            <a:ext cx="10515600" cy="1325563"/>
          </a:xfrm>
        </p:spPr>
        <p:txBody>
          <a:bodyPr>
            <a:normAutofit/>
          </a:bodyPr>
          <a:lstStyle/>
          <a:p>
            <a:r>
              <a:rPr lang="en-IN" b="0" i="0" dirty="0">
                <a:effectLst/>
                <a:latin typeface="fkGrotesk"/>
              </a:rPr>
              <a:t>Literature Reference:</a:t>
            </a:r>
            <a:br>
              <a:rPr lang="en-IN" b="0" i="0" dirty="0">
                <a:effectLst/>
                <a:latin typeface="fkGrotesk"/>
              </a:rPr>
            </a:b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188A77A-1EE1-D066-813B-323DC4E85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fkGroteskNeue"/>
              </a:rPr>
              <a:t>Cloud-Native Airline Reservation Systems (Rodriguez et al., 2022):</a:t>
            </a:r>
            <a:br>
              <a:rPr lang="en-IN" b="0" i="0" dirty="0">
                <a:effectLst/>
                <a:latin typeface="fkGroteskNeue"/>
              </a:rPr>
            </a:br>
            <a:r>
              <a:rPr lang="en-IN" b="0" i="0" dirty="0">
                <a:effectLst/>
                <a:latin typeface="fkGroteskNeue"/>
              </a:rPr>
              <a:t>Cloud-native systems improve uptime and reduce maintenance.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fkGroteskNeue"/>
              </a:rPr>
              <a:t>Google Cloud Security Best Practices (2023):</a:t>
            </a:r>
            <a:br>
              <a:rPr lang="en-IN" b="0" i="0" dirty="0">
                <a:effectLst/>
                <a:latin typeface="fkGroteskNeue"/>
              </a:rPr>
            </a:br>
            <a:r>
              <a:rPr lang="en-IN" b="0" i="0" dirty="0">
                <a:effectLst/>
                <a:latin typeface="fkGroteskNeue"/>
              </a:rPr>
              <a:t>Advocates </a:t>
            </a:r>
            <a:r>
              <a:rPr lang="en-IN" b="0" i="0" dirty="0" err="1">
                <a:effectLst/>
                <a:latin typeface="fkGroteskNeue"/>
              </a:rPr>
              <a:t>bcrypt</a:t>
            </a:r>
            <a:r>
              <a:rPr lang="en-IN" b="0" i="0" dirty="0">
                <a:effectLst/>
                <a:latin typeface="fkGroteskNeue"/>
              </a:rPr>
              <a:t>, Secret Manager, IAM.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fkGroteskNeue"/>
              </a:rPr>
              <a:t>Serverless Architectures for Web Apps (Gupta &amp; Williams, 2021):</a:t>
            </a:r>
            <a:br>
              <a:rPr lang="en-IN" b="0" i="0" dirty="0">
                <a:effectLst/>
                <a:latin typeface="fkGroteskNeue"/>
              </a:rPr>
            </a:br>
            <a:r>
              <a:rPr lang="en-IN" b="0" i="0" dirty="0">
                <a:effectLst/>
                <a:latin typeface="fkGroteskNeue"/>
              </a:rPr>
              <a:t>Serverless handles 10x more users at lower cost.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fkGroteskNeue"/>
              </a:rPr>
              <a:t>Cost Optimization in GCP (</a:t>
            </a:r>
            <a:r>
              <a:rPr lang="en-IN" b="0" i="0" dirty="0" err="1">
                <a:effectLst/>
                <a:latin typeface="fkGroteskNeue"/>
              </a:rPr>
              <a:t>Sysdig</a:t>
            </a:r>
            <a:r>
              <a:rPr lang="en-IN" b="0" i="0" dirty="0">
                <a:effectLst/>
                <a:latin typeface="fkGroteskNeue"/>
              </a:rPr>
              <a:t>, 2024):</a:t>
            </a:r>
            <a:br>
              <a:rPr lang="en-IN" b="0" i="0" dirty="0">
                <a:effectLst/>
                <a:latin typeface="fkGroteskNeue"/>
              </a:rPr>
            </a:br>
            <a:r>
              <a:rPr lang="en-IN" b="0" i="0" dirty="0">
                <a:effectLst/>
                <a:latin typeface="fkGroteskNeue"/>
              </a:rPr>
              <a:t>Auto-scaling and managed DBs cut costs by 60%.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fkGroteskNeue"/>
              </a:rPr>
              <a:t>User Experience in Airline Booking (Patel et al., 2022):</a:t>
            </a:r>
            <a:br>
              <a:rPr lang="en-IN" b="0" i="0" dirty="0">
                <a:effectLst/>
                <a:latin typeface="fkGroteskNeue"/>
              </a:rPr>
            </a:br>
            <a:r>
              <a:rPr lang="en-IN" b="0" i="0" dirty="0">
                <a:effectLst/>
                <a:latin typeface="fkGroteskNeue"/>
              </a:rPr>
              <a:t>Clear error messages and robust authentication are essential.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7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EC71-9689-7569-181E-E027DD88E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fkGrotesk"/>
              </a:rPr>
              <a:t>Existing Results</a:t>
            </a:r>
            <a:r>
              <a:rPr lang="en-IN" dirty="0"/>
              <a:t>:			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8DDCB4D-4B9B-7727-E7E8-C5B5F210C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65991"/>
            <a:ext cx="9045677" cy="4198835"/>
          </a:xfrm>
        </p:spPr>
      </p:pic>
    </p:spTree>
    <p:extLst>
      <p:ext uri="{BB962C8B-B14F-4D97-AF65-F5344CB8AC3E}">
        <p14:creationId xmlns:p14="http://schemas.microsoft.com/office/powerpoint/2010/main" val="505685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7D52-8C75-F625-1E76-C6DF9C95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fkGrotesk"/>
              </a:rPr>
              <a:t>Our Implementation (GCP Stack):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1C8A5-F220-CB2C-00E2-17247C5EE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fkGroteskNeue"/>
              </a:rPr>
              <a:t>Frontend: HTML/CSS/JS (American Airlines UI)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fkGroteskNeue"/>
              </a:rPr>
              <a:t>Backend: Python Flask (REST API)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fkGroteskNeue"/>
              </a:rPr>
              <a:t>Database: Cloud SQL (MySQL)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fkGroteskNeue"/>
              </a:rPr>
              <a:t>Containerization: Docker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fkGroteskNeue"/>
              </a:rPr>
              <a:t>Deployment: Cloud Run (serverless)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fkGroteskNeue"/>
              </a:rPr>
              <a:t>Security: Flask-</a:t>
            </a:r>
            <a:r>
              <a:rPr lang="en-IN" b="0" i="0" dirty="0" err="1">
                <a:effectLst/>
                <a:latin typeface="fkGroteskNeue"/>
              </a:rPr>
              <a:t>Bcrypt</a:t>
            </a:r>
            <a:r>
              <a:rPr lang="en-IN" b="0" i="0" dirty="0">
                <a:effectLst/>
                <a:latin typeface="fkGroteskNeue"/>
              </a:rPr>
              <a:t>, Secret Manager, IAM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fkGroteskNeue"/>
              </a:rPr>
              <a:t>Monitoring: Cloud Logging, Monitoring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3915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9B76-4C35-5F49-E671-BD0D3B30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fkGrotesk"/>
              </a:rPr>
              <a:t>Implementation Steps: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C4236-1965-F321-B307-CB2CD1CA4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fkGroteskNeue"/>
              </a:rPr>
              <a:t>Refactor Flask app for stateless operation.</a:t>
            </a:r>
          </a:p>
          <a:p>
            <a:r>
              <a:rPr lang="en-IN" b="0" i="0" dirty="0">
                <a:effectLst/>
                <a:latin typeface="fkGroteskNeue"/>
              </a:rPr>
              <a:t>Hash all passwords with </a:t>
            </a:r>
            <a:r>
              <a:rPr lang="en-IN" b="0" i="0" dirty="0" err="1">
                <a:effectLst/>
                <a:latin typeface="fkGroteskNeue"/>
              </a:rPr>
              <a:t>bcrypt</a:t>
            </a:r>
            <a:r>
              <a:rPr lang="en-IN" b="0" i="0" dirty="0">
                <a:effectLst/>
                <a:latin typeface="fkGroteskNeue"/>
              </a:rPr>
              <a:t>.</a:t>
            </a:r>
          </a:p>
          <a:p>
            <a:r>
              <a:rPr lang="en-IN" b="0" i="0" dirty="0">
                <a:effectLst/>
                <a:latin typeface="fkGroteskNeue"/>
              </a:rPr>
              <a:t>Containerize app with Docker.</a:t>
            </a:r>
          </a:p>
          <a:p>
            <a:r>
              <a:rPr lang="en-IN" b="0" i="0" dirty="0">
                <a:effectLst/>
                <a:latin typeface="fkGroteskNeue"/>
              </a:rPr>
              <a:t>Deploy to Cloud Run (auto-scaling).</a:t>
            </a:r>
          </a:p>
          <a:p>
            <a:r>
              <a:rPr lang="en-IN" b="0" i="0" dirty="0">
                <a:effectLst/>
                <a:latin typeface="fkGroteskNeue"/>
              </a:rPr>
              <a:t>Migrate DB to Cloud SQL (MySQL).</a:t>
            </a:r>
          </a:p>
          <a:p>
            <a:r>
              <a:rPr lang="en-IN" b="0" i="0" dirty="0">
                <a:effectLst/>
                <a:latin typeface="fkGroteskNeue"/>
              </a:rPr>
              <a:t>Store secrets in Secret Manager.</a:t>
            </a:r>
          </a:p>
          <a:p>
            <a:r>
              <a:rPr lang="en-IN" b="0" i="0" dirty="0">
                <a:effectLst/>
                <a:latin typeface="fkGroteskNeue"/>
              </a:rPr>
              <a:t>Enable Cloud Logging &amp; Monitoring.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322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BB4F-43B8-1563-C3E4-A3DD3354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 of Code: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73BF56-D939-1AA8-BD80-9DE14DC6C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6240" y="2160664"/>
            <a:ext cx="6576630" cy="3543607"/>
          </a:xfrm>
        </p:spPr>
      </p:pic>
    </p:spTree>
    <p:extLst>
      <p:ext uri="{BB962C8B-B14F-4D97-AF65-F5344CB8AC3E}">
        <p14:creationId xmlns:p14="http://schemas.microsoft.com/office/powerpoint/2010/main" val="146109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0EDA-74EB-A16F-4831-C1A5B4D26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fkGrotesk"/>
              </a:rPr>
              <a:t>Results: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62F614-4AE3-E72D-3F81-321B5712E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387347" cy="4287325"/>
          </a:xfrm>
        </p:spPr>
      </p:pic>
    </p:spTree>
    <p:extLst>
      <p:ext uri="{BB962C8B-B14F-4D97-AF65-F5344CB8AC3E}">
        <p14:creationId xmlns:p14="http://schemas.microsoft.com/office/powerpoint/2010/main" val="1519849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0619-B403-E5EA-FDEA-44A9AC9C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 of results: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4AF88C-8DC1-6286-37D2-09C63D9B6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49" y="1579818"/>
            <a:ext cx="94746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818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177</TotalTime>
  <Words>445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fkGrotesk</vt:lpstr>
      <vt:lpstr>fkGroteskNeue</vt:lpstr>
      <vt:lpstr>Gill Sans MT</vt:lpstr>
      <vt:lpstr>Gallery</vt:lpstr>
      <vt:lpstr>DIGITAL TRANSFORMATION IN THE AIRLINE INDUSTRY </vt:lpstr>
      <vt:lpstr>Problem Statement:</vt:lpstr>
      <vt:lpstr>Literature Reference: </vt:lpstr>
      <vt:lpstr>Existing Results:   </vt:lpstr>
      <vt:lpstr>Our Implementation (GCP Stack):</vt:lpstr>
      <vt:lpstr>Implementation Steps:</vt:lpstr>
      <vt:lpstr>Screenshot of Code:</vt:lpstr>
      <vt:lpstr>Results:</vt:lpstr>
      <vt:lpstr>Screenshots of results:</vt:lpstr>
      <vt:lpstr>Comparison &amp; Analysis:</vt:lpstr>
      <vt:lpstr>Architecture Diagram:</vt:lpstr>
      <vt:lpstr>GCP Dependencies Table:</vt:lpstr>
      <vt:lpstr>Future Scope:</vt:lpstr>
      <vt:lpstr>Demo &amp; Source Code: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saivarshith nagubandi</dc:creator>
  <cp:lastModifiedBy>saivarshith nagubandi</cp:lastModifiedBy>
  <cp:revision>1</cp:revision>
  <dcterms:created xsi:type="dcterms:W3CDTF">2025-04-15T09:38:59Z</dcterms:created>
  <dcterms:modified xsi:type="dcterms:W3CDTF">2025-04-15T12:36:20Z</dcterms:modified>
</cp:coreProperties>
</file>