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355" r:id="rId5"/>
    <p:sldId id="372" r:id="rId6"/>
    <p:sldId id="367" r:id="rId7"/>
    <p:sldId id="369" r:id="rId8"/>
    <p:sldId id="373" r:id="rId9"/>
    <p:sldId id="378" r:id="rId10"/>
    <p:sldId id="345" r:id="rId11"/>
    <p:sldId id="380" r:id="rId12"/>
    <p:sldId id="379" r:id="rId13"/>
    <p:sldId id="368" r:id="rId14"/>
    <p:sldId id="376" r:id="rId15"/>
    <p:sldId id="381" r:id="rId16"/>
    <p:sldId id="385" r:id="rId17"/>
    <p:sldId id="383" r:id="rId18"/>
    <p:sldId id="384" r:id="rId19"/>
    <p:sldId id="386" r:id="rId20"/>
    <p:sldId id="387" r:id="rId21"/>
    <p:sldId id="3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ABF49-B23A-49F1-8DBF-8FF36C9635AF}" v="884" dt="2021-11-02T01:22:07.634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4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0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9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6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0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6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CE03E97F-76F9-45EC-AE80-C1D5F8B5A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Graphic 10">
            <a:extLst>
              <a:ext uri="{FF2B5EF4-FFF2-40B4-BE49-F238E27FC236}">
                <a16:creationId xmlns:a16="http://schemas.microsoft.com/office/drawing/2014/main" id="{C3FCAC5B-085B-4039-869E-017D5522A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A51163-2B3E-42EC-9F43-B0BBBAB5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0A2EA-07DC-44D9-B650-F1F2DC25B0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754" y="4092681"/>
            <a:ext cx="5926564" cy="25002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79CBD6DC-50A5-42AC-B06C-16CD14A3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11">
            <a:extLst>
              <a:ext uri="{FF2B5EF4-FFF2-40B4-BE49-F238E27FC236}">
                <a16:creationId xmlns:a16="http://schemas.microsoft.com/office/drawing/2014/main" id="{AEB7CDBA-0E82-4480-9708-7E30559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AE4B01-8A3C-46A5-A1F0-E67DE4EC8A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1075" y="0"/>
            <a:ext cx="4860925" cy="6858000"/>
          </a:xfrm>
          <a:custGeom>
            <a:avLst/>
            <a:gdLst>
              <a:gd name="connsiteX0" fmla="*/ 0 w 4860925"/>
              <a:gd name="connsiteY0" fmla="*/ 0 h 6858000"/>
              <a:gd name="connsiteX1" fmla="*/ 4860925 w 4860925"/>
              <a:gd name="connsiteY1" fmla="*/ 0 h 6858000"/>
              <a:gd name="connsiteX2" fmla="*/ 4860925 w 4860925"/>
              <a:gd name="connsiteY2" fmla="*/ 6858000 h 6858000"/>
              <a:gd name="connsiteX3" fmla="*/ 0 w 4860925"/>
              <a:gd name="connsiteY3" fmla="*/ 6858000 h 6858000"/>
              <a:gd name="connsiteX4" fmla="*/ 0 w 4860925"/>
              <a:gd name="connsiteY4" fmla="*/ 5663791 h 6858000"/>
              <a:gd name="connsiteX5" fmla="*/ 158149 w 4860925"/>
              <a:gd name="connsiteY5" fmla="*/ 5821940 h 6858000"/>
              <a:gd name="connsiteX6" fmla="*/ 250704 w 4860925"/>
              <a:gd name="connsiteY6" fmla="*/ 5821940 h 6858000"/>
              <a:gd name="connsiteX7" fmla="*/ 250704 w 4860925"/>
              <a:gd name="connsiteY7" fmla="*/ 5729385 h 6858000"/>
              <a:gd name="connsiteX8" fmla="*/ 88738 w 4860925"/>
              <a:gd name="connsiteY8" fmla="*/ 5567420 h 6858000"/>
              <a:gd name="connsiteX9" fmla="*/ 250701 w 4860925"/>
              <a:gd name="connsiteY9" fmla="*/ 5405457 h 6858000"/>
              <a:gd name="connsiteX10" fmla="*/ 250701 w 4860925"/>
              <a:gd name="connsiteY10" fmla="*/ 5312902 h 6858000"/>
              <a:gd name="connsiteX11" fmla="*/ 158146 w 4860925"/>
              <a:gd name="connsiteY11" fmla="*/ 5312902 h 6858000"/>
              <a:gd name="connsiteX12" fmla="*/ 0 w 4860925"/>
              <a:gd name="connsiteY12" fmla="*/ 54710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0925" h="6858000">
                <a:moveTo>
                  <a:pt x="0" y="0"/>
                </a:moveTo>
                <a:lnTo>
                  <a:pt x="4860925" y="0"/>
                </a:lnTo>
                <a:lnTo>
                  <a:pt x="4860925" y="6858000"/>
                </a:lnTo>
                <a:lnTo>
                  <a:pt x="0" y="6858000"/>
                </a:lnTo>
                <a:lnTo>
                  <a:pt x="0" y="5663791"/>
                </a:lnTo>
                <a:lnTo>
                  <a:pt x="158149" y="5821940"/>
                </a:lnTo>
                <a:cubicBezTo>
                  <a:pt x="183706" y="5847497"/>
                  <a:pt x="225146" y="5847497"/>
                  <a:pt x="250704" y="5821940"/>
                </a:cubicBezTo>
                <a:cubicBezTo>
                  <a:pt x="276261" y="5796382"/>
                  <a:pt x="276264" y="5754945"/>
                  <a:pt x="250704" y="5729385"/>
                </a:cubicBezTo>
                <a:lnTo>
                  <a:pt x="88738" y="5567420"/>
                </a:lnTo>
                <a:lnTo>
                  <a:pt x="250701" y="5405457"/>
                </a:lnTo>
                <a:cubicBezTo>
                  <a:pt x="276258" y="5379899"/>
                  <a:pt x="276261" y="5338463"/>
                  <a:pt x="250701" y="5312902"/>
                </a:cubicBezTo>
                <a:cubicBezTo>
                  <a:pt x="225143" y="5287344"/>
                  <a:pt x="183703" y="5287344"/>
                  <a:pt x="158146" y="5312902"/>
                </a:cubicBezTo>
                <a:lnTo>
                  <a:pt x="0" y="54710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Slide Number Placeholder 12">
            <a:extLst>
              <a:ext uri="{FF2B5EF4-FFF2-40B4-BE49-F238E27FC236}">
                <a16:creationId xmlns:a16="http://schemas.microsoft.com/office/drawing/2014/main" id="{92F0D34E-56DB-45B4-B7F0-CE5961F9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4" name="Graphic 10">
            <a:extLst>
              <a:ext uri="{FF2B5EF4-FFF2-40B4-BE49-F238E27FC236}">
                <a16:creationId xmlns:a16="http://schemas.microsoft.com/office/drawing/2014/main" id="{6EFE6B19-328D-40CF-90BA-F287CC59B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9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383458"/>
            <a:ext cx="5435027" cy="2698955"/>
          </a:xfrm>
        </p:spPr>
        <p:txBody>
          <a:bodyPr>
            <a:normAutofit/>
          </a:bodyPr>
          <a:lstStyle/>
          <a:p>
            <a:r>
              <a:rPr lang="en-US" dirty="0"/>
              <a:t>Project Deliverable 2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87" y="3667432"/>
            <a:ext cx="5802675" cy="2615145"/>
          </a:xfrm>
        </p:spPr>
        <p:txBody>
          <a:bodyPr>
            <a:normAutofit/>
          </a:bodyPr>
          <a:lstStyle/>
          <a:p>
            <a:r>
              <a:rPr lang="en-US" dirty="0"/>
              <a:t>Team 04 - The Masked Code Avengers</a:t>
            </a:r>
          </a:p>
          <a:p>
            <a:r>
              <a:rPr lang="en-US" dirty="0" err="1"/>
              <a:t>Saatwika</a:t>
            </a:r>
            <a:r>
              <a:rPr lang="en-US" dirty="0"/>
              <a:t> </a:t>
            </a:r>
            <a:r>
              <a:rPr lang="en-US" dirty="0" err="1"/>
              <a:t>Karra</a:t>
            </a:r>
            <a:r>
              <a:rPr lang="en-US" dirty="0"/>
              <a:t>	Malachy </a:t>
            </a:r>
            <a:r>
              <a:rPr lang="en-US" dirty="0" err="1"/>
              <a:t>Swonger</a:t>
            </a:r>
            <a:endParaRPr lang="en-US" dirty="0"/>
          </a:p>
          <a:p>
            <a:r>
              <a:rPr lang="en-US" dirty="0"/>
              <a:t>Varshik Chebrolu	Morgan </a:t>
            </a:r>
            <a:r>
              <a:rPr lang="en-US" dirty="0" err="1"/>
              <a:t>VanderRiet</a:t>
            </a:r>
            <a:endParaRPr lang="en-US" dirty="0"/>
          </a:p>
          <a:p>
            <a:r>
              <a:rPr lang="en-US" dirty="0"/>
              <a:t>Jess Cobb</a:t>
            </a:r>
          </a:p>
          <a:p>
            <a:r>
              <a:rPr lang="en-US" dirty="0"/>
              <a:t>Joshua Keene</a:t>
            </a:r>
          </a:p>
        </p:txBody>
      </p:sp>
      <p:pic>
        <p:nvPicPr>
          <p:cNvPr id="19" name="Picture Placeholder 18" descr="Close Up of a chess board">
            <a:extLst>
              <a:ext uri="{FF2B5EF4-FFF2-40B4-BE49-F238E27FC236}">
                <a16:creationId xmlns:a16="http://schemas.microsoft.com/office/drawing/2014/main" id="{39881573-7C25-4F17-A03E-E8E1E0E88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434" r="18434"/>
          <a:stretch/>
        </p:blipFill>
        <p:spPr>
          <a:xfrm>
            <a:off x="6197600" y="574675"/>
            <a:ext cx="5445125" cy="5749925"/>
          </a:xfrm>
        </p:spPr>
      </p:pic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7BEFD7-B269-4CB8-8D1A-C6044F0B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278086"/>
            <a:ext cx="11238346" cy="836339"/>
          </a:xfrm>
        </p:spPr>
        <p:txBody>
          <a:bodyPr>
            <a:normAutofit/>
          </a:bodyPr>
          <a:lstStyle/>
          <a:p>
            <a:r>
              <a:rPr lang="en-US" dirty="0"/>
              <a:t>CRC cards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74FEBE9-8AF5-4184-88A6-34CDB0049BA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57163" y="1114424"/>
            <a:ext cx="5532438" cy="2492375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8594AA-758E-4BA7-8D2B-3EF7B413F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40" y="113030"/>
            <a:ext cx="6217897" cy="39204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3C7BEC-42CE-4BF4-A870-A086F94BB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742" y="4106689"/>
            <a:ext cx="3322298" cy="10566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CABE2A1-D82F-46CF-A301-8D7BE7ACA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31" y="3789141"/>
            <a:ext cx="4231005" cy="20853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A6242D-606E-4FF3-AB6D-9A314328C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2946" y="4152409"/>
            <a:ext cx="3949053" cy="17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6FD74B-C0EB-4574-B138-91C6C883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 Cont.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4DF2316C-F554-45F1-8BC8-BBFB9BE886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739" y="1505585"/>
            <a:ext cx="6890841" cy="4010025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CA8E75-9E28-4259-902A-0BC9A0A30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382" y="489560"/>
            <a:ext cx="3322298" cy="14221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7177E56-C962-42C9-B58B-15C960F96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580" y="2442210"/>
            <a:ext cx="5059681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0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36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7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8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0" name="Oval 39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1" name="Oval 40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7B2BB7-8E22-4794-9BDE-B71129D7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7697" y="189413"/>
            <a:ext cx="2019905" cy="1778845"/>
            <a:chOff x="207697" y="189413"/>
            <a:chExt cx="2019905" cy="1778845"/>
          </a:xfrm>
        </p:grpSpPr>
        <p:sp useBgFill="1">
          <p:nvSpPr>
            <p:cNvPr id="48" name="Graphic 10">
              <a:extLst>
                <a:ext uri="{FF2B5EF4-FFF2-40B4-BE49-F238E27FC236}">
                  <a16:creationId xmlns:a16="http://schemas.microsoft.com/office/drawing/2014/main" id="{F2CC297A-905C-42B8-BFEC-55FB2FCF2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07697" y="189413"/>
              <a:ext cx="1261009" cy="126100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9" name="Oval 48">
              <a:extLst>
                <a:ext uri="{FF2B5EF4-FFF2-40B4-BE49-F238E27FC236}">
                  <a16:creationId xmlns:a16="http://schemas.microsoft.com/office/drawing/2014/main" id="{895FAF0E-8EDF-4055-9578-394F1ACB3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9661" y="1671181"/>
              <a:ext cx="297077" cy="29707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0" name="Oval 49">
              <a:extLst>
                <a:ext uri="{FF2B5EF4-FFF2-40B4-BE49-F238E27FC236}">
                  <a16:creationId xmlns:a16="http://schemas.microsoft.com/office/drawing/2014/main" id="{AEC4BAA7-1F27-4F25-9D16-9099BF9AC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017290" y="592943"/>
              <a:ext cx="210312" cy="21031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E50F9-170A-4C68-90E6-184AE23A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0" y="1516965"/>
            <a:ext cx="3413234" cy="18358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pic>
        <p:nvPicPr>
          <p:cNvPr id="22" name="Content Placeholder 21" descr="Diagram, schematic&#10;&#10;Description automatically generated">
            <a:extLst>
              <a:ext uri="{FF2B5EF4-FFF2-40B4-BE49-F238E27FC236}">
                <a16:creationId xmlns:a16="http://schemas.microsoft.com/office/drawing/2014/main" id="{C94332F7-3446-4AB5-A542-BF2383BD2C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81400" y="304800"/>
            <a:ext cx="8442434" cy="6146614"/>
          </a:xfrm>
          <a:prstGeom prst="rect">
            <a:avLst/>
          </a:prstGeom>
        </p:spPr>
      </p:pic>
      <p:sp useBgFill="1">
        <p:nvSpPr>
          <p:cNvPr id="52" name="Oval 51">
            <a:extLst>
              <a:ext uri="{FF2B5EF4-FFF2-40B4-BE49-F238E27FC236}">
                <a16:creationId xmlns:a16="http://schemas.microsoft.com/office/drawing/2014/main" id="{8333FD0A-502E-4A24-8E99-5496F09DC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70962" y="5630260"/>
            <a:ext cx="355414" cy="355414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48518-2A6F-4F86-88D2-CFE1DC00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2/2/20XX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0BB0E-9FC0-4B12-8314-88C82A5A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10FAA-9D36-40A3-98C8-80CD98DF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7B2BB7-8E22-4794-9BDE-B71129D7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7697" y="189413"/>
            <a:ext cx="2019905" cy="1778845"/>
            <a:chOff x="207697" y="189413"/>
            <a:chExt cx="2019905" cy="1778845"/>
          </a:xfrm>
        </p:grpSpPr>
        <p:sp useBgFill="1">
          <p:nvSpPr>
            <p:cNvPr id="26" name="Graphic 10">
              <a:extLst>
                <a:ext uri="{FF2B5EF4-FFF2-40B4-BE49-F238E27FC236}">
                  <a16:creationId xmlns:a16="http://schemas.microsoft.com/office/drawing/2014/main" id="{F2CC297A-905C-42B8-BFEC-55FB2FCF2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07697" y="189413"/>
              <a:ext cx="1261009" cy="126100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895FAF0E-8EDF-4055-9578-394F1ACB3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9661" y="1671181"/>
              <a:ext cx="297077" cy="29707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AEC4BAA7-1F27-4F25-9D16-9099BF9AC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017290" y="592943"/>
              <a:ext cx="210312" cy="21031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9C125E-57B0-48A2-8F30-6F19F54B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3" y="996861"/>
            <a:ext cx="2970836" cy="2562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 cont.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9D7A6FC-E5E8-4D68-8114-4E66EC98FF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15545" y="52552"/>
            <a:ext cx="9150331" cy="6668814"/>
          </a:xfrm>
          <a:prstGeom prst="rect">
            <a:avLst/>
          </a:prstGeom>
        </p:spPr>
      </p:pic>
      <p:sp useBgFill="1">
        <p:nvSpPr>
          <p:cNvPr id="30" name="Oval 29">
            <a:extLst>
              <a:ext uri="{FF2B5EF4-FFF2-40B4-BE49-F238E27FC236}">
                <a16:creationId xmlns:a16="http://schemas.microsoft.com/office/drawing/2014/main" id="{8333FD0A-502E-4A24-8E99-5496F09DC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70962" y="5630260"/>
            <a:ext cx="355414" cy="355414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F3451-2CFA-494D-A90C-8A6716DE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8" name="Group 138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512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130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13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132" name="Oval 142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33" name="Oval 143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34" name="Oval 144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5135" name="Rectangle 14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6" name="Rectangle 148">
            <a:extLst>
              <a:ext uri="{FF2B5EF4-FFF2-40B4-BE49-F238E27FC236}">
                <a16:creationId xmlns:a16="http://schemas.microsoft.com/office/drawing/2014/main" id="{960714CC-F258-48B8-9308-E5673BCC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6" name="Picture 6" descr="Who Uses A Scrum Approach and Why Should You? - number8">
            <a:extLst>
              <a:ext uri="{FF2B5EF4-FFF2-40B4-BE49-F238E27FC236}">
                <a16:creationId xmlns:a16="http://schemas.microsoft.com/office/drawing/2014/main" id="{FA70EC51-59FF-4DDA-BDD7-EA45F69BDD2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240"/>
          <a:stretch/>
        </p:blipFill>
        <p:spPr bwMode="auto">
          <a:xfrm>
            <a:off x="543119" y="462973"/>
            <a:ext cx="11105762" cy="57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7" name="Group 150">
            <a:extLst>
              <a:ext uri="{FF2B5EF4-FFF2-40B4-BE49-F238E27FC236}">
                <a16:creationId xmlns:a16="http://schemas.microsoft.com/office/drawing/2014/main" id="{2417FB3D-9272-47FA-AEB4-2847C6BF6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34" y="387218"/>
            <a:ext cx="11906291" cy="5573205"/>
            <a:chOff x="-18234" y="387218"/>
            <a:chExt cx="11906291" cy="5573205"/>
          </a:xfrm>
        </p:grpSpPr>
        <p:sp useBgFill="1">
          <p:nvSpPr>
            <p:cNvPr id="5138" name="Graphic 10">
              <a:extLst>
                <a:ext uri="{FF2B5EF4-FFF2-40B4-BE49-F238E27FC236}">
                  <a16:creationId xmlns:a16="http://schemas.microsoft.com/office/drawing/2014/main" id="{CC55260F-A21E-4DB4-887E-E797D2F5A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18234" y="1043911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139" name="Oval 152">
              <a:extLst>
                <a:ext uri="{FF2B5EF4-FFF2-40B4-BE49-F238E27FC236}">
                  <a16:creationId xmlns:a16="http://schemas.microsoft.com/office/drawing/2014/main" id="{7318763D-85BA-4C23-9690-AEF108284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14034" y="5486400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4" name="Oval 153">
              <a:extLst>
                <a:ext uri="{FF2B5EF4-FFF2-40B4-BE49-F238E27FC236}">
                  <a16:creationId xmlns:a16="http://schemas.microsoft.com/office/drawing/2014/main" id="{811AB2EA-04C4-49F2-A854-A34E16840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69506" y="387218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6" name="AutoShape 6" descr="What is a Kanban Board? | Workflow Visualization | Kanban Zone">
            <a:extLst>
              <a:ext uri="{FF2B5EF4-FFF2-40B4-BE49-F238E27FC236}">
                <a16:creationId xmlns:a16="http://schemas.microsoft.com/office/drawing/2014/main" id="{DCFD0D58-6AB8-4C07-A402-466352B0D3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50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48597E-E1AD-4CB2-9E6D-C8EFED66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7" y="166417"/>
            <a:ext cx="11238346" cy="836339"/>
          </a:xfrm>
        </p:spPr>
        <p:txBody>
          <a:bodyPr/>
          <a:lstStyle/>
          <a:p>
            <a:r>
              <a:rPr lang="en-US" dirty="0"/>
              <a:t>Sprint 2 and 3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402D-3548-4D31-8D42-16848A79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3ABB2D-98ED-492A-B8C4-96E7CD3FFF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0525" y="1002757"/>
            <a:ext cx="11407775" cy="5310732"/>
          </a:xfrm>
        </p:spPr>
        <p:txBody>
          <a:bodyPr/>
          <a:lstStyle/>
          <a:p>
            <a:r>
              <a:rPr lang="en-US" b="1" dirty="0"/>
              <a:t>Successfully completed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Updated the user stories, tasks and focused on the primary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Actively updated the Kanban board with the to-do things from the product backlog.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the backend logic for all the chess pieces with the </a:t>
            </a:r>
            <a:r>
              <a:rPr lang="en-US" dirty="0" err="1"/>
              <a:t>legan</a:t>
            </a:r>
            <a:r>
              <a:rPr lang="en-US" dirty="0"/>
              <a:t>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the UI for login page and started development for registration and Home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Participation in scrum meetings and noting minutes of meeting regularly.</a:t>
            </a:r>
          </a:p>
          <a:p>
            <a:endParaRPr lang="en-US" dirty="0"/>
          </a:p>
          <a:p>
            <a:r>
              <a:rPr lang="en-US" b="1" dirty="0"/>
              <a:t>Future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 the backend logic for rest of the classes and integrate them with UI and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develop the UI for registration and game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write queries for storing the data of the users and integrate DB with the java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6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2484-633B-447B-BD57-2FF2A1C1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and 3 Retrospective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3BE1D-3C29-4C26-B5D8-EA550DD2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20001-A1FE-49ED-AEC3-9D9C9B112E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88" y="1381125"/>
            <a:ext cx="5348748" cy="5255649"/>
          </a:xfrm>
        </p:spPr>
        <p:txBody>
          <a:bodyPr>
            <a:normAutofit/>
          </a:bodyPr>
          <a:lstStyle/>
          <a:p>
            <a:r>
              <a:rPr lang="en-US" b="1" dirty="0"/>
              <a:t>Went Well!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complete logic for all the chess pieces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Updated class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 team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 progress/movement on Kanban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and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call attendance</a:t>
            </a:r>
          </a:p>
          <a:p>
            <a:endParaRPr lang="en-US" dirty="0"/>
          </a:p>
          <a:p>
            <a:r>
              <a:rPr lang="en-US" b="1" dirty="0"/>
              <a:t>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fixing IDE issues learned how to deal with different versions and procedures.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Learned to develop abstraction for the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888B00E-8A6B-4E12-A1E8-EB59926A05E9}"/>
              </a:ext>
            </a:extLst>
          </p:cNvPr>
          <p:cNvSpPr txBox="1">
            <a:spLocks/>
          </p:cNvSpPr>
          <p:nvPr/>
        </p:nvSpPr>
        <p:spPr>
          <a:xfrm>
            <a:off x="6548285" y="1327713"/>
            <a:ext cx="5348748" cy="525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out IDE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progress on front-end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visible progress on working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improve quality of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of logic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improve time-management</a:t>
            </a:r>
          </a:p>
          <a:p>
            <a:endParaRPr lang="en-US" b="1" dirty="0"/>
          </a:p>
          <a:p>
            <a:r>
              <a:rPr lang="en-US" b="1" dirty="0"/>
              <a:t>Longed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application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9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CB78-539B-4791-9F89-F89CDA0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7B6DA-D507-4A1A-A9B6-6BF74C2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8040D-0BFA-4089-91FC-7185D326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F313E-99CB-45E2-8177-8DB71415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33560-5019-4CA5-AF09-4B231C3C83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DCB071-901E-47E8-9E61-83497A93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2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7426A-9C36-4C9E-B549-AD3B8874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087E772-2F2C-4C47-BBBF-7E764029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43915F4-91EA-41AF-93B6-5D572A9E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8" name="Picture Placeholder 17" descr="Close Up of a chess board">
            <a:extLst>
              <a:ext uri="{FF2B5EF4-FFF2-40B4-BE49-F238E27FC236}">
                <a16:creationId xmlns:a16="http://schemas.microsoft.com/office/drawing/2014/main" id="{5321AB55-5509-4588-ABEC-5DFF2EFF6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1075" y="0"/>
            <a:ext cx="4860925" cy="6858000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D73EFD-BA26-43EF-A3B9-C2877D8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28" name="Picture Placeholder 27" descr="Close Up of a chess board">
            <a:extLst>
              <a:ext uri="{FF2B5EF4-FFF2-40B4-BE49-F238E27FC236}">
                <a16:creationId xmlns:a16="http://schemas.microsoft.com/office/drawing/2014/main" id="{418F3B9B-6683-4DCF-8F6A-173C94E52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0670" b="10670"/>
          <a:stretch/>
        </p:blipFill>
        <p:spPr>
          <a:xfrm>
            <a:off x="542925" y="574675"/>
            <a:ext cx="4022725" cy="1867360"/>
          </a:xfrm>
        </p:spPr>
      </p:pic>
      <p:pic>
        <p:nvPicPr>
          <p:cNvPr id="13" name="Picture Placeholder 12" descr="Cogs brainstorming">
            <a:extLst>
              <a:ext uri="{FF2B5EF4-FFF2-40B4-BE49-F238E27FC236}">
                <a16:creationId xmlns:a16="http://schemas.microsoft.com/office/drawing/2014/main" id="{22858132-76FC-4F1E-BBD7-969497F1A0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2519163"/>
            <a:ext cx="4022725" cy="1843040"/>
          </a:xfrm>
        </p:spPr>
      </p:pic>
      <p:pic>
        <p:nvPicPr>
          <p:cNvPr id="19" name="Picture Placeholder 18" descr="Close up of grey chess piece casting a shadow">
            <a:extLst>
              <a:ext uri="{FF2B5EF4-FFF2-40B4-BE49-F238E27FC236}">
                <a16:creationId xmlns:a16="http://schemas.microsoft.com/office/drawing/2014/main" id="{4DDD4EE5-D9CF-4433-8027-E8390EC16D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4439331"/>
            <a:ext cx="4022725" cy="1879333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17FA55F-C7EA-4BF4-8024-B7D78BD7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/>
          <a:lstStyle/>
          <a:p>
            <a:r>
              <a:rPr lang="en-US" dirty="0"/>
              <a:t>User Stories and Tasks</a:t>
            </a:r>
          </a:p>
          <a:p>
            <a:r>
              <a:rPr lang="en-US" dirty="0"/>
              <a:t>Kanban board</a:t>
            </a:r>
          </a:p>
          <a:p>
            <a:r>
              <a:rPr lang="en-US" dirty="0"/>
              <a:t>CRC cards and class diagram</a:t>
            </a:r>
          </a:p>
          <a:p>
            <a:r>
              <a:rPr lang="en-US" dirty="0"/>
              <a:t>Outputs of scrum ceremonies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/>
          <a:lstStyle/>
          <a:p>
            <a:r>
              <a:rPr lang="en-US" dirty="0" err="1"/>
              <a:t>Legan</a:t>
            </a:r>
            <a:r>
              <a:rPr lang="en-US" dirty="0"/>
              <a:t> Chess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Initial position differs from normal chess.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Pawns move forward diagonally and capture piece horizontally and vertically.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Pawns are promoted when they reach the opposite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DA6959-13CE-4DC3-99FD-86C2A5F8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PRESENATION TITLE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6642A3-9BB0-4B52-BD06-47FF8A2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38" name="Picture 14" descr="BrainKing - Game rules (Legan Chess)">
            <a:extLst>
              <a:ext uri="{FF2B5EF4-FFF2-40B4-BE49-F238E27FC236}">
                <a16:creationId xmlns:a16="http://schemas.microsoft.com/office/drawing/2014/main" id="{A4835A5C-032A-4EAB-BAF5-8C7C971A5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048" y="1638083"/>
            <a:ext cx="3471380" cy="358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6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/>
          <a:lstStyle/>
          <a:p>
            <a:r>
              <a:rPr lang="en-US" dirty="0"/>
              <a:t>User Stories</a:t>
            </a:r>
          </a:p>
        </p:txBody>
      </p:sp>
      <p:pic>
        <p:nvPicPr>
          <p:cNvPr id="24" name="Picture Placeholder 23" descr="x and o game">
            <a:extLst>
              <a:ext uri="{FF2B5EF4-FFF2-40B4-BE49-F238E27FC236}">
                <a16:creationId xmlns:a16="http://schemas.microsoft.com/office/drawing/2014/main" id="{AE28B949-DD41-4FAB-9BFD-9B1865AB8C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82" b="6382"/>
          <a:stretch/>
        </p:blipFill>
        <p:spPr>
          <a:xfrm>
            <a:off x="679450" y="574675"/>
            <a:ext cx="4311650" cy="2820988"/>
          </a:xfrm>
        </p:spPr>
      </p:pic>
      <p:pic>
        <p:nvPicPr>
          <p:cNvPr id="25" name="Picture Placeholder 24" descr="Two people talking at a notice board">
            <a:extLst>
              <a:ext uri="{FF2B5EF4-FFF2-40B4-BE49-F238E27FC236}">
                <a16:creationId xmlns:a16="http://schemas.microsoft.com/office/drawing/2014/main" id="{D9EE4828-B1AC-4232-BEC3-CBCA0DD3D25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709" b="709"/>
          <a:stretch/>
        </p:blipFill>
        <p:spPr>
          <a:xfrm>
            <a:off x="679450" y="3506788"/>
            <a:ext cx="4311650" cy="2833687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5A579-8B26-495C-99C8-E8E46DD5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0A5912-3D4E-4ED5-B295-18007D6FF4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9101" y="247650"/>
            <a:ext cx="9982200" cy="5429250"/>
          </a:xfrm>
        </p:spPr>
        <p:txBody>
          <a:bodyPr>
            <a:normAutofit/>
          </a:bodyPr>
          <a:lstStyle/>
          <a:p>
            <a:r>
              <a:rPr lang="en-US" sz="2000" dirty="0"/>
              <a:t>As a User, I would like to 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 a User I would like to Register an account on the game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 a User I would like to login into my registered account.</a:t>
            </a:r>
            <a:endParaRPr lang="en-US" sz="20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 a user, I would like to be able to instantiate/start a game or join an existing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 a user, I would like the game to enforce the ruleset for the given game.</a:t>
            </a:r>
            <a:endParaRPr lang="en-US" sz="20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 a user, I would like the game to keep track of each player’s turn and notify both when a game is ended.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 a user, I can save my game and pick up where I left off later.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 a User, I would like to see a list of potential opponents that I can Invite to play a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 a user, I would like to be able to invite other players or accept/reject invitations sent to me.</a:t>
            </a:r>
            <a:endParaRPr lang="en-US" sz="20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 a user, I would like to be able to see a history of the games I have played.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542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74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5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6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7" name="Oval 76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8" name="Oval 77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9" name="Oval 78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85" name="Graphic 10">
            <a:extLst>
              <a:ext uri="{FF2B5EF4-FFF2-40B4-BE49-F238E27FC236}">
                <a16:creationId xmlns:a16="http://schemas.microsoft.com/office/drawing/2014/main" id="{24DABF9E-7939-4CE8-A6E8-0AF2CDAFE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67245" y="173457"/>
            <a:ext cx="1261009" cy="126100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87" name="Oval 86">
            <a:extLst>
              <a:ext uri="{FF2B5EF4-FFF2-40B4-BE49-F238E27FC236}">
                <a16:creationId xmlns:a16="http://schemas.microsoft.com/office/drawing/2014/main" id="{368EEEDE-A8A9-4DCB-A5DF-4F0A4342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89418" y="685800"/>
            <a:ext cx="304800" cy="30480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89" name="Oval 88">
            <a:extLst>
              <a:ext uri="{FF2B5EF4-FFF2-40B4-BE49-F238E27FC236}">
                <a16:creationId xmlns:a16="http://schemas.microsoft.com/office/drawing/2014/main" id="{5EF6BF0F-3813-4E48-9E10-7590BBBA8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52061" y="1543230"/>
            <a:ext cx="240107" cy="240107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569593"/>
            <a:ext cx="4195752" cy="3392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Kanban Board</a:t>
            </a:r>
          </a:p>
        </p:txBody>
      </p:sp>
      <p:pic>
        <p:nvPicPr>
          <p:cNvPr id="2052" name="Picture 4" descr="Agile - Kanban Board | Metadrop">
            <a:extLst>
              <a:ext uri="{FF2B5EF4-FFF2-40B4-BE49-F238E27FC236}">
                <a16:creationId xmlns:a16="http://schemas.microsoft.com/office/drawing/2014/main" id="{5B88E5DA-0DEB-41DF-A90A-26ED6D2D55A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2" r="11961" b="-1"/>
          <a:stretch/>
        </p:blipFill>
        <p:spPr bwMode="auto">
          <a:xfrm>
            <a:off x="5105400" y="575423"/>
            <a:ext cx="6528003" cy="574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1" name="Graphic 10">
            <a:extLst>
              <a:ext uri="{FF2B5EF4-FFF2-40B4-BE49-F238E27FC236}">
                <a16:creationId xmlns:a16="http://schemas.microsoft.com/office/drawing/2014/main" id="{EB3629D5-67DE-484E-823B-6E1E8C62F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34871" y="1463364"/>
            <a:ext cx="464530" cy="464530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AutoShape 6" descr="What is a Kanban Board? | Workflow Visualization | Kanban Zone">
            <a:extLst>
              <a:ext uri="{FF2B5EF4-FFF2-40B4-BE49-F238E27FC236}">
                <a16:creationId xmlns:a16="http://schemas.microsoft.com/office/drawing/2014/main" id="{DCFD0D58-6AB8-4C07-A402-466352B0D3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920547-927E-4744-B18B-ADB7043D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" y="0"/>
            <a:ext cx="11238346" cy="636313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2 board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83F0619-16A4-44CD-BC6C-D8788D78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65C13F4-B6C5-4ABF-B9CF-27AE8394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58AAB3C-64BD-4A61-9806-A8BF13DD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465D71-A3B7-4A23-BF79-F7C5C3EB5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" y="639762"/>
            <a:ext cx="12156440" cy="629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7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B97BC3-E83B-4582-8577-3026F8A1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075"/>
            <a:ext cx="12192000" cy="527685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3 board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58AAB3C-64BD-4A61-9806-A8BF13DD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41461B-8A27-49AF-A9A2-03541095F8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9732" y="812800"/>
            <a:ext cx="12061148" cy="6045200"/>
          </a:xfrm>
        </p:spPr>
      </p:pic>
    </p:spTree>
    <p:extLst>
      <p:ext uri="{BB962C8B-B14F-4D97-AF65-F5344CB8AC3E}">
        <p14:creationId xmlns:p14="http://schemas.microsoft.com/office/powerpoint/2010/main" val="347355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87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88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89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0" name="Oval 89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91" name="Oval 90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92" name="Oval 91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3" y="542231"/>
            <a:ext cx="6515725" cy="2283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Artifacts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2A8F73-C81C-4869-950B-71FDF502F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72800" y="206142"/>
            <a:ext cx="1098843" cy="1530997"/>
            <a:chOff x="10972800" y="206142"/>
            <a:chExt cx="1098843" cy="1530997"/>
          </a:xfrm>
        </p:grpSpPr>
        <p:sp useBgFill="1">
          <p:nvSpPr>
            <p:cNvPr id="99" name="Graphic 10">
              <a:extLst>
                <a:ext uri="{FF2B5EF4-FFF2-40B4-BE49-F238E27FC236}">
                  <a16:creationId xmlns:a16="http://schemas.microsoft.com/office/drawing/2014/main" id="{BFECFC9E-E05A-41EC-B0CD-6634E02FB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0" name="Oval 99">
              <a:extLst>
                <a:ext uri="{FF2B5EF4-FFF2-40B4-BE49-F238E27FC236}">
                  <a16:creationId xmlns:a16="http://schemas.microsoft.com/office/drawing/2014/main" id="{7AF797B5-915C-4F6D-86DA-C3CE7BFDD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4" name="Picture Placeholder 16" descr="Close Up of a chess board">
            <a:extLst>
              <a:ext uri="{FF2B5EF4-FFF2-40B4-BE49-F238E27FC236}">
                <a16:creationId xmlns:a16="http://schemas.microsoft.com/office/drawing/2014/main" id="{03D61905-5B7D-435B-8221-922A912BF8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0" r="-3" b="2083"/>
          <a:stretch/>
        </p:blipFill>
        <p:spPr>
          <a:xfrm>
            <a:off x="543119" y="3026878"/>
            <a:ext cx="5552881" cy="3297722"/>
          </a:xfrm>
          <a:prstGeom prst="rect">
            <a:avLst/>
          </a:prstGeom>
        </p:spPr>
      </p:pic>
      <p:pic>
        <p:nvPicPr>
          <p:cNvPr id="33" name="Picture Placeholder 25" descr="A person showing drawings on pieces of paper with a pen">
            <a:extLst>
              <a:ext uri="{FF2B5EF4-FFF2-40B4-BE49-F238E27FC236}">
                <a16:creationId xmlns:a16="http://schemas.microsoft.com/office/drawing/2014/main" id="{82C42AE9-11A7-479C-AA26-3A3D5794C9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r="-1" b="11029"/>
          <a:stretch/>
        </p:blipFill>
        <p:spPr>
          <a:xfrm>
            <a:off x="6172200" y="3026878"/>
            <a:ext cx="5552881" cy="329772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6" name="AutoShape 6" descr="What is a Kanban Board? | Workflow Visualization | Kanban Zone">
            <a:extLst>
              <a:ext uri="{FF2B5EF4-FFF2-40B4-BE49-F238E27FC236}">
                <a16:creationId xmlns:a16="http://schemas.microsoft.com/office/drawing/2014/main" id="{DCFD0D58-6AB8-4C07-A402-466352B0D3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fd680e4-4bbb-491e-9216-59357cd416b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C23928FD4144E96EC1F13E222657E" ma:contentTypeVersion="7" ma:contentTypeDescription="Create a new document." ma:contentTypeScope="" ma:versionID="2d3ff4703efa668d05e26d0688fdf60a">
  <xsd:schema xmlns:xsd="http://www.w3.org/2001/XMLSchema" xmlns:xs="http://www.w3.org/2001/XMLSchema" xmlns:p="http://schemas.microsoft.com/office/2006/metadata/properties" xmlns:ns3="afd680e4-4bbb-491e-9216-59357cd416b4" xmlns:ns4="9c07042b-180f-4dd5-9179-d8eae7d97c55" targetNamespace="http://schemas.microsoft.com/office/2006/metadata/properties" ma:root="true" ma:fieldsID="ba2403783d761ed5d849193279e4feec" ns3:_="" ns4:_="">
    <xsd:import namespace="afd680e4-4bbb-491e-9216-59357cd416b4"/>
    <xsd:import namespace="9c07042b-180f-4dd5-9179-d8eae7d97c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680e4-4bbb-491e-9216-59357cd416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07042b-180f-4dd5-9179-d8eae7d97c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275531-F059-4661-BC99-5916D6312804}">
  <ds:schemaRefs>
    <ds:schemaRef ds:uri="http://purl.org/dc/elements/1.1/"/>
    <ds:schemaRef ds:uri="http://schemas.microsoft.com/office/2006/metadata/properties"/>
    <ds:schemaRef ds:uri="afd680e4-4bbb-491e-9216-59357cd416b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c07042b-180f-4dd5-9179-d8eae7d97c55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3117B3-A73A-48E5-A6E1-1193CE663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d680e4-4bbb-491e-9216-59357cd416b4"/>
    <ds:schemaRef ds:uri="9c07042b-180f-4dd5-9179-d8eae7d97c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325</TotalTime>
  <Words>551</Words>
  <Application>Microsoft Office PowerPoint</Application>
  <PresentationFormat>Widescreen</PresentationFormat>
  <Paragraphs>107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Aller</vt:lpstr>
      <vt:lpstr>-apple-system</vt:lpstr>
      <vt:lpstr>Arial</vt:lpstr>
      <vt:lpstr>Calibri</vt:lpstr>
      <vt:lpstr>Courier New</vt:lpstr>
      <vt:lpstr>Open sans</vt:lpstr>
      <vt:lpstr>Segoe UI</vt:lpstr>
      <vt:lpstr>MinimalXOVTI</vt:lpstr>
      <vt:lpstr>Project Deliverable 2</vt:lpstr>
      <vt:lpstr>Agenda</vt:lpstr>
      <vt:lpstr>Legan Chess</vt:lpstr>
      <vt:lpstr>User Stories</vt:lpstr>
      <vt:lpstr>PowerPoint Presentation</vt:lpstr>
      <vt:lpstr>Kanban Board</vt:lpstr>
      <vt:lpstr>Sprint 2 board</vt:lpstr>
      <vt:lpstr>Sprint 3 board</vt:lpstr>
      <vt:lpstr>Design Artifacts</vt:lpstr>
      <vt:lpstr>CRC cards</vt:lpstr>
      <vt:lpstr>CRC Cards Cont.</vt:lpstr>
      <vt:lpstr>UML Diagram</vt:lpstr>
      <vt:lpstr>UML diagram cont.</vt:lpstr>
      <vt:lpstr>PowerPoint Presentation</vt:lpstr>
      <vt:lpstr>Sprint 2 and 3 Review</vt:lpstr>
      <vt:lpstr>Sprint 2 and 3 Retrospective</vt:lpstr>
      <vt:lpstr>PowerPoint Presentation</vt:lpstr>
      <vt:lpstr>Thank You 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Deliverable 2</dc:title>
  <dc:creator>Chebrolu,Varshik</dc:creator>
  <cp:lastModifiedBy>Chebrolu,Varshik</cp:lastModifiedBy>
  <cp:revision>2</cp:revision>
  <dcterms:created xsi:type="dcterms:W3CDTF">2021-11-01T20:32:38Z</dcterms:created>
  <dcterms:modified xsi:type="dcterms:W3CDTF">2021-11-02T01:58:48Z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0x01010010DC23928FD4144E96EC1F13E222657E</vt:lpwstr>
  </property>
</Properties>
</file>