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9" r:id="rId3"/>
    <p:sldId id="257" r:id="rId4"/>
    <p:sldId id="258" r:id="rId5"/>
    <p:sldId id="260" r:id="rId6"/>
    <p:sldId id="272" r:id="rId7"/>
    <p:sldId id="261" r:id="rId8"/>
    <p:sldId id="263" r:id="rId9"/>
    <p:sldId id="279" r:id="rId10"/>
    <p:sldId id="280" r:id="rId11"/>
    <p:sldId id="264" r:id="rId12"/>
    <p:sldId id="274" r:id="rId13"/>
    <p:sldId id="265" r:id="rId14"/>
    <p:sldId id="266" r:id="rId15"/>
    <p:sldId id="267" r:id="rId16"/>
    <p:sldId id="268" r:id="rId17"/>
    <p:sldId id="273" r:id="rId18"/>
    <p:sldId id="276" r:id="rId19"/>
    <p:sldId id="281" r:id="rId20"/>
    <p:sldId id="271"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Montserrat"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70" autoAdjust="0"/>
    <p:restoredTop sz="94660"/>
  </p:normalViewPr>
  <p:slideViewPr>
    <p:cSldViewPr snapToGrid="0">
      <p:cViewPr varScale="1">
        <p:scale>
          <a:sx n="171" d="100"/>
          <a:sy n="171" d="100"/>
        </p:scale>
        <p:origin x="50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30bb77b57b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30bb77b57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30fdbf58f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30fdbf58f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30fdbf58f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30fdbf58f7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30fdbf58f7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30fdbf58f7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30fdbf58f7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30fdbf58f7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0bb77b57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0bb77b57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2019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2b45f244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32b45f24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30bb77b57b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30bb77b57b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30bb77b57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30bb77b57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0bb77b57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0bb77b57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30bb77b57b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30bb77b57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30bb77b57b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30bb77b57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0a1b68ea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0a1b68ea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0a1b68ea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0a1b68ea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5299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0a1b68ea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0a1b68ea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624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4000" b="0" i="0" dirty="0">
                <a:solidFill>
                  <a:srgbClr val="D1D5DB"/>
                </a:solidFill>
                <a:effectLst/>
                <a:latin typeface="Söhne"/>
              </a:rPr>
              <a:t>Boxin' Buddies</a:t>
            </a:r>
            <a:endParaRPr dirty="0"/>
          </a:p>
        </p:txBody>
      </p:sp>
      <p:sp>
        <p:nvSpPr>
          <p:cNvPr id="135" name="Google Shape;135;p13"/>
          <p:cNvSpPr txBox="1">
            <a:spLocks noGrp="1"/>
          </p:cNvSpPr>
          <p:nvPr>
            <p:ph type="subTitle" idx="1"/>
          </p:nvPr>
        </p:nvSpPr>
        <p:spPr>
          <a:xfrm>
            <a:off x="5289513" y="2904250"/>
            <a:ext cx="3470700" cy="1859136"/>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IN" sz="1900" dirty="0">
                <a:latin typeface="+mj-lt"/>
              </a:rPr>
              <a:t>By </a:t>
            </a:r>
          </a:p>
          <a:p>
            <a:pPr marL="0" lvl="0" indent="0" algn="r" rtl="0">
              <a:spcBef>
                <a:spcPts val="0"/>
              </a:spcBef>
              <a:spcAft>
                <a:spcPts val="0"/>
              </a:spcAft>
              <a:buNone/>
            </a:pPr>
            <a:r>
              <a:rPr lang="en-IN" sz="1900" dirty="0">
                <a:latin typeface="+mj-lt"/>
              </a:rPr>
              <a:t>Bhanu Kirrann Garikipati</a:t>
            </a:r>
          </a:p>
          <a:p>
            <a:pPr marL="0" lvl="0" indent="0" algn="r" rtl="0">
              <a:spcBef>
                <a:spcPts val="0"/>
              </a:spcBef>
              <a:spcAft>
                <a:spcPts val="0"/>
              </a:spcAft>
              <a:buNone/>
            </a:pPr>
            <a:r>
              <a:rPr lang="en-IN" sz="1900" dirty="0">
                <a:latin typeface="+mj-lt"/>
              </a:rPr>
              <a:t>Varshin Hariharan Bhaskaran</a:t>
            </a:r>
          </a:p>
          <a:p>
            <a:pPr marL="0" lvl="0" indent="0" algn="r" rtl="0">
              <a:spcBef>
                <a:spcPts val="0"/>
              </a:spcBef>
              <a:spcAft>
                <a:spcPts val="0"/>
              </a:spcAft>
              <a:buNone/>
            </a:pPr>
            <a:r>
              <a:rPr lang="en-IN" sz="1900" dirty="0">
                <a:latin typeface="+mj-lt"/>
              </a:rPr>
              <a:t>Saurav Sundararaju Makam</a:t>
            </a:r>
          </a:p>
          <a:p>
            <a:pPr marL="0" lvl="0" indent="0" algn="r" rtl="0">
              <a:spcBef>
                <a:spcPts val="0"/>
              </a:spcBef>
              <a:spcAft>
                <a:spcPts val="0"/>
              </a:spcAft>
              <a:buNone/>
            </a:pPr>
            <a:endParaRPr lang="en-IN" sz="1900" dirty="0"/>
          </a:p>
        </p:txBody>
      </p:sp>
      <p:sp>
        <p:nvSpPr>
          <p:cNvPr id="136" name="Google Shape;136;p13"/>
          <p:cNvSpPr txBox="1">
            <a:spLocks noGrp="1"/>
          </p:cNvSpPr>
          <p:nvPr>
            <p:ph type="subTitle" idx="1"/>
          </p:nvPr>
        </p:nvSpPr>
        <p:spPr>
          <a:xfrm>
            <a:off x="350750" y="3924925"/>
            <a:ext cx="3470700" cy="5061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sz="4000">
                <a:latin typeface="Montserrat"/>
                <a:ea typeface="Montserrat"/>
                <a:cs typeface="Montserrat"/>
                <a:sym typeface="Montserrat"/>
              </a:rPr>
              <a:t>IST 659 Final Project</a:t>
            </a:r>
            <a:endParaRPr sz="4000">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095175" y="65987"/>
            <a:ext cx="6953649" cy="65446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User stories</a:t>
            </a:r>
            <a:endParaRPr dirty="0">
              <a:latin typeface="+mj-lt"/>
            </a:endParaRPr>
          </a:p>
        </p:txBody>
      </p:sp>
      <p:sp>
        <p:nvSpPr>
          <p:cNvPr id="178" name="Google Shape;178;p20"/>
          <p:cNvSpPr txBox="1">
            <a:spLocks noGrp="1"/>
          </p:cNvSpPr>
          <p:nvPr>
            <p:ph type="body" idx="1"/>
          </p:nvPr>
        </p:nvSpPr>
        <p:spPr>
          <a:xfrm>
            <a:off x="341971" y="445521"/>
            <a:ext cx="8891239" cy="654465"/>
          </a:xfrm>
          <a:prstGeom prst="rect">
            <a:avLst/>
          </a:prstGeom>
        </p:spPr>
        <p:txBody>
          <a:bodyPr spcFirstLastPara="1" wrap="square" lIns="91425" tIns="91425" rIns="91425" bIns="91425" anchor="t" anchorCtr="0">
            <a:normAutofit fontScale="25000" lnSpcReduction="20000"/>
          </a:bodyPr>
          <a:lstStyle/>
          <a:p>
            <a:pPr algn="l"/>
            <a:r>
              <a:rPr lang="en-US" sz="7600" b="0" i="0" dirty="0" err="1">
                <a:solidFill>
                  <a:srgbClr val="D1D5DB"/>
                </a:solidFill>
                <a:effectLst/>
                <a:latin typeface="+mj-lt"/>
              </a:rPr>
              <a:t>Traveller</a:t>
            </a:r>
            <a:r>
              <a:rPr lang="en-US" sz="7600" b="0" i="0" dirty="0">
                <a:solidFill>
                  <a:srgbClr val="D1D5DB"/>
                </a:solidFill>
                <a:effectLst/>
                <a:latin typeface="+mj-lt"/>
              </a:rPr>
              <a:t> - Picking and Delivering the Box: As a </a:t>
            </a:r>
            <a:r>
              <a:rPr lang="en-US" sz="7600" b="0" i="0" dirty="0" err="1">
                <a:solidFill>
                  <a:srgbClr val="D1D5DB"/>
                </a:solidFill>
                <a:effectLst/>
                <a:latin typeface="+mj-lt"/>
              </a:rPr>
              <a:t>traveller</a:t>
            </a:r>
            <a:r>
              <a:rPr lang="en-US" sz="7600" b="0" i="0" dirty="0">
                <a:solidFill>
                  <a:srgbClr val="D1D5DB"/>
                </a:solidFill>
                <a:effectLst/>
                <a:latin typeface="+mj-lt"/>
              </a:rPr>
              <a:t>, I want to view available packages and their pickup and delivery locations, and accept to pick up and deliver a package to the recipient within a specified timeframe.</a:t>
            </a:r>
          </a:p>
          <a:p>
            <a:pPr marL="0" lvl="0" indent="0" algn="l" rtl="0">
              <a:spcBef>
                <a:spcPts val="600"/>
              </a:spcBef>
              <a:spcAft>
                <a:spcPts val="1200"/>
              </a:spcAft>
              <a:buNone/>
            </a:pPr>
            <a:endParaRPr dirty="0"/>
          </a:p>
        </p:txBody>
      </p:sp>
      <p:sp>
        <p:nvSpPr>
          <p:cNvPr id="6" name="Google Shape;213;p26">
            <a:extLst>
              <a:ext uri="{FF2B5EF4-FFF2-40B4-BE49-F238E27FC236}">
                <a16:creationId xmlns:a16="http://schemas.microsoft.com/office/drawing/2014/main" id="{2127A070-DA9F-2745-AFB6-530BCB608DA4}"/>
              </a:ext>
            </a:extLst>
          </p:cNvPr>
          <p:cNvSpPr txBox="1">
            <a:spLocks/>
          </p:cNvSpPr>
          <p:nvPr/>
        </p:nvSpPr>
        <p:spPr>
          <a:xfrm>
            <a:off x="1220437" y="1291424"/>
            <a:ext cx="7038900" cy="4022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gn="ctr"/>
            <a:r>
              <a:rPr lang="en-US" sz="1400" dirty="0">
                <a:solidFill>
                  <a:schemeClr val="accent6"/>
                </a:solidFill>
                <a:latin typeface="+mj-lt"/>
              </a:rPr>
              <a:t>USER INTERFACE</a:t>
            </a:r>
          </a:p>
        </p:txBody>
      </p:sp>
      <p:pic>
        <p:nvPicPr>
          <p:cNvPr id="14" name="Picture 13">
            <a:extLst>
              <a:ext uri="{FF2B5EF4-FFF2-40B4-BE49-F238E27FC236}">
                <a16:creationId xmlns:a16="http://schemas.microsoft.com/office/drawing/2014/main" id="{ADF95CF1-B8D7-184D-A4B4-57C07AA41CDC}"/>
              </a:ext>
            </a:extLst>
          </p:cNvPr>
          <p:cNvPicPr>
            <a:picLocks noChangeAspect="1"/>
          </p:cNvPicPr>
          <p:nvPr/>
        </p:nvPicPr>
        <p:blipFill>
          <a:blip r:embed="rId3"/>
          <a:stretch>
            <a:fillRect/>
          </a:stretch>
        </p:blipFill>
        <p:spPr>
          <a:xfrm>
            <a:off x="3379739" y="1693662"/>
            <a:ext cx="1833695" cy="3449837"/>
          </a:xfrm>
          <a:prstGeom prst="rect">
            <a:avLst/>
          </a:prstGeom>
        </p:spPr>
      </p:pic>
      <p:pic>
        <p:nvPicPr>
          <p:cNvPr id="15" name="Picture 14">
            <a:extLst>
              <a:ext uri="{FF2B5EF4-FFF2-40B4-BE49-F238E27FC236}">
                <a16:creationId xmlns:a16="http://schemas.microsoft.com/office/drawing/2014/main" id="{F8B76571-9FB5-EF43-803A-A9A749C76395}"/>
              </a:ext>
            </a:extLst>
          </p:cNvPr>
          <p:cNvPicPr>
            <a:picLocks noChangeAspect="1"/>
          </p:cNvPicPr>
          <p:nvPr/>
        </p:nvPicPr>
        <p:blipFill>
          <a:blip r:embed="rId4"/>
          <a:stretch>
            <a:fillRect/>
          </a:stretch>
        </p:blipFill>
        <p:spPr>
          <a:xfrm>
            <a:off x="5432806" y="1693661"/>
            <a:ext cx="1830356" cy="3449838"/>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594647E7-F1D2-4C4F-8904-CDF351A3C991}"/>
              </a:ext>
            </a:extLst>
          </p:cNvPr>
          <p:cNvPicPr>
            <a:picLocks noChangeAspect="1"/>
          </p:cNvPicPr>
          <p:nvPr/>
        </p:nvPicPr>
        <p:blipFill>
          <a:blip r:embed="rId5"/>
          <a:stretch>
            <a:fillRect/>
          </a:stretch>
        </p:blipFill>
        <p:spPr>
          <a:xfrm>
            <a:off x="884663" y="1693660"/>
            <a:ext cx="2180966" cy="3449837"/>
          </a:xfrm>
          <a:prstGeom prst="rect">
            <a:avLst/>
          </a:prstGeom>
        </p:spPr>
      </p:pic>
    </p:spTree>
    <p:extLst>
      <p:ext uri="{BB962C8B-B14F-4D97-AF65-F5344CB8AC3E}">
        <p14:creationId xmlns:p14="http://schemas.microsoft.com/office/powerpoint/2010/main" val="79527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SzPts val="990"/>
              <a:buNone/>
            </a:pPr>
            <a:r>
              <a:rPr lang="en-US" sz="1600" b="0" i="0" dirty="0">
                <a:solidFill>
                  <a:srgbClr val="D1D5DB"/>
                </a:solidFill>
                <a:effectLst/>
                <a:latin typeface="+mn-lt"/>
              </a:rPr>
              <a:t>These stored procedures update the delivery status of a package to 'In Transit' or 'Delivered' respectively.</a:t>
            </a:r>
            <a:endParaRPr sz="1810" dirty="0">
              <a:solidFill>
                <a:srgbClr val="FFFFFF"/>
              </a:solidFill>
              <a:latin typeface="+mn-lt"/>
            </a:endParaRPr>
          </a:p>
          <a:p>
            <a:pPr marL="0" lvl="0" indent="0" algn="l" rtl="0">
              <a:spcBef>
                <a:spcPts val="1200"/>
              </a:spcBef>
              <a:spcAft>
                <a:spcPts val="0"/>
              </a:spcAft>
              <a:buSzPts val="990"/>
              <a:buNone/>
            </a:pPr>
            <a:endParaRPr sz="2160" dirty="0"/>
          </a:p>
        </p:txBody>
      </p:sp>
      <p:pic>
        <p:nvPicPr>
          <p:cNvPr id="3" name="Picture 2">
            <a:extLst>
              <a:ext uri="{FF2B5EF4-FFF2-40B4-BE49-F238E27FC236}">
                <a16:creationId xmlns:a16="http://schemas.microsoft.com/office/drawing/2014/main" id="{324457A8-D975-2775-8309-75B0C25216E0}"/>
              </a:ext>
            </a:extLst>
          </p:cNvPr>
          <p:cNvPicPr>
            <a:picLocks noChangeAspect="1"/>
          </p:cNvPicPr>
          <p:nvPr/>
        </p:nvPicPr>
        <p:blipFill>
          <a:blip r:embed="rId3"/>
          <a:stretch>
            <a:fillRect/>
          </a:stretch>
        </p:blipFill>
        <p:spPr>
          <a:xfrm>
            <a:off x="759542" y="1555956"/>
            <a:ext cx="7897761" cy="34160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9862-3B8D-FD40-1FB0-C419814846BF}"/>
              </a:ext>
            </a:extLst>
          </p:cNvPr>
          <p:cNvSpPr>
            <a:spLocks noGrp="1"/>
          </p:cNvSpPr>
          <p:nvPr>
            <p:ph type="title"/>
          </p:nvPr>
        </p:nvSpPr>
        <p:spPr/>
        <p:txBody>
          <a:bodyPr>
            <a:normAutofit fontScale="90000"/>
          </a:bodyPr>
          <a:lstStyle/>
          <a:p>
            <a:r>
              <a:rPr lang="en-US" sz="1600" dirty="0">
                <a:latin typeface="+mj-lt"/>
              </a:rPr>
              <a:t>This trigger updates the package_delivery_status and package_payment_status fields in the packages table to 'Cancelled' if they are still 'Pending' after a specified delay (19 minutes)</a:t>
            </a:r>
            <a:endParaRPr lang="en-IN" sz="1600" dirty="0">
              <a:latin typeface="+mj-lt"/>
            </a:endParaRPr>
          </a:p>
        </p:txBody>
      </p:sp>
    </p:spTree>
    <p:extLst>
      <p:ext uri="{BB962C8B-B14F-4D97-AF65-F5344CB8AC3E}">
        <p14:creationId xmlns:p14="http://schemas.microsoft.com/office/powerpoint/2010/main" val="325637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SzPts val="990"/>
              <a:buNone/>
            </a:pPr>
            <a:r>
              <a:rPr lang="en-US" sz="1600" dirty="0">
                <a:latin typeface="+mj-lt"/>
              </a:rPr>
              <a:t>This trigger updates the packages and payments tables after a package is inserted or updated. It sets the payment status of the package and the related payment record.</a:t>
            </a:r>
            <a:endParaRPr sz="1600"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309725" y="950300"/>
            <a:ext cx="7038900" cy="9141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sz="1600" dirty="0">
                <a:solidFill>
                  <a:srgbClr val="FFFFFF"/>
                </a:solidFill>
                <a:latin typeface="+mj-lt"/>
              </a:rPr>
              <a:t>This stored procedure updates the packages and payments tables, assigning a traveller to a package and updating the package's delivery status.</a:t>
            </a:r>
            <a:endParaRPr dirty="0"/>
          </a:p>
        </p:txBody>
      </p:sp>
      <p:pic>
        <p:nvPicPr>
          <p:cNvPr id="4" name="Picture 3">
            <a:extLst>
              <a:ext uri="{FF2B5EF4-FFF2-40B4-BE49-F238E27FC236}">
                <a16:creationId xmlns:a16="http://schemas.microsoft.com/office/drawing/2014/main" id="{C871CA89-4C74-FE11-E7B1-72EEC6F7095E}"/>
              </a:ext>
            </a:extLst>
          </p:cNvPr>
          <p:cNvPicPr>
            <a:picLocks noChangeAspect="1"/>
          </p:cNvPicPr>
          <p:nvPr/>
        </p:nvPicPr>
        <p:blipFill>
          <a:blip r:embed="rId3"/>
          <a:stretch>
            <a:fillRect/>
          </a:stretch>
        </p:blipFill>
        <p:spPr>
          <a:xfrm>
            <a:off x="921774" y="2086897"/>
            <a:ext cx="7688826" cy="28756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just" rtl="0">
              <a:lnSpc>
                <a:spcPct val="115000"/>
              </a:lnSpc>
              <a:spcBef>
                <a:spcPts val="1200"/>
              </a:spcBef>
              <a:spcAft>
                <a:spcPts val="0"/>
              </a:spcAft>
              <a:buNone/>
            </a:pPr>
            <a:r>
              <a:rPr lang="en-US" sz="1800" dirty="0">
                <a:latin typeface="+mj-lt"/>
              </a:rPr>
              <a:t>This trigger inserts a record into the history table whenever a package is inserted or updated, keeping track of package-related activities.</a:t>
            </a:r>
            <a:endParaRPr dirty="0"/>
          </a:p>
        </p:txBody>
      </p:sp>
      <p:pic>
        <p:nvPicPr>
          <p:cNvPr id="4" name="Picture 3">
            <a:extLst>
              <a:ext uri="{FF2B5EF4-FFF2-40B4-BE49-F238E27FC236}">
                <a16:creationId xmlns:a16="http://schemas.microsoft.com/office/drawing/2014/main" id="{07538DAC-F33F-8699-119A-7EA698996D9A}"/>
              </a:ext>
            </a:extLst>
          </p:cNvPr>
          <p:cNvPicPr>
            <a:picLocks noChangeAspect="1"/>
          </p:cNvPicPr>
          <p:nvPr/>
        </p:nvPicPr>
        <p:blipFill>
          <a:blip r:embed="rId3"/>
          <a:stretch>
            <a:fillRect/>
          </a:stretch>
        </p:blipFill>
        <p:spPr>
          <a:xfrm>
            <a:off x="742708" y="1482213"/>
            <a:ext cx="8148484" cy="34658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sz="1600" b="0" i="0" dirty="0">
                <a:solidFill>
                  <a:srgbClr val="D1D5DB"/>
                </a:solidFill>
                <a:effectLst/>
                <a:latin typeface="+mj-lt"/>
              </a:rPr>
              <a:t>This stored procedure retrieves the complete history of a user's transactions, including package details, sender and traveller information, and addresses</a:t>
            </a:r>
            <a:r>
              <a:rPr lang="en-US" sz="1400" b="0" i="0" dirty="0">
                <a:solidFill>
                  <a:srgbClr val="D1D5DB"/>
                </a:solidFill>
                <a:effectLst/>
                <a:latin typeface="Söhne"/>
              </a:rPr>
              <a:t>.</a:t>
            </a:r>
            <a:endParaRPr dirty="0"/>
          </a:p>
        </p:txBody>
      </p:sp>
      <p:pic>
        <p:nvPicPr>
          <p:cNvPr id="3" name="Picture 2">
            <a:extLst>
              <a:ext uri="{FF2B5EF4-FFF2-40B4-BE49-F238E27FC236}">
                <a16:creationId xmlns:a16="http://schemas.microsoft.com/office/drawing/2014/main" id="{7946A436-21C6-0A11-7AD2-99DDA57E3CD0}"/>
              </a:ext>
            </a:extLst>
          </p:cNvPr>
          <p:cNvPicPr>
            <a:picLocks noChangeAspect="1"/>
          </p:cNvPicPr>
          <p:nvPr/>
        </p:nvPicPr>
        <p:blipFill>
          <a:blip r:embed="rId3"/>
          <a:stretch>
            <a:fillRect/>
          </a:stretch>
        </p:blipFill>
        <p:spPr>
          <a:xfrm>
            <a:off x="781665" y="1408471"/>
            <a:ext cx="8209029" cy="347324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9767-464C-801E-0C12-7A6C32FA2CBB}"/>
              </a:ext>
            </a:extLst>
          </p:cNvPr>
          <p:cNvSpPr>
            <a:spLocks noGrp="1"/>
          </p:cNvSpPr>
          <p:nvPr>
            <p:ph type="title"/>
          </p:nvPr>
        </p:nvSpPr>
        <p:spPr/>
        <p:txBody>
          <a:bodyPr>
            <a:normAutofit fontScale="90000"/>
          </a:bodyPr>
          <a:lstStyle/>
          <a:p>
            <a:br>
              <a:rPr lang="en-US" sz="1800" dirty="0">
                <a:latin typeface="+mj-lt"/>
              </a:rPr>
            </a:br>
            <a:r>
              <a:rPr lang="en-US" sz="1800" dirty="0">
                <a:latin typeface="+mj-lt"/>
              </a:rPr>
              <a:t>This trigger updates the packages and travellers tables with the appropriate address IDs after an address is inserted into the locations table</a:t>
            </a:r>
            <a:r>
              <a:rPr lang="en-US" dirty="0"/>
              <a:t>.</a:t>
            </a:r>
            <a:endParaRPr lang="en-IN" dirty="0"/>
          </a:p>
        </p:txBody>
      </p:sp>
      <p:sp>
        <p:nvSpPr>
          <p:cNvPr id="3" name="Text Placeholder 2">
            <a:extLst>
              <a:ext uri="{FF2B5EF4-FFF2-40B4-BE49-F238E27FC236}">
                <a16:creationId xmlns:a16="http://schemas.microsoft.com/office/drawing/2014/main" id="{D268B0C0-F25F-A922-815B-C3634B08A397}"/>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E3F90E67-9960-4D0D-2E2C-ECD698B1A006}"/>
              </a:ext>
            </a:extLst>
          </p:cNvPr>
          <p:cNvPicPr>
            <a:picLocks noChangeAspect="1"/>
          </p:cNvPicPr>
          <p:nvPr/>
        </p:nvPicPr>
        <p:blipFill>
          <a:blip r:embed="rId2"/>
          <a:stretch>
            <a:fillRect/>
          </a:stretch>
        </p:blipFill>
        <p:spPr>
          <a:xfrm>
            <a:off x="752168" y="1567550"/>
            <a:ext cx="7927258" cy="3465871"/>
          </a:xfrm>
          <a:prstGeom prst="rect">
            <a:avLst/>
          </a:prstGeom>
        </p:spPr>
      </p:pic>
    </p:spTree>
    <p:extLst>
      <p:ext uri="{BB962C8B-B14F-4D97-AF65-F5344CB8AC3E}">
        <p14:creationId xmlns:p14="http://schemas.microsoft.com/office/powerpoint/2010/main" val="3769399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A03E-72F0-5FE9-897D-43B215E96763}"/>
              </a:ext>
            </a:extLst>
          </p:cNvPr>
          <p:cNvSpPr>
            <a:spLocks noGrp="1"/>
          </p:cNvSpPr>
          <p:nvPr>
            <p:ph type="title"/>
          </p:nvPr>
        </p:nvSpPr>
        <p:spPr/>
        <p:txBody>
          <a:bodyPr>
            <a:normAutofit/>
          </a:bodyPr>
          <a:lstStyle/>
          <a:p>
            <a:r>
              <a:rPr lang="en-US" sz="1600" dirty="0">
                <a:latin typeface="+mj-lt"/>
              </a:rPr>
              <a:t>This trigger updates the users table with the average rating of a traveller after a new rating is inserted into the rating table</a:t>
            </a:r>
            <a:endParaRPr lang="en-IN" sz="1600" dirty="0">
              <a:latin typeface="+mj-lt"/>
            </a:endParaRPr>
          </a:p>
        </p:txBody>
      </p:sp>
      <p:pic>
        <p:nvPicPr>
          <p:cNvPr id="6" name="Picture 5">
            <a:extLst>
              <a:ext uri="{FF2B5EF4-FFF2-40B4-BE49-F238E27FC236}">
                <a16:creationId xmlns:a16="http://schemas.microsoft.com/office/drawing/2014/main" id="{30935154-8B71-1489-B2A6-0DECC3FB677D}"/>
              </a:ext>
            </a:extLst>
          </p:cNvPr>
          <p:cNvPicPr>
            <a:picLocks noChangeAspect="1"/>
          </p:cNvPicPr>
          <p:nvPr/>
        </p:nvPicPr>
        <p:blipFill>
          <a:blip r:embed="rId2"/>
          <a:stretch>
            <a:fillRect/>
          </a:stretch>
        </p:blipFill>
        <p:spPr>
          <a:xfrm>
            <a:off x="809123" y="1533832"/>
            <a:ext cx="7921922" cy="3406878"/>
          </a:xfrm>
          <a:prstGeom prst="rect">
            <a:avLst/>
          </a:prstGeom>
        </p:spPr>
      </p:pic>
    </p:spTree>
    <p:extLst>
      <p:ext uri="{BB962C8B-B14F-4D97-AF65-F5344CB8AC3E}">
        <p14:creationId xmlns:p14="http://schemas.microsoft.com/office/powerpoint/2010/main" val="3492085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latin typeface="+mj-lt"/>
              </a:rPr>
              <a:t>Reflections.</a:t>
            </a:r>
            <a:endParaRPr dirty="0">
              <a:latin typeface="+mj-lt"/>
            </a:endParaRPr>
          </a:p>
        </p:txBody>
      </p:sp>
      <p:sp>
        <p:nvSpPr>
          <p:cNvPr id="148" name="Google Shape;148;p15"/>
          <p:cNvSpPr txBox="1">
            <a:spLocks noGrp="1"/>
          </p:cNvSpPr>
          <p:nvPr>
            <p:ph type="body" idx="1"/>
          </p:nvPr>
        </p:nvSpPr>
        <p:spPr>
          <a:xfrm>
            <a:off x="1208291" y="1151549"/>
            <a:ext cx="7038900" cy="2375630"/>
          </a:xfrm>
          <a:prstGeom prst="rect">
            <a:avLst/>
          </a:prstGeom>
        </p:spPr>
        <p:txBody>
          <a:bodyPr spcFirstLastPara="1" wrap="square" lIns="91425" tIns="91425" rIns="91425" bIns="91425" anchor="t" anchorCtr="0">
            <a:noAutofit/>
          </a:bodyPr>
          <a:lstStyle/>
          <a:p>
            <a:pPr marL="342900" indent="-342900">
              <a:lnSpc>
                <a:spcPct val="107000"/>
              </a:lnSpc>
              <a:spcAft>
                <a:spcPts val="800"/>
              </a:spcAft>
              <a:tabLst>
                <a:tab pos="457200" algn="l"/>
              </a:tabLst>
            </a:pPr>
            <a:r>
              <a:rPr lang="en-US" sz="1200" dirty="0">
                <a:effectLst/>
                <a:latin typeface="+mj-lt"/>
                <a:ea typeface="Calibri" panose="020F0502020204030204" pitchFamily="34" charset="0"/>
                <a:cs typeface="Times New Roman" panose="02020603050405020304" pitchFamily="18" charset="0"/>
              </a:rPr>
              <a:t>To provide a reliable and efficient platform for package delivery that connects senders with travelers.</a:t>
            </a:r>
            <a:endParaRPr lang="en-IN" sz="1200" dirty="0">
              <a:effectLst/>
              <a:latin typeface="+mj-lt"/>
              <a:ea typeface="Calibri" panose="020F0502020204030204" pitchFamily="34" charset="0"/>
              <a:cs typeface="Times New Roman" panose="02020603050405020304" pitchFamily="18" charset="0"/>
            </a:endParaRPr>
          </a:p>
          <a:p>
            <a:pPr marL="342900" indent="-342900">
              <a:lnSpc>
                <a:spcPct val="107000"/>
              </a:lnSpc>
              <a:spcAft>
                <a:spcPts val="800"/>
              </a:spcAft>
              <a:tabLst>
                <a:tab pos="457200" algn="l"/>
              </a:tabLst>
            </a:pPr>
            <a:r>
              <a:rPr lang="en-US" sz="1200" dirty="0">
                <a:effectLst/>
                <a:latin typeface="+mj-lt"/>
                <a:ea typeface="Calibri" panose="020F0502020204030204" pitchFamily="34" charset="0"/>
                <a:cs typeface="Times New Roman" panose="02020603050405020304" pitchFamily="18" charset="0"/>
              </a:rPr>
              <a:t>To allow senders to easily create and track their packages through an intuitive user interface using power apps.</a:t>
            </a:r>
            <a:endParaRPr lang="en-IN" sz="1200" dirty="0">
              <a:effectLst/>
              <a:latin typeface="+mj-lt"/>
              <a:ea typeface="Calibri" panose="020F0502020204030204" pitchFamily="34" charset="0"/>
              <a:cs typeface="Times New Roman" panose="02020603050405020304" pitchFamily="18" charset="0"/>
            </a:endParaRPr>
          </a:p>
          <a:p>
            <a:pPr marL="342900" indent="-342900">
              <a:lnSpc>
                <a:spcPct val="107000"/>
              </a:lnSpc>
              <a:spcAft>
                <a:spcPts val="800"/>
              </a:spcAft>
              <a:tabLst>
                <a:tab pos="457200" algn="l"/>
              </a:tabLst>
            </a:pPr>
            <a:r>
              <a:rPr lang="en-US" sz="1200" dirty="0">
                <a:effectLst/>
                <a:latin typeface="+mj-lt"/>
                <a:ea typeface="Calibri" panose="020F0502020204030204" pitchFamily="34" charset="0"/>
                <a:cs typeface="Times New Roman" panose="02020603050405020304" pitchFamily="18" charset="0"/>
              </a:rPr>
              <a:t>To enable travelers to find and accept package delivery assignments that fit their availability and preferences.</a:t>
            </a:r>
            <a:endParaRPr lang="en-IN" sz="1200" dirty="0">
              <a:effectLst/>
              <a:latin typeface="+mj-lt"/>
              <a:ea typeface="Calibri" panose="020F0502020204030204" pitchFamily="34" charset="0"/>
              <a:cs typeface="Times New Roman" panose="02020603050405020304" pitchFamily="18" charset="0"/>
            </a:endParaRPr>
          </a:p>
          <a:p>
            <a:pPr marL="342900" indent="-342900">
              <a:lnSpc>
                <a:spcPct val="107000"/>
              </a:lnSpc>
              <a:spcAft>
                <a:spcPts val="800"/>
              </a:spcAft>
              <a:tabLst>
                <a:tab pos="457200" algn="l"/>
              </a:tabLst>
            </a:pPr>
            <a:r>
              <a:rPr lang="en-IN" sz="1200" dirty="0">
                <a:effectLst/>
                <a:latin typeface="+mj-lt"/>
                <a:ea typeface="Calibri" panose="020F0502020204030204" pitchFamily="34" charset="0"/>
                <a:cs typeface="Times New Roman" panose="02020603050405020304" pitchFamily="18" charset="0"/>
              </a:rPr>
              <a:t>To provide a comprehensive history of transactions for both senders and travelers to track their activities and monitor the performance of the platform</a:t>
            </a:r>
          </a:p>
          <a:p>
            <a:pPr marL="342900" indent="-342900">
              <a:lnSpc>
                <a:spcPct val="107000"/>
              </a:lnSpc>
              <a:spcAft>
                <a:spcPts val="800"/>
              </a:spcAft>
              <a:tabLst>
                <a:tab pos="457200" algn="l"/>
              </a:tabLst>
            </a:pPr>
            <a:r>
              <a:rPr lang="en-US" sz="1200" b="0" i="0" dirty="0">
                <a:solidFill>
                  <a:srgbClr val="D1D5DB"/>
                </a:solidFill>
                <a:effectLst/>
                <a:latin typeface="+mj-lt"/>
              </a:rPr>
              <a:t>Allow users to track the status of their package delivery.</a:t>
            </a:r>
            <a:endParaRPr lang="en-IN" sz="12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521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latin typeface="+mj-lt"/>
              </a:rPr>
              <a:t>TABLE OF CONTENTS</a:t>
            </a:r>
            <a:endParaRPr dirty="0">
              <a:latin typeface="+mj-lt"/>
            </a:endParaRPr>
          </a:p>
        </p:txBody>
      </p:sp>
      <p:sp>
        <p:nvSpPr>
          <p:cNvPr id="154" name="Google Shape;154;p16"/>
          <p:cNvSpPr txBox="1">
            <a:spLocks noGrp="1"/>
          </p:cNvSpPr>
          <p:nvPr>
            <p:ph type="body" idx="1"/>
          </p:nvPr>
        </p:nvSpPr>
        <p:spPr>
          <a:xfrm>
            <a:off x="1297500" y="1367950"/>
            <a:ext cx="7038900" cy="3433500"/>
          </a:xfrm>
          <a:prstGeom prst="rect">
            <a:avLst/>
          </a:prstGeom>
        </p:spPr>
        <p:txBody>
          <a:bodyPr spcFirstLastPara="1" wrap="square" lIns="91425" tIns="91425" rIns="91425" bIns="91425" anchor="t" anchorCtr="0">
            <a:normAutofit fontScale="70000" lnSpcReduction="20000"/>
          </a:bodyPr>
          <a:lstStyle/>
          <a:p>
            <a:pPr indent="-457200">
              <a:spcBef>
                <a:spcPts val="500"/>
              </a:spcBef>
            </a:pPr>
            <a:r>
              <a:rPr lang="en" sz="3200" cap="small" dirty="0">
                <a:solidFill>
                  <a:srgbClr val="FFFFFF"/>
                </a:solidFill>
                <a:latin typeface="+mn-lt"/>
              </a:rPr>
              <a:t>Project Overview</a:t>
            </a:r>
          </a:p>
          <a:p>
            <a:pPr indent="-457200">
              <a:spcBef>
                <a:spcPts val="500"/>
              </a:spcBef>
            </a:pPr>
            <a:r>
              <a:rPr lang="en" sz="3200" cap="small" dirty="0">
                <a:solidFill>
                  <a:srgbClr val="FFFFFF"/>
                </a:solidFill>
                <a:latin typeface="+mn-lt"/>
              </a:rPr>
              <a:t>Project Purpose</a:t>
            </a:r>
          </a:p>
          <a:p>
            <a:pPr indent="-457200">
              <a:spcBef>
                <a:spcPts val="500"/>
              </a:spcBef>
            </a:pPr>
            <a:r>
              <a:rPr lang="en" sz="3200" cap="small" dirty="0">
                <a:solidFill>
                  <a:srgbClr val="FFFFFF"/>
                </a:solidFill>
                <a:latin typeface="+mn-lt"/>
              </a:rPr>
              <a:t>Entity Relationship Data Requirements/Business Rules</a:t>
            </a:r>
            <a:endParaRPr sz="3200" cap="small" dirty="0">
              <a:solidFill>
                <a:srgbClr val="FFFFFF"/>
              </a:solidFill>
              <a:latin typeface="+mn-lt"/>
            </a:endParaRPr>
          </a:p>
          <a:p>
            <a:pPr indent="-457200">
              <a:spcBef>
                <a:spcPts val="600"/>
              </a:spcBef>
            </a:pPr>
            <a:r>
              <a:rPr lang="en" sz="3200" cap="small" dirty="0">
                <a:solidFill>
                  <a:srgbClr val="FFFFFF"/>
                </a:solidFill>
                <a:latin typeface="+mn-lt"/>
              </a:rPr>
              <a:t>Conceptual Data Model</a:t>
            </a:r>
          </a:p>
          <a:p>
            <a:pPr indent="-457200">
              <a:spcBef>
                <a:spcPts val="600"/>
              </a:spcBef>
            </a:pPr>
            <a:r>
              <a:rPr lang="en-IN" sz="3200" cap="small" dirty="0">
                <a:latin typeface="+mn-lt"/>
              </a:rPr>
              <a:t>User Stories</a:t>
            </a:r>
            <a:endParaRPr lang="en-IN" sz="3200" cap="small" dirty="0">
              <a:solidFill>
                <a:srgbClr val="FFFFFF"/>
              </a:solidFill>
              <a:latin typeface="+mn-lt"/>
            </a:endParaRPr>
          </a:p>
          <a:p>
            <a:pPr indent="-457200">
              <a:spcBef>
                <a:spcPts val="600"/>
              </a:spcBef>
            </a:pPr>
            <a:r>
              <a:rPr lang="en" sz="3200" cap="small" dirty="0">
                <a:solidFill>
                  <a:srgbClr val="FFFFFF"/>
                </a:solidFill>
                <a:latin typeface="+mn-lt"/>
              </a:rPr>
              <a:t>Triggers/Procedures</a:t>
            </a:r>
            <a:endParaRPr sz="3200" cap="small" dirty="0">
              <a:solidFill>
                <a:srgbClr val="FFFFFF"/>
              </a:solidFill>
              <a:latin typeface="+mn-lt"/>
            </a:endParaRPr>
          </a:p>
          <a:p>
            <a:pPr indent="-457200">
              <a:spcBef>
                <a:spcPts val="600"/>
              </a:spcBef>
            </a:pPr>
            <a:r>
              <a:rPr lang="en" sz="3200" cap="small" dirty="0">
                <a:solidFill>
                  <a:srgbClr val="FFFFFF"/>
                </a:solidFill>
                <a:latin typeface="+mn-lt"/>
              </a:rPr>
              <a:t>User Interface Design</a:t>
            </a:r>
            <a:endParaRPr sz="3200" cap="small" dirty="0">
              <a:solidFill>
                <a:srgbClr val="FFFFFF"/>
              </a:solidFill>
              <a:latin typeface="+mn-lt"/>
            </a:endParaRPr>
          </a:p>
          <a:p>
            <a:pPr marL="0" lvl="0" indent="0" algn="l" rtl="0">
              <a:spcBef>
                <a:spcPts val="60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1052550" y="211470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PROJECT OVERVIEW</a:t>
            </a:r>
            <a:endParaRPr dirty="0">
              <a:latin typeface="+mj-lt"/>
            </a:endParaRPr>
          </a:p>
        </p:txBody>
      </p:sp>
      <p:sp>
        <p:nvSpPr>
          <p:cNvPr id="142" name="Google Shape;142;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US" sz="1700" b="0" i="0" dirty="0">
                <a:solidFill>
                  <a:srgbClr val="D1D5DB"/>
                </a:solidFill>
                <a:effectLst/>
                <a:latin typeface="+mn-lt"/>
              </a:rPr>
              <a:t>Our project, Boxin' Buddies, is a web-based application that utilizes a database management system to streamline the process of package delivery. It provides a platform for users to create, track and manage packages and connects them with travelers who can pick up and deliver their packages to their desired destinations. The system is designed to ensure secure and efficient delivery of packages, and also provides features such as package tracking, payment processing, and user ratings. Our database management system ensures reliable and efficient storage and management of data, allowing for quick access to information and smooth functioning of the system.</a:t>
            </a:r>
            <a:endParaRPr sz="17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PROJECT PURPOSE</a:t>
            </a:r>
            <a:endParaRPr dirty="0">
              <a:latin typeface="+mj-lt"/>
            </a:endParaRPr>
          </a:p>
        </p:txBody>
      </p:sp>
      <p:sp>
        <p:nvSpPr>
          <p:cNvPr id="148" name="Google Shape;148;p15"/>
          <p:cNvSpPr txBox="1">
            <a:spLocks noGrp="1"/>
          </p:cNvSpPr>
          <p:nvPr>
            <p:ph type="body" idx="1"/>
          </p:nvPr>
        </p:nvSpPr>
        <p:spPr>
          <a:xfrm>
            <a:off x="1297500" y="2103120"/>
            <a:ext cx="7038900" cy="2375630"/>
          </a:xfrm>
          <a:prstGeom prst="rect">
            <a:avLst/>
          </a:prstGeom>
        </p:spPr>
        <p:txBody>
          <a:bodyPr spcFirstLastPara="1" wrap="square" lIns="91425" tIns="91425" rIns="91425" bIns="91425" anchor="t" anchorCtr="0">
            <a:noAutofit/>
          </a:bodyPr>
          <a:lstStyle/>
          <a:p>
            <a:pPr marL="342900" indent="-342900">
              <a:lnSpc>
                <a:spcPct val="107000"/>
              </a:lnSpc>
              <a:spcAft>
                <a:spcPts val="800"/>
              </a:spcAft>
              <a:tabLst>
                <a:tab pos="457200" algn="l"/>
              </a:tabLst>
            </a:pPr>
            <a:r>
              <a:rPr lang="en-US" sz="1200" dirty="0">
                <a:effectLst/>
                <a:latin typeface="+mj-lt"/>
                <a:ea typeface="Calibri" panose="020F0502020204030204" pitchFamily="34" charset="0"/>
                <a:cs typeface="Times New Roman" panose="02020603050405020304" pitchFamily="18" charset="0"/>
              </a:rPr>
              <a:t>To provide a reliable and efficient platform for package delivery that connects senders with travelers.</a:t>
            </a:r>
            <a:endParaRPr lang="en-IN" sz="1200" dirty="0">
              <a:effectLst/>
              <a:latin typeface="+mj-lt"/>
              <a:ea typeface="Calibri" panose="020F0502020204030204" pitchFamily="34" charset="0"/>
              <a:cs typeface="Times New Roman" panose="02020603050405020304" pitchFamily="18" charset="0"/>
            </a:endParaRPr>
          </a:p>
          <a:p>
            <a:pPr marL="342900" indent="-342900">
              <a:lnSpc>
                <a:spcPct val="107000"/>
              </a:lnSpc>
              <a:spcAft>
                <a:spcPts val="800"/>
              </a:spcAft>
              <a:tabLst>
                <a:tab pos="457200" algn="l"/>
              </a:tabLst>
            </a:pPr>
            <a:r>
              <a:rPr lang="en-US" sz="1200" dirty="0">
                <a:effectLst/>
                <a:latin typeface="+mj-lt"/>
                <a:ea typeface="Calibri" panose="020F0502020204030204" pitchFamily="34" charset="0"/>
                <a:cs typeface="Times New Roman" panose="02020603050405020304" pitchFamily="18" charset="0"/>
              </a:rPr>
              <a:t>To allow senders to easily create and track their packages through an intuitive user interface using power apps.</a:t>
            </a:r>
            <a:endParaRPr lang="en-IN" sz="1200" dirty="0">
              <a:effectLst/>
              <a:latin typeface="+mj-lt"/>
              <a:ea typeface="Calibri" panose="020F0502020204030204" pitchFamily="34" charset="0"/>
              <a:cs typeface="Times New Roman" panose="02020603050405020304" pitchFamily="18" charset="0"/>
            </a:endParaRPr>
          </a:p>
          <a:p>
            <a:pPr marL="342900" indent="-342900">
              <a:lnSpc>
                <a:spcPct val="107000"/>
              </a:lnSpc>
              <a:spcAft>
                <a:spcPts val="800"/>
              </a:spcAft>
              <a:tabLst>
                <a:tab pos="457200" algn="l"/>
              </a:tabLst>
            </a:pPr>
            <a:r>
              <a:rPr lang="en-US" sz="1200" dirty="0">
                <a:effectLst/>
                <a:latin typeface="+mj-lt"/>
                <a:ea typeface="Calibri" panose="020F0502020204030204" pitchFamily="34" charset="0"/>
                <a:cs typeface="Times New Roman" panose="02020603050405020304" pitchFamily="18" charset="0"/>
              </a:rPr>
              <a:t>To enable travelers to find and accept package delivery assignments that fit their availability and preferences.</a:t>
            </a:r>
            <a:endParaRPr lang="en-IN" sz="1200" dirty="0">
              <a:effectLst/>
              <a:latin typeface="+mj-lt"/>
              <a:ea typeface="Calibri" panose="020F0502020204030204" pitchFamily="34" charset="0"/>
              <a:cs typeface="Times New Roman" panose="02020603050405020304" pitchFamily="18" charset="0"/>
            </a:endParaRPr>
          </a:p>
          <a:p>
            <a:pPr marL="342900" indent="-342900">
              <a:lnSpc>
                <a:spcPct val="107000"/>
              </a:lnSpc>
              <a:spcAft>
                <a:spcPts val="800"/>
              </a:spcAft>
              <a:tabLst>
                <a:tab pos="457200" algn="l"/>
              </a:tabLst>
            </a:pPr>
            <a:r>
              <a:rPr lang="en-IN" sz="1200" dirty="0">
                <a:effectLst/>
                <a:latin typeface="+mj-lt"/>
                <a:ea typeface="Calibri" panose="020F0502020204030204" pitchFamily="34" charset="0"/>
                <a:cs typeface="Times New Roman" panose="02020603050405020304" pitchFamily="18" charset="0"/>
              </a:rPr>
              <a:t>To provide a comprehensive history of transactions for both senders and travelers to track their activities and monitor the performance of the platform</a:t>
            </a:r>
          </a:p>
          <a:p>
            <a:pPr marL="342900" indent="-342900">
              <a:lnSpc>
                <a:spcPct val="107000"/>
              </a:lnSpc>
              <a:spcAft>
                <a:spcPts val="800"/>
              </a:spcAft>
              <a:tabLst>
                <a:tab pos="457200" algn="l"/>
              </a:tabLst>
            </a:pPr>
            <a:r>
              <a:rPr lang="en-US" sz="1200" b="0" i="0" dirty="0">
                <a:solidFill>
                  <a:srgbClr val="D1D5DB"/>
                </a:solidFill>
                <a:effectLst/>
                <a:latin typeface="+mj-lt"/>
              </a:rPr>
              <a:t>Allow users to track the status of their package delivery.</a:t>
            </a:r>
            <a:endParaRPr lang="en-IN" sz="1200" dirty="0">
              <a:effectLst/>
              <a:latin typeface="+mj-lt"/>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rot="1092">
            <a:off x="1265100" y="147500"/>
            <a:ext cx="6613800" cy="34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j-lt"/>
              </a:rPr>
              <a:t>ERD DATA REQUIREMENTS/BUSINESS RULES</a:t>
            </a:r>
            <a:endParaRPr dirty="0">
              <a:latin typeface="+mj-lt"/>
            </a:endParaRPr>
          </a:p>
        </p:txBody>
      </p:sp>
      <p:pic>
        <p:nvPicPr>
          <p:cNvPr id="4" name="Picture 3">
            <a:extLst>
              <a:ext uri="{FF2B5EF4-FFF2-40B4-BE49-F238E27FC236}">
                <a16:creationId xmlns:a16="http://schemas.microsoft.com/office/drawing/2014/main" id="{CCE5A8CE-2ED7-38DE-9DE2-50AEE7DAAF30}"/>
              </a:ext>
            </a:extLst>
          </p:cNvPr>
          <p:cNvPicPr>
            <a:picLocks noChangeAspect="1"/>
          </p:cNvPicPr>
          <p:nvPr/>
        </p:nvPicPr>
        <p:blipFill>
          <a:blip r:embed="rId3"/>
          <a:stretch>
            <a:fillRect/>
          </a:stretch>
        </p:blipFill>
        <p:spPr>
          <a:xfrm>
            <a:off x="1117524" y="860612"/>
            <a:ext cx="7777705" cy="42828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53B4A1-C67E-4562-869B-67ECEFC00941}"/>
              </a:ext>
            </a:extLst>
          </p:cNvPr>
          <p:cNvPicPr>
            <a:picLocks noChangeAspect="1"/>
          </p:cNvPicPr>
          <p:nvPr/>
        </p:nvPicPr>
        <p:blipFill>
          <a:blip r:embed="rId2"/>
          <a:stretch>
            <a:fillRect/>
          </a:stretch>
        </p:blipFill>
        <p:spPr>
          <a:xfrm>
            <a:off x="1196788" y="0"/>
            <a:ext cx="7664824" cy="5143500"/>
          </a:xfrm>
          <a:prstGeom prst="rect">
            <a:avLst/>
          </a:prstGeom>
        </p:spPr>
      </p:pic>
    </p:spTree>
    <p:extLst>
      <p:ext uri="{BB962C8B-B14F-4D97-AF65-F5344CB8AC3E}">
        <p14:creationId xmlns:p14="http://schemas.microsoft.com/office/powerpoint/2010/main" val="4166339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CONCEPTUAL MODEL</a:t>
            </a:r>
            <a:endParaRPr dirty="0">
              <a:latin typeface="+mj-lt"/>
            </a:endParaRPr>
          </a:p>
        </p:txBody>
      </p:sp>
      <p:pic>
        <p:nvPicPr>
          <p:cNvPr id="10" name="Picture 9">
            <a:extLst>
              <a:ext uri="{FF2B5EF4-FFF2-40B4-BE49-F238E27FC236}">
                <a16:creationId xmlns:a16="http://schemas.microsoft.com/office/drawing/2014/main" id="{A9CEAA28-2E3D-C5E1-0307-75B59B9FA036}"/>
              </a:ext>
            </a:extLst>
          </p:cNvPr>
          <p:cNvPicPr>
            <a:picLocks noChangeAspect="1"/>
          </p:cNvPicPr>
          <p:nvPr/>
        </p:nvPicPr>
        <p:blipFill>
          <a:blip r:embed="rId3"/>
          <a:stretch>
            <a:fillRect/>
          </a:stretch>
        </p:blipFill>
        <p:spPr>
          <a:xfrm>
            <a:off x="1090432" y="850800"/>
            <a:ext cx="7828767" cy="41113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095175" y="148423"/>
            <a:ext cx="6953649" cy="65446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User stories</a:t>
            </a:r>
            <a:endParaRPr dirty="0">
              <a:latin typeface="+mj-lt"/>
            </a:endParaRPr>
          </a:p>
        </p:txBody>
      </p:sp>
      <p:sp>
        <p:nvSpPr>
          <p:cNvPr id="178" name="Google Shape;178;p20"/>
          <p:cNvSpPr txBox="1">
            <a:spLocks noGrp="1"/>
          </p:cNvSpPr>
          <p:nvPr>
            <p:ph type="body" idx="1"/>
          </p:nvPr>
        </p:nvSpPr>
        <p:spPr>
          <a:xfrm>
            <a:off x="884663" y="571374"/>
            <a:ext cx="8170127" cy="900587"/>
          </a:xfrm>
          <a:prstGeom prst="rect">
            <a:avLst/>
          </a:prstGeom>
        </p:spPr>
        <p:txBody>
          <a:bodyPr spcFirstLastPara="1" wrap="square" lIns="91425" tIns="91425" rIns="91425" bIns="91425" anchor="t" anchorCtr="0">
            <a:normAutofit fontScale="25000" lnSpcReduction="20000"/>
          </a:bodyPr>
          <a:lstStyle/>
          <a:p>
            <a:pPr algn="l"/>
            <a:r>
              <a:rPr lang="en-US" sz="7600" b="0" i="0" dirty="0">
                <a:solidFill>
                  <a:srgbClr val="D1D5DB"/>
                </a:solidFill>
                <a:effectLst/>
                <a:latin typeface="+mj-lt"/>
              </a:rPr>
              <a:t>User Signup: As a user, I want to sign up for the service with my email and password to gain access to the platform.</a:t>
            </a:r>
          </a:p>
          <a:p>
            <a:pPr marL="0" lvl="0" indent="0" algn="l" rtl="0">
              <a:spcBef>
                <a:spcPts val="600"/>
              </a:spcBef>
              <a:spcAft>
                <a:spcPts val="1200"/>
              </a:spcAft>
              <a:buNone/>
            </a:pPr>
            <a:endParaRPr dirty="0"/>
          </a:p>
        </p:txBody>
      </p:sp>
      <p:sp>
        <p:nvSpPr>
          <p:cNvPr id="6" name="Google Shape;213;p26">
            <a:extLst>
              <a:ext uri="{FF2B5EF4-FFF2-40B4-BE49-F238E27FC236}">
                <a16:creationId xmlns:a16="http://schemas.microsoft.com/office/drawing/2014/main" id="{2127A070-DA9F-2745-AFB6-530BCB608DA4}"/>
              </a:ext>
            </a:extLst>
          </p:cNvPr>
          <p:cNvSpPr txBox="1">
            <a:spLocks/>
          </p:cNvSpPr>
          <p:nvPr/>
        </p:nvSpPr>
        <p:spPr>
          <a:xfrm>
            <a:off x="1220437" y="1225839"/>
            <a:ext cx="7038900" cy="4022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gn="ctr"/>
            <a:r>
              <a:rPr lang="en-US" sz="1400" dirty="0">
                <a:solidFill>
                  <a:schemeClr val="accent6"/>
                </a:solidFill>
                <a:latin typeface="+mj-lt"/>
              </a:rPr>
              <a:t>USER INTERFACE</a:t>
            </a:r>
          </a:p>
        </p:txBody>
      </p:sp>
      <p:pic>
        <p:nvPicPr>
          <p:cNvPr id="7" name="Picture 6">
            <a:extLst>
              <a:ext uri="{FF2B5EF4-FFF2-40B4-BE49-F238E27FC236}">
                <a16:creationId xmlns:a16="http://schemas.microsoft.com/office/drawing/2014/main" id="{4E6E05E8-1244-1146-85DA-4F5BFB518EE5}"/>
              </a:ext>
            </a:extLst>
          </p:cNvPr>
          <p:cNvPicPr>
            <a:picLocks noChangeAspect="1"/>
          </p:cNvPicPr>
          <p:nvPr/>
        </p:nvPicPr>
        <p:blipFill>
          <a:blip r:embed="rId3"/>
          <a:stretch>
            <a:fillRect/>
          </a:stretch>
        </p:blipFill>
        <p:spPr>
          <a:xfrm>
            <a:off x="884663" y="1471960"/>
            <a:ext cx="1826701" cy="3671539"/>
          </a:xfrm>
          <a:prstGeom prst="rect">
            <a:avLst/>
          </a:prstGeom>
        </p:spPr>
      </p:pic>
      <p:pic>
        <p:nvPicPr>
          <p:cNvPr id="8" name="Picture 7">
            <a:extLst>
              <a:ext uri="{FF2B5EF4-FFF2-40B4-BE49-F238E27FC236}">
                <a16:creationId xmlns:a16="http://schemas.microsoft.com/office/drawing/2014/main" id="{0935CA56-F729-B940-ADF8-4D97898C18B5}"/>
              </a:ext>
            </a:extLst>
          </p:cNvPr>
          <p:cNvPicPr>
            <a:picLocks noChangeAspect="1"/>
          </p:cNvPicPr>
          <p:nvPr/>
        </p:nvPicPr>
        <p:blipFill>
          <a:blip r:embed="rId4"/>
          <a:stretch>
            <a:fillRect/>
          </a:stretch>
        </p:blipFill>
        <p:spPr>
          <a:xfrm>
            <a:off x="3553394" y="1531434"/>
            <a:ext cx="1833698" cy="3612065"/>
          </a:xfrm>
          <a:prstGeom prst="rect">
            <a:avLst/>
          </a:prstGeom>
        </p:spPr>
      </p:pic>
      <p:pic>
        <p:nvPicPr>
          <p:cNvPr id="9" name="Picture 8">
            <a:extLst>
              <a:ext uri="{FF2B5EF4-FFF2-40B4-BE49-F238E27FC236}">
                <a16:creationId xmlns:a16="http://schemas.microsoft.com/office/drawing/2014/main" id="{F887D048-50AC-E34A-9063-E518BACB2537}"/>
              </a:ext>
            </a:extLst>
          </p:cNvPr>
          <p:cNvPicPr>
            <a:picLocks noChangeAspect="1"/>
          </p:cNvPicPr>
          <p:nvPr/>
        </p:nvPicPr>
        <p:blipFill>
          <a:blip r:embed="rId5"/>
          <a:stretch>
            <a:fillRect/>
          </a:stretch>
        </p:blipFill>
        <p:spPr>
          <a:xfrm>
            <a:off x="5857415" y="1457353"/>
            <a:ext cx="1819702" cy="36715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095175" y="65987"/>
            <a:ext cx="6953649" cy="65446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User stories</a:t>
            </a:r>
            <a:endParaRPr dirty="0">
              <a:latin typeface="+mj-lt"/>
            </a:endParaRPr>
          </a:p>
        </p:txBody>
      </p:sp>
      <p:sp>
        <p:nvSpPr>
          <p:cNvPr id="178" name="Google Shape;178;p20"/>
          <p:cNvSpPr txBox="1">
            <a:spLocks noGrp="1"/>
          </p:cNvSpPr>
          <p:nvPr>
            <p:ph type="body" idx="1"/>
          </p:nvPr>
        </p:nvSpPr>
        <p:spPr>
          <a:xfrm>
            <a:off x="884663" y="445521"/>
            <a:ext cx="8348547" cy="714733"/>
          </a:xfrm>
          <a:prstGeom prst="rect">
            <a:avLst/>
          </a:prstGeom>
        </p:spPr>
        <p:txBody>
          <a:bodyPr spcFirstLastPara="1" wrap="square" lIns="91425" tIns="91425" rIns="91425" bIns="91425" anchor="t" anchorCtr="0">
            <a:normAutofit fontScale="25000" lnSpcReduction="20000"/>
          </a:bodyPr>
          <a:lstStyle/>
          <a:p>
            <a:pPr algn="l"/>
            <a:r>
              <a:rPr lang="en-US" sz="7600" b="0" i="0" dirty="0">
                <a:solidFill>
                  <a:srgbClr val="D1D5DB"/>
                </a:solidFill>
                <a:effectLst/>
                <a:latin typeface="+mj-lt"/>
              </a:rPr>
              <a:t>User Package Send: As a user, I want to send a package by specifying the pickup and delivery locations, recipient details, and package type, and make payment for the service.</a:t>
            </a:r>
          </a:p>
          <a:p>
            <a:pPr marL="0" lvl="0" indent="0" algn="l" rtl="0">
              <a:spcBef>
                <a:spcPts val="600"/>
              </a:spcBef>
              <a:spcAft>
                <a:spcPts val="1200"/>
              </a:spcAft>
              <a:buNone/>
            </a:pPr>
            <a:endParaRPr dirty="0"/>
          </a:p>
        </p:txBody>
      </p:sp>
      <p:sp>
        <p:nvSpPr>
          <p:cNvPr id="6" name="Google Shape;213;p26">
            <a:extLst>
              <a:ext uri="{FF2B5EF4-FFF2-40B4-BE49-F238E27FC236}">
                <a16:creationId xmlns:a16="http://schemas.microsoft.com/office/drawing/2014/main" id="{2127A070-DA9F-2745-AFB6-530BCB608DA4}"/>
              </a:ext>
            </a:extLst>
          </p:cNvPr>
          <p:cNvSpPr txBox="1">
            <a:spLocks/>
          </p:cNvSpPr>
          <p:nvPr/>
        </p:nvSpPr>
        <p:spPr>
          <a:xfrm>
            <a:off x="1220437" y="1291424"/>
            <a:ext cx="7038900" cy="4022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gn="ctr"/>
            <a:r>
              <a:rPr lang="en-US" sz="1400" dirty="0">
                <a:solidFill>
                  <a:schemeClr val="accent6"/>
                </a:solidFill>
                <a:latin typeface="+mj-lt"/>
              </a:rPr>
              <a:t>USER INTERFACE</a:t>
            </a:r>
          </a:p>
        </p:txBody>
      </p:sp>
      <p:pic>
        <p:nvPicPr>
          <p:cNvPr id="10" name="Picture 9">
            <a:extLst>
              <a:ext uri="{FF2B5EF4-FFF2-40B4-BE49-F238E27FC236}">
                <a16:creationId xmlns:a16="http://schemas.microsoft.com/office/drawing/2014/main" id="{78FA130C-82ED-4943-990D-BF9172B95961}"/>
              </a:ext>
            </a:extLst>
          </p:cNvPr>
          <p:cNvPicPr>
            <a:picLocks noChangeAspect="1"/>
          </p:cNvPicPr>
          <p:nvPr/>
        </p:nvPicPr>
        <p:blipFill>
          <a:blip r:embed="rId3"/>
          <a:stretch>
            <a:fillRect/>
          </a:stretch>
        </p:blipFill>
        <p:spPr>
          <a:xfrm>
            <a:off x="105213" y="1679056"/>
            <a:ext cx="1830199" cy="3449836"/>
          </a:xfrm>
          <a:prstGeom prst="rect">
            <a:avLst/>
          </a:prstGeom>
        </p:spPr>
      </p:pic>
      <p:pic>
        <p:nvPicPr>
          <p:cNvPr id="11" name="Picture 10">
            <a:extLst>
              <a:ext uri="{FF2B5EF4-FFF2-40B4-BE49-F238E27FC236}">
                <a16:creationId xmlns:a16="http://schemas.microsoft.com/office/drawing/2014/main" id="{07ACDEB2-8AF6-D746-A24E-DE7E2722A9E1}"/>
              </a:ext>
            </a:extLst>
          </p:cNvPr>
          <p:cNvPicPr>
            <a:picLocks noChangeAspect="1"/>
          </p:cNvPicPr>
          <p:nvPr/>
        </p:nvPicPr>
        <p:blipFill>
          <a:blip r:embed="rId4"/>
          <a:stretch>
            <a:fillRect/>
          </a:stretch>
        </p:blipFill>
        <p:spPr>
          <a:xfrm>
            <a:off x="2050338" y="1679056"/>
            <a:ext cx="1812703" cy="3464444"/>
          </a:xfrm>
          <a:prstGeom prst="rect">
            <a:avLst/>
          </a:prstGeom>
        </p:spPr>
      </p:pic>
      <p:pic>
        <p:nvPicPr>
          <p:cNvPr id="12" name="Picture 11">
            <a:extLst>
              <a:ext uri="{FF2B5EF4-FFF2-40B4-BE49-F238E27FC236}">
                <a16:creationId xmlns:a16="http://schemas.microsoft.com/office/drawing/2014/main" id="{066830D2-1E7D-6345-A615-9DC3E6A34E19}"/>
              </a:ext>
            </a:extLst>
          </p:cNvPr>
          <p:cNvPicPr>
            <a:picLocks noChangeAspect="1"/>
          </p:cNvPicPr>
          <p:nvPr/>
        </p:nvPicPr>
        <p:blipFill>
          <a:blip r:embed="rId5"/>
          <a:stretch>
            <a:fillRect/>
          </a:stretch>
        </p:blipFill>
        <p:spPr>
          <a:xfrm>
            <a:off x="3891165" y="1671751"/>
            <a:ext cx="1819702" cy="3464445"/>
          </a:xfrm>
          <a:prstGeom prst="rect">
            <a:avLst/>
          </a:prstGeom>
        </p:spPr>
      </p:pic>
      <p:pic>
        <p:nvPicPr>
          <p:cNvPr id="13" name="Picture 12">
            <a:extLst>
              <a:ext uri="{FF2B5EF4-FFF2-40B4-BE49-F238E27FC236}">
                <a16:creationId xmlns:a16="http://schemas.microsoft.com/office/drawing/2014/main" id="{FD916639-1643-404F-B6FF-BEEE009D2C64}"/>
              </a:ext>
            </a:extLst>
          </p:cNvPr>
          <p:cNvPicPr>
            <a:picLocks noChangeAspect="1"/>
          </p:cNvPicPr>
          <p:nvPr/>
        </p:nvPicPr>
        <p:blipFill>
          <a:blip r:embed="rId6"/>
          <a:stretch>
            <a:fillRect/>
          </a:stretch>
        </p:blipFill>
        <p:spPr>
          <a:xfrm>
            <a:off x="5739758" y="1671751"/>
            <a:ext cx="1805704" cy="3464445"/>
          </a:xfrm>
          <a:prstGeom prst="rect">
            <a:avLst/>
          </a:prstGeom>
        </p:spPr>
      </p:pic>
      <p:pic>
        <p:nvPicPr>
          <p:cNvPr id="3" name="Picture 2" descr="Graphical user interface, application&#10;&#10;Description automatically generated">
            <a:extLst>
              <a:ext uri="{FF2B5EF4-FFF2-40B4-BE49-F238E27FC236}">
                <a16:creationId xmlns:a16="http://schemas.microsoft.com/office/drawing/2014/main" id="{453E68FF-B41F-E545-B002-CDC66696D975}"/>
              </a:ext>
            </a:extLst>
          </p:cNvPr>
          <p:cNvPicPr>
            <a:picLocks noChangeAspect="1"/>
          </p:cNvPicPr>
          <p:nvPr/>
        </p:nvPicPr>
        <p:blipFill>
          <a:blip r:embed="rId7"/>
          <a:stretch>
            <a:fillRect/>
          </a:stretch>
        </p:blipFill>
        <p:spPr>
          <a:xfrm>
            <a:off x="7574353" y="1693663"/>
            <a:ext cx="1521168" cy="3383850"/>
          </a:xfrm>
          <a:prstGeom prst="rect">
            <a:avLst/>
          </a:prstGeom>
        </p:spPr>
      </p:pic>
    </p:spTree>
    <p:extLst>
      <p:ext uri="{BB962C8B-B14F-4D97-AF65-F5344CB8AC3E}">
        <p14:creationId xmlns:p14="http://schemas.microsoft.com/office/powerpoint/2010/main" val="322241000"/>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1850</TotalTime>
  <Words>662</Words>
  <Application>Microsoft Macintosh PowerPoint</Application>
  <PresentationFormat>On-screen Show (16:9)</PresentationFormat>
  <Paragraphs>48</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Söhne</vt:lpstr>
      <vt:lpstr>Montserrat</vt:lpstr>
      <vt:lpstr>Lato</vt:lpstr>
      <vt:lpstr>Focus</vt:lpstr>
      <vt:lpstr>Boxin' Buddies</vt:lpstr>
      <vt:lpstr>TABLE OF CONTENTS</vt:lpstr>
      <vt:lpstr>PROJECT OVERVIEW</vt:lpstr>
      <vt:lpstr>PROJECT PURPOSE</vt:lpstr>
      <vt:lpstr>ERD DATA REQUIREMENTS/BUSINESS RULES</vt:lpstr>
      <vt:lpstr>PowerPoint Presentation</vt:lpstr>
      <vt:lpstr>CONCEPTUAL MODEL</vt:lpstr>
      <vt:lpstr>User stories</vt:lpstr>
      <vt:lpstr>User stories</vt:lpstr>
      <vt:lpstr>User stories</vt:lpstr>
      <vt:lpstr>These stored procedures update the delivery status of a package to 'In Transit' or 'Delivered' respectively. </vt:lpstr>
      <vt:lpstr>This trigger updates the package_delivery_status and package_payment_status fields in the packages table to 'Cancelled' if they are still 'Pending' after a specified delay (19 minutes)</vt:lpstr>
      <vt:lpstr>This trigger updates the packages and payments tables after a package is inserted or updated. It sets the payment status of the package and the related payment record.</vt:lpstr>
      <vt:lpstr>This stored procedure updates the packages and payments tables, assigning a traveller to a package and updating the package's delivery status.</vt:lpstr>
      <vt:lpstr>This trigger inserts a record into the history table whenever a package is inserted or updated, keeping track of package-related activities.</vt:lpstr>
      <vt:lpstr>This stored procedure retrieves the complete history of a user's transactions, including package details, sender and traveller information, and addresses.</vt:lpstr>
      <vt:lpstr> This trigger updates the packages and travellers tables with the appropriate address IDs after an address is inserted into the locations table.</vt:lpstr>
      <vt:lpstr>This trigger updates the users table with the average rating of a traveller after a new rating is inserted into the rating table</vt:lpstr>
      <vt:lpstr>Reflections.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Boxin' Buddies</dc:title>
  <dc:creator>Harshin Balaji</dc:creator>
  <cp:lastModifiedBy>Bhanu Kirrann Garikipati</cp:lastModifiedBy>
  <cp:revision>8</cp:revision>
  <dcterms:modified xsi:type="dcterms:W3CDTF">2023-05-01T01:19:38Z</dcterms:modified>
</cp:coreProperties>
</file>