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86" r:id="rId5"/>
    <p:sldId id="257" r:id="rId6"/>
    <p:sldId id="299" r:id="rId7"/>
    <p:sldId id="289" r:id="rId8"/>
    <p:sldId id="300" r:id="rId9"/>
    <p:sldId id="301" r:id="rId10"/>
    <p:sldId id="316" r:id="rId11"/>
    <p:sldId id="303" r:id="rId12"/>
    <p:sldId id="304" r:id="rId13"/>
    <p:sldId id="305" r:id="rId14"/>
    <p:sldId id="306" r:id="rId15"/>
    <p:sldId id="309" r:id="rId16"/>
    <p:sldId id="307" r:id="rId17"/>
    <p:sldId id="308" r:id="rId18"/>
    <p:sldId id="310" r:id="rId19"/>
    <p:sldId id="288" r:id="rId20"/>
    <p:sldId id="311" r:id="rId21"/>
    <p:sldId id="312" r:id="rId22"/>
    <p:sldId id="315" r:id="rId23"/>
    <p:sldId id="313" r:id="rId24"/>
    <p:sldId id="314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646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F0CFDE-7A25-4AFE-A089-BC15F9E0F67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32B473-061A-4F75-A3D1-28364D430BE9}">
      <dgm:prSet/>
      <dgm:spPr/>
      <dgm:t>
        <a:bodyPr/>
        <a:lstStyle/>
        <a:p>
          <a:r>
            <a:rPr lang="en-US"/>
            <a:t>Focus on muscle imbalance rehabilitation: </a:t>
          </a:r>
        </a:p>
      </dgm:t>
    </dgm:pt>
    <dgm:pt modelId="{81B8CECF-9265-4313-AE07-5CFB92642824}" type="parTrans" cxnId="{B0B5510F-E401-48CA-A6CB-EC4FA74F34D3}">
      <dgm:prSet/>
      <dgm:spPr/>
      <dgm:t>
        <a:bodyPr/>
        <a:lstStyle/>
        <a:p>
          <a:endParaRPr lang="en-US"/>
        </a:p>
      </dgm:t>
    </dgm:pt>
    <dgm:pt modelId="{41D27173-9F0F-4ADF-AECF-398A1248036C}" type="sibTrans" cxnId="{B0B5510F-E401-48CA-A6CB-EC4FA74F34D3}">
      <dgm:prSet/>
      <dgm:spPr/>
      <dgm:t>
        <a:bodyPr/>
        <a:lstStyle/>
        <a:p>
          <a:endParaRPr lang="en-US"/>
        </a:p>
      </dgm:t>
    </dgm:pt>
    <dgm:pt modelId="{25442B54-0C3E-4052-AD81-538E8360EFA6}">
      <dgm:prSet/>
      <dgm:spPr/>
      <dgm:t>
        <a:bodyPr/>
        <a:lstStyle/>
        <a:p>
          <a:r>
            <a:rPr lang="en-US"/>
            <a:t>Targeted exercises to address quad and calf imbalances.</a:t>
          </a:r>
        </a:p>
      </dgm:t>
    </dgm:pt>
    <dgm:pt modelId="{A6E9A309-3AB9-4FBB-B768-F4942A023EF8}" type="parTrans" cxnId="{2B4A91B1-61E2-4E8C-B8AC-286BDE0009A0}">
      <dgm:prSet/>
      <dgm:spPr/>
      <dgm:t>
        <a:bodyPr/>
        <a:lstStyle/>
        <a:p>
          <a:endParaRPr lang="en-US"/>
        </a:p>
      </dgm:t>
    </dgm:pt>
    <dgm:pt modelId="{85610340-0D99-40DE-8D4E-ECB0F171507F}" type="sibTrans" cxnId="{2B4A91B1-61E2-4E8C-B8AC-286BDE0009A0}">
      <dgm:prSet/>
      <dgm:spPr/>
      <dgm:t>
        <a:bodyPr/>
        <a:lstStyle/>
        <a:p>
          <a:endParaRPr lang="en-US"/>
        </a:p>
      </dgm:t>
    </dgm:pt>
    <dgm:pt modelId="{31F6D986-A79D-452C-9F70-8C6BF202E668}">
      <dgm:prSet/>
      <dgm:spPr/>
      <dgm:t>
        <a:bodyPr/>
        <a:lstStyle/>
        <a:p>
          <a:r>
            <a:rPr lang="en-US" dirty="0"/>
            <a:t>Position-specific training: </a:t>
          </a:r>
        </a:p>
      </dgm:t>
    </dgm:pt>
    <dgm:pt modelId="{C3B86C7E-62C2-440C-BA67-99DDB3FD32F1}" type="parTrans" cxnId="{6A8A671F-4417-4597-8B87-87833A04FE8B}">
      <dgm:prSet/>
      <dgm:spPr/>
      <dgm:t>
        <a:bodyPr/>
        <a:lstStyle/>
        <a:p>
          <a:endParaRPr lang="en-US"/>
        </a:p>
      </dgm:t>
    </dgm:pt>
    <dgm:pt modelId="{F272B67F-9476-44B1-B0F8-4B2F24F171EF}" type="sibTrans" cxnId="{6A8A671F-4417-4597-8B87-87833A04FE8B}">
      <dgm:prSet/>
      <dgm:spPr/>
      <dgm:t>
        <a:bodyPr/>
        <a:lstStyle/>
        <a:p>
          <a:endParaRPr lang="en-US"/>
        </a:p>
      </dgm:t>
    </dgm:pt>
    <dgm:pt modelId="{E2627114-3E1A-4FA1-B5FD-497F7D1A805F}">
      <dgm:prSet/>
      <dgm:spPr/>
      <dgm:t>
        <a:bodyPr/>
        <a:lstStyle/>
        <a:p>
          <a:r>
            <a:rPr lang="en-US"/>
            <a:t>Customize injury prevention strategies for Guards and Forwards, who are at higher risk.</a:t>
          </a:r>
        </a:p>
      </dgm:t>
    </dgm:pt>
    <dgm:pt modelId="{D56F3B62-2E03-4486-BA01-36DE12C18ED9}" type="parTrans" cxnId="{AF27D11B-68BC-4BD4-9C97-CC06C2B30540}">
      <dgm:prSet/>
      <dgm:spPr/>
      <dgm:t>
        <a:bodyPr/>
        <a:lstStyle/>
        <a:p>
          <a:endParaRPr lang="en-US"/>
        </a:p>
      </dgm:t>
    </dgm:pt>
    <dgm:pt modelId="{7BECB8E3-3D08-4D2A-8EE5-E69BFFC0002F}" type="sibTrans" cxnId="{AF27D11B-68BC-4BD4-9C97-CC06C2B30540}">
      <dgm:prSet/>
      <dgm:spPr/>
      <dgm:t>
        <a:bodyPr/>
        <a:lstStyle/>
        <a:p>
          <a:endParaRPr lang="en-US"/>
        </a:p>
      </dgm:t>
    </dgm:pt>
    <dgm:pt modelId="{2052C7F8-BE79-46D9-933E-07C246C33514}">
      <dgm:prSet/>
      <dgm:spPr/>
      <dgm:t>
        <a:bodyPr/>
        <a:lstStyle/>
        <a:p>
          <a:r>
            <a:rPr lang="en-US"/>
            <a:t>Ongoing Monitoring: </a:t>
          </a:r>
        </a:p>
      </dgm:t>
    </dgm:pt>
    <dgm:pt modelId="{8779A7E7-76AD-4A6E-8BE7-DB730B790F7E}" type="parTrans" cxnId="{7EBE730B-696F-4D18-AADE-C27391071806}">
      <dgm:prSet/>
      <dgm:spPr/>
      <dgm:t>
        <a:bodyPr/>
        <a:lstStyle/>
        <a:p>
          <a:endParaRPr lang="en-US"/>
        </a:p>
      </dgm:t>
    </dgm:pt>
    <dgm:pt modelId="{E3C7C9B6-F03B-421D-ABDC-C718C43F658D}" type="sibTrans" cxnId="{7EBE730B-696F-4D18-AADE-C27391071806}">
      <dgm:prSet/>
      <dgm:spPr/>
      <dgm:t>
        <a:bodyPr/>
        <a:lstStyle/>
        <a:p>
          <a:endParaRPr lang="en-US"/>
        </a:p>
      </dgm:t>
    </dgm:pt>
    <dgm:pt modelId="{34D55096-19A2-42A4-BD60-FA54CF6D6801}">
      <dgm:prSet/>
      <dgm:spPr/>
      <dgm:t>
        <a:bodyPr/>
        <a:lstStyle/>
        <a:p>
          <a:r>
            <a:rPr lang="en-US"/>
            <a:t>Regular assessments to track players' injury risk levels and adjust training plans accordingly.</a:t>
          </a:r>
        </a:p>
      </dgm:t>
    </dgm:pt>
    <dgm:pt modelId="{0F8D77BA-3E53-4263-A4F9-564A56B8DD27}" type="parTrans" cxnId="{C6FDFB59-BA73-43C9-B943-701C24EFD8E8}">
      <dgm:prSet/>
      <dgm:spPr/>
      <dgm:t>
        <a:bodyPr/>
        <a:lstStyle/>
        <a:p>
          <a:endParaRPr lang="en-US"/>
        </a:p>
      </dgm:t>
    </dgm:pt>
    <dgm:pt modelId="{769810E2-7702-41F6-825B-98ADAC06469F}" type="sibTrans" cxnId="{C6FDFB59-BA73-43C9-B943-701C24EFD8E8}">
      <dgm:prSet/>
      <dgm:spPr/>
      <dgm:t>
        <a:bodyPr/>
        <a:lstStyle/>
        <a:p>
          <a:endParaRPr lang="en-US"/>
        </a:p>
      </dgm:t>
    </dgm:pt>
    <dgm:pt modelId="{A15CEDF2-8EBA-45F8-882E-136E3E3D1DD4}" type="pres">
      <dgm:prSet presAssocID="{CAF0CFDE-7A25-4AFE-A089-BC15F9E0F6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7C52E-11D7-41E2-8207-9862804BDC83}" type="pres">
      <dgm:prSet presAssocID="{BA32B473-061A-4F75-A3D1-28364D430BE9}" presName="root" presStyleCnt="0"/>
      <dgm:spPr/>
    </dgm:pt>
    <dgm:pt modelId="{6F48AA2D-8ABB-41C8-9158-ED905B6408B6}" type="pres">
      <dgm:prSet presAssocID="{BA32B473-061A-4F75-A3D1-28364D430BE9}" presName="rootComposite" presStyleCnt="0"/>
      <dgm:spPr/>
    </dgm:pt>
    <dgm:pt modelId="{3231685C-E56C-4F1E-9951-35A931A562A4}" type="pres">
      <dgm:prSet presAssocID="{BA32B473-061A-4F75-A3D1-28364D430BE9}" presName="rootText" presStyleLbl="node1" presStyleIdx="0" presStyleCnt="3"/>
      <dgm:spPr/>
    </dgm:pt>
    <dgm:pt modelId="{9FA17104-F8E9-4423-8FCC-36BE90530233}" type="pres">
      <dgm:prSet presAssocID="{BA32B473-061A-4F75-A3D1-28364D430BE9}" presName="rootConnector" presStyleLbl="node1" presStyleIdx="0" presStyleCnt="3"/>
      <dgm:spPr/>
    </dgm:pt>
    <dgm:pt modelId="{CA91CCF2-AAB5-421F-B78A-48550C097BA2}" type="pres">
      <dgm:prSet presAssocID="{BA32B473-061A-4F75-A3D1-28364D430BE9}" presName="childShape" presStyleCnt="0"/>
      <dgm:spPr/>
    </dgm:pt>
    <dgm:pt modelId="{9398D64D-6570-4938-8B95-64C773CF5BEE}" type="pres">
      <dgm:prSet presAssocID="{A6E9A309-3AB9-4FBB-B768-F4942A023EF8}" presName="Name13" presStyleLbl="parChTrans1D2" presStyleIdx="0" presStyleCnt="3"/>
      <dgm:spPr/>
    </dgm:pt>
    <dgm:pt modelId="{FFC54CFB-8A1B-45B5-AD60-66C531388E04}" type="pres">
      <dgm:prSet presAssocID="{25442B54-0C3E-4052-AD81-538E8360EFA6}" presName="childText" presStyleLbl="bgAcc1" presStyleIdx="0" presStyleCnt="3">
        <dgm:presLayoutVars>
          <dgm:bulletEnabled val="1"/>
        </dgm:presLayoutVars>
      </dgm:prSet>
      <dgm:spPr/>
    </dgm:pt>
    <dgm:pt modelId="{42D50416-7D03-4FF4-83D9-8DEA113CCCBD}" type="pres">
      <dgm:prSet presAssocID="{31F6D986-A79D-452C-9F70-8C6BF202E668}" presName="root" presStyleCnt="0"/>
      <dgm:spPr/>
    </dgm:pt>
    <dgm:pt modelId="{1523AA3F-A527-4527-9C47-97199612404A}" type="pres">
      <dgm:prSet presAssocID="{31F6D986-A79D-452C-9F70-8C6BF202E668}" presName="rootComposite" presStyleCnt="0"/>
      <dgm:spPr/>
    </dgm:pt>
    <dgm:pt modelId="{BB34D58C-AC37-4B3C-BF0F-EBA49012E6DA}" type="pres">
      <dgm:prSet presAssocID="{31F6D986-A79D-452C-9F70-8C6BF202E668}" presName="rootText" presStyleLbl="node1" presStyleIdx="1" presStyleCnt="3"/>
      <dgm:spPr/>
    </dgm:pt>
    <dgm:pt modelId="{63C43DD8-E0F6-452B-A687-4B6C77619CA7}" type="pres">
      <dgm:prSet presAssocID="{31F6D986-A79D-452C-9F70-8C6BF202E668}" presName="rootConnector" presStyleLbl="node1" presStyleIdx="1" presStyleCnt="3"/>
      <dgm:spPr/>
    </dgm:pt>
    <dgm:pt modelId="{DE0ADA4D-054B-46BB-9AC3-BB98F4942B8A}" type="pres">
      <dgm:prSet presAssocID="{31F6D986-A79D-452C-9F70-8C6BF202E668}" presName="childShape" presStyleCnt="0"/>
      <dgm:spPr/>
    </dgm:pt>
    <dgm:pt modelId="{74293BE4-E12D-4E41-993D-BE6465628743}" type="pres">
      <dgm:prSet presAssocID="{D56F3B62-2E03-4486-BA01-36DE12C18ED9}" presName="Name13" presStyleLbl="parChTrans1D2" presStyleIdx="1" presStyleCnt="3"/>
      <dgm:spPr/>
    </dgm:pt>
    <dgm:pt modelId="{F16984CB-CC90-40D9-8E9F-2BF3F3086E30}" type="pres">
      <dgm:prSet presAssocID="{E2627114-3E1A-4FA1-B5FD-497F7D1A805F}" presName="childText" presStyleLbl="bgAcc1" presStyleIdx="1" presStyleCnt="3">
        <dgm:presLayoutVars>
          <dgm:bulletEnabled val="1"/>
        </dgm:presLayoutVars>
      </dgm:prSet>
      <dgm:spPr/>
    </dgm:pt>
    <dgm:pt modelId="{41F3C735-0B82-4D54-87D8-7B9C775D75EE}" type="pres">
      <dgm:prSet presAssocID="{2052C7F8-BE79-46D9-933E-07C246C33514}" presName="root" presStyleCnt="0"/>
      <dgm:spPr/>
    </dgm:pt>
    <dgm:pt modelId="{CEA2E720-21D3-4C19-96A2-B3205F763915}" type="pres">
      <dgm:prSet presAssocID="{2052C7F8-BE79-46D9-933E-07C246C33514}" presName="rootComposite" presStyleCnt="0"/>
      <dgm:spPr/>
    </dgm:pt>
    <dgm:pt modelId="{672CD10E-591C-4550-A65F-6EDC912EF515}" type="pres">
      <dgm:prSet presAssocID="{2052C7F8-BE79-46D9-933E-07C246C33514}" presName="rootText" presStyleLbl="node1" presStyleIdx="2" presStyleCnt="3"/>
      <dgm:spPr/>
    </dgm:pt>
    <dgm:pt modelId="{BAF46021-2179-433D-B5A6-8701E443D7E6}" type="pres">
      <dgm:prSet presAssocID="{2052C7F8-BE79-46D9-933E-07C246C33514}" presName="rootConnector" presStyleLbl="node1" presStyleIdx="2" presStyleCnt="3"/>
      <dgm:spPr/>
    </dgm:pt>
    <dgm:pt modelId="{40DA2069-D83A-49BA-BD3C-61784FE16093}" type="pres">
      <dgm:prSet presAssocID="{2052C7F8-BE79-46D9-933E-07C246C33514}" presName="childShape" presStyleCnt="0"/>
      <dgm:spPr/>
    </dgm:pt>
    <dgm:pt modelId="{5BC83CB2-E763-4C47-A1A2-3EA220581EC0}" type="pres">
      <dgm:prSet presAssocID="{0F8D77BA-3E53-4263-A4F9-564A56B8DD27}" presName="Name13" presStyleLbl="parChTrans1D2" presStyleIdx="2" presStyleCnt="3"/>
      <dgm:spPr/>
    </dgm:pt>
    <dgm:pt modelId="{C3BA76A2-AADA-424F-B3FC-66092E16DCBD}" type="pres">
      <dgm:prSet presAssocID="{34D55096-19A2-42A4-BD60-FA54CF6D6801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6069707-7C1A-43AA-B498-10D9CF87F2EF}" type="presOf" srcId="{BA32B473-061A-4F75-A3D1-28364D430BE9}" destId="{3231685C-E56C-4F1E-9951-35A931A562A4}" srcOrd="0" destOrd="0" presId="urn:microsoft.com/office/officeart/2005/8/layout/hierarchy3"/>
    <dgm:cxn modelId="{7EBE730B-696F-4D18-AADE-C27391071806}" srcId="{CAF0CFDE-7A25-4AFE-A089-BC15F9E0F678}" destId="{2052C7F8-BE79-46D9-933E-07C246C33514}" srcOrd="2" destOrd="0" parTransId="{8779A7E7-76AD-4A6E-8BE7-DB730B790F7E}" sibTransId="{E3C7C9B6-F03B-421D-ABDC-C718C43F658D}"/>
    <dgm:cxn modelId="{B0B5510F-E401-48CA-A6CB-EC4FA74F34D3}" srcId="{CAF0CFDE-7A25-4AFE-A089-BC15F9E0F678}" destId="{BA32B473-061A-4F75-A3D1-28364D430BE9}" srcOrd="0" destOrd="0" parTransId="{81B8CECF-9265-4313-AE07-5CFB92642824}" sibTransId="{41D27173-9F0F-4ADF-AECF-398A1248036C}"/>
    <dgm:cxn modelId="{AF27D11B-68BC-4BD4-9C97-CC06C2B30540}" srcId="{31F6D986-A79D-452C-9F70-8C6BF202E668}" destId="{E2627114-3E1A-4FA1-B5FD-497F7D1A805F}" srcOrd="0" destOrd="0" parTransId="{D56F3B62-2E03-4486-BA01-36DE12C18ED9}" sibTransId="{7BECB8E3-3D08-4D2A-8EE5-E69BFFC0002F}"/>
    <dgm:cxn modelId="{240E031C-A3D7-4933-9012-3CBAEF1257B7}" type="presOf" srcId="{2052C7F8-BE79-46D9-933E-07C246C33514}" destId="{672CD10E-591C-4550-A65F-6EDC912EF515}" srcOrd="0" destOrd="0" presId="urn:microsoft.com/office/officeart/2005/8/layout/hierarchy3"/>
    <dgm:cxn modelId="{6A8A671F-4417-4597-8B87-87833A04FE8B}" srcId="{CAF0CFDE-7A25-4AFE-A089-BC15F9E0F678}" destId="{31F6D986-A79D-452C-9F70-8C6BF202E668}" srcOrd="1" destOrd="0" parTransId="{C3B86C7E-62C2-440C-BA67-99DDB3FD32F1}" sibTransId="{F272B67F-9476-44B1-B0F8-4B2F24F171EF}"/>
    <dgm:cxn modelId="{EEB6E223-A9C6-4C8B-BAC8-FF9178F20387}" type="presOf" srcId="{31F6D986-A79D-452C-9F70-8C6BF202E668}" destId="{63C43DD8-E0F6-452B-A687-4B6C77619CA7}" srcOrd="1" destOrd="0" presId="urn:microsoft.com/office/officeart/2005/8/layout/hierarchy3"/>
    <dgm:cxn modelId="{7EAC7328-3E0B-4F1B-A4C0-F55619CD5EE9}" type="presOf" srcId="{CAF0CFDE-7A25-4AFE-A089-BC15F9E0F678}" destId="{A15CEDF2-8EBA-45F8-882E-136E3E3D1DD4}" srcOrd="0" destOrd="0" presId="urn:microsoft.com/office/officeart/2005/8/layout/hierarchy3"/>
    <dgm:cxn modelId="{184C732C-ED06-4F58-BC0D-8C347E11C4C6}" type="presOf" srcId="{0F8D77BA-3E53-4263-A4F9-564A56B8DD27}" destId="{5BC83CB2-E763-4C47-A1A2-3EA220581EC0}" srcOrd="0" destOrd="0" presId="urn:microsoft.com/office/officeart/2005/8/layout/hierarchy3"/>
    <dgm:cxn modelId="{818FB034-EB02-46F5-8684-E5F022EFD5CD}" type="presOf" srcId="{A6E9A309-3AB9-4FBB-B768-F4942A023EF8}" destId="{9398D64D-6570-4938-8B95-64C773CF5BEE}" srcOrd="0" destOrd="0" presId="urn:microsoft.com/office/officeart/2005/8/layout/hierarchy3"/>
    <dgm:cxn modelId="{0F348A78-3E76-4D3A-B2C5-A44BC814F7D9}" type="presOf" srcId="{D56F3B62-2E03-4486-BA01-36DE12C18ED9}" destId="{74293BE4-E12D-4E41-993D-BE6465628743}" srcOrd="0" destOrd="0" presId="urn:microsoft.com/office/officeart/2005/8/layout/hierarchy3"/>
    <dgm:cxn modelId="{C6FDFB59-BA73-43C9-B943-701C24EFD8E8}" srcId="{2052C7F8-BE79-46D9-933E-07C246C33514}" destId="{34D55096-19A2-42A4-BD60-FA54CF6D6801}" srcOrd="0" destOrd="0" parTransId="{0F8D77BA-3E53-4263-A4F9-564A56B8DD27}" sibTransId="{769810E2-7702-41F6-825B-98ADAC06469F}"/>
    <dgm:cxn modelId="{31809F7C-D1DA-45C7-B535-B67E0346FCC9}" type="presOf" srcId="{34D55096-19A2-42A4-BD60-FA54CF6D6801}" destId="{C3BA76A2-AADA-424F-B3FC-66092E16DCBD}" srcOrd="0" destOrd="0" presId="urn:microsoft.com/office/officeart/2005/8/layout/hierarchy3"/>
    <dgm:cxn modelId="{227BB983-081C-49B7-95FE-16429B8E857C}" type="presOf" srcId="{31F6D986-A79D-452C-9F70-8C6BF202E668}" destId="{BB34D58C-AC37-4B3C-BF0F-EBA49012E6DA}" srcOrd="0" destOrd="0" presId="urn:microsoft.com/office/officeart/2005/8/layout/hierarchy3"/>
    <dgm:cxn modelId="{ADD5FB9C-06B5-451A-9F79-FDE43E95FF17}" type="presOf" srcId="{25442B54-0C3E-4052-AD81-538E8360EFA6}" destId="{FFC54CFB-8A1B-45B5-AD60-66C531388E04}" srcOrd="0" destOrd="0" presId="urn:microsoft.com/office/officeart/2005/8/layout/hierarchy3"/>
    <dgm:cxn modelId="{75DDBBAB-3668-43A5-A741-8C75E2C593B9}" type="presOf" srcId="{E2627114-3E1A-4FA1-B5FD-497F7D1A805F}" destId="{F16984CB-CC90-40D9-8E9F-2BF3F3086E30}" srcOrd="0" destOrd="0" presId="urn:microsoft.com/office/officeart/2005/8/layout/hierarchy3"/>
    <dgm:cxn modelId="{2B4A91B1-61E2-4E8C-B8AC-286BDE0009A0}" srcId="{BA32B473-061A-4F75-A3D1-28364D430BE9}" destId="{25442B54-0C3E-4052-AD81-538E8360EFA6}" srcOrd="0" destOrd="0" parTransId="{A6E9A309-3AB9-4FBB-B768-F4942A023EF8}" sibTransId="{85610340-0D99-40DE-8D4E-ECB0F171507F}"/>
    <dgm:cxn modelId="{2476F3DE-9FB8-48A9-9853-59250E86317B}" type="presOf" srcId="{2052C7F8-BE79-46D9-933E-07C246C33514}" destId="{BAF46021-2179-433D-B5A6-8701E443D7E6}" srcOrd="1" destOrd="0" presId="urn:microsoft.com/office/officeart/2005/8/layout/hierarchy3"/>
    <dgm:cxn modelId="{41E7CAFD-873C-4410-A511-FD9F6EEDD6E4}" type="presOf" srcId="{BA32B473-061A-4F75-A3D1-28364D430BE9}" destId="{9FA17104-F8E9-4423-8FCC-36BE90530233}" srcOrd="1" destOrd="0" presId="urn:microsoft.com/office/officeart/2005/8/layout/hierarchy3"/>
    <dgm:cxn modelId="{C8997A1D-50CC-45BC-B5B6-B5F224426902}" type="presParOf" srcId="{A15CEDF2-8EBA-45F8-882E-136E3E3D1DD4}" destId="{8527C52E-11D7-41E2-8207-9862804BDC83}" srcOrd="0" destOrd="0" presId="urn:microsoft.com/office/officeart/2005/8/layout/hierarchy3"/>
    <dgm:cxn modelId="{D04287ED-359F-4476-A6FA-AD8223353DC6}" type="presParOf" srcId="{8527C52E-11D7-41E2-8207-9862804BDC83}" destId="{6F48AA2D-8ABB-41C8-9158-ED905B6408B6}" srcOrd="0" destOrd="0" presId="urn:microsoft.com/office/officeart/2005/8/layout/hierarchy3"/>
    <dgm:cxn modelId="{EA91D14E-6EC7-48AE-8D86-A8361E959C67}" type="presParOf" srcId="{6F48AA2D-8ABB-41C8-9158-ED905B6408B6}" destId="{3231685C-E56C-4F1E-9951-35A931A562A4}" srcOrd="0" destOrd="0" presId="urn:microsoft.com/office/officeart/2005/8/layout/hierarchy3"/>
    <dgm:cxn modelId="{942CD973-5DC8-40BF-9523-7CD5BC565286}" type="presParOf" srcId="{6F48AA2D-8ABB-41C8-9158-ED905B6408B6}" destId="{9FA17104-F8E9-4423-8FCC-36BE90530233}" srcOrd="1" destOrd="0" presId="urn:microsoft.com/office/officeart/2005/8/layout/hierarchy3"/>
    <dgm:cxn modelId="{2AF15C42-DBBA-4937-B6B4-B351599109CD}" type="presParOf" srcId="{8527C52E-11D7-41E2-8207-9862804BDC83}" destId="{CA91CCF2-AAB5-421F-B78A-48550C097BA2}" srcOrd="1" destOrd="0" presId="urn:microsoft.com/office/officeart/2005/8/layout/hierarchy3"/>
    <dgm:cxn modelId="{3234C83D-839F-4CF7-B047-18DE057C6AF8}" type="presParOf" srcId="{CA91CCF2-AAB5-421F-B78A-48550C097BA2}" destId="{9398D64D-6570-4938-8B95-64C773CF5BEE}" srcOrd="0" destOrd="0" presId="urn:microsoft.com/office/officeart/2005/8/layout/hierarchy3"/>
    <dgm:cxn modelId="{227E2ECC-664C-44CD-8BC2-4154ED7CD0DF}" type="presParOf" srcId="{CA91CCF2-AAB5-421F-B78A-48550C097BA2}" destId="{FFC54CFB-8A1B-45B5-AD60-66C531388E04}" srcOrd="1" destOrd="0" presId="urn:microsoft.com/office/officeart/2005/8/layout/hierarchy3"/>
    <dgm:cxn modelId="{3D205883-CDE7-400A-8B9B-2A4575B29F32}" type="presParOf" srcId="{A15CEDF2-8EBA-45F8-882E-136E3E3D1DD4}" destId="{42D50416-7D03-4FF4-83D9-8DEA113CCCBD}" srcOrd="1" destOrd="0" presId="urn:microsoft.com/office/officeart/2005/8/layout/hierarchy3"/>
    <dgm:cxn modelId="{E91605E3-28C4-4BA7-BC2D-A1B5F7BC5CCA}" type="presParOf" srcId="{42D50416-7D03-4FF4-83D9-8DEA113CCCBD}" destId="{1523AA3F-A527-4527-9C47-97199612404A}" srcOrd="0" destOrd="0" presId="urn:microsoft.com/office/officeart/2005/8/layout/hierarchy3"/>
    <dgm:cxn modelId="{1C3132A3-B35A-4A96-8DDA-B5B4D883C4CC}" type="presParOf" srcId="{1523AA3F-A527-4527-9C47-97199612404A}" destId="{BB34D58C-AC37-4B3C-BF0F-EBA49012E6DA}" srcOrd="0" destOrd="0" presId="urn:microsoft.com/office/officeart/2005/8/layout/hierarchy3"/>
    <dgm:cxn modelId="{5D822810-B23E-4ADD-9DE7-47266D838E67}" type="presParOf" srcId="{1523AA3F-A527-4527-9C47-97199612404A}" destId="{63C43DD8-E0F6-452B-A687-4B6C77619CA7}" srcOrd="1" destOrd="0" presId="urn:microsoft.com/office/officeart/2005/8/layout/hierarchy3"/>
    <dgm:cxn modelId="{7D333E59-7F61-4CD2-BA62-BBC694F51255}" type="presParOf" srcId="{42D50416-7D03-4FF4-83D9-8DEA113CCCBD}" destId="{DE0ADA4D-054B-46BB-9AC3-BB98F4942B8A}" srcOrd="1" destOrd="0" presId="urn:microsoft.com/office/officeart/2005/8/layout/hierarchy3"/>
    <dgm:cxn modelId="{CDB222AB-F04E-42BF-96F8-3C66D97C6B5B}" type="presParOf" srcId="{DE0ADA4D-054B-46BB-9AC3-BB98F4942B8A}" destId="{74293BE4-E12D-4E41-993D-BE6465628743}" srcOrd="0" destOrd="0" presId="urn:microsoft.com/office/officeart/2005/8/layout/hierarchy3"/>
    <dgm:cxn modelId="{3EAFCB16-3697-4661-9322-B17F0EF7A27A}" type="presParOf" srcId="{DE0ADA4D-054B-46BB-9AC3-BB98F4942B8A}" destId="{F16984CB-CC90-40D9-8E9F-2BF3F3086E30}" srcOrd="1" destOrd="0" presId="urn:microsoft.com/office/officeart/2005/8/layout/hierarchy3"/>
    <dgm:cxn modelId="{0684A1DC-B130-47F1-AD8D-54F9F507188A}" type="presParOf" srcId="{A15CEDF2-8EBA-45F8-882E-136E3E3D1DD4}" destId="{41F3C735-0B82-4D54-87D8-7B9C775D75EE}" srcOrd="2" destOrd="0" presId="urn:microsoft.com/office/officeart/2005/8/layout/hierarchy3"/>
    <dgm:cxn modelId="{438C9026-E6C0-4E87-AC1B-45213FCF9AE9}" type="presParOf" srcId="{41F3C735-0B82-4D54-87D8-7B9C775D75EE}" destId="{CEA2E720-21D3-4C19-96A2-B3205F763915}" srcOrd="0" destOrd="0" presId="urn:microsoft.com/office/officeart/2005/8/layout/hierarchy3"/>
    <dgm:cxn modelId="{F0BAB371-E8D2-4977-A930-CB262793B351}" type="presParOf" srcId="{CEA2E720-21D3-4C19-96A2-B3205F763915}" destId="{672CD10E-591C-4550-A65F-6EDC912EF515}" srcOrd="0" destOrd="0" presId="urn:microsoft.com/office/officeart/2005/8/layout/hierarchy3"/>
    <dgm:cxn modelId="{5F9148B6-8205-4E66-BDB6-76769A38F350}" type="presParOf" srcId="{CEA2E720-21D3-4C19-96A2-B3205F763915}" destId="{BAF46021-2179-433D-B5A6-8701E443D7E6}" srcOrd="1" destOrd="0" presId="urn:microsoft.com/office/officeart/2005/8/layout/hierarchy3"/>
    <dgm:cxn modelId="{8FCDE3FE-767A-4D6A-9D4B-CED74B21418C}" type="presParOf" srcId="{41F3C735-0B82-4D54-87D8-7B9C775D75EE}" destId="{40DA2069-D83A-49BA-BD3C-61784FE16093}" srcOrd="1" destOrd="0" presId="urn:microsoft.com/office/officeart/2005/8/layout/hierarchy3"/>
    <dgm:cxn modelId="{01F10827-B37E-490C-9481-B899D20D6E88}" type="presParOf" srcId="{40DA2069-D83A-49BA-BD3C-61784FE16093}" destId="{5BC83CB2-E763-4C47-A1A2-3EA220581EC0}" srcOrd="0" destOrd="0" presId="urn:microsoft.com/office/officeart/2005/8/layout/hierarchy3"/>
    <dgm:cxn modelId="{80416A3F-05B1-471E-86D4-0A01990C12CC}" type="presParOf" srcId="{40DA2069-D83A-49BA-BD3C-61784FE16093}" destId="{C3BA76A2-AADA-424F-B3FC-66092E16DCB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685C-E56C-4F1E-9951-35A931A562A4}">
      <dsp:nvSpPr>
        <dsp:cNvPr id="0" name=""/>
        <dsp:cNvSpPr/>
      </dsp:nvSpPr>
      <dsp:spPr>
        <a:xfrm>
          <a:off x="1393" y="417949"/>
          <a:ext cx="3261322" cy="1630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Focus on muscle imbalance rehabilitation: </a:t>
          </a:r>
        </a:p>
      </dsp:txBody>
      <dsp:txXfrm>
        <a:off x="49153" y="465709"/>
        <a:ext cx="3165802" cy="1535141"/>
      </dsp:txXfrm>
    </dsp:sp>
    <dsp:sp modelId="{9398D64D-6570-4938-8B95-64C773CF5BEE}">
      <dsp:nvSpPr>
        <dsp:cNvPr id="0" name=""/>
        <dsp:cNvSpPr/>
      </dsp:nvSpPr>
      <dsp:spPr>
        <a:xfrm>
          <a:off x="327525" y="2048610"/>
          <a:ext cx="326132" cy="122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995"/>
              </a:lnTo>
              <a:lnTo>
                <a:pt x="326132" y="1222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54CFB-8A1B-45B5-AD60-66C531388E04}">
      <dsp:nvSpPr>
        <dsp:cNvPr id="0" name=""/>
        <dsp:cNvSpPr/>
      </dsp:nvSpPr>
      <dsp:spPr>
        <a:xfrm>
          <a:off x="653658" y="2456276"/>
          <a:ext cx="2609057" cy="1630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Targeted exercises to address quad and calf imbalances.</a:t>
          </a:r>
        </a:p>
      </dsp:txBody>
      <dsp:txXfrm>
        <a:off x="701418" y="2504036"/>
        <a:ext cx="2513537" cy="1535141"/>
      </dsp:txXfrm>
    </dsp:sp>
    <dsp:sp modelId="{BB34D58C-AC37-4B3C-BF0F-EBA49012E6DA}">
      <dsp:nvSpPr>
        <dsp:cNvPr id="0" name=""/>
        <dsp:cNvSpPr/>
      </dsp:nvSpPr>
      <dsp:spPr>
        <a:xfrm>
          <a:off x="4078046" y="417949"/>
          <a:ext cx="3261322" cy="1630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Position-specific training: </a:t>
          </a:r>
        </a:p>
      </dsp:txBody>
      <dsp:txXfrm>
        <a:off x="4125806" y="465709"/>
        <a:ext cx="3165802" cy="1535141"/>
      </dsp:txXfrm>
    </dsp:sp>
    <dsp:sp modelId="{74293BE4-E12D-4E41-993D-BE6465628743}">
      <dsp:nvSpPr>
        <dsp:cNvPr id="0" name=""/>
        <dsp:cNvSpPr/>
      </dsp:nvSpPr>
      <dsp:spPr>
        <a:xfrm>
          <a:off x="4404179" y="2048610"/>
          <a:ext cx="326132" cy="122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995"/>
              </a:lnTo>
              <a:lnTo>
                <a:pt x="326132" y="1222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984CB-CC90-40D9-8E9F-2BF3F3086E30}">
      <dsp:nvSpPr>
        <dsp:cNvPr id="0" name=""/>
        <dsp:cNvSpPr/>
      </dsp:nvSpPr>
      <dsp:spPr>
        <a:xfrm>
          <a:off x="4730311" y="2456276"/>
          <a:ext cx="2609057" cy="1630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Customize injury prevention strategies for Guards and Forwards, who are at higher risk.</a:t>
          </a:r>
        </a:p>
      </dsp:txBody>
      <dsp:txXfrm>
        <a:off x="4778071" y="2504036"/>
        <a:ext cx="2513537" cy="1535141"/>
      </dsp:txXfrm>
    </dsp:sp>
    <dsp:sp modelId="{672CD10E-591C-4550-A65F-6EDC912EF515}">
      <dsp:nvSpPr>
        <dsp:cNvPr id="0" name=""/>
        <dsp:cNvSpPr/>
      </dsp:nvSpPr>
      <dsp:spPr>
        <a:xfrm>
          <a:off x="8154699" y="417949"/>
          <a:ext cx="3261322" cy="1630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Ongoing Monitoring: </a:t>
          </a:r>
        </a:p>
      </dsp:txBody>
      <dsp:txXfrm>
        <a:off x="8202459" y="465709"/>
        <a:ext cx="3165802" cy="1535141"/>
      </dsp:txXfrm>
    </dsp:sp>
    <dsp:sp modelId="{5BC83CB2-E763-4C47-A1A2-3EA220581EC0}">
      <dsp:nvSpPr>
        <dsp:cNvPr id="0" name=""/>
        <dsp:cNvSpPr/>
      </dsp:nvSpPr>
      <dsp:spPr>
        <a:xfrm>
          <a:off x="8480832" y="2048610"/>
          <a:ext cx="326132" cy="122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995"/>
              </a:lnTo>
              <a:lnTo>
                <a:pt x="326132" y="1222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A76A2-AADA-424F-B3FC-66092E16DCBD}">
      <dsp:nvSpPr>
        <dsp:cNvPr id="0" name=""/>
        <dsp:cNvSpPr/>
      </dsp:nvSpPr>
      <dsp:spPr>
        <a:xfrm>
          <a:off x="8806964" y="2456276"/>
          <a:ext cx="2609057" cy="1630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Regular assessments to track players' injury risk levels and adjust training plans accordingly.</a:t>
          </a:r>
        </a:p>
      </dsp:txBody>
      <dsp:txXfrm>
        <a:off x="8854724" y="2504036"/>
        <a:ext cx="2513537" cy="1535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7" r:id="rId9"/>
    <p:sldLayoutId id="2147483661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86" y="1371600"/>
            <a:ext cx="6459522" cy="4114800"/>
          </a:xfrm>
        </p:spPr>
        <p:txBody>
          <a:bodyPr/>
          <a:lstStyle/>
          <a:p>
            <a:r>
              <a:rPr lang="en-US" dirty="0"/>
              <a:t>Injury Prediction</a:t>
            </a:r>
          </a:p>
        </p:txBody>
      </p:sp>
      <p:pic>
        <p:nvPicPr>
          <p:cNvPr id="6" name="Picture Placeholder 5" descr="A group of men wearing basketball uniforms&#10;&#10;Description automatically generated">
            <a:extLst>
              <a:ext uri="{FF2B5EF4-FFF2-40B4-BE49-F238E27FC236}">
                <a16:creationId xmlns:a16="http://schemas.microsoft.com/office/drawing/2014/main" id="{6D322491-80CF-AE21-83DB-81EE3132F0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598" r="16598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1DD9E-CD0C-DCC5-1775-27564171BCA3}"/>
              </a:ext>
            </a:extLst>
          </p:cNvPr>
          <p:cNvSpPr txBox="1"/>
          <p:nvPr/>
        </p:nvSpPr>
        <p:spPr>
          <a:xfrm>
            <a:off x="2618126" y="3830031"/>
            <a:ext cx="3069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Shashank Guda</a:t>
            </a:r>
          </a:p>
          <a:p>
            <a:r>
              <a:rPr lang="en-US" dirty="0"/>
              <a:t>Rithika Gurram</a:t>
            </a:r>
          </a:p>
          <a:p>
            <a:r>
              <a:rPr lang="en-US" dirty="0"/>
              <a:t>Vishnu Charugundla</a:t>
            </a:r>
          </a:p>
          <a:p>
            <a:r>
              <a:rPr lang="en-US" dirty="0" err="1"/>
              <a:t>Varshin</a:t>
            </a:r>
            <a:r>
              <a:rPr lang="en-US" dirty="0"/>
              <a:t> Bhaskaran </a:t>
            </a:r>
          </a:p>
        </p:txBody>
      </p:sp>
      <p:pic>
        <p:nvPicPr>
          <p:cNvPr id="8" name="Picture 7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ECF871D8-1D35-AAE1-A32E-CA4901A4DB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56"/>
          <a:stretch/>
        </p:blipFill>
        <p:spPr>
          <a:xfrm>
            <a:off x="2182075" y="532246"/>
            <a:ext cx="2338651" cy="23493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C3609-9043-A699-CDF0-FAE7D0046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F4FC-EF82-DDF4-B6D9-A906D199B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0FE87F4-A41D-8667-26C3-BC58DE92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" y="0"/>
            <a:ext cx="9692640" cy="1371600"/>
          </a:xfrm>
        </p:spPr>
        <p:txBody>
          <a:bodyPr/>
          <a:lstStyle/>
          <a:p>
            <a:r>
              <a:rPr lang="en-US" dirty="0"/>
              <a:t>Key metrics distribution for injured vs non-injured players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25EB3B-C5CE-B2DA-AF07-3FCB2B3AD36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145" y="1598102"/>
            <a:ext cx="4060986" cy="3890543"/>
          </a:xfrm>
        </p:spPr>
        <p:txBody>
          <a:bodyPr/>
          <a:lstStyle/>
          <a:p>
            <a:r>
              <a:rPr lang="en-US" b="1" dirty="0"/>
              <a:t>TRIMP (Training Impulse): </a:t>
            </a:r>
            <a:r>
              <a:rPr lang="en-US" dirty="0"/>
              <a:t>Non-injured players show a higher variance in TRIMP values compared to injured players, indicating a higher intensity or variation in their training sessions.</a:t>
            </a:r>
          </a:p>
          <a:p>
            <a:r>
              <a:rPr lang="en-US" b="1" dirty="0"/>
              <a:t>Accumulated_Acceleration_Load</a:t>
            </a:r>
            <a:r>
              <a:rPr lang="en-US" dirty="0"/>
              <a:t>: Injured players tend to have a higher accumulated acceleration load, which could be related to the physical strain they experience during play.</a:t>
            </a:r>
          </a:p>
          <a:p>
            <a:r>
              <a:rPr lang="en-US" b="1" dirty="0" err="1"/>
              <a:t>Jump_Load_J</a:t>
            </a:r>
            <a:r>
              <a:rPr lang="en-US" dirty="0"/>
              <a:t>: Injured players have a more concentrated distribution of jump load, possibly suggesting they are more prone to injury due to higher exertion in jumps.</a:t>
            </a:r>
          </a:p>
          <a:p>
            <a:endParaRPr lang="en-US" dirty="0"/>
          </a:p>
        </p:txBody>
      </p:sp>
      <p:pic>
        <p:nvPicPr>
          <p:cNvPr id="6" name="Content Placeholder 5" descr="A blue and black shapes&#10;&#10;Description automatically generated with medium confidence">
            <a:extLst>
              <a:ext uri="{FF2B5EF4-FFF2-40B4-BE49-F238E27FC236}">
                <a16:creationId xmlns:a16="http://schemas.microsoft.com/office/drawing/2014/main" id="{9FA32176-D629-8EE6-336D-D763832DF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0" y="2358679"/>
            <a:ext cx="7820188" cy="3890543"/>
          </a:xfrm>
          <a:noFill/>
          <a:ln w="28575">
            <a:solidFill>
              <a:schemeClr val="tx1"/>
            </a:solidFill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95AE5D-F79E-C6EA-9921-045BB1F4E4C3}"/>
              </a:ext>
            </a:extLst>
          </p:cNvPr>
          <p:cNvCxnSpPr/>
          <p:nvPr/>
        </p:nvCxnSpPr>
        <p:spPr>
          <a:xfrm>
            <a:off x="11056690" y="1704337"/>
            <a:ext cx="0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67763-5D75-DF8D-F7C0-8388DAEC9520}"/>
              </a:ext>
            </a:extLst>
          </p:cNvPr>
          <p:cNvCxnSpPr/>
          <p:nvPr/>
        </p:nvCxnSpPr>
        <p:spPr>
          <a:xfrm flipV="1">
            <a:off x="5301842" y="6249222"/>
            <a:ext cx="0" cy="60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6B890E-CA83-5B75-8A48-C6DAEFECC6CA}"/>
              </a:ext>
            </a:extLst>
          </p:cNvPr>
          <p:cNvCxnSpPr/>
          <p:nvPr/>
        </p:nvCxnSpPr>
        <p:spPr>
          <a:xfrm flipV="1">
            <a:off x="7249486" y="6249222"/>
            <a:ext cx="0" cy="60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3EDDB95D-DE88-AA4A-AC6A-FA800E1B57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109057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F91393-3BC0-16B1-B1DE-2A2E02690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9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9CF27-412A-025D-8793-12C1C8B32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F87BB3-21F1-612B-8D14-E508F46C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" y="0"/>
            <a:ext cx="9692640" cy="1371600"/>
          </a:xfrm>
        </p:spPr>
        <p:txBody>
          <a:bodyPr/>
          <a:lstStyle/>
          <a:p>
            <a:r>
              <a:rPr lang="en-US" dirty="0"/>
              <a:t>Key metrics distribution for injured vs non-injured players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35B08-8298-1CC2-13B4-56DF24A3854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3298246"/>
            <a:ext cx="4060988" cy="3890543"/>
          </a:xfrm>
        </p:spPr>
        <p:txBody>
          <a:bodyPr/>
          <a:lstStyle/>
          <a:p>
            <a:r>
              <a:rPr lang="en-US" b="1" dirty="0" err="1"/>
              <a:t>Hamstring_To_Quad_Ratio</a:t>
            </a:r>
            <a:r>
              <a:rPr lang="en-US" dirty="0"/>
              <a:t>: The distribution shows that the hamstring-to-quad ratio is generally higher for non-injured players, which could suggest a more balanced muscle strength ratio that may protect them from injury.</a:t>
            </a:r>
          </a:p>
          <a:p>
            <a:endParaRPr lang="en-US" dirty="0"/>
          </a:p>
        </p:txBody>
      </p:sp>
      <p:pic>
        <p:nvPicPr>
          <p:cNvPr id="6" name="Content Placeholder 5" descr="A blue and black shapes&#10;&#10;Description automatically generated with medium confidence">
            <a:extLst>
              <a:ext uri="{FF2B5EF4-FFF2-40B4-BE49-F238E27FC236}">
                <a16:creationId xmlns:a16="http://schemas.microsoft.com/office/drawing/2014/main" id="{F8ED2457-A2BE-4049-05E4-A38E7329B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0" y="2358679"/>
            <a:ext cx="7820188" cy="3890543"/>
          </a:xfrm>
          <a:noFill/>
          <a:ln w="28575">
            <a:solidFill>
              <a:schemeClr val="tx1"/>
            </a:solidFill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147A363-8BF3-1DAB-8364-E2A7DFA8E6E3}"/>
              </a:ext>
            </a:extLst>
          </p:cNvPr>
          <p:cNvCxnSpPr/>
          <p:nvPr/>
        </p:nvCxnSpPr>
        <p:spPr>
          <a:xfrm flipV="1">
            <a:off x="9219501" y="6249222"/>
            <a:ext cx="0" cy="60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58F0D9FD-0AD4-E6BD-1DEE-4AB0CC77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109057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DD9F4-EA78-30B0-DFD0-718841AA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2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6055-B123-43F5-8C54-D3432748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19" y="144914"/>
            <a:ext cx="9779183" cy="1570038"/>
          </a:xfrm>
        </p:spPr>
        <p:txBody>
          <a:bodyPr/>
          <a:lstStyle/>
          <a:p>
            <a:r>
              <a:rPr lang="en-US" dirty="0"/>
              <a:t>Injuries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B2B1A-51DE-1DF7-B0EA-21FDD2293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619" y="2094548"/>
            <a:ext cx="9970374" cy="3950652"/>
          </a:xfrm>
          <a:ln w="28575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6D09C-BF7D-2675-485C-E3BC7BAFEE87}"/>
              </a:ext>
            </a:extLst>
          </p:cNvPr>
          <p:cNvSpPr txBox="1"/>
          <p:nvPr/>
        </p:nvSpPr>
        <p:spPr>
          <a:xfrm>
            <a:off x="6057083" y="3655644"/>
            <a:ext cx="233885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 number of injuries seems to peak during mid-year, with sharp drops in between, particularly in the months of January and December.</a:t>
            </a:r>
          </a:p>
        </p:txBody>
      </p:sp>
      <p:pic>
        <p:nvPicPr>
          <p:cNvPr id="8" name="Picture 7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722D4D20-3A0B-0F3D-7712-BF98D8026B6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109057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CC7C4-768A-FF69-C1F3-3148885EB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3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2FC-0BC8-F789-1CCD-48D9ABD3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1" y="-753113"/>
            <a:ext cx="9779183" cy="1706563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9A01-982D-27A9-58C2-A5DA7419336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96830" y="1341493"/>
            <a:ext cx="4899170" cy="50111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/>
              <a:t>Strong Positive Correlations</a:t>
            </a:r>
            <a:r>
              <a:rPr lang="en-US" sz="1800" dirty="0"/>
              <a:t>:  </a:t>
            </a:r>
          </a:p>
          <a:p>
            <a:pPr marL="0" indent="0">
              <a:buNone/>
            </a:pPr>
            <a:r>
              <a:rPr lang="en-US" sz="1800" dirty="0"/>
              <a:t>The muscle imbalance percentages (</a:t>
            </a:r>
            <a:r>
              <a:rPr lang="en-US" sz="1800" dirty="0" err="1"/>
              <a:t>Quad_Imbalance_Percent</a:t>
            </a:r>
            <a:r>
              <a:rPr lang="en-US" sz="1800" dirty="0"/>
              <a:t>, </a:t>
            </a:r>
            <a:r>
              <a:rPr lang="en-US" sz="1800" dirty="0" err="1"/>
              <a:t>HamstringImbalance_Percent</a:t>
            </a:r>
            <a:r>
              <a:rPr lang="en-US" sz="1800" dirty="0"/>
              <a:t>, </a:t>
            </a:r>
            <a:r>
              <a:rPr lang="en-US" sz="1800" dirty="0" err="1"/>
              <a:t>Calf_Imbalance_Percent</a:t>
            </a:r>
            <a:r>
              <a:rPr lang="en-US" sz="1800" dirty="0"/>
              <a:t>, </a:t>
            </a:r>
            <a:r>
              <a:rPr lang="en-US" sz="1800" dirty="0" err="1"/>
              <a:t>Groin_Imbalance_Percent</a:t>
            </a:r>
            <a:r>
              <a:rPr lang="en-US" sz="1800" dirty="0"/>
              <a:t>) are highly positively correlated with each other, showing a strong relationship (close to 1.0). This suggests that players with higher imbalances in one muscle group tend to have higher imbalances in others.  </a:t>
            </a:r>
          </a:p>
          <a:p>
            <a:pPr marL="0" indent="0">
              <a:buNone/>
            </a:pPr>
            <a:r>
              <a:rPr lang="en-US" sz="1800" b="1" dirty="0"/>
              <a:t>Injury-Related Insights: </a:t>
            </a:r>
          </a:p>
          <a:p>
            <a:pPr marL="0" indent="0">
              <a:buNone/>
            </a:pPr>
            <a:r>
              <a:rPr lang="en-US" sz="1800" dirty="0" err="1"/>
              <a:t>had_injury</a:t>
            </a:r>
            <a:r>
              <a:rPr lang="en-US" sz="1800" dirty="0"/>
              <a:t> shows a moderate negative correlation with performance metrics such as </a:t>
            </a:r>
            <a:r>
              <a:rPr lang="en-US" sz="1800" dirty="0" err="1"/>
              <a:t>Speed_max_mph</a:t>
            </a:r>
            <a:r>
              <a:rPr lang="en-US" sz="1800" dirty="0"/>
              <a:t> and </a:t>
            </a:r>
            <a:r>
              <a:rPr lang="en-US" sz="1800" dirty="0" err="1"/>
              <a:t>Heart_Rate_max_bpm</a:t>
            </a:r>
            <a:r>
              <a:rPr lang="en-US" sz="1800" dirty="0"/>
              <a:t>, suggesting that injured players may exhibit lower performance in these areas. There is a weak correlation between `</a:t>
            </a:r>
            <a:r>
              <a:rPr lang="en-US" sz="1800" dirty="0" err="1"/>
              <a:t>had_injury</a:t>
            </a:r>
            <a:r>
              <a:rPr lang="en-US" sz="1800" dirty="0"/>
              <a:t>` and the other performance-related metrics like `</a:t>
            </a:r>
            <a:r>
              <a:rPr lang="en-US" sz="1800" dirty="0" err="1"/>
              <a:t>Distance_mi</a:t>
            </a:r>
            <a:r>
              <a:rPr lang="en-US" sz="1800" dirty="0"/>
              <a:t>`, `TRIMP`, and `Jump_Load_J`, suggesting that these metrics do not strongly predict injury status.</a:t>
            </a:r>
          </a:p>
          <a:p>
            <a:pPr marL="0" indent="0">
              <a:buNone/>
            </a:pPr>
            <a:r>
              <a:rPr lang="en-US" sz="1800" b="1" dirty="0"/>
              <a:t>Imbalance-Performance Relationship: </a:t>
            </a:r>
          </a:p>
          <a:p>
            <a:pPr marL="0" indent="0">
              <a:buNone/>
            </a:pPr>
            <a:r>
              <a:rPr lang="en-US" sz="1800" dirty="0"/>
              <a:t>The imbalance metrics (</a:t>
            </a:r>
            <a:r>
              <a:rPr lang="en-US" sz="1800" dirty="0" err="1"/>
              <a:t>Quad_Imbalance_Percent</a:t>
            </a:r>
            <a:r>
              <a:rPr lang="en-US" sz="1800" dirty="0"/>
              <a:t>, </a:t>
            </a:r>
            <a:r>
              <a:rPr lang="en-US" sz="1800" dirty="0" err="1"/>
              <a:t>HamstringImbalance_Percent</a:t>
            </a:r>
            <a:r>
              <a:rPr lang="en-US" sz="1800" dirty="0"/>
              <a:t>, etc.) show some moderate correlations with performance metrics like `</a:t>
            </a:r>
            <a:r>
              <a:rPr lang="en-US" sz="1800" dirty="0" err="1"/>
              <a:t>Distance_mi</a:t>
            </a:r>
            <a:r>
              <a:rPr lang="en-US" sz="1800" dirty="0"/>
              <a:t>` and `</a:t>
            </a:r>
            <a:r>
              <a:rPr lang="en-US" sz="1800" dirty="0" err="1"/>
              <a:t>Speed_max_mph</a:t>
            </a:r>
            <a:r>
              <a:rPr lang="en-US" sz="1800" dirty="0"/>
              <a:t>`, which could indicate that muscle imbalances may affect overall performance.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4EAAF5-1AD8-330D-D493-5889A8A7A1F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558279" y="1341493"/>
            <a:ext cx="5252720" cy="4610100"/>
          </a:xfrm>
          <a:ln w="28575">
            <a:solidFill>
              <a:schemeClr val="tx1"/>
            </a:solidFill>
          </a:ln>
        </p:spPr>
      </p:pic>
      <p:pic>
        <p:nvPicPr>
          <p:cNvPr id="7" name="Picture 6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B5881961-FC1C-71B4-0D1C-37D7E540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970F79-566B-8ECB-8B5B-D08945A7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F8E4-9442-D5D9-7F76-4F30EBF83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05" y="-1282131"/>
            <a:ext cx="6245912" cy="3269447"/>
          </a:xfrm>
        </p:spPr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F98A-E8F6-519F-4F69-B9B48BDD8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16" y="2167435"/>
            <a:ext cx="6769723" cy="40236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p-values show significant differences in Hamstring-to-Quad Ratio for injured vs. non-injured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features like Speed, Distance, Heart Rate show no significant differences between injured and non-injured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 Insight: Muscle imbalance ratios are highly significant in injury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889EF502-2BF9-97D9-47AE-A7515FF6BD6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101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C81A-C5E0-9522-930B-0305EAF3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3" y="0"/>
            <a:ext cx="9692640" cy="1371600"/>
          </a:xfrm>
        </p:spPr>
        <p:txBody>
          <a:bodyPr/>
          <a:lstStyle/>
          <a:p>
            <a:r>
              <a:rPr lang="en-US" dirty="0"/>
              <a:t> Injury Risk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152B-11FF-0579-8C7B-1659CD6DE05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48953" y="5572825"/>
            <a:ext cx="2955934" cy="1112837"/>
          </a:xfrm>
        </p:spPr>
        <p:txBody>
          <a:bodyPr/>
          <a:lstStyle/>
          <a:p>
            <a:r>
              <a:rPr lang="en-US" b="1" dirty="0"/>
              <a:t>Model</a:t>
            </a:r>
            <a:r>
              <a:rPr lang="en-US" dirty="0"/>
              <a:t>: Random Forest Classifier trained to predict injury risks.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7E01-9369-AFF0-88E3-9335A5F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962" y="1606193"/>
            <a:ext cx="5348775" cy="4291268"/>
          </a:xfrm>
        </p:spPr>
        <p:txBody>
          <a:bodyPr/>
          <a:lstStyle/>
          <a:p>
            <a:r>
              <a:rPr lang="en-US" b="1" dirty="0"/>
              <a:t>Key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Hamstring-to-Quad Ratio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Quad and Calf Imbalances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Position and Performance Metrics (e.g., speed, heart rate).</a:t>
            </a:r>
          </a:p>
          <a:p>
            <a:r>
              <a:rPr lang="en-US" b="1" dirty="0"/>
              <a:t>Metrics: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Precision for injured players: 0.32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Recall for injured players: 0.98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ROC AUC Score: 0.94.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4CE45-9407-673E-5E1D-65B1E2D6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2" y="1600638"/>
            <a:ext cx="6274533" cy="374314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4A523118-BB8B-F384-F2DF-24E7EDF20CC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109057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4DF5E-F65F-FB73-92CF-CEDA052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8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Risk Assessment for Players</a:t>
            </a:r>
          </a:p>
        </p:txBody>
      </p:sp>
      <p:pic>
        <p:nvPicPr>
          <p:cNvPr id="7" name="Picture Placeholder 6" descr="A basketball player dunking a basketball&#10;&#10;Description automatically generated">
            <a:extLst>
              <a:ext uri="{FF2B5EF4-FFF2-40B4-BE49-F238E27FC236}">
                <a16:creationId xmlns:a16="http://schemas.microsoft.com/office/drawing/2014/main" id="{FFCD75D7-CBA1-37A9-F4E3-07E5851BBD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000" r="22000"/>
          <a:stretch>
            <a:fillRect/>
          </a:stretch>
        </p:blipFill>
        <p:spPr/>
      </p:pic>
      <p:pic>
        <p:nvPicPr>
          <p:cNvPr id="8" name="Picture 7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E75F9C76-FCB6-588A-FBED-AA125843938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FE122-7D57-C57E-B79C-3D010BB6D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AF9E-AF71-3BF8-C813-5DA908C9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C7A5-48DD-0962-6F11-0B7CEBB2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Risk Scores assigned based on model predictions.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Risk Levels: Very Low, Low, Moderate, 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 of High-Risk Players: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Malik Robinson (Guard): Risk Score 0.76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Brandon Mitchell (Guard): Risk Score 0.75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Anthony Lopez (Center): Risk Score 0.72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Risk Level Distribution: Mostly High and Moderate risks.</a:t>
            </a:r>
          </a:p>
        </p:txBody>
      </p:sp>
      <p:pic>
        <p:nvPicPr>
          <p:cNvPr id="4" name="Picture 3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D7619509-4BF0-5C27-1A22-E3C1922D400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68BEA-31B8-542F-D7E7-8F76665A5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B5AA-FFF6-AE53-A783-D0CA43ED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68" y="406866"/>
            <a:ext cx="9692640" cy="1371600"/>
          </a:xfrm>
        </p:spPr>
        <p:txBody>
          <a:bodyPr/>
          <a:lstStyle/>
          <a:p>
            <a:r>
              <a:rPr lang="en-US" dirty="0"/>
              <a:t>Risk Level Distribution by 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2D33D-A7AA-BB7E-A615-DAE52530600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74218" y="2281826"/>
            <a:ext cx="5895018" cy="3221352"/>
          </a:xfrm>
          <a:ln w="28575">
            <a:solidFill>
              <a:schemeClr val="accent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48589-8984-4994-1C83-5D354331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097" y="2179842"/>
            <a:ext cx="4882044" cy="36505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Guards have higher average risk scores compared to Forwards and Centers.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Guards tend to be at higher risk due to their performance metrics and muscle imbalances.</a:t>
            </a:r>
          </a:p>
        </p:txBody>
      </p:sp>
      <p:pic>
        <p:nvPicPr>
          <p:cNvPr id="9" name="Picture 8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4C9533DA-BF7D-2DE3-2A88-F98F44C3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109057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6208E-8CD0-1AE3-F6ED-8282CF6F7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79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D725-5DB0-4230-9E2A-8021C8B16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693" y="2325873"/>
            <a:ext cx="7096933" cy="3830130"/>
          </a:xfrm>
        </p:spPr>
        <p:txBody>
          <a:bodyPr/>
          <a:lstStyle/>
          <a:p>
            <a:r>
              <a:rPr lang="en-US" dirty="0"/>
              <a:t>High Risk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E6C99-6270-2A63-DFE9-E3D0554D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" y="760194"/>
            <a:ext cx="11818701" cy="313135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Picture 4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682263E5-FAA9-9D59-F2B8-3AA4A0C1CCB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819284" y="5464437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770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 (EDA)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Statistical Significance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Injury Risk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 Assessment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 Takeaways &amp; Recommendations</a:t>
            </a:r>
          </a:p>
        </p:txBody>
      </p:sp>
      <p:pic>
        <p:nvPicPr>
          <p:cNvPr id="4" name="Picture 3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12867F49-BAE1-35F6-9E61-1741E288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D8233-7619-E08D-CED2-C877B7A4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3C60-0859-7722-652B-5A95AB30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C8B5-2412-0F4B-47BD-42BF1813FB7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Muscle Imbalances (especially Quad and Calf) are the most significant contributors to injury risk.</a:t>
            </a:r>
          </a:p>
          <a:p>
            <a:r>
              <a:rPr lang="en-US" dirty="0"/>
              <a:t>Guards are at higher risk compared to Forwards and Centers.</a:t>
            </a:r>
          </a:p>
          <a:p>
            <a:r>
              <a:rPr lang="en-US" dirty="0"/>
              <a:t>Injury prevention strategies should focus on improving muscle balance, particularly in the hamstring-to-quad ratio.</a:t>
            </a:r>
          </a:p>
          <a:p>
            <a:r>
              <a:rPr lang="en-US" dirty="0"/>
              <a:t>The Injury Risk Model is effective for identifying high-risk players, but further calibration and threshold adjustments can improve precision.</a:t>
            </a:r>
          </a:p>
        </p:txBody>
      </p:sp>
      <p:pic>
        <p:nvPicPr>
          <p:cNvPr id="4" name="Picture 3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934AE74A-F42F-3DD7-CAFC-6DE6AF57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DE105-2244-5087-AA85-CC1A1713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5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8DAD-2B4F-76DE-2A95-BC5A7A4C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218113"/>
            <a:ext cx="9692640" cy="13716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9927B9-68BA-9C49-D188-82943F924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5931"/>
              </p:ext>
            </p:extLst>
          </p:nvPr>
        </p:nvGraphicFramePr>
        <p:xfrm>
          <a:off x="327171" y="1728133"/>
          <a:ext cx="11417416" cy="450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A60EDC7E-DF15-E586-C021-BBACBCE5C8DD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rcRect r="456"/>
          <a:stretch/>
        </p:blipFill>
        <p:spPr>
          <a:xfrm>
            <a:off x="10931044" y="109057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295C1E-B1DA-BD58-83D7-A0CA69366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4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Shashank Guda</a:t>
            </a:r>
          </a:p>
          <a:p>
            <a:r>
              <a:rPr lang="en-US" dirty="0"/>
              <a:t>Rithika Gurram</a:t>
            </a:r>
          </a:p>
          <a:p>
            <a:r>
              <a:rPr lang="en-US" dirty="0"/>
              <a:t>Vishnu Charugundla</a:t>
            </a:r>
          </a:p>
          <a:p>
            <a:r>
              <a:rPr lang="en-US" dirty="0" err="1"/>
              <a:t>Varshin</a:t>
            </a:r>
            <a:r>
              <a:rPr lang="en-US" dirty="0"/>
              <a:t> Bhaskaran </a:t>
            </a:r>
          </a:p>
        </p:txBody>
      </p:sp>
      <p:pic>
        <p:nvPicPr>
          <p:cNvPr id="6" name="Picture 5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C97002DE-5748-49D0-73CD-37649A94FE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56"/>
          <a:stretch/>
        </p:blipFill>
        <p:spPr>
          <a:xfrm>
            <a:off x="694513" y="1249503"/>
            <a:ext cx="4500562" cy="4521200"/>
          </a:xfrm>
          <a:prstGeom prst="ellipse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37867E-42C7-FCA4-31C5-F38CA753B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AFF56-2145-60A8-9938-29527A6BD85F}"/>
              </a:ext>
            </a:extLst>
          </p:cNvPr>
          <p:cNvSpPr txBox="1"/>
          <p:nvPr/>
        </p:nvSpPr>
        <p:spPr>
          <a:xfrm>
            <a:off x="1854341" y="5770703"/>
            <a:ext cx="218090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Detailed Analysis is present in the Jupyter Notebook File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7718-24A7-2D8E-141F-A17D2F92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0783-B90A-AA39-FC0E-C3B718C0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Analyze injury risk in basketball players based on key performance metrics.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 and assess risk factors contributing to injuries (e.g., muscle imbalances, performance metrics).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actionable insights for injury prevention strategies.</a:t>
            </a:r>
          </a:p>
        </p:txBody>
      </p:sp>
      <p:pic>
        <p:nvPicPr>
          <p:cNvPr id="6" name="Picture 5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86CBF307-3944-4F45-C98B-DE9B7630903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678B6-7770-8108-5EA4-46C640D3C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1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Dataset: </a:t>
            </a:r>
            <a:r>
              <a:rPr lang="en-US" dirty="0"/>
              <a:t>2604 records, 14 unique players.</a:t>
            </a:r>
          </a:p>
          <a:p>
            <a:r>
              <a:rPr lang="en-US" b="1" dirty="0"/>
              <a:t>Date Range: </a:t>
            </a:r>
            <a:r>
              <a:rPr lang="en-US" dirty="0"/>
              <a:t>January 1, 2023 - December 30, 2023.</a:t>
            </a:r>
          </a:p>
          <a:p>
            <a:r>
              <a:rPr lang="en-US" b="1" dirty="0"/>
              <a:t>Key Features: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Performance metrics (e.g., distance, speed, jump load, heart rate).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Muscle imbalances (e.g., hamstring-to-quad ratio, calf imbalance).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Injury information (e.g., injury type, body part, recovery time).</a:t>
            </a:r>
          </a:p>
          <a:p>
            <a:r>
              <a:rPr lang="en-US" b="1" dirty="0"/>
              <a:t>Missing Data</a:t>
            </a:r>
            <a:r>
              <a:rPr lang="en-US" dirty="0"/>
              <a:t>: High percentage of missing values in injury-related columns.</a:t>
            </a:r>
          </a:p>
        </p:txBody>
      </p:sp>
      <p:pic>
        <p:nvPicPr>
          <p:cNvPr id="6" name="Picture 5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D408FE6E-5EBB-9620-F688-56C362AC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109057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BBA82-4A9B-6332-7270-F7F930EE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A99BE-281E-8239-1AC6-45ABE899F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D309-BCB4-E1D9-3C94-12324B74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3CCF-B2BD-921A-0516-6FA95C1B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Injury Rate: </a:t>
            </a:r>
            <a:r>
              <a:rPr lang="en-US" dirty="0"/>
              <a:t>226 injuries (8.68% injury rate).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Hamstring-to-Quad Ratio </a:t>
            </a:r>
            <a:r>
              <a:rPr lang="en-US" dirty="0"/>
              <a:t>and </a:t>
            </a:r>
            <a:r>
              <a:rPr lang="en-US" i="1" dirty="0"/>
              <a:t>Muscle Imbalances </a:t>
            </a:r>
            <a:r>
              <a:rPr lang="en-US" dirty="0"/>
              <a:t>are significant predictors of injuries.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Position Analysis</a:t>
            </a:r>
            <a:r>
              <a:rPr lang="en-US" dirty="0"/>
              <a:t>: Guards appear to have higher injury risk based on risk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Injury Type</a:t>
            </a:r>
            <a:r>
              <a:rPr lang="en-US" dirty="0"/>
              <a:t>: Muscle strains and tendonitis are most common injuries.</a:t>
            </a:r>
          </a:p>
        </p:txBody>
      </p:sp>
      <p:pic>
        <p:nvPicPr>
          <p:cNvPr id="5" name="Picture 4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A12A823A-A02D-1C66-E3F6-50555DC953D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2A20-8ADC-AF16-6B4A-30194D69D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B0CE-6DBB-C360-3627-9D6A26E3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08" y="0"/>
            <a:ext cx="9601200" cy="1653371"/>
          </a:xfrm>
        </p:spPr>
        <p:txBody>
          <a:bodyPr/>
          <a:lstStyle/>
          <a:p>
            <a:r>
              <a:rPr lang="en-US" dirty="0"/>
              <a:t>Injury Distribution by 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28257F-613C-BF8F-249A-99F2BC61A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76" y="1829497"/>
            <a:ext cx="5466219" cy="3749182"/>
          </a:xfrm>
          <a:ln w="28575">
            <a:solidFill>
              <a:schemeClr val="accent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1267-C738-B185-3EB8-7846886824D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73707" y="2534371"/>
            <a:ext cx="4901967" cy="35728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bar chart shows the distribution of injuries across different player positions: Guard, Center, and Forward.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Guard positions have the highest number of injuries, followed by Center, and Forward with the least.</a:t>
            </a:r>
          </a:p>
        </p:txBody>
      </p:sp>
      <p:pic>
        <p:nvPicPr>
          <p:cNvPr id="7" name="Picture 6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9477E409-B4A9-AF02-51C9-FFBFDF835EE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9521A1-EF5F-541D-3601-BBEA63DAF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wnload Basketball Court Layout Graphic | Wallpapers.com">
            <a:extLst>
              <a:ext uri="{FF2B5EF4-FFF2-40B4-BE49-F238E27FC236}">
                <a16:creationId xmlns:a16="http://schemas.microsoft.com/office/drawing/2014/main" id="{A8AA3CBB-74E5-609E-0B5F-4615F1678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4506" y="1294504"/>
            <a:ext cx="6673262" cy="426899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114135-6E2A-5011-0DD7-5B9C9CC8F2A9}"/>
              </a:ext>
            </a:extLst>
          </p:cNvPr>
          <p:cNvSpPr/>
          <p:nvPr/>
        </p:nvSpPr>
        <p:spPr>
          <a:xfrm>
            <a:off x="2508308" y="3858936"/>
            <a:ext cx="3489820" cy="5704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1B88F-CC68-589C-F488-859A221823CE}"/>
              </a:ext>
            </a:extLst>
          </p:cNvPr>
          <p:cNvSpPr/>
          <p:nvPr/>
        </p:nvSpPr>
        <p:spPr>
          <a:xfrm>
            <a:off x="2508308" y="2428613"/>
            <a:ext cx="3489820" cy="5704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8AF2AE-F148-2749-77F5-D11BD8C35E48}"/>
              </a:ext>
            </a:extLst>
          </p:cNvPr>
          <p:cNvSpPr/>
          <p:nvPr/>
        </p:nvSpPr>
        <p:spPr>
          <a:xfrm>
            <a:off x="2978092" y="5243119"/>
            <a:ext cx="788565" cy="8305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A70715-3AB5-49CF-1F34-C55C5BDE4F5D}"/>
              </a:ext>
            </a:extLst>
          </p:cNvPr>
          <p:cNvSpPr/>
          <p:nvPr/>
        </p:nvSpPr>
        <p:spPr>
          <a:xfrm>
            <a:off x="4774734" y="5243119"/>
            <a:ext cx="788565" cy="8305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662A58-2174-7534-40C2-9ACA900966BA}"/>
              </a:ext>
            </a:extLst>
          </p:cNvPr>
          <p:cNvSpPr/>
          <p:nvPr/>
        </p:nvSpPr>
        <p:spPr>
          <a:xfrm>
            <a:off x="2978092" y="906101"/>
            <a:ext cx="788565" cy="8305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AD1667-E5E5-FDA9-0206-9CA8AC604108}"/>
              </a:ext>
            </a:extLst>
          </p:cNvPr>
          <p:cNvSpPr/>
          <p:nvPr/>
        </p:nvSpPr>
        <p:spPr>
          <a:xfrm>
            <a:off x="4774734" y="906101"/>
            <a:ext cx="788565" cy="8305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B9DC0-7D13-B7EE-284E-DA23B8E9A7D5}"/>
              </a:ext>
            </a:extLst>
          </p:cNvPr>
          <p:cNvSpPr/>
          <p:nvPr/>
        </p:nvSpPr>
        <p:spPr>
          <a:xfrm>
            <a:off x="3842158" y="5427677"/>
            <a:ext cx="795950" cy="3103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7DCC0-023D-0C7D-3913-DA1BE00C19DA}"/>
              </a:ext>
            </a:extLst>
          </p:cNvPr>
          <p:cNvSpPr/>
          <p:nvPr/>
        </p:nvSpPr>
        <p:spPr>
          <a:xfrm>
            <a:off x="3842158" y="1105294"/>
            <a:ext cx="795950" cy="3103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82E71BF-7000-B4C7-7C95-3C4FBFD98248}"/>
              </a:ext>
            </a:extLst>
          </p:cNvPr>
          <p:cNvCxnSpPr/>
          <p:nvPr/>
        </p:nvCxnSpPr>
        <p:spPr>
          <a:xfrm>
            <a:off x="5998128" y="2713838"/>
            <a:ext cx="2072081" cy="85148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3FFA4C-CF03-6297-0408-46026B90F682}"/>
              </a:ext>
            </a:extLst>
          </p:cNvPr>
          <p:cNvCxnSpPr>
            <a:cxnSpLocks/>
          </p:cNvCxnSpPr>
          <p:nvPr/>
        </p:nvCxnSpPr>
        <p:spPr>
          <a:xfrm flipV="1">
            <a:off x="5998128" y="3565321"/>
            <a:ext cx="2072081" cy="57884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ADA6795-660E-55C7-E9C1-82E45E4B5ED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1031846" y="1321355"/>
            <a:ext cx="1946246" cy="578797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F43054-F01F-DCA2-018F-02CE06AEAD89}"/>
              </a:ext>
            </a:extLst>
          </p:cNvPr>
          <p:cNvCxnSpPr>
            <a:cxnSpLocks/>
          </p:cNvCxnSpPr>
          <p:nvPr/>
        </p:nvCxnSpPr>
        <p:spPr>
          <a:xfrm rot="10800000">
            <a:off x="3544350" y="4849909"/>
            <a:ext cx="1624669" cy="401598"/>
          </a:xfrm>
          <a:prstGeom prst="bentConnector3">
            <a:avLst>
              <a:gd name="adj1" fmla="val -602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5DDFE0-D32F-5CD0-3624-F266CECC87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8232" y="2437002"/>
            <a:ext cx="3322038" cy="2290195"/>
          </a:xfrm>
          <a:prstGeom prst="bentConnector3">
            <a:avLst>
              <a:gd name="adj1" fmla="val 11616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09CF66-46D4-5FAD-B248-A4364C16D67A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963147" y="-1307328"/>
            <a:ext cx="674242" cy="612027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CD69F6-F0F8-7AD7-8A1E-7DB71C5D2D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18438" y="2317635"/>
            <a:ext cx="577768" cy="5734377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6710FE-8272-F275-C92D-35EC28A8D9B9}"/>
              </a:ext>
            </a:extLst>
          </p:cNvPr>
          <p:cNvCxnSpPr>
            <a:cxnSpLocks/>
          </p:cNvCxnSpPr>
          <p:nvPr/>
        </p:nvCxnSpPr>
        <p:spPr>
          <a:xfrm flipV="1">
            <a:off x="9974510" y="2089929"/>
            <a:ext cx="0" cy="28060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CE931D1-FCD2-346D-6740-A0351763C020}"/>
              </a:ext>
            </a:extLst>
          </p:cNvPr>
          <p:cNvSpPr txBox="1"/>
          <p:nvPr/>
        </p:nvSpPr>
        <p:spPr>
          <a:xfrm>
            <a:off x="8070210" y="3351185"/>
            <a:ext cx="82212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Guard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56D28-54FE-9C10-0CF9-598F7EFB9D17}"/>
              </a:ext>
            </a:extLst>
          </p:cNvPr>
          <p:cNvSpPr txBox="1"/>
          <p:nvPr/>
        </p:nvSpPr>
        <p:spPr>
          <a:xfrm>
            <a:off x="24665" y="1752806"/>
            <a:ext cx="10071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D69CBFF-BB97-DB68-14E6-1210E448CD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04970" y="1752807"/>
            <a:ext cx="3164049" cy="147346"/>
          </a:xfrm>
          <a:prstGeom prst="bentConnector3">
            <a:avLst>
              <a:gd name="adj1" fmla="val 39925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CA79C5-B108-9AED-F4BD-C196D820FC49}"/>
              </a:ext>
            </a:extLst>
          </p:cNvPr>
          <p:cNvSpPr txBox="1"/>
          <p:nvPr/>
        </p:nvSpPr>
        <p:spPr>
          <a:xfrm>
            <a:off x="10360404" y="1900153"/>
            <a:ext cx="86406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Center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AA8389E-545C-DFD5-A3EB-E512297A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534" y="69494"/>
            <a:ext cx="2363796" cy="767352"/>
          </a:xfrm>
        </p:spPr>
        <p:txBody>
          <a:bodyPr/>
          <a:lstStyle/>
          <a:p>
            <a:r>
              <a:rPr lang="en-US" dirty="0"/>
              <a:t>Positions</a:t>
            </a:r>
          </a:p>
        </p:txBody>
      </p:sp>
      <p:pic>
        <p:nvPicPr>
          <p:cNvPr id="54" name="Picture 53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06DFCC25-B1CB-075E-25FC-D3B86037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340550-7C02-3BAF-6E65-F39A439AFF2F}"/>
              </a:ext>
            </a:extLst>
          </p:cNvPr>
          <p:cNvSpPr/>
          <p:nvPr/>
        </p:nvSpPr>
        <p:spPr>
          <a:xfrm>
            <a:off x="117446" y="5536734"/>
            <a:ext cx="294619" cy="2684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3F31777-C8AD-64E6-8772-EE6EC1300118}"/>
              </a:ext>
            </a:extLst>
          </p:cNvPr>
          <p:cNvSpPr/>
          <p:nvPr/>
        </p:nvSpPr>
        <p:spPr>
          <a:xfrm>
            <a:off x="123039" y="5932415"/>
            <a:ext cx="294619" cy="268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2D9C0F-D1C8-A76B-2810-07F4852003DE}"/>
              </a:ext>
            </a:extLst>
          </p:cNvPr>
          <p:cNvSpPr/>
          <p:nvPr/>
        </p:nvSpPr>
        <p:spPr>
          <a:xfrm>
            <a:off x="117445" y="6328096"/>
            <a:ext cx="294619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6C2D5D-521C-5468-B813-71CF6BDC7AAB}"/>
              </a:ext>
            </a:extLst>
          </p:cNvPr>
          <p:cNvSpPr txBox="1"/>
          <p:nvPr/>
        </p:nvSpPr>
        <p:spPr>
          <a:xfrm>
            <a:off x="411561" y="5473708"/>
            <a:ext cx="17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Risk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E4D18B-9FF1-EC6A-8185-ACBB19439A5B}"/>
              </a:ext>
            </a:extLst>
          </p:cNvPr>
          <p:cNvSpPr txBox="1"/>
          <p:nvPr/>
        </p:nvSpPr>
        <p:spPr>
          <a:xfrm>
            <a:off x="427050" y="5869505"/>
            <a:ext cx="17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 Risk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E7DA58-630E-3413-21CB-F9B2F5D2E572}"/>
              </a:ext>
            </a:extLst>
          </p:cNvPr>
          <p:cNvSpPr txBox="1"/>
          <p:nvPr/>
        </p:nvSpPr>
        <p:spPr>
          <a:xfrm>
            <a:off x="427050" y="6265302"/>
            <a:ext cx="17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Risk</a:t>
            </a: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14FAC1C7-26E9-C2D4-FA34-94D8201B8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6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7CF8-2FFD-4FEA-8035-024D543A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3" y="136525"/>
            <a:ext cx="9779183" cy="1706563"/>
          </a:xfrm>
        </p:spPr>
        <p:txBody>
          <a:bodyPr/>
          <a:lstStyle/>
          <a:p>
            <a:r>
              <a:rPr lang="en-US" dirty="0"/>
              <a:t>Top 10 Most Common Injury Types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4AD5F2-B982-289E-D0F5-A5CD9F3F540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587972" y="2023984"/>
            <a:ext cx="5985764" cy="2970227"/>
          </a:xfrm>
          <a:ln w="28575">
            <a:solidFill>
              <a:schemeClr val="bg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014D2-9BA4-2774-E40E-F93656A4AE9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11073" y="2399544"/>
            <a:ext cx="4663440" cy="33328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bar chart shows the top 10 most common injury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most common injuries are Tendonitis and Strain, followed by Concussion, Sprain, and others.</a:t>
            </a:r>
          </a:p>
        </p:txBody>
      </p:sp>
      <p:pic>
        <p:nvPicPr>
          <p:cNvPr id="7" name="Picture 6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C8926EC5-6E8B-B31B-BD1C-59B2A379747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0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0A8139-D241-F319-76A4-08DCD4B1A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CB4BF0C-4BB4-2357-450F-9B1D1803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" y="0"/>
            <a:ext cx="9692640" cy="1371600"/>
          </a:xfrm>
        </p:spPr>
        <p:txBody>
          <a:bodyPr/>
          <a:lstStyle/>
          <a:p>
            <a:r>
              <a:rPr lang="en-US" dirty="0"/>
              <a:t>Key metrics distribution for injured vs non-injured players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BD9EF5-7D45-1758-A728-C1FC9AD52A0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5412" y="1371600"/>
            <a:ext cx="3705387" cy="3890543"/>
          </a:xfrm>
        </p:spPr>
        <p:txBody>
          <a:bodyPr/>
          <a:lstStyle/>
          <a:p>
            <a:r>
              <a:rPr lang="en-US" b="1" dirty="0" err="1"/>
              <a:t>Distance_mi</a:t>
            </a:r>
            <a:r>
              <a:rPr lang="en-US" b="1" dirty="0"/>
              <a:t>: </a:t>
            </a:r>
            <a:r>
              <a:rPr lang="en-US" dirty="0"/>
              <a:t>The distribution of distance covered by injured and non-injured players appears to have some overlap, but non-injured players tend to have a wider range of values.</a:t>
            </a:r>
          </a:p>
          <a:p>
            <a:r>
              <a:rPr lang="en-US" b="1" dirty="0" err="1"/>
              <a:t>Speed_max_mph</a:t>
            </a:r>
            <a:r>
              <a:rPr lang="en-US" dirty="0"/>
              <a:t>: There is a clear separation between injured and non-injured players, with non-injured players generally achieving higher speeds.</a:t>
            </a:r>
          </a:p>
          <a:p>
            <a:r>
              <a:rPr lang="en-US" b="1" dirty="0" err="1"/>
              <a:t>Heart_Rate_max_bpm</a:t>
            </a:r>
            <a:r>
              <a:rPr lang="en-US" dirty="0"/>
              <a:t>: The distribution of maximum heart rate shows a broader range for non-injured players, whereas injured players seem to have a more concentrated range.</a:t>
            </a:r>
          </a:p>
        </p:txBody>
      </p:sp>
      <p:pic>
        <p:nvPicPr>
          <p:cNvPr id="6" name="Content Placeholder 5" descr="A blue and black shapes&#10;&#10;Description automatically generated with medium confidence">
            <a:extLst>
              <a:ext uri="{FF2B5EF4-FFF2-40B4-BE49-F238E27FC236}">
                <a16:creationId xmlns:a16="http://schemas.microsoft.com/office/drawing/2014/main" id="{7F6EDF57-42B8-117B-DD2C-20ACBB891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0" y="2358679"/>
            <a:ext cx="7820188" cy="3890543"/>
          </a:xfrm>
          <a:noFill/>
          <a:ln w="28575"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E81A43-CB7F-3D24-8B3B-E5064AC26FEB}"/>
              </a:ext>
            </a:extLst>
          </p:cNvPr>
          <p:cNvCxnSpPr/>
          <p:nvPr/>
        </p:nvCxnSpPr>
        <p:spPr>
          <a:xfrm>
            <a:off x="5327009" y="1560352"/>
            <a:ext cx="0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61CCFB-B501-7334-E0FD-7AAA4D140533}"/>
              </a:ext>
            </a:extLst>
          </p:cNvPr>
          <p:cNvCxnSpPr/>
          <p:nvPr/>
        </p:nvCxnSpPr>
        <p:spPr>
          <a:xfrm>
            <a:off x="7199152" y="1560352"/>
            <a:ext cx="0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4AF8C9-9833-7E91-805A-9F35E1136618}"/>
              </a:ext>
            </a:extLst>
          </p:cNvPr>
          <p:cNvCxnSpPr/>
          <p:nvPr/>
        </p:nvCxnSpPr>
        <p:spPr>
          <a:xfrm>
            <a:off x="9153787" y="1560352"/>
            <a:ext cx="0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asketball hoop with a globe and a net&#10;&#10;Description automatically generated">
            <a:extLst>
              <a:ext uri="{FF2B5EF4-FFF2-40B4-BE49-F238E27FC236}">
                <a16:creationId xmlns:a16="http://schemas.microsoft.com/office/drawing/2014/main" id="{9034BCF0-2012-4F53-BE66-0CF318C821A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r="456"/>
          <a:stretch/>
        </p:blipFill>
        <p:spPr>
          <a:xfrm>
            <a:off x="10931044" y="109057"/>
            <a:ext cx="1260956" cy="12667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857E33B-40B8-214E-BED7-00337DEF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182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1148</Words>
  <Application>Microsoft Office PowerPoint</Application>
  <PresentationFormat>Widescreen</PresentationFormat>
  <Paragraphs>133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Tenorite</vt:lpstr>
      <vt:lpstr>Custom</vt:lpstr>
      <vt:lpstr>Injury Prediction</vt:lpstr>
      <vt:lpstr>Agenda</vt:lpstr>
      <vt:lpstr>Introduction</vt:lpstr>
      <vt:lpstr>Data Overview</vt:lpstr>
      <vt:lpstr>Exploratory Data Analysis (EDA)</vt:lpstr>
      <vt:lpstr>Injury Distribution by Position</vt:lpstr>
      <vt:lpstr>Positions</vt:lpstr>
      <vt:lpstr>Top 10 Most Common Injury Types</vt:lpstr>
      <vt:lpstr>Key metrics distribution for injured vs non-injured players</vt:lpstr>
      <vt:lpstr>Key metrics distribution for injured vs non-injured players</vt:lpstr>
      <vt:lpstr>Key metrics distribution for injured vs non-injured players</vt:lpstr>
      <vt:lpstr>Injuries Over Time</vt:lpstr>
      <vt:lpstr>Correlation Analysis</vt:lpstr>
      <vt:lpstr>Statistical Significance</vt:lpstr>
      <vt:lpstr> Injury Risk Model</vt:lpstr>
      <vt:lpstr>Risk Assessment</vt:lpstr>
      <vt:lpstr>Risk Scores</vt:lpstr>
      <vt:lpstr>Risk Level Distribution by Position</vt:lpstr>
      <vt:lpstr>High Risk Players</vt:lpstr>
      <vt:lpstr>Key Takeaways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Guda</dc:creator>
  <cp:lastModifiedBy>Shashank Guda</cp:lastModifiedBy>
  <cp:revision>7</cp:revision>
  <dcterms:created xsi:type="dcterms:W3CDTF">2024-11-14T23:15:25Z</dcterms:created>
  <dcterms:modified xsi:type="dcterms:W3CDTF">2024-11-15T01:09:13Z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