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Titillium Web SemiBold"/>
      <p:regular r:id="rId15"/>
      <p:bold r:id="rId16"/>
      <p:italic r:id="rId17"/>
      <p:boldItalic r:id="rId18"/>
    </p:embeddedFont>
    <p:embeddedFont>
      <p:font typeface="Titillium Web"/>
      <p:regular r:id="rId19"/>
      <p:bold r:id="rId20"/>
      <p:italic r:id="rId21"/>
      <p:boldItalic r:id="rId22"/>
    </p:embeddedFont>
    <p:embeddedFont>
      <p:font typeface="Titillium Web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D4D6B9-34C5-4664-8F33-0991A131E9B3}">
  <a:tblStyle styleId="{78D4D6B9-34C5-4664-8F33-0991A131E9B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22" Type="http://schemas.openxmlformats.org/officeDocument/2006/relationships/font" Target="fonts/TitilliumWeb-boldItalic.fntdata"/><Relationship Id="rId21" Type="http://schemas.openxmlformats.org/officeDocument/2006/relationships/font" Target="fonts/TitilliumWeb-italic.fntdata"/><Relationship Id="rId24" Type="http://schemas.openxmlformats.org/officeDocument/2006/relationships/font" Target="fonts/TitilliumWebLight-bold.fntdata"/><Relationship Id="rId23" Type="http://schemas.openxmlformats.org/officeDocument/2006/relationships/font" Target="fonts/TitilliumWeb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Light-boldItalic.fntdata"/><Relationship Id="rId25" Type="http://schemas.openxmlformats.org/officeDocument/2006/relationships/font" Target="fonts/TitilliumWeb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TitilliumWeb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TitilliumWebSemiBold-italic.fntdata"/><Relationship Id="rId16" Type="http://schemas.openxmlformats.org/officeDocument/2006/relationships/font" Target="fonts/TitilliumWebSemiBold-bold.fntdata"/><Relationship Id="rId19" Type="http://schemas.openxmlformats.org/officeDocument/2006/relationships/font" Target="fonts/TitilliumWeb-regular.fntdata"/><Relationship Id="rId18" Type="http://schemas.openxmlformats.org/officeDocument/2006/relationships/font" Target="fonts/TitilliumWeb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7de3d3d7e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7de3d3d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7de3d3d7e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7de3d3d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7de3d3d7e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7de3d3d7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7de3d3d7e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7de3d3d7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rect b="b" l="l" r="r" t="t"/>
            <a:pathLst>
              <a:path extrusionOk="0" h="1486792" w="2575196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rect b="b" l="l" r="r" t="t"/>
            <a:pathLst>
              <a:path extrusionOk="0" h="830256" w="1438024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rect b="b" l="l" r="r" t="t"/>
            <a:pathLst>
              <a:path extrusionOk="0" h="3411233" w="6064414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4445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4445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4445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4445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4445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4445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4445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4445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rotWithShape="0" algn="bl" dir="16200000" dist="9525">
              <a:schemeClr val="lt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ctrTitle"/>
          </p:nvPr>
        </p:nvSpPr>
        <p:spPr>
          <a:xfrm>
            <a:off x="483450" y="2589075"/>
            <a:ext cx="8177100" cy="170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sNNake: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Strategies in Screen Snake</a:t>
            </a:r>
            <a:endParaRPr/>
          </a:p>
        </p:txBody>
      </p:sp>
      <p:sp>
        <p:nvSpPr>
          <p:cNvPr id="96" name="Google Shape;96;p12"/>
          <p:cNvSpPr txBox="1"/>
          <p:nvPr/>
        </p:nvSpPr>
        <p:spPr>
          <a:xfrm>
            <a:off x="483450" y="4345175"/>
            <a:ext cx="533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0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By Jack Weber, Dave Carroll, and David D’Attile</a:t>
            </a:r>
            <a:endParaRPr i="1" sz="16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10166" l="0" r="0" t="10158"/>
          <a:stretch/>
        </p:blipFill>
        <p:spPr>
          <a:xfrm>
            <a:off x="4893200" y="836000"/>
            <a:ext cx="4250801" cy="4307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02" name="Google Shape;102;p13"/>
          <p:cNvGrpSpPr/>
          <p:nvPr/>
        </p:nvGrpSpPr>
        <p:grpSpPr>
          <a:xfrm>
            <a:off x="6976152" y="3891825"/>
            <a:ext cx="2167839" cy="1251620"/>
            <a:chOff x="6975702" y="3891625"/>
            <a:chExt cx="2167839" cy="1251620"/>
          </a:xfrm>
        </p:grpSpPr>
        <p:sp>
          <p:nvSpPr>
            <p:cNvPr id="103" name="Google Shape;103;p1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solidFill>
              <a:srgbClr val="00226D">
                <a:alpha val="17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7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3"/>
          <p:cNvSpPr txBox="1"/>
          <p:nvPr>
            <p:ph type="title"/>
          </p:nvPr>
        </p:nvSpPr>
        <p:spPr>
          <a:xfrm>
            <a:off x="855300" y="836000"/>
            <a:ext cx="3403500" cy="555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What did we do?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855300" y="1817175"/>
            <a:ext cx="3535500" cy="28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Reinforcement Learning techniques, we taught agents to play the Screen Snake game.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Game logic/visualization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OpenAI Gym for RL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Designing reward structures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Experimenting!</a:t>
            </a:r>
            <a:endParaRPr sz="2000"/>
          </a:p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48000">
              <a:schemeClr val="accent4"/>
            </a:gs>
            <a:gs pos="100000">
              <a:schemeClr val="accent3"/>
            </a:gs>
          </a:gsLst>
          <a:lin ang="2698631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13" name="Google Shape;113;p14"/>
          <p:cNvGrpSpPr/>
          <p:nvPr/>
        </p:nvGrpSpPr>
        <p:grpSpPr>
          <a:xfrm>
            <a:off x="474299" y="1241129"/>
            <a:ext cx="4542205" cy="2661224"/>
            <a:chOff x="1177450" y="241631"/>
            <a:chExt cx="6173152" cy="3616776"/>
          </a:xfrm>
        </p:grpSpPr>
        <p:sp>
          <p:nvSpPr>
            <p:cNvPr id="114" name="Google Shape;114;p1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/>
          </a:blip>
          <a:srcRect b="0" l="806" r="806" t="0"/>
          <a:stretch/>
        </p:blipFill>
        <p:spPr>
          <a:xfrm>
            <a:off x="981475" y="1387850"/>
            <a:ext cx="3530552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 txBox="1"/>
          <p:nvPr>
            <p:ph idx="4294967295" type="body"/>
          </p:nvPr>
        </p:nvSpPr>
        <p:spPr>
          <a:xfrm>
            <a:off x="5222600" y="373638"/>
            <a:ext cx="35304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Game Logic/Visualization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Python/Jupyter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L,R,U,D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Fruit = Good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Wall = Bad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113" y="1680888"/>
            <a:ext cx="1325275" cy="16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855300" y="836000"/>
            <a:ext cx="2669400" cy="6522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OpenAI Gym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855300" y="173235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OpenAI Gym is a framework that allows any game to be broken down to an RL environment! We had to define: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⦿"/>
            </a:pPr>
            <a:r>
              <a:rPr lang="en">
                <a:solidFill>
                  <a:schemeClr val="dk1"/>
                </a:solidFill>
              </a:rPr>
              <a:t>Initialization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⦿"/>
            </a:pPr>
            <a:r>
              <a:rPr lang="en">
                <a:solidFill>
                  <a:schemeClr val="dk1"/>
                </a:solidFill>
              </a:rPr>
              <a:t>Steps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⌾"/>
            </a:pPr>
            <a:r>
              <a:rPr lang="en">
                <a:solidFill>
                  <a:schemeClr val="dk1"/>
                </a:solidFill>
              </a:rPr>
              <a:t>When game is over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⦿"/>
            </a:pPr>
            <a:r>
              <a:rPr lang="en">
                <a:solidFill>
                  <a:schemeClr val="dk1"/>
                </a:solidFill>
              </a:rPr>
              <a:t>Game Reset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844" y="2664225"/>
            <a:ext cx="1955125" cy="22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>
            <a:off x="6976152" y="3891825"/>
            <a:ext cx="2167839" cy="1251620"/>
            <a:chOff x="6975702" y="3891625"/>
            <a:chExt cx="2167839" cy="1251620"/>
          </a:xfrm>
        </p:grpSpPr>
        <p:sp>
          <p:nvSpPr>
            <p:cNvPr id="134" name="Google Shape;134;p16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solidFill>
              <a:srgbClr val="00226D">
                <a:alpha val="17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7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6"/>
          <p:cNvSpPr txBox="1"/>
          <p:nvPr>
            <p:ph type="title"/>
          </p:nvPr>
        </p:nvSpPr>
        <p:spPr>
          <a:xfrm>
            <a:off x="855300" y="539475"/>
            <a:ext cx="4687500" cy="10002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Based on these actions…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Reward structures!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855300" y="1817175"/>
            <a:ext cx="4687500" cy="28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“Reward” or “punish” the agent based on some of the following: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Consuming a fruit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Hitting a wall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Remaining idle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>
                <a:solidFill>
                  <a:schemeClr val="dk1"/>
                </a:solidFill>
              </a:rPr>
              <a:t>Moving toward/away from fruit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6042966" y="2196630"/>
            <a:ext cx="2312231" cy="2076984"/>
            <a:chOff x="1147762" y="1131887"/>
            <a:chExt cx="5137150" cy="4619626"/>
          </a:xfrm>
        </p:grpSpPr>
        <p:sp>
          <p:nvSpPr>
            <p:cNvPr id="140" name="Google Shape;140;p16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6"/>
          <p:cNvSpPr txBox="1"/>
          <p:nvPr/>
        </p:nvSpPr>
        <p:spPr>
          <a:xfrm rot="-3948163">
            <a:off x="6039934" y="3284549"/>
            <a:ext cx="1003465" cy="400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Step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 rot="3360310">
            <a:off x="6871694" y="2676576"/>
            <a:ext cx="1220136" cy="400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Observe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 rot="-845">
            <a:off x="6974594" y="3766779"/>
            <a:ext cx="1220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Reward</a:t>
            </a:r>
            <a:endParaRPr b="1"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55300" y="836000"/>
            <a:ext cx="2828400" cy="6522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Experiment!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55300" y="173235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We conducted a total of 46 “experiments”, where each experiment consisted of 9 training sessions with different reward structures. Other variables included: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⦿"/>
            </a:pPr>
            <a:r>
              <a:rPr lang="en" sz="2200">
                <a:solidFill>
                  <a:schemeClr val="dk1"/>
                </a:solidFill>
              </a:rPr>
              <a:t>Board size (5x5 vs 10x10)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⦿"/>
            </a:pPr>
            <a:r>
              <a:rPr lang="en" sz="2200">
                <a:solidFill>
                  <a:schemeClr val="dk1"/>
                </a:solidFill>
              </a:rPr>
              <a:t>Algorithm in use (DQN, A2C, PPO)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⦿"/>
            </a:pPr>
            <a:r>
              <a:rPr lang="en" sz="2200">
                <a:solidFill>
                  <a:schemeClr val="dk1"/>
                </a:solidFill>
              </a:rPr>
              <a:t>Reward structure tuning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Char char="⦿"/>
            </a:pPr>
            <a:r>
              <a:rPr lang="en" sz="2200">
                <a:solidFill>
                  <a:schemeClr val="dk1"/>
                </a:solidFill>
              </a:rPr>
              <a:t>Game border representation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55300" y="836000"/>
            <a:ext cx="3124800" cy="589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Some Results: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9" name="Google Shape;159;p18"/>
          <p:cNvGraphicFramePr/>
          <p:nvPr/>
        </p:nvGraphicFramePr>
        <p:xfrm>
          <a:off x="855300" y="1730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{78D4D6B9-34C5-4664-8F33-0991A131E9B3}</a:tableStyleId>
              </a:tblPr>
              <a:tblGrid>
                <a:gridCol w="863450"/>
                <a:gridCol w="1304925"/>
                <a:gridCol w="1209675"/>
                <a:gridCol w="1171575"/>
                <a:gridCol w="1257300"/>
                <a:gridCol w="1247775"/>
              </a:tblGrid>
              <a:tr h="215775"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5x5 board, 10M training steps, 100K testing steps, 45 experiments</a:t>
                      </a:r>
                      <a:endParaRPr b="1" i="1"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Algorithm: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Border Represented: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Games Completed: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Avg. High Score: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Avg. Mean Score: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Avg. Median Score: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A2C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19374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13.88888889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5.430774889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5.888888889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A2C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55810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13.11111111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4.954668344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5.666666667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DQN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26665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11.88888889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3.624072304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3.666666667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DQN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26152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12.44444444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4.176643317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3.666666667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PPO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13638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16.66666667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8.650366698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11.05555556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PPO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TRUE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NA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NA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NA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NA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Google Shape;160;p18"/>
          <p:cNvGraphicFramePr/>
          <p:nvPr/>
        </p:nvGraphicFramePr>
        <p:xfrm>
          <a:off x="855300" y="371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{78D4D6B9-34C5-4664-8F33-0991A131E9B3}</a:tableStyleId>
              </a:tblPr>
              <a:tblGrid>
                <a:gridCol w="863450"/>
                <a:gridCol w="1304925"/>
                <a:gridCol w="1209675"/>
                <a:gridCol w="1171575"/>
                <a:gridCol w="1257300"/>
                <a:gridCol w="1247775"/>
              </a:tblGrid>
              <a:tr h="200025"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DQN, 10M training steps, 100K testing steps, 18 experiments</a:t>
                      </a:r>
                      <a:endParaRPr b="1" i="1"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Board Size: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Border Represented: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Games Completed: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Avg. High Score: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Avg. Mean Score: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Avg. Median Score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5x5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26665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11.88888889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3.624072304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3.666666667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10x10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37330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4.777777778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0.9603501519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1.111111111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55300" y="836000"/>
            <a:ext cx="4463100" cy="589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Some (More) Results: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7" name="Google Shape;167;p19"/>
          <p:cNvGraphicFramePr/>
          <p:nvPr/>
        </p:nvGraphicFramePr>
        <p:xfrm>
          <a:off x="855300" y="196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{78D4D6B9-34C5-4664-8F33-0991A131E9B3}</a:tableStyleId>
              </a:tblPr>
              <a:tblGrid>
                <a:gridCol w="1162050"/>
                <a:gridCol w="1304925"/>
                <a:gridCol w="1209675"/>
                <a:gridCol w="1171575"/>
                <a:gridCol w="1257300"/>
                <a:gridCol w="1247775"/>
              </a:tblGrid>
              <a:tr h="200025"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DQN/A2C/PPO averages, 10M training steps, 100K testing steps, 27 experiments</a:t>
                      </a:r>
                      <a:endParaRPr b="1" i="1"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Reward Structure: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Border Represented: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Games Completed: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Avg. High Score: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Avg. Mean Score: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Avg. Median Score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RS-A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10572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4.334880082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4.666666667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RS-B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5879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6.406670565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8.166666667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RS-C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9314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12.66666667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4.816928695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5.666666667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RS-D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9427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4.99856472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5.666666667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RS-E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9232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13.33333333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4.955595955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5.333333333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RS-F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5204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16.33333333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7.07376866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7.666666667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RS-G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4833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17.66666667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8.842809623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11.33333333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RS-H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4809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18.33333333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8.590624664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10.33333333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RS-I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FALSE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407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3.095798707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1000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ctrTitle"/>
          </p:nvPr>
        </p:nvSpPr>
        <p:spPr>
          <a:xfrm>
            <a:off x="1339650" y="1959450"/>
            <a:ext cx="6464700" cy="203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Onto the demonstration!</a:t>
            </a:r>
            <a:endParaRPr sz="7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