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57" r:id="rId5"/>
    <p:sldId id="274"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25FB1-0799-1DAC-AC92-F0E33778E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329034-5B2A-0AB2-6543-03048DF8F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19D206-4441-9A0F-AE85-FCF2A6F7641E}"/>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5" name="Footer Placeholder 4">
            <a:extLst>
              <a:ext uri="{FF2B5EF4-FFF2-40B4-BE49-F238E27FC236}">
                <a16:creationId xmlns:a16="http://schemas.microsoft.com/office/drawing/2014/main" id="{A8864973-0B94-A673-6B52-9683A72F0F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12E4E7-03F2-8194-EA28-E144C42E06D3}"/>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2852516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E806-4B79-022E-C618-91428C54B1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9E5158-645E-D328-9F7A-898C35B72F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D0AD9-6D18-E1A3-9E69-95A6B9B23B8B}"/>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5" name="Footer Placeholder 4">
            <a:extLst>
              <a:ext uri="{FF2B5EF4-FFF2-40B4-BE49-F238E27FC236}">
                <a16:creationId xmlns:a16="http://schemas.microsoft.com/office/drawing/2014/main" id="{FEF8D49A-F86B-80CA-E5ED-FE34831181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B0723-7629-12DF-1940-4550996347EE}"/>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522351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742E57-FEAD-86CD-7306-293BDFC18D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27AB0-38CB-F120-674F-2E145A624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49BB91-A936-557D-9E2C-2B44A50AC1D5}"/>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5" name="Footer Placeholder 4">
            <a:extLst>
              <a:ext uri="{FF2B5EF4-FFF2-40B4-BE49-F238E27FC236}">
                <a16:creationId xmlns:a16="http://schemas.microsoft.com/office/drawing/2014/main" id="{3342F965-E939-81AA-623F-807D8A9DF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71C3AD-7800-CBDC-9DB9-B822C455BA18}"/>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213550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D831-88E5-5F61-656D-360F5DEFEE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B89B14-0742-68FA-431F-86C8AF7D33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F1105C-14F0-3593-C631-511D6481DFCB}"/>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5" name="Footer Placeholder 4">
            <a:extLst>
              <a:ext uri="{FF2B5EF4-FFF2-40B4-BE49-F238E27FC236}">
                <a16:creationId xmlns:a16="http://schemas.microsoft.com/office/drawing/2014/main" id="{5F088DE7-D89F-739D-5D0E-BA98CCC4F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3E35D7-D78C-761A-F7C8-19EAD6903BC6}"/>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141543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E4D9-03E2-7F05-18B3-74C19344EC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1B8567-D134-2DED-7B30-1936966B2B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BCD7E6-4E18-7F2C-A568-4A2B6701FE25}"/>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5" name="Footer Placeholder 4">
            <a:extLst>
              <a:ext uri="{FF2B5EF4-FFF2-40B4-BE49-F238E27FC236}">
                <a16:creationId xmlns:a16="http://schemas.microsoft.com/office/drawing/2014/main" id="{A243DED8-51D6-ACAD-7370-29C757DB35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14D8BC-3255-FC95-F6FC-B48CADD4AA47}"/>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185183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1F01F-B07C-CF54-EE5D-FE6CB22261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B9B7C0-E745-F0FC-1930-0A15E18036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0A8CDA-55E1-9817-1FAE-1C0C5253BD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C4CF1B-F1B3-27A7-3C4D-D3470928F0B0}"/>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6" name="Footer Placeholder 5">
            <a:extLst>
              <a:ext uri="{FF2B5EF4-FFF2-40B4-BE49-F238E27FC236}">
                <a16:creationId xmlns:a16="http://schemas.microsoft.com/office/drawing/2014/main" id="{223DE206-A70F-9E1E-E0F9-971031C2DD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5E7B94-14DA-DD28-82CE-E836C37D49D9}"/>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333147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8A93C-1B81-516A-8F35-78E6D19CDC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01E0AC-03E1-EA2B-9F8E-CAFFD32E80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DA28F-91E8-D040-6750-A193928D54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EBFFE1-5A5C-855A-758C-3B71AB6906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500D90-63C9-4B7B-0AD7-3E58C59D84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282047-1996-1F7E-406D-6F36D00E6F45}"/>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8" name="Footer Placeholder 7">
            <a:extLst>
              <a:ext uri="{FF2B5EF4-FFF2-40B4-BE49-F238E27FC236}">
                <a16:creationId xmlns:a16="http://schemas.microsoft.com/office/drawing/2014/main" id="{57D5657F-4C12-5C80-2807-A6138C97C7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A7C66B-B439-16F7-D576-75455B8C571E}"/>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418235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4C08F-1D44-0C16-E7F6-3AA37EA40A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839AE1-77EB-6180-782E-EBC28A0AEB2E}"/>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4" name="Footer Placeholder 3">
            <a:extLst>
              <a:ext uri="{FF2B5EF4-FFF2-40B4-BE49-F238E27FC236}">
                <a16:creationId xmlns:a16="http://schemas.microsoft.com/office/drawing/2014/main" id="{2CB8F196-6B40-4511-FE62-312C89576C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E7A9A0-FB0E-28FE-4FAE-6C5DB1978530}"/>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414863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3E64FD-2637-E1D9-E098-C6DB442DE539}"/>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3" name="Footer Placeholder 2">
            <a:extLst>
              <a:ext uri="{FF2B5EF4-FFF2-40B4-BE49-F238E27FC236}">
                <a16:creationId xmlns:a16="http://schemas.microsoft.com/office/drawing/2014/main" id="{DD315997-8416-417A-4746-35BB45A9F7C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FE9E7D-CBE0-1B8C-54F0-5E1FACF3FF84}"/>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3174182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BC884-A53A-19E2-9619-B3CDE4293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5B11382-6C82-DB2E-7A30-9D8D4306D7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74CE82-E1C2-9290-4A63-511989450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CFC35-F2A2-C26B-4267-A0DB27633575}"/>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6" name="Footer Placeholder 5">
            <a:extLst>
              <a:ext uri="{FF2B5EF4-FFF2-40B4-BE49-F238E27FC236}">
                <a16:creationId xmlns:a16="http://schemas.microsoft.com/office/drawing/2014/main" id="{6369C4F4-C311-97DE-6CEA-B35DFDCA58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8E98AB-56F6-E934-51BC-C2E7CB16CB5D}"/>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1976072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C13B-C36B-0CB6-4EFF-333AB5E71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959E5A-2756-0DD4-09E3-E8866E9EE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11279A-499D-9A16-5B94-778EC4E0F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1547B-459B-D918-CE52-EB34C460EDEF}"/>
              </a:ext>
            </a:extLst>
          </p:cNvPr>
          <p:cNvSpPr>
            <a:spLocks noGrp="1"/>
          </p:cNvSpPr>
          <p:nvPr>
            <p:ph type="dt" sz="half" idx="10"/>
          </p:nvPr>
        </p:nvSpPr>
        <p:spPr/>
        <p:txBody>
          <a:bodyPr/>
          <a:lstStyle/>
          <a:p>
            <a:fld id="{EB2BF6A8-722E-488D-A00F-354D250EA167}" type="datetimeFigureOut">
              <a:rPr lang="en-IN" smtClean="0"/>
              <a:t>17-04-2025</a:t>
            </a:fld>
            <a:endParaRPr lang="en-IN"/>
          </a:p>
        </p:txBody>
      </p:sp>
      <p:sp>
        <p:nvSpPr>
          <p:cNvPr id="6" name="Footer Placeholder 5">
            <a:extLst>
              <a:ext uri="{FF2B5EF4-FFF2-40B4-BE49-F238E27FC236}">
                <a16:creationId xmlns:a16="http://schemas.microsoft.com/office/drawing/2014/main" id="{1556F974-7B76-48FE-E7F8-39E1A53127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CE3E1F-9308-EA62-54FB-411F7C377A26}"/>
              </a:ext>
            </a:extLst>
          </p:cNvPr>
          <p:cNvSpPr>
            <a:spLocks noGrp="1"/>
          </p:cNvSpPr>
          <p:nvPr>
            <p:ph type="sldNum" sz="quarter" idx="12"/>
          </p:nvPr>
        </p:nvSpPr>
        <p:spPr/>
        <p:txBody>
          <a:bodyPr/>
          <a:lstStyle/>
          <a:p>
            <a:fld id="{8CACD953-AF56-4B38-BCFF-AA496E3A21B4}" type="slidenum">
              <a:rPr lang="en-IN" smtClean="0"/>
              <a:t>‹#›</a:t>
            </a:fld>
            <a:endParaRPr lang="en-IN"/>
          </a:p>
        </p:txBody>
      </p:sp>
    </p:spTree>
    <p:extLst>
      <p:ext uri="{BB962C8B-B14F-4D97-AF65-F5344CB8AC3E}">
        <p14:creationId xmlns:p14="http://schemas.microsoft.com/office/powerpoint/2010/main" val="3315869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aturation sat="65000"/>
                    </a14:imgEffect>
                  </a14:imgLayer>
                </a14:imgProps>
              </a:ext>
            </a:extLst>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D91BBB-B7B4-C8D9-F114-F5FF034DD4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0032AE-FFE6-8EF9-F82B-3DA2C85EF8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9792A-6DD6-10BD-57EF-6F1AF76E96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2BF6A8-722E-488D-A00F-354D250EA167}" type="datetimeFigureOut">
              <a:rPr lang="en-IN" smtClean="0"/>
              <a:t>17-04-2025</a:t>
            </a:fld>
            <a:endParaRPr lang="en-IN"/>
          </a:p>
        </p:txBody>
      </p:sp>
      <p:sp>
        <p:nvSpPr>
          <p:cNvPr id="5" name="Footer Placeholder 4">
            <a:extLst>
              <a:ext uri="{FF2B5EF4-FFF2-40B4-BE49-F238E27FC236}">
                <a16:creationId xmlns:a16="http://schemas.microsoft.com/office/drawing/2014/main" id="{B5DFA68F-2665-F0B6-A067-16483253A8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9A135B-23CB-6222-1A14-9A11F99AE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ACD953-AF56-4B38-BCFF-AA496E3A21B4}" type="slidenum">
              <a:rPr lang="en-IN" smtClean="0"/>
              <a:t>‹#›</a:t>
            </a:fld>
            <a:endParaRPr lang="en-IN"/>
          </a:p>
        </p:txBody>
      </p:sp>
    </p:spTree>
    <p:extLst>
      <p:ext uri="{BB962C8B-B14F-4D97-AF65-F5344CB8AC3E}">
        <p14:creationId xmlns:p14="http://schemas.microsoft.com/office/powerpoint/2010/main" val="151757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7AFB63C6-9EB4-A9B7-632F-854C6F0F3743}"/>
              </a:ext>
            </a:extLst>
          </p:cNvPr>
          <p:cNvSpPr>
            <a:spLocks noGrp="1"/>
          </p:cNvSpPr>
          <p:nvPr>
            <p:ph type="ctrTitle"/>
          </p:nvPr>
        </p:nvSpPr>
        <p:spPr>
          <a:xfrm>
            <a:off x="130629" y="0"/>
            <a:ext cx="12061371" cy="6858000"/>
          </a:xfrm>
        </p:spPr>
        <p:txBody>
          <a:bodyPr>
            <a:noAutofit/>
          </a:bodyPr>
          <a:lstStyle/>
          <a:p>
            <a:pPr algn="l"/>
            <a:r>
              <a:rPr lang="en-US" sz="3600" b="1" dirty="0">
                <a:solidFill>
                  <a:schemeClr val="bg1"/>
                </a:solidFill>
                <a:latin typeface="Times New Roman" panose="02020603050405020304" pitchFamily="18" charset="0"/>
                <a:cs typeface="Times New Roman" panose="02020603050405020304" pitchFamily="18" charset="0"/>
              </a:rPr>
              <a:t>Project Title: </a:t>
            </a:r>
            <a:r>
              <a:rPr lang="en-US" sz="3600" dirty="0">
                <a:solidFill>
                  <a:schemeClr val="bg1"/>
                </a:solidFill>
                <a:latin typeface="Times New Roman" panose="02020603050405020304" pitchFamily="18" charset="0"/>
                <a:cs typeface="Times New Roman" panose="02020603050405020304" pitchFamily="18" charset="0"/>
              </a:rPr>
              <a:t>PHONEPE TRANSACTION INSIGHTS</a:t>
            </a:r>
            <a:br>
              <a:rPr lang="en-US" sz="3600" dirty="0">
                <a:solidFill>
                  <a:schemeClr val="bg1"/>
                </a:solidFill>
                <a:latin typeface="Times New Roman" panose="02020603050405020304" pitchFamily="18" charset="0"/>
                <a:cs typeface="Times New Roman" panose="02020603050405020304" pitchFamily="18" charset="0"/>
              </a:rPr>
            </a:br>
            <a:br>
              <a:rPr lang="en-US" sz="4000" b="1" dirty="0">
                <a:solidFill>
                  <a:schemeClr val="bg1"/>
                </a:solidFill>
                <a:latin typeface="Times New Roman" panose="02020603050405020304" pitchFamily="18" charset="0"/>
                <a:cs typeface="Times New Roman" panose="02020603050405020304" pitchFamily="18" charset="0"/>
              </a:rPr>
            </a:br>
            <a:r>
              <a:rPr lang="en-IN" sz="3600" b="1" dirty="0">
                <a:solidFill>
                  <a:schemeClr val="bg1"/>
                </a:solidFill>
                <a:latin typeface="Times New Roman" panose="02020603050405020304" pitchFamily="18" charset="0"/>
                <a:cs typeface="Times New Roman" panose="02020603050405020304" pitchFamily="18" charset="0"/>
              </a:rPr>
              <a:t>Domain: Finance / Payment Systems</a:t>
            </a:r>
            <a:br>
              <a:rPr lang="en-US" sz="3600" b="1" i="1" dirty="0">
                <a:solidFill>
                  <a:schemeClr val="bg1"/>
                </a:solidFill>
                <a:latin typeface="Times New Roman" panose="02020603050405020304" pitchFamily="18" charset="0"/>
                <a:cs typeface="Times New Roman" panose="02020603050405020304" pitchFamily="18" charset="0"/>
              </a:rPr>
            </a:br>
            <a:br>
              <a:rPr lang="en-US" sz="3600" b="1"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Submitted by:</a:t>
            </a:r>
            <a:r>
              <a:rPr lang="en-US" sz="3600" dirty="0">
                <a:solidFill>
                  <a:schemeClr val="bg1"/>
                </a:solidFill>
                <a:latin typeface="Times New Roman" panose="02020603050405020304" pitchFamily="18" charset="0"/>
                <a:cs typeface="Times New Roman" panose="02020603050405020304" pitchFamily="18" charset="0"/>
              </a:rPr>
              <a:t> Varshini S</a:t>
            </a:r>
            <a:br>
              <a:rPr lang="en-US" sz="3600"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Batch Number: </a:t>
            </a:r>
            <a:r>
              <a:rPr lang="en-US" sz="3600" dirty="0">
                <a:solidFill>
                  <a:schemeClr val="bg1"/>
                </a:solidFill>
                <a:latin typeface="Times New Roman" panose="02020603050405020304" pitchFamily="18" charset="0"/>
                <a:cs typeface="Times New Roman" panose="02020603050405020304" pitchFamily="18" charset="0"/>
              </a:rPr>
              <a:t>MTD47 [DS-S-WE-T-B30]</a:t>
            </a:r>
            <a:br>
              <a:rPr lang="en-US" sz="3600" b="1"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Organization Name: </a:t>
            </a:r>
            <a:r>
              <a:rPr lang="en-US" sz="3600" dirty="0">
                <a:solidFill>
                  <a:schemeClr val="bg1"/>
                </a:solidFill>
                <a:latin typeface="Times New Roman" panose="02020603050405020304" pitchFamily="18" charset="0"/>
                <a:cs typeface="Times New Roman" panose="02020603050405020304" pitchFamily="18" charset="0"/>
              </a:rPr>
              <a:t>GUVI </a:t>
            </a:r>
            <a:br>
              <a:rPr lang="en-US" sz="3600"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r>
              <a:rPr lang="en-US" sz="3600" b="1" dirty="0">
                <a:solidFill>
                  <a:schemeClr val="bg1"/>
                </a:solidFill>
                <a:latin typeface="Times New Roman" panose="02020603050405020304" pitchFamily="18" charset="0"/>
                <a:cs typeface="Times New Roman" panose="02020603050405020304" pitchFamily="18" charset="0"/>
              </a:rPr>
              <a:t>COURSE NAME: </a:t>
            </a:r>
            <a:r>
              <a:rPr lang="en-US" sz="3600" dirty="0">
                <a:solidFill>
                  <a:schemeClr val="bg1"/>
                </a:solidFill>
                <a:latin typeface="Times New Roman" panose="02020603050405020304" pitchFamily="18" charset="0"/>
                <a:cs typeface="Times New Roman" panose="02020603050405020304" pitchFamily="18" charset="0"/>
              </a:rPr>
              <a:t>DATA SCIENCE </a:t>
            </a:r>
            <a:br>
              <a:rPr lang="en-US" sz="3600" dirty="0">
                <a:solidFill>
                  <a:schemeClr val="bg1"/>
                </a:solidFill>
                <a:latin typeface="Times New Roman" panose="02020603050405020304" pitchFamily="18" charset="0"/>
                <a:cs typeface="Times New Roman" panose="02020603050405020304" pitchFamily="18" charset="0"/>
              </a:rPr>
            </a:br>
            <a:endParaRPr lang="en-IN" sz="3600" dirty="0">
              <a:solidFill>
                <a:schemeClr val="bg1"/>
              </a:solidFill>
            </a:endParaRPr>
          </a:p>
        </p:txBody>
      </p:sp>
    </p:spTree>
    <p:extLst>
      <p:ext uri="{BB962C8B-B14F-4D97-AF65-F5344CB8AC3E}">
        <p14:creationId xmlns:p14="http://schemas.microsoft.com/office/powerpoint/2010/main" val="397676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20A3F-3673-86A9-DE9F-5D6C593E6305}"/>
              </a:ext>
            </a:extLst>
          </p:cNvPr>
          <p:cNvSpPr>
            <a:spLocks noGrp="1"/>
          </p:cNvSpPr>
          <p:nvPr>
            <p:ph idx="1"/>
          </p:nvPr>
        </p:nvSpPr>
        <p:spPr>
          <a:xfrm>
            <a:off x="413658" y="388710"/>
            <a:ext cx="10515600" cy="6861176"/>
          </a:xfrm>
        </p:spPr>
        <p:txBody>
          <a:bodyPr>
            <a:noAutofit/>
          </a:bodyPr>
          <a:lstStyle/>
          <a:p>
            <a:pPr marL="0" indent="0">
              <a:buNone/>
            </a:pPr>
            <a:r>
              <a:rPr lang="en-US" sz="2000" b="1" dirty="0">
                <a:solidFill>
                  <a:schemeClr val="bg1"/>
                </a:solidFill>
                <a:latin typeface="Times New Roman" panose="02020603050405020304" pitchFamily="18" charset="0"/>
                <a:cs typeface="Times New Roman" panose="02020603050405020304" pitchFamily="18" charset="0"/>
              </a:rPr>
              <a:t>Case Study 3</a:t>
            </a:r>
            <a:r>
              <a:rPr lang="en-US" sz="2000" dirty="0">
                <a:solidFill>
                  <a:schemeClr val="bg1"/>
                </a:solidFill>
                <a:latin typeface="Times New Roman" panose="02020603050405020304" pitchFamily="18" charset="0"/>
                <a:cs typeface="Times New Roman" panose="02020603050405020304" pitchFamily="18" charset="0"/>
              </a:rPr>
              <a:t>: Insurance Penetration </a:t>
            </a:r>
            <a:r>
              <a:rPr lang="en-IN" sz="2000" b="1" dirty="0">
                <a:solidFill>
                  <a:schemeClr val="bg1"/>
                </a:solidFill>
                <a:effectLst/>
                <a:latin typeface="Times New Roman" panose="02020603050405020304" pitchFamily="18" charset="0"/>
                <a:cs typeface="Times New Roman" panose="02020603050405020304" pitchFamily="18" charset="0"/>
              </a:rPr>
              <a:t>and Growth Potential Analysis</a:t>
            </a:r>
            <a:endParaRPr lang="en-IN" sz="2000" dirty="0">
              <a:solidFill>
                <a:schemeClr val="bg1"/>
              </a:solidFill>
              <a:effectLst/>
              <a:latin typeface="Times New Roman" panose="02020603050405020304" pitchFamily="18" charset="0"/>
              <a:cs typeface="Times New Roman" panose="02020603050405020304" pitchFamily="18" charset="0"/>
            </a:endParaRPr>
          </a:p>
          <a:p>
            <a:pPr marL="114300" marR="0" indent="-34290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Growth hotspots: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Identifies </a:t>
            </a:r>
            <a:r>
              <a:rPr lang="en-IN" sz="2000" b="1" dirty="0">
                <a:solidFill>
                  <a:schemeClr val="bg1"/>
                </a:solidFill>
                <a:effectLst/>
                <a:latin typeface="Times New Roman" panose="02020603050405020304" pitchFamily="18" charset="0"/>
                <a:cs typeface="Times New Roman" panose="02020603050405020304" pitchFamily="18" charset="0"/>
              </a:rPr>
              <a:t>states with the highest insurance adoption growth</a:t>
            </a:r>
            <a:r>
              <a:rPr lang="en-IN" sz="2000" dirty="0">
                <a:solidFill>
                  <a:schemeClr val="bg1"/>
                </a:solidFill>
                <a:effectLst/>
                <a:latin typeface="Times New Roman" panose="02020603050405020304" pitchFamily="18" charset="0"/>
                <a:cs typeface="Times New Roman" panose="02020603050405020304" pitchFamily="18" charset="0"/>
              </a:rPr>
              <a:t>.</a:t>
            </a:r>
          </a:p>
          <a:p>
            <a:pPr lvl="1" fontAlgn="ctr"/>
            <a:r>
              <a:rPr lang="en-IN" sz="2000" dirty="0">
                <a:solidFill>
                  <a:schemeClr val="bg1"/>
                </a:solidFill>
                <a:effectLst/>
                <a:latin typeface="Times New Roman" panose="02020603050405020304" pitchFamily="18" charset="0"/>
                <a:cs typeface="Times New Roman" panose="02020603050405020304" pitchFamily="18" charset="0"/>
              </a:rPr>
              <a:t>Helps </a:t>
            </a:r>
            <a:r>
              <a:rPr lang="en-IN" sz="2000" b="1" dirty="0">
                <a:solidFill>
                  <a:schemeClr val="bg1"/>
                </a:solidFill>
                <a:effectLst/>
                <a:latin typeface="Times New Roman" panose="02020603050405020304" pitchFamily="18" charset="0"/>
                <a:cs typeface="Times New Roman" panose="02020603050405020304" pitchFamily="18" charset="0"/>
              </a:rPr>
              <a:t>allocate marketing resources to rapidly growing regions</a:t>
            </a:r>
            <a:r>
              <a:rPr lang="en-IN" sz="2000" dirty="0">
                <a:solidFill>
                  <a:schemeClr val="bg1"/>
                </a:solidFill>
                <a:effectLst/>
                <a:latin typeface="Times New Roman" panose="02020603050405020304" pitchFamily="18" charset="0"/>
                <a:cs typeface="Times New Roman" panose="02020603050405020304" pitchFamily="18" charset="0"/>
              </a:rPr>
              <a:t>.</a:t>
            </a:r>
          </a:p>
          <a:p>
            <a:pPr rtl="0" fontAlgn="ctr">
              <a:buFont typeface="Wingdings" panose="05000000000000000000" pitchFamily="2" charset="2"/>
              <a:buChar char="Ø"/>
            </a:pPr>
            <a:r>
              <a:rPr lang="en-IN" sz="2000" dirty="0">
                <a:solidFill>
                  <a:schemeClr val="bg1"/>
                </a:solidFill>
                <a:effectLst/>
                <a:latin typeface="Times New Roman" panose="02020603050405020304" pitchFamily="18" charset="0"/>
                <a:cs typeface="Times New Roman" panose="02020603050405020304" pitchFamily="18" charset="0"/>
              </a:rPr>
              <a:t> </a:t>
            </a:r>
            <a:r>
              <a:rPr lang="en-IN" sz="2000" b="1" dirty="0">
                <a:solidFill>
                  <a:schemeClr val="bg1"/>
                </a:solidFill>
                <a:effectLst/>
                <a:latin typeface="Times New Roman" panose="02020603050405020304" pitchFamily="18" charset="0"/>
                <a:cs typeface="Times New Roman" panose="02020603050405020304" pitchFamily="18" charset="0"/>
              </a:rPr>
              <a:t>Untapped markets: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Highlights </a:t>
            </a:r>
            <a:r>
              <a:rPr lang="en-IN" sz="2000" b="1" dirty="0">
                <a:solidFill>
                  <a:schemeClr val="bg1"/>
                </a:solidFill>
                <a:effectLst/>
                <a:latin typeface="Times New Roman" panose="02020603050405020304" pitchFamily="18" charset="0"/>
                <a:cs typeface="Times New Roman" panose="02020603050405020304" pitchFamily="18" charset="0"/>
              </a:rPr>
              <a:t>states with low insurance penetration despite high transaction volume</a:t>
            </a:r>
            <a:r>
              <a:rPr lang="en-IN" sz="2000" dirty="0">
                <a:solidFill>
                  <a:schemeClr val="bg1"/>
                </a:solidFill>
                <a:effectLst/>
                <a:latin typeface="Times New Roman" panose="02020603050405020304" pitchFamily="18" charset="0"/>
                <a:cs typeface="Times New Roman" panose="02020603050405020304" pitchFamily="18" charset="0"/>
              </a:rPr>
              <a:t>.</a:t>
            </a:r>
          </a:p>
          <a:p>
            <a:pPr lvl="1" fontAlgn="ctr"/>
            <a:r>
              <a:rPr lang="en-IN" sz="2000" b="1" dirty="0">
                <a:solidFill>
                  <a:schemeClr val="bg1"/>
                </a:solidFill>
                <a:effectLst/>
                <a:latin typeface="Times New Roman" panose="02020603050405020304" pitchFamily="18" charset="0"/>
                <a:cs typeface="Times New Roman" panose="02020603050405020304" pitchFamily="18" charset="0"/>
              </a:rPr>
              <a:t>Prioritizes new regions</a:t>
            </a:r>
            <a:r>
              <a:rPr lang="en-IN" sz="2000" dirty="0">
                <a:solidFill>
                  <a:schemeClr val="bg1"/>
                </a:solidFill>
                <a:effectLst/>
                <a:latin typeface="Times New Roman" panose="02020603050405020304" pitchFamily="18" charset="0"/>
                <a:cs typeface="Times New Roman" panose="02020603050405020304" pitchFamily="18" charset="0"/>
              </a:rPr>
              <a:t> for expansion.</a:t>
            </a:r>
          </a:p>
          <a:p>
            <a:pPr marL="114300" marR="0" indent="-34290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Declining areas: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Reveals </a:t>
            </a:r>
            <a:r>
              <a:rPr lang="en-IN" sz="2000" b="1" dirty="0">
                <a:solidFill>
                  <a:schemeClr val="bg1"/>
                </a:solidFill>
                <a:effectLst/>
                <a:latin typeface="Times New Roman" panose="02020603050405020304" pitchFamily="18" charset="0"/>
                <a:cs typeface="Times New Roman" panose="02020603050405020304" pitchFamily="18" charset="0"/>
              </a:rPr>
              <a:t>states where insurance adoption is stagnating or declining</a:t>
            </a:r>
            <a:r>
              <a:rPr lang="en-IN" sz="2000" dirty="0">
                <a:solidFill>
                  <a:schemeClr val="bg1"/>
                </a:solidFill>
                <a:effectLst/>
                <a:latin typeface="Times New Roman" panose="02020603050405020304" pitchFamily="18" charset="0"/>
                <a:cs typeface="Times New Roman" panose="02020603050405020304" pitchFamily="18" charset="0"/>
              </a:rPr>
              <a:t>.</a:t>
            </a:r>
          </a:p>
          <a:p>
            <a:pPr lvl="1" fontAlgn="ctr"/>
            <a:r>
              <a:rPr lang="en-IN" sz="2000" dirty="0">
                <a:solidFill>
                  <a:schemeClr val="bg1"/>
                </a:solidFill>
                <a:effectLst/>
                <a:latin typeface="Times New Roman" panose="02020603050405020304" pitchFamily="18" charset="0"/>
                <a:cs typeface="Times New Roman" panose="02020603050405020304" pitchFamily="18" charset="0"/>
              </a:rPr>
              <a:t>Suggests </a:t>
            </a:r>
            <a:r>
              <a:rPr lang="en-IN" sz="2000" b="1" dirty="0">
                <a:solidFill>
                  <a:schemeClr val="bg1"/>
                </a:solidFill>
                <a:effectLst/>
                <a:latin typeface="Times New Roman" panose="02020603050405020304" pitchFamily="18" charset="0"/>
                <a:cs typeface="Times New Roman" panose="02020603050405020304" pitchFamily="18" charset="0"/>
              </a:rPr>
              <a:t>re-evaluating strategies in underperforming regions</a:t>
            </a:r>
            <a:r>
              <a:rPr lang="en-IN" sz="2000" dirty="0">
                <a:solidFill>
                  <a:schemeClr val="bg1"/>
                </a:solidFill>
                <a:effectLst/>
                <a:latin typeface="Times New Roman" panose="02020603050405020304" pitchFamily="18" charset="0"/>
                <a:cs typeface="Times New Roman" panose="02020603050405020304" pitchFamily="18" charset="0"/>
              </a:rPr>
              <a:t>.</a:t>
            </a:r>
          </a:p>
          <a:p>
            <a:pPr marL="114300" marR="0" indent="-34290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Category performance:</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Shows </a:t>
            </a:r>
            <a:r>
              <a:rPr lang="en-IN" sz="2000" b="1" dirty="0">
                <a:solidFill>
                  <a:schemeClr val="bg1"/>
                </a:solidFill>
                <a:effectLst/>
                <a:latin typeface="Times New Roman" panose="02020603050405020304" pitchFamily="18" charset="0"/>
                <a:cs typeface="Times New Roman" panose="02020603050405020304" pitchFamily="18" charset="0"/>
              </a:rPr>
              <a:t>which insurance types are most successful in each state</a:t>
            </a:r>
            <a:r>
              <a:rPr lang="en-IN" sz="2000" dirty="0">
                <a:solidFill>
                  <a:schemeClr val="bg1"/>
                </a:solidFill>
                <a:effectLst/>
                <a:latin typeface="Times New Roman" panose="02020603050405020304" pitchFamily="18" charset="0"/>
                <a:cs typeface="Times New Roman" panose="02020603050405020304" pitchFamily="18" charset="0"/>
              </a:rPr>
              <a:t>.</a:t>
            </a:r>
          </a:p>
          <a:p>
            <a:pPr lvl="1" fontAlgn="ctr"/>
            <a:r>
              <a:rPr lang="en-IN" sz="2000" dirty="0">
                <a:solidFill>
                  <a:schemeClr val="bg1"/>
                </a:solidFill>
                <a:effectLst/>
                <a:latin typeface="Times New Roman" panose="02020603050405020304" pitchFamily="18" charset="0"/>
                <a:cs typeface="Times New Roman" panose="02020603050405020304" pitchFamily="18" charset="0"/>
              </a:rPr>
              <a:t>Helps focus on </a:t>
            </a:r>
            <a:r>
              <a:rPr lang="en-IN" sz="2000" b="1" dirty="0">
                <a:solidFill>
                  <a:schemeClr val="bg1"/>
                </a:solidFill>
                <a:effectLst/>
                <a:latin typeface="Times New Roman" panose="02020603050405020304" pitchFamily="18" charset="0"/>
                <a:cs typeface="Times New Roman" panose="02020603050405020304" pitchFamily="18" charset="0"/>
              </a:rPr>
              <a:t>profitable policy types</a:t>
            </a:r>
            <a:r>
              <a:rPr lang="en-IN" sz="2000" dirty="0">
                <a:solidFill>
                  <a:schemeClr val="bg1"/>
                </a:solidFill>
                <a:effectLst/>
                <a:latin typeface="Times New Roman" panose="02020603050405020304" pitchFamily="18" charset="0"/>
                <a:cs typeface="Times New Roman" panose="02020603050405020304" pitchFamily="18" charset="0"/>
              </a:rPr>
              <a:t>.</a:t>
            </a: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69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1767D6-5A41-4F96-EEA9-E38F80DE27EE}"/>
              </a:ext>
            </a:extLst>
          </p:cNvPr>
          <p:cNvSpPr>
            <a:spLocks noGrp="1"/>
          </p:cNvSpPr>
          <p:nvPr>
            <p:ph idx="1"/>
          </p:nvPr>
        </p:nvSpPr>
        <p:spPr>
          <a:xfrm>
            <a:off x="381000" y="475796"/>
            <a:ext cx="10515600" cy="5707290"/>
          </a:xfrm>
        </p:spPr>
        <p:txBody>
          <a:bodyPr>
            <a:noAutofit/>
          </a:bodyPr>
          <a:lstStyle/>
          <a:p>
            <a:pPr marL="0" indent="0">
              <a:buNone/>
            </a:pPr>
            <a:r>
              <a:rPr lang="en-IN" sz="2000" b="1" dirty="0">
                <a:solidFill>
                  <a:schemeClr val="bg1"/>
                </a:solidFill>
                <a:latin typeface="Times New Roman" panose="02020603050405020304" pitchFamily="18" charset="0"/>
                <a:cs typeface="Times New Roman" panose="02020603050405020304" pitchFamily="18" charset="0"/>
              </a:rPr>
              <a:t>Case Study 4</a:t>
            </a:r>
            <a:r>
              <a:rPr lang="en-IN" sz="2000" dirty="0">
                <a:solidFill>
                  <a:schemeClr val="bg1"/>
                </a:solidFill>
                <a:latin typeface="Times New Roman" panose="02020603050405020304" pitchFamily="18" charset="0"/>
                <a:cs typeface="Times New Roman" panose="02020603050405020304" pitchFamily="18" charset="0"/>
              </a:rPr>
              <a:t>:  Transaction Analysis for Market Expansion</a:t>
            </a:r>
          </a:p>
          <a:p>
            <a:pPr rtl="0" fontAlgn="ctr">
              <a:buFont typeface="Wingdings" panose="05000000000000000000" pitchFamily="2" charset="2"/>
              <a:buChar char="Ø"/>
            </a:pPr>
            <a:r>
              <a:rPr lang="en-IN" sz="2000" b="1" i="0" dirty="0">
                <a:solidFill>
                  <a:schemeClr val="bg1"/>
                </a:solidFill>
                <a:effectLst/>
                <a:latin typeface="Times New Roman" panose="02020603050405020304" pitchFamily="18" charset="0"/>
                <a:cs typeface="Times New Roman" panose="02020603050405020304" pitchFamily="18" charset="0"/>
              </a:rPr>
              <a:t>Identify High-Growth States </a:t>
            </a:r>
          </a:p>
          <a:p>
            <a:pPr marL="742950" lvl="1" indent="-285750" rtl="0" fontAlgn="ctr">
              <a:buFont typeface="Courier New" panose="02070309020205020404" pitchFamily="49" charset="0"/>
              <a:buChar char="o"/>
            </a:pPr>
            <a:r>
              <a:rPr lang="en-IN" sz="2000" b="1" i="0" dirty="0">
                <a:solidFill>
                  <a:schemeClr val="bg1"/>
                </a:solidFill>
                <a:effectLst/>
                <a:latin typeface="Times New Roman" panose="02020603050405020304" pitchFamily="18" charset="0"/>
                <a:cs typeface="Times New Roman" panose="02020603050405020304" pitchFamily="18" charset="0"/>
              </a:rPr>
              <a:t>The </a:t>
            </a:r>
            <a:r>
              <a:rPr lang="en-IN" sz="2000" b="1" i="0" dirty="0" err="1">
                <a:solidFill>
                  <a:schemeClr val="bg1"/>
                </a:solidFill>
                <a:effectLst/>
                <a:latin typeface="Times New Roman" panose="02020603050405020304" pitchFamily="18" charset="0"/>
                <a:cs typeface="Times New Roman" panose="02020603050405020304" pitchFamily="18" charset="0"/>
              </a:rPr>
              <a:t>avg_growth_rate</a:t>
            </a:r>
            <a:r>
              <a:rPr lang="en-IN" sz="2000" b="1" i="0" dirty="0">
                <a:solidFill>
                  <a:schemeClr val="bg1"/>
                </a:solidFill>
                <a:effectLst/>
                <a:latin typeface="Times New Roman" panose="02020603050405020304" pitchFamily="18" charset="0"/>
                <a:cs typeface="Times New Roman" panose="02020603050405020304" pitchFamily="18" charset="0"/>
              </a:rPr>
              <a:t> column helps spot states with rapid transaction growth, which are ideal for further investment and marketing efforts.</a:t>
            </a:r>
          </a:p>
          <a:p>
            <a:pPr rtl="0" fontAlgn="ctr">
              <a:buFont typeface="Wingdings" panose="05000000000000000000" pitchFamily="2" charset="2"/>
              <a:buChar char="Ø"/>
            </a:pPr>
            <a:r>
              <a:rPr lang="en-IN" sz="2000" b="1" i="0" dirty="0">
                <a:solidFill>
                  <a:schemeClr val="bg1"/>
                </a:solidFill>
                <a:effectLst/>
                <a:latin typeface="Times New Roman" panose="02020603050405020304" pitchFamily="18" charset="0"/>
                <a:cs typeface="Times New Roman" panose="02020603050405020304" pitchFamily="18" charset="0"/>
              </a:rPr>
              <a:t>Detect Market Saturation or Decline </a:t>
            </a:r>
          </a:p>
          <a:p>
            <a:pPr marL="742950" lvl="1" indent="-285750" rtl="0" fontAlgn="ctr">
              <a:buFont typeface="Courier New" panose="02070309020205020404" pitchFamily="49" charset="0"/>
              <a:buChar char="o"/>
            </a:pPr>
            <a:r>
              <a:rPr lang="en-IN" sz="2000" b="1" i="0" dirty="0">
                <a:solidFill>
                  <a:schemeClr val="bg1"/>
                </a:solidFill>
                <a:effectLst/>
                <a:latin typeface="Times New Roman" panose="02020603050405020304" pitchFamily="18" charset="0"/>
                <a:cs typeface="Times New Roman" panose="02020603050405020304" pitchFamily="18" charset="0"/>
              </a:rPr>
              <a:t>States with low or negative growth rates may need intervention, such as better incentives, partnerships, or promotional offers.</a:t>
            </a:r>
          </a:p>
          <a:p>
            <a:pPr rtl="0" fontAlgn="ctr">
              <a:buFont typeface="Wingdings" panose="05000000000000000000" pitchFamily="2" charset="2"/>
              <a:buChar char="Ø"/>
            </a:pPr>
            <a:r>
              <a:rPr lang="en-IN" sz="2000" b="1" i="0" dirty="0">
                <a:solidFill>
                  <a:schemeClr val="bg1"/>
                </a:solidFill>
                <a:effectLst/>
                <a:latin typeface="Times New Roman" panose="02020603050405020304" pitchFamily="18" charset="0"/>
                <a:cs typeface="Times New Roman" panose="02020603050405020304" pitchFamily="18" charset="0"/>
              </a:rPr>
              <a:t>Prioritize Expansion Based on Transaction Volume </a:t>
            </a:r>
          </a:p>
          <a:p>
            <a:pPr marL="742950" lvl="1" indent="-285750" rtl="0" fontAlgn="ctr">
              <a:buFont typeface="Courier New" panose="02070309020205020404" pitchFamily="49" charset="0"/>
              <a:buChar char="o"/>
            </a:pPr>
            <a:r>
              <a:rPr lang="en-IN" sz="2000" b="1" i="0" dirty="0">
                <a:solidFill>
                  <a:schemeClr val="bg1"/>
                </a:solidFill>
                <a:effectLst/>
                <a:latin typeface="Times New Roman" panose="02020603050405020304" pitchFamily="18" charset="0"/>
                <a:cs typeface="Times New Roman" panose="02020603050405020304" pitchFamily="18" charset="0"/>
              </a:rPr>
              <a:t>High transaction amounts with low growth indicate mature markets, while high growth with low transaction amounts suggests emerging markets with potential.</a:t>
            </a:r>
          </a:p>
          <a:p>
            <a:pPr rtl="0" fontAlgn="ctr">
              <a:buFont typeface="Wingdings" panose="05000000000000000000" pitchFamily="2" charset="2"/>
              <a:buChar char="Ø"/>
            </a:pPr>
            <a:r>
              <a:rPr lang="en-IN" sz="2000" b="1" i="0" dirty="0">
                <a:solidFill>
                  <a:schemeClr val="bg1"/>
                </a:solidFill>
                <a:effectLst/>
                <a:latin typeface="Times New Roman" panose="02020603050405020304" pitchFamily="18" charset="0"/>
                <a:cs typeface="Times New Roman" panose="02020603050405020304" pitchFamily="18" charset="0"/>
              </a:rPr>
              <a:t>Regional Insights for Strategic Decisions </a:t>
            </a:r>
          </a:p>
          <a:p>
            <a:pPr marL="742950" lvl="1" indent="-285750" rtl="0" fontAlgn="ctr">
              <a:buFont typeface="Courier New" panose="02070309020205020404" pitchFamily="49" charset="0"/>
              <a:buChar char="o"/>
            </a:pPr>
            <a:r>
              <a:rPr lang="en-IN" sz="2000" b="1" i="0" dirty="0">
                <a:solidFill>
                  <a:schemeClr val="bg1"/>
                </a:solidFill>
                <a:effectLst/>
                <a:latin typeface="Times New Roman" panose="02020603050405020304" pitchFamily="18" charset="0"/>
                <a:cs typeface="Times New Roman" panose="02020603050405020304" pitchFamily="18" charset="0"/>
              </a:rPr>
              <a:t>The state-wise breakdown allows </a:t>
            </a:r>
            <a:r>
              <a:rPr lang="en-IN" sz="2000" b="1" i="0" dirty="0" err="1">
                <a:solidFill>
                  <a:schemeClr val="bg1"/>
                </a:solidFill>
                <a:effectLst/>
                <a:latin typeface="Times New Roman" panose="02020603050405020304" pitchFamily="18" charset="0"/>
                <a:cs typeface="Times New Roman" panose="02020603050405020304" pitchFamily="18" charset="0"/>
              </a:rPr>
              <a:t>PhonePe</a:t>
            </a:r>
            <a:r>
              <a:rPr lang="en-IN" sz="2000" b="1" i="0" dirty="0">
                <a:solidFill>
                  <a:schemeClr val="bg1"/>
                </a:solidFill>
                <a:effectLst/>
                <a:latin typeface="Times New Roman" panose="02020603050405020304" pitchFamily="18" charset="0"/>
                <a:cs typeface="Times New Roman" panose="02020603050405020304" pitchFamily="18" charset="0"/>
              </a:rPr>
              <a:t> to customize strategies based on transaction </a:t>
            </a:r>
            <a:r>
              <a:rPr lang="en-IN" sz="2000" b="1" i="0" dirty="0" err="1">
                <a:solidFill>
                  <a:schemeClr val="bg1"/>
                </a:solidFill>
                <a:effectLst/>
                <a:latin typeface="Times New Roman" panose="02020603050405020304" pitchFamily="18" charset="0"/>
                <a:cs typeface="Times New Roman" panose="02020603050405020304" pitchFamily="18" charset="0"/>
              </a:rPr>
              <a:t>behavior</a:t>
            </a:r>
            <a:r>
              <a:rPr lang="en-IN" sz="2000" b="1" i="0" dirty="0">
                <a:solidFill>
                  <a:schemeClr val="bg1"/>
                </a:solidFill>
                <a:effectLst/>
                <a:latin typeface="Times New Roman" panose="02020603050405020304" pitchFamily="18" charset="0"/>
                <a:cs typeface="Times New Roman" panose="02020603050405020304" pitchFamily="18" charset="0"/>
              </a:rPr>
              <a:t> in different regions.</a:t>
            </a:r>
            <a:endParaRPr lang="en-IN" sz="2000" dirty="0">
              <a:solidFill>
                <a:schemeClr val="bg1"/>
              </a:solidFill>
              <a:effectLst/>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14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F55DE-719A-8151-9844-5D6BC672FD71}"/>
              </a:ext>
            </a:extLst>
          </p:cNvPr>
          <p:cNvSpPr>
            <a:spLocks noGrp="1"/>
          </p:cNvSpPr>
          <p:nvPr>
            <p:ph idx="1"/>
          </p:nvPr>
        </p:nvSpPr>
        <p:spPr>
          <a:xfrm>
            <a:off x="381000" y="337457"/>
            <a:ext cx="10515600" cy="5839506"/>
          </a:xfrm>
        </p:spPr>
        <p:txBody>
          <a:bodyPr>
            <a:normAutofit/>
          </a:bodyPr>
          <a:lstStyle/>
          <a:p>
            <a:r>
              <a:rPr lang="en-IN" sz="2000" b="1" dirty="0">
                <a:solidFill>
                  <a:schemeClr val="bg1"/>
                </a:solidFill>
                <a:latin typeface="Times New Roman" panose="02020603050405020304" pitchFamily="18" charset="0"/>
                <a:cs typeface="Times New Roman" panose="02020603050405020304" pitchFamily="18" charset="0"/>
              </a:rPr>
              <a:t>Case Study 5</a:t>
            </a:r>
            <a:r>
              <a:rPr lang="en-IN"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Transaction Analysis Across States and Districts</a:t>
            </a:r>
          </a:p>
          <a:p>
            <a:pPr marL="57150" marR="0" indent="-28575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Top-Performing States &amp; Districts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The states and districts with the </a:t>
            </a:r>
            <a:r>
              <a:rPr lang="en-IN" sz="2000" b="1" dirty="0">
                <a:solidFill>
                  <a:schemeClr val="bg1"/>
                </a:solidFill>
                <a:effectLst/>
                <a:latin typeface="Times New Roman" panose="02020603050405020304" pitchFamily="18" charset="0"/>
                <a:cs typeface="Times New Roman" panose="02020603050405020304" pitchFamily="18" charset="0"/>
              </a:rPr>
              <a:t>highest transaction count and value</a:t>
            </a:r>
            <a:r>
              <a:rPr lang="en-IN" sz="2000" dirty="0">
                <a:solidFill>
                  <a:schemeClr val="bg1"/>
                </a:solidFill>
                <a:effectLst/>
                <a:latin typeface="Times New Roman" panose="02020603050405020304" pitchFamily="18" charset="0"/>
                <a:cs typeface="Times New Roman" panose="02020603050405020304" pitchFamily="18" charset="0"/>
              </a:rPr>
              <a:t> will appear at the top.</a:t>
            </a:r>
          </a:p>
          <a:p>
            <a:pPr lvl="1" fontAlgn="ctr"/>
            <a:r>
              <a:rPr lang="en-IN" sz="2000" dirty="0">
                <a:solidFill>
                  <a:schemeClr val="bg1"/>
                </a:solidFill>
                <a:effectLst/>
                <a:latin typeface="Times New Roman" panose="02020603050405020304" pitchFamily="18" charset="0"/>
                <a:cs typeface="Times New Roman" panose="02020603050405020304" pitchFamily="18" charset="0"/>
              </a:rPr>
              <a:t>This helps in </a:t>
            </a:r>
            <a:r>
              <a:rPr lang="en-IN" sz="2000" b="1" dirty="0">
                <a:solidFill>
                  <a:schemeClr val="bg1"/>
                </a:solidFill>
                <a:effectLst/>
                <a:latin typeface="Times New Roman" panose="02020603050405020304" pitchFamily="18" charset="0"/>
                <a:cs typeface="Times New Roman" panose="02020603050405020304" pitchFamily="18" charset="0"/>
              </a:rPr>
              <a:t>prioritizing high-activity regions</a:t>
            </a:r>
            <a:r>
              <a:rPr lang="en-IN" sz="2000" dirty="0">
                <a:solidFill>
                  <a:schemeClr val="bg1"/>
                </a:solidFill>
                <a:effectLst/>
                <a:latin typeface="Times New Roman" panose="02020603050405020304" pitchFamily="18" charset="0"/>
                <a:cs typeface="Times New Roman" panose="02020603050405020304" pitchFamily="18" charset="0"/>
              </a:rPr>
              <a:t> for business expansion or marketing.</a:t>
            </a:r>
          </a:p>
          <a:p>
            <a:pPr marL="57150" marR="0" indent="-28575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Regional Market Trends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Comparing state vs. district transactions </a:t>
            </a:r>
            <a:r>
              <a:rPr lang="en-IN" sz="2000" b="1" dirty="0">
                <a:solidFill>
                  <a:schemeClr val="bg1"/>
                </a:solidFill>
                <a:effectLst/>
                <a:latin typeface="Times New Roman" panose="02020603050405020304" pitchFamily="18" charset="0"/>
                <a:cs typeface="Times New Roman" panose="02020603050405020304" pitchFamily="18" charset="0"/>
              </a:rPr>
              <a:t>highlights localized market trends</a:t>
            </a:r>
            <a:r>
              <a:rPr lang="en-IN" sz="2000" dirty="0">
                <a:solidFill>
                  <a:schemeClr val="bg1"/>
                </a:solidFill>
                <a:effectLst/>
                <a:latin typeface="Times New Roman" panose="02020603050405020304" pitchFamily="18" charset="0"/>
                <a:cs typeface="Times New Roman" panose="02020603050405020304" pitchFamily="18" charset="0"/>
              </a:rPr>
              <a:t>.</a:t>
            </a:r>
          </a:p>
          <a:p>
            <a:pPr lvl="1" fontAlgn="ctr"/>
            <a:r>
              <a:rPr lang="en-IN" sz="2000" dirty="0">
                <a:solidFill>
                  <a:schemeClr val="bg1"/>
                </a:solidFill>
                <a:effectLst/>
                <a:latin typeface="Times New Roman" panose="02020603050405020304" pitchFamily="18" charset="0"/>
                <a:cs typeface="Times New Roman" panose="02020603050405020304" pitchFamily="18" charset="0"/>
              </a:rPr>
              <a:t>Some states might have high transactions overall, but specific districts could be </a:t>
            </a:r>
            <a:r>
              <a:rPr lang="en-IN" sz="2000" b="1" dirty="0">
                <a:solidFill>
                  <a:schemeClr val="bg1"/>
                </a:solidFill>
                <a:effectLst/>
                <a:latin typeface="Times New Roman" panose="02020603050405020304" pitchFamily="18" charset="0"/>
                <a:cs typeface="Times New Roman" panose="02020603050405020304" pitchFamily="18" charset="0"/>
              </a:rPr>
              <a:t>underperforming or outperforming</a:t>
            </a:r>
            <a:r>
              <a:rPr lang="en-IN" sz="2000" dirty="0">
                <a:solidFill>
                  <a:schemeClr val="bg1"/>
                </a:solidFill>
                <a:effectLst/>
                <a:latin typeface="Times New Roman" panose="02020603050405020304" pitchFamily="18" charset="0"/>
                <a:cs typeface="Times New Roman" panose="02020603050405020304" pitchFamily="18" charset="0"/>
              </a:rPr>
              <a:t>.</a:t>
            </a:r>
          </a:p>
          <a:p>
            <a:pPr marL="57150" marR="0" indent="-285750">
              <a:buFont typeface="Wingdings" panose="05000000000000000000" pitchFamily="2" charset="2"/>
              <a:buChar char="Ø"/>
            </a:pPr>
            <a:r>
              <a:rPr lang="en-IN" sz="2000" dirty="0">
                <a:solidFill>
                  <a:schemeClr val="bg1"/>
                </a:solidFill>
                <a:effectLst/>
                <a:latin typeface="Times New Roman" panose="02020603050405020304" pitchFamily="18" charset="0"/>
                <a:cs typeface="Times New Roman" panose="02020603050405020304" pitchFamily="18" charset="0"/>
              </a:rPr>
              <a:t> </a:t>
            </a:r>
            <a:r>
              <a:rPr lang="en-IN" sz="2000" b="1" dirty="0">
                <a:solidFill>
                  <a:schemeClr val="bg1"/>
                </a:solidFill>
                <a:effectLst/>
                <a:latin typeface="Times New Roman" panose="02020603050405020304" pitchFamily="18" charset="0"/>
                <a:cs typeface="Times New Roman" panose="02020603050405020304" pitchFamily="18" charset="0"/>
              </a:rPr>
              <a:t>Targeted Marketing &amp; Expansion Opportunities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Underperforming regions with </a:t>
            </a:r>
            <a:r>
              <a:rPr lang="en-IN" sz="2000" b="1" dirty="0">
                <a:solidFill>
                  <a:schemeClr val="bg1"/>
                </a:solidFill>
                <a:effectLst/>
                <a:latin typeface="Times New Roman" panose="02020603050405020304" pitchFamily="18" charset="0"/>
                <a:cs typeface="Times New Roman" panose="02020603050405020304" pitchFamily="18" charset="0"/>
              </a:rPr>
              <a:t>lower transaction values</a:t>
            </a:r>
            <a:r>
              <a:rPr lang="en-IN" sz="2000" dirty="0">
                <a:solidFill>
                  <a:schemeClr val="bg1"/>
                </a:solidFill>
                <a:effectLst/>
                <a:latin typeface="Times New Roman" panose="02020603050405020304" pitchFamily="18" charset="0"/>
                <a:cs typeface="Times New Roman" panose="02020603050405020304" pitchFamily="18" charset="0"/>
              </a:rPr>
              <a:t> can be </a:t>
            </a:r>
            <a:r>
              <a:rPr lang="en-IN" sz="2000" dirty="0" err="1">
                <a:solidFill>
                  <a:schemeClr val="bg1"/>
                </a:solidFill>
                <a:effectLst/>
                <a:latin typeface="Times New Roman" panose="02020603050405020304" pitchFamily="18" charset="0"/>
                <a:cs typeface="Times New Roman" panose="02020603050405020304" pitchFamily="18" charset="0"/>
              </a:rPr>
              <a:t>analyzed</a:t>
            </a:r>
            <a:r>
              <a:rPr lang="en-IN" sz="2000" dirty="0">
                <a:solidFill>
                  <a:schemeClr val="bg1"/>
                </a:solidFill>
                <a:effectLst/>
                <a:latin typeface="Times New Roman" panose="02020603050405020304" pitchFamily="18" charset="0"/>
                <a:cs typeface="Times New Roman" panose="02020603050405020304" pitchFamily="18" charset="0"/>
              </a:rPr>
              <a:t> for </a:t>
            </a:r>
            <a:r>
              <a:rPr lang="en-IN" sz="2000" b="1" dirty="0">
                <a:solidFill>
                  <a:schemeClr val="bg1"/>
                </a:solidFill>
                <a:effectLst/>
                <a:latin typeface="Times New Roman" panose="02020603050405020304" pitchFamily="18" charset="0"/>
                <a:cs typeface="Times New Roman" panose="02020603050405020304" pitchFamily="18" charset="0"/>
              </a:rPr>
              <a:t>growth potential</a:t>
            </a:r>
            <a:r>
              <a:rPr lang="en-IN" sz="2000" dirty="0">
                <a:solidFill>
                  <a:schemeClr val="bg1"/>
                </a:solidFill>
                <a:effectLst/>
                <a:latin typeface="Times New Roman" panose="02020603050405020304" pitchFamily="18" charset="0"/>
                <a:cs typeface="Times New Roman" panose="02020603050405020304" pitchFamily="18" charset="0"/>
              </a:rPr>
              <a:t>.</a:t>
            </a:r>
          </a:p>
          <a:p>
            <a:pPr lvl="1" fontAlgn="ctr"/>
            <a:r>
              <a:rPr lang="en-IN" sz="2000" dirty="0">
                <a:solidFill>
                  <a:schemeClr val="bg1"/>
                </a:solidFill>
                <a:effectLst/>
                <a:latin typeface="Times New Roman" panose="02020603050405020304" pitchFamily="18" charset="0"/>
                <a:cs typeface="Times New Roman" panose="02020603050405020304" pitchFamily="18" charset="0"/>
              </a:rPr>
              <a:t>High-performing areas might indicate </a:t>
            </a:r>
            <a:r>
              <a:rPr lang="en-IN" sz="2000" b="1" dirty="0">
                <a:solidFill>
                  <a:schemeClr val="bg1"/>
                </a:solidFill>
                <a:effectLst/>
                <a:latin typeface="Times New Roman" panose="02020603050405020304" pitchFamily="18" charset="0"/>
                <a:cs typeface="Times New Roman" panose="02020603050405020304" pitchFamily="18" charset="0"/>
              </a:rPr>
              <a:t>strong user engagement</a:t>
            </a:r>
            <a:r>
              <a:rPr lang="en-IN" sz="2000" dirty="0">
                <a:solidFill>
                  <a:schemeClr val="bg1"/>
                </a:solidFill>
                <a:effectLst/>
                <a:latin typeface="Times New Roman" panose="02020603050405020304" pitchFamily="18" charset="0"/>
                <a:cs typeface="Times New Roman" panose="02020603050405020304" pitchFamily="18" charset="0"/>
              </a:rPr>
              <a:t> and opportunities for </a:t>
            </a:r>
            <a:r>
              <a:rPr lang="en-IN" sz="2000" b="1" dirty="0">
                <a:solidFill>
                  <a:schemeClr val="bg1"/>
                </a:solidFill>
                <a:effectLst/>
                <a:latin typeface="Times New Roman" panose="02020603050405020304" pitchFamily="18" charset="0"/>
                <a:cs typeface="Times New Roman" panose="02020603050405020304" pitchFamily="18" charset="0"/>
              </a:rPr>
              <a:t>new service offerings</a:t>
            </a:r>
            <a:r>
              <a:rPr lang="en-IN" sz="2000" dirty="0">
                <a:solidFill>
                  <a:schemeClr val="bg1"/>
                </a:solidFill>
                <a:effectLst/>
                <a:latin typeface="Times New Roman" panose="02020603050405020304" pitchFamily="18" charset="0"/>
                <a:cs typeface="Times New Roman" panose="02020603050405020304" pitchFamily="18" charset="0"/>
              </a:rPr>
              <a:t>.</a:t>
            </a:r>
          </a:p>
          <a:p>
            <a:pPr marL="57150" marR="0" indent="-28575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Investment &amp; Resource Allocation</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Helps </a:t>
            </a:r>
            <a:r>
              <a:rPr lang="en-IN" sz="2000" b="1" dirty="0" err="1">
                <a:solidFill>
                  <a:schemeClr val="bg1"/>
                </a:solidFill>
                <a:effectLst/>
                <a:latin typeface="Times New Roman" panose="02020603050405020304" pitchFamily="18" charset="0"/>
                <a:cs typeface="Times New Roman" panose="02020603050405020304" pitchFamily="18" charset="0"/>
              </a:rPr>
              <a:t>PhonePe</a:t>
            </a:r>
            <a:r>
              <a:rPr lang="en-IN" sz="2000" dirty="0">
                <a:solidFill>
                  <a:schemeClr val="bg1"/>
                </a:solidFill>
                <a:effectLst/>
                <a:latin typeface="Times New Roman" panose="02020603050405020304" pitchFamily="18" charset="0"/>
                <a:cs typeface="Times New Roman" panose="02020603050405020304" pitchFamily="18" charset="0"/>
              </a:rPr>
              <a:t> decide where to invest in promotions, partnerships, and infrastructure.</a:t>
            </a:r>
          </a:p>
          <a:p>
            <a:pPr lvl="1" fontAlgn="ctr"/>
            <a:r>
              <a:rPr lang="en-IN" sz="2000" dirty="0">
                <a:solidFill>
                  <a:schemeClr val="bg1"/>
                </a:solidFill>
                <a:effectLst/>
                <a:latin typeface="Times New Roman" panose="02020603050405020304" pitchFamily="18" charset="0"/>
                <a:cs typeface="Times New Roman" panose="02020603050405020304" pitchFamily="18" charset="0"/>
              </a:rPr>
              <a:t>If some districts have </a:t>
            </a:r>
            <a:r>
              <a:rPr lang="en-IN" sz="2000" b="1" dirty="0">
                <a:solidFill>
                  <a:schemeClr val="bg1"/>
                </a:solidFill>
                <a:effectLst/>
                <a:latin typeface="Times New Roman" panose="02020603050405020304" pitchFamily="18" charset="0"/>
                <a:cs typeface="Times New Roman" panose="02020603050405020304" pitchFamily="18" charset="0"/>
              </a:rPr>
              <a:t>low transaction count but high value</a:t>
            </a:r>
            <a:r>
              <a:rPr lang="en-IN" sz="2000" dirty="0">
                <a:solidFill>
                  <a:schemeClr val="bg1"/>
                </a:solidFill>
                <a:effectLst/>
                <a:latin typeface="Times New Roman" panose="02020603050405020304" pitchFamily="18" charset="0"/>
                <a:cs typeface="Times New Roman" panose="02020603050405020304" pitchFamily="18" charset="0"/>
              </a:rPr>
              <a:t>, they might be </a:t>
            </a:r>
            <a:r>
              <a:rPr lang="en-IN" sz="2000" b="1" dirty="0">
                <a:solidFill>
                  <a:schemeClr val="bg1"/>
                </a:solidFill>
                <a:effectLst/>
                <a:latin typeface="Times New Roman" panose="02020603050405020304" pitchFamily="18" charset="0"/>
                <a:cs typeface="Times New Roman" panose="02020603050405020304" pitchFamily="18" charset="0"/>
              </a:rPr>
              <a:t>niche markets with high-value users</a:t>
            </a:r>
            <a:r>
              <a:rPr lang="en-IN" sz="2000" dirty="0">
                <a:solidFill>
                  <a:schemeClr val="bg1"/>
                </a:solidFill>
                <a:effectLst/>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08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7447-C6C1-2669-2456-30F979B6D4D6}"/>
              </a:ext>
            </a:extLst>
          </p:cNvPr>
          <p:cNvSpPr>
            <a:spLocks noGrp="1"/>
          </p:cNvSpPr>
          <p:nvPr>
            <p:ph type="title"/>
          </p:nvPr>
        </p:nvSpPr>
        <p:spPr>
          <a:xfrm>
            <a:off x="76200" y="-244475"/>
            <a:ext cx="10515600" cy="1325563"/>
          </a:xfrm>
        </p:spPr>
        <p:txBody>
          <a:bodyPr>
            <a:normAutofit/>
          </a:bodyPr>
          <a:lstStyle/>
          <a:p>
            <a:r>
              <a:rPr lang="en-IN" sz="3600" b="1" dirty="0">
                <a:solidFill>
                  <a:schemeClr val="bg1"/>
                </a:solidFill>
                <a:latin typeface="Times New Roman" panose="02020603050405020304" pitchFamily="18" charset="0"/>
                <a:cs typeface="Times New Roman" panose="02020603050405020304" pitchFamily="18" charset="0"/>
              </a:rPr>
              <a:t>PYTHON AND STREAMLIT DASHBOARD</a:t>
            </a:r>
          </a:p>
        </p:txBody>
      </p:sp>
      <p:sp>
        <p:nvSpPr>
          <p:cNvPr id="3" name="Content Placeholder 2">
            <a:extLst>
              <a:ext uri="{FF2B5EF4-FFF2-40B4-BE49-F238E27FC236}">
                <a16:creationId xmlns:a16="http://schemas.microsoft.com/office/drawing/2014/main" id="{169C40BD-06EB-4D90-6AFA-D5AB40C7D5C9}"/>
              </a:ext>
            </a:extLst>
          </p:cNvPr>
          <p:cNvSpPr>
            <a:spLocks noGrp="1"/>
          </p:cNvSpPr>
          <p:nvPr>
            <p:ph idx="1"/>
          </p:nvPr>
        </p:nvSpPr>
        <p:spPr>
          <a:xfrm>
            <a:off x="195943" y="747939"/>
            <a:ext cx="11919857" cy="5848804"/>
          </a:xfrm>
        </p:spPr>
        <p:txBody>
          <a:bodyPr>
            <a:normAutofit/>
          </a:bodyPr>
          <a:lstStyle/>
          <a:p>
            <a:pPr>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Overview of </a:t>
            </a:r>
            <a:r>
              <a:rPr lang="en-US" sz="2000" b="1" dirty="0" err="1">
                <a:solidFill>
                  <a:schemeClr val="bg1"/>
                </a:solidFill>
                <a:latin typeface="Times New Roman" panose="02020603050405020304" pitchFamily="18" charset="0"/>
                <a:cs typeface="Times New Roman" panose="02020603050405020304" pitchFamily="18" charset="0"/>
              </a:rPr>
              <a:t>Streamlit</a:t>
            </a:r>
            <a:r>
              <a:rPr lang="en-US" sz="2000" b="1" dirty="0">
                <a:solidFill>
                  <a:schemeClr val="bg1"/>
                </a:solidFill>
                <a:latin typeface="Times New Roman" panose="02020603050405020304" pitchFamily="18" charset="0"/>
                <a:cs typeface="Times New Roman" panose="02020603050405020304" pitchFamily="18" charset="0"/>
              </a:rPr>
              <a:t> Usage</a:t>
            </a:r>
          </a:p>
          <a:p>
            <a:pPr>
              <a:buFont typeface="Arial" panose="020B0604020202020204" pitchFamily="34" charset="0"/>
              <a:buChar char="•"/>
            </a:pPr>
            <a:r>
              <a:rPr lang="en-US" sz="2000" dirty="0" err="1">
                <a:solidFill>
                  <a:schemeClr val="bg1"/>
                </a:solidFill>
                <a:latin typeface="Times New Roman" panose="02020603050405020304" pitchFamily="18" charset="0"/>
                <a:cs typeface="Times New Roman" panose="02020603050405020304" pitchFamily="18" charset="0"/>
              </a:rPr>
              <a:t>Streamlit</a:t>
            </a:r>
            <a:r>
              <a:rPr lang="en-US" sz="2000" dirty="0">
                <a:solidFill>
                  <a:schemeClr val="bg1"/>
                </a:solidFill>
                <a:latin typeface="Times New Roman" panose="02020603050405020304" pitchFamily="18" charset="0"/>
                <a:cs typeface="Times New Roman" panose="02020603050405020304" pitchFamily="18" charset="0"/>
              </a:rPr>
              <a:t> was used as the </a:t>
            </a:r>
            <a:r>
              <a:rPr lang="en-US" sz="2000" b="1" dirty="0">
                <a:solidFill>
                  <a:schemeClr val="bg1"/>
                </a:solidFill>
                <a:latin typeface="Times New Roman" panose="02020603050405020304" pitchFamily="18" charset="0"/>
                <a:cs typeface="Times New Roman" panose="02020603050405020304" pitchFamily="18" charset="0"/>
              </a:rPr>
              <a:t>primary framework</a:t>
            </a:r>
            <a:r>
              <a:rPr lang="en-US" sz="2000" dirty="0">
                <a:solidFill>
                  <a:schemeClr val="bg1"/>
                </a:solidFill>
                <a:latin typeface="Times New Roman" panose="02020603050405020304" pitchFamily="18" charset="0"/>
                <a:cs typeface="Times New Roman" panose="02020603050405020304" pitchFamily="18" charset="0"/>
              </a:rPr>
              <a:t> to build an interactive web dashboard for visualizing </a:t>
            </a:r>
            <a:r>
              <a:rPr lang="en-US" sz="2000" dirty="0" err="1">
                <a:solidFill>
                  <a:schemeClr val="bg1"/>
                </a:solidFill>
                <a:latin typeface="Times New Roman" panose="02020603050405020304" pitchFamily="18" charset="0"/>
                <a:cs typeface="Times New Roman" panose="02020603050405020304" pitchFamily="18" charset="0"/>
              </a:rPr>
              <a:t>PhonePe</a:t>
            </a:r>
            <a:r>
              <a:rPr lang="en-US" sz="2000" dirty="0">
                <a:solidFill>
                  <a:schemeClr val="bg1"/>
                </a:solidFill>
                <a:latin typeface="Times New Roman" panose="02020603050405020304" pitchFamily="18" charset="0"/>
                <a:cs typeface="Times New Roman" panose="02020603050405020304" pitchFamily="18" charset="0"/>
              </a:rPr>
              <a:t> transaction data.</a:t>
            </a:r>
          </a:p>
          <a:p>
            <a:pP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Python was used to write backend logic, process SQL query outputs, and connect visual components.</a:t>
            </a:r>
          </a:p>
          <a:p>
            <a:pPr>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Interactive Filters:</a:t>
            </a: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Users can filter data by </a:t>
            </a:r>
            <a:r>
              <a:rPr lang="en-US" sz="2000" b="1" dirty="0">
                <a:solidFill>
                  <a:schemeClr val="bg1"/>
                </a:solidFill>
                <a:latin typeface="Times New Roman" panose="02020603050405020304" pitchFamily="18" charset="0"/>
                <a:cs typeface="Times New Roman" panose="02020603050405020304" pitchFamily="18" charset="0"/>
              </a:rPr>
              <a:t>Transaction Type</a:t>
            </a:r>
            <a:r>
              <a:rPr lang="en-US" sz="2000"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State</a:t>
            </a:r>
            <a:r>
              <a:rPr lang="en-US" sz="2000"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Year</a:t>
            </a:r>
            <a:r>
              <a:rPr lang="en-US" sz="2000" dirty="0">
                <a:solidFill>
                  <a:schemeClr val="bg1"/>
                </a:solidFill>
                <a:latin typeface="Times New Roman" panose="02020603050405020304" pitchFamily="18" charset="0"/>
                <a:cs typeface="Times New Roman" panose="02020603050405020304" pitchFamily="18" charset="0"/>
              </a:rPr>
              <a:t>, and </a:t>
            </a:r>
            <a:r>
              <a:rPr lang="en-US" sz="2000" b="1" dirty="0">
                <a:solidFill>
                  <a:schemeClr val="bg1"/>
                </a:solidFill>
                <a:latin typeface="Times New Roman" panose="02020603050405020304" pitchFamily="18" charset="0"/>
                <a:cs typeface="Times New Roman" panose="02020603050405020304" pitchFamily="18" charset="0"/>
              </a:rPr>
              <a:t>Quarter</a:t>
            </a:r>
            <a:r>
              <a:rPr lang="en-US" sz="2000" dirty="0">
                <a:solidFill>
                  <a:schemeClr val="bg1"/>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Dropdowns dynamically update visualizations in real time, improving user control and data exploration.</a:t>
            </a:r>
          </a:p>
          <a:p>
            <a:pPr>
              <a:buFont typeface="Wingdings" panose="05000000000000000000" pitchFamily="2" charset="2"/>
              <a:buChar char="Ø"/>
            </a:pPr>
            <a:r>
              <a:rPr lang="en-US" sz="2000" b="1" dirty="0">
                <a:solidFill>
                  <a:schemeClr val="bg1"/>
                </a:solidFill>
                <a:latin typeface="Times New Roman" panose="02020603050405020304" pitchFamily="18" charset="0"/>
                <a:cs typeface="Times New Roman" panose="02020603050405020304" pitchFamily="18" charset="0"/>
              </a:rPr>
              <a:t>Visualization Integration:</a:t>
            </a: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Used libraries like </a:t>
            </a:r>
            <a:r>
              <a:rPr lang="en-US" sz="2000" b="1" dirty="0" err="1">
                <a:solidFill>
                  <a:schemeClr val="bg1"/>
                </a:solidFill>
                <a:latin typeface="Times New Roman" panose="02020603050405020304" pitchFamily="18" charset="0"/>
                <a:cs typeface="Times New Roman" panose="02020603050405020304" pitchFamily="18" charset="0"/>
              </a:rPr>
              <a:t>Plotly</a:t>
            </a:r>
            <a:r>
              <a:rPr lang="en-US" sz="2000" dirty="0">
                <a:solidFill>
                  <a:schemeClr val="bg1"/>
                </a:solidFill>
                <a:latin typeface="Times New Roman" panose="02020603050405020304" pitchFamily="18" charset="0"/>
                <a:cs typeface="Times New Roman" panose="02020603050405020304" pitchFamily="18" charset="0"/>
              </a:rPr>
              <a:t> and </a:t>
            </a:r>
            <a:r>
              <a:rPr lang="en-US" sz="2000" b="1" dirty="0">
                <a:solidFill>
                  <a:schemeClr val="bg1"/>
                </a:solidFill>
                <a:latin typeface="Times New Roman" panose="02020603050405020304" pitchFamily="18" charset="0"/>
                <a:cs typeface="Times New Roman" panose="02020603050405020304" pitchFamily="18" charset="0"/>
              </a:rPr>
              <a:t>Matplotlib</a:t>
            </a:r>
            <a:r>
              <a:rPr lang="en-US" sz="2000" dirty="0">
                <a:solidFill>
                  <a:schemeClr val="bg1"/>
                </a:solidFill>
                <a:latin typeface="Times New Roman" panose="02020603050405020304" pitchFamily="18" charset="0"/>
                <a:cs typeface="Times New Roman" panose="02020603050405020304" pitchFamily="18" charset="0"/>
              </a:rPr>
              <a:t> within </a:t>
            </a:r>
            <a:r>
              <a:rPr lang="en-US" sz="2000" dirty="0" err="1">
                <a:solidFill>
                  <a:schemeClr val="bg1"/>
                </a:solidFill>
                <a:latin typeface="Times New Roman" panose="02020603050405020304" pitchFamily="18" charset="0"/>
                <a:cs typeface="Times New Roman" panose="02020603050405020304" pitchFamily="18" charset="0"/>
              </a:rPr>
              <a:t>Streamlit</a:t>
            </a:r>
            <a:r>
              <a:rPr lang="en-US" sz="2000" dirty="0">
                <a:solidFill>
                  <a:schemeClr val="bg1"/>
                </a:solidFill>
                <a:latin typeface="Times New Roman" panose="02020603050405020304" pitchFamily="18" charset="0"/>
                <a:cs typeface="Times New Roman" panose="02020603050405020304" pitchFamily="18" charset="0"/>
              </a:rPr>
              <a:t> to render bar charts, line graphs, pie charts, and maps.</a:t>
            </a:r>
          </a:p>
          <a:p>
            <a:pPr>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Charts auto-update based on filter selections, enabling deep-dives into specific insights like top states, categories, and user engagement.</a:t>
            </a:r>
          </a:p>
          <a:p>
            <a:pPr>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9F6BC29E-A5D6-E1BC-638B-D352F2050A4F}"/>
              </a:ext>
            </a:extLst>
          </p:cNvPr>
          <p:cNvSpPr>
            <a:spLocks noChangeArrowheads="1"/>
          </p:cNvSpPr>
          <p:nvPr/>
        </p:nvSpPr>
        <p:spPr bwMode="auto">
          <a:xfrm>
            <a:off x="195943" y="4786622"/>
            <a:ext cx="116259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Page Navigation:</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Implemented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multi-page support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using </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-option-menu to separate Home, Business Case Studies, and Dashboard sections.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142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7FFCBE2-D578-C955-75C2-FEB4A78BEC6E}"/>
              </a:ext>
            </a:extLst>
          </p:cNvPr>
          <p:cNvSpPr>
            <a:spLocks noGrp="1" noChangeArrowheads="1"/>
          </p:cNvSpPr>
          <p:nvPr>
            <p:ph idx="1"/>
          </p:nvPr>
        </p:nvSpPr>
        <p:spPr bwMode="auto">
          <a:xfrm>
            <a:off x="174172" y="262362"/>
            <a:ext cx="1062566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Real-Time Interaction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Live SQL Integration:</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Used </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pymysql</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with SQL Alchemy to fetch data from a MySQL database.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Each filter selection triggers fresh data queries, ensuring insights are always up to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User-Friendly Interface:</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layout uses columns and tabs to organize content cleanly.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Visuals are responsive and load quickly with minimal code, providing a smooth user experience.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Screenshots of </a:t>
            </a:r>
            <a:r>
              <a:rPr kumimoji="0" lang="en-US" altLang="en-US" sz="2000" b="1"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streamlit</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F99B326-AFE4-DEC0-BA75-021FE9CA4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438" y="2850953"/>
            <a:ext cx="9067800" cy="3744685"/>
          </a:xfrm>
          <a:prstGeom prst="rect">
            <a:avLst/>
          </a:prstGeom>
        </p:spPr>
      </p:pic>
    </p:spTree>
    <p:extLst>
      <p:ext uri="{BB962C8B-B14F-4D97-AF65-F5344CB8AC3E}">
        <p14:creationId xmlns:p14="http://schemas.microsoft.com/office/powerpoint/2010/main" val="1968249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82A4C-60D2-911D-3124-F6CB82C4B157}"/>
              </a:ext>
            </a:extLst>
          </p:cNvPr>
          <p:cNvSpPr>
            <a:spLocks noGrp="1"/>
          </p:cNvSpPr>
          <p:nvPr>
            <p:ph type="title"/>
          </p:nvPr>
        </p:nvSpPr>
        <p:spPr>
          <a:xfrm>
            <a:off x="119743" y="-244475"/>
            <a:ext cx="10515600" cy="1325563"/>
          </a:xfrm>
        </p:spPr>
        <p:txBody>
          <a:bodyPr>
            <a:normAutofit/>
          </a:bodyPr>
          <a:lstStyle/>
          <a:p>
            <a:r>
              <a:rPr lang="en-IN" sz="3600" b="1" dirty="0">
                <a:solidFill>
                  <a:schemeClr val="bg1"/>
                </a:solidFill>
                <a:latin typeface="Times New Roman" panose="02020603050405020304" pitchFamily="18" charset="0"/>
                <a:cs typeface="Times New Roman" panose="02020603050405020304" pitchFamily="18" charset="0"/>
              </a:rPr>
              <a:t>POWER BI VISUALIZATIONS</a:t>
            </a:r>
          </a:p>
        </p:txBody>
      </p:sp>
      <p:sp>
        <p:nvSpPr>
          <p:cNvPr id="3" name="Content Placeholder 2">
            <a:extLst>
              <a:ext uri="{FF2B5EF4-FFF2-40B4-BE49-F238E27FC236}">
                <a16:creationId xmlns:a16="http://schemas.microsoft.com/office/drawing/2014/main" id="{22145045-82FC-5885-4960-33FFF99C8153}"/>
              </a:ext>
            </a:extLst>
          </p:cNvPr>
          <p:cNvSpPr>
            <a:spLocks noGrp="1"/>
          </p:cNvSpPr>
          <p:nvPr>
            <p:ph idx="1"/>
          </p:nvPr>
        </p:nvSpPr>
        <p:spPr>
          <a:xfrm>
            <a:off x="119743" y="835026"/>
            <a:ext cx="11865428" cy="1646911"/>
          </a:xfrm>
        </p:spPr>
        <p:txBody>
          <a:bodyPr>
            <a:normAutofit/>
          </a:bodyPr>
          <a:lstStyle/>
          <a:p>
            <a:pPr>
              <a:buNone/>
            </a:pPr>
            <a:r>
              <a:rPr lang="en-US" sz="2000" b="1" dirty="0">
                <a:solidFill>
                  <a:schemeClr val="bg1"/>
                </a:solidFill>
                <a:latin typeface="Times New Roman" panose="02020603050405020304" pitchFamily="18" charset="0"/>
                <a:cs typeface="Times New Roman" panose="02020603050405020304" pitchFamily="18" charset="0"/>
              </a:rPr>
              <a:t>Overview of Power BI Dashboards</a:t>
            </a:r>
          </a:p>
          <a:p>
            <a:pPr lvl="1"/>
            <a:r>
              <a:rPr lang="en-US" sz="2000" dirty="0">
                <a:solidFill>
                  <a:schemeClr val="bg1"/>
                </a:solidFill>
                <a:latin typeface="Times New Roman" panose="02020603050405020304" pitchFamily="18" charset="0"/>
                <a:cs typeface="Times New Roman" panose="02020603050405020304" pitchFamily="18" charset="0"/>
              </a:rPr>
              <a:t>Power BI was used to create interactive dashboards for each of the five business case studies. These dashboards enabled intuitive exploration of the data, uncovering patterns and trends across regions, time periods, and transaction types. The dashboards were designed for ease of interpretation by non-technical stakeholders as well.</a:t>
            </a:r>
          </a:p>
          <a:p>
            <a:pPr lvl="1"/>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US"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3FF8EF0F-3338-8659-E899-74A6F69FFB10}"/>
              </a:ext>
            </a:extLst>
          </p:cNvPr>
          <p:cNvSpPr>
            <a:spLocks noChangeArrowheads="1"/>
          </p:cNvSpPr>
          <p:nvPr/>
        </p:nvSpPr>
        <p:spPr bwMode="auto">
          <a:xfrm rot="10800000" flipV="1">
            <a:off x="119743" y="2357070"/>
            <a:ext cx="1176745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2000" b="1" dirty="0">
                <a:solidFill>
                  <a:schemeClr val="bg1"/>
                </a:solidFill>
                <a:latin typeface="Times New Roman" panose="02020603050405020304" pitchFamily="18" charset="0"/>
                <a:cs typeface="Times New Roman" panose="02020603050405020304" pitchFamily="18" charset="0"/>
              </a:rPr>
              <a:t>Types of Visualizations Used</a:t>
            </a: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Line/Bar Charts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Used to show year-wise and quarter-wise transaction growth and comparison.</a:t>
            </a: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Clustered Bar Charts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To compare multiple metrics like transaction count and amount across states or user categories. </a:t>
            </a:r>
          </a:p>
          <a:p>
            <a:pPr lvl="1" eaLnBrk="0" fontAlgn="base" hangingPunct="0">
              <a:spcBef>
                <a:spcPct val="0"/>
              </a:spcBef>
              <a:spcAft>
                <a:spcPct val="0"/>
              </a:spcAft>
              <a:buFontTx/>
              <a:buChar char="•"/>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Scatter Plots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To analyze the correlation between registered users and app openings or penetration metrics.</a:t>
            </a:r>
          </a:p>
          <a:p>
            <a:pPr lvl="1" eaLnBrk="0" fontAlgn="base" hangingPunct="0">
              <a:spcBef>
                <a:spcPct val="0"/>
              </a:spcBef>
              <a:spcAft>
                <a:spcPct val="0"/>
              </a:spcAft>
              <a:buFontTx/>
              <a:buChar char="•"/>
            </a:pPr>
            <a:r>
              <a:rPr lang="en-US" sz="2000" b="1" dirty="0">
                <a:solidFill>
                  <a:schemeClr val="bg1"/>
                </a:solidFill>
                <a:latin typeface="Times New Roman" panose="02020603050405020304" pitchFamily="18" charset="0"/>
                <a:cs typeface="Times New Roman" panose="02020603050405020304" pitchFamily="18" charset="0"/>
              </a:rPr>
              <a:t>KPI visualizations : </a:t>
            </a:r>
            <a:r>
              <a:rPr lang="en-US" sz="2000" dirty="0">
                <a:solidFill>
                  <a:schemeClr val="bg1"/>
                </a:solidFill>
                <a:latin typeface="Times New Roman" panose="02020603050405020304" pitchFamily="18" charset="0"/>
                <a:cs typeface="Times New Roman" panose="02020603050405020304" pitchFamily="18" charset="0"/>
              </a:rPr>
              <a:t>Used to measure and display progress toward a specific business goal or target.</a:t>
            </a:r>
          </a:p>
          <a:p>
            <a:pPr lvl="1" eaLnBrk="0" fontAlgn="base" hangingPunct="0">
              <a:spcBef>
                <a:spcPct val="0"/>
              </a:spcBef>
              <a:spcAft>
                <a:spcPct val="0"/>
              </a:spcAft>
              <a:buFontTx/>
              <a:buChar char="•"/>
            </a:pPr>
            <a:r>
              <a:rPr lang="en-US" sz="2000" b="1" dirty="0">
                <a:solidFill>
                  <a:schemeClr val="bg1"/>
                </a:solidFill>
                <a:latin typeface="Times New Roman" panose="02020603050405020304" pitchFamily="18" charset="0"/>
                <a:cs typeface="Times New Roman" panose="02020603050405020304" pitchFamily="18" charset="0"/>
              </a:rPr>
              <a:t>Ribbon chart : </a:t>
            </a:r>
            <a:r>
              <a:rPr lang="en-US" sz="2000" dirty="0">
                <a:solidFill>
                  <a:schemeClr val="bg1"/>
                </a:solidFill>
                <a:latin typeface="Times New Roman" panose="02020603050405020304" pitchFamily="18" charset="0"/>
                <a:cs typeface="Times New Roman" panose="02020603050405020304" pitchFamily="18" charset="0"/>
              </a:rPr>
              <a:t>It’s ideal for visualizing </a:t>
            </a:r>
            <a:r>
              <a:rPr lang="en-US" sz="2000" b="1" dirty="0">
                <a:solidFill>
                  <a:schemeClr val="bg1"/>
                </a:solidFill>
                <a:latin typeface="Times New Roman" panose="02020603050405020304" pitchFamily="18" charset="0"/>
                <a:cs typeface="Times New Roman" panose="02020603050405020304" pitchFamily="18" charset="0"/>
              </a:rPr>
              <a:t>rank changes over time</a:t>
            </a:r>
            <a:r>
              <a:rPr lang="en-US" sz="2000" dirty="0">
                <a:solidFill>
                  <a:schemeClr val="bg1"/>
                </a:solidFill>
                <a:latin typeface="Times New Roman" panose="02020603050405020304" pitchFamily="18" charset="0"/>
                <a:cs typeface="Times New Roman" panose="02020603050405020304" pitchFamily="18" charset="0"/>
              </a:rPr>
              <a:t> among multiple categories.</a:t>
            </a:r>
          </a:p>
          <a:p>
            <a:pPr lvl="1" eaLnBrk="0" fontAlgn="base" hangingPunct="0">
              <a:spcBef>
                <a:spcPct val="0"/>
              </a:spcBef>
              <a:spcAft>
                <a:spcPct val="0"/>
              </a:spcAft>
              <a:buFontTx/>
              <a:buChar char="•"/>
            </a:pPr>
            <a:r>
              <a:rPr lang="en-US" sz="2000" b="1" dirty="0">
                <a:solidFill>
                  <a:schemeClr val="bg1"/>
                </a:solidFill>
                <a:latin typeface="Times New Roman" panose="02020603050405020304" pitchFamily="18" charset="0"/>
                <a:cs typeface="Times New Roman" panose="02020603050405020304" pitchFamily="18" charset="0"/>
              </a:rPr>
              <a:t>Pie charts </a:t>
            </a:r>
            <a:r>
              <a:rPr lang="en-US" sz="2000" dirty="0">
                <a:solidFill>
                  <a:schemeClr val="bg1"/>
                </a:solidFill>
                <a:latin typeface="Times New Roman" panose="02020603050405020304" pitchFamily="18" charset="0"/>
                <a:cs typeface="Times New Roman" panose="02020603050405020304" pitchFamily="18" charset="0"/>
              </a:rPr>
              <a:t>: Used to show </a:t>
            </a:r>
            <a:r>
              <a:rPr lang="en-US" sz="2000" b="1" dirty="0">
                <a:solidFill>
                  <a:schemeClr val="bg1"/>
                </a:solidFill>
                <a:latin typeface="Times New Roman" panose="02020603050405020304" pitchFamily="18" charset="0"/>
                <a:cs typeface="Times New Roman" panose="02020603050405020304" pitchFamily="18" charset="0"/>
              </a:rPr>
              <a:t>proportions or percentage shares</a:t>
            </a:r>
            <a:r>
              <a:rPr lang="en-US" sz="2000" dirty="0">
                <a:solidFill>
                  <a:schemeClr val="bg1"/>
                </a:solidFill>
                <a:latin typeface="Times New Roman" panose="02020603050405020304" pitchFamily="18" charset="0"/>
                <a:cs typeface="Times New Roman" panose="02020603050405020304" pitchFamily="18" charset="0"/>
              </a:rPr>
              <a:t> of a whole.</a:t>
            </a:r>
          </a:p>
          <a:p>
            <a:pPr lvl="1" eaLnBrk="0" fontAlgn="base" hangingPunct="0">
              <a:spcBef>
                <a:spcPct val="0"/>
              </a:spcBef>
              <a:spcAft>
                <a:spcPct val="0"/>
              </a:spcAft>
              <a:buFontTx/>
              <a:buChar char="•"/>
            </a:pPr>
            <a:r>
              <a:rPr lang="en-US" sz="2000" b="1" dirty="0">
                <a:solidFill>
                  <a:schemeClr val="bg1"/>
                </a:solidFill>
                <a:latin typeface="Times New Roman" panose="02020603050405020304" pitchFamily="18" charset="0"/>
                <a:cs typeface="Times New Roman" panose="02020603050405020304" pitchFamily="18" charset="0"/>
              </a:rPr>
              <a:t>Tree maps : </a:t>
            </a:r>
            <a:r>
              <a:rPr lang="en-US" sz="2000" dirty="0">
                <a:solidFill>
                  <a:schemeClr val="bg1"/>
                </a:solidFill>
                <a:latin typeface="Times New Roman" panose="02020603050405020304" pitchFamily="18" charset="0"/>
                <a:cs typeface="Times New Roman" panose="02020603050405020304" pitchFamily="18" charset="0"/>
              </a:rPr>
              <a:t>Provides a </a:t>
            </a:r>
            <a:r>
              <a:rPr lang="en-US" sz="2000" b="1" dirty="0">
                <a:solidFill>
                  <a:schemeClr val="bg1"/>
                </a:solidFill>
                <a:latin typeface="Times New Roman" panose="02020603050405020304" pitchFamily="18" charset="0"/>
                <a:cs typeface="Times New Roman" panose="02020603050405020304" pitchFamily="18" charset="0"/>
              </a:rPr>
              <a:t>hierarchical view</a:t>
            </a:r>
            <a:r>
              <a:rPr lang="en-US" sz="2000" dirty="0">
                <a:solidFill>
                  <a:schemeClr val="bg1"/>
                </a:solidFill>
                <a:latin typeface="Times New Roman" panose="02020603050405020304" pitchFamily="18" charset="0"/>
                <a:cs typeface="Times New Roman" panose="02020603050405020304" pitchFamily="18" charset="0"/>
              </a:rPr>
              <a:t> of data using nested rectangles.</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566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E641-6C24-6712-47C2-1E40332624E2}"/>
              </a:ext>
            </a:extLst>
          </p:cNvPr>
          <p:cNvSpPr>
            <a:spLocks noGrp="1"/>
          </p:cNvSpPr>
          <p:nvPr>
            <p:ph type="title"/>
          </p:nvPr>
        </p:nvSpPr>
        <p:spPr>
          <a:xfrm>
            <a:off x="0" y="18255"/>
            <a:ext cx="10515600" cy="1325563"/>
          </a:xfrm>
        </p:spPr>
        <p:txBody>
          <a:bodyPr>
            <a:normAutofit/>
          </a:bodyPr>
          <a:lstStyle/>
          <a:p>
            <a:r>
              <a:rPr lang="en-IN" sz="3600" dirty="0">
                <a:solidFill>
                  <a:schemeClr val="bg1"/>
                </a:solidFill>
                <a:latin typeface="Times New Roman" panose="02020603050405020304" pitchFamily="18" charset="0"/>
                <a:cs typeface="Times New Roman" panose="02020603050405020304" pitchFamily="18" charset="0"/>
              </a:rPr>
              <a:t>BUSINESS RECOMMENDATIONS</a:t>
            </a:r>
          </a:p>
        </p:txBody>
      </p:sp>
      <p:sp>
        <p:nvSpPr>
          <p:cNvPr id="3" name="Content Placeholder 2">
            <a:extLst>
              <a:ext uri="{FF2B5EF4-FFF2-40B4-BE49-F238E27FC236}">
                <a16:creationId xmlns:a16="http://schemas.microsoft.com/office/drawing/2014/main" id="{0C837315-C674-0046-38DB-17DE1D44912C}"/>
              </a:ext>
            </a:extLst>
          </p:cNvPr>
          <p:cNvSpPr>
            <a:spLocks noGrp="1"/>
          </p:cNvSpPr>
          <p:nvPr>
            <p:ph idx="1"/>
          </p:nvPr>
        </p:nvSpPr>
        <p:spPr>
          <a:xfrm>
            <a:off x="119743" y="1161596"/>
            <a:ext cx="11898086" cy="4351338"/>
          </a:xfrm>
        </p:spPr>
        <p:txBody>
          <a:bodyPr>
            <a:noAutofit/>
          </a:bodyPr>
          <a:lstStyle/>
          <a:p>
            <a:pPr>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Targeted Campaigns for High-Performing States</a:t>
            </a:r>
          </a:p>
          <a:p>
            <a:pPr lvl="1"/>
            <a:r>
              <a:rPr lang="en-US" sz="2000" dirty="0">
                <a:solidFill>
                  <a:schemeClr val="bg1"/>
                </a:solidFill>
                <a:latin typeface="Times New Roman" panose="02020603050405020304" pitchFamily="18" charset="0"/>
                <a:cs typeface="Times New Roman" panose="02020603050405020304" pitchFamily="18" charset="0"/>
              </a:rPr>
              <a:t>Focus marketing efforts in top-performing states to further strengthen user engagement and adoption.</a:t>
            </a:r>
          </a:p>
          <a:p>
            <a:pPr>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Market Expansion in Low-Penetration Districts</a:t>
            </a:r>
          </a:p>
          <a:p>
            <a:pPr lvl="1"/>
            <a:r>
              <a:rPr lang="en-US" sz="2000" dirty="0">
                <a:solidFill>
                  <a:schemeClr val="bg1"/>
                </a:solidFill>
                <a:latin typeface="Times New Roman" panose="02020603050405020304" pitchFamily="18" charset="0"/>
                <a:cs typeface="Times New Roman" panose="02020603050405020304" pitchFamily="18" charset="0"/>
              </a:rPr>
              <a:t>Utilize district-level insights to identify regions with low transaction volumes but high potential.</a:t>
            </a:r>
          </a:p>
          <a:p>
            <a:pPr>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Optimize Payment Categories Based on Usage</a:t>
            </a:r>
          </a:p>
          <a:p>
            <a:pPr lvl="1"/>
            <a:r>
              <a:rPr lang="en-US" sz="2000" dirty="0">
                <a:solidFill>
                  <a:schemeClr val="bg1"/>
                </a:solidFill>
                <a:latin typeface="Times New Roman" panose="02020603050405020304" pitchFamily="18" charset="0"/>
                <a:cs typeface="Times New Roman" panose="02020603050405020304" pitchFamily="18" charset="0"/>
              </a:rPr>
              <a:t>Invest more in promoting frequently used transaction categories and improve the user experience around them.</a:t>
            </a:r>
          </a:p>
          <a:p>
            <a:pPr>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Enhance Insurance Product Offerings</a:t>
            </a:r>
          </a:p>
          <a:p>
            <a:pPr lvl="1"/>
            <a:r>
              <a:rPr lang="en-US" sz="2000" dirty="0">
                <a:solidFill>
                  <a:schemeClr val="bg1"/>
                </a:solidFill>
                <a:latin typeface="Times New Roman" panose="02020603050405020304" pitchFamily="18" charset="0"/>
                <a:cs typeface="Times New Roman" panose="02020603050405020304" pitchFamily="18" charset="0"/>
              </a:rPr>
              <a:t>Based on insurance penetration analysis, roll out more region-specific insurance products.</a:t>
            </a:r>
          </a:p>
          <a:p>
            <a:pPr>
              <a:buFont typeface="Wingdings" panose="05000000000000000000" pitchFamily="2" charset="2"/>
              <a:buChar char="Ø"/>
            </a:pPr>
            <a:r>
              <a:rPr lang="en-US" sz="2000" dirty="0">
                <a:solidFill>
                  <a:schemeClr val="bg1"/>
                </a:solidFill>
                <a:latin typeface="Times New Roman" panose="02020603050405020304" pitchFamily="18" charset="0"/>
                <a:cs typeface="Times New Roman" panose="02020603050405020304" pitchFamily="18" charset="0"/>
              </a:rPr>
              <a:t>Improve Retention Strategies</a:t>
            </a:r>
          </a:p>
          <a:p>
            <a:pPr lvl="1"/>
            <a:r>
              <a:rPr lang="en-US" sz="2000" dirty="0">
                <a:solidFill>
                  <a:schemeClr val="bg1"/>
                </a:solidFill>
                <a:latin typeface="Times New Roman" panose="02020603050405020304" pitchFamily="18" charset="0"/>
                <a:cs typeface="Times New Roman" panose="02020603050405020304" pitchFamily="18" charset="0"/>
              </a:rPr>
              <a:t>Use user engagement data to identify churn risk zones and develop loyalty/rewards programs accordingly.</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2396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3B246-F7A0-FFF5-4DEA-ACE2E819FB6D}"/>
              </a:ext>
            </a:extLst>
          </p:cNvPr>
          <p:cNvSpPr>
            <a:spLocks noGrp="1"/>
          </p:cNvSpPr>
          <p:nvPr>
            <p:ph type="title"/>
          </p:nvPr>
        </p:nvSpPr>
        <p:spPr>
          <a:xfrm>
            <a:off x="152400" y="365125"/>
            <a:ext cx="10515600" cy="1325563"/>
          </a:xfrm>
        </p:spPr>
        <p:txBody>
          <a:bodyPr>
            <a:normAutofit/>
          </a:bodyPr>
          <a:lstStyle/>
          <a:p>
            <a:r>
              <a:rPr lang="en-IN" sz="3600" b="1" dirty="0">
                <a:solidFill>
                  <a:schemeClr val="bg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3C23868-541A-7208-5A58-BCAD77656CDE}"/>
              </a:ext>
            </a:extLst>
          </p:cNvPr>
          <p:cNvSpPr>
            <a:spLocks noGrp="1"/>
          </p:cNvSpPr>
          <p:nvPr>
            <p:ph idx="1"/>
          </p:nvPr>
        </p:nvSpPr>
        <p:spPr>
          <a:xfrm>
            <a:off x="152400" y="1690688"/>
            <a:ext cx="10515600" cy="4351338"/>
          </a:xfrm>
        </p:spPr>
        <p:txBody>
          <a:bodyPr>
            <a:normAutofit/>
          </a:bodyPr>
          <a:lstStyle/>
          <a:p>
            <a:r>
              <a:rPr lang="en-US" sz="2000" dirty="0">
                <a:solidFill>
                  <a:schemeClr val="bg1"/>
                </a:solidFill>
                <a:latin typeface="Times New Roman" panose="02020603050405020304" pitchFamily="18" charset="0"/>
                <a:cs typeface="Times New Roman" panose="02020603050405020304" pitchFamily="18" charset="0"/>
              </a:rPr>
              <a:t>The </a:t>
            </a:r>
            <a:r>
              <a:rPr lang="en-US" sz="2000" dirty="0" err="1">
                <a:solidFill>
                  <a:schemeClr val="bg1"/>
                </a:solidFill>
                <a:latin typeface="Times New Roman" panose="02020603050405020304" pitchFamily="18" charset="0"/>
                <a:cs typeface="Times New Roman" panose="02020603050405020304" pitchFamily="18" charset="0"/>
              </a:rPr>
              <a:t>PhonePe</a:t>
            </a:r>
            <a:r>
              <a:rPr lang="en-US" sz="2000" dirty="0">
                <a:solidFill>
                  <a:schemeClr val="bg1"/>
                </a:solidFill>
                <a:latin typeface="Times New Roman" panose="02020603050405020304" pitchFamily="18" charset="0"/>
                <a:cs typeface="Times New Roman" panose="02020603050405020304" pitchFamily="18" charset="0"/>
              </a:rPr>
              <a:t> Transaction Insights project successfully demonstrated the end-to-end data analytics pipeline – from data extraction and transformation to visualization and insight generation.</a:t>
            </a:r>
          </a:p>
          <a:p>
            <a:r>
              <a:rPr lang="en-US" sz="2000" dirty="0">
                <a:solidFill>
                  <a:schemeClr val="bg1"/>
                </a:solidFill>
                <a:latin typeface="Times New Roman" panose="02020603050405020304" pitchFamily="18" charset="0"/>
                <a:cs typeface="Times New Roman" panose="02020603050405020304" pitchFamily="18" charset="0"/>
              </a:rPr>
              <a:t>By analyzing key transaction metrics, state/district-level trends, and insurance penetration, the project provides a comprehensive understanding of digital payment behavior across India.</a:t>
            </a:r>
          </a:p>
          <a:p>
            <a:r>
              <a:rPr lang="en-US" sz="2000" dirty="0">
                <a:solidFill>
                  <a:schemeClr val="bg1"/>
                </a:solidFill>
                <a:latin typeface="Times New Roman" panose="02020603050405020304" pitchFamily="18" charset="0"/>
                <a:cs typeface="Times New Roman" panose="02020603050405020304" pitchFamily="18" charset="0"/>
              </a:rPr>
              <a:t>The integration of SQL, Python, </a:t>
            </a:r>
            <a:r>
              <a:rPr lang="en-US" sz="2000" dirty="0" err="1">
                <a:solidFill>
                  <a:schemeClr val="bg1"/>
                </a:solidFill>
                <a:latin typeface="Times New Roman" panose="02020603050405020304" pitchFamily="18" charset="0"/>
                <a:cs typeface="Times New Roman" panose="02020603050405020304" pitchFamily="18" charset="0"/>
              </a:rPr>
              <a:t>Streamlit</a:t>
            </a:r>
            <a:r>
              <a:rPr lang="en-US" sz="2000" dirty="0">
                <a:solidFill>
                  <a:schemeClr val="bg1"/>
                </a:solidFill>
                <a:latin typeface="Times New Roman" panose="02020603050405020304" pitchFamily="18" charset="0"/>
                <a:cs typeface="Times New Roman" panose="02020603050405020304" pitchFamily="18" charset="0"/>
              </a:rPr>
              <a:t>, and Power BI ensured both analytical depth and interactive presentation of insights, useful for both technical and business audiences.</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1199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C7D51-AC99-4975-5160-2C7BD221E649}"/>
              </a:ext>
            </a:extLst>
          </p:cNvPr>
          <p:cNvSpPr>
            <a:spLocks noGrp="1"/>
          </p:cNvSpPr>
          <p:nvPr>
            <p:ph type="title"/>
          </p:nvPr>
        </p:nvSpPr>
        <p:spPr>
          <a:xfrm>
            <a:off x="217714" y="92982"/>
            <a:ext cx="10515600" cy="1325563"/>
          </a:xfrm>
        </p:spPr>
        <p:txBody>
          <a:bodyPr>
            <a:normAutofit/>
          </a:bodyPr>
          <a:lstStyle/>
          <a:p>
            <a:r>
              <a:rPr lang="en-IN" sz="3600" b="1" dirty="0">
                <a:solidFill>
                  <a:schemeClr val="bg1"/>
                </a:solidFill>
                <a:latin typeface="Times New Roman" panose="02020603050405020304" pitchFamily="18" charset="0"/>
                <a:cs typeface="Times New Roman" panose="02020603050405020304" pitchFamily="18" charset="0"/>
              </a:rPr>
              <a:t>TABLE OF CONTENTS</a:t>
            </a:r>
          </a:p>
        </p:txBody>
      </p:sp>
      <p:graphicFrame>
        <p:nvGraphicFramePr>
          <p:cNvPr id="4" name="Content Placeholder 3">
            <a:extLst>
              <a:ext uri="{FF2B5EF4-FFF2-40B4-BE49-F238E27FC236}">
                <a16:creationId xmlns:a16="http://schemas.microsoft.com/office/drawing/2014/main" id="{784A8143-362F-AA19-1D10-4308E3CE125A}"/>
              </a:ext>
            </a:extLst>
          </p:cNvPr>
          <p:cNvGraphicFramePr>
            <a:graphicFrameLocks noGrp="1"/>
          </p:cNvGraphicFramePr>
          <p:nvPr>
            <p:ph idx="1"/>
            <p:extLst>
              <p:ext uri="{D42A27DB-BD31-4B8C-83A1-F6EECF244321}">
                <p14:modId xmlns:p14="http://schemas.microsoft.com/office/powerpoint/2010/main" val="3359999719"/>
              </p:ext>
            </p:extLst>
          </p:nvPr>
        </p:nvGraphicFramePr>
        <p:xfrm>
          <a:off x="391886" y="1418545"/>
          <a:ext cx="10515600" cy="43879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131370619"/>
                    </a:ext>
                  </a:extLst>
                </a:gridCol>
                <a:gridCol w="5257800">
                  <a:extLst>
                    <a:ext uri="{9D8B030D-6E8A-4147-A177-3AD203B41FA5}">
                      <a16:colId xmlns:a16="http://schemas.microsoft.com/office/drawing/2014/main" val="3976520034"/>
                    </a:ext>
                  </a:extLst>
                </a:gridCol>
              </a:tblGrid>
              <a:tr h="159764">
                <a:tc>
                  <a:txBody>
                    <a:bodyPr/>
                    <a:lstStyle/>
                    <a:p>
                      <a:pPr algn="ctr"/>
                      <a:r>
                        <a:rPr lang="en-IN" sz="2000" b="1" dirty="0">
                          <a:solidFill>
                            <a:schemeClr val="bg1"/>
                          </a:solidFill>
                          <a:latin typeface="Times New Roman" panose="02020603050405020304" pitchFamily="18" charset="0"/>
                          <a:cs typeface="Times New Roman" panose="02020603050405020304" pitchFamily="18" charset="0"/>
                        </a:rPr>
                        <a:t>SECTION</a:t>
                      </a:r>
                      <a:endParaRPr lang="en-IN" sz="2000" dirty="0">
                        <a:solidFill>
                          <a:schemeClr val="bg1"/>
                        </a:solidFill>
                        <a:latin typeface="Times New Roman" panose="02020603050405020304" pitchFamily="18" charset="0"/>
                        <a:cs typeface="Times New Roman" panose="02020603050405020304" pitchFamily="18" charset="0"/>
                      </a:endParaRPr>
                    </a:p>
                  </a:txBody>
                  <a:tcPr marL="90653" marR="90653" marT="45326" marB="45326" anchor="ctr">
                    <a:noFill/>
                  </a:tcPr>
                </a:tc>
                <a:tc>
                  <a:txBody>
                    <a:bodyPr/>
                    <a:lstStyle/>
                    <a:p>
                      <a:pPr algn="ctr"/>
                      <a:r>
                        <a:rPr lang="en-IN" sz="2000" b="1" dirty="0">
                          <a:solidFill>
                            <a:schemeClr val="bg1"/>
                          </a:solidFill>
                          <a:latin typeface="Times New Roman" panose="02020603050405020304" pitchFamily="18" charset="0"/>
                          <a:cs typeface="Times New Roman" panose="02020603050405020304" pitchFamily="18" charset="0"/>
                        </a:rPr>
                        <a:t>PAGE NUMBER</a:t>
                      </a:r>
                      <a:endParaRPr lang="en-IN" sz="2000" dirty="0">
                        <a:solidFill>
                          <a:schemeClr val="bg1"/>
                        </a:solidFill>
                        <a:latin typeface="Times New Roman" panose="02020603050405020304" pitchFamily="18" charset="0"/>
                        <a:cs typeface="Times New Roman" panose="02020603050405020304" pitchFamily="18" charset="0"/>
                      </a:endParaRPr>
                    </a:p>
                  </a:txBody>
                  <a:tcPr marL="90653" marR="90653" marT="45326" marB="45326" anchor="ctr">
                    <a:noFill/>
                  </a:tcPr>
                </a:tc>
                <a:extLst>
                  <a:ext uri="{0D108BD9-81ED-4DB2-BD59-A6C34878D82A}">
                    <a16:rowId xmlns:a16="http://schemas.microsoft.com/office/drawing/2014/main" val="865266438"/>
                  </a:ext>
                </a:extLst>
              </a:tr>
              <a:tr h="399250">
                <a:tc>
                  <a:txBody>
                    <a:bodyPr/>
                    <a:lstStyle/>
                    <a:p>
                      <a:r>
                        <a:rPr lang="en-IN" sz="2000" dirty="0">
                          <a:solidFill>
                            <a:schemeClr val="bg1"/>
                          </a:solidFill>
                          <a:latin typeface="Times New Roman" panose="02020603050405020304" pitchFamily="18" charset="0"/>
                          <a:cs typeface="Times New Roman" panose="02020603050405020304" pitchFamily="18" charset="0"/>
                        </a:rPr>
                        <a:t>Introduction</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3</a:t>
                      </a:r>
                    </a:p>
                  </a:txBody>
                  <a:tcPr>
                    <a:noFill/>
                  </a:tcPr>
                </a:tc>
                <a:extLst>
                  <a:ext uri="{0D108BD9-81ED-4DB2-BD59-A6C34878D82A}">
                    <a16:rowId xmlns:a16="http://schemas.microsoft.com/office/drawing/2014/main" val="2996181332"/>
                  </a:ext>
                </a:extLst>
              </a:tr>
              <a:tr h="399250">
                <a:tc>
                  <a:txBody>
                    <a:bodyPr/>
                    <a:lstStyle/>
                    <a:p>
                      <a:r>
                        <a:rPr lang="en-IN" sz="2000" dirty="0">
                          <a:solidFill>
                            <a:schemeClr val="bg1"/>
                          </a:solidFill>
                          <a:latin typeface="Times New Roman" panose="02020603050405020304" pitchFamily="18" charset="0"/>
                          <a:cs typeface="Times New Roman" panose="02020603050405020304" pitchFamily="18" charset="0"/>
                        </a:rPr>
                        <a:t>Problem Statement</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4</a:t>
                      </a:r>
                    </a:p>
                  </a:txBody>
                  <a:tcPr>
                    <a:noFill/>
                  </a:tcPr>
                </a:tc>
                <a:extLst>
                  <a:ext uri="{0D108BD9-81ED-4DB2-BD59-A6C34878D82A}">
                    <a16:rowId xmlns:a16="http://schemas.microsoft.com/office/drawing/2014/main" val="2721020141"/>
                  </a:ext>
                </a:extLst>
              </a:tr>
              <a:tr h="399250">
                <a:tc>
                  <a:txBody>
                    <a:bodyPr/>
                    <a:lstStyle/>
                    <a:p>
                      <a:r>
                        <a:rPr lang="en-IN" sz="2000" dirty="0">
                          <a:solidFill>
                            <a:schemeClr val="bg1"/>
                          </a:solidFill>
                          <a:latin typeface="Times New Roman" panose="02020603050405020304" pitchFamily="18" charset="0"/>
                          <a:cs typeface="Times New Roman" panose="02020603050405020304" pitchFamily="18" charset="0"/>
                        </a:rPr>
                        <a:t>Tools And Technologies Used</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5</a:t>
                      </a:r>
                    </a:p>
                  </a:txBody>
                  <a:tcPr>
                    <a:noFill/>
                  </a:tcPr>
                </a:tc>
                <a:extLst>
                  <a:ext uri="{0D108BD9-81ED-4DB2-BD59-A6C34878D82A}">
                    <a16:rowId xmlns:a16="http://schemas.microsoft.com/office/drawing/2014/main" val="2684660571"/>
                  </a:ext>
                </a:extLst>
              </a:tr>
              <a:tr h="399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latin typeface="Times New Roman" panose="02020603050405020304" pitchFamily="18" charset="0"/>
                          <a:cs typeface="Times New Roman" panose="02020603050405020304" pitchFamily="18" charset="0"/>
                        </a:rPr>
                        <a:t>Approach and Workflow</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6</a:t>
                      </a:r>
                    </a:p>
                  </a:txBody>
                  <a:tcPr>
                    <a:noFill/>
                  </a:tcPr>
                </a:tc>
                <a:extLst>
                  <a:ext uri="{0D108BD9-81ED-4DB2-BD59-A6C34878D82A}">
                    <a16:rowId xmlns:a16="http://schemas.microsoft.com/office/drawing/2014/main" val="2590395822"/>
                  </a:ext>
                </a:extLst>
              </a:tr>
              <a:tr h="399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latin typeface="Times New Roman" panose="02020603050405020304" pitchFamily="18" charset="0"/>
                          <a:cs typeface="Times New Roman" panose="02020603050405020304" pitchFamily="18" charset="0"/>
                        </a:rPr>
                        <a:t>Database Design</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7</a:t>
                      </a:r>
                    </a:p>
                  </a:txBody>
                  <a:tcPr>
                    <a:noFill/>
                  </a:tcPr>
                </a:tc>
                <a:extLst>
                  <a:ext uri="{0D108BD9-81ED-4DB2-BD59-A6C34878D82A}">
                    <a16:rowId xmlns:a16="http://schemas.microsoft.com/office/drawing/2014/main" val="2950406028"/>
                  </a:ext>
                </a:extLst>
              </a:tr>
              <a:tr h="399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latin typeface="Times New Roman" panose="02020603050405020304" pitchFamily="18" charset="0"/>
                          <a:cs typeface="Times New Roman" panose="02020603050405020304" pitchFamily="18" charset="0"/>
                        </a:rPr>
                        <a:t>SQL_ Business Case Study</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8</a:t>
                      </a:r>
                    </a:p>
                  </a:txBody>
                  <a:tcPr>
                    <a:noFill/>
                  </a:tcPr>
                </a:tc>
                <a:extLst>
                  <a:ext uri="{0D108BD9-81ED-4DB2-BD59-A6C34878D82A}">
                    <a16:rowId xmlns:a16="http://schemas.microsoft.com/office/drawing/2014/main" val="2093150111"/>
                  </a:ext>
                </a:extLst>
              </a:tr>
              <a:tr h="399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latin typeface="Times New Roman" panose="02020603050405020304" pitchFamily="18" charset="0"/>
                          <a:cs typeface="Times New Roman" panose="02020603050405020304" pitchFamily="18" charset="0"/>
                        </a:rPr>
                        <a:t>Python And </a:t>
                      </a:r>
                      <a:r>
                        <a:rPr lang="en-IN" sz="2000" dirty="0" err="1">
                          <a:solidFill>
                            <a:schemeClr val="bg1"/>
                          </a:solidFill>
                          <a:latin typeface="Times New Roman" panose="02020603050405020304" pitchFamily="18" charset="0"/>
                          <a:cs typeface="Times New Roman" panose="02020603050405020304" pitchFamily="18" charset="0"/>
                        </a:rPr>
                        <a:t>Streamlit</a:t>
                      </a:r>
                      <a:r>
                        <a:rPr lang="en-IN" sz="2000" dirty="0">
                          <a:solidFill>
                            <a:schemeClr val="bg1"/>
                          </a:solidFill>
                          <a:latin typeface="Times New Roman" panose="02020603050405020304" pitchFamily="18" charset="0"/>
                          <a:cs typeface="Times New Roman" panose="02020603050405020304" pitchFamily="18" charset="0"/>
                        </a:rPr>
                        <a:t> Dashboard</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13</a:t>
                      </a:r>
                    </a:p>
                  </a:txBody>
                  <a:tcPr>
                    <a:noFill/>
                  </a:tcPr>
                </a:tc>
                <a:extLst>
                  <a:ext uri="{0D108BD9-81ED-4DB2-BD59-A6C34878D82A}">
                    <a16:rowId xmlns:a16="http://schemas.microsoft.com/office/drawing/2014/main" val="2696325212"/>
                  </a:ext>
                </a:extLst>
              </a:tr>
              <a:tr h="399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solidFill>
                            <a:schemeClr val="bg1"/>
                          </a:solidFill>
                          <a:latin typeface="Times New Roman" panose="02020603050405020304" pitchFamily="18" charset="0"/>
                          <a:cs typeface="Times New Roman" panose="02020603050405020304" pitchFamily="18" charset="0"/>
                        </a:rPr>
                        <a:t>Power BI Visualization</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15</a:t>
                      </a:r>
                    </a:p>
                  </a:txBody>
                  <a:tcPr>
                    <a:noFill/>
                  </a:tcPr>
                </a:tc>
                <a:extLst>
                  <a:ext uri="{0D108BD9-81ED-4DB2-BD59-A6C34878D82A}">
                    <a16:rowId xmlns:a16="http://schemas.microsoft.com/office/drawing/2014/main" val="2240786122"/>
                  </a:ext>
                </a:extLst>
              </a:tr>
              <a:tr h="399250">
                <a:tc>
                  <a:txBody>
                    <a:bodyPr/>
                    <a:lstStyle/>
                    <a:p>
                      <a:r>
                        <a:rPr lang="en-IN" sz="2000" dirty="0">
                          <a:solidFill>
                            <a:schemeClr val="bg1"/>
                          </a:solidFill>
                          <a:latin typeface="Times New Roman" panose="02020603050405020304" pitchFamily="18" charset="0"/>
                          <a:cs typeface="Times New Roman" panose="02020603050405020304" pitchFamily="18" charset="0"/>
                        </a:rPr>
                        <a:t>Business Recommendations</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16</a:t>
                      </a:r>
                    </a:p>
                  </a:txBody>
                  <a:tcPr>
                    <a:noFill/>
                  </a:tcPr>
                </a:tc>
                <a:extLst>
                  <a:ext uri="{0D108BD9-81ED-4DB2-BD59-A6C34878D82A}">
                    <a16:rowId xmlns:a16="http://schemas.microsoft.com/office/drawing/2014/main" val="2482938001"/>
                  </a:ext>
                </a:extLst>
              </a:tr>
              <a:tr h="399250">
                <a:tc>
                  <a:txBody>
                    <a:bodyPr/>
                    <a:lstStyle/>
                    <a:p>
                      <a:r>
                        <a:rPr lang="en-IN" sz="2000" dirty="0">
                          <a:solidFill>
                            <a:schemeClr val="bg1"/>
                          </a:solidFill>
                          <a:latin typeface="Times New Roman" panose="02020603050405020304" pitchFamily="18" charset="0"/>
                          <a:cs typeface="Times New Roman" panose="02020603050405020304" pitchFamily="18" charset="0"/>
                        </a:rPr>
                        <a:t>Conclusion</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17</a:t>
                      </a:r>
                    </a:p>
                  </a:txBody>
                  <a:tcPr>
                    <a:noFill/>
                  </a:tcPr>
                </a:tc>
                <a:extLst>
                  <a:ext uri="{0D108BD9-81ED-4DB2-BD59-A6C34878D82A}">
                    <a16:rowId xmlns:a16="http://schemas.microsoft.com/office/drawing/2014/main" val="488399822"/>
                  </a:ext>
                </a:extLst>
              </a:tr>
            </a:tbl>
          </a:graphicData>
        </a:graphic>
      </p:graphicFrame>
    </p:spTree>
    <p:extLst>
      <p:ext uri="{BB962C8B-B14F-4D97-AF65-F5344CB8AC3E}">
        <p14:creationId xmlns:p14="http://schemas.microsoft.com/office/powerpoint/2010/main" val="1714663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13998-B67B-F684-770F-B0B62D968C9E}"/>
              </a:ext>
            </a:extLst>
          </p:cNvPr>
          <p:cNvSpPr>
            <a:spLocks noGrp="1"/>
          </p:cNvSpPr>
          <p:nvPr>
            <p:ph type="title"/>
          </p:nvPr>
        </p:nvSpPr>
        <p:spPr/>
        <p:txBody>
          <a:bodyPr>
            <a:normAutofit/>
          </a:bodyPr>
          <a:lstStyle/>
          <a:p>
            <a:r>
              <a:rPr lang="en-IN" sz="3600" b="1" dirty="0">
                <a:solidFill>
                  <a:schemeClr val="bg1"/>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2583B55-FA4A-5BE4-DE8B-0D8D9D5A3CA1}"/>
              </a:ext>
            </a:extLst>
          </p:cNvPr>
          <p:cNvSpPr>
            <a:spLocks noGrp="1"/>
          </p:cNvSpPr>
          <p:nvPr>
            <p:ph idx="1"/>
          </p:nvPr>
        </p:nvSpPr>
        <p:spPr/>
        <p:txBody>
          <a:bodyPr>
            <a:normAutofit/>
          </a:bodyPr>
          <a:lstStyle/>
          <a:p>
            <a:r>
              <a:rPr lang="en-US" sz="2000" dirty="0">
                <a:solidFill>
                  <a:schemeClr val="bg1"/>
                </a:solidFill>
                <a:latin typeface="Times New Roman" panose="02020603050405020304" pitchFamily="18" charset="0"/>
                <a:cs typeface="Times New Roman" panose="02020603050405020304" pitchFamily="18" charset="0"/>
              </a:rPr>
              <a:t>With the growing adoption of digital payment platforms like </a:t>
            </a:r>
            <a:r>
              <a:rPr lang="en-US" sz="2000" dirty="0" err="1">
                <a:solidFill>
                  <a:schemeClr val="bg1"/>
                </a:solidFill>
                <a:latin typeface="Times New Roman" panose="02020603050405020304" pitchFamily="18" charset="0"/>
                <a:cs typeface="Times New Roman" panose="02020603050405020304" pitchFamily="18" charset="0"/>
              </a:rPr>
              <a:t>PhonePe</a:t>
            </a:r>
            <a:r>
              <a:rPr lang="en-US" sz="2000" dirty="0">
                <a:solidFill>
                  <a:schemeClr val="bg1"/>
                </a:solidFill>
                <a:latin typeface="Times New Roman" panose="02020603050405020304" pitchFamily="18" charset="0"/>
                <a:cs typeface="Times New Roman" panose="02020603050405020304" pitchFamily="18" charset="0"/>
              </a:rPr>
              <a:t>, analyzing transaction data has become crucial for driving informed business decisions. This project explores </a:t>
            </a:r>
            <a:r>
              <a:rPr lang="en-US" sz="2000" dirty="0" err="1">
                <a:solidFill>
                  <a:schemeClr val="bg1"/>
                </a:solidFill>
                <a:latin typeface="Times New Roman" panose="02020603050405020304" pitchFamily="18" charset="0"/>
                <a:cs typeface="Times New Roman" panose="02020603050405020304" pitchFamily="18" charset="0"/>
              </a:rPr>
              <a:t>PhonePe's</a:t>
            </a:r>
            <a:r>
              <a:rPr lang="en-US" sz="2000" dirty="0">
                <a:solidFill>
                  <a:schemeClr val="bg1"/>
                </a:solidFill>
                <a:latin typeface="Times New Roman" panose="02020603050405020304" pitchFamily="18" charset="0"/>
                <a:cs typeface="Times New Roman" panose="02020603050405020304" pitchFamily="18" charset="0"/>
              </a:rPr>
              <a:t> transaction trends across India to uncover patterns in user engagement, insurance penetration, and digital payment preferences.</a:t>
            </a:r>
          </a:p>
          <a:p>
            <a:r>
              <a:rPr lang="en-US" sz="2000" dirty="0">
                <a:solidFill>
                  <a:schemeClr val="bg1"/>
                </a:solidFill>
                <a:latin typeface="Times New Roman" panose="02020603050405020304" pitchFamily="18" charset="0"/>
                <a:cs typeface="Times New Roman" panose="02020603050405020304" pitchFamily="18" charset="0"/>
              </a:rPr>
              <a:t>The aim is to transform raw JSON data from </a:t>
            </a:r>
            <a:r>
              <a:rPr lang="en-US" sz="2000" dirty="0" err="1">
                <a:solidFill>
                  <a:schemeClr val="bg1"/>
                </a:solidFill>
                <a:latin typeface="Times New Roman" panose="02020603050405020304" pitchFamily="18" charset="0"/>
                <a:cs typeface="Times New Roman" panose="02020603050405020304" pitchFamily="18" charset="0"/>
              </a:rPr>
              <a:t>PhonePe</a:t>
            </a:r>
            <a:r>
              <a:rPr lang="en-US" sz="2000" dirty="0">
                <a:solidFill>
                  <a:schemeClr val="bg1"/>
                </a:solidFill>
                <a:latin typeface="Times New Roman" panose="02020603050405020304" pitchFamily="18" charset="0"/>
                <a:cs typeface="Times New Roman" panose="02020603050405020304" pitchFamily="18" charset="0"/>
              </a:rPr>
              <a:t> into actionable insights through SQL analysis, Python-based processing, and interactive visualizations using </a:t>
            </a:r>
            <a:r>
              <a:rPr lang="en-US" sz="2000" dirty="0" err="1">
                <a:solidFill>
                  <a:schemeClr val="bg1"/>
                </a:solidFill>
                <a:latin typeface="Times New Roman" panose="02020603050405020304" pitchFamily="18" charset="0"/>
                <a:cs typeface="Times New Roman" panose="02020603050405020304" pitchFamily="18" charset="0"/>
              </a:rPr>
              <a:t>Streamlit</a:t>
            </a:r>
            <a:r>
              <a:rPr lang="en-US" sz="2000" dirty="0">
                <a:solidFill>
                  <a:schemeClr val="bg1"/>
                </a:solidFill>
                <a:latin typeface="Times New Roman" panose="02020603050405020304" pitchFamily="18" charset="0"/>
                <a:cs typeface="Times New Roman" panose="02020603050405020304" pitchFamily="18" charset="0"/>
              </a:rPr>
              <a:t> and Power BI. These insights are used to support business decision-making in areas such as marketing, product development, and regional expansion.</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47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EC1A4-8A62-5B9B-DC7C-62BE91C7F806}"/>
              </a:ext>
            </a:extLst>
          </p:cNvPr>
          <p:cNvSpPr>
            <a:spLocks noGrp="1"/>
          </p:cNvSpPr>
          <p:nvPr>
            <p:ph type="title"/>
          </p:nvPr>
        </p:nvSpPr>
        <p:spPr>
          <a:xfrm>
            <a:off x="130628" y="452210"/>
            <a:ext cx="10515600" cy="1325563"/>
          </a:xfrm>
        </p:spPr>
        <p:txBody>
          <a:bodyPr>
            <a:normAutofit/>
          </a:bodyPr>
          <a:lstStyle/>
          <a:p>
            <a:r>
              <a:rPr lang="en-IN" sz="3600" b="1" dirty="0">
                <a:solidFill>
                  <a:schemeClr val="bg1"/>
                </a:solidFill>
                <a:latin typeface="Times New Roman" panose="02020603050405020304" pitchFamily="18" charset="0"/>
                <a:cs typeface="Times New Roman" panose="02020603050405020304" pitchFamily="18" charset="0"/>
              </a:rPr>
              <a:t>PROBLEM</a:t>
            </a:r>
            <a:r>
              <a:rPr lang="en-IN" sz="3600" b="1" dirty="0">
                <a:latin typeface="Times New Roman" panose="02020603050405020304" pitchFamily="18" charset="0"/>
                <a:cs typeface="Times New Roman" panose="02020603050405020304" pitchFamily="18" charset="0"/>
              </a:rPr>
              <a:t> </a:t>
            </a:r>
            <a:r>
              <a:rPr lang="en-IN" sz="3600" b="1" dirty="0">
                <a:solidFill>
                  <a:schemeClr val="bg1"/>
                </a:solidFill>
                <a:latin typeface="Times New Roman" panose="02020603050405020304" pitchFamily="18" charset="0"/>
                <a:cs typeface="Times New Roman" panose="02020603050405020304" pitchFamily="18" charset="0"/>
              </a:rPr>
              <a:t>STATEMENT</a:t>
            </a:r>
            <a:br>
              <a:rPr lang="en-IN" sz="3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6F8E35-244D-F074-093A-E90E5A871D9C}"/>
              </a:ext>
            </a:extLst>
          </p:cNvPr>
          <p:cNvSpPr>
            <a:spLocks noGrp="1"/>
          </p:cNvSpPr>
          <p:nvPr>
            <p:ph idx="1"/>
          </p:nvPr>
        </p:nvSpPr>
        <p:spPr>
          <a:xfrm>
            <a:off x="130628" y="1950017"/>
            <a:ext cx="11832772" cy="4351338"/>
          </a:xfrm>
        </p:spPr>
        <p:txBody>
          <a:bodyPr>
            <a:normAutofit/>
          </a:bodyPr>
          <a:lstStyle/>
          <a:p>
            <a:pPr>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Objectives</a:t>
            </a:r>
            <a:r>
              <a:rPr lang="en-IN" sz="2000" dirty="0">
                <a:solidFill>
                  <a:schemeClr val="bg1"/>
                </a:solidFill>
                <a:latin typeface="Times New Roman" panose="02020603050405020304" pitchFamily="18" charset="0"/>
                <a:cs typeface="Times New Roman" panose="02020603050405020304" pitchFamily="18" charset="0"/>
              </a:rPr>
              <a:t>:</a:t>
            </a:r>
            <a:br>
              <a:rPr lang="en-IN" sz="2000" dirty="0">
                <a:solidFill>
                  <a:schemeClr val="bg1"/>
                </a:solidFill>
                <a:latin typeface="Times New Roman" panose="02020603050405020304" pitchFamily="18" charset="0"/>
                <a:cs typeface="Times New Roman" panose="02020603050405020304" pitchFamily="18" charset="0"/>
              </a:rPr>
            </a:br>
            <a:r>
              <a:rPr lang="en-IN" sz="2000" dirty="0">
                <a:solidFill>
                  <a:schemeClr val="bg1"/>
                </a:solidFill>
                <a:latin typeface="Times New Roman" panose="02020603050405020304" pitchFamily="18" charset="0"/>
                <a:cs typeface="Times New Roman" panose="02020603050405020304" pitchFamily="18" charset="0"/>
              </a:rPr>
              <a:t>To Understand and </a:t>
            </a:r>
            <a:r>
              <a:rPr lang="en-IN" sz="2000" dirty="0" err="1">
                <a:solidFill>
                  <a:schemeClr val="bg1"/>
                </a:solidFill>
                <a:latin typeface="Times New Roman" panose="02020603050405020304" pitchFamily="18" charset="0"/>
                <a:cs typeface="Times New Roman" panose="02020603050405020304" pitchFamily="18" charset="0"/>
              </a:rPr>
              <a:t>analyze</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PhonePe</a:t>
            </a:r>
            <a:r>
              <a:rPr lang="en-IN" sz="2000" dirty="0">
                <a:solidFill>
                  <a:schemeClr val="bg1"/>
                </a:solidFill>
                <a:latin typeface="Times New Roman" panose="02020603050405020304" pitchFamily="18" charset="0"/>
                <a:cs typeface="Times New Roman" panose="02020603050405020304" pitchFamily="18" charset="0"/>
              </a:rPr>
              <a:t> transaction data to gain insights into user behaviour, market performance, and insurance penetration.</a:t>
            </a: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Challenges Addressed</a:t>
            </a:r>
            <a:r>
              <a:rPr lang="en-IN" sz="2000" dirty="0">
                <a:solidFill>
                  <a:schemeClr val="bg1"/>
                </a:solidFill>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Growing digital payment usage</a:t>
            </a:r>
          </a:p>
          <a:p>
            <a:pPr marL="742950" lvl="1"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Need for better user targeting</a:t>
            </a:r>
          </a:p>
          <a:p>
            <a:pPr marL="742950" lvl="1"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Understanding geographical transaction dynamics</a:t>
            </a:r>
          </a:p>
          <a:p>
            <a:pPr marL="742950" lvl="1" indent="-285750">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Improving product strategies and insurance performance</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003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6DA6-F4C3-DE49-A5A1-51C3B30310B8}"/>
              </a:ext>
            </a:extLst>
          </p:cNvPr>
          <p:cNvSpPr>
            <a:spLocks noGrp="1"/>
          </p:cNvSpPr>
          <p:nvPr>
            <p:ph type="title"/>
          </p:nvPr>
        </p:nvSpPr>
        <p:spPr>
          <a:xfrm>
            <a:off x="838200" y="129947"/>
            <a:ext cx="10515600" cy="1325563"/>
          </a:xfrm>
        </p:spPr>
        <p:txBody>
          <a:bodyPr>
            <a:normAutofit/>
          </a:bodyPr>
          <a:lstStyle/>
          <a:p>
            <a:r>
              <a:rPr lang="en-IN" sz="3600" dirty="0">
                <a:solidFill>
                  <a:schemeClr val="bg1"/>
                </a:solidFill>
                <a:latin typeface="Times New Roman" panose="02020603050405020304" pitchFamily="18" charset="0"/>
                <a:cs typeface="Times New Roman" panose="02020603050405020304" pitchFamily="18" charset="0"/>
              </a:rPr>
              <a:t>TOOLS AND TECHNOLOGIES USED</a:t>
            </a:r>
          </a:p>
        </p:txBody>
      </p:sp>
      <p:graphicFrame>
        <p:nvGraphicFramePr>
          <p:cNvPr id="4" name="Content Placeholder 3">
            <a:extLst>
              <a:ext uri="{FF2B5EF4-FFF2-40B4-BE49-F238E27FC236}">
                <a16:creationId xmlns:a16="http://schemas.microsoft.com/office/drawing/2014/main" id="{53135515-2E48-217B-ECA0-7C22573BCB45}"/>
              </a:ext>
            </a:extLst>
          </p:cNvPr>
          <p:cNvGraphicFramePr>
            <a:graphicFrameLocks noGrp="1"/>
          </p:cNvGraphicFramePr>
          <p:nvPr>
            <p:ph idx="1"/>
            <p:extLst>
              <p:ext uri="{D42A27DB-BD31-4B8C-83A1-F6EECF244321}">
                <p14:modId xmlns:p14="http://schemas.microsoft.com/office/powerpoint/2010/main" val="2268467310"/>
              </p:ext>
            </p:extLst>
          </p:nvPr>
        </p:nvGraphicFramePr>
        <p:xfrm>
          <a:off x="838200" y="1455510"/>
          <a:ext cx="10101940" cy="4693920"/>
        </p:xfrm>
        <a:graphic>
          <a:graphicData uri="http://schemas.openxmlformats.org/drawingml/2006/table">
            <a:tbl>
              <a:tblPr firstRow="1" bandRow="1">
                <a:tableStyleId>{5C22544A-7EE6-4342-B048-85BDC9FD1C3A}</a:tableStyleId>
              </a:tblPr>
              <a:tblGrid>
                <a:gridCol w="1654629">
                  <a:extLst>
                    <a:ext uri="{9D8B030D-6E8A-4147-A177-3AD203B41FA5}">
                      <a16:colId xmlns:a16="http://schemas.microsoft.com/office/drawing/2014/main" val="387036661"/>
                    </a:ext>
                  </a:extLst>
                </a:gridCol>
                <a:gridCol w="4942112">
                  <a:extLst>
                    <a:ext uri="{9D8B030D-6E8A-4147-A177-3AD203B41FA5}">
                      <a16:colId xmlns:a16="http://schemas.microsoft.com/office/drawing/2014/main" val="496275537"/>
                    </a:ext>
                  </a:extLst>
                </a:gridCol>
                <a:gridCol w="3505199">
                  <a:extLst>
                    <a:ext uri="{9D8B030D-6E8A-4147-A177-3AD203B41FA5}">
                      <a16:colId xmlns:a16="http://schemas.microsoft.com/office/drawing/2014/main" val="1745273691"/>
                    </a:ext>
                  </a:extLst>
                </a:gridCol>
              </a:tblGrid>
              <a:tr h="370840">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S.NO.</a:t>
                      </a:r>
                    </a:p>
                  </a:txBody>
                  <a:tcP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Tool/Technology</a:t>
                      </a:r>
                    </a:p>
                  </a:txBody>
                  <a:tcPr anchor="ctr">
                    <a:noFill/>
                  </a:tcPr>
                </a:tc>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Purpose</a:t>
                      </a:r>
                    </a:p>
                  </a:txBody>
                  <a:tcPr anchor="ctr">
                    <a:noFill/>
                  </a:tcPr>
                </a:tc>
                <a:extLst>
                  <a:ext uri="{0D108BD9-81ED-4DB2-BD59-A6C34878D82A}">
                    <a16:rowId xmlns:a16="http://schemas.microsoft.com/office/drawing/2014/main" val="212878617"/>
                  </a:ext>
                </a:extLst>
              </a:tr>
              <a:tr h="370840">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1</a:t>
                      </a:r>
                    </a:p>
                  </a:txBody>
                  <a:tcPr>
                    <a:noFill/>
                  </a:tcPr>
                </a:tc>
                <a:tc>
                  <a:txBody>
                    <a:bodyPr/>
                    <a:lstStyle/>
                    <a:p>
                      <a:r>
                        <a:rPr lang="en-IN" sz="2000" b="0" dirty="0">
                          <a:solidFill>
                            <a:schemeClr val="bg1"/>
                          </a:solidFill>
                          <a:latin typeface="Times New Roman" panose="02020603050405020304" pitchFamily="18" charset="0"/>
                          <a:cs typeface="Times New Roman" panose="02020603050405020304" pitchFamily="18" charset="0"/>
                        </a:rPr>
                        <a:t>GitHub</a:t>
                      </a:r>
                    </a:p>
                  </a:txBody>
                  <a:tcPr anchor="ctr">
                    <a:noFill/>
                  </a:tcPr>
                </a:tc>
                <a:tc>
                  <a:txBody>
                    <a:bodyPr/>
                    <a:lstStyle/>
                    <a:p>
                      <a:r>
                        <a:rPr lang="en-US" sz="2000" b="0">
                          <a:solidFill>
                            <a:schemeClr val="bg1"/>
                          </a:solidFill>
                          <a:latin typeface="Times New Roman" panose="02020603050405020304" pitchFamily="18" charset="0"/>
                          <a:cs typeface="Times New Roman" panose="02020603050405020304" pitchFamily="18" charset="0"/>
                        </a:rPr>
                        <a:t>Source of PhonePe JSON data</a:t>
                      </a:r>
                    </a:p>
                  </a:txBody>
                  <a:tcPr anchor="ctr">
                    <a:noFill/>
                  </a:tcPr>
                </a:tc>
                <a:extLst>
                  <a:ext uri="{0D108BD9-81ED-4DB2-BD59-A6C34878D82A}">
                    <a16:rowId xmlns:a16="http://schemas.microsoft.com/office/drawing/2014/main" val="1872421334"/>
                  </a:ext>
                </a:extLst>
              </a:tr>
              <a:tr h="370840">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2</a:t>
                      </a:r>
                    </a:p>
                  </a:txBody>
                  <a:tcPr>
                    <a:noFill/>
                  </a:tcPr>
                </a:tc>
                <a:tc>
                  <a:txBody>
                    <a:bodyPr/>
                    <a:lstStyle/>
                    <a:p>
                      <a:r>
                        <a:rPr lang="en-IN" sz="2000" b="0" dirty="0">
                          <a:solidFill>
                            <a:schemeClr val="bg1"/>
                          </a:solidFill>
                          <a:latin typeface="Times New Roman" panose="02020603050405020304" pitchFamily="18" charset="0"/>
                          <a:cs typeface="Times New Roman" panose="02020603050405020304" pitchFamily="18" charset="0"/>
                        </a:rPr>
                        <a:t>Python</a:t>
                      </a:r>
                    </a:p>
                  </a:txBody>
                  <a:tcPr anchor="ctr">
                    <a:noFill/>
                  </a:tcPr>
                </a:tc>
                <a:tc>
                  <a:txBody>
                    <a:bodyPr/>
                    <a:lstStyle/>
                    <a:p>
                      <a:r>
                        <a:rPr lang="en-IN" sz="2000" b="0" dirty="0">
                          <a:solidFill>
                            <a:schemeClr val="bg1"/>
                          </a:solidFill>
                          <a:latin typeface="Times New Roman" panose="02020603050405020304" pitchFamily="18" charset="0"/>
                          <a:cs typeface="Times New Roman" panose="02020603050405020304" pitchFamily="18" charset="0"/>
                        </a:rPr>
                        <a:t>Data processing, transformation, analysis</a:t>
                      </a:r>
                    </a:p>
                  </a:txBody>
                  <a:tcPr anchor="ctr">
                    <a:noFill/>
                  </a:tcPr>
                </a:tc>
                <a:extLst>
                  <a:ext uri="{0D108BD9-81ED-4DB2-BD59-A6C34878D82A}">
                    <a16:rowId xmlns:a16="http://schemas.microsoft.com/office/drawing/2014/main" val="3532689904"/>
                  </a:ext>
                </a:extLst>
              </a:tr>
              <a:tr h="370840">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3</a:t>
                      </a:r>
                    </a:p>
                  </a:txBody>
                  <a:tcPr>
                    <a:noFill/>
                  </a:tcPr>
                </a:tc>
                <a:tc>
                  <a:txBody>
                    <a:bodyPr/>
                    <a:lstStyle/>
                    <a:p>
                      <a:r>
                        <a:rPr lang="en-IN" sz="2000" b="0">
                          <a:solidFill>
                            <a:schemeClr val="bg1"/>
                          </a:solidFill>
                          <a:latin typeface="Times New Roman" panose="02020603050405020304" pitchFamily="18" charset="0"/>
                          <a:cs typeface="Times New Roman" panose="02020603050405020304" pitchFamily="18" charset="0"/>
                        </a:rPr>
                        <a:t>Pandas, Matplotlib, Seaborn</a:t>
                      </a:r>
                    </a:p>
                  </a:txBody>
                  <a:tcPr anchor="ctr">
                    <a:noFill/>
                  </a:tcPr>
                </a:tc>
                <a:tc>
                  <a:txBody>
                    <a:bodyPr/>
                    <a:lstStyle/>
                    <a:p>
                      <a:r>
                        <a:rPr lang="en-IN" sz="2000" b="0" dirty="0">
                          <a:solidFill>
                            <a:schemeClr val="bg1"/>
                          </a:solidFill>
                          <a:latin typeface="Times New Roman" panose="02020603050405020304" pitchFamily="18" charset="0"/>
                          <a:cs typeface="Times New Roman" panose="02020603050405020304" pitchFamily="18" charset="0"/>
                        </a:rPr>
                        <a:t>Data analysis and visualizations</a:t>
                      </a:r>
                    </a:p>
                  </a:txBody>
                  <a:tcPr anchor="ctr">
                    <a:noFill/>
                  </a:tcPr>
                </a:tc>
                <a:extLst>
                  <a:ext uri="{0D108BD9-81ED-4DB2-BD59-A6C34878D82A}">
                    <a16:rowId xmlns:a16="http://schemas.microsoft.com/office/drawing/2014/main" val="2704378212"/>
                  </a:ext>
                </a:extLst>
              </a:tr>
              <a:tr h="370840">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4</a:t>
                      </a:r>
                    </a:p>
                  </a:txBody>
                  <a:tcPr>
                    <a:noFill/>
                  </a:tcPr>
                </a:tc>
                <a:tc>
                  <a:txBody>
                    <a:bodyPr/>
                    <a:lstStyle/>
                    <a:p>
                      <a:r>
                        <a:rPr lang="en-IN" sz="2000" b="0">
                          <a:solidFill>
                            <a:schemeClr val="bg1"/>
                          </a:solidFill>
                          <a:latin typeface="Times New Roman" panose="02020603050405020304" pitchFamily="18" charset="0"/>
                          <a:cs typeface="Times New Roman" panose="02020603050405020304" pitchFamily="18" charset="0"/>
                        </a:rPr>
                        <a:t>MySQL</a:t>
                      </a:r>
                    </a:p>
                  </a:txBody>
                  <a:tcPr anchor="ctr">
                    <a:noFill/>
                  </a:tcPr>
                </a:tc>
                <a:tc>
                  <a:txBody>
                    <a:bodyPr/>
                    <a:lstStyle/>
                    <a:p>
                      <a:r>
                        <a:rPr lang="en-US" sz="2000" b="0" dirty="0">
                          <a:solidFill>
                            <a:schemeClr val="bg1"/>
                          </a:solidFill>
                          <a:latin typeface="Times New Roman" panose="02020603050405020304" pitchFamily="18" charset="0"/>
                          <a:cs typeface="Times New Roman" panose="02020603050405020304" pitchFamily="18" charset="0"/>
                        </a:rPr>
                        <a:t>Structured storage and querying of transformed data</a:t>
                      </a:r>
                    </a:p>
                  </a:txBody>
                  <a:tcPr anchor="ctr">
                    <a:noFill/>
                  </a:tcPr>
                </a:tc>
                <a:extLst>
                  <a:ext uri="{0D108BD9-81ED-4DB2-BD59-A6C34878D82A}">
                    <a16:rowId xmlns:a16="http://schemas.microsoft.com/office/drawing/2014/main" val="928560856"/>
                  </a:ext>
                </a:extLst>
              </a:tr>
              <a:tr h="370840">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5</a:t>
                      </a:r>
                    </a:p>
                  </a:txBody>
                  <a:tcPr>
                    <a:noFill/>
                  </a:tcPr>
                </a:tc>
                <a:tc>
                  <a:txBody>
                    <a:bodyPr/>
                    <a:lstStyle/>
                    <a:p>
                      <a:r>
                        <a:rPr lang="en-IN" sz="2000" b="0">
                          <a:solidFill>
                            <a:schemeClr val="bg1"/>
                          </a:solidFill>
                          <a:latin typeface="Times New Roman" panose="02020603050405020304" pitchFamily="18" charset="0"/>
                          <a:cs typeface="Times New Roman" panose="02020603050405020304" pitchFamily="18" charset="0"/>
                        </a:rPr>
                        <a:t>Streamlit</a:t>
                      </a:r>
                    </a:p>
                  </a:txBody>
                  <a:tcPr anchor="ctr">
                    <a:noFill/>
                  </a:tcPr>
                </a:tc>
                <a:tc>
                  <a:txBody>
                    <a:bodyPr/>
                    <a:lstStyle/>
                    <a:p>
                      <a:r>
                        <a:rPr lang="en-IN" sz="2000" b="0" dirty="0">
                          <a:solidFill>
                            <a:schemeClr val="bg1"/>
                          </a:solidFill>
                          <a:latin typeface="Times New Roman" panose="02020603050405020304" pitchFamily="18" charset="0"/>
                          <a:cs typeface="Times New Roman" panose="02020603050405020304" pitchFamily="18" charset="0"/>
                        </a:rPr>
                        <a:t>Web-based interactive dashboard</a:t>
                      </a:r>
                    </a:p>
                  </a:txBody>
                  <a:tcPr anchor="ctr">
                    <a:noFill/>
                  </a:tcPr>
                </a:tc>
                <a:extLst>
                  <a:ext uri="{0D108BD9-81ED-4DB2-BD59-A6C34878D82A}">
                    <a16:rowId xmlns:a16="http://schemas.microsoft.com/office/drawing/2014/main" val="4048838209"/>
                  </a:ext>
                </a:extLst>
              </a:tr>
              <a:tr h="370840">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6</a:t>
                      </a:r>
                    </a:p>
                  </a:txBody>
                  <a:tcPr>
                    <a:noFill/>
                  </a:tcPr>
                </a:tc>
                <a:tc>
                  <a:txBody>
                    <a:bodyPr/>
                    <a:lstStyle/>
                    <a:p>
                      <a:r>
                        <a:rPr lang="en-IN" sz="2000" b="0">
                          <a:solidFill>
                            <a:schemeClr val="bg1"/>
                          </a:solidFill>
                          <a:latin typeface="Times New Roman" panose="02020603050405020304" pitchFamily="18" charset="0"/>
                          <a:cs typeface="Times New Roman" panose="02020603050405020304" pitchFamily="18" charset="0"/>
                        </a:rPr>
                        <a:t>Power BI</a:t>
                      </a:r>
                    </a:p>
                  </a:txBody>
                  <a:tcPr anchor="ctr">
                    <a:noFill/>
                  </a:tcPr>
                </a:tc>
                <a:tc>
                  <a:txBody>
                    <a:bodyPr/>
                    <a:lstStyle/>
                    <a:p>
                      <a:r>
                        <a:rPr lang="en-US" sz="2000" b="0" dirty="0">
                          <a:solidFill>
                            <a:schemeClr val="bg1"/>
                          </a:solidFill>
                          <a:latin typeface="Times New Roman" panose="02020603050405020304" pitchFamily="18" charset="0"/>
                          <a:cs typeface="Times New Roman" panose="02020603050405020304" pitchFamily="18" charset="0"/>
                        </a:rPr>
                        <a:t>Business-oriented dashboard and advanced visualizations</a:t>
                      </a:r>
                    </a:p>
                  </a:txBody>
                  <a:tcPr anchor="ctr">
                    <a:noFill/>
                  </a:tcPr>
                </a:tc>
                <a:extLst>
                  <a:ext uri="{0D108BD9-81ED-4DB2-BD59-A6C34878D82A}">
                    <a16:rowId xmlns:a16="http://schemas.microsoft.com/office/drawing/2014/main" val="842873731"/>
                  </a:ext>
                </a:extLst>
              </a:tr>
              <a:tr h="370840">
                <a:tc>
                  <a:txBody>
                    <a:bodyPr/>
                    <a:lstStyle/>
                    <a:p>
                      <a:pPr algn="ctr"/>
                      <a:r>
                        <a:rPr lang="en-IN" sz="2000" dirty="0">
                          <a:solidFill>
                            <a:schemeClr val="bg1"/>
                          </a:solidFill>
                          <a:latin typeface="Times New Roman" panose="02020603050405020304" pitchFamily="18" charset="0"/>
                          <a:cs typeface="Times New Roman" panose="02020603050405020304" pitchFamily="18" charset="0"/>
                        </a:rPr>
                        <a:t>7</a:t>
                      </a:r>
                    </a:p>
                  </a:txBody>
                  <a:tcPr>
                    <a:noFill/>
                  </a:tcPr>
                </a:tc>
                <a:tc>
                  <a:txBody>
                    <a:bodyPr/>
                    <a:lstStyle/>
                    <a:p>
                      <a:r>
                        <a:rPr lang="en-IN" sz="2000" b="0">
                          <a:solidFill>
                            <a:schemeClr val="bg1"/>
                          </a:solidFill>
                          <a:latin typeface="Times New Roman" panose="02020603050405020304" pitchFamily="18" charset="0"/>
                          <a:cs typeface="Times New Roman" panose="02020603050405020304" pitchFamily="18" charset="0"/>
                        </a:rPr>
                        <a:t>SQLAlchemy + PyMySQL</a:t>
                      </a:r>
                    </a:p>
                  </a:txBody>
                  <a:tcPr anchor="ctr">
                    <a:noFill/>
                  </a:tcPr>
                </a:tc>
                <a:tc>
                  <a:txBody>
                    <a:bodyPr/>
                    <a:lstStyle/>
                    <a:p>
                      <a:r>
                        <a:rPr lang="en-US" sz="2000" b="0" dirty="0">
                          <a:solidFill>
                            <a:schemeClr val="bg1"/>
                          </a:solidFill>
                          <a:latin typeface="Times New Roman" panose="02020603050405020304" pitchFamily="18" charset="0"/>
                          <a:cs typeface="Times New Roman" panose="02020603050405020304" pitchFamily="18" charset="0"/>
                        </a:rPr>
                        <a:t>Connection between Python and MySQL database</a:t>
                      </a:r>
                    </a:p>
                  </a:txBody>
                  <a:tcPr anchor="ctr">
                    <a:noFill/>
                  </a:tcPr>
                </a:tc>
                <a:extLst>
                  <a:ext uri="{0D108BD9-81ED-4DB2-BD59-A6C34878D82A}">
                    <a16:rowId xmlns:a16="http://schemas.microsoft.com/office/drawing/2014/main" val="596668038"/>
                  </a:ext>
                </a:extLst>
              </a:tr>
            </a:tbl>
          </a:graphicData>
        </a:graphic>
      </p:graphicFrame>
    </p:spTree>
    <p:extLst>
      <p:ext uri="{BB962C8B-B14F-4D97-AF65-F5344CB8AC3E}">
        <p14:creationId xmlns:p14="http://schemas.microsoft.com/office/powerpoint/2010/main" val="2505069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4DB4-22D8-7BF3-0582-1F81F97C369A}"/>
              </a:ext>
            </a:extLst>
          </p:cNvPr>
          <p:cNvSpPr>
            <a:spLocks noGrp="1"/>
          </p:cNvSpPr>
          <p:nvPr>
            <p:ph type="title"/>
          </p:nvPr>
        </p:nvSpPr>
        <p:spPr>
          <a:xfrm>
            <a:off x="381000" y="354240"/>
            <a:ext cx="10515600" cy="1325563"/>
          </a:xfrm>
        </p:spPr>
        <p:txBody>
          <a:bodyPr>
            <a:normAutofit/>
          </a:bodyPr>
          <a:lstStyle/>
          <a:p>
            <a:r>
              <a:rPr lang="en-IN" sz="3600" dirty="0">
                <a:solidFill>
                  <a:schemeClr val="bg1"/>
                </a:solidFill>
                <a:latin typeface="Times New Roman" panose="02020603050405020304" pitchFamily="18" charset="0"/>
                <a:cs typeface="Times New Roman" panose="02020603050405020304" pitchFamily="18" charset="0"/>
              </a:rPr>
              <a:t>APPROACH AND WORKFLOW</a:t>
            </a:r>
          </a:p>
        </p:txBody>
      </p:sp>
      <p:sp>
        <p:nvSpPr>
          <p:cNvPr id="4" name="Rectangle 1">
            <a:extLst>
              <a:ext uri="{FF2B5EF4-FFF2-40B4-BE49-F238E27FC236}">
                <a16:creationId xmlns:a16="http://schemas.microsoft.com/office/drawing/2014/main" id="{A7DEC19A-F0BF-3F26-74A5-3FE72F12C6B5}"/>
              </a:ext>
            </a:extLst>
          </p:cNvPr>
          <p:cNvSpPr>
            <a:spLocks noGrp="1" noChangeArrowheads="1"/>
          </p:cNvSpPr>
          <p:nvPr>
            <p:ph idx="1"/>
          </p:nvPr>
        </p:nvSpPr>
        <p:spPr bwMode="auto">
          <a:xfrm>
            <a:off x="239485" y="2204484"/>
            <a:ext cx="874309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Step 1</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Data Extraction from GitHub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Step 2</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SQL Database Setup (MySQL)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Step 3</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Table Creation – Aggregated, Map, and Top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Step 4</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Data Analysis using SQL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Step 5</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Visualization using Python (Matplotlib, Seaborn), </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Step 6</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Insight Generation and Recommendations</a:t>
            </a:r>
          </a:p>
        </p:txBody>
      </p:sp>
    </p:spTree>
    <p:extLst>
      <p:ext uri="{BB962C8B-B14F-4D97-AF65-F5344CB8AC3E}">
        <p14:creationId xmlns:p14="http://schemas.microsoft.com/office/powerpoint/2010/main" val="4243153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978A3E2-9D61-FC60-7ED1-FDE6B1E231EC}"/>
              </a:ext>
            </a:extLst>
          </p:cNvPr>
          <p:cNvSpPr>
            <a:spLocks noGrp="1" noChangeArrowheads="1"/>
          </p:cNvSpPr>
          <p:nvPr>
            <p:ph idx="1"/>
          </p:nvPr>
        </p:nvSpPr>
        <p:spPr bwMode="auto">
          <a:xfrm>
            <a:off x="413657" y="1497443"/>
            <a:ext cx="968828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Overview of key tables: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Aggregated-</a:t>
            </a:r>
          </a:p>
          <a:p>
            <a:pPr marL="914400" lvl="2"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agg_user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914400" lvl="2"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agg_trans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914400" lvl="2"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agg_insur</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Map-</a:t>
            </a:r>
          </a:p>
          <a:p>
            <a:pPr marL="914400" lvl="2"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map_user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914400" lvl="2"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map_trans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914400" lvl="2"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map_insur</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Top- </a:t>
            </a:r>
          </a:p>
          <a:p>
            <a:pPr marL="914400" lvl="2"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top_user</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914400" lvl="2" indent="0" eaLnBrk="0" fontAlgn="base" hangingPunct="0">
              <a:lnSpc>
                <a:spcPct val="100000"/>
              </a:lnSpc>
              <a:spcBef>
                <a:spcPct val="0"/>
              </a:spcBef>
              <a:spcAft>
                <a:spcPct val="0"/>
              </a:spcAft>
              <a:buNone/>
            </a:pP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top_trans</a:t>
            </a:r>
            <a:r>
              <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a:p>
            <a:pPr marL="914400" lvl="2" indent="0" eaLnBrk="0" fontAlgn="base" hangingPunct="0">
              <a:lnSpc>
                <a:spcPct val="100000"/>
              </a:lnSpc>
              <a:spcBef>
                <a:spcPct val="0"/>
              </a:spcBef>
              <a:spcAft>
                <a:spcPct val="0"/>
              </a:spcAft>
              <a:buNone/>
            </a:pPr>
            <a:r>
              <a:rPr kumimoji="0" lang="en-US" altLang="en-US"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top_insur</a:t>
            </a:r>
            <a:endParaRPr kumimoji="0" lang="en-US" altLang="en-US"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A194EF19-141B-C219-3E85-10EBF1F00176}"/>
              </a:ext>
            </a:extLst>
          </p:cNvPr>
          <p:cNvSpPr>
            <a:spLocks noGrp="1" noChangeArrowheads="1"/>
          </p:cNvSpPr>
          <p:nvPr>
            <p:ph type="title"/>
          </p:nvPr>
        </p:nvSpPr>
        <p:spPr bwMode="auto">
          <a:xfrm>
            <a:off x="413657" y="547485"/>
            <a:ext cx="5791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DATABASE DESIGN</a:t>
            </a:r>
            <a:br>
              <a:rPr kumimoji="0" lang="en-US" altLang="en-US" sz="36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br>
            <a:endParaRPr kumimoji="0" lang="en-US" altLang="en-US" sz="36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168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9A7C-7627-21BB-43C0-9671A543B3A7}"/>
              </a:ext>
            </a:extLst>
          </p:cNvPr>
          <p:cNvSpPr>
            <a:spLocks noGrp="1"/>
          </p:cNvSpPr>
          <p:nvPr>
            <p:ph type="title"/>
          </p:nvPr>
        </p:nvSpPr>
        <p:spPr>
          <a:xfrm>
            <a:off x="130628" y="871650"/>
            <a:ext cx="10515600" cy="381226"/>
          </a:xfrm>
        </p:spPr>
        <p:txBody>
          <a:bodyPr>
            <a:noAutofit/>
          </a:bodyPr>
          <a:lstStyle/>
          <a:p>
            <a:r>
              <a:rPr lang="en-US" sz="3600" b="1" dirty="0">
                <a:solidFill>
                  <a:schemeClr val="bg1"/>
                </a:solidFill>
                <a:latin typeface="Times New Roman" panose="02020603050405020304" pitchFamily="18" charset="0"/>
                <a:cs typeface="Times New Roman" panose="02020603050405020304" pitchFamily="18" charset="0"/>
              </a:rPr>
              <a:t>SQL-Based Business Case Studies</a:t>
            </a:r>
            <a:br>
              <a:rPr lang="en-US" sz="3600" b="1" dirty="0">
                <a:solidFill>
                  <a:schemeClr val="bg1"/>
                </a:solidFill>
                <a:latin typeface="Times New Roman" panose="02020603050405020304" pitchFamily="18" charset="0"/>
                <a:cs typeface="Times New Roman" panose="02020603050405020304" pitchFamily="18" charset="0"/>
              </a:rPr>
            </a:br>
            <a:br>
              <a:rPr lang="en-US" sz="3600" dirty="0">
                <a:solidFill>
                  <a:schemeClr val="bg1"/>
                </a:solidFill>
                <a:latin typeface="Times New Roman" panose="02020603050405020304" pitchFamily="18" charset="0"/>
                <a:cs typeface="Times New Roman" panose="02020603050405020304" pitchFamily="18" charset="0"/>
              </a:rPr>
            </a:br>
            <a:endParaRPr lang="en-IN" sz="36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9C665C-94F9-71BD-B8B9-BCE9BE3D0066}"/>
              </a:ext>
            </a:extLst>
          </p:cNvPr>
          <p:cNvSpPr>
            <a:spLocks noGrp="1"/>
          </p:cNvSpPr>
          <p:nvPr>
            <p:ph idx="1"/>
          </p:nvPr>
        </p:nvSpPr>
        <p:spPr>
          <a:xfrm>
            <a:off x="239485" y="1062263"/>
            <a:ext cx="11821888" cy="5675994"/>
          </a:xfrm>
        </p:spPr>
        <p:txBody>
          <a:bodyPr>
            <a:noAutofit/>
          </a:bodyPr>
          <a:lstStyle/>
          <a:p>
            <a:pPr marL="0" indent="0">
              <a:buNone/>
            </a:pPr>
            <a:r>
              <a:rPr lang="en-US" sz="2000" b="1" dirty="0">
                <a:solidFill>
                  <a:schemeClr val="bg1"/>
                </a:solidFill>
                <a:latin typeface="Times New Roman" panose="02020603050405020304" pitchFamily="18" charset="0"/>
                <a:cs typeface="Times New Roman" panose="02020603050405020304" pitchFamily="18" charset="0"/>
              </a:rPr>
              <a:t>Case Study 1</a:t>
            </a:r>
            <a:r>
              <a:rPr lang="en-US" sz="2000" dirty="0">
                <a:solidFill>
                  <a:schemeClr val="bg1"/>
                </a:solidFill>
                <a:latin typeface="Times New Roman" panose="02020603050405020304" pitchFamily="18" charset="0"/>
                <a:cs typeface="Times New Roman" panose="02020603050405020304" pitchFamily="18" charset="0"/>
              </a:rPr>
              <a:t>: Decoding Transaction Dynamics on </a:t>
            </a:r>
            <a:r>
              <a:rPr lang="en-US" sz="2000" dirty="0" err="1">
                <a:solidFill>
                  <a:schemeClr val="bg1"/>
                </a:solidFill>
                <a:latin typeface="Times New Roman" panose="02020603050405020304" pitchFamily="18" charset="0"/>
                <a:cs typeface="Times New Roman" panose="02020603050405020304" pitchFamily="18" charset="0"/>
              </a:rPr>
              <a:t>PhonePe</a:t>
            </a:r>
            <a:endParaRPr lang="en-US" sz="2000" dirty="0">
              <a:solidFill>
                <a:schemeClr val="bg1"/>
              </a:solidFill>
              <a:latin typeface="Times New Roman" panose="02020603050405020304" pitchFamily="18" charset="0"/>
              <a:cs typeface="Times New Roman" panose="02020603050405020304" pitchFamily="18" charset="0"/>
            </a:endParaRPr>
          </a:p>
          <a:p>
            <a:pPr marL="114300" indent="-342900"/>
            <a:r>
              <a:rPr lang="en-IN" sz="2000" b="1" dirty="0">
                <a:solidFill>
                  <a:schemeClr val="bg1"/>
                </a:solidFill>
                <a:effectLst/>
                <a:latin typeface="Times New Roman" panose="02020603050405020304" pitchFamily="18" charset="0"/>
                <a:cs typeface="Times New Roman" panose="02020603050405020304" pitchFamily="18" charset="0"/>
              </a:rPr>
              <a:t>State-Wise Transaction Growth</a:t>
            </a:r>
            <a:r>
              <a:rPr lang="en-IN" sz="2000" b="1" dirty="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effectLst/>
                <a:latin typeface="Times New Roman" panose="02020603050405020304" pitchFamily="18" charset="0"/>
                <a:cs typeface="Times New Roman" panose="02020603050405020304" pitchFamily="18" charset="0"/>
              </a:rPr>
              <a:t>Identifies </a:t>
            </a:r>
            <a:r>
              <a:rPr lang="en-IN" sz="2000" b="1" dirty="0">
                <a:solidFill>
                  <a:schemeClr val="bg1"/>
                </a:solidFill>
                <a:effectLst/>
                <a:latin typeface="Times New Roman" panose="02020603050405020304" pitchFamily="18" charset="0"/>
                <a:cs typeface="Times New Roman" panose="02020603050405020304" pitchFamily="18" charset="0"/>
              </a:rPr>
              <a:t>which states are growing, stagnant, or declining</a:t>
            </a:r>
            <a:r>
              <a:rPr lang="en-IN" sz="2000" dirty="0">
                <a:solidFill>
                  <a:schemeClr val="bg1"/>
                </a:solidFill>
                <a:effectLst/>
                <a:latin typeface="Times New Roman" panose="02020603050405020304" pitchFamily="18" charset="0"/>
                <a:cs typeface="Times New Roman" panose="02020603050405020304" pitchFamily="18" charset="0"/>
              </a:rPr>
              <a:t> in transaction volume and helps </a:t>
            </a:r>
            <a:r>
              <a:rPr lang="en-IN" sz="2000" dirty="0" err="1">
                <a:solidFill>
                  <a:schemeClr val="bg1"/>
                </a:solidFill>
                <a:effectLst/>
                <a:latin typeface="Times New Roman" panose="02020603050405020304" pitchFamily="18" charset="0"/>
                <a:cs typeface="Times New Roman" panose="02020603050405020304" pitchFamily="18" charset="0"/>
              </a:rPr>
              <a:t>PhonePe</a:t>
            </a:r>
            <a:r>
              <a:rPr lang="en-IN" sz="2000" dirty="0">
                <a:solidFill>
                  <a:schemeClr val="bg1"/>
                </a:solidFill>
                <a:effectLst/>
                <a:latin typeface="Times New Roman" panose="02020603050405020304" pitchFamily="18" charset="0"/>
                <a:cs typeface="Times New Roman" panose="02020603050405020304" pitchFamily="18" charset="0"/>
              </a:rPr>
              <a:t> </a:t>
            </a:r>
            <a:r>
              <a:rPr lang="en-IN" sz="2000" b="1" dirty="0">
                <a:solidFill>
                  <a:schemeClr val="bg1"/>
                </a:solidFill>
                <a:effectLst/>
                <a:latin typeface="Times New Roman" panose="02020603050405020304" pitchFamily="18" charset="0"/>
                <a:cs typeface="Times New Roman" panose="02020603050405020304" pitchFamily="18" charset="0"/>
              </a:rPr>
              <a:t>focus on declining states</a:t>
            </a:r>
            <a:r>
              <a:rPr lang="en-IN" sz="2000" dirty="0">
                <a:solidFill>
                  <a:schemeClr val="bg1"/>
                </a:solidFill>
                <a:effectLst/>
                <a:latin typeface="Times New Roman" panose="02020603050405020304" pitchFamily="18" charset="0"/>
                <a:cs typeface="Times New Roman" panose="02020603050405020304" pitchFamily="18" charset="0"/>
              </a:rPr>
              <a:t> to improve adoption and marketing strategies.</a:t>
            </a:r>
          </a:p>
          <a:p>
            <a:pPr marL="114300" indent="-342900"/>
            <a:r>
              <a:rPr lang="en-IN" sz="2000" b="1" dirty="0">
                <a:solidFill>
                  <a:schemeClr val="bg1"/>
                </a:solidFill>
                <a:effectLst/>
                <a:latin typeface="Times New Roman" panose="02020603050405020304" pitchFamily="18" charset="0"/>
                <a:cs typeface="Times New Roman" panose="02020603050405020304" pitchFamily="18" charset="0"/>
              </a:rPr>
              <a:t>Transaction Category Trends</a:t>
            </a:r>
            <a:r>
              <a:rPr lang="en-IN" sz="2000" b="1"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effectLst/>
                <a:latin typeface="Times New Roman" panose="02020603050405020304" pitchFamily="18" charset="0"/>
                <a:cs typeface="Times New Roman" panose="02020603050405020304" pitchFamily="18" charset="0"/>
              </a:rPr>
              <a:t>Analyzes</a:t>
            </a:r>
            <a:r>
              <a:rPr lang="en-IN" sz="2000" dirty="0">
                <a:solidFill>
                  <a:schemeClr val="bg1"/>
                </a:solidFill>
                <a:effectLst/>
                <a:latin typeface="Times New Roman" panose="02020603050405020304" pitchFamily="18" charset="0"/>
                <a:cs typeface="Times New Roman" panose="02020603050405020304" pitchFamily="18" charset="0"/>
              </a:rPr>
              <a:t> </a:t>
            </a:r>
            <a:r>
              <a:rPr lang="en-IN" sz="2000" b="1" dirty="0">
                <a:solidFill>
                  <a:schemeClr val="bg1"/>
                </a:solidFill>
                <a:effectLst/>
                <a:latin typeface="Times New Roman" panose="02020603050405020304" pitchFamily="18" charset="0"/>
                <a:cs typeface="Times New Roman" panose="02020603050405020304" pitchFamily="18" charset="0"/>
              </a:rPr>
              <a:t>UPI, Wallet, and other payment modes</a:t>
            </a:r>
            <a:r>
              <a:rPr lang="en-IN" sz="2000" dirty="0">
                <a:solidFill>
                  <a:schemeClr val="bg1"/>
                </a:solidFill>
                <a:effectLst/>
                <a:latin typeface="Times New Roman" panose="02020603050405020304" pitchFamily="18" charset="0"/>
                <a:cs typeface="Times New Roman" panose="02020603050405020304" pitchFamily="18" charset="0"/>
              </a:rPr>
              <a:t> to see which ones are gaining or losing traction and guides </a:t>
            </a:r>
            <a:r>
              <a:rPr lang="en-IN" sz="2000" b="1" dirty="0">
                <a:solidFill>
                  <a:schemeClr val="bg1"/>
                </a:solidFill>
                <a:effectLst/>
                <a:latin typeface="Times New Roman" panose="02020603050405020304" pitchFamily="18" charset="0"/>
                <a:cs typeface="Times New Roman" panose="02020603050405020304" pitchFamily="18" charset="0"/>
              </a:rPr>
              <a:t>feature improvements</a:t>
            </a:r>
            <a:r>
              <a:rPr lang="en-IN" sz="2000" dirty="0">
                <a:solidFill>
                  <a:schemeClr val="bg1"/>
                </a:solidFill>
                <a:effectLst/>
                <a:latin typeface="Times New Roman" panose="02020603050405020304" pitchFamily="18" charset="0"/>
                <a:cs typeface="Times New Roman" panose="02020603050405020304" pitchFamily="18" charset="0"/>
              </a:rPr>
              <a:t> based on user preferences.</a:t>
            </a:r>
          </a:p>
          <a:p>
            <a:pPr marL="114300" indent="-342900"/>
            <a:r>
              <a:rPr lang="en-IN" sz="2000" b="1" dirty="0">
                <a:solidFill>
                  <a:schemeClr val="bg1"/>
                </a:solidFill>
                <a:effectLst/>
                <a:latin typeface="Times New Roman" panose="02020603050405020304" pitchFamily="18" charset="0"/>
                <a:cs typeface="Times New Roman" panose="02020603050405020304" pitchFamily="18" charset="0"/>
              </a:rPr>
              <a:t> Regional Variations</a:t>
            </a:r>
            <a:r>
              <a:rPr lang="en-IN" sz="2000" b="1" dirty="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effectLst/>
                <a:latin typeface="Times New Roman" panose="02020603050405020304" pitchFamily="18" charset="0"/>
                <a:cs typeface="Times New Roman" panose="02020603050405020304" pitchFamily="18" charset="0"/>
              </a:rPr>
              <a:t>Highlights </a:t>
            </a:r>
            <a:r>
              <a:rPr lang="en-IN" sz="2000" b="1" dirty="0">
                <a:solidFill>
                  <a:schemeClr val="bg1"/>
                </a:solidFill>
                <a:effectLst/>
                <a:latin typeface="Times New Roman" panose="02020603050405020304" pitchFamily="18" charset="0"/>
                <a:cs typeface="Times New Roman" panose="02020603050405020304" pitchFamily="18" charset="0"/>
              </a:rPr>
              <a:t>state-wise variations</a:t>
            </a:r>
            <a:r>
              <a:rPr lang="en-IN" sz="2000" dirty="0">
                <a:solidFill>
                  <a:schemeClr val="bg1"/>
                </a:solidFill>
                <a:effectLst/>
                <a:latin typeface="Times New Roman" panose="02020603050405020304" pitchFamily="18" charset="0"/>
                <a:cs typeface="Times New Roman" panose="02020603050405020304" pitchFamily="18" charset="0"/>
              </a:rPr>
              <a:t> in transactions, allowing </a:t>
            </a:r>
            <a:r>
              <a:rPr lang="en-IN" sz="2000" dirty="0" err="1">
                <a:solidFill>
                  <a:schemeClr val="bg1"/>
                </a:solidFill>
                <a:effectLst/>
                <a:latin typeface="Times New Roman" panose="02020603050405020304" pitchFamily="18" charset="0"/>
                <a:cs typeface="Times New Roman" panose="02020603050405020304" pitchFamily="18" charset="0"/>
              </a:rPr>
              <a:t>PhonePe</a:t>
            </a:r>
            <a:r>
              <a:rPr lang="en-IN" sz="2000" dirty="0">
                <a:solidFill>
                  <a:schemeClr val="bg1"/>
                </a:solidFill>
                <a:effectLst/>
                <a:latin typeface="Times New Roman" panose="02020603050405020304" pitchFamily="18" charset="0"/>
                <a:cs typeface="Times New Roman" panose="02020603050405020304" pitchFamily="18" charset="0"/>
              </a:rPr>
              <a:t> to </a:t>
            </a:r>
            <a:r>
              <a:rPr lang="en-IN" sz="2000" b="1" dirty="0">
                <a:solidFill>
                  <a:schemeClr val="bg1"/>
                </a:solidFill>
                <a:effectLst/>
                <a:latin typeface="Times New Roman" panose="02020603050405020304" pitchFamily="18" charset="0"/>
                <a:cs typeface="Times New Roman" panose="02020603050405020304" pitchFamily="18" charset="0"/>
              </a:rPr>
              <a:t>adjust regional business strategies </a:t>
            </a:r>
            <a:r>
              <a:rPr lang="en-IN" sz="2000" b="1" dirty="0">
                <a:solidFill>
                  <a:schemeClr val="bg1"/>
                </a:solidFill>
                <a:latin typeface="Times New Roman" panose="02020603050405020304" pitchFamily="18" charset="0"/>
                <a:cs typeface="Times New Roman" panose="02020603050405020304" pitchFamily="18" charset="0"/>
              </a:rPr>
              <a:t>and f</a:t>
            </a:r>
            <a:r>
              <a:rPr lang="en-IN" sz="2000" dirty="0">
                <a:solidFill>
                  <a:schemeClr val="bg1"/>
                </a:solidFill>
                <a:effectLst/>
                <a:latin typeface="Times New Roman" panose="02020603050405020304" pitchFamily="18" charset="0"/>
                <a:cs typeface="Times New Roman" panose="02020603050405020304" pitchFamily="18" charset="0"/>
              </a:rPr>
              <a:t>or example, if </a:t>
            </a:r>
            <a:r>
              <a:rPr lang="en-IN" sz="2000" b="1" dirty="0">
                <a:solidFill>
                  <a:schemeClr val="bg1"/>
                </a:solidFill>
                <a:effectLst/>
                <a:latin typeface="Times New Roman" panose="02020603050405020304" pitchFamily="18" charset="0"/>
                <a:cs typeface="Times New Roman" panose="02020603050405020304" pitchFamily="18" charset="0"/>
              </a:rPr>
              <a:t>UPI transactions are declining in Tamil Nadu</a:t>
            </a:r>
            <a:r>
              <a:rPr lang="en-IN" sz="2000" dirty="0">
                <a:solidFill>
                  <a:schemeClr val="bg1"/>
                </a:solidFill>
                <a:effectLst/>
                <a:latin typeface="Times New Roman" panose="02020603050405020304" pitchFamily="18" charset="0"/>
                <a:cs typeface="Times New Roman" panose="02020603050405020304" pitchFamily="18" charset="0"/>
              </a:rPr>
              <a:t>, </a:t>
            </a:r>
            <a:r>
              <a:rPr lang="en-IN" sz="2000" dirty="0" err="1">
                <a:solidFill>
                  <a:schemeClr val="bg1"/>
                </a:solidFill>
                <a:effectLst/>
                <a:latin typeface="Times New Roman" panose="02020603050405020304" pitchFamily="18" charset="0"/>
                <a:cs typeface="Times New Roman" panose="02020603050405020304" pitchFamily="18" charset="0"/>
              </a:rPr>
              <a:t>PhonePe</a:t>
            </a:r>
            <a:r>
              <a:rPr lang="en-IN" sz="2000" dirty="0">
                <a:solidFill>
                  <a:schemeClr val="bg1"/>
                </a:solidFill>
                <a:effectLst/>
                <a:latin typeface="Times New Roman" panose="02020603050405020304" pitchFamily="18" charset="0"/>
                <a:cs typeface="Times New Roman" panose="02020603050405020304" pitchFamily="18" charset="0"/>
              </a:rPr>
              <a:t> can run </a:t>
            </a:r>
            <a:r>
              <a:rPr lang="en-IN" sz="2000" b="1" dirty="0">
                <a:solidFill>
                  <a:schemeClr val="bg1"/>
                </a:solidFill>
                <a:effectLst/>
                <a:latin typeface="Times New Roman" panose="02020603050405020304" pitchFamily="18" charset="0"/>
                <a:cs typeface="Times New Roman" panose="02020603050405020304" pitchFamily="18" charset="0"/>
              </a:rPr>
              <a:t>targeted promotions</a:t>
            </a:r>
            <a:r>
              <a:rPr lang="en-IN" sz="2000" dirty="0">
                <a:solidFill>
                  <a:schemeClr val="bg1"/>
                </a:solidFill>
                <a:effectLst/>
                <a:latin typeface="Times New Roman" panose="02020603050405020304" pitchFamily="18" charset="0"/>
                <a:cs typeface="Times New Roman" panose="02020603050405020304" pitchFamily="18" charset="0"/>
              </a:rPr>
              <a:t>.</a:t>
            </a:r>
          </a:p>
          <a:p>
            <a:pPr marL="114300" indent="-342900"/>
            <a:r>
              <a:rPr lang="en-IN" sz="2000" b="1" dirty="0">
                <a:solidFill>
                  <a:schemeClr val="bg1"/>
                </a:solidFill>
                <a:effectLst/>
                <a:latin typeface="Times New Roman" panose="02020603050405020304" pitchFamily="18" charset="0"/>
                <a:cs typeface="Times New Roman" panose="02020603050405020304" pitchFamily="18" charset="0"/>
              </a:rPr>
              <a:t>Quarterly Performance Tracking</a:t>
            </a:r>
            <a:r>
              <a:rPr lang="en-IN" sz="2000" b="1" dirty="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effectLst/>
                <a:latin typeface="Times New Roman" panose="02020603050405020304" pitchFamily="18" charset="0"/>
                <a:cs typeface="Times New Roman" panose="02020603050405020304" pitchFamily="18" charset="0"/>
              </a:rPr>
              <a:t>Helps the leadership team </a:t>
            </a:r>
            <a:r>
              <a:rPr lang="en-IN" sz="2000" b="1" dirty="0">
                <a:solidFill>
                  <a:schemeClr val="bg1"/>
                </a:solidFill>
                <a:effectLst/>
                <a:latin typeface="Times New Roman" panose="02020603050405020304" pitchFamily="18" charset="0"/>
                <a:cs typeface="Times New Roman" panose="02020603050405020304" pitchFamily="18" charset="0"/>
              </a:rPr>
              <a:t>compare performance across quarters</a:t>
            </a:r>
            <a:r>
              <a:rPr lang="en-IN" sz="2000" dirty="0">
                <a:solidFill>
                  <a:schemeClr val="bg1"/>
                </a:solidFill>
                <a:effectLst/>
                <a:latin typeface="Times New Roman" panose="02020603050405020304" pitchFamily="18" charset="0"/>
                <a:cs typeface="Times New Roman" panose="02020603050405020304" pitchFamily="18" charset="0"/>
              </a:rPr>
              <a:t> and spot </a:t>
            </a:r>
            <a:r>
              <a:rPr lang="en-IN" sz="2000" b="1" dirty="0">
                <a:solidFill>
                  <a:schemeClr val="bg1"/>
                </a:solidFill>
                <a:effectLst/>
                <a:latin typeface="Times New Roman" panose="02020603050405020304" pitchFamily="18" charset="0"/>
                <a:cs typeface="Times New Roman" panose="02020603050405020304" pitchFamily="18" charset="0"/>
              </a:rPr>
              <a:t>seasonal trends</a:t>
            </a:r>
            <a:r>
              <a:rPr lang="en-IN" sz="2000" b="1" dirty="0">
                <a:solidFill>
                  <a:schemeClr val="bg1"/>
                </a:solidFill>
                <a:latin typeface="Times New Roman" panose="02020603050405020304" pitchFamily="18" charset="0"/>
                <a:cs typeface="Times New Roman" panose="02020603050405020304" pitchFamily="18" charset="0"/>
              </a:rPr>
              <a:t> and f</a:t>
            </a:r>
            <a:r>
              <a:rPr lang="en-IN" sz="2000" dirty="0">
                <a:solidFill>
                  <a:schemeClr val="bg1"/>
                </a:solidFill>
                <a:effectLst/>
                <a:latin typeface="Times New Roman" panose="02020603050405020304" pitchFamily="18" charset="0"/>
                <a:cs typeface="Times New Roman" panose="02020603050405020304" pitchFamily="18" charset="0"/>
              </a:rPr>
              <a:t>or example, </a:t>
            </a:r>
            <a:r>
              <a:rPr lang="en-IN" sz="2000" b="1" dirty="0">
                <a:solidFill>
                  <a:schemeClr val="bg1"/>
                </a:solidFill>
                <a:effectLst/>
                <a:latin typeface="Times New Roman" panose="02020603050405020304" pitchFamily="18" charset="0"/>
                <a:cs typeface="Times New Roman" panose="02020603050405020304" pitchFamily="18" charset="0"/>
              </a:rPr>
              <a:t>higher transactions in Q4</a:t>
            </a:r>
            <a:r>
              <a:rPr lang="en-IN" sz="2000" dirty="0">
                <a:solidFill>
                  <a:schemeClr val="bg1"/>
                </a:solidFill>
                <a:effectLst/>
                <a:latin typeface="Times New Roman" panose="02020603050405020304" pitchFamily="18" charset="0"/>
                <a:cs typeface="Times New Roman" panose="02020603050405020304" pitchFamily="18" charset="0"/>
              </a:rPr>
              <a:t> might indicate </a:t>
            </a:r>
            <a:r>
              <a:rPr lang="en-IN" sz="2000" b="1" dirty="0">
                <a:solidFill>
                  <a:schemeClr val="bg1"/>
                </a:solidFill>
                <a:effectLst/>
                <a:latin typeface="Times New Roman" panose="02020603050405020304" pitchFamily="18" charset="0"/>
                <a:cs typeface="Times New Roman" panose="02020603050405020304" pitchFamily="18" charset="0"/>
              </a:rPr>
              <a:t>festive season spikes</a:t>
            </a:r>
            <a:r>
              <a:rPr lang="en-IN" sz="2000" dirty="0">
                <a:solidFill>
                  <a:schemeClr val="bg1"/>
                </a:solidFill>
                <a:effectLst/>
                <a:latin typeface="Times New Roman" panose="02020603050405020304" pitchFamily="18" charset="0"/>
                <a:cs typeface="Times New Roman" panose="02020603050405020304" pitchFamily="18" charset="0"/>
              </a:rPr>
              <a:t>.</a:t>
            </a:r>
          </a:p>
          <a:p>
            <a:pPr marL="114300" indent="-342900"/>
            <a:r>
              <a:rPr lang="en-IN" sz="2000" b="1" dirty="0">
                <a:solidFill>
                  <a:schemeClr val="bg1"/>
                </a:solidFill>
                <a:effectLst/>
                <a:latin typeface="Times New Roman" panose="02020603050405020304" pitchFamily="18" charset="0"/>
                <a:cs typeface="Times New Roman" panose="02020603050405020304" pitchFamily="18" charset="0"/>
              </a:rPr>
              <a:t>Market Strategy Optimization</a:t>
            </a:r>
            <a:r>
              <a:rPr lang="en-IN" sz="2000"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effectLst/>
                <a:latin typeface="Times New Roman" panose="02020603050405020304" pitchFamily="18" charset="0"/>
                <a:cs typeface="Times New Roman" panose="02020603050405020304" pitchFamily="18" charset="0"/>
              </a:rPr>
              <a:t>Growing areas</a:t>
            </a:r>
            <a:r>
              <a:rPr lang="en-IN" sz="2000" dirty="0">
                <a:solidFill>
                  <a:schemeClr val="bg1"/>
                </a:solidFill>
                <a:effectLst/>
                <a:latin typeface="Times New Roman" panose="02020603050405020304" pitchFamily="18" charset="0"/>
                <a:cs typeface="Times New Roman" panose="02020603050405020304" pitchFamily="18" charset="0"/>
              </a:rPr>
              <a:t> → Invest more in </a:t>
            </a:r>
            <a:r>
              <a:rPr lang="en-IN" sz="2000" b="1" dirty="0">
                <a:solidFill>
                  <a:schemeClr val="bg1"/>
                </a:solidFill>
                <a:effectLst/>
                <a:latin typeface="Times New Roman" panose="02020603050405020304" pitchFamily="18" charset="0"/>
                <a:cs typeface="Times New Roman" panose="02020603050405020304" pitchFamily="18" charset="0"/>
              </a:rPr>
              <a:t>rewards, cashback, and partnerships.</a:t>
            </a:r>
          </a:p>
          <a:p>
            <a:pPr marL="0" marR="0">
              <a:buNone/>
            </a:pPr>
            <a:r>
              <a:rPr lang="en-IN" sz="2000" b="1" dirty="0">
                <a:solidFill>
                  <a:schemeClr val="bg1"/>
                </a:solidFill>
                <a:latin typeface="Times New Roman" panose="02020603050405020304" pitchFamily="18" charset="0"/>
                <a:cs typeface="Times New Roman" panose="02020603050405020304" pitchFamily="18" charset="0"/>
              </a:rPr>
              <a:t>                                                            T</a:t>
            </a:r>
            <a:r>
              <a:rPr lang="en-IN" sz="2000" b="1" dirty="0">
                <a:solidFill>
                  <a:schemeClr val="bg1"/>
                </a:solidFill>
                <a:effectLst/>
                <a:latin typeface="Times New Roman" panose="02020603050405020304" pitchFamily="18" charset="0"/>
                <a:cs typeface="Times New Roman" panose="02020603050405020304" pitchFamily="18" charset="0"/>
              </a:rPr>
              <a:t>able areas</a:t>
            </a:r>
            <a:r>
              <a:rPr lang="en-IN" sz="2000" dirty="0">
                <a:solidFill>
                  <a:schemeClr val="bg1"/>
                </a:solidFill>
                <a:effectLst/>
                <a:latin typeface="Times New Roman" panose="02020603050405020304" pitchFamily="18" charset="0"/>
                <a:cs typeface="Times New Roman" panose="02020603050405020304" pitchFamily="18" charset="0"/>
              </a:rPr>
              <a:t> → Maintain engagement but focus on </a:t>
            </a:r>
            <a:r>
              <a:rPr lang="en-IN" sz="2000" b="1" dirty="0">
                <a:solidFill>
                  <a:schemeClr val="bg1"/>
                </a:solidFill>
                <a:effectLst/>
                <a:latin typeface="Times New Roman" panose="02020603050405020304" pitchFamily="18" charset="0"/>
                <a:cs typeface="Times New Roman" panose="02020603050405020304" pitchFamily="18" charset="0"/>
              </a:rPr>
              <a:t>customer retention</a:t>
            </a:r>
            <a:r>
              <a:rPr lang="en-IN" sz="2000" dirty="0">
                <a:solidFill>
                  <a:schemeClr val="bg1"/>
                </a:solidFill>
                <a:effectLst/>
                <a:latin typeface="Times New Roman" panose="02020603050405020304" pitchFamily="18" charset="0"/>
                <a:cs typeface="Times New Roman" panose="02020603050405020304" pitchFamily="18" charset="0"/>
              </a:rPr>
              <a:t>.</a:t>
            </a:r>
          </a:p>
          <a:p>
            <a:pPr marL="0" indent="0" algn="ctr" rtl="0" fontAlgn="ctr">
              <a:buNone/>
            </a:pPr>
            <a:r>
              <a:rPr lang="en-IN" sz="2000" b="1" dirty="0">
                <a:solidFill>
                  <a:schemeClr val="bg1"/>
                </a:solidFill>
                <a:effectLst/>
                <a:latin typeface="Times New Roman" panose="02020603050405020304" pitchFamily="18" charset="0"/>
                <a:cs typeface="Times New Roman" panose="02020603050405020304" pitchFamily="18" charset="0"/>
              </a:rPr>
              <a:t>                                                       Declining areas</a:t>
            </a:r>
            <a:r>
              <a:rPr lang="en-IN" sz="2000" dirty="0">
                <a:solidFill>
                  <a:schemeClr val="bg1"/>
                </a:solidFill>
                <a:effectLst/>
                <a:latin typeface="Times New Roman" panose="02020603050405020304" pitchFamily="18" charset="0"/>
                <a:cs typeface="Times New Roman" panose="02020603050405020304" pitchFamily="18" charset="0"/>
              </a:rPr>
              <a:t> → Identify issues (e.g., competition, user drop-off) and                          </a:t>
            </a:r>
            <a:r>
              <a:rPr lang="en-IN" sz="2000" b="1" dirty="0">
                <a:solidFill>
                  <a:schemeClr val="bg1"/>
                </a:solidFill>
                <a:effectLst/>
                <a:latin typeface="Times New Roman" panose="02020603050405020304" pitchFamily="18" charset="0"/>
                <a:cs typeface="Times New Roman" panose="02020603050405020304" pitchFamily="18" charset="0"/>
              </a:rPr>
              <a:t>improve incentives</a:t>
            </a:r>
            <a:r>
              <a:rPr lang="en-IN" sz="2000" dirty="0">
                <a:solidFill>
                  <a:schemeClr val="bg1"/>
                </a:solidFill>
                <a:effectLst/>
                <a:latin typeface="Times New Roman" panose="02020603050405020304" pitchFamily="18" charset="0"/>
                <a:cs typeface="Times New Roman" panose="02020603050405020304" pitchFamily="18" charset="0"/>
              </a:rPr>
              <a:t>.</a:t>
            </a:r>
          </a:p>
          <a:p>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503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C91C3-1FD6-C6BF-1AFE-73721DB709B8}"/>
              </a:ext>
            </a:extLst>
          </p:cNvPr>
          <p:cNvSpPr>
            <a:spLocks noGrp="1"/>
          </p:cNvSpPr>
          <p:nvPr>
            <p:ph idx="1"/>
          </p:nvPr>
        </p:nvSpPr>
        <p:spPr>
          <a:xfrm>
            <a:off x="381000" y="377825"/>
            <a:ext cx="10515600" cy="6142718"/>
          </a:xfrm>
        </p:spPr>
        <p:txBody>
          <a:bodyPr>
            <a:noAutofit/>
          </a:bodyPr>
          <a:lstStyle/>
          <a:p>
            <a:pPr marL="0" indent="0">
              <a:buNone/>
            </a:pPr>
            <a:r>
              <a:rPr lang="en-IN" sz="2000" b="1" dirty="0">
                <a:solidFill>
                  <a:schemeClr val="bg1"/>
                </a:solidFill>
                <a:latin typeface="Times New Roman" panose="02020603050405020304" pitchFamily="18" charset="0"/>
                <a:cs typeface="Times New Roman" panose="02020603050405020304" pitchFamily="18" charset="0"/>
              </a:rPr>
              <a:t>Case Study 2</a:t>
            </a:r>
            <a:r>
              <a:rPr lang="en-IN" sz="2000" dirty="0">
                <a:solidFill>
                  <a:schemeClr val="bg1"/>
                </a:solidFill>
                <a:latin typeface="Times New Roman" panose="02020603050405020304" pitchFamily="18" charset="0"/>
                <a:cs typeface="Times New Roman" panose="02020603050405020304" pitchFamily="18" charset="0"/>
              </a:rPr>
              <a:t>: Device Dominance and User Engagement Analysis</a:t>
            </a:r>
          </a:p>
          <a:p>
            <a:pPr marL="114300" marR="0" indent="-34290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Identify Top Engaged Brands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Brands with </a:t>
            </a:r>
            <a:r>
              <a:rPr lang="en-IN" sz="2000" b="1" dirty="0">
                <a:solidFill>
                  <a:schemeClr val="bg1"/>
                </a:solidFill>
                <a:effectLst/>
                <a:latin typeface="Times New Roman" panose="02020603050405020304" pitchFamily="18" charset="0"/>
                <a:cs typeface="Times New Roman" panose="02020603050405020304" pitchFamily="18" charset="0"/>
              </a:rPr>
              <a:t>high engagement rates</a:t>
            </a:r>
            <a:r>
              <a:rPr lang="en-IN" sz="2000" dirty="0">
                <a:solidFill>
                  <a:schemeClr val="bg1"/>
                </a:solidFill>
                <a:effectLst/>
                <a:latin typeface="Times New Roman" panose="02020603050405020304" pitchFamily="18" charset="0"/>
                <a:cs typeface="Times New Roman" panose="02020603050405020304" pitchFamily="18" charset="0"/>
              </a:rPr>
              <a:t> (higher app opens per registered user)</a:t>
            </a:r>
          </a:p>
          <a:p>
            <a:pPr lvl="1" fontAlgn="ctr"/>
            <a:r>
              <a:rPr lang="en-IN" sz="2000" dirty="0">
                <a:solidFill>
                  <a:schemeClr val="bg1"/>
                </a:solidFill>
                <a:effectLst/>
                <a:latin typeface="Times New Roman" panose="02020603050405020304" pitchFamily="18" charset="0"/>
                <a:cs typeface="Times New Roman" panose="02020603050405020304" pitchFamily="18" charset="0"/>
              </a:rPr>
              <a:t>Can help </a:t>
            </a:r>
            <a:r>
              <a:rPr lang="en-IN" sz="2000" b="1" dirty="0">
                <a:solidFill>
                  <a:schemeClr val="bg1"/>
                </a:solidFill>
                <a:effectLst/>
                <a:latin typeface="Times New Roman" panose="02020603050405020304" pitchFamily="18" charset="0"/>
                <a:cs typeface="Times New Roman" panose="02020603050405020304" pitchFamily="18" charset="0"/>
              </a:rPr>
              <a:t>optimize app experience</a:t>
            </a:r>
            <a:r>
              <a:rPr lang="en-IN" sz="2000" dirty="0">
                <a:solidFill>
                  <a:schemeClr val="bg1"/>
                </a:solidFill>
                <a:effectLst/>
                <a:latin typeface="Times New Roman" panose="02020603050405020304" pitchFamily="18" charset="0"/>
                <a:cs typeface="Times New Roman" panose="02020603050405020304" pitchFamily="18" charset="0"/>
              </a:rPr>
              <a:t> for popular brands</a:t>
            </a:r>
          </a:p>
          <a:p>
            <a:pPr marL="114300" marR="0" indent="-34290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Detect Underutilized Devices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Devices with </a:t>
            </a:r>
            <a:r>
              <a:rPr lang="en-IN" sz="2000" b="1" dirty="0">
                <a:solidFill>
                  <a:schemeClr val="bg1"/>
                </a:solidFill>
                <a:effectLst/>
                <a:latin typeface="Times New Roman" panose="02020603050405020304" pitchFamily="18" charset="0"/>
                <a:cs typeface="Times New Roman" panose="02020603050405020304" pitchFamily="18" charset="0"/>
              </a:rPr>
              <a:t>high registrations but low app opens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These may require </a:t>
            </a:r>
            <a:r>
              <a:rPr lang="en-IN" sz="2000" b="1" dirty="0">
                <a:solidFill>
                  <a:schemeClr val="bg1"/>
                </a:solidFill>
                <a:effectLst/>
                <a:latin typeface="Times New Roman" panose="02020603050405020304" pitchFamily="18" charset="0"/>
                <a:cs typeface="Times New Roman" panose="02020603050405020304" pitchFamily="18" charset="0"/>
              </a:rPr>
              <a:t>UX improvements, marketing efforts, or troubleshooting</a:t>
            </a:r>
            <a:endParaRPr lang="en-IN" sz="2000" dirty="0">
              <a:solidFill>
                <a:schemeClr val="bg1"/>
              </a:solidFill>
              <a:effectLst/>
              <a:latin typeface="Times New Roman" panose="02020603050405020304" pitchFamily="18" charset="0"/>
              <a:cs typeface="Times New Roman" panose="02020603050405020304" pitchFamily="18" charset="0"/>
            </a:endParaRPr>
          </a:p>
          <a:p>
            <a:pPr marL="114300" marR="0" indent="-34290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 Regional Device Preferences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Some brands may be </a:t>
            </a:r>
            <a:r>
              <a:rPr lang="en-IN" sz="2000" b="1" dirty="0">
                <a:solidFill>
                  <a:schemeClr val="bg1"/>
                </a:solidFill>
                <a:effectLst/>
                <a:latin typeface="Times New Roman" panose="02020603050405020304" pitchFamily="18" charset="0"/>
                <a:cs typeface="Times New Roman" panose="02020603050405020304" pitchFamily="18" charset="0"/>
              </a:rPr>
              <a:t>more popular in certain states</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Helps in </a:t>
            </a:r>
            <a:r>
              <a:rPr lang="en-IN" sz="2000" b="1" dirty="0">
                <a:solidFill>
                  <a:schemeClr val="bg1"/>
                </a:solidFill>
                <a:effectLst/>
                <a:latin typeface="Times New Roman" panose="02020603050405020304" pitchFamily="18" charset="0"/>
                <a:cs typeface="Times New Roman" panose="02020603050405020304" pitchFamily="18" charset="0"/>
              </a:rPr>
              <a:t>targeted promotions</a:t>
            </a:r>
            <a:r>
              <a:rPr lang="en-IN" sz="2000" dirty="0">
                <a:solidFill>
                  <a:schemeClr val="bg1"/>
                </a:solidFill>
                <a:effectLst/>
                <a:latin typeface="Times New Roman" panose="02020603050405020304" pitchFamily="18" charset="0"/>
                <a:cs typeface="Times New Roman" panose="02020603050405020304" pitchFamily="18" charset="0"/>
              </a:rPr>
              <a:t> and </a:t>
            </a:r>
            <a:r>
              <a:rPr lang="en-IN" sz="2000" b="1" dirty="0">
                <a:solidFill>
                  <a:schemeClr val="bg1"/>
                </a:solidFill>
                <a:effectLst/>
                <a:latin typeface="Times New Roman" panose="02020603050405020304" pitchFamily="18" charset="0"/>
                <a:cs typeface="Times New Roman" panose="02020603050405020304" pitchFamily="18" charset="0"/>
              </a:rPr>
              <a:t>regional optimization</a:t>
            </a:r>
            <a:endParaRPr lang="en-IN" sz="2000" dirty="0">
              <a:solidFill>
                <a:schemeClr val="bg1"/>
              </a:solidFill>
              <a:effectLst/>
              <a:latin typeface="Times New Roman" panose="02020603050405020304" pitchFamily="18" charset="0"/>
              <a:cs typeface="Times New Roman" panose="02020603050405020304" pitchFamily="18" charset="0"/>
            </a:endParaRPr>
          </a:p>
          <a:p>
            <a:pPr marL="114300" marR="0" indent="-342900">
              <a:buFont typeface="Wingdings" panose="05000000000000000000" pitchFamily="2" charset="2"/>
              <a:buChar char="Ø"/>
            </a:pPr>
            <a:r>
              <a:rPr lang="en-IN" sz="2000" b="1" dirty="0">
                <a:solidFill>
                  <a:schemeClr val="bg1"/>
                </a:solidFill>
                <a:effectLst/>
                <a:latin typeface="Times New Roman" panose="02020603050405020304" pitchFamily="18" charset="0"/>
                <a:cs typeface="Times New Roman" panose="02020603050405020304" pitchFamily="18" charset="0"/>
              </a:rPr>
              <a:t>Growth Trends Over Time</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Brands </a:t>
            </a:r>
            <a:r>
              <a:rPr lang="en-IN" sz="2000" b="1" dirty="0">
                <a:solidFill>
                  <a:schemeClr val="bg1"/>
                </a:solidFill>
                <a:effectLst/>
                <a:latin typeface="Times New Roman" panose="02020603050405020304" pitchFamily="18" charset="0"/>
                <a:cs typeface="Times New Roman" panose="02020603050405020304" pitchFamily="18" charset="0"/>
              </a:rPr>
              <a:t>gaining traction</a:t>
            </a:r>
            <a:r>
              <a:rPr lang="en-IN" sz="2000" dirty="0">
                <a:solidFill>
                  <a:schemeClr val="bg1"/>
                </a:solidFill>
                <a:effectLst/>
                <a:latin typeface="Times New Roman" panose="02020603050405020304" pitchFamily="18" charset="0"/>
                <a:cs typeface="Times New Roman" panose="02020603050405020304" pitchFamily="18" charset="0"/>
              </a:rPr>
              <a:t> vs. </a:t>
            </a:r>
            <a:r>
              <a:rPr lang="en-IN" sz="2000" b="1" dirty="0">
                <a:solidFill>
                  <a:schemeClr val="bg1"/>
                </a:solidFill>
                <a:effectLst/>
                <a:latin typeface="Times New Roman" panose="02020603050405020304" pitchFamily="18" charset="0"/>
                <a:cs typeface="Times New Roman" panose="02020603050405020304" pitchFamily="18" charset="0"/>
              </a:rPr>
              <a:t>brands declining in usage</a:t>
            </a:r>
            <a:endParaRPr lang="en-IN" sz="2000" dirty="0">
              <a:solidFill>
                <a:schemeClr val="bg1"/>
              </a:solidFill>
              <a:effectLst/>
              <a:latin typeface="Times New Roman" panose="02020603050405020304" pitchFamily="18" charset="0"/>
              <a:cs typeface="Times New Roman" panose="02020603050405020304" pitchFamily="18" charset="0"/>
            </a:endParaRPr>
          </a:p>
          <a:p>
            <a:pPr lvl="1" fontAlgn="ctr"/>
            <a:r>
              <a:rPr lang="en-IN" sz="2000" dirty="0">
                <a:solidFill>
                  <a:schemeClr val="bg1"/>
                </a:solidFill>
                <a:effectLst/>
                <a:latin typeface="Times New Roman" panose="02020603050405020304" pitchFamily="18" charset="0"/>
                <a:cs typeface="Times New Roman" panose="02020603050405020304" pitchFamily="18" charset="0"/>
              </a:rPr>
              <a:t>Can guide </a:t>
            </a:r>
            <a:r>
              <a:rPr lang="en-IN" sz="2000" b="1" dirty="0">
                <a:solidFill>
                  <a:schemeClr val="bg1"/>
                </a:solidFill>
                <a:effectLst/>
                <a:latin typeface="Times New Roman" panose="02020603050405020304" pitchFamily="18" charset="0"/>
                <a:cs typeface="Times New Roman" panose="02020603050405020304" pitchFamily="18" charset="0"/>
              </a:rPr>
              <a:t>future business strategies</a:t>
            </a:r>
            <a:endParaRPr lang="en-IN" sz="2000" dirty="0">
              <a:solidFill>
                <a:schemeClr val="bg1"/>
              </a:solidFill>
              <a:effectLst/>
              <a:latin typeface="Times New Roman" panose="02020603050405020304" pitchFamily="18" charset="0"/>
              <a:cs typeface="Times New Roman" panose="02020603050405020304" pitchFamily="18" charset="0"/>
            </a:endParaRPr>
          </a:p>
          <a:p>
            <a:pPr marL="0" indent="0">
              <a:buNone/>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808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1620</Words>
  <Application>Microsoft Office PowerPoint</Application>
  <PresentationFormat>Widescreen</PresentationFormat>
  <Paragraphs>192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Times New Roman</vt:lpstr>
      <vt:lpstr>Wingdings</vt:lpstr>
      <vt:lpstr>Office Theme</vt:lpstr>
      <vt:lpstr>Project Title: PHONEPE TRANSACTION INSIGHTS  Domain: Finance / Payment Systems  Submitted by: Varshini S  Batch Number: MTD47 [DS-S-WE-T-B30]  Organization Name: GUVI   COURSE NAME: DATA SCIENCE  </vt:lpstr>
      <vt:lpstr>TABLE OF CONTENTS</vt:lpstr>
      <vt:lpstr>INTRODUCTION</vt:lpstr>
      <vt:lpstr>PROBLEM STATEMENT </vt:lpstr>
      <vt:lpstr>TOOLS AND TECHNOLOGIES USED</vt:lpstr>
      <vt:lpstr>APPROACH AND WORKFLOW</vt:lpstr>
      <vt:lpstr>DATABASE DESIGN </vt:lpstr>
      <vt:lpstr>SQL-Based Business Case Studies  </vt:lpstr>
      <vt:lpstr>PowerPoint Presentation</vt:lpstr>
      <vt:lpstr>PowerPoint Presentation</vt:lpstr>
      <vt:lpstr>PowerPoint Presentation</vt:lpstr>
      <vt:lpstr>PowerPoint Presentation</vt:lpstr>
      <vt:lpstr>PYTHON AND STREAMLIT DASHBOARD</vt:lpstr>
      <vt:lpstr>PowerPoint Presentation</vt:lpstr>
      <vt:lpstr>POWER BI VISUALIZATIONS</vt:lpstr>
      <vt:lpstr>BUSINESS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Varshini S</dc:creator>
  <cp:lastModifiedBy>Varshini S</cp:lastModifiedBy>
  <cp:revision>1</cp:revision>
  <dcterms:created xsi:type="dcterms:W3CDTF">2025-04-17T18:27:54Z</dcterms:created>
  <dcterms:modified xsi:type="dcterms:W3CDTF">2025-04-17T18:28:36Z</dcterms:modified>
</cp:coreProperties>
</file>