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5" r:id="rId8"/>
    <p:sldId id="266" r:id="rId9"/>
    <p:sldId id="267" r:id="rId10"/>
    <p:sldId id="268" r:id="rId11"/>
    <p:sldId id="261" r:id="rId12"/>
    <p:sldId id="262" r:id="rId13"/>
    <p:sldId id="263"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217965-5E89-FC1B-4754-815B4E30FA77}" v="327" dt="2025-09-15T15:30:51.396"/>
    <p1510:client id="{B2CACC8C-0AD0-761D-55BB-C7C96F76E79D}" v="172" dt="2025-09-16T03:57:10.0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9/15/2025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9/15/2025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9/15/2025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800" err="1">
                <a:ea typeface="+mj-lt"/>
                <a:cs typeface="+mj-lt"/>
              </a:rPr>
              <a:t>MotionSense</a:t>
            </a:r>
            <a:r>
              <a:rPr lang="en-US" sz="4800" dirty="0">
                <a:ea typeface="+mj-lt"/>
                <a:cs typeface="+mj-lt"/>
              </a:rPr>
              <a:t>: Real-Time Movement Classification Using </a:t>
            </a:r>
            <a:r>
              <a:rPr lang="en-US" sz="4800" err="1">
                <a:ea typeface="+mj-lt"/>
                <a:cs typeface="+mj-lt"/>
              </a:rPr>
              <a:t>TinyML</a:t>
            </a:r>
            <a:r>
              <a:rPr lang="en-US" sz="4800" dirty="0">
                <a:ea typeface="+mj-lt"/>
                <a:cs typeface="+mj-lt"/>
              </a:rPr>
              <a:t> and Smartphone Accelerometer</a:t>
            </a:r>
            <a:endParaRPr lang="en-US" sz="4800"/>
          </a:p>
        </p:txBody>
      </p:sp>
      <p:sp>
        <p:nvSpPr>
          <p:cNvPr id="3" name="Subtitle 2"/>
          <p:cNvSpPr>
            <a:spLocks noGrp="1"/>
          </p:cNvSpPr>
          <p:nvPr>
            <p:ph type="subTitle" idx="1"/>
          </p:nvPr>
        </p:nvSpPr>
        <p:spPr>
          <a:xfrm>
            <a:off x="1524000" y="4158092"/>
            <a:ext cx="5735594" cy="1593978"/>
          </a:xfrm>
        </p:spPr>
        <p:txBody>
          <a:bodyPr vert="horz" lIns="91440" tIns="45720" rIns="91440" bIns="45720" rtlCol="0" anchor="t">
            <a:normAutofit fontScale="92500" lnSpcReduction="10000"/>
          </a:bodyPr>
          <a:lstStyle/>
          <a:p>
            <a:r>
              <a:rPr lang="en-US" dirty="0"/>
              <a:t>Team Name:           The Embedded Minds</a:t>
            </a:r>
          </a:p>
          <a:p>
            <a:r>
              <a:rPr lang="en-US" dirty="0"/>
              <a:t>Team Leader:                              Varshini G S</a:t>
            </a:r>
          </a:p>
          <a:p>
            <a:r>
              <a:rPr lang="en-US" dirty="0"/>
              <a:t>Team Members:                   Swetha Mohan </a:t>
            </a:r>
          </a:p>
          <a:p>
            <a:r>
              <a:rPr lang="en-US" dirty="0"/>
              <a:t>                                                      Vibusha Magesh</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graph&#10;&#10;AI-generated content may be incorrect.">
            <a:extLst>
              <a:ext uri="{FF2B5EF4-FFF2-40B4-BE49-F238E27FC236}">
                <a16:creationId xmlns:a16="http://schemas.microsoft.com/office/drawing/2014/main" id="{4500D22C-546E-87F1-8932-9BA906EEFE36}"/>
              </a:ext>
            </a:extLst>
          </p:cNvPr>
          <p:cNvPicPr>
            <a:picLocks noGrp="1" noChangeAspect="1"/>
          </p:cNvPicPr>
          <p:nvPr>
            <p:ph idx="1"/>
          </p:nvPr>
        </p:nvPicPr>
        <p:blipFill>
          <a:blip r:embed="rId2"/>
          <a:stretch>
            <a:fillRect/>
          </a:stretch>
        </p:blipFill>
        <p:spPr>
          <a:xfrm>
            <a:off x="931046" y="404599"/>
            <a:ext cx="9732665" cy="6040093"/>
          </a:xfrm>
          <a:prstGeom prst="rect">
            <a:avLst/>
          </a:prstGeom>
        </p:spPr>
      </p:pic>
    </p:spTree>
    <p:extLst>
      <p:ext uri="{BB962C8B-B14F-4D97-AF65-F5344CB8AC3E}">
        <p14:creationId xmlns:p14="http://schemas.microsoft.com/office/powerpoint/2010/main" val="3764280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0FC3F-973C-99E9-DFB9-05B8EF0815D5}"/>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067C2DBD-230B-BDBF-7E2D-FA576940BC7E}"/>
              </a:ext>
            </a:extLst>
          </p:cNvPr>
          <p:cNvSpPr>
            <a:spLocks noGrp="1"/>
          </p:cNvSpPr>
          <p:nvPr>
            <p:ph idx="1"/>
          </p:nvPr>
        </p:nvSpPr>
        <p:spPr/>
        <p:txBody>
          <a:bodyPr vert="horz" lIns="91440" tIns="45720" rIns="91440" bIns="45720" rtlCol="0" anchor="t">
            <a:normAutofit/>
          </a:bodyPr>
          <a:lstStyle/>
          <a:p>
            <a:pPr>
              <a:buFont typeface="Arial"/>
              <a:buChar char="•"/>
            </a:pPr>
            <a:r>
              <a:rPr lang="en-US" b="1" dirty="0">
                <a:ea typeface="+mn-lt"/>
                <a:cs typeface="+mn-lt"/>
              </a:rPr>
              <a:t>No external hardware</a:t>
            </a:r>
            <a:r>
              <a:rPr lang="en-US" dirty="0">
                <a:ea typeface="+mn-lt"/>
                <a:cs typeface="+mn-lt"/>
              </a:rPr>
              <a:t>: Uses a smartphone for both sensing and inference.</a:t>
            </a:r>
            <a:endParaRPr lang="en-US" dirty="0"/>
          </a:p>
          <a:p>
            <a:pPr>
              <a:buFont typeface="Arial"/>
              <a:buChar char="•"/>
            </a:pPr>
            <a:r>
              <a:rPr lang="en-US" b="1" dirty="0">
                <a:ea typeface="+mn-lt"/>
                <a:cs typeface="+mn-lt"/>
              </a:rPr>
              <a:t>Low latency</a:t>
            </a:r>
            <a:r>
              <a:rPr lang="en-US" dirty="0">
                <a:ea typeface="+mn-lt"/>
                <a:cs typeface="+mn-lt"/>
              </a:rPr>
              <a:t>: Real-time classification without cloud delays.</a:t>
            </a:r>
            <a:endParaRPr lang="en-US" dirty="0"/>
          </a:p>
          <a:p>
            <a:pPr>
              <a:buFont typeface="Arial"/>
              <a:buChar char="•"/>
            </a:pPr>
            <a:r>
              <a:rPr lang="en-US" b="1" dirty="0">
                <a:ea typeface="+mn-lt"/>
                <a:cs typeface="+mn-lt"/>
              </a:rPr>
              <a:t>Energy-efficient</a:t>
            </a:r>
            <a:r>
              <a:rPr lang="en-US" dirty="0">
                <a:ea typeface="+mn-lt"/>
                <a:cs typeface="+mn-lt"/>
              </a:rPr>
              <a:t>: </a:t>
            </a:r>
            <a:r>
              <a:rPr lang="en-US" dirty="0" err="1">
                <a:ea typeface="+mn-lt"/>
                <a:cs typeface="+mn-lt"/>
              </a:rPr>
              <a:t>TinyML</a:t>
            </a:r>
            <a:r>
              <a:rPr lang="en-US" dirty="0">
                <a:ea typeface="+mn-lt"/>
                <a:cs typeface="+mn-lt"/>
              </a:rPr>
              <a:t> models consume minimal power.</a:t>
            </a:r>
            <a:endParaRPr lang="en-US" dirty="0"/>
          </a:p>
          <a:p>
            <a:pPr>
              <a:buFont typeface="Arial"/>
              <a:buChar char="•"/>
            </a:pPr>
            <a:r>
              <a:rPr lang="en-US" b="1" dirty="0">
                <a:ea typeface="+mn-lt"/>
                <a:cs typeface="+mn-lt"/>
              </a:rPr>
              <a:t>Scalable</a:t>
            </a:r>
            <a:r>
              <a:rPr lang="en-US" dirty="0">
                <a:ea typeface="+mn-lt"/>
                <a:cs typeface="+mn-lt"/>
              </a:rPr>
              <a:t>: Can be extended to more motion types or deployed on wearables.</a:t>
            </a:r>
            <a:endParaRPr lang="en-US" dirty="0"/>
          </a:p>
          <a:p>
            <a:pPr>
              <a:buFont typeface="Arial"/>
              <a:buChar char="•"/>
            </a:pPr>
            <a:r>
              <a:rPr lang="en-US" b="1" dirty="0">
                <a:ea typeface="+mn-lt"/>
                <a:cs typeface="+mn-lt"/>
              </a:rPr>
              <a:t>User-friendly</a:t>
            </a:r>
            <a:r>
              <a:rPr lang="en-US" dirty="0">
                <a:ea typeface="+mn-lt"/>
                <a:cs typeface="+mn-lt"/>
              </a:rPr>
              <a:t>: Edge Impulse provides an intuitive interface for data collection and model training.</a:t>
            </a:r>
            <a:endParaRPr lang="en-US" dirty="0"/>
          </a:p>
          <a:p>
            <a:pPr marL="0" indent="0">
              <a:buNone/>
            </a:pPr>
            <a:endParaRPr lang="en-US" b="1" dirty="0"/>
          </a:p>
        </p:txBody>
      </p:sp>
    </p:spTree>
    <p:extLst>
      <p:ext uri="{BB962C8B-B14F-4D97-AF65-F5344CB8AC3E}">
        <p14:creationId xmlns:p14="http://schemas.microsoft.com/office/powerpoint/2010/main" val="330362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E4359-B42E-10DD-EF36-B6FF0F155130}"/>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2802C04E-FF14-3825-9EDF-4E8B4BFD9DBD}"/>
              </a:ext>
            </a:extLst>
          </p:cNvPr>
          <p:cNvSpPr>
            <a:spLocks noGrp="1"/>
          </p:cNvSpPr>
          <p:nvPr>
            <p:ph idx="1"/>
          </p:nvPr>
        </p:nvSpPr>
        <p:spPr/>
        <p:txBody>
          <a:bodyPr vert="horz" lIns="91440" tIns="45720" rIns="91440" bIns="45720" rtlCol="0" anchor="t">
            <a:normAutofit/>
          </a:bodyPr>
          <a:lstStyle/>
          <a:p>
            <a:r>
              <a:rPr lang="en-US" b="1" dirty="0">
                <a:ea typeface="+mn-lt"/>
                <a:cs typeface="+mn-lt"/>
              </a:rPr>
              <a:t>Limited sensor precision</a:t>
            </a:r>
            <a:r>
              <a:rPr lang="en-US" dirty="0">
                <a:ea typeface="+mn-lt"/>
                <a:cs typeface="+mn-lt"/>
              </a:rPr>
              <a:t>: Smartphone accelerometers may not match industrial-grade sensors.</a:t>
            </a:r>
            <a:endParaRPr lang="en-US" dirty="0"/>
          </a:p>
          <a:p>
            <a:r>
              <a:rPr lang="en-US" b="1" dirty="0">
                <a:ea typeface="+mn-lt"/>
                <a:cs typeface="+mn-lt"/>
              </a:rPr>
              <a:t>Environmental noise</a:t>
            </a:r>
            <a:r>
              <a:rPr lang="en-US" dirty="0">
                <a:ea typeface="+mn-lt"/>
                <a:cs typeface="+mn-lt"/>
              </a:rPr>
              <a:t>: External vibrations or handling inconsistencies can affect accuracy.</a:t>
            </a:r>
            <a:endParaRPr lang="en-US" dirty="0"/>
          </a:p>
          <a:p>
            <a:r>
              <a:rPr lang="en-US" b="1" dirty="0">
                <a:ea typeface="+mn-lt"/>
                <a:cs typeface="+mn-lt"/>
              </a:rPr>
              <a:t>Model generalization</a:t>
            </a:r>
            <a:r>
              <a:rPr lang="en-US" dirty="0">
                <a:ea typeface="+mn-lt"/>
                <a:cs typeface="+mn-lt"/>
              </a:rPr>
              <a:t>: May require retraining for different users or devices.</a:t>
            </a:r>
            <a:endParaRPr lang="en-US" dirty="0"/>
          </a:p>
          <a:p>
            <a:r>
              <a:rPr lang="en-US" b="1" dirty="0">
                <a:ea typeface="+mn-lt"/>
                <a:cs typeface="+mn-lt"/>
              </a:rPr>
              <a:t>Limited motion complexity</a:t>
            </a:r>
            <a:r>
              <a:rPr lang="en-US" dirty="0">
                <a:ea typeface="+mn-lt"/>
                <a:cs typeface="+mn-lt"/>
              </a:rPr>
              <a:t>: Only basic motions (stand, rotate, shake) are considered.</a:t>
            </a:r>
            <a:endParaRPr lang="en-US" dirty="0"/>
          </a:p>
          <a:p>
            <a:endParaRPr lang="en-US" dirty="0"/>
          </a:p>
        </p:txBody>
      </p:sp>
    </p:spTree>
    <p:extLst>
      <p:ext uri="{BB962C8B-B14F-4D97-AF65-F5344CB8AC3E}">
        <p14:creationId xmlns:p14="http://schemas.microsoft.com/office/powerpoint/2010/main" val="3382395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00A70-BD7A-A475-37D3-B0179D546CFA}"/>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449D522-7946-F0F4-3CCD-92E13FACA5F4}"/>
              </a:ext>
            </a:extLst>
          </p:cNvPr>
          <p:cNvSpPr>
            <a:spLocks noGrp="1"/>
          </p:cNvSpPr>
          <p:nvPr>
            <p:ph idx="1"/>
          </p:nvPr>
        </p:nvSpPr>
        <p:spPr>
          <a:xfrm>
            <a:off x="838200" y="1825625"/>
            <a:ext cx="10515600" cy="4660900"/>
          </a:xfrm>
        </p:spPr>
        <p:txBody>
          <a:bodyPr vert="horz" lIns="91440" tIns="45720" rIns="91440" bIns="45720" rtlCol="0" anchor="t">
            <a:normAutofit/>
          </a:bodyPr>
          <a:lstStyle/>
          <a:p>
            <a:pPr marL="0" indent="0">
              <a:buNone/>
            </a:pPr>
            <a:r>
              <a:rPr lang="en-US">
                <a:ea typeface="+mn-lt"/>
                <a:cs typeface="+mn-lt"/>
              </a:rPr>
              <a:t>This project demonstrates the power and practicality of TinyML for real-time motion classification using everyday devices. By leveraging Edge Impulse and a smartphone accelerometer, we created a compact, efficient, and accurate system for detecting basic human movements. With further refinement, this approach can be extended to more complex motion patterns and deployed in fitness tracking, gesture control, or safety monitoring applications.</a:t>
            </a:r>
            <a:endParaRPr lang="en-US"/>
          </a:p>
          <a:p>
            <a:endParaRPr lang="en-US" dirty="0"/>
          </a:p>
        </p:txBody>
      </p:sp>
    </p:spTree>
    <p:extLst>
      <p:ext uri="{BB962C8B-B14F-4D97-AF65-F5344CB8AC3E}">
        <p14:creationId xmlns:p14="http://schemas.microsoft.com/office/powerpoint/2010/main" val="2987271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6C5F9-9927-3D03-E5D0-0DC877C79105}"/>
              </a:ext>
            </a:extLst>
          </p:cNvPr>
          <p:cNvSpPr>
            <a:spLocks noGrp="1"/>
          </p:cNvSpPr>
          <p:nvPr>
            <p:ph type="title"/>
          </p:nvPr>
        </p:nvSpPr>
        <p:spPr>
          <a:xfrm>
            <a:off x="838200" y="365125"/>
            <a:ext cx="10515600" cy="5423887"/>
          </a:xfrm>
        </p:spPr>
        <p:txBody>
          <a:bodyPr/>
          <a:lstStyle/>
          <a:p>
            <a:r>
              <a:rPr lang="en-US" dirty="0"/>
              <a:t>                                   Thank You</a:t>
            </a:r>
          </a:p>
        </p:txBody>
      </p:sp>
    </p:spTree>
    <p:extLst>
      <p:ext uri="{BB962C8B-B14F-4D97-AF65-F5344CB8AC3E}">
        <p14:creationId xmlns:p14="http://schemas.microsoft.com/office/powerpoint/2010/main" val="2806325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C3E4F-5605-CB56-4E03-A0288C6878EF}"/>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95FEBF0A-F925-5219-3EC8-CD51FD73934F}"/>
              </a:ext>
            </a:extLst>
          </p:cNvPr>
          <p:cNvSpPr>
            <a:spLocks noGrp="1"/>
          </p:cNvSpPr>
          <p:nvPr>
            <p:ph idx="1"/>
          </p:nvPr>
        </p:nvSpPr>
        <p:spPr>
          <a:xfrm>
            <a:off x="838200" y="1885156"/>
            <a:ext cx="10515600" cy="4613275"/>
          </a:xfrm>
        </p:spPr>
        <p:txBody>
          <a:bodyPr vert="horz" lIns="91440" tIns="45720" rIns="91440" bIns="45720" rtlCol="0" anchor="t">
            <a:normAutofit/>
          </a:bodyPr>
          <a:lstStyle/>
          <a:p>
            <a:pPr marL="0" indent="0">
              <a:buNone/>
            </a:pPr>
            <a:r>
              <a:rPr lang="en-US" dirty="0">
                <a:ea typeface="+mn-lt"/>
                <a:cs typeface="+mn-lt"/>
              </a:rPr>
              <a:t>To develop a lightweight, real-time motion classification system using </a:t>
            </a:r>
            <a:r>
              <a:rPr lang="en-US" dirty="0" err="1">
                <a:ea typeface="+mn-lt"/>
                <a:cs typeface="+mn-lt"/>
              </a:rPr>
              <a:t>TinyML</a:t>
            </a:r>
            <a:r>
              <a:rPr lang="en-US" dirty="0">
                <a:ea typeface="+mn-lt"/>
                <a:cs typeface="+mn-lt"/>
              </a:rPr>
              <a:t> that can accurately detect and differentiate between three types of human movement—</a:t>
            </a:r>
            <a:r>
              <a:rPr lang="en-US" b="1" dirty="0">
                <a:ea typeface="+mn-lt"/>
                <a:cs typeface="+mn-lt"/>
              </a:rPr>
              <a:t>standing</a:t>
            </a:r>
            <a:r>
              <a:rPr lang="en-US" dirty="0">
                <a:ea typeface="+mn-lt"/>
                <a:cs typeface="+mn-lt"/>
              </a:rPr>
              <a:t>, </a:t>
            </a:r>
            <a:r>
              <a:rPr lang="en-US" b="1" dirty="0">
                <a:ea typeface="+mn-lt"/>
                <a:cs typeface="+mn-lt"/>
              </a:rPr>
              <a:t>rotating</a:t>
            </a:r>
            <a:r>
              <a:rPr lang="en-US" dirty="0">
                <a:ea typeface="+mn-lt"/>
                <a:cs typeface="+mn-lt"/>
              </a:rPr>
              <a:t>, and </a:t>
            </a:r>
            <a:r>
              <a:rPr lang="en-US" b="1" dirty="0">
                <a:ea typeface="+mn-lt"/>
                <a:cs typeface="+mn-lt"/>
              </a:rPr>
              <a:t>shaking</a:t>
            </a:r>
            <a:r>
              <a:rPr lang="en-US" dirty="0">
                <a:ea typeface="+mn-lt"/>
                <a:cs typeface="+mn-lt"/>
              </a:rPr>
              <a:t>— using data from a smartphone's built-in 3-axis accelerometer.</a:t>
            </a:r>
            <a:endParaRPr lang="en-US" dirty="0"/>
          </a:p>
        </p:txBody>
      </p:sp>
    </p:spTree>
    <p:extLst>
      <p:ext uri="{BB962C8B-B14F-4D97-AF65-F5344CB8AC3E}">
        <p14:creationId xmlns:p14="http://schemas.microsoft.com/office/powerpoint/2010/main" val="40923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CC9C2-E5BB-D76E-089B-520BA906B7AF}"/>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DAF6DEC8-6533-4642-4437-820FB9FA9E9A}"/>
              </a:ext>
            </a:extLst>
          </p:cNvPr>
          <p:cNvSpPr>
            <a:spLocks noGrp="1"/>
          </p:cNvSpPr>
          <p:nvPr>
            <p:ph idx="1"/>
          </p:nvPr>
        </p:nvSpPr>
        <p:spPr/>
        <p:txBody>
          <a:bodyPr vert="horz" lIns="91440" tIns="45720" rIns="91440" bIns="45720" rtlCol="0" anchor="t">
            <a:normAutofit/>
          </a:bodyPr>
          <a:lstStyle/>
          <a:p>
            <a:r>
              <a:rPr lang="en-US" dirty="0">
                <a:ea typeface="+mn-lt"/>
                <a:cs typeface="+mn-lt"/>
              </a:rPr>
              <a:t>Traditional motion detection systems often rely on bulky hardware or cloud-based processing, which can be inefficient, costly, and slow for real-time applications. </a:t>
            </a:r>
          </a:p>
          <a:p>
            <a:pPr marL="0" indent="0">
              <a:buNone/>
            </a:pPr>
            <a:endParaRPr lang="en-US" dirty="0">
              <a:ea typeface="+mn-lt"/>
              <a:cs typeface="+mn-lt"/>
            </a:endParaRPr>
          </a:p>
          <a:p>
            <a:r>
              <a:rPr lang="en-US" dirty="0">
                <a:ea typeface="+mn-lt"/>
                <a:cs typeface="+mn-lt"/>
              </a:rPr>
              <a:t>There is a need for a compact, low-power solution that can perform accurate motion classification directly on edge devices without external dependencies.</a:t>
            </a:r>
            <a:endParaRPr lang="en-US" dirty="0"/>
          </a:p>
        </p:txBody>
      </p:sp>
    </p:spTree>
    <p:extLst>
      <p:ext uri="{BB962C8B-B14F-4D97-AF65-F5344CB8AC3E}">
        <p14:creationId xmlns:p14="http://schemas.microsoft.com/office/powerpoint/2010/main" val="3243819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BCEBC-B533-1F18-84D1-160A832450FD}"/>
              </a:ext>
            </a:extLst>
          </p:cNvPr>
          <p:cNvSpPr>
            <a:spLocks noGrp="1"/>
          </p:cNvSpPr>
          <p:nvPr>
            <p:ph type="title"/>
          </p:nvPr>
        </p:nvSpPr>
        <p:spPr/>
        <p:txBody>
          <a:bodyPr/>
          <a:lstStyle/>
          <a:p>
            <a:r>
              <a:rPr lang="en-US" dirty="0"/>
              <a:t>Proposed Solution</a:t>
            </a:r>
          </a:p>
        </p:txBody>
      </p:sp>
      <p:sp>
        <p:nvSpPr>
          <p:cNvPr id="3" name="Content Placeholder 2">
            <a:extLst>
              <a:ext uri="{FF2B5EF4-FFF2-40B4-BE49-F238E27FC236}">
                <a16:creationId xmlns:a16="http://schemas.microsoft.com/office/drawing/2014/main" id="{0E7D2573-B3ED-533F-4ECF-9AA5E8FB218A}"/>
              </a:ext>
            </a:extLst>
          </p:cNvPr>
          <p:cNvSpPr>
            <a:spLocks noGrp="1"/>
          </p:cNvSpPr>
          <p:nvPr>
            <p:ph idx="1"/>
          </p:nvPr>
        </p:nvSpPr>
        <p:spPr>
          <a:xfrm>
            <a:off x="838200" y="1681463"/>
            <a:ext cx="10515600" cy="4495500"/>
          </a:xfrm>
        </p:spPr>
        <p:txBody>
          <a:bodyPr vert="horz" lIns="91440" tIns="45720" rIns="91440" bIns="45720" rtlCol="0" anchor="t">
            <a:normAutofit lnSpcReduction="10000"/>
          </a:bodyPr>
          <a:lstStyle/>
          <a:p>
            <a:r>
              <a:rPr lang="en-US" dirty="0">
                <a:ea typeface="+mn-lt"/>
                <a:cs typeface="+mn-lt"/>
              </a:rPr>
              <a:t>Use a </a:t>
            </a:r>
            <a:r>
              <a:rPr lang="en-US" b="1" dirty="0">
                <a:ea typeface="+mn-lt"/>
                <a:cs typeface="+mn-lt"/>
              </a:rPr>
              <a:t>smartphone</a:t>
            </a:r>
            <a:r>
              <a:rPr lang="en-US" dirty="0">
                <a:ea typeface="+mn-lt"/>
                <a:cs typeface="+mn-lt"/>
              </a:rPr>
              <a:t> as the motion sensor via its built-in accelerometer.</a:t>
            </a:r>
            <a:endParaRPr lang="en-US" dirty="0"/>
          </a:p>
          <a:p>
            <a:r>
              <a:rPr lang="en-US" dirty="0">
                <a:ea typeface="+mn-lt"/>
                <a:cs typeface="+mn-lt"/>
              </a:rPr>
              <a:t>Collect labeled motion data (stand, rotate, shake) using the </a:t>
            </a:r>
            <a:r>
              <a:rPr lang="en-US" b="1" dirty="0">
                <a:ea typeface="+mn-lt"/>
                <a:cs typeface="+mn-lt"/>
              </a:rPr>
              <a:t>Edge Impulse mobile app</a:t>
            </a:r>
            <a:r>
              <a:rPr lang="en-US" dirty="0">
                <a:ea typeface="+mn-lt"/>
                <a:cs typeface="+mn-lt"/>
              </a:rPr>
              <a:t>.</a:t>
            </a:r>
            <a:endParaRPr lang="en-US" dirty="0"/>
          </a:p>
          <a:p>
            <a:r>
              <a:rPr lang="en-US" dirty="0">
                <a:ea typeface="+mn-lt"/>
                <a:cs typeface="+mn-lt"/>
              </a:rPr>
              <a:t>Train a </a:t>
            </a:r>
            <a:r>
              <a:rPr lang="en-US" b="1" dirty="0" err="1">
                <a:ea typeface="+mn-lt"/>
                <a:cs typeface="+mn-lt"/>
              </a:rPr>
              <a:t>TinyML</a:t>
            </a:r>
            <a:r>
              <a:rPr lang="en-US" b="1" dirty="0">
                <a:ea typeface="+mn-lt"/>
                <a:cs typeface="+mn-lt"/>
              </a:rPr>
              <a:t> model</a:t>
            </a:r>
            <a:r>
              <a:rPr lang="en-US" dirty="0">
                <a:ea typeface="+mn-lt"/>
                <a:cs typeface="+mn-lt"/>
              </a:rPr>
              <a:t> using Edge Impulse Studio to classify motion types.</a:t>
            </a:r>
            <a:endParaRPr lang="en-US" dirty="0"/>
          </a:p>
          <a:p>
            <a:r>
              <a:rPr lang="en-US" dirty="0">
                <a:ea typeface="+mn-lt"/>
                <a:cs typeface="+mn-lt"/>
              </a:rPr>
              <a:t>The Training and testing split up is 70% and 30% respectively.</a:t>
            </a:r>
          </a:p>
          <a:p>
            <a:r>
              <a:rPr lang="en-US" dirty="0">
                <a:ea typeface="+mn-lt"/>
                <a:cs typeface="+mn-lt"/>
              </a:rPr>
              <a:t>Deploy and test the model directly on the smartphone for real-time inference</a:t>
            </a:r>
            <a:endParaRPr lang="en-US" dirty="0"/>
          </a:p>
          <a:p>
            <a:r>
              <a:rPr lang="en-US" dirty="0"/>
              <a:t>Link: </a:t>
            </a:r>
            <a:r>
              <a:rPr lang="en-US" dirty="0">
                <a:ea typeface="+mn-lt"/>
                <a:cs typeface="+mn-lt"/>
              </a:rPr>
              <a:t>https://studio.edgeimpulse.com/public/781635/live</a:t>
            </a:r>
            <a:endParaRPr lang="en-US" dirty="0"/>
          </a:p>
          <a:p>
            <a:endParaRPr lang="en-US" dirty="0"/>
          </a:p>
        </p:txBody>
      </p:sp>
    </p:spTree>
    <p:extLst>
      <p:ext uri="{BB962C8B-B14F-4D97-AF65-F5344CB8AC3E}">
        <p14:creationId xmlns:p14="http://schemas.microsoft.com/office/powerpoint/2010/main" val="151003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637FA-E462-7F86-9FF5-952E49CAA79E}"/>
              </a:ext>
            </a:extLst>
          </p:cNvPr>
          <p:cNvSpPr>
            <a:spLocks noGrp="1"/>
          </p:cNvSpPr>
          <p:nvPr>
            <p:ph type="title"/>
          </p:nvPr>
        </p:nvSpPr>
        <p:spPr/>
        <p:txBody>
          <a:bodyPr/>
          <a:lstStyle/>
          <a:p>
            <a:r>
              <a:rPr lang="en-US" dirty="0"/>
              <a:t>Analysis and Result</a:t>
            </a:r>
          </a:p>
        </p:txBody>
      </p:sp>
      <p:sp>
        <p:nvSpPr>
          <p:cNvPr id="3" name="Content Placeholder 2">
            <a:extLst>
              <a:ext uri="{FF2B5EF4-FFF2-40B4-BE49-F238E27FC236}">
                <a16:creationId xmlns:a16="http://schemas.microsoft.com/office/drawing/2014/main" id="{B43B5E5C-4247-1512-4A80-912C28E74F86}"/>
              </a:ext>
            </a:extLst>
          </p:cNvPr>
          <p:cNvSpPr>
            <a:spLocks noGrp="1"/>
          </p:cNvSpPr>
          <p:nvPr>
            <p:ph idx="1"/>
          </p:nvPr>
        </p:nvSpPr>
        <p:spPr>
          <a:xfrm>
            <a:off x="838200" y="1825625"/>
            <a:ext cx="10515600" cy="3105366"/>
          </a:xfrm>
        </p:spPr>
        <p:txBody>
          <a:bodyPr vert="horz" lIns="91440" tIns="45720" rIns="91440" bIns="45720" rtlCol="0" anchor="t">
            <a:normAutofit/>
          </a:bodyPr>
          <a:lstStyle/>
          <a:p>
            <a:r>
              <a:rPr lang="en-US" dirty="0">
                <a:ea typeface="+mn-lt"/>
                <a:cs typeface="+mn-lt"/>
              </a:rPr>
              <a:t>The trained model achieved high accuracy (100%) in classifying the three motion types.</a:t>
            </a:r>
            <a:endParaRPr lang="en-US" dirty="0"/>
          </a:p>
          <a:p>
            <a:r>
              <a:rPr lang="en-US" dirty="0">
                <a:ea typeface="+mn-lt"/>
                <a:cs typeface="+mn-lt"/>
              </a:rPr>
              <a:t>Real-time predictions were responsive and consistent during testing.</a:t>
            </a:r>
            <a:endParaRPr lang="en-US" dirty="0"/>
          </a:p>
          <a:p>
            <a:r>
              <a:rPr lang="en-US" dirty="0">
                <a:ea typeface="+mn-lt"/>
                <a:cs typeface="+mn-lt"/>
              </a:rPr>
              <a:t>The model was successfully deployed on-device without requiring cloud access.</a:t>
            </a:r>
            <a:endParaRPr lang="en-US" dirty="0"/>
          </a:p>
          <a:p>
            <a:endParaRPr lang="en-US" dirty="0"/>
          </a:p>
        </p:txBody>
      </p:sp>
    </p:spTree>
    <p:extLst>
      <p:ext uri="{BB962C8B-B14F-4D97-AF65-F5344CB8AC3E}">
        <p14:creationId xmlns:p14="http://schemas.microsoft.com/office/powerpoint/2010/main" val="548020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Screens screenshot of a computer&#10;&#10;AI-generated content may be incorrect.">
            <a:extLst>
              <a:ext uri="{FF2B5EF4-FFF2-40B4-BE49-F238E27FC236}">
                <a16:creationId xmlns:a16="http://schemas.microsoft.com/office/drawing/2014/main" id="{A74692C6-71C9-2890-D5A3-A0BCA530B44E}"/>
              </a:ext>
            </a:extLst>
          </p:cNvPr>
          <p:cNvPicPr>
            <a:picLocks noGrp="1" noChangeAspect="1"/>
          </p:cNvPicPr>
          <p:nvPr>
            <p:ph idx="1"/>
          </p:nvPr>
        </p:nvPicPr>
        <p:blipFill>
          <a:blip r:embed="rId2"/>
          <a:stretch>
            <a:fillRect/>
          </a:stretch>
        </p:blipFill>
        <p:spPr>
          <a:xfrm>
            <a:off x="278027" y="481710"/>
            <a:ext cx="11299726" cy="5689986"/>
          </a:xfrm>
          <a:prstGeom prst="rect">
            <a:avLst/>
          </a:prstGeom>
        </p:spPr>
      </p:pic>
    </p:spTree>
    <p:extLst>
      <p:ext uri="{BB962C8B-B14F-4D97-AF65-F5344CB8AC3E}">
        <p14:creationId xmlns:p14="http://schemas.microsoft.com/office/powerpoint/2010/main" val="1527039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 screenshot of a computer&#10;&#10;AI-generated content may be incorrect.">
            <a:extLst>
              <a:ext uri="{FF2B5EF4-FFF2-40B4-BE49-F238E27FC236}">
                <a16:creationId xmlns:a16="http://schemas.microsoft.com/office/drawing/2014/main" id="{33A094AA-4007-4DA4-67C0-D0897D65310C}"/>
              </a:ext>
            </a:extLst>
          </p:cNvPr>
          <p:cNvPicPr>
            <a:picLocks noGrp="1" noChangeAspect="1"/>
          </p:cNvPicPr>
          <p:nvPr>
            <p:ph idx="1"/>
          </p:nvPr>
        </p:nvPicPr>
        <p:blipFill>
          <a:blip r:embed="rId2"/>
          <a:stretch>
            <a:fillRect/>
          </a:stretch>
        </p:blipFill>
        <p:spPr>
          <a:xfrm>
            <a:off x="524135" y="528166"/>
            <a:ext cx="11184920" cy="5648797"/>
          </a:xfrm>
          <a:prstGeom prst="rect">
            <a:avLst/>
          </a:prstGeom>
        </p:spPr>
      </p:pic>
    </p:spTree>
    <p:extLst>
      <p:ext uri="{BB962C8B-B14F-4D97-AF65-F5344CB8AC3E}">
        <p14:creationId xmlns:p14="http://schemas.microsoft.com/office/powerpoint/2010/main" val="62238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computer&#10;&#10;AI-generated content may be incorrect.">
            <a:extLst>
              <a:ext uri="{FF2B5EF4-FFF2-40B4-BE49-F238E27FC236}">
                <a16:creationId xmlns:a16="http://schemas.microsoft.com/office/drawing/2014/main" id="{E868870A-2917-E0BD-504F-305AE75015C8}"/>
              </a:ext>
            </a:extLst>
          </p:cNvPr>
          <p:cNvPicPr>
            <a:picLocks noGrp="1" noChangeAspect="1"/>
          </p:cNvPicPr>
          <p:nvPr>
            <p:ph idx="1"/>
          </p:nvPr>
        </p:nvPicPr>
        <p:blipFill>
          <a:blip r:embed="rId2"/>
          <a:stretch>
            <a:fillRect/>
          </a:stretch>
        </p:blipFill>
        <p:spPr>
          <a:xfrm>
            <a:off x="650199" y="373707"/>
            <a:ext cx="10840114" cy="6173958"/>
          </a:xfrm>
          <a:prstGeom prst="rect">
            <a:avLst/>
          </a:prstGeom>
        </p:spPr>
      </p:pic>
    </p:spTree>
    <p:extLst>
      <p:ext uri="{BB962C8B-B14F-4D97-AF65-F5344CB8AC3E}">
        <p14:creationId xmlns:p14="http://schemas.microsoft.com/office/powerpoint/2010/main" val="3883783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 screenshot of a test results&#10;&#10;AI-generated content may be incorrect.">
            <a:extLst>
              <a:ext uri="{FF2B5EF4-FFF2-40B4-BE49-F238E27FC236}">
                <a16:creationId xmlns:a16="http://schemas.microsoft.com/office/drawing/2014/main" id="{C1ECF65A-0C5A-2BDA-60DF-94C0BC6C0DA0}"/>
              </a:ext>
            </a:extLst>
          </p:cNvPr>
          <p:cNvPicPr>
            <a:picLocks noGrp="1" noChangeAspect="1"/>
          </p:cNvPicPr>
          <p:nvPr>
            <p:ph idx="1"/>
          </p:nvPr>
        </p:nvPicPr>
        <p:blipFill>
          <a:blip r:embed="rId2"/>
          <a:stretch>
            <a:fillRect/>
          </a:stretch>
        </p:blipFill>
        <p:spPr>
          <a:xfrm>
            <a:off x="336958" y="528167"/>
            <a:ext cx="11404816" cy="5957714"/>
          </a:xfrm>
          <a:prstGeom prst="rect">
            <a:avLst/>
          </a:prstGeom>
        </p:spPr>
      </p:pic>
    </p:spTree>
    <p:extLst>
      <p:ext uri="{BB962C8B-B14F-4D97-AF65-F5344CB8AC3E}">
        <p14:creationId xmlns:p14="http://schemas.microsoft.com/office/powerpoint/2010/main" val="1419323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MotionSense: Real-Time Movement Classification Using TinyML and Smartphone Accelerometer</vt:lpstr>
      <vt:lpstr>Objective</vt:lpstr>
      <vt:lpstr>Problem Statement</vt:lpstr>
      <vt:lpstr>Proposed Solution</vt:lpstr>
      <vt:lpstr>Analysis and Result</vt:lpstr>
      <vt:lpstr>PowerPoint Presentation</vt:lpstr>
      <vt:lpstr>PowerPoint Presentation</vt:lpstr>
      <vt:lpstr>PowerPoint Presentation</vt:lpstr>
      <vt:lpstr>PowerPoint Presentation</vt:lpstr>
      <vt:lpstr>PowerPoint Presentation</vt:lpstr>
      <vt:lpstr>Advantages</vt:lpstr>
      <vt:lpstr>Limitations</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148</cp:revision>
  <dcterms:created xsi:type="dcterms:W3CDTF">2025-09-15T06:24:00Z</dcterms:created>
  <dcterms:modified xsi:type="dcterms:W3CDTF">2025-09-16T03:57:30Z</dcterms:modified>
</cp:coreProperties>
</file>