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391" r:id="rId7"/>
    <p:sldId id="403" r:id="rId8"/>
    <p:sldId id="406" r:id="rId9"/>
    <p:sldId id="408" r:id="rId10"/>
    <p:sldId id="411" r:id="rId11"/>
    <p:sldId id="404" r:id="rId12"/>
    <p:sldId id="412" r:id="rId13"/>
    <p:sldId id="413" r:id="rId14"/>
    <p:sldId id="414" r:id="rId15"/>
    <p:sldId id="415" r:id="rId16"/>
    <p:sldId id="41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E5829-481B-9297-9230-BC031C5323CA}" v="541" dt="2024-04-29T16:12:05.168"/>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8" autoAdjust="0"/>
    <p:restoredTop sz="96327" autoAdjust="0"/>
  </p:normalViewPr>
  <p:slideViewPr>
    <p:cSldViewPr snapToGrid="0">
      <p:cViewPr>
        <p:scale>
          <a:sx n="100" d="100"/>
          <a:sy n="100" d="100"/>
        </p:scale>
        <p:origin x="-154" y="-44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4/29/2024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546585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913111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785904" y="1762951"/>
            <a:ext cx="7096664" cy="1494671"/>
          </a:xfrm>
        </p:spPr>
        <p:txBody>
          <a:bodyPr/>
          <a:lstStyle/>
          <a:p>
            <a:pPr algn="ctr"/>
            <a:r>
              <a:rPr lang="en-US" dirty="0"/>
              <a:t>NAAN MUDHALVAN</a:t>
            </a:r>
            <a:br>
              <a:rPr lang="en-US" dirty="0"/>
            </a:br>
            <a:r>
              <a:rPr lang="en-US" sz="4000" dirty="0"/>
              <a:t>GENERATIVE AI COURSE</a:t>
            </a:r>
            <a:endParaRPr lang="en-US"/>
          </a:p>
        </p:txBody>
      </p:sp>
      <p:sp>
        <p:nvSpPr>
          <p:cNvPr id="3" name="TextBox 2">
            <a:extLst>
              <a:ext uri="{FF2B5EF4-FFF2-40B4-BE49-F238E27FC236}">
                <a16:creationId xmlns:a16="http://schemas.microsoft.com/office/drawing/2014/main" id="{7346039A-BEFD-BD59-CD2D-43E8F3689076}"/>
              </a:ext>
            </a:extLst>
          </p:cNvPr>
          <p:cNvSpPr txBox="1"/>
          <p:nvPr/>
        </p:nvSpPr>
        <p:spPr>
          <a:xfrm>
            <a:off x="8606287" y="4221192"/>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IN" b="1" dirty="0">
                <a:solidFill>
                  <a:schemeClr val="bg1">
                    <a:lumMod val="50000"/>
                    <a:lumOff val="50000"/>
                  </a:schemeClr>
                </a:solidFill>
                <a:latin typeface="Georgia"/>
                <a:cs typeface="Calibri"/>
              </a:rPr>
              <a:t>Sree Varshini S</a:t>
            </a:r>
          </a:p>
          <a:p>
            <a:pPr algn="r"/>
            <a:r>
              <a:rPr lang="en-IN" b="1" dirty="0">
                <a:solidFill>
                  <a:schemeClr val="bg1">
                    <a:lumMod val="50000"/>
                    <a:lumOff val="50000"/>
                  </a:schemeClr>
                </a:solidFill>
                <a:latin typeface="Georgia"/>
                <a:cs typeface="Calibri"/>
              </a:rPr>
              <a:t>2021503563</a:t>
            </a:r>
          </a:p>
          <a:p>
            <a:pPr algn="r"/>
            <a:r>
              <a:rPr lang="en-IN" b="1" dirty="0">
                <a:solidFill>
                  <a:schemeClr val="bg1">
                    <a:lumMod val="50000"/>
                    <a:lumOff val="50000"/>
                  </a:schemeClr>
                </a:solidFill>
                <a:latin typeface="Georgia"/>
                <a:cs typeface="Calibri"/>
              </a:rPr>
              <a:t>Batch 2</a:t>
            </a:r>
          </a:p>
        </p:txBody>
      </p:sp>
      <p:sp>
        <p:nvSpPr>
          <p:cNvPr id="4" name="TextBox 3">
            <a:extLst>
              <a:ext uri="{FF2B5EF4-FFF2-40B4-BE49-F238E27FC236}">
                <a16:creationId xmlns:a16="http://schemas.microsoft.com/office/drawing/2014/main" id="{9BAC5064-162D-7AD5-F051-5B051F33ECA7}"/>
              </a:ext>
            </a:extLst>
          </p:cNvPr>
          <p:cNvSpPr txBox="1"/>
          <p:nvPr/>
        </p:nvSpPr>
        <p:spPr>
          <a:xfrm>
            <a:off x="4781909" y="3257910"/>
            <a:ext cx="70995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bg1">
                    <a:lumMod val="50000"/>
                    <a:lumOff val="50000"/>
                  </a:schemeClr>
                </a:solidFill>
                <a:latin typeface="Söhne"/>
              </a:rPr>
              <a:t>Unveiling GANs: MNIST Digit Generation</a:t>
            </a:r>
            <a:endParaRPr lang="en-US" sz="2400" dirty="0">
              <a:solidFill>
                <a:schemeClr val="bg1">
                  <a:lumMod val="50000"/>
                  <a:lumOff val="50000"/>
                </a:schemeClr>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13E5-7CDE-6355-A441-1DB1C8DE8C56}"/>
              </a:ext>
            </a:extLst>
          </p:cNvPr>
          <p:cNvSpPr>
            <a:spLocks noGrp="1"/>
          </p:cNvSpPr>
          <p:nvPr>
            <p:ph type="title"/>
          </p:nvPr>
        </p:nvSpPr>
        <p:spPr/>
        <p:txBody>
          <a:bodyPr/>
          <a:lstStyle/>
          <a:p>
            <a:r>
              <a:rPr lang="en-GB" dirty="0"/>
              <a:t>OUTPUT SCREENSHOTS</a:t>
            </a:r>
          </a:p>
        </p:txBody>
      </p:sp>
      <p:sp>
        <p:nvSpPr>
          <p:cNvPr id="5" name="TextBox 4">
            <a:extLst>
              <a:ext uri="{FF2B5EF4-FFF2-40B4-BE49-F238E27FC236}">
                <a16:creationId xmlns:a16="http://schemas.microsoft.com/office/drawing/2014/main" id="{F9D9D482-21EE-2315-1B97-919CA362FF3F}"/>
              </a:ext>
            </a:extLst>
          </p:cNvPr>
          <p:cNvSpPr txBox="1"/>
          <p:nvPr/>
        </p:nvSpPr>
        <p:spPr>
          <a:xfrm>
            <a:off x="592931" y="2390775"/>
            <a:ext cx="102679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cs typeface="Calibri"/>
              </a:rPr>
              <a:t>A randomly generated fake image using the above code is shown below; we can see that the generated fake image looks very similar to the actual number 0</a:t>
            </a:r>
          </a:p>
        </p:txBody>
      </p:sp>
      <p:pic>
        <p:nvPicPr>
          <p:cNvPr id="6" name="Picture 5" descr="A screenshot of a computer program&#10;&#10;Description automatically generated">
            <a:extLst>
              <a:ext uri="{FF2B5EF4-FFF2-40B4-BE49-F238E27FC236}">
                <a16:creationId xmlns:a16="http://schemas.microsoft.com/office/drawing/2014/main" id="{7977DD65-8BC3-2D27-07DC-60DF28DEE61E}"/>
              </a:ext>
            </a:extLst>
          </p:cNvPr>
          <p:cNvPicPr>
            <a:picLocks noChangeAspect="1"/>
          </p:cNvPicPr>
          <p:nvPr/>
        </p:nvPicPr>
        <p:blipFill>
          <a:blip r:embed="rId2"/>
          <a:stretch>
            <a:fillRect/>
          </a:stretch>
        </p:blipFill>
        <p:spPr>
          <a:xfrm>
            <a:off x="2457449" y="3159919"/>
            <a:ext cx="6324601" cy="3193258"/>
          </a:xfrm>
          <a:prstGeom prst="rect">
            <a:avLst/>
          </a:prstGeom>
        </p:spPr>
      </p:pic>
    </p:spTree>
    <p:extLst>
      <p:ext uri="{BB962C8B-B14F-4D97-AF65-F5344CB8AC3E}">
        <p14:creationId xmlns:p14="http://schemas.microsoft.com/office/powerpoint/2010/main" val="256564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13E5-7CDE-6355-A441-1DB1C8DE8C56}"/>
              </a:ext>
            </a:extLst>
          </p:cNvPr>
          <p:cNvSpPr>
            <a:spLocks noGrp="1"/>
          </p:cNvSpPr>
          <p:nvPr>
            <p:ph type="title"/>
          </p:nvPr>
        </p:nvSpPr>
        <p:spPr/>
        <p:txBody>
          <a:bodyPr/>
          <a:lstStyle/>
          <a:p>
            <a:r>
              <a:rPr lang="en-GB" dirty="0"/>
              <a:t>OUTPUT SCREENSHOTS</a:t>
            </a:r>
          </a:p>
        </p:txBody>
      </p:sp>
      <p:sp>
        <p:nvSpPr>
          <p:cNvPr id="5" name="TextBox 4">
            <a:extLst>
              <a:ext uri="{FF2B5EF4-FFF2-40B4-BE49-F238E27FC236}">
                <a16:creationId xmlns:a16="http://schemas.microsoft.com/office/drawing/2014/main" id="{F9D9D482-21EE-2315-1B97-919CA362FF3F}"/>
              </a:ext>
            </a:extLst>
          </p:cNvPr>
          <p:cNvSpPr txBox="1"/>
          <p:nvPr/>
        </p:nvSpPr>
        <p:spPr>
          <a:xfrm>
            <a:off x="592931" y="2390775"/>
            <a:ext cx="102679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ea typeface="+mn-lt"/>
                <a:cs typeface="+mn-lt"/>
              </a:rPr>
              <a:t>Discriminator and Generator loss plot</a:t>
            </a:r>
            <a:endParaRPr lang="en-US" sz="1600">
              <a:solidFill>
                <a:schemeClr val="bg1"/>
              </a:solidFill>
            </a:endParaRPr>
          </a:p>
          <a:p>
            <a:endParaRPr lang="en-US" sz="1600" b="1" dirty="0">
              <a:solidFill>
                <a:schemeClr val="bg1"/>
              </a:solidFill>
              <a:cs typeface="Calibri"/>
            </a:endParaRPr>
          </a:p>
        </p:txBody>
      </p:sp>
      <p:pic>
        <p:nvPicPr>
          <p:cNvPr id="3" name="Picture 2" descr="A graph with red lines and blue lines&#10;&#10;Description automatically generated">
            <a:extLst>
              <a:ext uri="{FF2B5EF4-FFF2-40B4-BE49-F238E27FC236}">
                <a16:creationId xmlns:a16="http://schemas.microsoft.com/office/drawing/2014/main" id="{317F081C-A698-EDF0-96F4-4466AF0CB1AD}"/>
              </a:ext>
            </a:extLst>
          </p:cNvPr>
          <p:cNvPicPr>
            <a:picLocks noChangeAspect="1"/>
          </p:cNvPicPr>
          <p:nvPr/>
        </p:nvPicPr>
        <p:blipFill>
          <a:blip r:embed="rId2"/>
          <a:stretch>
            <a:fillRect/>
          </a:stretch>
        </p:blipFill>
        <p:spPr>
          <a:xfrm>
            <a:off x="3290888" y="2857499"/>
            <a:ext cx="4848226" cy="3476626"/>
          </a:xfrm>
          <a:prstGeom prst="rect">
            <a:avLst/>
          </a:prstGeom>
        </p:spPr>
      </p:pic>
    </p:spTree>
    <p:extLst>
      <p:ext uri="{BB962C8B-B14F-4D97-AF65-F5344CB8AC3E}">
        <p14:creationId xmlns:p14="http://schemas.microsoft.com/office/powerpoint/2010/main" val="82510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0FED-62AC-D5B2-6823-B6FBFCC5C5A9}"/>
              </a:ext>
            </a:extLst>
          </p:cNvPr>
          <p:cNvSpPr>
            <a:spLocks noGrp="1"/>
          </p:cNvSpPr>
          <p:nvPr>
            <p:ph type="title"/>
          </p:nvPr>
        </p:nvSpPr>
        <p:spPr/>
        <p:txBody>
          <a:bodyPr/>
          <a:lstStyle/>
          <a:p>
            <a:r>
              <a:rPr lang="en-GB" dirty="0"/>
              <a:t>OUTPUT SCREENSHOTS</a:t>
            </a:r>
          </a:p>
        </p:txBody>
      </p:sp>
      <p:sp>
        <p:nvSpPr>
          <p:cNvPr id="3" name="Content Placeholder 2">
            <a:extLst>
              <a:ext uri="{FF2B5EF4-FFF2-40B4-BE49-F238E27FC236}">
                <a16:creationId xmlns:a16="http://schemas.microsoft.com/office/drawing/2014/main" id="{AC81E630-DE1A-6B9E-BFEC-7918C9A4A112}"/>
              </a:ext>
            </a:extLst>
          </p:cNvPr>
          <p:cNvSpPr>
            <a:spLocks noGrp="1"/>
          </p:cNvSpPr>
          <p:nvPr>
            <p:ph sz="quarter" idx="13"/>
          </p:nvPr>
        </p:nvSpPr>
        <p:spPr>
          <a:xfrm>
            <a:off x="595523" y="2676525"/>
            <a:ext cx="10485437" cy="3597470"/>
          </a:xfrm>
        </p:spPr>
        <p:txBody>
          <a:bodyPr vert="horz" lIns="0" tIns="45720" rIns="91440" bIns="45720" rtlCol="0" anchor="t">
            <a:normAutofit/>
          </a:bodyPr>
          <a:lstStyle/>
          <a:p>
            <a:r>
              <a:rPr lang="en-GB" dirty="0">
                <a:ea typeface="+mn-lt"/>
                <a:cs typeface="+mn-lt"/>
              </a:rPr>
              <a:t>It’s possible that if we train our network for even more epochs, losses may converge, indicating an equilibrium between the competing networks. Equilibrium is the fundamental idea behind GAN, suggests that competing rationale agents will ultimately reach an equilibrium where they can't improve anymore.</a:t>
            </a:r>
            <a:endParaRPr lang="en-US" dirty="0"/>
          </a:p>
          <a:p>
            <a:endParaRPr lang="en-GB" dirty="0"/>
          </a:p>
        </p:txBody>
      </p:sp>
    </p:spTree>
    <p:extLst>
      <p:ext uri="{BB962C8B-B14F-4D97-AF65-F5344CB8AC3E}">
        <p14:creationId xmlns:p14="http://schemas.microsoft.com/office/powerpoint/2010/main" val="21510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0FED-62AC-D5B2-6823-B6FBFCC5C5A9}"/>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AC81E630-DE1A-6B9E-BFEC-7918C9A4A112}"/>
              </a:ext>
            </a:extLst>
          </p:cNvPr>
          <p:cNvSpPr>
            <a:spLocks noGrp="1"/>
          </p:cNvSpPr>
          <p:nvPr>
            <p:ph sz="quarter" idx="13"/>
          </p:nvPr>
        </p:nvSpPr>
        <p:spPr>
          <a:xfrm>
            <a:off x="595523" y="2676525"/>
            <a:ext cx="10485437" cy="3597470"/>
          </a:xfrm>
        </p:spPr>
        <p:txBody>
          <a:bodyPr vert="horz" lIns="0" tIns="45720" rIns="91440" bIns="45720" rtlCol="0" anchor="t">
            <a:normAutofit/>
          </a:bodyPr>
          <a:lstStyle/>
          <a:p>
            <a:r>
              <a:rPr lang="en-GB" dirty="0">
                <a:ea typeface="+mn-lt"/>
                <a:cs typeface="+mn-lt"/>
              </a:rPr>
              <a:t>In conclusion, the Generative Adversarial Network (GAN) framework presents a powerful approach to generating synthetic data that closely resembles real-world datasets. By training the Discriminator and Generator networks in tandem, the GAN learns to produce convincing fake images, in this case, handwritten digits from the MNIST dataset. Through meticulous training and optimization, the Generator refines its ability to generate realistic images, while the Discriminator enhances its discernment to distinguish between real and fake samples. The success of the GAN in generating high-quality synthetic data underscores its potential applications in various domains, from image generation to data augmentation. Moving forward, further research and experimentation could explore advanced GAN architectures and techniques to push the boundaries of synthetic data generation even further.</a:t>
            </a:r>
            <a:endParaRPr lang="en-US" dirty="0">
              <a:ea typeface="+mn-lt"/>
              <a:cs typeface="+mn-lt"/>
            </a:endParaRPr>
          </a:p>
          <a:p>
            <a:endParaRPr lang="en-GB" dirty="0"/>
          </a:p>
          <a:p>
            <a:endParaRPr lang="en-GB" dirty="0"/>
          </a:p>
        </p:txBody>
      </p:sp>
    </p:spTree>
    <p:extLst>
      <p:ext uri="{BB962C8B-B14F-4D97-AF65-F5344CB8AC3E}">
        <p14:creationId xmlns:p14="http://schemas.microsoft.com/office/powerpoint/2010/main" val="362383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CONTENTS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vert="horz" lIns="0" tIns="457200" rIns="0" bIns="0" rtlCol="0" anchor="t">
            <a:normAutofit/>
          </a:bodyPr>
          <a:lstStyle/>
          <a:p>
            <a:pPr marL="283210" indent="-283210"/>
            <a:r>
              <a:rPr lang="en-US"/>
              <a:t>Abstract</a:t>
            </a:r>
          </a:p>
          <a:p>
            <a:pPr marL="283210" indent="-283210"/>
            <a:r>
              <a:rPr lang="en-US"/>
              <a:t>Dataset description</a:t>
            </a:r>
          </a:p>
          <a:p>
            <a:pPr marL="283210" indent="-283210"/>
            <a:r>
              <a:rPr lang="en-US"/>
              <a:t>Description of work implementation</a:t>
            </a:r>
          </a:p>
          <a:p>
            <a:pPr marL="283210" indent="-283210"/>
            <a:r>
              <a:rPr lang="en-US"/>
              <a:t>Output screenshots</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ABSTRACT</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67487" y="2281238"/>
            <a:ext cx="8500613" cy="4002386"/>
          </a:xfrm>
        </p:spPr>
        <p:txBody>
          <a:bodyPr vert="horz" lIns="0" tIns="228600" rIns="0" bIns="0" rtlCol="0" anchor="t">
            <a:normAutofit lnSpcReduction="10000"/>
          </a:bodyPr>
          <a:lstStyle/>
          <a:p>
            <a:pPr marL="342900" indent="-342900"/>
            <a:r>
              <a:rPr lang="en-US" sz="2400" dirty="0">
                <a:ea typeface="+mn-lt"/>
                <a:cs typeface="+mn-lt"/>
              </a:rPr>
              <a:t>This project delves into the captivating world of Generative Adversarial Networks (GANs) where two networks, the Generator </a:t>
            </a:r>
            <a:r>
              <a:rPr lang="en-US" sz="2400">
                <a:ea typeface="+mn-lt"/>
                <a:cs typeface="+mn-lt"/>
              </a:rPr>
              <a:t>and the Discriminator work together in a network.</a:t>
            </a:r>
            <a:endParaRPr lang="en-US">
              <a:ea typeface="+mn-lt"/>
              <a:cs typeface="+mn-lt"/>
            </a:endParaRPr>
          </a:p>
          <a:p>
            <a:pPr marL="342900" indent="-342900"/>
            <a:r>
              <a:rPr lang="en-US" sz="2400" dirty="0">
                <a:ea typeface="+mn-lt"/>
                <a:cs typeface="+mn-lt"/>
              </a:rPr>
              <a:t>The Generator's mission is to craft synthetic data closely resembling examples in the MNIST dataset of handwritten digits, while the Discriminator aims to differentiate between real and counterfeit samples. </a:t>
            </a:r>
            <a:endParaRPr lang="en-US">
              <a:ea typeface="+mn-lt"/>
              <a:cs typeface="+mn-lt"/>
            </a:endParaRPr>
          </a:p>
          <a:p>
            <a:pPr marL="342900" indent="-342900"/>
            <a:r>
              <a:rPr lang="en-US" sz="2400" dirty="0">
                <a:ea typeface="+mn-lt"/>
                <a:cs typeface="+mn-lt"/>
              </a:rPr>
              <a:t>Through meticulous training, our network learns to produce convincing facsimiles, showcasing </a:t>
            </a:r>
            <a:r>
              <a:rPr lang="en-US" sz="2400" err="1">
                <a:ea typeface="+mn-lt"/>
                <a:cs typeface="+mn-lt"/>
              </a:rPr>
              <a:t>GANs'</a:t>
            </a:r>
            <a:r>
              <a:rPr lang="en-US" sz="2400" dirty="0">
                <a:ea typeface="+mn-lt"/>
                <a:cs typeface="+mn-lt"/>
              </a:rPr>
              <a:t> potential in generating lifelike visual content. </a:t>
            </a:r>
            <a:br>
              <a:rPr lang="en-US" dirty="0"/>
            </a:br>
            <a:endParaRPr lang="en-US"/>
          </a:p>
          <a:p>
            <a:pPr marL="283210" indent="-283210"/>
            <a:endParaRPr lang="en-US" dirty="0"/>
          </a:p>
          <a:p>
            <a:pPr marL="283210" indent="-283210"/>
            <a:endParaRPr lang="en-US" dirty="0"/>
          </a:p>
          <a:p>
            <a:pPr marL="283210" indent="-283210"/>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4360" y="584005"/>
            <a:ext cx="10972800" cy="1188720"/>
          </a:xfrm>
        </p:spPr>
        <p:txBody>
          <a:bodyPr/>
          <a:lstStyle/>
          <a:p>
            <a:r>
              <a:rPr lang="en-US" dirty="0"/>
              <a:t>TYPICAL GAN</a:t>
            </a:r>
          </a:p>
        </p:txBody>
      </p:sp>
      <p:pic>
        <p:nvPicPr>
          <p:cNvPr id="6" name="Picture 5" descr="A diagram of a discriminator&#10;&#10;Description automatically generated">
            <a:extLst>
              <a:ext uri="{FF2B5EF4-FFF2-40B4-BE49-F238E27FC236}">
                <a16:creationId xmlns:a16="http://schemas.microsoft.com/office/drawing/2014/main" id="{343CB8A0-F879-D77F-F4A7-BAC9BCF7C6B2}"/>
              </a:ext>
            </a:extLst>
          </p:cNvPr>
          <p:cNvPicPr>
            <a:picLocks noChangeAspect="1"/>
          </p:cNvPicPr>
          <p:nvPr/>
        </p:nvPicPr>
        <p:blipFill>
          <a:blip r:embed="rId3"/>
          <a:stretch>
            <a:fillRect/>
          </a:stretch>
        </p:blipFill>
        <p:spPr>
          <a:xfrm>
            <a:off x="1432650" y="2526903"/>
            <a:ext cx="9324975" cy="3581400"/>
          </a:xfrm>
          <a:prstGeom prst="rect">
            <a:avLst/>
          </a:prstGeom>
        </p:spPr>
      </p:pic>
    </p:spTree>
    <p:extLst>
      <p:ext uri="{BB962C8B-B14F-4D97-AF65-F5344CB8AC3E}">
        <p14:creationId xmlns:p14="http://schemas.microsoft.com/office/powerpoint/2010/main" val="75242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DATASET</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79348" y="3279775"/>
            <a:ext cx="10939791" cy="2994025"/>
          </a:xfrm>
        </p:spPr>
        <p:txBody>
          <a:bodyPr vert="horz" lIns="0" tIns="228600" rIns="0" bIns="0" rtlCol="0" anchor="t">
            <a:normAutofit/>
          </a:bodyPr>
          <a:lstStyle/>
          <a:p>
            <a:r>
              <a:rPr lang="en-US" sz="2400" dirty="0">
                <a:ea typeface="+mn-lt"/>
                <a:cs typeface="+mn-lt"/>
              </a:rPr>
              <a:t>Dataset consists of 60,000 training images and 10,000 testing images. For this task, we'll use the training dataset. Every image in the dataset will belong to one of the ten classes (digit 0 to 9). However, the image labels do not matter for this task, and we won't use them. Each image in the dataset is a 28x28 pixel grayscale image.</a:t>
            </a:r>
            <a:endParaRPr lang="en-US" sz="2400" dirty="0"/>
          </a:p>
          <a:p>
            <a:endParaRPr lang="en-US" sz="2400" dirty="0"/>
          </a:p>
          <a:p>
            <a:endParaRPr lang="en-US" dirty="0"/>
          </a:p>
        </p:txBody>
      </p:sp>
    </p:spTree>
    <p:extLst>
      <p:ext uri="{BB962C8B-B14F-4D97-AF65-F5344CB8AC3E}">
        <p14:creationId xmlns:p14="http://schemas.microsoft.com/office/powerpoint/2010/main" val="29836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WORKFLOW IMPLEMENTATION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403355"/>
            <a:ext cx="9494147" cy="3378214"/>
          </a:xfrm>
        </p:spPr>
        <p:txBody>
          <a:bodyPr vert="horz" lIns="0" tIns="45720" rIns="0" bIns="0" rtlCol="0" anchor="t">
            <a:noAutofit/>
          </a:bodyPr>
          <a:lstStyle/>
          <a:p>
            <a:pPr marL="228600" indent="-228600">
              <a:buAutoNum type="arabicPeriod"/>
            </a:pPr>
            <a:r>
              <a:rPr lang="en-US" sz="1600" b="1" dirty="0">
                <a:ea typeface="+mn-lt"/>
                <a:cs typeface="+mn-lt"/>
              </a:rPr>
              <a:t>Data Load:</a:t>
            </a:r>
          </a:p>
          <a:p>
            <a:pPr marL="511810" lvl="1" indent="-171450">
              <a:buFont typeface="Courier New" panose="020B0604020202020204" pitchFamily="34" charset="0"/>
              <a:buChar char="o"/>
            </a:pPr>
            <a:r>
              <a:rPr lang="en-US" sz="1600" dirty="0">
                <a:ea typeface="+mn-lt"/>
                <a:cs typeface="+mn-lt"/>
              </a:rPr>
              <a:t>The MNIST dataset is downloaded using the </a:t>
            </a:r>
            <a:r>
              <a:rPr lang="en-US" sz="1600" err="1">
                <a:ea typeface="+mn-lt"/>
                <a:cs typeface="+mn-lt"/>
              </a:rPr>
              <a:t>torchvision</a:t>
            </a:r>
            <a:r>
              <a:rPr lang="en-US" sz="1600" dirty="0">
                <a:ea typeface="+mn-lt"/>
                <a:cs typeface="+mn-lt"/>
              </a:rPr>
              <a:t> dataset.</a:t>
            </a:r>
          </a:p>
          <a:p>
            <a:pPr marL="511810" lvl="1" indent="-171450">
              <a:buFont typeface="Courier New" panose="020B0604020202020204" pitchFamily="34" charset="0"/>
              <a:buChar char="o"/>
            </a:pPr>
            <a:r>
              <a:rPr lang="en-US" sz="1600" dirty="0">
                <a:ea typeface="+mn-lt"/>
                <a:cs typeface="+mn-lt"/>
              </a:rPr>
              <a:t>Training dataset is wrapped in a </a:t>
            </a:r>
            <a:r>
              <a:rPr lang="en-US" sz="1600" err="1">
                <a:ea typeface="+mn-lt"/>
                <a:cs typeface="+mn-lt"/>
              </a:rPr>
              <a:t>dataloader</a:t>
            </a:r>
            <a:r>
              <a:rPr lang="en-US" sz="1600" dirty="0">
                <a:ea typeface="+mn-lt"/>
                <a:cs typeface="+mn-lt"/>
              </a:rPr>
              <a:t> object with a batch size of 64. The testing dataset is discarded.</a:t>
            </a:r>
          </a:p>
          <a:p>
            <a:pPr marL="228600" indent="-228600">
              <a:buAutoNum type="arabicPeriod"/>
            </a:pPr>
            <a:r>
              <a:rPr lang="en-US" sz="1600" b="1" dirty="0">
                <a:ea typeface="+mn-lt"/>
                <a:cs typeface="+mn-lt"/>
              </a:rPr>
              <a:t>Network Definition:</a:t>
            </a:r>
          </a:p>
          <a:p>
            <a:pPr marL="511810" lvl="1" indent="-171450">
              <a:buFont typeface="Courier New" panose="020B0604020202020204" pitchFamily="34" charset="0"/>
              <a:buChar char="o"/>
            </a:pPr>
            <a:r>
              <a:rPr lang="en-US" sz="1600" dirty="0">
                <a:ea typeface="+mn-lt"/>
                <a:cs typeface="+mn-lt"/>
              </a:rPr>
              <a:t>The Discriminator network is designed as a binary classifier with </a:t>
            </a:r>
            <a:r>
              <a:rPr lang="en-US" sz="1600" err="1">
                <a:ea typeface="+mn-lt"/>
                <a:cs typeface="+mn-lt"/>
              </a:rPr>
              <a:t>LeakyReLU</a:t>
            </a:r>
            <a:r>
              <a:rPr lang="en-US" sz="1600" dirty="0">
                <a:ea typeface="+mn-lt"/>
                <a:cs typeface="+mn-lt"/>
              </a:rPr>
              <a:t> activation and dropout layers to prevent overfitting.</a:t>
            </a:r>
            <a:endParaRPr lang="en-US" sz="1600">
              <a:latin typeface="Franklin Gothic Book"/>
              <a:cs typeface="Calibri"/>
            </a:endParaRPr>
          </a:p>
          <a:p>
            <a:pPr marL="511810" lvl="1" indent="-171450">
              <a:buFont typeface="Courier New" panose="020B0604020202020204" pitchFamily="34" charset="0"/>
              <a:buChar char="o"/>
            </a:pPr>
            <a:r>
              <a:rPr lang="en-US" sz="1600" dirty="0">
                <a:latin typeface="Calibri"/>
                <a:cs typeface="Calibri"/>
              </a:rPr>
              <a:t>The Generator network is designed to up-sample random noise vectors to generate fake images resembling the MNIST dataset.</a:t>
            </a:r>
            <a:endParaRPr lang="en-US" sz="1800" dirty="0">
              <a:solidFill>
                <a:srgbClr val="FFFFFF"/>
              </a:solidFill>
              <a:latin typeface="Franklin Gothic Book"/>
              <a:cs typeface="Calibri"/>
            </a:endParaRPr>
          </a:p>
          <a:p>
            <a:pPr marL="228600" indent="-228600">
              <a:buAutoNum type="arabicPeriod"/>
            </a:pPr>
            <a:endParaRPr lang="en-US" sz="1100" dirty="0">
              <a:cs typeface="Calibri"/>
            </a:endParaRP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403355"/>
            <a:ext cx="4490827" cy="3597470"/>
          </a:xfrm>
        </p:spPr>
        <p:txBody>
          <a:bodyPr vert="horz" lIns="0" tIns="45720" rIns="0" bIns="0" rtlCol="0" anchor="t">
            <a:normAutofit/>
          </a:bodyPr>
          <a:lstStyle/>
          <a:p>
            <a:endParaRPr lang="en-US" sz="1200" dirty="0"/>
          </a:p>
          <a:p>
            <a:endParaRPr lang="en-US" dirty="0"/>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ea typeface="+mj-lt"/>
                <a:cs typeface="+mj-lt"/>
              </a:rPr>
              <a:t>WORKFLOW IMPLEMENTATION</a:t>
            </a:r>
            <a:endParaRPr lang="en-US" dirty="0"/>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403355"/>
            <a:ext cx="10756208" cy="2806715"/>
          </a:xfrm>
        </p:spPr>
        <p:txBody>
          <a:bodyPr vert="horz" lIns="0" tIns="45720" rIns="0" bIns="0" rtlCol="0" anchor="t">
            <a:noAutofit/>
          </a:bodyPr>
          <a:lstStyle/>
          <a:p>
            <a:r>
              <a:rPr lang="en-US" sz="1600" b="1" dirty="0">
                <a:solidFill>
                  <a:srgbClr val="000000"/>
                </a:solidFill>
                <a:latin typeface="Franklin Gothic Book"/>
                <a:cs typeface="Calibri"/>
              </a:rPr>
              <a:t>3. Loss Definition:</a:t>
            </a:r>
            <a:endParaRPr lang="en-US" sz="1600" b="1">
              <a:solidFill>
                <a:srgbClr val="FFFFFF"/>
              </a:solidFill>
              <a:latin typeface="Franklin Gothic Book"/>
              <a:cs typeface="Calibri"/>
            </a:endParaRPr>
          </a:p>
          <a:p>
            <a:pPr marL="511810" lvl="1" indent="-171450">
              <a:buFont typeface="Courier New,monospace" panose="020B0604020202020204" pitchFamily="34" charset="0"/>
              <a:buChar char="o"/>
            </a:pPr>
            <a:r>
              <a:rPr lang="en-US" sz="1600" dirty="0">
                <a:solidFill>
                  <a:srgbClr val="000000"/>
                </a:solidFill>
                <a:latin typeface="Franklin Gothic Book"/>
                <a:cs typeface="Calibri"/>
              </a:rPr>
              <a:t>Two separate loss functions are defined: </a:t>
            </a:r>
            <a:r>
              <a:rPr lang="en-US" sz="1600" dirty="0" err="1">
                <a:solidFill>
                  <a:srgbClr val="000000"/>
                </a:solidFill>
                <a:latin typeface="Franklin Gothic Book"/>
                <a:cs typeface="Calibri"/>
              </a:rPr>
              <a:t>real_loss</a:t>
            </a:r>
            <a:r>
              <a:rPr lang="en-US" sz="1600" dirty="0">
                <a:solidFill>
                  <a:srgbClr val="000000"/>
                </a:solidFill>
                <a:latin typeface="Franklin Gothic Book"/>
                <a:cs typeface="Calibri"/>
              </a:rPr>
              <a:t> and </a:t>
            </a:r>
            <a:r>
              <a:rPr lang="en-US" sz="1600" dirty="0" err="1">
                <a:solidFill>
                  <a:srgbClr val="000000"/>
                </a:solidFill>
                <a:latin typeface="Franklin Gothic Book"/>
                <a:cs typeface="Calibri"/>
              </a:rPr>
              <a:t>fake_loss</a:t>
            </a:r>
            <a:r>
              <a:rPr lang="en-US" sz="1600" dirty="0">
                <a:solidFill>
                  <a:srgbClr val="000000"/>
                </a:solidFill>
                <a:latin typeface="Franklin Gothic Book"/>
                <a:cs typeface="Calibri"/>
              </a:rPr>
              <a:t>, to calculate losses for the Discriminator during training.</a:t>
            </a:r>
            <a:endParaRPr lang="en-US" sz="1600">
              <a:solidFill>
                <a:srgbClr val="FFFFFF"/>
              </a:solidFill>
              <a:latin typeface="Franklin Gothic Book"/>
              <a:cs typeface="Calibri"/>
            </a:endParaRPr>
          </a:p>
          <a:p>
            <a:pPr marL="511810" lvl="1" indent="-171450">
              <a:buFont typeface="Courier New,monospace" panose="020B0604020202020204" pitchFamily="34" charset="0"/>
              <a:buChar char="o"/>
            </a:pPr>
            <a:r>
              <a:rPr lang="en-US" sz="1600" dirty="0">
                <a:solidFill>
                  <a:srgbClr val="000000"/>
                </a:solidFill>
                <a:latin typeface="Franklin Gothic Book"/>
                <a:cs typeface="Calibri"/>
              </a:rPr>
              <a:t>The </a:t>
            </a:r>
            <a:r>
              <a:rPr lang="en-US" sz="1600" err="1">
                <a:solidFill>
                  <a:srgbClr val="000000"/>
                </a:solidFill>
                <a:latin typeface="Franklin Gothic Book"/>
                <a:cs typeface="Calibri"/>
              </a:rPr>
              <a:t>real_loss</a:t>
            </a:r>
            <a:r>
              <a:rPr lang="en-US" sz="1600" dirty="0">
                <a:solidFill>
                  <a:srgbClr val="000000"/>
                </a:solidFill>
                <a:latin typeface="Franklin Gothic Book"/>
                <a:cs typeface="Calibri"/>
              </a:rPr>
              <a:t> function computes loss when Discriminator evaluates real images, while </a:t>
            </a:r>
            <a:r>
              <a:rPr lang="en-US" sz="1600" err="1">
                <a:solidFill>
                  <a:srgbClr val="000000"/>
                </a:solidFill>
                <a:latin typeface="Franklin Gothic Book"/>
                <a:cs typeface="Calibri"/>
              </a:rPr>
              <a:t>fake_loss</a:t>
            </a:r>
            <a:r>
              <a:rPr lang="en-US" sz="1600" dirty="0">
                <a:solidFill>
                  <a:srgbClr val="000000"/>
                </a:solidFill>
                <a:latin typeface="Franklin Gothic Book"/>
                <a:cs typeface="Calibri"/>
              </a:rPr>
              <a:t> computes loss when Discriminator evaluates fake images.</a:t>
            </a:r>
            <a:endParaRPr lang="en-US" sz="1600">
              <a:solidFill>
                <a:srgbClr val="FFFFFF"/>
              </a:solidFill>
              <a:latin typeface="Franklin Gothic Book"/>
              <a:cs typeface="Calibri"/>
            </a:endParaRPr>
          </a:p>
          <a:p>
            <a:r>
              <a:rPr lang="en-US" sz="1600" b="1" dirty="0">
                <a:solidFill>
                  <a:srgbClr val="000000"/>
                </a:solidFill>
                <a:latin typeface="Franklin Gothic Book"/>
                <a:cs typeface="Calibri"/>
              </a:rPr>
              <a:t>4. Network Training:</a:t>
            </a:r>
            <a:endParaRPr lang="en-US" sz="1600" b="1">
              <a:solidFill>
                <a:srgbClr val="FFFFFF"/>
              </a:solidFill>
              <a:latin typeface="Franklin Gothic Book"/>
              <a:cs typeface="Calibri"/>
            </a:endParaRPr>
          </a:p>
          <a:p>
            <a:pPr marL="511810" lvl="1" indent="-171450">
              <a:buFont typeface="Courier New,monospace" panose="020B0604020202020204" pitchFamily="34" charset="0"/>
              <a:buChar char="o"/>
            </a:pPr>
            <a:r>
              <a:rPr lang="en-US" sz="1600" dirty="0">
                <a:solidFill>
                  <a:srgbClr val="000000"/>
                </a:solidFill>
                <a:latin typeface="Franklin Gothic Book"/>
                <a:cs typeface="Calibri"/>
              </a:rPr>
              <a:t>Discriminator and Generator networks are trained simultaneously using Adam optimizers with a learning rate of 0.002.</a:t>
            </a:r>
            <a:endParaRPr lang="en-US" sz="1600">
              <a:solidFill>
                <a:srgbClr val="FFFFFF"/>
              </a:solidFill>
              <a:latin typeface="Franklin Gothic Book"/>
              <a:cs typeface="Calibri"/>
            </a:endParaRPr>
          </a:p>
          <a:p>
            <a:pPr marL="511810" lvl="1" indent="-171450">
              <a:buFont typeface="Courier New,monospace" panose="020B0604020202020204" pitchFamily="34" charset="0"/>
              <a:buChar char="o"/>
            </a:pPr>
            <a:r>
              <a:rPr lang="en-US" sz="1600" dirty="0">
                <a:solidFill>
                  <a:srgbClr val="000000"/>
                </a:solidFill>
                <a:latin typeface="Franklin Gothic Book"/>
                <a:cs typeface="Calibri"/>
              </a:rPr>
              <a:t>The Discriminator is trained to distinguish between real and fake images, while the Generator is trained to generate images that deceive the Discriminator.</a:t>
            </a:r>
          </a:p>
          <a:p>
            <a:pPr marL="511810" lvl="1" indent="-171450">
              <a:buFont typeface="Courier New,monospace" panose="020B0604020202020204" pitchFamily="34" charset="0"/>
              <a:buChar char="o"/>
            </a:pPr>
            <a:r>
              <a:rPr lang="en-US" sz="1600" dirty="0">
                <a:solidFill>
                  <a:srgbClr val="000000"/>
                </a:solidFill>
                <a:latin typeface="Franklin Gothic Book"/>
                <a:cs typeface="Calibri"/>
              </a:rPr>
              <a:t>After each epoch, fake images are generated from a fixed noise vector to visualize the training progress and quality of generated images.</a:t>
            </a:r>
            <a:endParaRPr lang="en-US" sz="1600" dirty="0"/>
          </a:p>
          <a:p>
            <a:pPr marL="228600" indent="-228600">
              <a:buAutoNum type="arabicPeriod"/>
            </a:pPr>
            <a:endParaRPr lang="en-US" sz="1100" dirty="0">
              <a:cs typeface="Calibri"/>
            </a:endParaRP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403355"/>
            <a:ext cx="4490827" cy="3597470"/>
          </a:xfrm>
        </p:spPr>
        <p:txBody>
          <a:bodyPr vert="horz" lIns="0" tIns="45720" rIns="0" bIns="0" rtlCol="0" anchor="t">
            <a:normAutofit/>
          </a:bodyPr>
          <a:lstStyle/>
          <a:p>
            <a:endParaRPr lang="en-US" sz="1200" dirty="0"/>
          </a:p>
          <a:p>
            <a:endParaRPr lang="en-US" dirty="0"/>
          </a:p>
        </p:txBody>
      </p:sp>
    </p:spTree>
    <p:extLst>
      <p:ext uri="{BB962C8B-B14F-4D97-AF65-F5344CB8AC3E}">
        <p14:creationId xmlns:p14="http://schemas.microsoft.com/office/powerpoint/2010/main" val="96101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OUTPUT SCREENSHOTS</a:t>
            </a:r>
          </a:p>
        </p:txBody>
      </p:sp>
      <p:sp>
        <p:nvSpPr>
          <p:cNvPr id="9" name="TextBox 8">
            <a:extLst>
              <a:ext uri="{FF2B5EF4-FFF2-40B4-BE49-F238E27FC236}">
                <a16:creationId xmlns:a16="http://schemas.microsoft.com/office/drawing/2014/main" id="{2274021D-2532-FC7D-9FB2-D9BAE56B218B}"/>
              </a:ext>
            </a:extLst>
          </p:cNvPr>
          <p:cNvSpPr txBox="1"/>
          <p:nvPr/>
        </p:nvSpPr>
        <p:spPr>
          <a:xfrm>
            <a:off x="592931" y="239077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cs typeface="Calibri"/>
              </a:rPr>
              <a:t>Sample batch chosen</a:t>
            </a:r>
          </a:p>
        </p:txBody>
      </p:sp>
      <p:pic>
        <p:nvPicPr>
          <p:cNvPr id="10" name="Picture 9" descr="A screenshot of a computer&#10;&#10;Description automatically generated">
            <a:extLst>
              <a:ext uri="{FF2B5EF4-FFF2-40B4-BE49-F238E27FC236}">
                <a16:creationId xmlns:a16="http://schemas.microsoft.com/office/drawing/2014/main" id="{61FBEB0B-BA6D-5B62-BCDD-C2F94B2A4389}"/>
              </a:ext>
            </a:extLst>
          </p:cNvPr>
          <p:cNvPicPr>
            <a:picLocks noChangeAspect="1"/>
          </p:cNvPicPr>
          <p:nvPr/>
        </p:nvPicPr>
        <p:blipFill>
          <a:blip r:embed="rId3"/>
          <a:stretch>
            <a:fillRect/>
          </a:stretch>
        </p:blipFill>
        <p:spPr>
          <a:xfrm>
            <a:off x="597694" y="2990850"/>
            <a:ext cx="5305426" cy="3233739"/>
          </a:xfrm>
          <a:prstGeom prst="rect">
            <a:avLst/>
          </a:prstGeom>
        </p:spPr>
      </p:pic>
    </p:spTree>
    <p:extLst>
      <p:ext uri="{BB962C8B-B14F-4D97-AF65-F5344CB8AC3E}">
        <p14:creationId xmlns:p14="http://schemas.microsoft.com/office/powerpoint/2010/main" val="185076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OUTPUT SCREENSHOTS</a:t>
            </a:r>
          </a:p>
        </p:txBody>
      </p:sp>
      <p:pic>
        <p:nvPicPr>
          <p:cNvPr id="12" name="Picture 11" descr="A screenshot of a computer&#10;&#10;Description automatically generated">
            <a:extLst>
              <a:ext uri="{FF2B5EF4-FFF2-40B4-BE49-F238E27FC236}">
                <a16:creationId xmlns:a16="http://schemas.microsoft.com/office/drawing/2014/main" id="{DACB3E85-A510-3230-984A-DD6F328051E8}"/>
              </a:ext>
            </a:extLst>
          </p:cNvPr>
          <p:cNvPicPr>
            <a:picLocks noChangeAspect="1"/>
          </p:cNvPicPr>
          <p:nvPr/>
        </p:nvPicPr>
        <p:blipFill>
          <a:blip r:embed="rId3"/>
          <a:stretch>
            <a:fillRect/>
          </a:stretch>
        </p:blipFill>
        <p:spPr>
          <a:xfrm>
            <a:off x="647700" y="2981325"/>
            <a:ext cx="9324975" cy="3276600"/>
          </a:xfrm>
          <a:prstGeom prst="rect">
            <a:avLst/>
          </a:prstGeom>
        </p:spPr>
      </p:pic>
      <p:sp>
        <p:nvSpPr>
          <p:cNvPr id="3" name="TextBox 10">
            <a:extLst>
              <a:ext uri="{FF2B5EF4-FFF2-40B4-BE49-F238E27FC236}">
                <a16:creationId xmlns:a16="http://schemas.microsoft.com/office/drawing/2014/main" id="{FB80A90A-55C2-F355-70B7-B8A101DFD532}"/>
              </a:ext>
            </a:extLst>
          </p:cNvPr>
          <p:cNvSpPr txBox="1"/>
          <p:nvPr/>
        </p:nvSpPr>
        <p:spPr>
          <a:xfrm>
            <a:off x="652462" y="2295525"/>
            <a:ext cx="274320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solidFill>
                <a:schemeClr val="bg1"/>
              </a:solidFill>
              <a:cs typeface="Calibri"/>
            </a:endParaRPr>
          </a:p>
          <a:p>
            <a:r>
              <a:rPr lang="en-US" sz="1600" b="1" dirty="0">
                <a:solidFill>
                  <a:schemeClr val="bg1"/>
                </a:solidFill>
                <a:cs typeface="Calibri"/>
              </a:rPr>
              <a:t>Visualizing training </a:t>
            </a:r>
          </a:p>
        </p:txBody>
      </p:sp>
    </p:spTree>
    <p:extLst>
      <p:ext uri="{BB962C8B-B14F-4D97-AF65-F5344CB8AC3E}">
        <p14:creationId xmlns:p14="http://schemas.microsoft.com/office/powerpoint/2010/main" val="3143559975"/>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423</Words>
  <Application>Microsoft Office PowerPoint</Application>
  <PresentationFormat>Widescreen</PresentationFormat>
  <Paragraphs>123</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NAAN MUDHALVAN GENERATIVE AI COURSE</vt:lpstr>
      <vt:lpstr>CONTENTS</vt:lpstr>
      <vt:lpstr>ABSTRACT</vt:lpstr>
      <vt:lpstr>TYPICAL GAN</vt:lpstr>
      <vt:lpstr>DATASET</vt:lpstr>
      <vt:lpstr>WORKFLOW IMPLEMENTATION</vt:lpstr>
      <vt:lpstr>WORKFLOW IMPLEMENTATION</vt:lpstr>
      <vt:lpstr>OUTPUT SCREENSHOTS</vt:lpstr>
      <vt:lpstr>OUTPUT SCREENSHOTS</vt:lpstr>
      <vt:lpstr>OUTPUT SCREENSHOTS</vt:lpstr>
      <vt:lpstr>OUTPUT SCREENSHOTS</vt:lpstr>
      <vt:lpstr>OUTPUT 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
  <cp:revision>229</cp:revision>
  <dcterms:created xsi:type="dcterms:W3CDTF">2024-04-29T15:16:43Z</dcterms:created>
  <dcterms:modified xsi:type="dcterms:W3CDTF">2024-04-29T16:32:49Z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