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1" r:id="rId5"/>
    <p:sldId id="262" r:id="rId6"/>
    <p:sldId id="263" r:id="rId7"/>
    <p:sldId id="264" r:id="rId8"/>
    <p:sldId id="265" r:id="rId9"/>
    <p:sldId id="266" r:id="rId10"/>
    <p:sldId id="268" r:id="rId11"/>
    <p:sldId id="267"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676890"/>
            <a:ext cx="7246189" cy="923289"/>
          </a:xfrm>
          <a:prstGeom prst="rect">
            <a:avLst/>
          </a:prstGeom>
          <a:noFill/>
          <a:ln>
            <a:noFill/>
          </a:ln>
        </p:spPr>
        <p:txBody>
          <a:bodyPr spcFirstLastPara="1" wrap="square" lIns="91425" tIns="45700" rIns="91425" bIns="45700" anchor="t" anchorCtr="0">
            <a:spAutoFit/>
          </a:bodyPr>
          <a:lstStyle/>
          <a:p>
            <a:pPr algn="ctr"/>
            <a:r>
              <a:rPr lang="en-US" sz="1800" b="1" i="0" u="none" strike="noStrike" cap="none" dirty="0">
                <a:solidFill>
                  <a:schemeClr val="dk1"/>
                </a:solidFill>
                <a:latin typeface="Arial" panose="020B0604020202020204" pitchFamily="34" charset="0"/>
                <a:ea typeface="Calibri"/>
                <a:cs typeface="Arial" panose="020B0604020202020204" pitchFamily="34" charset="0"/>
                <a:sym typeface="Calibri"/>
              </a:rPr>
              <a:t>Exploratory Data Analysis (EDA) on </a:t>
            </a:r>
            <a:r>
              <a:rPr lang="en-US" sz="1800" b="1" dirty="0">
                <a:effectLst/>
                <a:latin typeface="Arial" panose="020B0604020202020204" pitchFamily="34" charset="0"/>
                <a:ea typeface="Arial" panose="020B0604020202020204" pitchFamily="34" charset="0"/>
                <a:cs typeface="Arial" panose="020B0604020202020204" pitchFamily="34" charset="0"/>
              </a:rPr>
              <a:t>Aspiring Mind Employment Outcome 2015 (AMEO) Dataset</a:t>
            </a:r>
          </a:p>
          <a:p>
            <a:pPr algn="ctr"/>
            <a:endParaRPr lang="en-US" sz="18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EDE651-05F4-AED7-6C41-CD5809B35CF8}"/>
              </a:ext>
            </a:extLst>
          </p:cNvPr>
          <p:cNvPicPr>
            <a:picLocks noChangeAspect="1"/>
          </p:cNvPicPr>
          <p:nvPr/>
        </p:nvPicPr>
        <p:blipFill>
          <a:blip r:embed="rId2"/>
          <a:stretch>
            <a:fillRect/>
          </a:stretch>
        </p:blipFill>
        <p:spPr>
          <a:xfrm>
            <a:off x="588171" y="1009961"/>
            <a:ext cx="5507829" cy="4838077"/>
          </a:xfrm>
          <a:prstGeom prst="rect">
            <a:avLst/>
          </a:prstGeom>
        </p:spPr>
      </p:pic>
      <p:pic>
        <p:nvPicPr>
          <p:cNvPr id="3" name="Picture 2">
            <a:extLst>
              <a:ext uri="{FF2B5EF4-FFF2-40B4-BE49-F238E27FC236}">
                <a16:creationId xmlns:a16="http://schemas.microsoft.com/office/drawing/2014/main" id="{610F2E58-3EB1-93E5-2B82-07F2FCE42A99}"/>
              </a:ext>
            </a:extLst>
          </p:cNvPr>
          <p:cNvPicPr>
            <a:picLocks noChangeAspect="1"/>
          </p:cNvPicPr>
          <p:nvPr/>
        </p:nvPicPr>
        <p:blipFill>
          <a:blip r:embed="rId3"/>
          <a:stretch>
            <a:fillRect/>
          </a:stretch>
        </p:blipFill>
        <p:spPr>
          <a:xfrm>
            <a:off x="6408988" y="1390649"/>
            <a:ext cx="5476875" cy="4076700"/>
          </a:xfrm>
          <a:prstGeom prst="rect">
            <a:avLst/>
          </a:prstGeom>
        </p:spPr>
      </p:pic>
    </p:spTree>
    <p:extLst>
      <p:ext uri="{BB962C8B-B14F-4D97-AF65-F5344CB8AC3E}">
        <p14:creationId xmlns:p14="http://schemas.microsoft.com/office/powerpoint/2010/main" val="132680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5114-A0CA-0FE6-02EA-F4D5E91AD0A5}"/>
              </a:ext>
            </a:extLst>
          </p:cNvPr>
          <p:cNvSpPr>
            <a:spLocks noGrp="1"/>
          </p:cNvSpPr>
          <p:nvPr>
            <p:ph type="title"/>
          </p:nvPr>
        </p:nvSpPr>
        <p:spPr>
          <a:xfrm>
            <a:off x="838200" y="365126"/>
            <a:ext cx="10515600" cy="857500"/>
          </a:xfrm>
        </p:spPr>
        <p:txBody>
          <a:bodyPr>
            <a:normAutofit/>
          </a:bodyPr>
          <a:lstStyle/>
          <a:p>
            <a:r>
              <a:rPr lang="en-IN" sz="3200" dirty="0">
                <a:solidFill>
                  <a:schemeClr val="accent1"/>
                </a:solidFill>
              </a:rPr>
              <a:t>Conclusion:</a:t>
            </a:r>
          </a:p>
        </p:txBody>
      </p:sp>
      <p:sp>
        <p:nvSpPr>
          <p:cNvPr id="3" name="Text Placeholder 2">
            <a:extLst>
              <a:ext uri="{FF2B5EF4-FFF2-40B4-BE49-F238E27FC236}">
                <a16:creationId xmlns:a16="http://schemas.microsoft.com/office/drawing/2014/main" id="{A3889A85-1430-E0F4-35C1-6F6326257733}"/>
              </a:ext>
            </a:extLst>
          </p:cNvPr>
          <p:cNvSpPr>
            <a:spLocks noGrp="1"/>
          </p:cNvSpPr>
          <p:nvPr>
            <p:ph type="body" idx="1"/>
          </p:nvPr>
        </p:nvSpPr>
        <p:spPr>
          <a:xfrm>
            <a:off x="838200" y="1222626"/>
            <a:ext cx="10515600" cy="4954337"/>
          </a:xfrm>
        </p:spPr>
        <p:txBody>
          <a:bodyPr/>
          <a:lstStyle/>
          <a:p>
            <a:pPr algn="l"/>
            <a:r>
              <a:rPr lang="en-US" sz="1800" b="0" i="0" dirty="0">
                <a:solidFill>
                  <a:srgbClr val="000000"/>
                </a:solidFill>
                <a:effectLst/>
                <a:latin typeface="+mn-lt"/>
              </a:rPr>
              <a:t>Through rigorous data analysis and visualization, we gained valuable insights that can inform stakeholders such as recruiters, educators, and policymakers in making informed decisions regarding recruitment strategies, skill development initiatives, and career guidance for engineering graduates.</a:t>
            </a:r>
          </a:p>
          <a:p>
            <a:pPr algn="l"/>
            <a:r>
              <a:rPr lang="en-US" sz="1800" b="0" i="0" dirty="0">
                <a:solidFill>
                  <a:srgbClr val="000000"/>
                </a:solidFill>
                <a:effectLst/>
                <a:latin typeface="+mn-lt"/>
              </a:rPr>
              <a:t>This project serves as a compelling demonstration of the power of data analysis in uncovering actionable insights and informing decision-making processes in diverse domains, ultimately contributing to the enhancement of employment outcomes for engineering graduates.</a:t>
            </a:r>
          </a:p>
          <a:p>
            <a:endParaRPr lang="en-IN" dirty="0"/>
          </a:p>
        </p:txBody>
      </p:sp>
    </p:spTree>
    <p:extLst>
      <p:ext uri="{BB962C8B-B14F-4D97-AF65-F5344CB8AC3E}">
        <p14:creationId xmlns:p14="http://schemas.microsoft.com/office/powerpoint/2010/main" val="293797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75354" y="1025475"/>
            <a:ext cx="10736494" cy="45242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Hello, I’m varshini seetha currently pursuing a Master of Computer Applications (MCA), which has equipped me with a strong foundation in computer science, programming, and information technology. Throughout my academic journey, I have gained proficiency in various programming languages, database management systems, and software development methodologies.</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 want to learn data science because it offers the opportunity to unlock valuable insights from data, driving innovation and making a positive impact across diverse industries.</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 currently do not have any professional work experience in data science, but I am eager to apply my academic knowledge and skills to practical projects, contributing meaningfully to the fiel</a:t>
            </a:r>
            <a:r>
              <a:rPr lang="en-US" sz="1800" dirty="0">
                <a:solidFill>
                  <a:srgbClr val="0D0D0D"/>
                </a:solidFill>
                <a:latin typeface="Calibri" panose="020F0502020204030204" pitchFamily="34" charset="0"/>
                <a:ea typeface="Calibri" panose="020F0502020204030204" pitchFamily="34" charset="0"/>
                <a:cs typeface="Calibri" panose="020F0502020204030204" pitchFamily="34" charset="0"/>
              </a:rPr>
              <a:t>d.</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dk1"/>
              </a:buClr>
              <a:buSzPts val="1800"/>
              <a:buFont typeface="Arial" panose="020B0604020202020204" pitchFamily="34" charset="0"/>
              <a:buChar char="•"/>
            </a:pPr>
            <a:r>
              <a:rPr lang="en-US" sz="1800" i="0" u="none" strike="noStrike" cap="none" dirty="0">
                <a:solidFill>
                  <a:schemeClr val="dk1"/>
                </a:solidFill>
                <a:latin typeface="Calibri"/>
                <a:ea typeface="Calibri"/>
                <a:cs typeface="Calibri"/>
                <a:sym typeface="Calibri"/>
              </a:rPr>
              <a:t>Below are my GitHub and LinkedIn profiles:</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dk1"/>
              </a:buClr>
              <a:buSzPts val="1800"/>
              <a:buFont typeface="Arial" panose="020B0604020202020204" pitchFamily="34" charset="0"/>
              <a:buChar char="•"/>
            </a:pPr>
            <a:r>
              <a:rPr lang="en-US" sz="1800" b="1" i="0" u="none" strike="noStrike" cap="none" dirty="0">
                <a:solidFill>
                  <a:schemeClr val="dk1"/>
                </a:solidFill>
                <a:latin typeface="Calibri"/>
                <a:ea typeface="Calibri"/>
                <a:cs typeface="Calibri"/>
                <a:sym typeface="Calibri"/>
              </a:rPr>
              <a:t>GitHub:</a:t>
            </a:r>
            <a:r>
              <a:rPr lang="en-US" sz="1800" i="0" u="none" strike="noStrike" cap="none" dirty="0">
                <a:solidFill>
                  <a:schemeClr val="dk1"/>
                </a:solidFill>
                <a:latin typeface="Calibri"/>
                <a:ea typeface="Calibri"/>
                <a:cs typeface="Calibri"/>
                <a:sym typeface="Calibri"/>
              </a:rPr>
              <a:t> </a:t>
            </a:r>
            <a:r>
              <a:rPr lang="en-US" sz="1800" u="sng" dirty="0">
                <a:solidFill>
                  <a:schemeClr val="accent1"/>
                </a:solidFill>
                <a:latin typeface="Calibri"/>
                <a:ea typeface="Calibri"/>
                <a:cs typeface="Calibri"/>
                <a:sym typeface="Calibri"/>
              </a:rPr>
              <a:t>https://github.com/varshini1008</a:t>
            </a:r>
            <a:r>
              <a:rPr lang="en-US" sz="1800" i="0" u="sng" strike="noStrike" cap="none" dirty="0">
                <a:solidFill>
                  <a:schemeClr val="accent1"/>
                </a:solidFill>
                <a:latin typeface="Calibri"/>
                <a:ea typeface="Calibri"/>
                <a:cs typeface="Calibri"/>
                <a:sym typeface="Calibri"/>
              </a:rPr>
              <a:t>/Data-analysis-1</a:t>
            </a:r>
            <a:endParaRPr lang="en-US" sz="1800" i="0" u="sng" strike="noStrike" cap="none"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b="0" dirty="0">
              <a:solidFill>
                <a:srgbClr val="0D0D0D"/>
              </a:solidFill>
              <a:effectLst/>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i="0" u="none" strike="noStrike" cap="none" dirty="0">
                <a:solidFill>
                  <a:schemeClr val="dk1"/>
                </a:solidFill>
                <a:latin typeface="Calibri"/>
                <a:ea typeface="Calibri"/>
                <a:cs typeface="Calibri"/>
                <a:sym typeface="Calibri"/>
              </a:rPr>
              <a:t>LinkedIn: </a:t>
            </a:r>
            <a:r>
              <a:rPr lang="en-US" sz="1800" i="0" u="sng" strike="noStrike" cap="none" dirty="0">
                <a:solidFill>
                  <a:schemeClr val="accent1"/>
                </a:solidFill>
                <a:latin typeface="Calibri"/>
                <a:ea typeface="Calibri"/>
                <a:cs typeface="Calibri"/>
                <a:sym typeface="Calibri"/>
              </a:rPr>
              <a:t>https://www.linkedin.com/in/seetha-varshini/</a:t>
            </a:r>
            <a:endParaRPr sz="1800" i="0" u="sng" strike="noStrike" cap="none"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84880" y="1068512"/>
            <a:ext cx="10515600" cy="48391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IN" sz="2000" b="1" dirty="0">
                <a:solidFill>
                  <a:schemeClr val="accent1"/>
                </a:solidFill>
              </a:rPr>
              <a:t>Business Problem and Use case domain understanding:</a:t>
            </a:r>
            <a:endParaRPr lang="en-IN" sz="1800" b="1" dirty="0"/>
          </a:p>
          <a:p>
            <a:pPr marL="228600" indent="-228600">
              <a:spcBef>
                <a:spcPts val="0"/>
              </a:spcBef>
              <a:buSzPct val="100000"/>
            </a:pPr>
            <a:r>
              <a:rPr lang="en-US" sz="1800" dirty="0"/>
              <a:t>The AMEO dataset offers key insights into the employment outcomes of engineering graduates, benefiting stakeholders like educational institutions, recruiters, and policymakers. Understanding these trends aids in shaping recruitment strategies, skill development initiatives, and career counseling efforts for aspiring graduates</a:t>
            </a:r>
            <a:r>
              <a:rPr lang="en-US" sz="1800" b="1" dirty="0"/>
              <a:t>.</a:t>
            </a:r>
            <a:endParaRPr dirty="0"/>
          </a:p>
          <a:p>
            <a:pPr marL="0" lvl="0" indent="0" algn="l" rtl="0">
              <a:lnSpc>
                <a:spcPct val="90000"/>
              </a:lnSpc>
              <a:spcBef>
                <a:spcPts val="1000"/>
              </a:spcBef>
              <a:spcAft>
                <a:spcPts val="0"/>
              </a:spcAft>
              <a:buClr>
                <a:schemeClr val="dk1"/>
              </a:buClr>
              <a:buSzPct val="100000"/>
              <a:buNone/>
            </a:pPr>
            <a:r>
              <a:rPr lang="en-IN" sz="2000" b="1" dirty="0">
                <a:solidFill>
                  <a:schemeClr val="accent1"/>
                </a:solidFill>
              </a:rPr>
              <a:t>Objective of the Project:</a:t>
            </a:r>
          </a:p>
          <a:p>
            <a:pPr marL="228600" indent="-228600">
              <a:buSzPct val="100000"/>
            </a:pPr>
            <a:r>
              <a:rPr lang="en-US" sz="1900" dirty="0"/>
              <a:t>The objective of this project is to perform Exploratory Data Analysis (EDA) on the AMEO dataset to gain insights into the employment outcomes of engineering graduates. Through data visualization and analysis, we aim to understand salary distributions, job titles, job locations, skill assessments, and other relevant factors impacting the employment landscape.</a:t>
            </a:r>
          </a:p>
          <a:p>
            <a:pPr marL="0" indent="0">
              <a:buSzPct val="100000"/>
              <a:buNone/>
            </a:pPr>
            <a:r>
              <a:rPr lang="en-US" sz="2000" b="1" dirty="0">
                <a:solidFill>
                  <a:schemeClr val="accent1"/>
                </a:solidFill>
              </a:rPr>
              <a:t>Dataset:</a:t>
            </a:r>
          </a:p>
          <a:p>
            <a:pPr marL="285750" indent="-285750">
              <a:buSzPct val="100000"/>
            </a:pPr>
            <a:r>
              <a:rPr lang="en-US" sz="1800" u="sng" dirty="0">
                <a:solidFill>
                  <a:schemeClr val="accent1"/>
                </a:solidFill>
              </a:rPr>
              <a:t>https://docs.google.com/spreadsheets/d/1yKll2Vg_mRRrNP_yrUaGr53y1VZMygQo/edit#gid=1768379993</a:t>
            </a:r>
            <a:endParaRPr sz="2000" b="1" u="sng"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58D3-B3A9-616E-7F87-FE1CCFC84CE5}"/>
              </a:ext>
            </a:extLst>
          </p:cNvPr>
          <p:cNvSpPr>
            <a:spLocks noGrp="1"/>
          </p:cNvSpPr>
          <p:nvPr>
            <p:ph type="title"/>
          </p:nvPr>
        </p:nvSpPr>
        <p:spPr>
          <a:xfrm>
            <a:off x="838200" y="61645"/>
            <a:ext cx="10515600" cy="681036"/>
          </a:xfrm>
        </p:spPr>
        <p:txBody>
          <a:bodyPr>
            <a:normAutofit/>
          </a:bodyPr>
          <a:lstStyle/>
          <a:p>
            <a:r>
              <a:rPr lang="en-IN" sz="3200" b="1" u="sng" dirty="0">
                <a:solidFill>
                  <a:schemeClr val="accent1"/>
                </a:solidFill>
              </a:rPr>
              <a:t>Exploratory Data Analysis:</a:t>
            </a:r>
            <a:endParaRPr lang="en-IN" sz="3200" dirty="0"/>
          </a:p>
        </p:txBody>
      </p:sp>
      <p:sp>
        <p:nvSpPr>
          <p:cNvPr id="3" name="Text Placeholder 2">
            <a:extLst>
              <a:ext uri="{FF2B5EF4-FFF2-40B4-BE49-F238E27FC236}">
                <a16:creationId xmlns:a16="http://schemas.microsoft.com/office/drawing/2014/main" id="{461E82A8-628F-D71D-624A-E336AC465DFE}"/>
              </a:ext>
            </a:extLst>
          </p:cNvPr>
          <p:cNvSpPr>
            <a:spLocks noGrp="1"/>
          </p:cNvSpPr>
          <p:nvPr>
            <p:ph type="body" idx="1"/>
          </p:nvPr>
        </p:nvSpPr>
        <p:spPr>
          <a:xfrm>
            <a:off x="838199" y="825658"/>
            <a:ext cx="10884613" cy="5351306"/>
          </a:xfrm>
        </p:spPr>
        <p:txBody>
          <a:bodyPr>
            <a:normAutofit/>
          </a:bodyPr>
          <a:lstStyle/>
          <a:p>
            <a:pPr marL="114300" indent="0">
              <a:buNone/>
            </a:pPr>
            <a:r>
              <a:rPr lang="en-IN" b="1" dirty="0">
                <a:solidFill>
                  <a:schemeClr val="tx2">
                    <a:lumMod val="25000"/>
                  </a:schemeClr>
                </a:solidFill>
              </a:rPr>
              <a:t>Data manipulation:</a:t>
            </a:r>
          </a:p>
          <a:p>
            <a:r>
              <a:rPr lang="en-IN" sz="1800" dirty="0">
                <a:solidFill>
                  <a:schemeClr val="tx2">
                    <a:lumMod val="25000"/>
                  </a:schemeClr>
                </a:solidFill>
              </a:rPr>
              <a:t>Importing all the libraries which are necessary</a:t>
            </a:r>
          </a:p>
          <a:p>
            <a:pPr marL="114300" indent="0">
              <a:buNone/>
            </a:pPr>
            <a:endParaRPr lang="en-IN" sz="1800" dirty="0">
              <a:solidFill>
                <a:schemeClr val="tx2">
                  <a:lumMod val="25000"/>
                </a:schemeClr>
              </a:solidFill>
            </a:endParaRPr>
          </a:p>
          <a:p>
            <a:pPr marL="114300" indent="0">
              <a:buNone/>
            </a:pPr>
            <a:endParaRPr lang="en-IN" sz="1800" dirty="0">
              <a:solidFill>
                <a:schemeClr val="tx2">
                  <a:lumMod val="25000"/>
                </a:schemeClr>
              </a:solidFill>
            </a:endParaRPr>
          </a:p>
          <a:p>
            <a:pPr marL="114300" indent="0">
              <a:buNone/>
            </a:pPr>
            <a:endParaRPr lang="en-IN" sz="1800" dirty="0">
              <a:solidFill>
                <a:schemeClr val="tx2">
                  <a:lumMod val="25000"/>
                </a:schemeClr>
              </a:solidFill>
            </a:endParaRPr>
          </a:p>
          <a:p>
            <a:pPr marL="114300" indent="0">
              <a:buNone/>
            </a:pPr>
            <a:endParaRPr lang="en-IN" sz="1800" dirty="0">
              <a:solidFill>
                <a:schemeClr val="tx2">
                  <a:lumMod val="25000"/>
                </a:schemeClr>
              </a:solidFill>
            </a:endParaRPr>
          </a:p>
          <a:p>
            <a:pPr marL="114300" indent="0">
              <a:buNone/>
            </a:pPr>
            <a:endParaRPr lang="en-IN" sz="1800" dirty="0">
              <a:solidFill>
                <a:schemeClr val="tx2">
                  <a:lumMod val="25000"/>
                </a:schemeClr>
              </a:solidFill>
            </a:endParaRPr>
          </a:p>
          <a:p>
            <a:pPr marL="114300" indent="0">
              <a:buNone/>
            </a:pPr>
            <a:endParaRPr lang="en-IN" sz="1800" dirty="0">
              <a:solidFill>
                <a:schemeClr val="tx2">
                  <a:lumMod val="25000"/>
                </a:schemeClr>
              </a:solidFill>
            </a:endParaRPr>
          </a:p>
          <a:p>
            <a:r>
              <a:rPr lang="en-IN" sz="1800" dirty="0">
                <a:solidFill>
                  <a:schemeClr val="tx2">
                    <a:lumMod val="25000"/>
                  </a:schemeClr>
                </a:solidFill>
              </a:rPr>
              <a:t>Reading csv file and the shape of the file is as below:</a:t>
            </a:r>
          </a:p>
          <a:p>
            <a:endParaRPr lang="en-IN" sz="1800" dirty="0">
              <a:solidFill>
                <a:schemeClr val="tx2">
                  <a:lumMod val="25000"/>
                </a:schemeClr>
              </a:solidFill>
            </a:endParaRPr>
          </a:p>
          <a:p>
            <a:endParaRPr lang="en-IN" sz="1800" dirty="0">
              <a:solidFill>
                <a:schemeClr val="tx2">
                  <a:lumMod val="25000"/>
                </a:schemeClr>
              </a:solidFill>
            </a:endParaRPr>
          </a:p>
          <a:p>
            <a:endParaRPr lang="en-IN" sz="1800" dirty="0">
              <a:solidFill>
                <a:schemeClr val="tx2">
                  <a:lumMod val="25000"/>
                </a:schemeClr>
              </a:solidFill>
            </a:endParaRPr>
          </a:p>
          <a:p>
            <a:r>
              <a:rPr lang="en-IN" sz="1800" dirty="0">
                <a:solidFill>
                  <a:schemeClr val="tx2">
                    <a:lumMod val="25000"/>
                  </a:schemeClr>
                </a:solidFill>
              </a:rPr>
              <a:t>The dataset consists of 3998 rows and 39 columns. Performed some data cleaning steps such as changing the datatypes and checking if the dataset consists of null values, duplicates, etc….</a:t>
            </a:r>
          </a:p>
        </p:txBody>
      </p:sp>
      <p:pic>
        <p:nvPicPr>
          <p:cNvPr id="5" name="Picture 4">
            <a:extLst>
              <a:ext uri="{FF2B5EF4-FFF2-40B4-BE49-F238E27FC236}">
                <a16:creationId xmlns:a16="http://schemas.microsoft.com/office/drawing/2014/main" id="{49A56B99-7DE2-8725-866E-A40352295616}"/>
              </a:ext>
            </a:extLst>
          </p:cNvPr>
          <p:cNvPicPr>
            <a:picLocks noChangeAspect="1"/>
          </p:cNvPicPr>
          <p:nvPr/>
        </p:nvPicPr>
        <p:blipFill>
          <a:blip r:embed="rId2"/>
          <a:stretch>
            <a:fillRect/>
          </a:stretch>
        </p:blipFill>
        <p:spPr>
          <a:xfrm>
            <a:off x="982038" y="1814335"/>
            <a:ext cx="4667901" cy="2036231"/>
          </a:xfrm>
          <a:prstGeom prst="rect">
            <a:avLst/>
          </a:prstGeom>
        </p:spPr>
      </p:pic>
      <p:pic>
        <p:nvPicPr>
          <p:cNvPr id="7" name="Picture 6">
            <a:extLst>
              <a:ext uri="{FF2B5EF4-FFF2-40B4-BE49-F238E27FC236}">
                <a16:creationId xmlns:a16="http://schemas.microsoft.com/office/drawing/2014/main" id="{F9BDC1C6-CC8C-79C0-536A-7E6A2E37AF59}"/>
              </a:ext>
            </a:extLst>
          </p:cNvPr>
          <p:cNvPicPr>
            <a:picLocks noChangeAspect="1"/>
          </p:cNvPicPr>
          <p:nvPr/>
        </p:nvPicPr>
        <p:blipFill>
          <a:blip r:embed="rId3"/>
          <a:stretch>
            <a:fillRect/>
          </a:stretch>
        </p:blipFill>
        <p:spPr>
          <a:xfrm>
            <a:off x="1371808" y="4475527"/>
            <a:ext cx="1619476" cy="1076475"/>
          </a:xfrm>
          <a:prstGeom prst="rect">
            <a:avLst/>
          </a:prstGeom>
        </p:spPr>
      </p:pic>
    </p:spTree>
    <p:extLst>
      <p:ext uri="{BB962C8B-B14F-4D97-AF65-F5344CB8AC3E}">
        <p14:creationId xmlns:p14="http://schemas.microsoft.com/office/powerpoint/2010/main" val="426057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B2DE-3FF4-DDB9-C185-DBDCF6FADBF9}"/>
              </a:ext>
            </a:extLst>
          </p:cNvPr>
          <p:cNvSpPr>
            <a:spLocks noGrp="1"/>
          </p:cNvSpPr>
          <p:nvPr>
            <p:ph type="title"/>
          </p:nvPr>
        </p:nvSpPr>
        <p:spPr>
          <a:xfrm>
            <a:off x="838200" y="234409"/>
            <a:ext cx="10515600" cy="580097"/>
          </a:xfrm>
        </p:spPr>
        <p:txBody>
          <a:bodyPr>
            <a:normAutofit/>
          </a:bodyPr>
          <a:lstStyle/>
          <a:p>
            <a:r>
              <a:rPr lang="en-IN" sz="3200" b="1">
                <a:solidFill>
                  <a:schemeClr val="accent1"/>
                </a:solidFill>
              </a:rPr>
              <a:t>Univariate analysis:</a:t>
            </a:r>
            <a:endParaRPr lang="en-IN" sz="3200" b="1" dirty="0">
              <a:solidFill>
                <a:schemeClr val="accent1"/>
              </a:solidFill>
            </a:endParaRPr>
          </a:p>
        </p:txBody>
      </p:sp>
      <p:sp>
        <p:nvSpPr>
          <p:cNvPr id="3" name="Text Placeholder 2">
            <a:extLst>
              <a:ext uri="{FF2B5EF4-FFF2-40B4-BE49-F238E27FC236}">
                <a16:creationId xmlns:a16="http://schemas.microsoft.com/office/drawing/2014/main" id="{89BF4053-BE0A-E4E0-B492-DB5124E9CB2E}"/>
              </a:ext>
            </a:extLst>
          </p:cNvPr>
          <p:cNvSpPr>
            <a:spLocks noGrp="1"/>
          </p:cNvSpPr>
          <p:nvPr>
            <p:ph type="body" idx="1"/>
          </p:nvPr>
        </p:nvSpPr>
        <p:spPr>
          <a:xfrm>
            <a:off x="838200" y="750702"/>
            <a:ext cx="11059274" cy="5426262"/>
          </a:xfrm>
        </p:spPr>
        <p:txBody>
          <a:bodyPr>
            <a:normAutofit/>
          </a:bodyPr>
          <a:lstStyle/>
          <a:p>
            <a:pPr marL="114300" indent="0">
              <a:buNone/>
            </a:pPr>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2DEB349B-9EF5-622A-EE0F-C95590BE954A}"/>
              </a:ext>
            </a:extLst>
          </p:cNvPr>
          <p:cNvPicPr>
            <a:picLocks noChangeAspect="1"/>
          </p:cNvPicPr>
          <p:nvPr/>
        </p:nvPicPr>
        <p:blipFill>
          <a:blip r:embed="rId2"/>
          <a:stretch>
            <a:fillRect/>
          </a:stretch>
        </p:blipFill>
        <p:spPr>
          <a:xfrm>
            <a:off x="838200" y="951456"/>
            <a:ext cx="4017196" cy="1904760"/>
          </a:xfrm>
          <a:prstGeom prst="rect">
            <a:avLst/>
          </a:prstGeom>
        </p:spPr>
      </p:pic>
      <p:pic>
        <p:nvPicPr>
          <p:cNvPr id="9" name="Picture 8">
            <a:extLst>
              <a:ext uri="{FF2B5EF4-FFF2-40B4-BE49-F238E27FC236}">
                <a16:creationId xmlns:a16="http://schemas.microsoft.com/office/drawing/2014/main" id="{404270AA-67A2-EC68-840B-CD9B238A3B9E}"/>
              </a:ext>
            </a:extLst>
          </p:cNvPr>
          <p:cNvPicPr>
            <a:picLocks noChangeAspect="1"/>
          </p:cNvPicPr>
          <p:nvPr/>
        </p:nvPicPr>
        <p:blipFill>
          <a:blip r:embed="rId3"/>
          <a:stretch>
            <a:fillRect/>
          </a:stretch>
        </p:blipFill>
        <p:spPr>
          <a:xfrm>
            <a:off x="838200" y="3345680"/>
            <a:ext cx="3772316" cy="2341818"/>
          </a:xfrm>
          <a:prstGeom prst="rect">
            <a:avLst/>
          </a:prstGeom>
        </p:spPr>
      </p:pic>
      <p:pic>
        <p:nvPicPr>
          <p:cNvPr id="15" name="Picture 14">
            <a:extLst>
              <a:ext uri="{FF2B5EF4-FFF2-40B4-BE49-F238E27FC236}">
                <a16:creationId xmlns:a16="http://schemas.microsoft.com/office/drawing/2014/main" id="{CCF37710-A58B-EFC1-D8B0-C46D6794526B}"/>
              </a:ext>
            </a:extLst>
          </p:cNvPr>
          <p:cNvPicPr>
            <a:picLocks noChangeAspect="1"/>
          </p:cNvPicPr>
          <p:nvPr/>
        </p:nvPicPr>
        <p:blipFill>
          <a:blip r:embed="rId4"/>
          <a:stretch>
            <a:fillRect/>
          </a:stretch>
        </p:blipFill>
        <p:spPr>
          <a:xfrm>
            <a:off x="6501381" y="750701"/>
            <a:ext cx="4348550" cy="2105514"/>
          </a:xfrm>
          <a:prstGeom prst="rect">
            <a:avLst/>
          </a:prstGeom>
        </p:spPr>
      </p:pic>
      <p:pic>
        <p:nvPicPr>
          <p:cNvPr id="17" name="Picture 16">
            <a:extLst>
              <a:ext uri="{FF2B5EF4-FFF2-40B4-BE49-F238E27FC236}">
                <a16:creationId xmlns:a16="http://schemas.microsoft.com/office/drawing/2014/main" id="{2D890BD8-F0F8-FE2E-8EFF-16FEA8303C2D}"/>
              </a:ext>
            </a:extLst>
          </p:cNvPr>
          <p:cNvPicPr>
            <a:picLocks noChangeAspect="1"/>
          </p:cNvPicPr>
          <p:nvPr/>
        </p:nvPicPr>
        <p:blipFill>
          <a:blip r:embed="rId5"/>
          <a:stretch>
            <a:fillRect/>
          </a:stretch>
        </p:blipFill>
        <p:spPr>
          <a:xfrm>
            <a:off x="6298690" y="3124186"/>
            <a:ext cx="4753931" cy="2411000"/>
          </a:xfrm>
          <a:prstGeom prst="rect">
            <a:avLst/>
          </a:prstGeom>
        </p:spPr>
      </p:pic>
      <p:sp>
        <p:nvSpPr>
          <p:cNvPr id="19" name="TextBox 18">
            <a:extLst>
              <a:ext uri="{FF2B5EF4-FFF2-40B4-BE49-F238E27FC236}">
                <a16:creationId xmlns:a16="http://schemas.microsoft.com/office/drawing/2014/main" id="{EFF673F3-62A7-AB6D-3127-044171F91A9C}"/>
              </a:ext>
            </a:extLst>
          </p:cNvPr>
          <p:cNvSpPr txBox="1"/>
          <p:nvPr/>
        </p:nvSpPr>
        <p:spPr>
          <a:xfrm>
            <a:off x="620935" y="2856216"/>
            <a:ext cx="5029852" cy="307777"/>
          </a:xfrm>
          <a:prstGeom prst="rect">
            <a:avLst/>
          </a:prstGeom>
          <a:noFill/>
        </p:spPr>
        <p:txBody>
          <a:bodyPr wrap="square">
            <a:spAutoFit/>
          </a:bodyPr>
          <a:lstStyle/>
          <a:p>
            <a:r>
              <a:rPr lang="en-IN" dirty="0"/>
              <a:t>From the above boxplot there are extreme outliers </a:t>
            </a:r>
          </a:p>
        </p:txBody>
      </p:sp>
      <p:sp>
        <p:nvSpPr>
          <p:cNvPr id="21" name="TextBox 20">
            <a:extLst>
              <a:ext uri="{FF2B5EF4-FFF2-40B4-BE49-F238E27FC236}">
                <a16:creationId xmlns:a16="http://schemas.microsoft.com/office/drawing/2014/main" id="{0095A05C-BCBE-1096-52DD-A3770F00642A}"/>
              </a:ext>
            </a:extLst>
          </p:cNvPr>
          <p:cNvSpPr txBox="1"/>
          <p:nvPr/>
        </p:nvSpPr>
        <p:spPr>
          <a:xfrm>
            <a:off x="973476" y="5591276"/>
            <a:ext cx="4753931" cy="523220"/>
          </a:xfrm>
          <a:prstGeom prst="rect">
            <a:avLst/>
          </a:prstGeom>
          <a:noFill/>
        </p:spPr>
        <p:txBody>
          <a:bodyPr wrap="square">
            <a:spAutoFit/>
          </a:bodyPr>
          <a:lstStyle/>
          <a:p>
            <a:r>
              <a:rPr lang="en-US" dirty="0"/>
              <a:t>From the above graph we can say that there are more number of males compared to females</a:t>
            </a:r>
            <a:endParaRPr lang="en-IN" dirty="0"/>
          </a:p>
        </p:txBody>
      </p:sp>
      <p:sp>
        <p:nvSpPr>
          <p:cNvPr id="23" name="TextBox 22">
            <a:extLst>
              <a:ext uri="{FF2B5EF4-FFF2-40B4-BE49-F238E27FC236}">
                <a16:creationId xmlns:a16="http://schemas.microsoft.com/office/drawing/2014/main" id="{CE73C593-CFC8-F259-A0BB-F183606FAA82}"/>
              </a:ext>
            </a:extLst>
          </p:cNvPr>
          <p:cNvSpPr txBox="1"/>
          <p:nvPr/>
        </p:nvSpPr>
        <p:spPr>
          <a:xfrm>
            <a:off x="5327579" y="2806583"/>
            <a:ext cx="6097712" cy="307777"/>
          </a:xfrm>
          <a:prstGeom prst="rect">
            <a:avLst/>
          </a:prstGeom>
          <a:noFill/>
        </p:spPr>
        <p:txBody>
          <a:bodyPr wrap="square">
            <a:spAutoFit/>
          </a:bodyPr>
          <a:lstStyle/>
          <a:p>
            <a:r>
              <a:rPr lang="en-US" i="0" dirty="0">
                <a:solidFill>
                  <a:srgbClr val="000000"/>
                </a:solidFill>
                <a:effectLst/>
                <a:latin typeface="+mn-lt"/>
              </a:rPr>
              <a:t>Majority of the employees completed their 12th graduation in the year 2009</a:t>
            </a:r>
            <a:endParaRPr lang="en-US" dirty="0">
              <a:latin typeface="+mn-lt"/>
            </a:endParaRPr>
          </a:p>
        </p:txBody>
      </p:sp>
      <p:sp>
        <p:nvSpPr>
          <p:cNvPr id="25" name="TextBox 24">
            <a:extLst>
              <a:ext uri="{FF2B5EF4-FFF2-40B4-BE49-F238E27FC236}">
                <a16:creationId xmlns:a16="http://schemas.microsoft.com/office/drawing/2014/main" id="{AD0B0E11-ACC4-5ABC-52D3-E88CF7384422}"/>
              </a:ext>
            </a:extLst>
          </p:cNvPr>
          <p:cNvSpPr txBox="1"/>
          <p:nvPr/>
        </p:nvSpPr>
        <p:spPr>
          <a:xfrm>
            <a:off x="5763584" y="5375832"/>
            <a:ext cx="6097712" cy="954107"/>
          </a:xfrm>
          <a:prstGeom prst="rect">
            <a:avLst/>
          </a:prstGeom>
          <a:noFill/>
        </p:spPr>
        <p:txBody>
          <a:bodyPr wrap="square">
            <a:spAutoFit/>
          </a:bodyPr>
          <a:lstStyle/>
          <a:p>
            <a:pPr algn="l"/>
            <a:r>
              <a:rPr lang="en-US" i="0" dirty="0">
                <a:solidFill>
                  <a:srgbClr val="000000"/>
                </a:solidFill>
                <a:effectLst/>
                <a:latin typeface="+mn-lt"/>
              </a:rPr>
              <a:t>This code will create a KDE plot showing the density distribution of employees' 12th-grade percentages. Area under the curve represents the density. Vertical lines are added at 70% and 80% to highlight the common range.</a:t>
            </a:r>
          </a:p>
        </p:txBody>
      </p:sp>
    </p:spTree>
    <p:extLst>
      <p:ext uri="{BB962C8B-B14F-4D97-AF65-F5344CB8AC3E}">
        <p14:creationId xmlns:p14="http://schemas.microsoft.com/office/powerpoint/2010/main" val="90705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90ED-DB26-5B98-32BE-00AD74C15BEE}"/>
              </a:ext>
            </a:extLst>
          </p:cNvPr>
          <p:cNvSpPr>
            <a:spLocks noGrp="1"/>
          </p:cNvSpPr>
          <p:nvPr>
            <p:ph type="title"/>
          </p:nvPr>
        </p:nvSpPr>
        <p:spPr>
          <a:xfrm>
            <a:off x="838200" y="365126"/>
            <a:ext cx="10515600" cy="508178"/>
          </a:xfrm>
        </p:spPr>
        <p:txBody>
          <a:bodyPr>
            <a:normAutofit fontScale="90000"/>
          </a:bodyPr>
          <a:lstStyle/>
          <a:p>
            <a:r>
              <a:rPr lang="en-IN" sz="3200" b="1" dirty="0">
                <a:solidFill>
                  <a:schemeClr val="accent1"/>
                </a:solidFill>
                <a:latin typeface="Calibri" panose="020F0502020204030204" pitchFamily="34" charset="0"/>
                <a:ea typeface="Calibri" panose="020F0502020204030204" pitchFamily="34" charset="0"/>
                <a:cs typeface="Calibri" panose="020F0502020204030204" pitchFamily="34" charset="0"/>
              </a:rPr>
              <a:t>Univariate for </a:t>
            </a:r>
            <a:r>
              <a:rPr lang="en-IN" sz="3200" b="1" i="0" u="none" strike="noStrike"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categorical Columns:</a:t>
            </a:r>
            <a:endParaRPr lang="en-IN" sz="32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66C9610-EB0B-6D85-6517-D5404F8E8932}"/>
              </a:ext>
            </a:extLst>
          </p:cNvPr>
          <p:cNvSpPr>
            <a:spLocks noGrp="1"/>
          </p:cNvSpPr>
          <p:nvPr>
            <p:ph type="body" idx="1"/>
          </p:nvPr>
        </p:nvSpPr>
        <p:spPr>
          <a:xfrm>
            <a:off x="858883" y="986319"/>
            <a:ext cx="10863929" cy="5190644"/>
          </a:xfrm>
        </p:spPr>
        <p:txBody>
          <a:bodyPr/>
          <a:lstStyle/>
          <a:p>
            <a:pPr marL="114300" indent="0">
              <a:buNone/>
            </a:pPr>
            <a:endParaRPr lang="en-IN" dirty="0"/>
          </a:p>
        </p:txBody>
      </p:sp>
      <p:pic>
        <p:nvPicPr>
          <p:cNvPr id="5" name="Picture 4">
            <a:extLst>
              <a:ext uri="{FF2B5EF4-FFF2-40B4-BE49-F238E27FC236}">
                <a16:creationId xmlns:a16="http://schemas.microsoft.com/office/drawing/2014/main" id="{49D75AA9-810A-065F-52BD-098AB9E21982}"/>
              </a:ext>
            </a:extLst>
          </p:cNvPr>
          <p:cNvPicPr>
            <a:picLocks noChangeAspect="1"/>
          </p:cNvPicPr>
          <p:nvPr/>
        </p:nvPicPr>
        <p:blipFill>
          <a:blip r:embed="rId2"/>
          <a:stretch>
            <a:fillRect/>
          </a:stretch>
        </p:blipFill>
        <p:spPr>
          <a:xfrm>
            <a:off x="986319" y="1094758"/>
            <a:ext cx="5856269" cy="2743200"/>
          </a:xfrm>
          <a:prstGeom prst="rect">
            <a:avLst/>
          </a:prstGeom>
        </p:spPr>
      </p:pic>
      <p:pic>
        <p:nvPicPr>
          <p:cNvPr id="7" name="Picture 6">
            <a:extLst>
              <a:ext uri="{FF2B5EF4-FFF2-40B4-BE49-F238E27FC236}">
                <a16:creationId xmlns:a16="http://schemas.microsoft.com/office/drawing/2014/main" id="{37E3EDD0-3480-193D-8151-0C7A6F886047}"/>
              </a:ext>
            </a:extLst>
          </p:cNvPr>
          <p:cNvPicPr>
            <a:picLocks noChangeAspect="1"/>
          </p:cNvPicPr>
          <p:nvPr/>
        </p:nvPicPr>
        <p:blipFill>
          <a:blip r:embed="rId3"/>
          <a:stretch>
            <a:fillRect/>
          </a:stretch>
        </p:blipFill>
        <p:spPr>
          <a:xfrm>
            <a:off x="6637105" y="3277456"/>
            <a:ext cx="4830431" cy="2743200"/>
          </a:xfrm>
          <a:prstGeom prst="rect">
            <a:avLst/>
          </a:prstGeom>
        </p:spPr>
      </p:pic>
      <p:sp>
        <p:nvSpPr>
          <p:cNvPr id="9" name="TextBox 8">
            <a:extLst>
              <a:ext uri="{FF2B5EF4-FFF2-40B4-BE49-F238E27FC236}">
                <a16:creationId xmlns:a16="http://schemas.microsoft.com/office/drawing/2014/main" id="{9D5C601F-C6A2-E28D-403E-6E6D7A06744D}"/>
              </a:ext>
            </a:extLst>
          </p:cNvPr>
          <p:cNvSpPr txBox="1"/>
          <p:nvPr/>
        </p:nvSpPr>
        <p:spPr>
          <a:xfrm>
            <a:off x="6842588" y="1727694"/>
            <a:ext cx="4624948" cy="738664"/>
          </a:xfrm>
          <a:prstGeom prst="rect">
            <a:avLst/>
          </a:prstGeom>
          <a:noFill/>
        </p:spPr>
        <p:txBody>
          <a:bodyPr wrap="square">
            <a:spAutoFit/>
          </a:bodyPr>
          <a:lstStyle/>
          <a:p>
            <a:pPr marL="285750" indent="-285750">
              <a:buFont typeface="Arial" panose="020B0604020202020204" pitchFamily="34" charset="0"/>
              <a:buChar char="•"/>
            </a:pPr>
            <a:r>
              <a:rPr lang="en-US" i="0" dirty="0">
                <a:solidFill>
                  <a:srgbClr val="000000"/>
                </a:solidFill>
                <a:effectLst/>
                <a:latin typeface="+mn-lt"/>
              </a:rPr>
              <a:t>Software engineering is the top most designation and followed by software developer</a:t>
            </a:r>
          </a:p>
          <a:p>
            <a:endParaRPr lang="en-US" dirty="0"/>
          </a:p>
        </p:txBody>
      </p:sp>
      <p:sp>
        <p:nvSpPr>
          <p:cNvPr id="11" name="TextBox 10">
            <a:extLst>
              <a:ext uri="{FF2B5EF4-FFF2-40B4-BE49-F238E27FC236}">
                <a16:creationId xmlns:a16="http://schemas.microsoft.com/office/drawing/2014/main" id="{28AAA214-FF4D-7663-5627-7CAA49142265}"/>
              </a:ext>
            </a:extLst>
          </p:cNvPr>
          <p:cNvSpPr txBox="1"/>
          <p:nvPr/>
        </p:nvSpPr>
        <p:spPr>
          <a:xfrm>
            <a:off x="986319" y="4649056"/>
            <a:ext cx="5856269" cy="523220"/>
          </a:xfrm>
          <a:prstGeom prst="rect">
            <a:avLst/>
          </a:prstGeom>
          <a:noFill/>
        </p:spPr>
        <p:txBody>
          <a:bodyPr wrap="square">
            <a:spAutoFit/>
          </a:bodyPr>
          <a:lstStyle/>
          <a:p>
            <a:pPr marL="285750" indent="-285750" algn="l">
              <a:buFont typeface="Arial" panose="020B0604020202020204" pitchFamily="34" charset="0"/>
              <a:buChar char="•"/>
            </a:pPr>
            <a:r>
              <a:rPr lang="en-US" i="0" dirty="0">
                <a:solidFill>
                  <a:srgbClr val="000000"/>
                </a:solidFill>
                <a:effectLst/>
                <a:latin typeface="+mn-lt"/>
              </a:rPr>
              <a:t>The bar plot of job cities represents the top 10 job cities and Bangalore is top</a:t>
            </a:r>
          </a:p>
        </p:txBody>
      </p:sp>
    </p:spTree>
    <p:extLst>
      <p:ext uri="{BB962C8B-B14F-4D97-AF65-F5344CB8AC3E}">
        <p14:creationId xmlns:p14="http://schemas.microsoft.com/office/powerpoint/2010/main" val="350878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58BA-2B59-0D14-1C67-2F3F6A15BA3D}"/>
              </a:ext>
            </a:extLst>
          </p:cNvPr>
          <p:cNvSpPr>
            <a:spLocks noGrp="1"/>
          </p:cNvSpPr>
          <p:nvPr>
            <p:ph type="title"/>
          </p:nvPr>
        </p:nvSpPr>
        <p:spPr>
          <a:xfrm>
            <a:off x="838200" y="365126"/>
            <a:ext cx="10515600" cy="631468"/>
          </a:xfrm>
        </p:spPr>
        <p:txBody>
          <a:bodyPr>
            <a:normAutofit/>
          </a:bodyPr>
          <a:lstStyle/>
          <a:p>
            <a:r>
              <a:rPr lang="en-IN" sz="3200" dirty="0">
                <a:solidFill>
                  <a:schemeClr val="accent1"/>
                </a:solidFill>
              </a:rPr>
              <a:t>Bivariate analysis: </a:t>
            </a:r>
          </a:p>
        </p:txBody>
      </p:sp>
      <p:sp>
        <p:nvSpPr>
          <p:cNvPr id="3" name="Text Placeholder 2">
            <a:extLst>
              <a:ext uri="{FF2B5EF4-FFF2-40B4-BE49-F238E27FC236}">
                <a16:creationId xmlns:a16="http://schemas.microsoft.com/office/drawing/2014/main" id="{68CCB7B1-6795-713D-6038-A936F1689B2C}"/>
              </a:ext>
            </a:extLst>
          </p:cNvPr>
          <p:cNvSpPr>
            <a:spLocks noGrp="1"/>
          </p:cNvSpPr>
          <p:nvPr>
            <p:ph type="body" idx="1"/>
          </p:nvPr>
        </p:nvSpPr>
        <p:spPr>
          <a:xfrm>
            <a:off x="838200" y="996594"/>
            <a:ext cx="10894888" cy="5180369"/>
          </a:xfrm>
        </p:spPr>
        <p:txBody>
          <a:bodyPr/>
          <a:lstStyle/>
          <a:p>
            <a:pPr marL="114300" indent="0">
              <a:buNone/>
            </a:pPr>
            <a:endParaRPr lang="en-IN" dirty="0"/>
          </a:p>
        </p:txBody>
      </p:sp>
      <p:pic>
        <p:nvPicPr>
          <p:cNvPr id="5" name="Picture 4">
            <a:extLst>
              <a:ext uri="{FF2B5EF4-FFF2-40B4-BE49-F238E27FC236}">
                <a16:creationId xmlns:a16="http://schemas.microsoft.com/office/drawing/2014/main" id="{AB0154C0-0B72-BD33-C63F-598889D71C3A}"/>
              </a:ext>
            </a:extLst>
          </p:cNvPr>
          <p:cNvPicPr>
            <a:picLocks noChangeAspect="1"/>
          </p:cNvPicPr>
          <p:nvPr/>
        </p:nvPicPr>
        <p:blipFill>
          <a:blip r:embed="rId2"/>
          <a:stretch>
            <a:fillRect/>
          </a:stretch>
        </p:blipFill>
        <p:spPr>
          <a:xfrm>
            <a:off x="961491" y="1073071"/>
            <a:ext cx="5429036" cy="4587989"/>
          </a:xfrm>
          <a:prstGeom prst="rect">
            <a:avLst/>
          </a:prstGeom>
        </p:spPr>
      </p:pic>
      <p:pic>
        <p:nvPicPr>
          <p:cNvPr id="7" name="Picture 6">
            <a:extLst>
              <a:ext uri="{FF2B5EF4-FFF2-40B4-BE49-F238E27FC236}">
                <a16:creationId xmlns:a16="http://schemas.microsoft.com/office/drawing/2014/main" id="{B3376031-C4C9-015F-73D8-23D3CB772FDF}"/>
              </a:ext>
            </a:extLst>
          </p:cNvPr>
          <p:cNvPicPr>
            <a:picLocks noChangeAspect="1"/>
          </p:cNvPicPr>
          <p:nvPr/>
        </p:nvPicPr>
        <p:blipFill>
          <a:blip r:embed="rId3"/>
          <a:stretch>
            <a:fillRect/>
          </a:stretch>
        </p:blipFill>
        <p:spPr>
          <a:xfrm>
            <a:off x="6390526" y="1315092"/>
            <a:ext cx="5209853" cy="4828480"/>
          </a:xfrm>
          <a:prstGeom prst="rect">
            <a:avLst/>
          </a:prstGeom>
        </p:spPr>
      </p:pic>
    </p:spTree>
    <p:extLst>
      <p:ext uri="{BB962C8B-B14F-4D97-AF65-F5344CB8AC3E}">
        <p14:creationId xmlns:p14="http://schemas.microsoft.com/office/powerpoint/2010/main" val="11616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0852-62A2-7A61-08DB-8D3A2F82CB1E}"/>
              </a:ext>
            </a:extLst>
          </p:cNvPr>
          <p:cNvSpPr>
            <a:spLocks noGrp="1"/>
          </p:cNvSpPr>
          <p:nvPr>
            <p:ph type="title"/>
          </p:nvPr>
        </p:nvSpPr>
        <p:spPr>
          <a:xfrm>
            <a:off x="838200" y="365126"/>
            <a:ext cx="10515600" cy="590372"/>
          </a:xfrm>
        </p:spPr>
        <p:txBody>
          <a:bodyPr>
            <a:normAutofit/>
          </a:bodyPr>
          <a:lstStyle/>
          <a:p>
            <a:r>
              <a:rPr lang="en-IN" sz="2400" b="1" dirty="0">
                <a:solidFill>
                  <a:schemeClr val="accent1"/>
                </a:solidFill>
              </a:rPr>
              <a:t>Pair plot:</a:t>
            </a:r>
          </a:p>
        </p:txBody>
      </p:sp>
      <p:sp>
        <p:nvSpPr>
          <p:cNvPr id="3" name="Text Placeholder 2">
            <a:extLst>
              <a:ext uri="{FF2B5EF4-FFF2-40B4-BE49-F238E27FC236}">
                <a16:creationId xmlns:a16="http://schemas.microsoft.com/office/drawing/2014/main" id="{0CEBA734-2A2F-C80D-20DF-45F4A829809A}"/>
              </a:ext>
            </a:extLst>
          </p:cNvPr>
          <p:cNvSpPr>
            <a:spLocks noGrp="1"/>
          </p:cNvSpPr>
          <p:nvPr>
            <p:ph type="body" idx="1"/>
          </p:nvPr>
        </p:nvSpPr>
        <p:spPr>
          <a:xfrm>
            <a:off x="838200" y="1089061"/>
            <a:ext cx="10515600" cy="508790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latin typeface="+mn-lt"/>
            </a:endParaRPr>
          </a:p>
          <a:p>
            <a:r>
              <a:rPr lang="en-US" sz="1800" i="0" dirty="0">
                <a:solidFill>
                  <a:srgbClr val="000000"/>
                </a:solidFill>
                <a:effectLst/>
                <a:latin typeface="+mn-lt"/>
              </a:rPr>
              <a:t>This pair plot tells about all the employee's percentages and it shows the difference of male and female.</a:t>
            </a:r>
          </a:p>
          <a:p>
            <a:endParaRPr lang="en-IN" dirty="0"/>
          </a:p>
        </p:txBody>
      </p:sp>
      <p:pic>
        <p:nvPicPr>
          <p:cNvPr id="5" name="Picture 4">
            <a:extLst>
              <a:ext uri="{FF2B5EF4-FFF2-40B4-BE49-F238E27FC236}">
                <a16:creationId xmlns:a16="http://schemas.microsoft.com/office/drawing/2014/main" id="{097A24EA-B6B7-F357-7E24-1209DBBC8849}"/>
              </a:ext>
            </a:extLst>
          </p:cNvPr>
          <p:cNvPicPr>
            <a:picLocks noChangeAspect="1"/>
          </p:cNvPicPr>
          <p:nvPr/>
        </p:nvPicPr>
        <p:blipFill>
          <a:blip r:embed="rId2"/>
          <a:stretch>
            <a:fillRect/>
          </a:stretch>
        </p:blipFill>
        <p:spPr>
          <a:xfrm>
            <a:off x="911412" y="1171254"/>
            <a:ext cx="6773220" cy="3945278"/>
          </a:xfrm>
          <a:prstGeom prst="rect">
            <a:avLst/>
          </a:prstGeom>
        </p:spPr>
      </p:pic>
    </p:spTree>
    <p:extLst>
      <p:ext uri="{BB962C8B-B14F-4D97-AF65-F5344CB8AC3E}">
        <p14:creationId xmlns:p14="http://schemas.microsoft.com/office/powerpoint/2010/main" val="123141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C62034-C7E2-C6AD-6342-1A2DFF130A0E}"/>
              </a:ext>
            </a:extLst>
          </p:cNvPr>
          <p:cNvPicPr>
            <a:picLocks noChangeAspect="1"/>
          </p:cNvPicPr>
          <p:nvPr/>
        </p:nvPicPr>
        <p:blipFill>
          <a:blip r:embed="rId2"/>
          <a:stretch>
            <a:fillRect/>
          </a:stretch>
        </p:blipFill>
        <p:spPr>
          <a:xfrm>
            <a:off x="712463" y="215758"/>
            <a:ext cx="5041065" cy="5747343"/>
          </a:xfrm>
          <a:prstGeom prst="rect">
            <a:avLst/>
          </a:prstGeom>
        </p:spPr>
      </p:pic>
      <p:pic>
        <p:nvPicPr>
          <p:cNvPr id="5" name="Picture 4">
            <a:extLst>
              <a:ext uri="{FF2B5EF4-FFF2-40B4-BE49-F238E27FC236}">
                <a16:creationId xmlns:a16="http://schemas.microsoft.com/office/drawing/2014/main" id="{5E6BE9FB-E83F-4A51-6477-61F64BFFB13D}"/>
              </a:ext>
            </a:extLst>
          </p:cNvPr>
          <p:cNvPicPr>
            <a:picLocks noChangeAspect="1"/>
          </p:cNvPicPr>
          <p:nvPr/>
        </p:nvPicPr>
        <p:blipFill>
          <a:blip r:embed="rId3"/>
          <a:stretch>
            <a:fillRect/>
          </a:stretch>
        </p:blipFill>
        <p:spPr>
          <a:xfrm>
            <a:off x="5972709" y="339047"/>
            <a:ext cx="5800485" cy="2486345"/>
          </a:xfrm>
          <a:prstGeom prst="rect">
            <a:avLst/>
          </a:prstGeom>
        </p:spPr>
      </p:pic>
      <p:pic>
        <p:nvPicPr>
          <p:cNvPr id="7" name="Picture 6">
            <a:extLst>
              <a:ext uri="{FF2B5EF4-FFF2-40B4-BE49-F238E27FC236}">
                <a16:creationId xmlns:a16="http://schemas.microsoft.com/office/drawing/2014/main" id="{4602829C-7164-DBF6-0300-41F28242DC2B}"/>
              </a:ext>
            </a:extLst>
          </p:cNvPr>
          <p:cNvPicPr>
            <a:picLocks noChangeAspect="1"/>
          </p:cNvPicPr>
          <p:nvPr/>
        </p:nvPicPr>
        <p:blipFill>
          <a:blip r:embed="rId4"/>
          <a:stretch>
            <a:fillRect/>
          </a:stretch>
        </p:blipFill>
        <p:spPr>
          <a:xfrm>
            <a:off x="6174769" y="3089429"/>
            <a:ext cx="5691883" cy="3129902"/>
          </a:xfrm>
          <a:prstGeom prst="rect">
            <a:avLst/>
          </a:prstGeom>
        </p:spPr>
      </p:pic>
    </p:spTree>
    <p:extLst>
      <p:ext uri="{BB962C8B-B14F-4D97-AF65-F5344CB8AC3E}">
        <p14:creationId xmlns:p14="http://schemas.microsoft.com/office/powerpoint/2010/main" val="36977605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599</Words>
  <Application>Microsoft Office PowerPoint</Application>
  <PresentationFormat>Widescreen</PresentationFormat>
  <Paragraphs>62</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 Black</vt:lpstr>
      <vt:lpstr>Arial</vt:lpstr>
      <vt:lpstr>Libre Baskerville</vt:lpstr>
      <vt:lpstr>Calibri</vt:lpstr>
      <vt:lpstr>Office Theme</vt:lpstr>
      <vt:lpstr>PowerPoint Presentation</vt:lpstr>
      <vt:lpstr>PowerPoint Presentation</vt:lpstr>
      <vt:lpstr>Agenda: </vt:lpstr>
      <vt:lpstr>Exploratory Data Analysis:</vt:lpstr>
      <vt:lpstr>Univariate analysis:</vt:lpstr>
      <vt:lpstr>Univariate for categorical Columns:</vt:lpstr>
      <vt:lpstr>Bivariate analysis: </vt:lpstr>
      <vt:lpstr>Pair plot:</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seetha varshini</cp:lastModifiedBy>
  <cp:revision>6</cp:revision>
  <dcterms:created xsi:type="dcterms:W3CDTF">2021-02-16T05:19:01Z</dcterms:created>
  <dcterms:modified xsi:type="dcterms:W3CDTF">2024-02-23T09:15:42Z</dcterms:modified>
</cp:coreProperties>
</file>