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7150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F61A1E-AB5E-4296-B4E0-5E0E24BD234D}">
  <a:tblStyle styleId="{C3F61A1E-AB5E-4296-B4E0-5E0E24BD23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E819E28-5B8B-490D-AA93-A7315163D5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799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9fa00aded_0_6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09fa00ad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09fa00aded_0_6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fa00aded_0_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9fa00ad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09fa00aded_0_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fa00aded_0_3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9fa00ad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9fa00aded_0_3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bcad2abc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8bcad2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08bcad2abc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ea83679d_0_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9ea8367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09ea83679d_0_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fa00aded_0_5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09fa00ad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09fa00aded_0_5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ea83679d_0_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9ea8367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09ea83679d_0_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d7b15e1a_0_3:notes"/>
          <p:cNvSpPr/>
          <p:nvPr>
            <p:ph idx="2" type="sldImg"/>
          </p:nvPr>
        </p:nvSpPr>
        <p:spPr>
          <a:xfrm>
            <a:off x="685799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d7b15e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9d7b15e1a_0_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671250" y="2379166"/>
            <a:ext cx="78522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80527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832400" y="1280527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90250" y="584833"/>
            <a:ext cx="62271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7"/>
          <p:cNvCxnSpPr/>
          <p:nvPr/>
        </p:nvCxnSpPr>
        <p:spPr>
          <a:xfrm>
            <a:off x="5029675" y="4995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265500" y="1201555"/>
            <a:ext cx="40452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265500" y="3161333"/>
            <a:ext cx="40452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939500" y="804666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1394750"/>
            <a:ext cx="85206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11700" y="3587139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None/>
              <a:defRPr b="0" i="0" sz="10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chive.ics.uci.edu/ml/datasets/Hepatitis" TargetMode="External"/><Relationship Id="rId4" Type="http://schemas.openxmlformats.org/officeDocument/2006/relationships/hyperlink" Target="https://github.com/Al-3/Hepatitis-Capstone-Project/blob/main/Capstone_Project(Hepatitis).ipyn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/>
        </p:nvSpPr>
        <p:spPr>
          <a:xfrm>
            <a:off x="4383625" y="3651300"/>
            <a:ext cx="4655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number:</a:t>
            </a:r>
            <a:r>
              <a:rPr b="1" lang="en-US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12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Members: Allen Sajju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  	     Karpaga Varshini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     Vinay Kumar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1777938" y="780050"/>
            <a:ext cx="5588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Hepatitis Data Analysis</a:t>
            </a:r>
            <a:endParaRPr b="1" sz="3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80050"/>
            <a:ext cx="5307150" cy="36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664211" y="635611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17611" y="713242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Summary</a:t>
            </a:r>
            <a:endParaRPr b="0" i="0" sz="2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17600" y="1512450"/>
            <a:ext cx="72858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Given the size of the data and low feature count,It would be difficult to make a firm conclusion.</a:t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But Antivirals seem to be having an adverse effect on the Patients in comparison to Steroids and leading to more deaths(non substantial), </a:t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Abdominal swelling is also something they should keep an eye on .</a:t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But changing the treatment methods on the basis of such a small sample would be ill advised.</a:t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664211" y="635611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17611" y="713242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Recommendations </a:t>
            </a:r>
            <a:endParaRPr b="0" i="0" sz="3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17600" y="1512450"/>
            <a:ext cx="72858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Some </a:t>
            </a:r>
            <a:r>
              <a:rPr lang="en-US" sz="2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recommendations</a:t>
            </a:r>
            <a:r>
              <a:rPr lang="en-US" sz="2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for patients are</a:t>
            </a:r>
            <a:endParaRPr sz="2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verage"/>
              <a:buChar char="●"/>
            </a:pPr>
            <a:r>
              <a:rPr lang="en-US" sz="2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Lowering alcohol consumption</a:t>
            </a:r>
            <a:endParaRPr sz="2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verage"/>
              <a:buChar char="●"/>
            </a:pPr>
            <a:r>
              <a:rPr lang="en-US" sz="2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Practice personal hygiene</a:t>
            </a:r>
            <a:endParaRPr sz="2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verage"/>
              <a:buChar char="●"/>
            </a:pPr>
            <a:r>
              <a:rPr lang="en-US" sz="2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Eat proper meals</a:t>
            </a:r>
            <a:endParaRPr sz="2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verage"/>
              <a:buChar char="●"/>
            </a:pPr>
            <a:r>
              <a:rPr lang="en-US" sz="2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Make sure to get your vaccines on time</a:t>
            </a:r>
            <a:endParaRPr sz="2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664211" y="635611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717611" y="713242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3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Sources</a:t>
            </a:r>
            <a:endParaRPr b="0" i="0" sz="3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17600" y="1512450"/>
            <a:ext cx="7285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Dataset </a:t>
            </a:r>
            <a:r>
              <a:rPr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- </a:t>
            </a:r>
            <a:r>
              <a:rPr lang="en-US" sz="19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https://archive.ics.uci.edu/ml/datasets/Hepatitis</a:t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717600" y="2815050"/>
            <a:ext cx="728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Allen Sajju</a:t>
            </a:r>
            <a:r>
              <a:rPr lang="en-US" sz="19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-</a:t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https://github.com/Al-3/Hepatitis-Capstone-Project/blob/main/Capstone_Project(Hepatitis).ipynb</a:t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17611" y="2083954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3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Github Links</a:t>
            </a:r>
            <a:endParaRPr b="0" i="0" sz="3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466500" y="291042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97000" y="867025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PairPlots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546" r="0" t="0"/>
          <a:stretch/>
        </p:blipFill>
        <p:spPr>
          <a:xfrm>
            <a:off x="597001" y="1306625"/>
            <a:ext cx="6992152" cy="43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519900" y="32510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Appendix 1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66500" y="291042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597000" y="27820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Appendix </a:t>
            </a: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00" y="941701"/>
            <a:ext cx="2739524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700" y="941701"/>
            <a:ext cx="2691512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000" y="2997275"/>
            <a:ext cx="2787871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9699" y="2997275"/>
            <a:ext cx="2691500" cy="1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3600" y="3038675"/>
            <a:ext cx="2558000" cy="192680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466500" y="590986"/>
            <a:ext cx="53400" cy="72654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97000" y="575048"/>
            <a:ext cx="4468200" cy="6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Background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597000" y="1076898"/>
            <a:ext cx="8604000" cy="1203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Hepatitis is </a:t>
            </a:r>
            <a:r>
              <a:rPr b="1" lang="en-US" sz="1500">
                <a:solidFill>
                  <a:schemeClr val="dk1"/>
                </a:solidFill>
              </a:rPr>
              <a:t>inflammation of the liver</a:t>
            </a:r>
            <a:r>
              <a:rPr lang="en-US" sz="1500">
                <a:solidFill>
                  <a:schemeClr val="dk1"/>
                </a:solidFill>
              </a:rPr>
              <a:t>. Inflammation is swelling that happens when tissues of the body are injured or infected. It can damage your liver.</a:t>
            </a:r>
            <a:endParaRPr b="0" i="0" sz="1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466489" y="1949063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96989" y="197139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Objective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1079" y="2516001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find a correlation between the given inputs to mortality in Hepatitis cases.</a:t>
            </a:r>
            <a:endParaRPr b="0" i="0" sz="15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466500" y="3447068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597000" y="3434226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Path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596989" y="4013106"/>
            <a:ext cx="6414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followed a standard Machine Learning algorithm development process.</a:t>
            </a:r>
            <a:endParaRPr b="0" i="0" sz="15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93200" y="901343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23700" y="92367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b="1" i="0" sz="25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46600" y="1607878"/>
            <a:ext cx="84264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data around this population of customers had 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attributes and 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155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observations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output variable is Class and the rest are inputs.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variables 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used to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describe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demographics of the population e.g. A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GE, SEX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Medication - STEROID, ANTIVIRALS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Symptoms - FATIGUE, MALAISE and ANOREXIA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Physical Condition - LIVER BIG, LIVER FIRM, SPLEEN PALPABLE, SPIDERS, ASCITES, VARICES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Medical Report - BILIRUBIN, ALK PHOSPHATE, SGOT, ALBUMIN, PROTIME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93200" y="901343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23700" y="92367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Quality Check</a:t>
            </a:r>
            <a:endParaRPr b="1" i="0" sz="25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46600" y="1607878"/>
            <a:ext cx="84264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were 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15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Categorical variables and 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Continuous variables. There were 4-1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 missing values observed in the continuous variables, which were 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replaced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by the me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of the variables, and the outliers were either capped  or floored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Whereas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the categorical variables were replaced by the mode of the variables.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variable(P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rothrombin Test)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found to have more than 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 missing values 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</a:t>
            </a:r>
            <a:r>
              <a:rPr lang="en-U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 considered for the solution.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466500" y="291042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97000" y="27820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Demographic Ratio Pie Charts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19889" y="3371518"/>
            <a:ext cx="845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450" y="1471252"/>
            <a:ext cx="2418675" cy="24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00" y="1471250"/>
            <a:ext cx="2418675" cy="24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000" y="1471250"/>
            <a:ext cx="2669957" cy="24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466500" y="291042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97000" y="278200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EDA Insights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0" y="686025"/>
            <a:ext cx="7536574" cy="460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764300" y="722775"/>
            <a:ext cx="2389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Correlation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4881225" y="150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{C3F61A1E-AB5E-4296-B4E0-5E0E24BD234D}</a:tableStyleId>
              </a:tblPr>
              <a:tblGrid>
                <a:gridCol w="952500"/>
                <a:gridCol w="952500"/>
              </a:tblGrid>
              <a:tr h="27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00FF00"/>
                          </a:solidFill>
                        </a:rPr>
                        <a:t>BILIRUBIN</a:t>
                      </a:r>
                      <a:endParaRPr b="1" sz="11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FF00"/>
                          </a:solidFill>
                        </a:rPr>
                        <a:t>-0.45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HISTOLOGY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AGE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ALK_PHOSPHATE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ANTIVIRALS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LIVER_BIG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SGOT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-0.08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860050" y="1504675"/>
            <a:ext cx="4927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Lowest negative correlation with Class(“Dead”,”Alive”) is BILIRUBIN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negative correlation with Class(“Dead”,”Alive”) is SGOT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Lowest positive correlation with Class(“Dead”,”Alive”) is LIVER_FIRM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positive correlation with Class(“Dead”,”Alive”) is ASCITES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6938625" y="150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{C3F61A1E-AB5E-4296-B4E0-5E0E24BD234D}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LIVER_FIRM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ANOREXIA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STEROID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SEX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SPLEEN_PALPABLE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FATIGUE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MALAISE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VARICES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SPIDERS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ALBUMIN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0.47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00FF00"/>
                          </a:solidFill>
                        </a:rPr>
                        <a:t>ASCITES</a:t>
                      </a:r>
                      <a:endParaRPr b="1" sz="1100"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FF00"/>
                          </a:solidFill>
                        </a:rPr>
                        <a:t>0.47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493200" y="473597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73289" y="576158"/>
            <a:ext cx="4364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Algorithms </a:t>
            </a:r>
            <a:endParaRPr b="0" i="0" sz="2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73289" y="1209570"/>
            <a:ext cx="84264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Depending on the response : Categorical 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Given how the data is very binary in nature we have chosen the Categorical Response and gone with </a:t>
            </a:r>
            <a:r>
              <a:rPr lang="en-US" sz="1900">
                <a:solidFill>
                  <a:schemeClr val="dk1"/>
                </a:solidFill>
              </a:rPr>
              <a:t>KNeighborsClassifier</a:t>
            </a:r>
            <a:r>
              <a:rPr b="1" lang="en-US" sz="1900">
                <a:solidFill>
                  <a:schemeClr val="dk1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after trying other models such as </a:t>
            </a:r>
            <a:r>
              <a:rPr lang="en-US" sz="1900">
                <a:solidFill>
                  <a:schemeClr val="dk1"/>
                </a:solidFill>
              </a:rPr>
              <a:t>Support Vector Classifier </a:t>
            </a:r>
            <a:r>
              <a:rPr lang="en-US" sz="1900">
                <a:solidFill>
                  <a:schemeClr val="dk1"/>
                </a:solidFill>
              </a:rPr>
              <a:t>and Logistic Regression with Train and Test ratio of 7:3.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And since the data is very im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balanced</a:t>
            </a:r>
            <a:r>
              <a:rPr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,we have balanced it out by </a:t>
            </a:r>
            <a:r>
              <a:rPr b="1" lang="en-U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Synthetic Minority Over-sampling Technique (SMOTE)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9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466400" y="348767"/>
            <a:ext cx="53400" cy="79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96900" y="335925"/>
            <a:ext cx="4468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 Statistics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741525" y="83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{DE819E28-5B8B-490D-AA93-A7315163D54F}</a:tableStyleId>
              </a:tblPr>
              <a:tblGrid>
                <a:gridCol w="803250"/>
                <a:gridCol w="1172700"/>
                <a:gridCol w="953325"/>
                <a:gridCol w="1057225"/>
                <a:gridCol w="2211775"/>
                <a:gridCol w="987975"/>
              </a:tblGrid>
              <a:tr h="31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index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balance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0.36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0.37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Yes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0.75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0.18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0.17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KNN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0.92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KNN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Yes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0.46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0.52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SVC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0.86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SVC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Yes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90250" y="5201120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