
<file path=[Content_Types].xml><?xml version="1.0" encoding="utf-8"?>
<Types xmlns="http://schemas.openxmlformats.org/package/2006/content-types">
  <Default Extension="png" ContentType="image/png"/>
  <Default Extension="bin" ContentType="application/vnd.ms-office.activeX"/>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ctiveX/activeX1.xml" ContentType="application/vnd.ms-office.activeX+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9" r:id="rId18"/>
    <p:sldId id="2146847069" r:id="rId19"/>
    <p:sldId id="2146847070"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51" autoAdjust="0"/>
    <p:restoredTop sz="94660"/>
  </p:normalViewPr>
  <p:slideViewPr>
    <p:cSldViewPr snapToGrid="0">
      <p:cViewPr varScale="1">
        <p:scale>
          <a:sx n="63" d="100"/>
          <a:sy n="63" d="100"/>
        </p:scale>
        <p:origin x="3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5512D124-5CC6-11CF-8D67-00AA00BDCE1D}" ax:persistence="persistStream" r:id="rId1"/>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t>8</a:t>
            </a:fld>
            <a:endParaRPr lang="en-IN"/>
          </a:p>
        </p:txBody>
      </p:sp>
    </p:spTree>
    <p:extLst>
      <p:ext uri="{BB962C8B-B14F-4D97-AF65-F5344CB8AC3E}">
        <p14:creationId xmlns:p14="http://schemas.microsoft.com/office/powerpoint/2010/main" val="2820382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a:cs typeface="Arial"/>
              </a:rPr>
              <a:t> AI Travel  Planning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t>
            </a:r>
            <a:r>
              <a:rPr lang="en-US" sz="3200" b="1" dirty="0" smtClean="0">
                <a:solidFill>
                  <a:schemeClr val="accent1">
                    <a:lumMod val="75000"/>
                  </a:schemeClr>
                </a:solidFill>
                <a:latin typeface="Arial"/>
                <a:cs typeface="Arial"/>
              </a:rPr>
              <a:t>AICTE </a:t>
            </a: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err="1" smtClean="0">
                <a:solidFill>
                  <a:schemeClr val="accent1">
                    <a:lumMod val="75000"/>
                  </a:schemeClr>
                </a:solidFill>
                <a:latin typeface="Arial" pitchFamily="34" charset="0"/>
                <a:cs typeface="Arial" pitchFamily="34" charset="0"/>
              </a:rPr>
              <a:t>By:Rasineni</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Varshini</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Student name :</a:t>
            </a:r>
            <a:r>
              <a:rPr lang="en-US" sz="2000" b="1" dirty="0" err="1" smtClean="0">
                <a:solidFill>
                  <a:schemeClr val="accent1">
                    <a:lumMod val="75000"/>
                  </a:schemeClr>
                </a:solidFill>
                <a:latin typeface="Arial" pitchFamily="34" charset="0"/>
                <a:cs typeface="Arial" pitchFamily="34" charset="0"/>
              </a:rPr>
              <a:t>Rasineni</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Varshini</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 </a:t>
            </a:r>
            <a:r>
              <a:rPr lang="en-US" sz="2000" b="1" dirty="0" err="1" smtClean="0">
                <a:solidFill>
                  <a:schemeClr val="accent1">
                    <a:lumMod val="75000"/>
                  </a:schemeClr>
                </a:solidFill>
                <a:latin typeface="Arial"/>
                <a:cs typeface="Arial"/>
              </a:rPr>
              <a:t>madanapalle</a:t>
            </a:r>
            <a:r>
              <a:rPr lang="en-US" sz="2000" b="1" dirty="0" smtClean="0">
                <a:solidFill>
                  <a:schemeClr val="accent1">
                    <a:lumMod val="75000"/>
                  </a:schemeClr>
                </a:solidFill>
                <a:latin typeface="Arial"/>
                <a:cs typeface="Arial"/>
              </a:rPr>
              <a:t> institute of technology &amp; science(</a:t>
            </a:r>
            <a:r>
              <a:rPr lang="en-US" sz="2000" b="1" dirty="0" err="1" smtClean="0">
                <a:solidFill>
                  <a:schemeClr val="accent1">
                    <a:lumMod val="75000"/>
                  </a:schemeClr>
                </a:solidFill>
                <a:latin typeface="Arial"/>
                <a:cs typeface="Arial"/>
              </a:rPr>
              <a:t>demmed</a:t>
            </a:r>
            <a:r>
              <a:rPr lang="en-US" sz="2000" b="1" dirty="0" smtClean="0">
                <a:solidFill>
                  <a:schemeClr val="accent1">
                    <a:lumMod val="75000"/>
                  </a:schemeClr>
                </a:solidFill>
                <a:latin typeface="Arial"/>
                <a:cs typeface="Arial"/>
              </a:rPr>
              <a:t> university) &amp; computer science &amp; Technology</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347128"/>
            <a:ext cx="8788400" cy="4545672"/>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a:xfrm>
            <a:off x="499912" y="763116"/>
            <a:ext cx="11029616" cy="530296"/>
          </a:xfrm>
        </p:spPr>
        <p:txBody>
          <a:bodyPr>
            <a:normAutofit fontScale="90000"/>
          </a:bodyPr>
          <a:lstStyle/>
          <a:p>
            <a:r>
              <a:rPr lang="en-IN" dirty="0" smtClean="0">
                <a:solidFill>
                  <a:schemeClr val="accent1"/>
                </a:solidFill>
              </a:rPr>
              <a:t>Results </a:t>
            </a:r>
            <a:br>
              <a:rPr lang="en-IN" dirty="0" smtClean="0">
                <a:solidFill>
                  <a:schemeClr val="accent1"/>
                </a:solidFill>
              </a:rPr>
            </a:br>
            <a:r>
              <a:rPr lang="en-IN" dirty="0">
                <a:solidFill>
                  <a:schemeClr val="accent1"/>
                </a:solidFill>
              </a:rPr>
              <a:t/>
            </a:r>
            <a:br>
              <a:rPr lang="en-IN" dirty="0">
                <a:solidFill>
                  <a:schemeClr val="accent1"/>
                </a:solidFill>
              </a:rPr>
            </a:br>
            <a:r>
              <a:rPr lang="en-IN" dirty="0" smtClean="0">
                <a:solidFill>
                  <a:schemeClr val="accent1"/>
                </a:solidFill>
              </a:rPr>
              <a:t>deployed Ai agent</a:t>
            </a:r>
            <a:endParaRPr lang="en-IN" dirty="0">
              <a:solidFill>
                <a:schemeClr val="accent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9840" y="763116"/>
            <a:ext cx="8158480" cy="5658004"/>
          </a:xfrm>
          <a:prstGeom prst="rect">
            <a:avLst/>
          </a:prstGeom>
        </p:spPr>
      </p:pic>
      <p:sp>
        <p:nvSpPr>
          <p:cNvPr id="6" name="Rectangle 5"/>
          <p:cNvSpPr/>
          <p:nvPr/>
        </p:nvSpPr>
        <p:spPr>
          <a:xfrm>
            <a:off x="396240" y="2916535"/>
            <a:ext cx="2509520" cy="1200329"/>
          </a:xfrm>
          <a:prstGeom prst="rect">
            <a:avLst/>
          </a:prstGeom>
        </p:spPr>
        <p:txBody>
          <a:bodyPr wrap="square">
            <a:spAutoFit/>
          </a:bodyPr>
          <a:lstStyle/>
          <a:p>
            <a:r>
              <a:rPr lang="en-US" dirty="0" smtClean="0"/>
              <a:t>Functionality :</a:t>
            </a:r>
            <a:r>
              <a:rPr lang="en-US" dirty="0"/>
              <a:t>The assistant is able to understand natural language </a:t>
            </a:r>
            <a:r>
              <a:rPr lang="en-US" dirty="0" smtClean="0"/>
              <a:t>.</a:t>
            </a:r>
            <a:endParaRPr lang="en-US" dirty="0"/>
          </a:p>
        </p:txBody>
      </p:sp>
      <p:sp>
        <p:nvSpPr>
          <p:cNvPr id="7" name="Rectangle 6"/>
          <p:cNvSpPr/>
          <p:nvPr/>
        </p:nvSpPr>
        <p:spPr>
          <a:xfrm>
            <a:off x="396240" y="4258360"/>
            <a:ext cx="2153920" cy="1200329"/>
          </a:xfrm>
          <a:prstGeom prst="rect">
            <a:avLst/>
          </a:prstGeom>
        </p:spPr>
        <p:txBody>
          <a:bodyPr wrap="square">
            <a:spAutoFit/>
          </a:bodyPr>
          <a:lstStyle/>
          <a:p>
            <a:r>
              <a:rPr lang="en-US" dirty="0" smtClean="0"/>
              <a:t>Queries . It </a:t>
            </a:r>
            <a:r>
              <a:rPr lang="en-US" dirty="0"/>
              <a:t>provides relevant and location-specific travel suggestions</a:t>
            </a:r>
          </a:p>
        </p:txBody>
      </p:sp>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solidFill>
                  <a:srgbClr val="404040"/>
                </a:solidFill>
                <a:latin typeface="Calibri"/>
                <a:ea typeface="Calibri"/>
                <a:cs typeface="Calibri"/>
              </a:rPr>
              <a:t>The Travel Agent assistant gives hotel suggestions based on user </a:t>
            </a:r>
            <a:r>
              <a:rPr lang="en-US" sz="2800" dirty="0" smtClean="0">
                <a:solidFill>
                  <a:srgbClr val="404040"/>
                </a:solidFill>
                <a:latin typeface="Calibri"/>
                <a:ea typeface="Calibri"/>
                <a:cs typeface="Calibri"/>
              </a:rPr>
              <a:t>queries.</a:t>
            </a:r>
          </a:p>
          <a:p>
            <a:pPr marL="305435" indent="-305435"/>
            <a:r>
              <a:rPr lang="en-US" sz="2800" dirty="0" smtClean="0">
                <a:solidFill>
                  <a:srgbClr val="404040"/>
                </a:solidFill>
                <a:latin typeface="Calibri"/>
                <a:ea typeface="Calibri"/>
                <a:cs typeface="Calibri"/>
              </a:rPr>
              <a:t>It </a:t>
            </a:r>
            <a:r>
              <a:rPr lang="en-US" sz="2800" dirty="0">
                <a:solidFill>
                  <a:srgbClr val="404040"/>
                </a:solidFill>
                <a:latin typeface="Calibri"/>
                <a:ea typeface="Calibri"/>
                <a:cs typeface="Calibri"/>
              </a:rPr>
              <a:t>works well and can be used in travel-related </a:t>
            </a:r>
            <a:r>
              <a:rPr lang="en-US" sz="2800" dirty="0" smtClean="0">
                <a:solidFill>
                  <a:srgbClr val="404040"/>
                </a:solidFill>
                <a:latin typeface="Calibri"/>
                <a:ea typeface="Calibri"/>
                <a:cs typeface="Calibri"/>
              </a:rPr>
              <a:t>problems and gives best solutions.</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It saves time by automating </a:t>
            </a:r>
            <a:r>
              <a:rPr lang="en-IN" sz="2800" dirty="0" smtClean="0">
                <a:solidFill>
                  <a:srgbClr val="404040"/>
                </a:solidFill>
                <a:latin typeface="Calibri"/>
                <a:ea typeface="Calibri"/>
                <a:cs typeface="Calibri"/>
              </a:rPr>
              <a:t>booking the flights in relevant locations and about the </a:t>
            </a:r>
            <a:r>
              <a:rPr lang="en-IN" sz="2800" dirty="0" err="1" smtClean="0">
                <a:solidFill>
                  <a:srgbClr val="404040"/>
                </a:solidFill>
                <a:latin typeface="Calibri"/>
                <a:ea typeface="Calibri"/>
                <a:cs typeface="Calibri"/>
              </a:rPr>
              <a:t>stays.ement</a:t>
            </a:r>
            <a:r>
              <a:rPr lang="en-IN" sz="2800" dirty="0" smtClean="0">
                <a:solidFill>
                  <a:srgbClr val="404040"/>
                </a:solidFill>
                <a:latin typeface="Calibri"/>
                <a:ea typeface="Calibri"/>
                <a:cs typeface="Calibri"/>
              </a:rPr>
              <a:t> </a:t>
            </a:r>
            <a:endParaRPr lang="en-US" sz="2800" dirty="0">
              <a:solidFill>
                <a:srgbClr val="404040"/>
              </a:solidFill>
              <a:latin typeface="Calibri"/>
              <a:ea typeface="Calibri"/>
              <a:cs typeface="Calibri"/>
            </a:endParaRPr>
          </a:p>
          <a:p>
            <a:pPr marL="305435" indent="-305435"/>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514350" indent="-514350">
              <a:buAutoNum type="arabicPeriod"/>
            </a:pPr>
            <a:r>
              <a:rPr lang="en-US" sz="2400" dirty="0">
                <a:latin typeface="Calibri"/>
                <a:ea typeface="+mn-lt"/>
                <a:cs typeface="+mn-lt"/>
              </a:rPr>
              <a:t>Add live hotel booking feature.</a:t>
            </a:r>
          </a:p>
          <a:p>
            <a:pPr marL="514350" indent="-514350">
              <a:buAutoNum type="arabicPeriod"/>
            </a:pPr>
            <a:r>
              <a:rPr lang="en-US" sz="2400" dirty="0">
                <a:latin typeface="Calibri"/>
                <a:ea typeface="+mn-lt"/>
                <a:cs typeface="+mn-lt"/>
              </a:rPr>
              <a:t> Suggest flights and travel packages.</a:t>
            </a:r>
          </a:p>
          <a:p>
            <a:pPr marL="514350" indent="-514350">
              <a:buAutoNum type="arabicPlain" startAt="3"/>
            </a:pPr>
            <a:r>
              <a:rPr lang="en-US" sz="2400" dirty="0">
                <a:latin typeface="Calibri"/>
                <a:ea typeface="+mn-lt"/>
                <a:cs typeface="+mn-lt"/>
              </a:rPr>
              <a:t>Support multiple languages</a:t>
            </a:r>
          </a:p>
          <a:p>
            <a:pPr marL="514350" indent="-514350">
              <a:buAutoNum type="arabicPlain" startAt="3"/>
            </a:pPr>
            <a:r>
              <a:rPr lang="en-US" sz="2400" dirty="0">
                <a:latin typeface="Calibri"/>
                <a:ea typeface="+mn-lt"/>
                <a:cs typeface="+mn-lt"/>
              </a:rPr>
              <a:t> Use voice input for easier access.</a:t>
            </a:r>
          </a:p>
          <a:p>
            <a:pPr marL="514350" indent="-514350">
              <a:buAutoNum type="arabicPlain" startAt="3"/>
            </a:pPr>
            <a:r>
              <a:rPr lang="en-US" sz="2400" dirty="0">
                <a:latin typeface="Calibri"/>
                <a:ea typeface="+mn-lt"/>
                <a:cs typeface="+mn-lt"/>
              </a:rPr>
              <a:t>Show maps and nearby places.</a:t>
            </a:r>
          </a:p>
        </p:txBody>
      </p:sp>
      <p:sp>
        <p:nvSpPr>
          <p:cNvPr id="4" name="Title 3"/>
          <p:cNvSpPr>
            <a:spLocks noGrp="1"/>
          </p:cNvSpPr>
          <p:nvPr>
            <p:ph type="title"/>
          </p:nvPr>
        </p:nvSpPr>
        <p:spPr/>
        <p:txBody>
          <a:bodyPr>
            <a:normAutofit/>
          </a:bodyPr>
          <a:lstStyle/>
          <a:p>
            <a:r>
              <a:rPr lang="en-US" sz="2400" dirty="0" smtClean="0">
                <a:solidFill>
                  <a:schemeClr val="accent1"/>
                </a:solidFill>
              </a:rPr>
              <a:t>Future scope</a:t>
            </a:r>
            <a:endParaRPr lang="en-US" sz="2400" dirty="0">
              <a:solidFill>
                <a:schemeClr val="accent1"/>
              </a:solidFill>
            </a:endParaRP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2052320"/>
            <a:ext cx="11204408" cy="3923030"/>
          </a:xfrm>
        </p:spPr>
        <p:txBody>
          <a:bodyPr/>
          <a:lstStyle/>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1310640"/>
            <a:ext cx="6957528" cy="522224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1440" y="883920"/>
            <a:ext cx="6725920" cy="5781040"/>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1"/>
                </a:solidFill>
              </a:rPr>
              <a:t>GiT</a:t>
            </a:r>
            <a:r>
              <a:rPr lang="en-US" dirty="0" smtClean="0">
                <a:solidFill>
                  <a:schemeClr val="accent1"/>
                </a:solidFill>
              </a:rPr>
              <a:t> </a:t>
            </a:r>
            <a:r>
              <a:rPr lang="en-US" smtClean="0">
                <a:solidFill>
                  <a:schemeClr val="accent1"/>
                </a:solidFill>
              </a:rPr>
              <a:t>HUB LINK:</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sz="1800" dirty="0" err="1" smtClean="0"/>
              <a:t>Git</a:t>
            </a:r>
            <a:r>
              <a:rPr lang="en-US" sz="1800" dirty="0" smtClean="0"/>
              <a:t> hub link : </a:t>
            </a:r>
            <a:endParaRPr lang="en-US" sz="1800" dirty="0"/>
          </a:p>
        </p:txBody>
      </p:sp>
    </p:spTree>
    <p:extLst>
      <p:ext uri="{BB962C8B-B14F-4D97-AF65-F5344CB8AC3E}">
        <p14:creationId xmlns:p14="http://schemas.microsoft.com/office/powerpoint/2010/main" val="2752091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b="1" dirty="0" smtClean="0">
                <a:solidFill>
                  <a:srgbClr val="002060"/>
                </a:solidFill>
                <a:latin typeface="Arial" panose="020B0604020202020204" pitchFamily="34" charset="0"/>
                <a:cs typeface="Arial" panose="020B0604020202020204" pitchFamily="34" charset="0"/>
              </a:rPr>
              <a:t/>
            </a:r>
            <a:br>
              <a:rPr lang="en-US" b="1" dirty="0" smtClean="0">
                <a:solidFill>
                  <a:srgbClr val="002060"/>
                </a:solidFill>
                <a:latin typeface="Arial" panose="020B0604020202020204" pitchFamily="34" charset="0"/>
                <a:cs typeface="Arial" panose="020B0604020202020204" pitchFamily="34" charset="0"/>
              </a:rPr>
            </a:br>
            <a:r>
              <a:rPr lang="en-US" b="1" dirty="0" smtClean="0">
                <a:solidFill>
                  <a:srgbClr val="002060"/>
                </a:solidFill>
                <a:latin typeface="Arial" panose="020B0604020202020204" pitchFamily="34" charset="0"/>
                <a:cs typeface="Arial" panose="020B0604020202020204" pitchFamily="34" charset="0"/>
              </a:rPr>
              <a:t>Thank you</a:t>
            </a:r>
            <a:br>
              <a:rPr lang="en-US" b="1" dirty="0" smtClean="0">
                <a:solidFill>
                  <a:srgbClr val="002060"/>
                </a:solidFill>
                <a:latin typeface="Arial" panose="020B0604020202020204" pitchFamily="34" charset="0"/>
                <a:cs typeface="Arial" panose="020B0604020202020204" pitchFamily="34" charset="0"/>
              </a:rPr>
            </a:br>
            <a:r>
              <a:rPr lang="en-US" sz="2200" b="1" dirty="0" smtClean="0">
                <a:solidFill>
                  <a:srgbClr val="002060"/>
                </a:solidFill>
                <a:latin typeface="Arial" panose="020B0604020202020204" pitchFamily="34" charset="0"/>
                <a:cs typeface="Arial" panose="020B0604020202020204" pitchFamily="34" charset="0"/>
              </a:rPr>
              <a:t>-</a:t>
            </a:r>
            <a:r>
              <a:rPr lang="en-US" sz="2200" b="1" dirty="0" err="1" smtClean="0">
                <a:solidFill>
                  <a:srgbClr val="002060"/>
                </a:solidFill>
                <a:latin typeface="Arial" panose="020B0604020202020204" pitchFamily="34" charset="0"/>
                <a:cs typeface="Arial" panose="020B0604020202020204" pitchFamily="34" charset="0"/>
              </a:rPr>
              <a:t>rasineni</a:t>
            </a:r>
            <a:r>
              <a:rPr lang="en-US" sz="2200" b="1" dirty="0" smtClean="0">
                <a:solidFill>
                  <a:srgbClr val="002060"/>
                </a:solidFill>
                <a:latin typeface="Arial" panose="020B0604020202020204" pitchFamily="34" charset="0"/>
                <a:cs typeface="Arial" panose="020B0604020202020204" pitchFamily="34" charset="0"/>
              </a:rPr>
              <a:t> </a:t>
            </a:r>
            <a:r>
              <a:rPr lang="en-US" sz="2200" b="1" dirty="0" err="1" smtClean="0">
                <a:solidFill>
                  <a:srgbClr val="002060"/>
                </a:solidFill>
                <a:latin typeface="Arial" panose="020B0604020202020204" pitchFamily="34" charset="0"/>
                <a:cs typeface="Arial" panose="020B0604020202020204" pitchFamily="34" charset="0"/>
              </a:rPr>
              <a:t>varshini</a:t>
            </a:r>
            <a:endParaRPr lang="en-US" sz="22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60963" y="0"/>
            <a:ext cx="11029615" cy="7091680"/>
          </a:xfrm>
        </p:spPr>
        <p:txBody>
          <a:bodyPr>
            <a:normAutofit/>
          </a:bodyPr>
          <a:lstStyle/>
          <a:p>
            <a:pPr marL="0" indent="0">
              <a:buNone/>
            </a:pPr>
            <a:r>
              <a:rPr lang="en-US" sz="2400" dirty="0" smtClean="0">
                <a:solidFill>
                  <a:srgbClr val="404040"/>
                </a:solidFill>
                <a:latin typeface="Calibri"/>
                <a:ea typeface="Calibri"/>
                <a:cs typeface="Calibri"/>
              </a:rPr>
              <a:t>The Challenge – </a:t>
            </a:r>
          </a:p>
          <a:p>
            <a:pPr marL="0" indent="0">
              <a:buNone/>
            </a:pPr>
            <a:r>
              <a:rPr lang="en-US" sz="1800" dirty="0" smtClean="0">
                <a:solidFill>
                  <a:srgbClr val="404040"/>
                </a:solidFill>
                <a:latin typeface="Calibri"/>
                <a:ea typeface="Calibri"/>
                <a:cs typeface="Calibri"/>
              </a:rPr>
              <a:t>A </a:t>
            </a:r>
            <a:r>
              <a:rPr lang="en-US" sz="1800" dirty="0">
                <a:solidFill>
                  <a:srgbClr val="404040"/>
                </a:solidFill>
                <a:latin typeface="Calibri"/>
                <a:ea typeface="Calibri"/>
                <a:cs typeface="Calibri"/>
              </a:rPr>
              <a:t>Travel Planner Agent is an AI-powered assistant that helps users plan trips efficiently and intelligently</a:t>
            </a:r>
            <a:r>
              <a:rPr lang="en-US" sz="1800" dirty="0" smtClean="0">
                <a:solidFill>
                  <a:srgbClr val="404040"/>
                </a:solidFill>
                <a:latin typeface="Calibri"/>
                <a:ea typeface="Calibri"/>
                <a:cs typeface="Calibri"/>
              </a:rPr>
              <a:t>. It </a:t>
            </a:r>
            <a:r>
              <a:rPr lang="en-US" sz="1800" dirty="0">
                <a:solidFill>
                  <a:srgbClr val="404040"/>
                </a:solidFill>
                <a:latin typeface="Calibri"/>
                <a:ea typeface="Calibri"/>
                <a:cs typeface="Calibri"/>
              </a:rPr>
              <a:t>uses real-time data to suggest destinations, build itineraries, and recommend transport and accommodation </a:t>
            </a:r>
            <a:r>
              <a:rPr lang="en-US" sz="1800" dirty="0" smtClean="0">
                <a:solidFill>
                  <a:srgbClr val="404040"/>
                </a:solidFill>
                <a:latin typeface="Calibri"/>
                <a:ea typeface="Calibri"/>
                <a:cs typeface="Calibri"/>
              </a:rPr>
              <a:t>options . By </a:t>
            </a:r>
            <a:r>
              <a:rPr lang="en-US" sz="1800" dirty="0">
                <a:solidFill>
                  <a:srgbClr val="404040"/>
                </a:solidFill>
                <a:latin typeface="Calibri"/>
                <a:ea typeface="Calibri"/>
                <a:cs typeface="Calibri"/>
              </a:rPr>
              <a:t>understanding user preferences, budgets, and constraints, it tailors personalized travel plans</a:t>
            </a:r>
            <a:r>
              <a:rPr lang="en-US" sz="1800" dirty="0" smtClean="0">
                <a:solidFill>
                  <a:srgbClr val="404040"/>
                </a:solidFill>
                <a:latin typeface="Calibri"/>
                <a:ea typeface="Calibri"/>
                <a:cs typeface="Calibri"/>
              </a:rPr>
              <a:t>. Integrated </a:t>
            </a:r>
            <a:r>
              <a:rPr lang="en-US" sz="1800" dirty="0">
                <a:solidFill>
                  <a:srgbClr val="404040"/>
                </a:solidFill>
                <a:latin typeface="Calibri"/>
                <a:ea typeface="Calibri"/>
                <a:cs typeface="Calibri"/>
              </a:rPr>
              <a:t>with maps, weather updates, and local guides, it ensures a smooth travel </a:t>
            </a:r>
            <a:r>
              <a:rPr lang="en-US" sz="1800" dirty="0" smtClean="0">
                <a:solidFill>
                  <a:srgbClr val="404040"/>
                </a:solidFill>
                <a:latin typeface="Calibri"/>
                <a:ea typeface="Calibri"/>
                <a:cs typeface="Calibri"/>
              </a:rPr>
              <a:t>experience . The </a:t>
            </a:r>
            <a:r>
              <a:rPr lang="en-US" sz="1800" dirty="0">
                <a:solidFill>
                  <a:srgbClr val="404040"/>
                </a:solidFill>
                <a:latin typeface="Calibri"/>
                <a:ea typeface="Calibri"/>
                <a:cs typeface="Calibri"/>
              </a:rPr>
              <a:t>agent can also manage bookings, alert users to changes, and optimize schedules on the </a:t>
            </a:r>
            <a:r>
              <a:rPr lang="en-US" sz="1800" dirty="0" smtClean="0">
                <a:solidFill>
                  <a:srgbClr val="404040"/>
                </a:solidFill>
                <a:latin typeface="Calibri"/>
                <a:ea typeface="Calibri"/>
                <a:cs typeface="Calibri"/>
              </a:rPr>
              <a:t>go . This </a:t>
            </a:r>
            <a:r>
              <a:rPr lang="en-US" sz="1800" dirty="0">
                <a:solidFill>
                  <a:srgbClr val="404040"/>
                </a:solidFill>
                <a:latin typeface="Calibri"/>
                <a:ea typeface="Calibri"/>
                <a:cs typeface="Calibri"/>
              </a:rPr>
              <a:t>smart assistant transforms complex travel planning into a seamless, enjoyable </a:t>
            </a:r>
            <a:r>
              <a:rPr lang="en-US" sz="1800" dirty="0" smtClean="0">
                <a:solidFill>
                  <a:srgbClr val="404040"/>
                </a:solidFill>
                <a:latin typeface="Calibri"/>
                <a:ea typeface="Calibri"/>
                <a:cs typeface="Calibri"/>
              </a:rPr>
              <a:t>process</a:t>
            </a:r>
          </a:p>
          <a:p>
            <a:pPr marL="0" indent="0">
              <a:buNone/>
            </a:pPr>
            <a:r>
              <a:rPr lang="en-US" sz="2800" dirty="0" smtClean="0">
                <a:solidFill>
                  <a:srgbClr val="404040"/>
                </a:solidFill>
                <a:latin typeface="Calibri"/>
                <a:ea typeface="Calibri"/>
                <a:cs typeface="Calibri"/>
              </a:rPr>
              <a:t>Proposed solution-</a:t>
            </a:r>
          </a:p>
          <a:p>
            <a:pPr marL="0" indent="0">
              <a:buNone/>
            </a:pPr>
            <a:r>
              <a:rPr lang="en-US" sz="1800" dirty="0">
                <a:solidFill>
                  <a:srgbClr val="404040"/>
                </a:solidFill>
                <a:latin typeface="Calibri"/>
                <a:ea typeface="Calibri"/>
                <a:cs typeface="Calibri"/>
              </a:rPr>
              <a:t>The proposed solution is to develop an AI-powered virtual assistant using IBM </a:t>
            </a:r>
            <a:r>
              <a:rPr lang="en-US" sz="1800" dirty="0" err="1">
                <a:solidFill>
                  <a:srgbClr val="404040"/>
                </a:solidFill>
                <a:latin typeface="Calibri"/>
                <a:ea typeface="Calibri"/>
                <a:cs typeface="Calibri"/>
              </a:rPr>
              <a:t>Watsonx</a:t>
            </a:r>
            <a:r>
              <a:rPr lang="en-US" sz="1800" dirty="0">
                <a:solidFill>
                  <a:srgbClr val="404040"/>
                </a:solidFill>
                <a:latin typeface="Calibri"/>
                <a:ea typeface="Calibri"/>
                <a:cs typeface="Calibri"/>
              </a:rPr>
              <a:t> that helps users with travel-related queries. This assistant can suggest the best hotels, popular destinations, and basic travel information based on user input.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smtClean="0"/>
              <a:t>Watsonx</a:t>
            </a:r>
            <a:r>
              <a:rPr lang="en-IN" dirty="0" smtClean="0"/>
              <a:t> </a:t>
            </a:r>
            <a:r>
              <a:rPr lang="en-IN" dirty="0"/>
              <a:t>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13323"/>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flipV="1">
            <a:off x="581192" y="5975350"/>
            <a:ext cx="11029615" cy="161290"/>
          </a:xfrm>
        </p:spPr>
        <p:txBody>
          <a:bodyPr>
            <a:normAutofit fontScale="25000" lnSpcReduction="20000"/>
          </a:bodyPr>
          <a:lstStyle/>
          <a:p>
            <a:pPr marL="0" indent="0">
              <a:buNone/>
            </a:pPr>
            <a:endParaRPr lang="en-IN" sz="2800" dirty="0">
              <a:latin typeface="Calibri"/>
              <a:ea typeface="Calibri"/>
              <a:cs typeface="Calibri"/>
            </a:endParaRPr>
          </a:p>
        </p:txBody>
      </p:sp>
      <p:sp>
        <p:nvSpPr>
          <p:cNvPr id="14" name="Rectangle 13"/>
          <p:cNvSpPr/>
          <p:nvPr/>
        </p:nvSpPr>
        <p:spPr>
          <a:xfrm>
            <a:off x="581191" y="1467526"/>
            <a:ext cx="8562809" cy="4647426"/>
          </a:xfrm>
          <a:prstGeom prst="rect">
            <a:avLst/>
          </a:prstGeom>
        </p:spPr>
        <p:txBody>
          <a:bodyPr wrap="square">
            <a:spAutoFit/>
          </a:bodyPr>
          <a:lstStyle/>
          <a:p>
            <a:r>
              <a:rPr lang="en-US" sz="2000" b="1" dirty="0"/>
              <a:t>Instant Itinerary Magic</a:t>
            </a:r>
          </a:p>
          <a:p>
            <a:pPr>
              <a:buFont typeface="Arial" panose="020B0604020202020204" pitchFamily="34" charset="0"/>
              <a:buChar char="•"/>
            </a:pPr>
            <a:r>
              <a:rPr lang="en-US" sz="2000" dirty="0"/>
              <a:t>Just type your dream destination and preferences, and the AI builds a full itinerary in seconds.</a:t>
            </a:r>
          </a:p>
          <a:p>
            <a:pPr>
              <a:buFont typeface="Arial" panose="020B0604020202020204" pitchFamily="34" charset="0"/>
              <a:buChar char="•"/>
            </a:pPr>
            <a:r>
              <a:rPr lang="en-US" sz="2000" dirty="0"/>
              <a:t>Includes flights, hotels, local experiences—even quirky food spots you’d never find on your own</a:t>
            </a:r>
            <a:r>
              <a:rPr lang="en-US" sz="2000" dirty="0" smtClean="0"/>
              <a:t>.</a:t>
            </a:r>
          </a:p>
          <a:p>
            <a:r>
              <a:rPr lang="en-US" sz="2000" b="1" dirty="0"/>
              <a:t>Multi-Agent Coordination</a:t>
            </a:r>
          </a:p>
          <a:p>
            <a:r>
              <a:rPr lang="en-US" sz="2000" dirty="0"/>
              <a:t>Behind the scenes, multiple AI agents collaborate to build your perfect trip.</a:t>
            </a:r>
          </a:p>
          <a:p>
            <a:r>
              <a:rPr lang="en-US" sz="2000" dirty="0"/>
              <a:t>You can even watch them work in a live dialog box—like a digital travel war room</a:t>
            </a:r>
            <a:r>
              <a:rPr lang="en-US" sz="2000" dirty="0" smtClean="0"/>
              <a:t>.</a:t>
            </a:r>
          </a:p>
          <a:p>
            <a:r>
              <a:rPr lang="en-US" sz="2000" b="1" dirty="0"/>
              <a:t>Automated Day-by-Day Itineraries</a:t>
            </a:r>
          </a:p>
          <a:p>
            <a:r>
              <a:rPr lang="en-US" sz="2000" dirty="0"/>
              <a:t>You enter your destination, number of days, and preferences.</a:t>
            </a:r>
          </a:p>
          <a:p>
            <a:r>
              <a:rPr lang="en-US" sz="2000" dirty="0"/>
              <a:t>The AI instantly generates a </a:t>
            </a:r>
            <a:r>
              <a:rPr lang="en-US" sz="2000" b="1" dirty="0"/>
              <a:t>detailed schedule</a:t>
            </a:r>
            <a:r>
              <a:rPr lang="en-US" sz="2000" dirty="0"/>
              <a:t> for each day: morning, afternoon, evening.</a:t>
            </a:r>
          </a:p>
          <a:p>
            <a:endParaRPr lang="en-US" dirty="0"/>
          </a:p>
          <a:p>
            <a:pPr>
              <a:buFont typeface="Arial" panose="020B0604020202020204" pitchFamily="34" charset="0"/>
              <a:buChar char="•"/>
            </a:pPr>
            <a:endParaRPr lang="en-US" dirty="0"/>
          </a:p>
        </p:txBody>
      </p:sp>
    </p:spTree>
    <p:controls>
      <mc:AlternateContent xmlns:mc="http://schemas.openxmlformats.org/markup-compatibility/2006">
        <mc:Choice xmlns:v="urn:schemas-microsoft-com:vml" Requires="v">
          <p:control spid="1053" name="HTMLTextArea3" r:id="rId2" imgW="2603520" imgH="44280"/>
        </mc:Choice>
        <mc:Fallback>
          <p:control name="HTMLTextArea3" r:id="rId2" imgW="2603520" imgH="44280">
            <p:pic>
              <p:nvPicPr>
                <p:cNvPr id="9" name="HTMLTextArea3"/>
                <p:cNvPicPr preferRelativeResize="0">
                  <a:picLocks noChangeArrowheads="1" noChangeShapeType="1"/>
                </p:cNvPicPr>
                <p:nvPr/>
              </p:nvPicPr>
              <p:blipFill>
                <a:blip r:embed="rId4"/>
                <a:srcRect/>
                <a:stretch>
                  <a:fillRect/>
                </a:stretch>
              </p:blipFill>
              <p:spPr bwMode="auto">
                <a:xfrm flipV="1">
                  <a:off x="304800" y="1382713"/>
                  <a:ext cx="2605088" cy="45719"/>
                </a:xfrm>
                <a:prstGeom prst="rect">
                  <a:avLst/>
                </a:prstGeom>
                <a:noFill/>
                <a:ln w="9525">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US" sz="2800" dirty="0"/>
              <a:t>Individual </a:t>
            </a:r>
            <a:r>
              <a:rPr lang="en-US" sz="2800" dirty="0" smtClean="0"/>
              <a:t>Travelers</a:t>
            </a:r>
          </a:p>
          <a:p>
            <a:pPr marL="305435" indent="-305435"/>
            <a:r>
              <a:rPr lang="en-US" sz="2800" dirty="0"/>
              <a:t>Travel Industry </a:t>
            </a:r>
            <a:r>
              <a:rPr lang="en-US" sz="2800" dirty="0" smtClean="0"/>
              <a:t>Professionals</a:t>
            </a:r>
          </a:p>
          <a:p>
            <a:pPr marL="305435" indent="-305435"/>
            <a:r>
              <a:rPr lang="en-US" sz="2800" dirty="0"/>
              <a:t>Travel Industry </a:t>
            </a:r>
            <a:r>
              <a:rPr lang="en-US" sz="2800" dirty="0" smtClean="0"/>
              <a:t>Professionals</a:t>
            </a:r>
          </a:p>
          <a:p>
            <a:pPr marL="305435" indent="-305435"/>
            <a:r>
              <a:rPr lang="en-US" sz="2800" dirty="0"/>
              <a:t>Developers and </a:t>
            </a:r>
            <a:r>
              <a:rPr lang="en-US" sz="2800" dirty="0" smtClean="0"/>
              <a:t>Researchers</a:t>
            </a:r>
          </a:p>
          <a:p>
            <a:pPr marL="305435" indent="-305435"/>
            <a:r>
              <a:rPr lang="en-US" sz="2800" dirty="0"/>
              <a:t>Government and Tourism Boards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0960" y="487680"/>
            <a:ext cx="7965440" cy="6197600"/>
          </a:xfrm>
          <a:prstGeom prst="rect">
            <a:avLst/>
          </a:prstGeom>
        </p:spPr>
      </p:pic>
      <p:sp>
        <p:nvSpPr>
          <p:cNvPr id="4" name="Rectangle 3"/>
          <p:cNvSpPr/>
          <p:nvPr/>
        </p:nvSpPr>
        <p:spPr>
          <a:xfrm>
            <a:off x="132080" y="2413338"/>
            <a:ext cx="3576320" cy="3693319"/>
          </a:xfrm>
          <a:prstGeom prst="rect">
            <a:avLst/>
          </a:prstGeom>
        </p:spPr>
        <p:txBody>
          <a:bodyPr wrap="square">
            <a:spAutoFit/>
          </a:bodyPr>
          <a:lstStyle/>
          <a:p>
            <a:r>
              <a:rPr lang="en-US" dirty="0"/>
              <a:t>The Travel Agent is a virtual assistant project created and deployed on the IBM </a:t>
            </a:r>
            <a:r>
              <a:rPr lang="en-US" dirty="0" smtClean="0"/>
              <a:t>Wat </a:t>
            </a:r>
            <a:r>
              <a:rPr lang="en-US" dirty="0" err="1" smtClean="0"/>
              <a:t>sonx</a:t>
            </a:r>
            <a:r>
              <a:rPr lang="en-US" dirty="0" smtClean="0"/>
              <a:t> </a:t>
            </a:r>
            <a:r>
              <a:rPr lang="en-US" dirty="0"/>
              <a:t>platform. It is designed to handle travel-related queries such as booking tickets, suggesting travel destinations, and assisting users with travel plans. The assistant is currently in an active state — deployed and online, which means it is ready for interaction either through the test interface or integration via APIs.</a:t>
            </a:r>
          </a:p>
        </p:txBody>
      </p:sp>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89680" y="589280"/>
            <a:ext cx="7975600" cy="5801360"/>
          </a:xfrm>
        </p:spPr>
      </p:pic>
      <p:sp>
        <p:nvSpPr>
          <p:cNvPr id="5" name="Rectangle 4"/>
          <p:cNvSpPr/>
          <p:nvPr/>
        </p:nvSpPr>
        <p:spPr>
          <a:xfrm>
            <a:off x="406400" y="1570058"/>
            <a:ext cx="3271520" cy="3416320"/>
          </a:xfrm>
          <a:prstGeom prst="rect">
            <a:avLst/>
          </a:prstGeom>
        </p:spPr>
        <p:txBody>
          <a:bodyPr wrap="square">
            <a:spAutoFit/>
          </a:bodyPr>
          <a:lstStyle/>
          <a:p>
            <a:r>
              <a:rPr lang="en-US" dirty="0"/>
              <a:t>This response suggests that the assistant has been configured to recognize travel-related intents (like finding hotels) and is capable of executing a defined response or a set of steps related to the user's input. While the reply in the screenshot is generic, it shows that the assistant is functioning and mapping user queries to predefined agent flows.</a:t>
            </a:r>
          </a:p>
        </p:txBody>
      </p:sp>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http://schemas.microsoft.com/office/2006/metadata/properties"/>
    <ds:schemaRef ds:uri="http://purl.org/dc/elements/1.1/"/>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fadb41d3-f9cb-40fb-903c-8cacaba95bb5"/>
    <ds:schemaRef ds:uri="b30265f8-c5e2-4918-b4a1-b977299ca3e2"/>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118</TotalTime>
  <Words>517</Words>
  <Application>Microsoft Office PowerPoint</Application>
  <PresentationFormat>Widescreen</PresentationFormat>
  <Paragraphs>70</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 AI Travel  Planning agent</vt:lpstr>
      <vt:lpstr>OUTLINE</vt:lpstr>
      <vt:lpstr>Problem Statement</vt:lpstr>
      <vt:lpstr>Technology  used</vt:lpstr>
      <vt:lpstr>IBM cloud services used</vt:lpstr>
      <vt:lpstr>Wow factors</vt:lpstr>
      <vt:lpstr>End users</vt:lpstr>
      <vt:lpstr>Results</vt:lpstr>
      <vt:lpstr>Results</vt:lpstr>
      <vt:lpstr>Results</vt:lpstr>
      <vt:lpstr>Results   deployed Ai agent</vt:lpstr>
      <vt:lpstr>Conclusion</vt:lpstr>
      <vt:lpstr>Future scope</vt:lpstr>
      <vt:lpstr>IBM Certifications</vt:lpstr>
      <vt:lpstr>PowerPoint Presentation</vt:lpstr>
      <vt:lpstr>GiT HUB LINK:</vt:lpstr>
      <vt:lpstr> Thank you -rasineni varshini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155</cp:revision>
  <dcterms:created xsi:type="dcterms:W3CDTF">2021-05-26T16:50:10Z</dcterms:created>
  <dcterms:modified xsi:type="dcterms:W3CDTF">2025-08-01T15:55:48Z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