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8200" y="227846"/>
            <a:ext cx="306768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B78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B78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B78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B78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8849" y="205845"/>
            <a:ext cx="5130940" cy="47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B78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05" y="1032188"/>
            <a:ext cx="7371715" cy="3329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ungpyaeap/supermarket-sa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87" y="14675"/>
            <a:ext cx="9091824" cy="5114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6846" y="1270704"/>
            <a:ext cx="2726055" cy="1472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43180" algn="ctr">
              <a:lnSpc>
                <a:spcPct val="100000"/>
              </a:lnSpc>
              <a:spcBef>
                <a:spcPts val="100"/>
              </a:spcBef>
            </a:pPr>
            <a:r>
              <a:rPr lang="en-IN" sz="4000" spc="-20" dirty="0"/>
              <a:t>Steal the Deal </a:t>
            </a:r>
            <a:r>
              <a:rPr sz="4000" spc="-20" dirty="0"/>
              <a:t>Day!</a:t>
            </a:r>
            <a:endParaRPr sz="4000" dirty="0"/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E6C13E"/>
                </a:solidFill>
              </a:rPr>
              <a:t>Supermarket</a:t>
            </a:r>
            <a:r>
              <a:rPr sz="1400" spc="-25" dirty="0">
                <a:solidFill>
                  <a:srgbClr val="E6C13E"/>
                </a:solidFill>
              </a:rPr>
              <a:t> </a:t>
            </a:r>
            <a:r>
              <a:rPr sz="1400" dirty="0">
                <a:solidFill>
                  <a:srgbClr val="E6C13E"/>
                </a:solidFill>
              </a:rPr>
              <a:t>Business</a:t>
            </a:r>
            <a:r>
              <a:rPr sz="1400" spc="-70" dirty="0">
                <a:solidFill>
                  <a:srgbClr val="E6C13E"/>
                </a:solidFill>
              </a:rPr>
              <a:t> </a:t>
            </a:r>
            <a:r>
              <a:rPr sz="1400" spc="-10" dirty="0">
                <a:solidFill>
                  <a:srgbClr val="E6C13E"/>
                </a:solidFill>
              </a:rPr>
              <a:t>Analysis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4876801" y="3367741"/>
            <a:ext cx="3325348" cy="137281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274E13"/>
                </a:solidFill>
                <a:latin typeface="Arial"/>
                <a:cs typeface="Arial"/>
              </a:rPr>
              <a:t>Data</a:t>
            </a:r>
            <a:r>
              <a:rPr sz="1600" b="1" spc="-8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74E13"/>
                </a:solidFill>
                <a:latin typeface="Arial"/>
                <a:cs typeface="Arial"/>
              </a:rPr>
              <a:t>Analyst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IN" sz="1600" dirty="0">
                <a:solidFill>
                  <a:srgbClr val="274E13"/>
                </a:solidFill>
                <a:latin typeface="Arial MT"/>
                <a:cs typeface="Arial MT"/>
              </a:rPr>
              <a:t>           Varshini S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600" dirty="0">
              <a:latin typeface="Arial MT"/>
              <a:cs typeface="Arial MT"/>
            </a:endParaRPr>
          </a:p>
          <a:p>
            <a:pPr marL="1712595" algn="ctr">
              <a:lnSpc>
                <a:spcPct val="100000"/>
              </a:lnSpc>
              <a:spcBef>
                <a:spcPts val="5"/>
              </a:spcBef>
            </a:pPr>
            <a:r>
              <a:rPr sz="1400" b="1" spc="-20" dirty="0">
                <a:latin typeface="Arial"/>
                <a:cs typeface="Arial"/>
              </a:rPr>
              <a:t>Date</a:t>
            </a:r>
            <a:endParaRPr lang="en-IN" sz="1400" b="1" spc="-20" dirty="0">
              <a:latin typeface="Arial"/>
              <a:cs typeface="Arial"/>
            </a:endParaRPr>
          </a:p>
          <a:p>
            <a:pPr marL="1712595" algn="ctr">
              <a:lnSpc>
                <a:spcPct val="100000"/>
              </a:lnSpc>
              <a:spcBef>
                <a:spcPts val="5"/>
              </a:spcBef>
            </a:pPr>
            <a:r>
              <a:rPr lang="en-IN" sz="1400" b="1" spc="-20" dirty="0">
                <a:latin typeface="Arial"/>
                <a:cs typeface="Arial"/>
              </a:rPr>
              <a:t>February 24,2024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0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291" y="1273696"/>
            <a:ext cx="28168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E6C13E"/>
                </a:solidFill>
                <a:latin typeface="Arial"/>
                <a:cs typeface="Arial"/>
              </a:rPr>
              <a:t>Business</a:t>
            </a:r>
            <a:r>
              <a:rPr sz="2300" b="1" spc="-40" dirty="0">
                <a:solidFill>
                  <a:srgbClr val="E6C13E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E6C13E"/>
                </a:solidFill>
                <a:latin typeface="Arial"/>
                <a:cs typeface="Arial"/>
              </a:rPr>
              <a:t>Statement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3330" y="2082939"/>
            <a:ext cx="31654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8775">
              <a:lnSpc>
                <a:spcPct val="100000"/>
              </a:lnSpc>
              <a:spcBef>
                <a:spcPts val="100"/>
              </a:spcBef>
              <a:buChar char="●"/>
              <a:tabLst>
                <a:tab pos="371475" algn="l"/>
              </a:tabLst>
            </a:pP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Super</a:t>
            </a:r>
            <a:r>
              <a:rPr sz="1700" spc="-5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Saver</a:t>
            </a:r>
            <a:r>
              <a:rPr sz="1700" spc="-4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Day</a:t>
            </a:r>
            <a:r>
              <a:rPr sz="1700" spc="-4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b="1" spc="-10" dirty="0">
                <a:solidFill>
                  <a:srgbClr val="274E13"/>
                </a:solidFill>
                <a:latin typeface="Arial"/>
                <a:cs typeface="Arial"/>
              </a:rPr>
              <a:t>Promotion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3330" y="2601099"/>
            <a:ext cx="37795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8775">
              <a:lnSpc>
                <a:spcPct val="100000"/>
              </a:lnSpc>
              <a:spcBef>
                <a:spcPts val="100"/>
              </a:spcBef>
              <a:buChar char="●"/>
              <a:tabLst>
                <a:tab pos="371475" algn="l"/>
              </a:tabLst>
            </a:pPr>
            <a:r>
              <a:rPr sz="1700" spc="-10" dirty="0">
                <a:solidFill>
                  <a:srgbClr val="274E13"/>
                </a:solidFill>
                <a:latin typeface="Arial MT"/>
                <a:cs typeface="Arial MT"/>
              </a:rPr>
              <a:t>Rewarding</a:t>
            </a:r>
            <a:r>
              <a:rPr sz="1700" spc="-6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our</a:t>
            </a:r>
            <a:r>
              <a:rPr sz="1700" spc="-6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loyal</a:t>
            </a:r>
            <a:r>
              <a:rPr sz="1700" b="1" spc="-6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members</a:t>
            </a:r>
            <a:r>
              <a:rPr sz="1700" b="1" spc="-6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274E13"/>
                </a:solidFill>
                <a:latin typeface="Arial MT"/>
                <a:cs typeface="Arial MT"/>
              </a:rPr>
              <a:t>and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2275" y="3119259"/>
            <a:ext cx="19564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274E13"/>
                </a:solidFill>
                <a:latin typeface="Arial MT"/>
                <a:cs typeface="Arial MT"/>
              </a:rPr>
              <a:t>attracting</a:t>
            </a:r>
            <a:r>
              <a:rPr sz="1700" spc="-3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new</a:t>
            </a:r>
            <a:r>
              <a:rPr sz="1700" b="1" spc="-3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274E13"/>
                </a:solidFill>
                <a:latin typeface="Arial"/>
                <a:cs typeface="Arial"/>
              </a:rPr>
              <a:t>ones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3330" y="4155579"/>
            <a:ext cx="366902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8775">
              <a:lnSpc>
                <a:spcPct val="100000"/>
              </a:lnSpc>
              <a:spcBef>
                <a:spcPts val="100"/>
              </a:spcBef>
              <a:buChar char="●"/>
              <a:tabLst>
                <a:tab pos="371475" algn="l"/>
              </a:tabLst>
            </a:pPr>
            <a:r>
              <a:rPr sz="1700" spc="-10" dirty="0">
                <a:solidFill>
                  <a:srgbClr val="274E13"/>
                </a:solidFill>
                <a:latin typeface="Arial MT"/>
                <a:cs typeface="Arial MT"/>
              </a:rPr>
              <a:t>Increasing</a:t>
            </a:r>
            <a:r>
              <a:rPr sz="1700" spc="-7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customer</a:t>
            </a:r>
            <a:r>
              <a:rPr sz="1700" b="1" spc="-7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274E13"/>
                </a:solidFill>
                <a:latin typeface="Arial"/>
                <a:cs typeface="Arial"/>
              </a:rPr>
              <a:t>satisfaction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5088" y="1273696"/>
            <a:ext cx="23437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E6C13E"/>
                </a:solidFill>
                <a:latin typeface="Arial"/>
                <a:cs typeface="Arial"/>
              </a:rPr>
              <a:t>Data</a:t>
            </a:r>
            <a:r>
              <a:rPr sz="2300" b="1" spc="-20" dirty="0">
                <a:solidFill>
                  <a:srgbClr val="E6C13E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E6C13E"/>
                </a:solidFill>
                <a:latin typeface="Arial"/>
                <a:cs typeface="Arial"/>
              </a:rPr>
              <a:t>Description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808" y="1996500"/>
            <a:ext cx="3948429" cy="6457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48385">
              <a:lnSpc>
                <a:spcPct val="100000"/>
              </a:lnSpc>
              <a:spcBef>
                <a:spcPts val="365"/>
              </a:spcBef>
            </a:pPr>
            <a:r>
              <a:rPr sz="17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Supermarket</a:t>
            </a:r>
            <a:r>
              <a:rPr sz="1700" b="1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sales</a:t>
            </a:r>
            <a:endParaRPr sz="1700">
              <a:latin typeface="Arial"/>
              <a:cs typeface="Arial"/>
            </a:endParaRPr>
          </a:p>
          <a:p>
            <a:pPr marL="386715" indent="-374015">
              <a:lnSpc>
                <a:spcPct val="100000"/>
              </a:lnSpc>
              <a:spcBef>
                <a:spcPts val="500"/>
              </a:spcBef>
              <a:buSzPct val="111764"/>
              <a:buChar char="●"/>
              <a:tabLst>
                <a:tab pos="386715" algn="l"/>
              </a:tabLst>
            </a:pP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Sales</a:t>
            </a:r>
            <a:r>
              <a:rPr sz="1700" spc="-5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data</a:t>
            </a:r>
            <a:r>
              <a:rPr sz="1700" spc="-5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from</a:t>
            </a:r>
            <a:r>
              <a:rPr sz="1700" spc="-4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Jan.</a:t>
            </a:r>
            <a:r>
              <a:rPr sz="1700" b="1" spc="-5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to</a:t>
            </a:r>
            <a:r>
              <a:rPr sz="1700" b="1" spc="-4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274E13"/>
                </a:solidFill>
                <a:latin typeface="Arial"/>
                <a:cs typeface="Arial"/>
              </a:rPr>
              <a:t>Mar.</a:t>
            </a:r>
            <a:r>
              <a:rPr sz="1700" b="1" spc="-5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2019</a:t>
            </a:r>
            <a:r>
              <a:rPr sz="1700" b="1" spc="-4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274E13"/>
                </a:solidFill>
                <a:latin typeface="Arial"/>
                <a:cs typeface="Arial"/>
              </a:rPr>
              <a:t>in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125" y="2907423"/>
            <a:ext cx="20161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3</a:t>
            </a:r>
            <a:r>
              <a:rPr sz="1700" b="1" spc="-4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cities</a:t>
            </a:r>
            <a:r>
              <a:rPr sz="1700" b="1" spc="-4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in</a:t>
            </a:r>
            <a:r>
              <a:rPr sz="1700" b="1" spc="-3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274E13"/>
                </a:solidFill>
                <a:latin typeface="Arial"/>
                <a:cs typeface="Arial"/>
              </a:rPr>
              <a:t>Myanmar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808" y="3449967"/>
            <a:ext cx="7445375" cy="47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indent="-374015">
              <a:lnSpc>
                <a:spcPts val="1760"/>
              </a:lnSpc>
              <a:spcBef>
                <a:spcPts val="100"/>
              </a:spcBef>
              <a:buClr>
                <a:srgbClr val="4B781B"/>
              </a:buClr>
              <a:buSzPct val="111764"/>
              <a:buChar char="●"/>
              <a:tabLst>
                <a:tab pos="386715" algn="l"/>
              </a:tabLst>
            </a:pP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Contains</a:t>
            </a:r>
            <a:r>
              <a:rPr sz="1700" spc="-5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key</a:t>
            </a:r>
            <a:r>
              <a:rPr sz="1700" spc="-4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data</a:t>
            </a:r>
            <a:r>
              <a:rPr sz="1700" spc="-4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on</a:t>
            </a:r>
            <a:r>
              <a:rPr sz="1700" spc="-5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b="1" spc="-10" dirty="0">
                <a:solidFill>
                  <a:srgbClr val="274E13"/>
                </a:solidFill>
                <a:latin typeface="Arial"/>
                <a:cs typeface="Arial"/>
              </a:rPr>
              <a:t>branch,</a:t>
            </a:r>
            <a:endParaRPr sz="1700">
              <a:latin typeface="Arial"/>
              <a:cs typeface="Arial"/>
            </a:endParaRPr>
          </a:p>
          <a:p>
            <a:pPr marL="4614545" lvl="1" indent="-358775">
              <a:lnSpc>
                <a:spcPts val="1760"/>
              </a:lnSpc>
              <a:buChar char="●"/>
              <a:tabLst>
                <a:tab pos="4614545" algn="l"/>
              </a:tabLst>
            </a:pPr>
            <a:r>
              <a:rPr sz="1700" spc="-10" dirty="0">
                <a:solidFill>
                  <a:srgbClr val="274E13"/>
                </a:solidFill>
                <a:latin typeface="Arial MT"/>
                <a:cs typeface="Arial MT"/>
              </a:rPr>
              <a:t>Encouraging</a:t>
            </a:r>
            <a:r>
              <a:rPr sz="1700" spc="-5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more</a:t>
            </a:r>
            <a:r>
              <a:rPr sz="1700" b="1" spc="-5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274E13"/>
                </a:solidFill>
                <a:latin typeface="Arial"/>
                <a:cs typeface="Arial"/>
              </a:rPr>
              <a:t>spending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125" y="4004704"/>
            <a:ext cx="35629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product</a:t>
            </a:r>
            <a:r>
              <a:rPr sz="1700" b="1" spc="-6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line,</a:t>
            </a:r>
            <a:r>
              <a:rPr sz="1700" b="1" spc="-6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gross</a:t>
            </a:r>
            <a:r>
              <a:rPr sz="1700" b="1" spc="-6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74E13"/>
                </a:solidFill>
                <a:latin typeface="Arial"/>
                <a:cs typeface="Arial"/>
              </a:rPr>
              <a:t>income,</a:t>
            </a:r>
            <a:r>
              <a:rPr sz="1700" b="1" spc="-5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274E13"/>
                </a:solidFill>
                <a:latin typeface="Arial"/>
                <a:cs typeface="Arial"/>
              </a:rPr>
              <a:t>rating</a:t>
            </a:r>
            <a:r>
              <a:rPr sz="1700" spc="-10" dirty="0">
                <a:solidFill>
                  <a:srgbClr val="274E13"/>
                </a:solidFill>
                <a:latin typeface="Arial MT"/>
                <a:cs typeface="Arial MT"/>
              </a:rPr>
              <a:t>,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125" y="4522863"/>
            <a:ext cx="11169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and</a:t>
            </a:r>
            <a:r>
              <a:rPr sz="1700" spc="-5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74E13"/>
                </a:solidFill>
                <a:latin typeface="Arial MT"/>
                <a:cs typeface="Arial MT"/>
              </a:rPr>
              <a:t>more</a:t>
            </a:r>
            <a:r>
              <a:rPr sz="1700" spc="-5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274E13"/>
                </a:solidFill>
                <a:latin typeface="Arial MT"/>
                <a:cs typeface="Arial MT"/>
              </a:rPr>
              <a:t>..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3525" y="4862388"/>
            <a:ext cx="2825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r>
              <a:rPr sz="1100" i="1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Reference:</a:t>
            </a:r>
            <a:r>
              <a:rPr sz="1100" i="1" u="sng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100" i="1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Supermarket</a:t>
            </a:r>
            <a:r>
              <a:rPr sz="1100" i="1" u="sng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100" i="1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sales</a:t>
            </a:r>
            <a:r>
              <a:rPr sz="1100" i="1" u="sng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100" i="1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(kaggle.com)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65" dirty="0"/>
              <a:t> </a:t>
            </a:r>
            <a:r>
              <a:rPr spc="-10" dirty="0"/>
              <a:t>Challenges</a:t>
            </a:r>
            <a:r>
              <a:rPr spc="-65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679" y="1308682"/>
            <a:ext cx="16846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E6C13E"/>
                </a:solidFill>
                <a:latin typeface="Arial"/>
                <a:cs typeface="Arial"/>
              </a:rPr>
              <a:t>Methodology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046" y="2060013"/>
            <a:ext cx="15551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SzPct val="106666"/>
              <a:buChar char="●"/>
              <a:tabLst>
                <a:tab pos="363855" algn="l"/>
              </a:tabLst>
            </a:pPr>
            <a:r>
              <a:rPr sz="1500" spc="-10" dirty="0">
                <a:solidFill>
                  <a:srgbClr val="274E13"/>
                </a:solidFill>
                <a:latin typeface="Arial MT"/>
                <a:cs typeface="Arial MT"/>
              </a:rPr>
              <a:t>Trello</a:t>
            </a:r>
            <a:r>
              <a:rPr sz="1500" spc="-5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74E13"/>
                </a:solidFill>
                <a:latin typeface="Arial MT"/>
                <a:cs typeface="Arial MT"/>
              </a:rPr>
              <a:t>Kanban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046" y="2547693"/>
            <a:ext cx="2363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SzPct val="106666"/>
              <a:buFont typeface="Arial MT"/>
              <a:buChar char="●"/>
              <a:tabLst>
                <a:tab pos="363855" algn="l"/>
              </a:tabLst>
            </a:pPr>
            <a:r>
              <a:rPr sz="1500" b="1" spc="-10" dirty="0">
                <a:solidFill>
                  <a:srgbClr val="274E13"/>
                </a:solidFill>
                <a:latin typeface="Arial"/>
                <a:cs typeface="Arial"/>
              </a:rPr>
              <a:t>Entity-Relationship-</a:t>
            </a:r>
            <a:r>
              <a:rPr sz="1500" b="1" spc="-25" dirty="0">
                <a:solidFill>
                  <a:srgbClr val="274E13"/>
                </a:solidFill>
                <a:latin typeface="Arial"/>
                <a:cs typeface="Arial"/>
              </a:rPr>
              <a:t>Di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350" y="3023181"/>
            <a:ext cx="5975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274E13"/>
                </a:solidFill>
                <a:latin typeface="Arial"/>
                <a:cs typeface="Arial"/>
              </a:rPr>
              <a:t>agram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046" y="3492573"/>
            <a:ext cx="1795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SzPct val="106666"/>
              <a:buChar char="●"/>
              <a:tabLst>
                <a:tab pos="363855" algn="l"/>
              </a:tabLst>
            </a:pPr>
            <a:r>
              <a:rPr sz="1500" dirty="0">
                <a:solidFill>
                  <a:srgbClr val="274E13"/>
                </a:solidFill>
                <a:latin typeface="Arial MT"/>
                <a:cs typeface="Arial MT"/>
              </a:rPr>
              <a:t>Exploratory</a:t>
            </a:r>
            <a:r>
              <a:rPr sz="1500" spc="-8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74E13"/>
                </a:solidFill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350" y="3968062"/>
            <a:ext cx="7353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74E13"/>
                </a:solidFill>
                <a:latin typeface="Arial MT"/>
                <a:cs typeface="Arial MT"/>
              </a:rPr>
              <a:t>Analysis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3958" y="1367232"/>
            <a:ext cx="14484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E6C13E"/>
                </a:solidFill>
                <a:latin typeface="Arial"/>
                <a:cs typeface="Arial"/>
              </a:rPr>
              <a:t>Challenges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8596" y="2105863"/>
            <a:ext cx="14947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Data</a:t>
            </a:r>
            <a:r>
              <a:rPr sz="1600" spc="-2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274E13"/>
                </a:solidFill>
                <a:latin typeface="Arial"/>
                <a:cs typeface="Arial"/>
              </a:rPr>
              <a:t>import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8596" y="2593543"/>
            <a:ext cx="2545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Define</a:t>
            </a:r>
            <a:r>
              <a:rPr sz="1600" spc="-5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the</a:t>
            </a:r>
            <a:r>
              <a:rPr sz="1600" spc="-5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74E13"/>
                </a:solidFill>
                <a:latin typeface="Arial"/>
                <a:cs typeface="Arial"/>
              </a:rPr>
              <a:t>Primary</a:t>
            </a:r>
            <a:r>
              <a:rPr sz="1600" b="1" spc="-5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74E13"/>
                </a:solidFill>
                <a:latin typeface="Arial"/>
                <a:cs typeface="Arial"/>
              </a:rPr>
              <a:t>Key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9900" y="3081223"/>
            <a:ext cx="1615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74E13"/>
                </a:solidFill>
                <a:latin typeface="Arial"/>
                <a:cs typeface="Arial"/>
              </a:rPr>
              <a:t>and</a:t>
            </a:r>
            <a:r>
              <a:rPr sz="1600" b="1" spc="-2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74E13"/>
                </a:solidFill>
                <a:latin typeface="Arial"/>
                <a:cs typeface="Arial"/>
              </a:rPr>
              <a:t>Foreign</a:t>
            </a:r>
            <a:r>
              <a:rPr sz="1600" b="1" spc="-25" dirty="0">
                <a:solidFill>
                  <a:srgbClr val="274E13"/>
                </a:solidFill>
                <a:latin typeface="Arial"/>
                <a:cs typeface="Arial"/>
              </a:rPr>
              <a:t> Key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1862" y="1345482"/>
            <a:ext cx="1506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E6C13E"/>
                </a:solidFill>
                <a:latin typeface="Arial"/>
                <a:cs typeface="Arial"/>
              </a:rPr>
              <a:t>Constraints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5546" y="1962193"/>
            <a:ext cx="2402205" cy="22199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6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Limited</a:t>
            </a:r>
            <a:r>
              <a:rPr sz="1600" spc="-2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74E13"/>
                </a:solidFill>
                <a:latin typeface="Arial"/>
                <a:cs typeface="Arial"/>
              </a:rPr>
              <a:t>data</a:t>
            </a:r>
            <a:r>
              <a:rPr sz="1600" b="1" spc="-2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74E13"/>
                </a:solidFill>
                <a:latin typeface="Arial"/>
                <a:cs typeface="Arial"/>
              </a:rPr>
              <a:t>frame</a:t>
            </a:r>
            <a:endParaRPr sz="1600">
              <a:latin typeface="Arial"/>
              <a:cs typeface="Arial"/>
            </a:endParaRPr>
          </a:p>
          <a:p>
            <a:pPr marL="363855" marR="5080" indent="-351790">
              <a:lnSpc>
                <a:spcPct val="150000"/>
              </a:lnSpc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Leverage</a:t>
            </a:r>
            <a:r>
              <a:rPr sz="1600" spc="-3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SQL</a:t>
            </a:r>
            <a:r>
              <a:rPr sz="1600" spc="-8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74E13"/>
                </a:solidFill>
                <a:latin typeface="Arial MT"/>
                <a:cs typeface="Arial MT"/>
              </a:rPr>
              <a:t>queries </a:t>
            </a: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for</a:t>
            </a:r>
            <a:r>
              <a:rPr sz="1600" spc="-2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74E13"/>
                </a:solidFill>
                <a:latin typeface="Arial MT"/>
                <a:cs typeface="Arial MT"/>
              </a:rPr>
              <a:t>in-</a:t>
            </a: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depth</a:t>
            </a:r>
            <a:r>
              <a:rPr sz="1600" spc="-1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74E13"/>
                </a:solidFill>
                <a:latin typeface="Arial MT"/>
                <a:cs typeface="Arial MT"/>
              </a:rPr>
              <a:t>analysis</a:t>
            </a:r>
            <a:r>
              <a:rPr sz="1600" spc="50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complex</a:t>
            </a:r>
            <a:r>
              <a:rPr sz="1600" spc="-1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74E13"/>
                </a:solidFill>
                <a:latin typeface="Arial MT"/>
                <a:cs typeface="Arial MT"/>
              </a:rPr>
              <a:t>data </a:t>
            </a:r>
            <a:r>
              <a:rPr sz="1600" dirty="0">
                <a:solidFill>
                  <a:srgbClr val="274E13"/>
                </a:solidFill>
                <a:latin typeface="Arial MT"/>
                <a:cs typeface="Arial MT"/>
              </a:rPr>
              <a:t>relationships,</a:t>
            </a:r>
            <a:r>
              <a:rPr sz="1600" spc="-7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74E13"/>
                </a:solidFill>
                <a:latin typeface="Arial MT"/>
                <a:cs typeface="Arial MT"/>
              </a:rPr>
              <a:t>like </a:t>
            </a:r>
            <a:r>
              <a:rPr sz="1600" b="1" dirty="0">
                <a:solidFill>
                  <a:srgbClr val="274E13"/>
                </a:solidFill>
                <a:latin typeface="Arial"/>
                <a:cs typeface="Arial"/>
              </a:rPr>
              <a:t>customer</a:t>
            </a:r>
            <a:r>
              <a:rPr sz="1600" b="1" spc="-4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74E13"/>
                </a:solidFill>
                <a:latin typeface="Arial"/>
                <a:cs typeface="Arial"/>
              </a:rPr>
              <a:t>behavior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200" y="227846"/>
            <a:ext cx="755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4B781B"/>
                </a:solidFill>
                <a:latin typeface="Arial"/>
                <a:cs typeface="Arial"/>
              </a:rPr>
              <a:t>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757" y="2661406"/>
            <a:ext cx="21151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E6C13E"/>
                </a:solidFill>
                <a:latin typeface="Arial"/>
                <a:cs typeface="Arial"/>
              </a:rPr>
              <a:t>Create</a:t>
            </a:r>
            <a:r>
              <a:rPr sz="2100" b="1" spc="-30" dirty="0">
                <a:solidFill>
                  <a:srgbClr val="E6C13E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E6C13E"/>
                </a:solidFill>
                <a:latin typeface="Arial"/>
                <a:cs typeface="Arial"/>
              </a:rPr>
              <a:t>Database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925" y="3887306"/>
            <a:ext cx="1506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E6C13E"/>
                </a:solidFill>
                <a:latin typeface="Arial"/>
                <a:cs typeface="Arial"/>
              </a:rPr>
              <a:t>Import</a:t>
            </a:r>
            <a:r>
              <a:rPr sz="2100" b="1" spc="-75" dirty="0">
                <a:solidFill>
                  <a:srgbClr val="E6C13E"/>
                </a:solidFill>
                <a:latin typeface="Arial"/>
                <a:cs typeface="Arial"/>
              </a:rPr>
              <a:t> </a:t>
            </a:r>
            <a:r>
              <a:rPr sz="2100" b="1" spc="-20" dirty="0">
                <a:solidFill>
                  <a:srgbClr val="E6C13E"/>
                </a:solidFill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9144" y="1272106"/>
            <a:ext cx="13576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E6C13E"/>
                </a:solidFill>
              </a:rPr>
              <a:t>Design</a:t>
            </a:r>
            <a:r>
              <a:rPr sz="2100" spc="-30" dirty="0">
                <a:solidFill>
                  <a:srgbClr val="E6C13E"/>
                </a:solidFill>
              </a:rPr>
              <a:t> </a:t>
            </a:r>
            <a:r>
              <a:rPr sz="2100" spc="-25" dirty="0">
                <a:solidFill>
                  <a:srgbClr val="E6C13E"/>
                </a:solidFill>
              </a:rPr>
              <a:t>ER</a:t>
            </a:r>
            <a:endParaRPr sz="2100"/>
          </a:p>
        </p:txBody>
      </p:sp>
      <p:sp>
        <p:nvSpPr>
          <p:cNvPr id="6" name="object 6"/>
          <p:cNvSpPr txBox="1"/>
          <p:nvPr/>
        </p:nvSpPr>
        <p:spPr>
          <a:xfrm>
            <a:off x="5250124" y="1337831"/>
            <a:ext cx="21983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E6C13E"/>
                </a:solidFill>
                <a:latin typeface="Arial"/>
                <a:cs typeface="Arial"/>
              </a:rPr>
              <a:t>Use</a:t>
            </a:r>
            <a:r>
              <a:rPr sz="2100" b="1" spc="-40" dirty="0">
                <a:solidFill>
                  <a:srgbClr val="E6C13E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6C13E"/>
                </a:solidFill>
                <a:latin typeface="Arial"/>
                <a:cs typeface="Arial"/>
              </a:rPr>
              <a:t>SQL</a:t>
            </a:r>
            <a:r>
              <a:rPr sz="2100" b="1" spc="-75" dirty="0">
                <a:solidFill>
                  <a:srgbClr val="E6C13E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E6C13E"/>
                </a:solidFill>
                <a:latin typeface="Arial"/>
                <a:cs typeface="Arial"/>
              </a:rPr>
              <a:t>Queries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9946" y="2089163"/>
            <a:ext cx="1497965" cy="210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SzPct val="106666"/>
              <a:buChar char="●"/>
              <a:tabLst>
                <a:tab pos="363855" algn="l"/>
              </a:tabLst>
            </a:pPr>
            <a:r>
              <a:rPr sz="1500" spc="-20" dirty="0">
                <a:solidFill>
                  <a:srgbClr val="274E13"/>
                </a:solidFill>
                <a:latin typeface="Arial MT"/>
                <a:cs typeface="Arial MT"/>
              </a:rPr>
              <a:t>SELECT</a:t>
            </a:r>
            <a:r>
              <a:rPr sz="1500" spc="-8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74E13"/>
                </a:solidFill>
                <a:latin typeface="Arial MT"/>
                <a:cs typeface="Arial MT"/>
              </a:rPr>
              <a:t>AS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363855" indent="-343535">
              <a:lnSpc>
                <a:spcPct val="100000"/>
              </a:lnSpc>
              <a:spcBef>
                <a:spcPts val="5"/>
              </a:spcBef>
              <a:buChar char="●"/>
              <a:tabLst>
                <a:tab pos="363855" algn="l"/>
              </a:tabLst>
            </a:pPr>
            <a:r>
              <a:rPr sz="1500" dirty="0">
                <a:solidFill>
                  <a:srgbClr val="274E13"/>
                </a:solidFill>
                <a:latin typeface="Arial MT"/>
                <a:cs typeface="Arial MT"/>
              </a:rPr>
              <a:t>JOIN</a:t>
            </a:r>
            <a:r>
              <a:rPr sz="1500" spc="-2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74E13"/>
                </a:solidFill>
                <a:latin typeface="Arial MT"/>
                <a:cs typeface="Arial MT"/>
              </a:rPr>
              <a:t>ON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363855" indent="-343535">
              <a:lnSpc>
                <a:spcPct val="100000"/>
              </a:lnSpc>
              <a:spcBef>
                <a:spcPts val="5"/>
              </a:spcBef>
              <a:buChar char="●"/>
              <a:tabLst>
                <a:tab pos="363855" algn="l"/>
              </a:tabLst>
            </a:pPr>
            <a:r>
              <a:rPr sz="1500" spc="-10" dirty="0">
                <a:solidFill>
                  <a:srgbClr val="274E13"/>
                </a:solidFill>
                <a:latin typeface="Arial MT"/>
                <a:cs typeface="Arial MT"/>
              </a:rPr>
              <a:t>WHERE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363855" indent="-343535">
              <a:lnSpc>
                <a:spcPct val="100000"/>
              </a:lnSpc>
              <a:spcBef>
                <a:spcPts val="5"/>
              </a:spcBef>
              <a:buChar char="●"/>
              <a:tabLst>
                <a:tab pos="363855" algn="l"/>
              </a:tabLst>
            </a:pPr>
            <a:r>
              <a:rPr sz="1500" dirty="0">
                <a:solidFill>
                  <a:srgbClr val="274E13"/>
                </a:solidFill>
                <a:latin typeface="Arial MT"/>
                <a:cs typeface="Arial MT"/>
              </a:rPr>
              <a:t>GROUP</a:t>
            </a:r>
            <a:r>
              <a:rPr sz="1500" spc="-5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74E13"/>
                </a:solidFill>
                <a:latin typeface="Arial MT"/>
                <a:cs typeface="Arial MT"/>
              </a:rPr>
              <a:t>BY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363855" indent="-343535">
              <a:lnSpc>
                <a:spcPct val="100000"/>
              </a:lnSpc>
              <a:spcBef>
                <a:spcPts val="5"/>
              </a:spcBef>
              <a:buChar char="●"/>
              <a:tabLst>
                <a:tab pos="363855" algn="l"/>
              </a:tabLst>
            </a:pPr>
            <a:r>
              <a:rPr sz="1500" dirty="0">
                <a:solidFill>
                  <a:srgbClr val="274E13"/>
                </a:solidFill>
                <a:latin typeface="Arial MT"/>
                <a:cs typeface="Arial MT"/>
              </a:rPr>
              <a:t>RANK</a:t>
            </a:r>
            <a:r>
              <a:rPr sz="1500" spc="-6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74E13"/>
                </a:solidFill>
                <a:latin typeface="Arial MT"/>
                <a:cs typeface="Arial MT"/>
              </a:rPr>
              <a:t>OVER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3079" y="1800474"/>
            <a:ext cx="41275" cy="556260"/>
            <a:chOff x="1623079" y="1800474"/>
            <a:chExt cx="41275" cy="556260"/>
          </a:xfrm>
        </p:grpSpPr>
        <p:sp>
          <p:nvSpPr>
            <p:cNvPr id="9" name="object 9"/>
            <p:cNvSpPr/>
            <p:nvPr/>
          </p:nvSpPr>
          <p:spPr>
            <a:xfrm>
              <a:off x="1643574" y="1800474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7842" y="2308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7842" y="2308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623079" y="3148124"/>
            <a:ext cx="41275" cy="556260"/>
            <a:chOff x="1623079" y="3148124"/>
            <a:chExt cx="41275" cy="556260"/>
          </a:xfrm>
        </p:grpSpPr>
        <p:sp>
          <p:nvSpPr>
            <p:cNvPr id="13" name="object 13"/>
            <p:cNvSpPr/>
            <p:nvPr/>
          </p:nvSpPr>
          <p:spPr>
            <a:xfrm>
              <a:off x="1643574" y="3148124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842" y="36558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842" y="36558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563312" y="1861263"/>
            <a:ext cx="2091055" cy="2061845"/>
            <a:chOff x="2563312" y="1861263"/>
            <a:chExt cx="2091055" cy="2061845"/>
          </a:xfrm>
        </p:grpSpPr>
        <p:sp>
          <p:nvSpPr>
            <p:cNvPr id="17" name="object 17"/>
            <p:cNvSpPr/>
            <p:nvPr/>
          </p:nvSpPr>
          <p:spPr>
            <a:xfrm>
              <a:off x="2568075" y="1896373"/>
              <a:ext cx="2051050" cy="2021839"/>
            </a:xfrm>
            <a:custGeom>
              <a:avLst/>
              <a:gdLst/>
              <a:ahLst/>
              <a:cxnLst/>
              <a:rect l="l" t="t" r="r" b="b"/>
              <a:pathLst>
                <a:path w="2051050" h="2021839">
                  <a:moveTo>
                    <a:pt x="0" y="2021775"/>
                  </a:moveTo>
                  <a:lnTo>
                    <a:pt x="2050603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07633" y="186602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2091" y="41550"/>
                  </a:moveTo>
                  <a:lnTo>
                    <a:pt x="0" y="19144"/>
                  </a:lnTo>
                  <a:lnTo>
                    <a:pt x="41826" y="0"/>
                  </a:lnTo>
                  <a:lnTo>
                    <a:pt x="22091" y="4155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07633" y="186602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2091" y="41550"/>
                  </a:moveTo>
                  <a:lnTo>
                    <a:pt x="41826" y="0"/>
                  </a:lnTo>
                  <a:lnTo>
                    <a:pt x="0" y="19144"/>
                  </a:lnTo>
                  <a:lnTo>
                    <a:pt x="22091" y="4155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1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2225" y="774415"/>
            <a:ext cx="3319779" cy="315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E6C13E"/>
                </a:solidFill>
                <a:latin typeface="Arial"/>
                <a:cs typeface="Arial"/>
              </a:rPr>
              <a:t>Entity-Relational-Model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Entity</a:t>
            </a:r>
            <a:r>
              <a:rPr sz="1200" b="1" spc="-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-</a:t>
            </a:r>
            <a:r>
              <a:rPr sz="1200" b="1" spc="-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Relationship</a:t>
            </a:r>
            <a:endParaRPr sz="1200">
              <a:latin typeface="Roboto"/>
              <a:cs typeface="Roboto"/>
            </a:endParaRPr>
          </a:p>
          <a:p>
            <a:pPr marL="422275" indent="-320675">
              <a:lnSpc>
                <a:spcPct val="100000"/>
              </a:lnSpc>
              <a:spcBef>
                <a:spcPts val="745"/>
              </a:spcBef>
              <a:buFont typeface="Arial MT"/>
              <a:buChar char="●"/>
              <a:tabLst>
                <a:tab pos="422275" algn="l"/>
              </a:tabLst>
            </a:pP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Branch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Customer: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1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Many</a:t>
            </a:r>
            <a:endParaRPr sz="1200">
              <a:latin typeface="Roboto"/>
              <a:cs typeface="Roboto"/>
            </a:endParaRPr>
          </a:p>
          <a:p>
            <a:pPr marL="422275" indent="-320675">
              <a:lnSpc>
                <a:spcPct val="100000"/>
              </a:lnSpc>
              <a:spcBef>
                <a:spcPts val="215"/>
              </a:spcBef>
              <a:buFont typeface="Arial MT"/>
              <a:buChar char="●"/>
              <a:tabLst>
                <a:tab pos="422275" algn="l"/>
              </a:tabLst>
            </a:pP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Customer</a:t>
            </a:r>
            <a:r>
              <a:rPr sz="12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Invoice:</a:t>
            </a:r>
            <a:r>
              <a:rPr sz="12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1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Many</a:t>
            </a:r>
            <a:endParaRPr sz="1200">
              <a:latin typeface="Roboto"/>
              <a:cs typeface="Roboto"/>
            </a:endParaRPr>
          </a:p>
          <a:p>
            <a:pPr marL="422275" indent="-320675">
              <a:lnSpc>
                <a:spcPct val="100000"/>
              </a:lnSpc>
              <a:spcBef>
                <a:spcPts val="219"/>
              </a:spcBef>
              <a:buFont typeface="Arial MT"/>
              <a:buChar char="●"/>
              <a:tabLst>
                <a:tab pos="422275" algn="l"/>
              </a:tabLst>
            </a:pP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Product</a:t>
            </a:r>
            <a:r>
              <a:rPr sz="12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Invoice:</a:t>
            </a:r>
            <a:r>
              <a:rPr sz="12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Many</a:t>
            </a:r>
            <a:r>
              <a:rPr sz="12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0D0D0D"/>
                </a:solidFill>
                <a:latin typeface="Roboto"/>
                <a:cs typeface="Roboto"/>
              </a:rPr>
              <a:t>1</a:t>
            </a:r>
            <a:endParaRPr sz="1200">
              <a:latin typeface="Roboto"/>
              <a:cs typeface="Roboto"/>
            </a:endParaRPr>
          </a:p>
          <a:p>
            <a:pPr marL="422275" indent="-320675">
              <a:lnSpc>
                <a:spcPct val="100000"/>
              </a:lnSpc>
              <a:spcBef>
                <a:spcPts val="215"/>
              </a:spcBef>
              <a:buFont typeface="Arial MT"/>
              <a:buChar char="●"/>
              <a:tabLst>
                <a:tab pos="422275" algn="l"/>
              </a:tabLst>
            </a:pP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Invoice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 Revenue: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1</a:t>
            </a: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0D0D0D"/>
                </a:solidFill>
                <a:latin typeface="Roboto"/>
                <a:cs typeface="Roboto"/>
              </a:rPr>
              <a:t>1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95"/>
              </a:spcBef>
              <a:buClr>
                <a:srgbClr val="0D0D0D"/>
              </a:buClr>
              <a:buFont typeface="Arial MT"/>
              <a:buChar char="●"/>
            </a:pPr>
            <a:endParaRPr sz="1200">
              <a:latin typeface="Roboto"/>
              <a:cs typeface="Roboto"/>
            </a:endParaRPr>
          </a:p>
          <a:p>
            <a:pPr marL="127000">
              <a:lnSpc>
                <a:spcPct val="100000"/>
              </a:lnSpc>
            </a:pP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Keys:</a:t>
            </a:r>
            <a:endParaRPr sz="1200">
              <a:latin typeface="Roboto"/>
              <a:cs typeface="Roboto"/>
            </a:endParaRPr>
          </a:p>
          <a:p>
            <a:pPr marL="459105" marR="343535" indent="-320675">
              <a:lnSpc>
                <a:spcPct val="114999"/>
              </a:lnSpc>
              <a:spcBef>
                <a:spcPts val="1040"/>
              </a:spcBef>
              <a:buFont typeface="Arial MT"/>
              <a:buChar char="●"/>
              <a:tabLst>
                <a:tab pos="459105" algn="l"/>
              </a:tabLst>
            </a:pP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Primary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Key: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Customer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ID; 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Branch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ID;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Invoice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ID;</a:t>
            </a: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 Product line</a:t>
            </a:r>
            <a:endParaRPr sz="1200">
              <a:latin typeface="Roboto"/>
              <a:cs typeface="Roboto"/>
            </a:endParaRPr>
          </a:p>
          <a:p>
            <a:pPr marL="459105" marR="458470" indent="-320675">
              <a:lnSpc>
                <a:spcPct val="114999"/>
              </a:lnSpc>
              <a:buFont typeface="Arial MT"/>
              <a:buChar char="●"/>
              <a:tabLst>
                <a:tab pos="459105" algn="l"/>
              </a:tabLst>
            </a:pP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Foreign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Key:</a:t>
            </a:r>
            <a:r>
              <a:rPr sz="1200" b="1" spc="2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Customer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ID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as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FK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in </a:t>
            </a: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Invoice/Invoice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ID</a:t>
            </a: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as</a:t>
            </a: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FK</a:t>
            </a: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sz="120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Revenue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850" y="772464"/>
            <a:ext cx="4392901" cy="4279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165" dirty="0"/>
              <a:t> </a:t>
            </a:r>
            <a:r>
              <a:rPr spc="-1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2874" y="289940"/>
            <a:ext cx="26600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E6C13E"/>
                </a:solidFill>
                <a:latin typeface="Arial"/>
                <a:cs typeface="Arial"/>
              </a:rPr>
              <a:t>Customer</a:t>
            </a:r>
            <a:r>
              <a:rPr sz="2300" b="1" spc="-125" dirty="0">
                <a:solidFill>
                  <a:srgbClr val="E6C13E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E6C13E"/>
                </a:solidFill>
                <a:latin typeface="Arial"/>
                <a:cs typeface="Arial"/>
              </a:rPr>
              <a:t>Analysis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812" y="1491125"/>
            <a:ext cx="4691175" cy="3499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125" y="1083130"/>
            <a:ext cx="39033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274E13"/>
                </a:solidFill>
                <a:latin typeface="Arial"/>
                <a:cs typeface="Arial"/>
              </a:rPr>
              <a:t>Total</a:t>
            </a:r>
            <a:r>
              <a:rPr sz="1500" b="1" spc="-4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spent</a:t>
            </a:r>
            <a:r>
              <a:rPr sz="1500" b="1" spc="-4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of</a:t>
            </a:r>
            <a:r>
              <a:rPr sz="1500" b="1" spc="-4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Member</a:t>
            </a:r>
            <a:r>
              <a:rPr sz="1500" b="1" spc="-4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/</a:t>
            </a:r>
            <a:r>
              <a:rPr sz="1500" b="1" spc="-4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Normal</a:t>
            </a:r>
            <a:r>
              <a:rPr sz="1500" b="1" spc="-4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274E13"/>
                </a:solidFill>
                <a:latin typeface="Arial"/>
                <a:cs typeface="Arial"/>
              </a:rPr>
              <a:t>Customers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165" dirty="0"/>
              <a:t> </a:t>
            </a:r>
            <a:r>
              <a:rPr spc="-1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1225" y="289940"/>
            <a:ext cx="24003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E6C13E"/>
                </a:solidFill>
                <a:latin typeface="Arial"/>
                <a:cs typeface="Arial"/>
              </a:rPr>
              <a:t>Product</a:t>
            </a:r>
            <a:r>
              <a:rPr sz="2300" b="1" spc="-100" dirty="0">
                <a:solidFill>
                  <a:srgbClr val="E6C13E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E6C13E"/>
                </a:solidFill>
                <a:latin typeface="Arial"/>
                <a:cs typeface="Arial"/>
              </a:rPr>
              <a:t>Analysis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474" y="1214524"/>
            <a:ext cx="5781698" cy="38544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89725" y="849667"/>
            <a:ext cx="5539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274E13"/>
                </a:solidFill>
                <a:latin typeface="Arial"/>
                <a:cs typeface="Arial"/>
              </a:rPr>
              <a:t>Total</a:t>
            </a:r>
            <a:r>
              <a:rPr sz="1500" b="1" spc="-4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Quantity</a:t>
            </a:r>
            <a:r>
              <a:rPr sz="1500" b="1" spc="-4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Sold</a:t>
            </a:r>
            <a:r>
              <a:rPr sz="1500" b="1" spc="-3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&amp;</a:t>
            </a:r>
            <a:r>
              <a:rPr sz="1500" b="1" spc="-4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274E13"/>
                </a:solidFill>
                <a:latin typeface="Arial"/>
                <a:cs typeface="Arial"/>
              </a:rPr>
              <a:t>Total</a:t>
            </a:r>
            <a:r>
              <a:rPr sz="1500" b="1" spc="-3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Gross</a:t>
            </a:r>
            <a:r>
              <a:rPr sz="1500" b="1" spc="-4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($)</a:t>
            </a:r>
            <a:r>
              <a:rPr sz="1500" b="1" spc="-3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Income</a:t>
            </a:r>
            <a:r>
              <a:rPr sz="1500" b="1" spc="-4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of</a:t>
            </a:r>
            <a:r>
              <a:rPr sz="1500" b="1" spc="-3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74E13"/>
                </a:solidFill>
                <a:latin typeface="Arial"/>
                <a:cs typeface="Arial"/>
              </a:rPr>
              <a:t>Product</a:t>
            </a:r>
            <a:r>
              <a:rPr sz="1500" b="1" spc="-4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274E13"/>
                </a:solidFill>
                <a:latin typeface="Arial"/>
                <a:cs typeface="Arial"/>
              </a:rPr>
              <a:t>lines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Summarize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3405" y="1032188"/>
            <a:ext cx="7371715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8775">
              <a:lnSpc>
                <a:spcPct val="100000"/>
              </a:lnSpc>
              <a:spcBef>
                <a:spcPts val="100"/>
              </a:spcBef>
              <a:buClr>
                <a:srgbClr val="274E13"/>
              </a:buClr>
              <a:buSzPct val="121428"/>
              <a:buChar char="●"/>
              <a:tabLst>
                <a:tab pos="371475" algn="l"/>
              </a:tabLst>
            </a:pPr>
            <a:r>
              <a:rPr dirty="0"/>
              <a:t>There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no</a:t>
            </a:r>
            <a:r>
              <a:rPr spc="-20" dirty="0"/>
              <a:t> </a:t>
            </a:r>
            <a:r>
              <a:rPr dirty="0"/>
              <a:t>difference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amount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money</a:t>
            </a:r>
            <a:r>
              <a:rPr spc="-20" dirty="0"/>
              <a:t> </a:t>
            </a:r>
            <a:r>
              <a:rPr dirty="0"/>
              <a:t>spent</a:t>
            </a:r>
            <a:r>
              <a:rPr spc="-20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dirty="0"/>
              <a:t>members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normal</a:t>
            </a:r>
            <a:r>
              <a:rPr spc="-20" dirty="0"/>
              <a:t> </a:t>
            </a:r>
            <a:r>
              <a:rPr spc="-10" dirty="0"/>
              <a:t>customers.</a:t>
            </a:r>
          </a:p>
          <a:p>
            <a:pPr>
              <a:lnSpc>
                <a:spcPct val="100000"/>
              </a:lnSpc>
              <a:spcBef>
                <a:spcPts val="790"/>
              </a:spcBef>
              <a:buFont typeface="Arial MT"/>
              <a:buChar char="●"/>
            </a:pPr>
            <a:endParaRPr spc="-10" dirty="0"/>
          </a:p>
          <a:p>
            <a:pPr marL="371475" indent="-358775">
              <a:lnSpc>
                <a:spcPct val="100000"/>
              </a:lnSpc>
              <a:buClr>
                <a:srgbClr val="274E13"/>
              </a:buClr>
              <a:buSzPct val="121428"/>
              <a:buChar char="●"/>
              <a:tabLst>
                <a:tab pos="371475" algn="l"/>
              </a:tabLst>
            </a:pPr>
            <a:r>
              <a:rPr spc="-10" dirty="0"/>
              <a:t>Best-</a:t>
            </a:r>
            <a:r>
              <a:rPr dirty="0"/>
              <a:t>selling</a:t>
            </a:r>
            <a:r>
              <a:rPr spc="-20" dirty="0"/>
              <a:t> </a:t>
            </a:r>
            <a:r>
              <a:rPr dirty="0"/>
              <a:t>product</a:t>
            </a:r>
            <a:r>
              <a:rPr spc="-20" dirty="0"/>
              <a:t> </a:t>
            </a:r>
            <a:r>
              <a:rPr dirty="0"/>
              <a:t>line:</a:t>
            </a:r>
            <a:r>
              <a:rPr spc="-20" dirty="0"/>
              <a:t> </a:t>
            </a:r>
            <a:r>
              <a:rPr dirty="0"/>
              <a:t>Electronic</a:t>
            </a:r>
            <a:r>
              <a:rPr spc="-15" dirty="0"/>
              <a:t> </a:t>
            </a:r>
            <a:r>
              <a:rPr spc="-10" dirty="0"/>
              <a:t>accessories.</a:t>
            </a:r>
          </a:p>
          <a:p>
            <a:pPr>
              <a:lnSpc>
                <a:spcPct val="100000"/>
              </a:lnSpc>
              <a:spcBef>
                <a:spcPts val="790"/>
              </a:spcBef>
              <a:buFont typeface="Arial MT"/>
              <a:buChar char="●"/>
            </a:pPr>
            <a:endParaRPr spc="-10" dirty="0"/>
          </a:p>
          <a:p>
            <a:pPr marL="371475" indent="-358775">
              <a:lnSpc>
                <a:spcPct val="100000"/>
              </a:lnSpc>
              <a:buClr>
                <a:srgbClr val="274E13"/>
              </a:buClr>
              <a:buSzPct val="121428"/>
              <a:buChar char="●"/>
              <a:tabLst>
                <a:tab pos="371475" algn="l"/>
              </a:tabLst>
            </a:pPr>
            <a:r>
              <a:rPr dirty="0"/>
              <a:t>Most</a:t>
            </a:r>
            <a:r>
              <a:rPr spc="-30" dirty="0"/>
              <a:t> </a:t>
            </a:r>
            <a:r>
              <a:rPr dirty="0"/>
              <a:t>profitable</a:t>
            </a:r>
            <a:r>
              <a:rPr spc="-25" dirty="0"/>
              <a:t> </a:t>
            </a:r>
            <a:r>
              <a:rPr dirty="0"/>
              <a:t>product</a:t>
            </a:r>
            <a:r>
              <a:rPr spc="-30" dirty="0"/>
              <a:t> </a:t>
            </a:r>
            <a:r>
              <a:rPr dirty="0"/>
              <a:t>line:</a:t>
            </a:r>
            <a:r>
              <a:rPr spc="-25" dirty="0"/>
              <a:t> </a:t>
            </a:r>
            <a:r>
              <a:rPr dirty="0"/>
              <a:t>Food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beverage.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 MT"/>
              <a:buChar char="●"/>
            </a:pPr>
            <a:endParaRPr spc="-10" dirty="0"/>
          </a:p>
          <a:p>
            <a:pPr marL="371475" indent="-335915">
              <a:lnSpc>
                <a:spcPct val="100000"/>
              </a:lnSpc>
              <a:buChar char="●"/>
              <a:tabLst>
                <a:tab pos="371475" algn="l"/>
              </a:tabLst>
            </a:pPr>
            <a:r>
              <a:rPr dirty="0"/>
              <a:t>Importance</a:t>
            </a:r>
            <a:r>
              <a:rPr spc="-3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having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database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keep</a:t>
            </a:r>
            <a:r>
              <a:rPr spc="-25" dirty="0"/>
              <a:t> </a:t>
            </a:r>
            <a:r>
              <a:rPr dirty="0"/>
              <a:t>tracking</a:t>
            </a:r>
            <a:r>
              <a:rPr spc="-25" dirty="0"/>
              <a:t> </a:t>
            </a:r>
            <a:r>
              <a:rPr dirty="0"/>
              <a:t>customer</a:t>
            </a:r>
            <a:r>
              <a:rPr spc="-20" dirty="0"/>
              <a:t> </a:t>
            </a:r>
            <a:r>
              <a:rPr spc="-10" dirty="0"/>
              <a:t>behavior.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pc="-10" dirty="0"/>
          </a:p>
          <a:p>
            <a:pPr marL="53975">
              <a:lnSpc>
                <a:spcPct val="100000"/>
              </a:lnSpc>
            </a:pPr>
            <a:r>
              <a:rPr lang="en-IN" sz="2300" b="1" spc="-10" dirty="0">
                <a:solidFill>
                  <a:srgbClr val="E6C13E"/>
                </a:solidFill>
                <a:latin typeface="Arial"/>
                <a:cs typeface="Arial"/>
              </a:rPr>
              <a:t>Deal Day </a:t>
            </a:r>
            <a:r>
              <a:rPr sz="2300" b="1" spc="-10" dirty="0">
                <a:solidFill>
                  <a:srgbClr val="E6C13E"/>
                </a:solidFill>
                <a:latin typeface="Arial"/>
                <a:cs typeface="Arial"/>
              </a:rPr>
              <a:t>Promotion</a:t>
            </a:r>
            <a:endParaRPr sz="2300" dirty="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450"/>
              </a:spcBef>
            </a:pPr>
            <a:r>
              <a:rPr dirty="0">
                <a:solidFill>
                  <a:srgbClr val="0D0D0D"/>
                </a:solidFill>
              </a:rPr>
              <a:t>Promote</a:t>
            </a:r>
            <a:r>
              <a:rPr spc="-3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the</a:t>
            </a:r>
            <a:r>
              <a:rPr spc="-2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most</a:t>
            </a:r>
            <a:r>
              <a:rPr spc="-2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profitable</a:t>
            </a:r>
            <a:r>
              <a:rPr spc="-2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product</a:t>
            </a:r>
            <a:r>
              <a:rPr spc="-2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line</a:t>
            </a:r>
            <a:r>
              <a:rPr spc="-2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to</a:t>
            </a:r>
            <a:r>
              <a:rPr spc="-2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leverage</a:t>
            </a:r>
            <a:r>
              <a:rPr spc="-2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sales</a:t>
            </a:r>
            <a:r>
              <a:rPr spc="-2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and</a:t>
            </a:r>
            <a:r>
              <a:rPr spc="-20" dirty="0">
                <a:solidFill>
                  <a:srgbClr val="0D0D0D"/>
                </a:solidFill>
              </a:rPr>
              <a:t> </a:t>
            </a:r>
            <a:r>
              <a:rPr spc="-10" dirty="0">
                <a:solidFill>
                  <a:srgbClr val="0D0D0D"/>
                </a:solidFill>
              </a:rPr>
              <a:t>profit.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-10" dirty="0">
              <a:solidFill>
                <a:srgbClr val="0D0D0D"/>
              </a:solidFill>
            </a:endParaRPr>
          </a:p>
          <a:p>
            <a:pPr marL="53975">
              <a:lnSpc>
                <a:spcPct val="100000"/>
              </a:lnSpc>
            </a:pPr>
            <a:r>
              <a:rPr dirty="0">
                <a:solidFill>
                  <a:srgbClr val="0D0D0D"/>
                </a:solidFill>
              </a:rPr>
              <a:t>Offer</a:t>
            </a:r>
            <a:r>
              <a:rPr spc="-2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promotions</a:t>
            </a:r>
            <a:r>
              <a:rPr spc="-1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exclusively</a:t>
            </a:r>
            <a:r>
              <a:rPr spc="-1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to</a:t>
            </a:r>
            <a:r>
              <a:rPr spc="-1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members</a:t>
            </a:r>
            <a:r>
              <a:rPr spc="-1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to</a:t>
            </a:r>
            <a:r>
              <a:rPr spc="-1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increase</a:t>
            </a:r>
            <a:r>
              <a:rPr spc="-1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the</a:t>
            </a:r>
            <a:r>
              <a:rPr spc="-1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number</a:t>
            </a:r>
            <a:r>
              <a:rPr spc="-1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of</a:t>
            </a:r>
            <a:r>
              <a:rPr spc="-10" dirty="0">
                <a:solidFill>
                  <a:srgbClr val="0D0D0D"/>
                </a:solidFill>
              </a:rPr>
              <a:t> memberships.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2475" y="3103740"/>
            <a:ext cx="23958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Thank</a:t>
            </a:r>
            <a:r>
              <a:rPr sz="3500" spc="-130" dirty="0"/>
              <a:t> </a:t>
            </a:r>
            <a:r>
              <a:rPr sz="3500" spc="-20" dirty="0"/>
              <a:t>you!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308</Words>
  <Application>Microsoft Office PowerPoint</Application>
  <PresentationFormat>On-screen Show (16:9)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MT</vt:lpstr>
      <vt:lpstr>Roboto</vt:lpstr>
      <vt:lpstr>Office Theme</vt:lpstr>
      <vt:lpstr>Steal the Deal Day! Supermarket Business Analysis</vt:lpstr>
      <vt:lpstr>Project Overview</vt:lpstr>
      <vt:lpstr>Key Challenges &amp; Constraints</vt:lpstr>
      <vt:lpstr>Design ER</vt:lpstr>
      <vt:lpstr>Database Design</vt:lpstr>
      <vt:lpstr>Business Insights</vt:lpstr>
      <vt:lpstr>Business Insights</vt:lpstr>
      <vt:lpstr>Summarize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4. Project Super Saver Day </dc:title>
  <cp:lastModifiedBy>Varshini S</cp:lastModifiedBy>
  <cp:revision>3</cp:revision>
  <dcterms:created xsi:type="dcterms:W3CDTF">2025-02-26T14:49:16Z</dcterms:created>
  <dcterms:modified xsi:type="dcterms:W3CDTF">2025-02-26T14:55:48Z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2025-02-26T00:00:00Z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2025-02-26T00:00:00Z</vt:filetime>
  </property>
</Properties>
</file>