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118" r:id="rId1"/>
  </p:sldMasterIdLst>
  <p:notesMasterIdLst>
    <p:notesMasterId r:id="rId15"/>
  </p:notesMasterIdLst>
  <p:sldIdLst>
    <p:sldId id="256" r:id="rId2"/>
    <p:sldId id="270" r:id="rId3"/>
    <p:sldId id="272" r:id="rId4"/>
    <p:sldId id="259" r:id="rId5"/>
    <p:sldId id="260" r:id="rId6"/>
    <p:sldId id="261" r:id="rId7"/>
    <p:sldId id="262" r:id="rId8"/>
    <p:sldId id="269" r:id="rId9"/>
    <p:sldId id="263" r:id="rId10"/>
    <p:sldId id="265" r:id="rId11"/>
    <p:sldId id="268" r:id="rId12"/>
    <p:sldId id="274" r:id="rId13"/>
    <p:sldId id="264"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9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38"/>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2400" dirty="0" smtClean="0"/>
              <a:t>EMPLOYEE</a:t>
            </a:r>
            <a:r>
              <a:rPr lang="en-US" sz="2400" baseline="0" dirty="0" smtClean="0"/>
              <a:t> PERFORMANCE ANALYSIS</a:t>
            </a:r>
            <a:endParaRPr lang="en-US" sz="2400" dirty="0"/>
          </a:p>
        </c:rich>
      </c:tx>
      <c:layout>
        <c:manualLayout>
          <c:xMode val="edge"/>
          <c:yMode val="edge"/>
          <c:x val="0.2319682101304501"/>
          <c:y val="4.7666330680894556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HIGH</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ser>
        <c:ser>
          <c:idx val="1"/>
          <c:order val="1"/>
          <c:tx>
            <c:strRef>
              <c:f>Sheet1!$C$3:$C$4</c:f>
              <c:strCache>
                <c:ptCount val="1"/>
                <c:pt idx="0">
                  <c:v>LOW</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ser>
        <c:ser>
          <c:idx val="2"/>
          <c:order val="2"/>
          <c:tx>
            <c:strRef>
              <c:f>Sheet1!$D$3:$D$4</c:f>
              <c:strCache>
                <c:ptCount val="1"/>
                <c:pt idx="0">
                  <c:v>MED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ser>
        <c:ser>
          <c:idx val="3"/>
          <c:order val="3"/>
          <c:tx>
            <c:strRef>
              <c:f>Sheet1!$E$3:$E$4</c:f>
              <c:strCache>
                <c:ptCount val="1"/>
                <c:pt idx="0">
                  <c:v>VERY HIGH</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ser>
        <c:dLbls>
          <c:showLegendKey val="0"/>
          <c:showVal val="0"/>
          <c:showCatName val="0"/>
          <c:showSerName val="0"/>
          <c:showPercent val="0"/>
          <c:showBubbleSize val="0"/>
        </c:dLbls>
        <c:gapWidth val="65"/>
        <c:shape val="box"/>
        <c:axId val="316916688"/>
        <c:axId val="316916296"/>
        <c:axId val="0"/>
      </c:bar3DChart>
      <c:catAx>
        <c:axId val="31691668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316916296"/>
        <c:crosses val="autoZero"/>
        <c:auto val="1"/>
        <c:lblAlgn val="ctr"/>
        <c:lblOffset val="100"/>
        <c:noMultiLvlLbl val="0"/>
      </c:catAx>
      <c:valAx>
        <c:axId val="316916296"/>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316916688"/>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760788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689610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76758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60480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604197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39898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99820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473888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35050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907551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6920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9/5/2024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542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9/5/2024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33384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9/5/2024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968903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519863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3799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9/5/2024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88894573"/>
      </p:ext>
    </p:extLst>
  </p:cSld>
  <p:clrMap bg1="lt1" tx1="dk1" bg2="lt2" tx2="dk2" accent1="accent1" accent2="accent2" accent3="accent3" accent4="accent4" accent5="accent5" accent6="accent6" hlink="hlink" folHlink="folHlink"/>
  <p:sldLayoutIdLst>
    <p:sldLayoutId id="2147484119" r:id="rId1"/>
    <p:sldLayoutId id="2147484120" r:id="rId2"/>
    <p:sldLayoutId id="2147484121" r:id="rId3"/>
    <p:sldLayoutId id="2147484122" r:id="rId4"/>
    <p:sldLayoutId id="2147484123" r:id="rId5"/>
    <p:sldLayoutId id="2147484124" r:id="rId6"/>
    <p:sldLayoutId id="2147484125" r:id="rId7"/>
    <p:sldLayoutId id="2147484126" r:id="rId8"/>
    <p:sldLayoutId id="2147484127" r:id="rId9"/>
    <p:sldLayoutId id="2147484128" r:id="rId10"/>
    <p:sldLayoutId id="2147484129" r:id="rId11"/>
    <p:sldLayoutId id="2147484130" r:id="rId12"/>
    <p:sldLayoutId id="2147484131" r:id="rId13"/>
    <p:sldLayoutId id="2147484132" r:id="rId14"/>
    <p:sldLayoutId id="2147484133" r:id="rId15"/>
    <p:sldLayoutId id="214748413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9418758" y="32004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82440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657444"/>
            <a:ext cx="9982200" cy="1678665"/>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2971800" y="3260635"/>
            <a:ext cx="8610600" cy="2677656"/>
          </a:xfrm>
          <a:prstGeom prst="rect">
            <a:avLst/>
          </a:prstGeom>
          <a:noFill/>
        </p:spPr>
        <p:txBody>
          <a:bodyPr wrap="square" rtlCol="0">
            <a:spAutoFit/>
          </a:bodyPr>
          <a:lstStyle/>
          <a:p>
            <a:r>
              <a:rPr lang="en-US" sz="2400" b="1" dirty="0" smtClean="0"/>
              <a:t>PRESENTED BY :-</a:t>
            </a:r>
          </a:p>
          <a:p>
            <a:r>
              <a:rPr lang="en-US" sz="2400" b="1" dirty="0" smtClean="0"/>
              <a:t>STUDENT </a:t>
            </a:r>
            <a:r>
              <a:rPr lang="en-US" sz="2400" b="1" dirty="0"/>
              <a:t>NAME</a:t>
            </a:r>
            <a:r>
              <a:rPr lang="en-US" sz="2400" b="1" dirty="0" smtClean="0"/>
              <a:t>: </a:t>
            </a:r>
            <a:r>
              <a:rPr lang="en-US" sz="2400" b="1" dirty="0" smtClean="0"/>
              <a:t>VARSHINI PRIYA J</a:t>
            </a:r>
            <a:endParaRPr lang="en-US" sz="2400" b="1" dirty="0" smtClean="0"/>
          </a:p>
          <a:p>
            <a:r>
              <a:rPr lang="en-US" sz="2400" b="1" dirty="0" smtClean="0"/>
              <a:t>REGISTER </a:t>
            </a:r>
            <a:r>
              <a:rPr lang="en-US" sz="2400" b="1" dirty="0"/>
              <a:t>NO</a:t>
            </a:r>
            <a:r>
              <a:rPr lang="en-US" sz="2400" b="1" dirty="0" smtClean="0"/>
              <a:t>: </a:t>
            </a:r>
            <a:r>
              <a:rPr lang="en-US" sz="2400" b="1" dirty="0" smtClean="0"/>
              <a:t>2213331096081</a:t>
            </a:r>
            <a:endParaRPr lang="en-US" sz="2400" b="1" dirty="0" smtClean="0"/>
          </a:p>
          <a:p>
            <a:r>
              <a:rPr lang="en-US" sz="2400" b="1" dirty="0" smtClean="0"/>
              <a:t>USER ID: </a:t>
            </a:r>
            <a:r>
              <a:rPr lang="en-US" sz="2400" b="1" dirty="0" smtClean="0"/>
              <a:t>asunm13332213331096081</a:t>
            </a:r>
            <a:endParaRPr lang="en-US" sz="2400" b="1" dirty="0"/>
          </a:p>
          <a:p>
            <a:r>
              <a:rPr lang="en-US" sz="2400" b="1" dirty="0" smtClean="0"/>
              <a:t>DEPARTMENT: COMMERCE</a:t>
            </a:r>
            <a:endParaRPr lang="en-US" sz="2400" b="1" dirty="0"/>
          </a:p>
          <a:p>
            <a:r>
              <a:rPr lang="en-US" sz="2400" b="1" dirty="0" smtClean="0"/>
              <a:t>COLLEGE: BHARATHI WOMEN’S COLLEGE</a:t>
            </a:r>
            <a:endParaRPr lang="en-US" sz="2400" b="1" dirty="0"/>
          </a:p>
          <a:p>
            <a:r>
              <a:rPr lang="en-US" sz="2400" dirty="0"/>
              <a:t>           </a:t>
            </a:r>
            <a:endParaRPr lang="en-IN" sz="2400" dirty="0"/>
          </a:p>
        </p:txBody>
      </p:sp>
      <p:sp>
        <p:nvSpPr>
          <p:cNvPr id="8" name="TextBox 7"/>
          <p:cNvSpPr txBox="1"/>
          <p:nvPr/>
        </p:nvSpPr>
        <p:spPr>
          <a:xfrm>
            <a:off x="2527419" y="1308846"/>
            <a:ext cx="7724776" cy="1446550"/>
          </a:xfrm>
          <a:prstGeom prst="rect">
            <a:avLst/>
          </a:prstGeom>
          <a:noFill/>
        </p:spPr>
        <p:txBody>
          <a:bodyPr wrap="square" rtlCol="0">
            <a:spAutoFit/>
          </a:bodyPr>
          <a:lstStyle/>
          <a:p>
            <a:r>
              <a:rPr lang="en-US" sz="4400" b="1" i="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EMPLOYEE PERFORMANCE ANALYSIS USING EXCEL</a:t>
            </a:r>
            <a:endParaRPr lang="en-US" sz="4400" b="1" i="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505200" y="10893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169386" y="628159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2" name="Title 1"/>
          <p:cNvSpPr>
            <a:spLocks noGrp="1"/>
          </p:cNvSpPr>
          <p:nvPr>
            <p:ph type="title"/>
          </p:nvPr>
        </p:nvSpPr>
        <p:spPr>
          <a:xfrm>
            <a:off x="2286000" y="34119"/>
            <a:ext cx="8610600" cy="1293028"/>
          </a:xfrm>
        </p:spPr>
        <p:txBody>
          <a:bodyPr/>
          <a:lstStyle/>
          <a:p>
            <a:r>
              <a:rPr lang="en-US" b="1" i="1" dirty="0" smtClean="0"/>
              <a:t>MODELLING</a:t>
            </a:r>
            <a:endParaRPr lang="en-US" b="1" i="1" dirty="0"/>
          </a:p>
        </p:txBody>
      </p:sp>
      <p:sp>
        <p:nvSpPr>
          <p:cNvPr id="8" name="TextBox 7"/>
          <p:cNvSpPr txBox="1"/>
          <p:nvPr/>
        </p:nvSpPr>
        <p:spPr>
          <a:xfrm>
            <a:off x="1646403" y="2558467"/>
            <a:ext cx="10668000" cy="3631763"/>
          </a:xfrm>
          <a:prstGeom prst="rect">
            <a:avLst/>
          </a:prstGeom>
          <a:noFill/>
        </p:spPr>
        <p:txBody>
          <a:bodyPr wrap="square" rtlCol="0">
            <a:spAutoFit/>
          </a:bodyPr>
          <a:lstStyle/>
          <a:p>
            <a:endParaRPr lang="en-US" sz="3200" b="1" dirty="0" smtClean="0"/>
          </a:p>
          <a:p>
            <a:pPr marL="342900" indent="-342900">
              <a:buFont typeface="Wingdings" panose="05000000000000000000" pitchFamily="2" charset="2"/>
              <a:buChar char="v"/>
            </a:pPr>
            <a:r>
              <a:rPr lang="en-US" sz="2000" b="1" dirty="0" smtClean="0"/>
              <a:t>DATA ACQUISITION :</a:t>
            </a:r>
          </a:p>
          <a:p>
            <a:r>
              <a:rPr lang="en-US" sz="2000" b="1" dirty="0" smtClean="0"/>
              <a:t>             </a:t>
            </a:r>
            <a:r>
              <a:rPr lang="en-US" sz="2000" dirty="0" smtClean="0"/>
              <a:t>1. Downloading the dataset from kaggle website.</a:t>
            </a:r>
          </a:p>
          <a:p>
            <a:r>
              <a:rPr lang="en-US" sz="2000" dirty="0"/>
              <a:t> </a:t>
            </a:r>
            <a:r>
              <a:rPr lang="en-US" sz="2000" dirty="0" smtClean="0"/>
              <a:t>            2. It is the company employees dataset .</a:t>
            </a:r>
          </a:p>
          <a:p>
            <a:pPr marL="342900" indent="-342900">
              <a:buFont typeface="Wingdings" panose="05000000000000000000" pitchFamily="2" charset="2"/>
              <a:buChar char="v"/>
            </a:pPr>
            <a:r>
              <a:rPr lang="en-US" sz="2000" b="1" dirty="0" smtClean="0"/>
              <a:t> COLLECTING THE FEATURES :</a:t>
            </a:r>
          </a:p>
          <a:p>
            <a:r>
              <a:rPr lang="en-US" sz="2000" b="1" dirty="0"/>
              <a:t> </a:t>
            </a:r>
            <a:r>
              <a:rPr lang="en-US" sz="2000" b="1" dirty="0" smtClean="0"/>
              <a:t>            </a:t>
            </a:r>
            <a:r>
              <a:rPr lang="en-US" sz="2000" dirty="0" smtClean="0"/>
              <a:t>1.  the original employees dataset has 29 features.</a:t>
            </a:r>
          </a:p>
          <a:p>
            <a:r>
              <a:rPr lang="en-US" sz="2000" dirty="0"/>
              <a:t> </a:t>
            </a:r>
            <a:r>
              <a:rPr lang="en-US" sz="2000" dirty="0" smtClean="0"/>
              <a:t>            2.  we are focusing on the 9 selected features for analysis</a:t>
            </a:r>
            <a:r>
              <a:rPr lang="en-US" sz="2000" b="1" dirty="0" smtClean="0"/>
              <a:t>.</a:t>
            </a:r>
          </a:p>
          <a:p>
            <a:pPr marL="342900" indent="-342900">
              <a:buFont typeface="Wingdings" panose="05000000000000000000" pitchFamily="2" charset="2"/>
              <a:buChar char="v"/>
            </a:pPr>
            <a:r>
              <a:rPr lang="en-US" sz="2000" b="1" dirty="0" smtClean="0"/>
              <a:t>DATA CLEANING:</a:t>
            </a:r>
          </a:p>
          <a:p>
            <a:r>
              <a:rPr lang="en-US" sz="2000" dirty="0"/>
              <a:t> </a:t>
            </a:r>
            <a:r>
              <a:rPr lang="en-US" sz="2000" dirty="0" smtClean="0"/>
              <a:t>           1. Using conditional formatting to highlight cells with missing values.</a:t>
            </a:r>
          </a:p>
          <a:p>
            <a:r>
              <a:rPr lang="en-US" sz="2000" dirty="0"/>
              <a:t> </a:t>
            </a:r>
            <a:r>
              <a:rPr lang="en-US" sz="2000" dirty="0" smtClean="0"/>
              <a:t>           2. utilize the filtering option to remove the missing values in the rows.</a:t>
            </a:r>
          </a:p>
          <a:p>
            <a:r>
              <a:rPr lang="en-US" dirty="0" smtClean="0"/>
              <a:t> 	</a:t>
            </a:r>
            <a:endParaRPr lang="en-US" dirty="0"/>
          </a:p>
        </p:txBody>
      </p:sp>
      <p:sp>
        <p:nvSpPr>
          <p:cNvPr id="10" name="TextBox 9"/>
          <p:cNvSpPr txBox="1"/>
          <p:nvPr/>
        </p:nvSpPr>
        <p:spPr>
          <a:xfrm>
            <a:off x="304800" y="1522580"/>
            <a:ext cx="8839200" cy="1077218"/>
          </a:xfrm>
          <a:prstGeom prst="rect">
            <a:avLst/>
          </a:prstGeom>
          <a:noFill/>
        </p:spPr>
        <p:txBody>
          <a:bodyPr wrap="square" rtlCol="0">
            <a:spAutoFit/>
          </a:bodyPr>
          <a:lstStyle/>
          <a:p>
            <a:r>
              <a:rPr lang="en-US" sz="3200" b="1" dirty="0" smtClean="0"/>
              <a:t>STEPS FOR EMPLOYESS PERFORMANCE ANALYSIS:</a:t>
            </a:r>
            <a:endParaRPr lang="en-US" sz="32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1981200" y="152400"/>
            <a:ext cx="8610600" cy="1293028"/>
          </a:xfrm>
        </p:spPr>
        <p:txBody>
          <a:bodyPr/>
          <a:lstStyle/>
          <a:p>
            <a:r>
              <a:rPr lang="en-IN" b="1" i="1" dirty="0" smtClean="0">
                <a:latin typeface="Times New Roman" panose="02020603050405020304" pitchFamily="18" charset="0"/>
                <a:cs typeface="Times New Roman" panose="02020603050405020304" pitchFamily="18" charset="0"/>
              </a:rPr>
              <a:t>MODELLING</a:t>
            </a:r>
            <a:endParaRPr lang="en-IN" b="1" i="1" dirty="0">
              <a:latin typeface="Times New Roman" panose="02020603050405020304" pitchFamily="18" charset="0"/>
              <a:cs typeface="Times New Roman" panose="02020603050405020304" pitchFamily="18" charset="0"/>
            </a:endParaRPr>
          </a:p>
        </p:txBody>
      </p:sp>
      <p:sp>
        <p:nvSpPr>
          <p:cNvPr id="3" name="Rectangle 2"/>
          <p:cNvSpPr/>
          <p:nvPr/>
        </p:nvSpPr>
        <p:spPr>
          <a:xfrm>
            <a:off x="1219200" y="2362200"/>
            <a:ext cx="10744200" cy="2554545"/>
          </a:xfrm>
          <a:prstGeom prst="rect">
            <a:avLst/>
          </a:prstGeom>
        </p:spPr>
        <p:txBody>
          <a:bodyPr wrap="square">
            <a:spAutoFit/>
          </a:bodyPr>
          <a:lstStyle/>
          <a:p>
            <a:pPr marL="342900" indent="-342900">
              <a:buFont typeface="Wingdings" panose="05000000000000000000" pitchFamily="2" charset="2"/>
              <a:buChar char="v"/>
            </a:pPr>
            <a:r>
              <a:rPr lang="en-US" sz="2000" b="1" dirty="0" smtClean="0"/>
              <a:t>CALCULATE </a:t>
            </a:r>
            <a:r>
              <a:rPr lang="en-US" sz="2000" b="1" dirty="0"/>
              <a:t>PERFORMANCE LEVEL: </a:t>
            </a:r>
          </a:p>
          <a:p>
            <a:r>
              <a:rPr lang="en-US" sz="2000" dirty="0"/>
              <a:t>   </a:t>
            </a:r>
            <a:r>
              <a:rPr lang="en-US" sz="2000" dirty="0" smtClean="0"/>
              <a:t>    1</a:t>
            </a:r>
            <a:r>
              <a:rPr lang="en-US" sz="2000" dirty="0"/>
              <a:t>. using </a:t>
            </a:r>
            <a:r>
              <a:rPr lang="en-US" sz="2000" dirty="0" smtClean="0"/>
              <a:t>IFS formula </a:t>
            </a:r>
            <a:r>
              <a:rPr lang="en-US" sz="2000" dirty="0"/>
              <a:t>to calculating employees performance level.</a:t>
            </a:r>
          </a:p>
          <a:p>
            <a:pPr marL="342900" indent="-342900">
              <a:buFont typeface="Wingdings" panose="05000000000000000000" pitchFamily="2" charset="2"/>
              <a:buChar char="v"/>
            </a:pPr>
            <a:r>
              <a:rPr lang="en-US" sz="2000" b="1" dirty="0" smtClean="0"/>
              <a:t> </a:t>
            </a:r>
            <a:r>
              <a:rPr lang="en-US" sz="2000" b="1" dirty="0"/>
              <a:t>DATA SUMMARIZING:</a:t>
            </a:r>
          </a:p>
          <a:p>
            <a:r>
              <a:rPr lang="en-US" sz="2000" dirty="0"/>
              <a:t>   </a:t>
            </a:r>
            <a:r>
              <a:rPr lang="en-US" sz="2000" dirty="0" smtClean="0"/>
              <a:t>    1</a:t>
            </a:r>
            <a:r>
              <a:rPr lang="en-US" sz="2000" dirty="0"/>
              <a:t>. using pivot table to summarize employee performance data</a:t>
            </a:r>
            <a:r>
              <a:rPr lang="en-US" sz="2000" dirty="0" smtClean="0"/>
              <a:t>.</a:t>
            </a:r>
            <a:endParaRPr lang="en-US" sz="2000" dirty="0"/>
          </a:p>
          <a:p>
            <a:r>
              <a:rPr lang="en-US" sz="2000" dirty="0"/>
              <a:t>  </a:t>
            </a:r>
            <a:r>
              <a:rPr lang="en-US" sz="2000" dirty="0" smtClean="0"/>
              <a:t>     </a:t>
            </a:r>
            <a:r>
              <a:rPr lang="en-US" sz="2000" dirty="0"/>
              <a:t>2. enabling easy comparison and aggregation of results.</a:t>
            </a:r>
          </a:p>
          <a:p>
            <a:pPr marL="342900" indent="-342900">
              <a:buFont typeface="Wingdings" panose="05000000000000000000" pitchFamily="2" charset="2"/>
              <a:buChar char="v"/>
            </a:pPr>
            <a:r>
              <a:rPr lang="en-US" sz="2000" b="1" dirty="0" smtClean="0"/>
              <a:t>DATA </a:t>
            </a:r>
            <a:r>
              <a:rPr lang="en-US" sz="2000" b="1" dirty="0"/>
              <a:t>VISUALIZATION :</a:t>
            </a:r>
          </a:p>
          <a:p>
            <a:r>
              <a:rPr lang="en-US" sz="2000" dirty="0"/>
              <a:t>    </a:t>
            </a:r>
            <a:r>
              <a:rPr lang="en-US" sz="2000" dirty="0" smtClean="0"/>
              <a:t>    1</a:t>
            </a:r>
            <a:r>
              <a:rPr lang="en-US" sz="2000" dirty="0"/>
              <a:t>. use recommended graphs and chats to visualize </a:t>
            </a:r>
            <a:r>
              <a:rPr lang="en-US" sz="2000" dirty="0" smtClean="0"/>
              <a:t>employee performance.</a:t>
            </a:r>
            <a:endParaRPr lang="en-US" sz="2000" dirty="0"/>
          </a:p>
          <a:p>
            <a:r>
              <a:rPr lang="en-US" sz="2000" dirty="0"/>
              <a:t>    </a:t>
            </a:r>
            <a:r>
              <a:rPr lang="en-US" sz="2000" dirty="0" smtClean="0"/>
              <a:t>    2. providing an intuitive and impactful way to communicate insights and trends.</a:t>
            </a:r>
            <a:endParaRPr lang="en-US" sz="2000" dirty="0"/>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544368231"/>
              </p:ext>
            </p:extLst>
          </p:nvPr>
        </p:nvGraphicFramePr>
        <p:xfrm>
          <a:off x="838200" y="1447800"/>
          <a:ext cx="10210800" cy="479583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7620000" y="304800"/>
            <a:ext cx="4495800" cy="769441"/>
          </a:xfrm>
          <a:prstGeom prst="rect">
            <a:avLst/>
          </a:prstGeom>
          <a:noFill/>
        </p:spPr>
        <p:txBody>
          <a:bodyPr wrap="square" rtlCol="0">
            <a:spAutoFit/>
          </a:bodyPr>
          <a:lstStyle/>
          <a:p>
            <a:r>
              <a:rPr lang="en-US" sz="4400" b="1" i="1" dirty="0" smtClean="0"/>
              <a:t>RESULTS</a:t>
            </a:r>
            <a:endParaRPr lang="en-US" sz="4400" b="1" i="1" dirty="0"/>
          </a:p>
        </p:txBody>
      </p:sp>
    </p:spTree>
    <p:extLst>
      <p:ext uri="{BB962C8B-B14F-4D97-AF65-F5344CB8AC3E}">
        <p14:creationId xmlns:p14="http://schemas.microsoft.com/office/powerpoint/2010/main" val="28898967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274435" y="668932"/>
            <a:ext cx="4217167" cy="752129"/>
          </a:xfrm>
          <a:prstGeom prst="rect">
            <a:avLst/>
          </a:prstGeom>
        </p:spPr>
        <p:txBody>
          <a:bodyPr vert="horz" wrap="square" lIns="0" tIns="13335" rIns="0" bIns="0" rtlCol="0">
            <a:spAutoFit/>
          </a:bodyPr>
          <a:lstStyle/>
          <a:p>
            <a:pPr marL="12700">
              <a:lnSpc>
                <a:spcPct val="100000"/>
              </a:lnSpc>
              <a:spcBef>
                <a:spcPts val="105"/>
              </a:spcBef>
            </a:pPr>
            <a:r>
              <a:rPr lang="en-US" sz="4800" b="1" spc="15" dirty="0" smtClean="0">
                <a:latin typeface="Trebuchet MS"/>
                <a:cs typeface="Trebuchet MS"/>
              </a:rPr>
              <a:t>CONCLUSION</a:t>
            </a:r>
            <a:endParaRPr sz="4800" dirty="0">
              <a:latin typeface="Trebuchet MS"/>
              <a:cs typeface="Trebuchet MS"/>
            </a:endParaRPr>
          </a:p>
        </p:txBody>
      </p:sp>
      <p:sp>
        <p:nvSpPr>
          <p:cNvPr id="14" name="object 3"/>
          <p:cNvSpPr/>
          <p:nvPr/>
        </p:nvSpPr>
        <p:spPr>
          <a:xfrm>
            <a:off x="11007106" y="194394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p:cNvSpPr txBox="1"/>
          <p:nvPr/>
        </p:nvSpPr>
        <p:spPr>
          <a:xfrm>
            <a:off x="2286000" y="2177096"/>
            <a:ext cx="8534400" cy="2677656"/>
          </a:xfrm>
          <a:prstGeom prst="rect">
            <a:avLst/>
          </a:prstGeom>
          <a:noFill/>
        </p:spPr>
        <p:txBody>
          <a:bodyPr wrap="square" rtlCol="0">
            <a:spAutoFit/>
          </a:bodyPr>
          <a:lstStyle/>
          <a:p>
            <a:r>
              <a:rPr lang="en-US" sz="2800" i="1" dirty="0" smtClean="0"/>
              <a:t>This analysis provides valuable insights into employee performance , enabling data-driven decisions to enhance development ,improve evaluations and drive business growth, ultimately unlocking the full potential of our workforce.</a:t>
            </a:r>
            <a:endParaRPr lang="en-US" sz="2800"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1752600"/>
            <a:ext cx="5562600" cy="769441"/>
          </a:xfrm>
          <a:prstGeom prst="rect">
            <a:avLst/>
          </a:prstGeom>
          <a:noFill/>
        </p:spPr>
        <p:txBody>
          <a:bodyPr wrap="square" rtlCol="0">
            <a:spAutoFit/>
          </a:bodyPr>
          <a:lstStyle/>
          <a:p>
            <a:r>
              <a:rPr lang="en-US" sz="4400" b="1" dirty="0" smtClean="0"/>
              <a:t>PROJECT TITLE</a:t>
            </a:r>
            <a:endParaRPr lang="en-US" sz="4400" b="1" dirty="0"/>
          </a:p>
        </p:txBody>
      </p:sp>
      <p:sp>
        <p:nvSpPr>
          <p:cNvPr id="2" name="TextBox 1"/>
          <p:cNvSpPr txBox="1"/>
          <p:nvPr/>
        </p:nvSpPr>
        <p:spPr>
          <a:xfrm>
            <a:off x="3429000" y="3352800"/>
            <a:ext cx="6248400" cy="1200329"/>
          </a:xfrm>
          <a:prstGeom prst="rect">
            <a:avLst/>
          </a:prstGeom>
          <a:noFill/>
        </p:spPr>
        <p:txBody>
          <a:bodyPr wrap="square" rtlCol="0">
            <a:spAutoFit/>
          </a:bodyPr>
          <a:lstStyle/>
          <a:p>
            <a:r>
              <a:rPr lang="en-US" sz="36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EMPLOYEE PERFORMANCE </a:t>
            </a:r>
          </a:p>
          <a:p>
            <a:r>
              <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36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ANALYSIS</a:t>
            </a:r>
            <a:endPar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133044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95800" y="1981200"/>
            <a:ext cx="4419600" cy="3416320"/>
          </a:xfrm>
          <a:prstGeom prst="rect">
            <a:avLst/>
          </a:prstGeom>
          <a:noFill/>
        </p:spPr>
        <p:txBody>
          <a:bodyPr wrap="square" rtlCol="0">
            <a:spAutoFit/>
          </a:bodyPr>
          <a:lstStyle/>
          <a:p>
            <a:pPr marL="342900" indent="-342900">
              <a:buAutoNum type="arabicPeriod"/>
            </a:pPr>
            <a:r>
              <a:rPr lang="en-US" sz="2400" b="1" dirty="0" smtClean="0"/>
              <a:t>Problem statement</a:t>
            </a:r>
          </a:p>
          <a:p>
            <a:pPr marL="342900" indent="-342900">
              <a:buAutoNum type="arabicPeriod"/>
            </a:pPr>
            <a:r>
              <a:rPr lang="en-US" sz="2400" b="1" dirty="0"/>
              <a:t> </a:t>
            </a:r>
            <a:r>
              <a:rPr lang="en-US" sz="2400" b="1" dirty="0" smtClean="0"/>
              <a:t>Project Overview</a:t>
            </a:r>
          </a:p>
          <a:p>
            <a:pPr marL="342900" indent="-342900">
              <a:buAutoNum type="arabicPeriod"/>
            </a:pPr>
            <a:r>
              <a:rPr lang="en-US" sz="2400" b="1" dirty="0"/>
              <a:t> </a:t>
            </a:r>
            <a:r>
              <a:rPr lang="en-US" sz="2400" b="1" dirty="0" smtClean="0"/>
              <a:t>End Users</a:t>
            </a:r>
          </a:p>
          <a:p>
            <a:pPr marL="342900" indent="-342900">
              <a:buAutoNum type="arabicPeriod"/>
            </a:pPr>
            <a:r>
              <a:rPr lang="en-US" sz="2400" b="1" dirty="0"/>
              <a:t> </a:t>
            </a:r>
            <a:r>
              <a:rPr lang="en-US" sz="2400" b="1" dirty="0" smtClean="0"/>
              <a:t>Our Solution and Proposition</a:t>
            </a:r>
          </a:p>
          <a:p>
            <a:pPr marL="342900" indent="-342900">
              <a:buAutoNum type="arabicPeriod"/>
            </a:pPr>
            <a:r>
              <a:rPr lang="en-US" sz="2400" b="1" dirty="0"/>
              <a:t> </a:t>
            </a:r>
            <a:r>
              <a:rPr lang="en-US" sz="2400" b="1" dirty="0" smtClean="0"/>
              <a:t>Dataset Description</a:t>
            </a:r>
          </a:p>
          <a:p>
            <a:pPr marL="342900" indent="-342900">
              <a:buAutoNum type="arabicPeriod"/>
            </a:pPr>
            <a:r>
              <a:rPr lang="en-US" sz="2400" b="1" dirty="0"/>
              <a:t> </a:t>
            </a:r>
            <a:r>
              <a:rPr lang="en-US" sz="2400" b="1" dirty="0" smtClean="0"/>
              <a:t>Modelling Approach</a:t>
            </a:r>
          </a:p>
          <a:p>
            <a:pPr marL="342900" indent="-342900">
              <a:buAutoNum type="arabicPeriod"/>
            </a:pPr>
            <a:r>
              <a:rPr lang="en-US" sz="2400" b="1" dirty="0"/>
              <a:t> </a:t>
            </a:r>
            <a:r>
              <a:rPr lang="en-US" sz="2400" b="1" dirty="0" smtClean="0"/>
              <a:t>Result and Discussion </a:t>
            </a:r>
          </a:p>
          <a:p>
            <a:pPr marL="342900" indent="-342900">
              <a:buAutoNum type="arabicPeriod"/>
            </a:pPr>
            <a:r>
              <a:rPr lang="en-US" sz="2400" b="1" dirty="0"/>
              <a:t> </a:t>
            </a:r>
            <a:r>
              <a:rPr lang="en-US" sz="2400" b="1" dirty="0" smtClean="0"/>
              <a:t>Conclusion </a:t>
            </a:r>
            <a:endParaRPr lang="en-US" sz="2400" b="1" dirty="0"/>
          </a:p>
        </p:txBody>
      </p:sp>
      <p:sp>
        <p:nvSpPr>
          <p:cNvPr id="5" name="TextBox 4"/>
          <p:cNvSpPr txBox="1"/>
          <p:nvPr/>
        </p:nvSpPr>
        <p:spPr>
          <a:xfrm>
            <a:off x="2590800" y="859470"/>
            <a:ext cx="3505200" cy="707886"/>
          </a:xfrm>
          <a:prstGeom prst="rect">
            <a:avLst/>
          </a:prstGeom>
          <a:noFill/>
        </p:spPr>
        <p:txBody>
          <a:bodyPr wrap="square" rtlCol="0">
            <a:spAutoFit/>
          </a:bodyPr>
          <a:lstStyle/>
          <a:p>
            <a:r>
              <a:rPr lang="en-US" sz="4000" b="1" dirty="0" smtClean="0"/>
              <a:t>AGENDA</a:t>
            </a:r>
            <a:endParaRPr lang="en-US" sz="4000" b="1" dirty="0"/>
          </a:p>
        </p:txBody>
      </p:sp>
    </p:spTree>
    <p:extLst>
      <p:ext uri="{BB962C8B-B14F-4D97-AF65-F5344CB8AC3E}">
        <p14:creationId xmlns:p14="http://schemas.microsoft.com/office/powerpoint/2010/main" val="21435404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20200" y="3309937"/>
            <a:ext cx="2762250" cy="3257550"/>
            <a:chOff x="9220200" y="3309937"/>
            <a:chExt cx="2762250" cy="3257550"/>
          </a:xfrm>
        </p:grpSpPr>
        <p:sp>
          <p:nvSpPr>
            <p:cNvPr id="3" name="object 3"/>
            <p:cNvSpPr/>
            <p:nvPr/>
          </p:nvSpPr>
          <p:spPr>
            <a:xfrm>
              <a:off x="10439400" y="56392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26065" y="607240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9220200" y="3309937"/>
              <a:ext cx="2762250" cy="3257550"/>
            </a:xfrm>
            <a:prstGeom prst="rect">
              <a:avLst/>
            </a:prstGeom>
          </p:spPr>
        </p:pic>
      </p:grpSp>
      <p:sp>
        <p:nvSpPr>
          <p:cNvPr id="6" name="object 6"/>
          <p:cNvSpPr/>
          <p:nvPr/>
        </p:nvSpPr>
        <p:spPr>
          <a:xfrm>
            <a:off x="11207441" y="18661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1601688"/>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i="1" spc="-20" dirty="0"/>
              <a:t>P</a:t>
            </a:r>
            <a:r>
              <a:rPr sz="4250" b="1" i="1" spc="15" dirty="0"/>
              <a:t>ROB</a:t>
            </a:r>
            <a:r>
              <a:rPr sz="4250" b="1" i="1" spc="55" dirty="0"/>
              <a:t>L</a:t>
            </a:r>
            <a:r>
              <a:rPr sz="4250" b="1" i="1" spc="-20" dirty="0"/>
              <a:t>E</a:t>
            </a:r>
            <a:r>
              <a:rPr sz="4250" b="1" i="1" spc="20" dirty="0"/>
              <a:t>M</a:t>
            </a:r>
            <a:r>
              <a:rPr sz="4250" b="1" i="1" dirty="0"/>
              <a:t>	</a:t>
            </a:r>
            <a:r>
              <a:rPr sz="4250" b="1" i="1" spc="10" dirty="0"/>
              <a:t>S</a:t>
            </a:r>
            <a:r>
              <a:rPr sz="4250" b="1" i="1" spc="-370" dirty="0"/>
              <a:t>T</a:t>
            </a:r>
            <a:r>
              <a:rPr sz="4250" b="1" i="1" spc="-375" dirty="0"/>
              <a:t>A</a:t>
            </a:r>
            <a:r>
              <a:rPr sz="4250" b="1" i="1" spc="15" dirty="0"/>
              <a:t>T</a:t>
            </a:r>
            <a:r>
              <a:rPr sz="4250" b="1" i="1" spc="-10" dirty="0"/>
              <a:t>E</a:t>
            </a:r>
            <a:r>
              <a:rPr sz="4250" b="1" i="1" spc="-20" dirty="0"/>
              <a:t>ME</a:t>
            </a:r>
            <a:r>
              <a:rPr sz="4250" b="1" i="1" spc="10" dirty="0"/>
              <a:t>NT</a:t>
            </a:r>
            <a:endParaRPr sz="4250" b="1" i="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p:cNvSpPr txBox="1"/>
          <p:nvPr/>
        </p:nvSpPr>
        <p:spPr>
          <a:xfrm>
            <a:off x="1905000" y="2819400"/>
            <a:ext cx="7010400" cy="3108543"/>
          </a:xfrm>
          <a:prstGeom prst="rect">
            <a:avLst/>
          </a:prstGeom>
          <a:noFill/>
        </p:spPr>
        <p:txBody>
          <a:bodyPr wrap="square" rtlCol="0">
            <a:spAutoFit/>
          </a:bodyPr>
          <a:lstStyle/>
          <a:p>
            <a:r>
              <a:rPr lang="en-US" sz="2800" dirty="0" smtClean="0"/>
              <a:t>The problem is to identify the human resources department of ABC corporation. Identify and address performance gaps, Improve accuracy in predicting and enhancing employee performance to reduce turnover and boost productivity</a:t>
            </a:r>
            <a:r>
              <a:rPr lang="en-US" dirty="0" smtClean="0"/>
              <a: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37009" y="30480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361950" y="611089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1284" y="1587414"/>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i="1" spc="5" dirty="0" smtClean="0"/>
              <a:t>PROJE</a:t>
            </a:r>
            <a:r>
              <a:rPr lang="en-US" sz="4250" b="1" i="1" spc="5" dirty="0" smtClean="0"/>
              <a:t>CT </a:t>
            </a:r>
            <a:r>
              <a:rPr sz="4250" b="1" i="1" spc="-20" dirty="0" smtClean="0"/>
              <a:t>OVERVIEW</a:t>
            </a:r>
            <a:endParaRPr sz="4250" b="1" i="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xmlns="" id="{F050B57B-77CA-84FA-9910-3F41C17BBB48}"/>
              </a:ext>
            </a:extLst>
          </p:cNvPr>
          <p:cNvSpPr txBox="1"/>
          <p:nvPr/>
        </p:nvSpPr>
        <p:spPr>
          <a:xfrm>
            <a:off x="6629400" y="450542"/>
            <a:ext cx="7924800" cy="830997"/>
          </a:xfrm>
          <a:prstGeom prst="rect">
            <a:avLst/>
          </a:prstGeom>
          <a:noFill/>
        </p:spPr>
        <p:txBody>
          <a:bodyPr wrap="square" rtlCol="0">
            <a:spAutoFit/>
          </a:bodyPr>
          <a:lstStyle/>
          <a:p>
            <a:pPr lvl="1">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512272" y="2571469"/>
            <a:ext cx="7772400" cy="3539430"/>
          </a:xfrm>
          <a:prstGeom prst="rect">
            <a:avLst/>
          </a:prstGeom>
          <a:noFill/>
        </p:spPr>
        <p:txBody>
          <a:bodyPr wrap="square" rtlCol="0">
            <a:spAutoFit/>
          </a:bodyPr>
          <a:lstStyle/>
          <a:p>
            <a:r>
              <a:rPr lang="en-US" sz="2800" dirty="0" smtClean="0"/>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506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420948" y="558997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415712" y="632459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143000" y="2057400"/>
            <a:ext cx="7315200" cy="632224"/>
          </a:xfrm>
          <a:prstGeom prst="rect">
            <a:avLst/>
          </a:prstGeom>
        </p:spPr>
        <p:txBody>
          <a:bodyPr vert="horz" wrap="square" lIns="0" tIns="16510" rIns="0" bIns="0" rtlCol="0">
            <a:spAutoFit/>
          </a:bodyPr>
          <a:lstStyle/>
          <a:p>
            <a:pPr marL="12700">
              <a:lnSpc>
                <a:spcPct val="100000"/>
              </a:lnSpc>
              <a:spcBef>
                <a:spcPts val="130"/>
              </a:spcBef>
            </a:pPr>
            <a:r>
              <a:rPr b="1" spc="25" dirty="0"/>
              <a:t>W</a:t>
            </a:r>
            <a:r>
              <a:rPr b="1" spc="-20" dirty="0"/>
              <a:t>H</a:t>
            </a:r>
            <a:r>
              <a:rPr b="1" spc="20" dirty="0"/>
              <a:t>O</a:t>
            </a:r>
            <a:r>
              <a:rPr b="1" spc="-235" dirty="0"/>
              <a:t> </a:t>
            </a:r>
            <a:r>
              <a:rPr b="1" spc="-10" dirty="0"/>
              <a:t>AR</a:t>
            </a:r>
            <a:r>
              <a:rPr b="1" spc="15" dirty="0"/>
              <a:t>E</a:t>
            </a:r>
            <a:r>
              <a:rPr b="1" spc="-35" dirty="0"/>
              <a:t> </a:t>
            </a:r>
            <a:r>
              <a:rPr b="1" spc="-10" dirty="0"/>
              <a:t>T</a:t>
            </a:r>
            <a:r>
              <a:rPr b="1" spc="-15" dirty="0"/>
              <a:t>H</a:t>
            </a:r>
            <a:r>
              <a:rPr b="1" spc="15" dirty="0"/>
              <a:t>E</a:t>
            </a:r>
            <a:r>
              <a:rPr b="1" spc="-35" dirty="0"/>
              <a:t> </a:t>
            </a:r>
            <a:r>
              <a:rPr b="1" spc="-20" dirty="0" smtClean="0"/>
              <a:t>E</a:t>
            </a:r>
            <a:r>
              <a:rPr b="1" spc="30" dirty="0" smtClean="0"/>
              <a:t>N</a:t>
            </a:r>
            <a:r>
              <a:rPr b="1" spc="15" dirty="0" smtClean="0"/>
              <a:t>D</a:t>
            </a:r>
            <a:r>
              <a:rPr lang="en-US" b="1" spc="15" dirty="0" smtClean="0"/>
              <a:t> </a:t>
            </a:r>
            <a:r>
              <a:rPr b="1" dirty="0" smtClean="0"/>
              <a:t>U</a:t>
            </a:r>
            <a:r>
              <a:rPr b="1" spc="10" dirty="0" smtClean="0"/>
              <a:t>S</a:t>
            </a:r>
            <a:r>
              <a:rPr b="1" spc="-25" dirty="0" smtClean="0"/>
              <a:t>E</a:t>
            </a:r>
            <a:r>
              <a:rPr b="1" spc="-10" dirty="0" smtClean="0"/>
              <a:t>R</a:t>
            </a:r>
            <a:r>
              <a:rPr b="1" spc="5" dirty="0" smtClean="0"/>
              <a:t>S</a:t>
            </a:r>
            <a:r>
              <a:rPr b="1" spc="5" dirty="0"/>
              <a:t>?</a:t>
            </a:r>
            <a:endParaRPr b="1"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p:cNvSpPr txBox="1"/>
          <p:nvPr/>
        </p:nvSpPr>
        <p:spPr>
          <a:xfrm>
            <a:off x="2743200" y="2977784"/>
            <a:ext cx="7229475" cy="2677656"/>
          </a:xfrm>
          <a:prstGeom prst="rect">
            <a:avLst/>
          </a:prstGeom>
          <a:noFill/>
        </p:spPr>
        <p:txBody>
          <a:bodyPr wrap="square" rtlCol="0">
            <a:spAutoFit/>
          </a:bodyPr>
          <a:lstStyle/>
          <a:p>
            <a:pPr marL="285750" indent="-285750">
              <a:buFont typeface="Wingdings" panose="05000000000000000000" pitchFamily="2" charset="2"/>
              <a:buChar char="v"/>
            </a:pPr>
            <a:r>
              <a:rPr lang="en-US" sz="2800" dirty="0" smtClean="0"/>
              <a:t>1.Human Resource Team</a:t>
            </a:r>
          </a:p>
          <a:p>
            <a:pPr marL="285750" indent="-285750">
              <a:buFont typeface="Wingdings" panose="05000000000000000000" pitchFamily="2" charset="2"/>
              <a:buChar char="v"/>
            </a:pPr>
            <a:r>
              <a:rPr lang="en-US" sz="2800" dirty="0" smtClean="0"/>
              <a:t>2. CEO</a:t>
            </a:r>
          </a:p>
          <a:p>
            <a:pPr marL="285750" indent="-285750">
              <a:buFont typeface="Wingdings" panose="05000000000000000000" pitchFamily="2" charset="2"/>
              <a:buChar char="v"/>
            </a:pPr>
            <a:r>
              <a:rPr lang="en-US" sz="2800" dirty="0" smtClean="0"/>
              <a:t>3.Managing Director</a:t>
            </a:r>
          </a:p>
          <a:p>
            <a:pPr marL="285750" indent="-285750">
              <a:buFont typeface="Wingdings" panose="05000000000000000000" pitchFamily="2" charset="2"/>
              <a:buChar char="v"/>
            </a:pPr>
            <a:r>
              <a:rPr lang="en-US" sz="2800" dirty="0" smtClean="0"/>
              <a:t>4.Employees</a:t>
            </a:r>
          </a:p>
          <a:p>
            <a:pPr marL="285750" indent="-285750">
              <a:buFont typeface="Wingdings" panose="05000000000000000000" pitchFamily="2" charset="2"/>
              <a:buChar char="v"/>
            </a:pPr>
            <a:r>
              <a:rPr lang="en-US" sz="2800" dirty="0" smtClean="0"/>
              <a:t>5.Training and Development Team</a:t>
            </a:r>
          </a:p>
          <a:p>
            <a:pPr marL="285750" indent="-285750">
              <a:buFont typeface="Wingdings" panose="05000000000000000000" pitchFamily="2" charset="2"/>
              <a:buChar char="v"/>
            </a:pPr>
            <a:r>
              <a:rPr lang="en-US" sz="2800" dirty="0" smtClean="0"/>
              <a:t>6.Performance review committees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600" y="2474438"/>
            <a:ext cx="2590800" cy="3442648"/>
          </a:xfrm>
          <a:prstGeom prst="rect">
            <a:avLst/>
          </a:prstGeom>
        </p:spPr>
      </p:pic>
      <p:sp>
        <p:nvSpPr>
          <p:cNvPr id="3" name="object 3"/>
          <p:cNvSpPr/>
          <p:nvPr/>
        </p:nvSpPr>
        <p:spPr>
          <a:xfrm>
            <a:off x="11506200" y="56197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61950" y="1600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43706" y="62865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066800" y="1537325"/>
            <a:ext cx="9763125" cy="567463"/>
          </a:xfrm>
          <a:prstGeom prst="rect">
            <a:avLst/>
          </a:prstGeom>
        </p:spPr>
        <p:txBody>
          <a:bodyPr vert="horz" wrap="square" lIns="0" tIns="13335" rIns="0" bIns="0" rtlCol="0">
            <a:spAutoFit/>
          </a:bodyPr>
          <a:lstStyle/>
          <a:p>
            <a:pPr marL="12700">
              <a:lnSpc>
                <a:spcPct val="100000"/>
              </a:lnSpc>
              <a:spcBef>
                <a:spcPts val="105"/>
              </a:spcBef>
            </a:pPr>
            <a:r>
              <a:rPr sz="3600" b="1" i="1" spc="10" dirty="0"/>
              <a:t>O</a:t>
            </a:r>
            <a:r>
              <a:rPr sz="3600" b="1" i="1" spc="25" dirty="0"/>
              <a:t>U</a:t>
            </a:r>
            <a:r>
              <a:rPr sz="3600" b="1" i="1" dirty="0"/>
              <a:t>R</a:t>
            </a:r>
            <a:r>
              <a:rPr sz="3600" b="1" i="1" spc="5" dirty="0"/>
              <a:t> </a:t>
            </a:r>
            <a:r>
              <a:rPr sz="3600" b="1" i="1" spc="25" dirty="0"/>
              <a:t>S</a:t>
            </a:r>
            <a:r>
              <a:rPr sz="3600" b="1" i="1" spc="10" dirty="0"/>
              <a:t>O</a:t>
            </a:r>
            <a:r>
              <a:rPr sz="3600" b="1" i="1" spc="25" dirty="0"/>
              <a:t>LU</a:t>
            </a:r>
            <a:r>
              <a:rPr sz="3600" b="1" i="1" spc="-35" dirty="0"/>
              <a:t>T</a:t>
            </a:r>
            <a:r>
              <a:rPr sz="3600" b="1" i="1" spc="-30" dirty="0"/>
              <a:t>I</a:t>
            </a:r>
            <a:r>
              <a:rPr sz="3600" b="1" i="1" spc="10" dirty="0"/>
              <a:t>O</a:t>
            </a:r>
            <a:r>
              <a:rPr sz="3600" b="1" i="1" dirty="0"/>
              <a:t>N</a:t>
            </a:r>
            <a:r>
              <a:rPr sz="3600" b="1" i="1" spc="-345" dirty="0"/>
              <a:t> </a:t>
            </a:r>
            <a:r>
              <a:rPr sz="3600" b="1" i="1" spc="-35" dirty="0"/>
              <a:t>A</a:t>
            </a:r>
            <a:r>
              <a:rPr sz="3600" b="1" i="1" spc="-5" dirty="0"/>
              <a:t>N</a:t>
            </a:r>
            <a:r>
              <a:rPr sz="3600" b="1" i="1" dirty="0"/>
              <a:t>D</a:t>
            </a:r>
            <a:r>
              <a:rPr sz="3600" b="1" i="1" spc="35" dirty="0"/>
              <a:t> </a:t>
            </a:r>
            <a:r>
              <a:rPr sz="3600" b="1" i="1" spc="-30" dirty="0"/>
              <a:t>I</a:t>
            </a:r>
            <a:r>
              <a:rPr sz="3600" b="1" i="1" spc="-35" dirty="0"/>
              <a:t>T</a:t>
            </a:r>
            <a:r>
              <a:rPr sz="3600" b="1" i="1" dirty="0"/>
              <a:t>S</a:t>
            </a:r>
            <a:r>
              <a:rPr sz="3600" b="1" i="1" spc="60" dirty="0"/>
              <a:t> </a:t>
            </a:r>
            <a:r>
              <a:rPr sz="3600" b="1" i="1" spc="-295" dirty="0"/>
              <a:t>V</a:t>
            </a:r>
            <a:r>
              <a:rPr sz="3600" b="1" i="1" spc="-35" dirty="0"/>
              <a:t>A</a:t>
            </a:r>
            <a:r>
              <a:rPr sz="3600" b="1" i="1" spc="25" dirty="0"/>
              <a:t>LU</a:t>
            </a:r>
            <a:r>
              <a:rPr sz="3600" b="1" i="1" dirty="0"/>
              <a:t>E</a:t>
            </a:r>
            <a:r>
              <a:rPr sz="3600" b="1" i="1" spc="-65" dirty="0"/>
              <a:t> </a:t>
            </a:r>
            <a:r>
              <a:rPr sz="3600" b="1" i="1" spc="-15" dirty="0" smtClean="0"/>
              <a:t>P</a:t>
            </a:r>
            <a:r>
              <a:rPr sz="3600" b="1" i="1" spc="-30" dirty="0" smtClean="0"/>
              <a:t>R</a:t>
            </a:r>
            <a:r>
              <a:rPr sz="3600" b="1" i="1" spc="10" dirty="0" smtClean="0"/>
              <a:t>O</a:t>
            </a:r>
            <a:r>
              <a:rPr sz="3600" b="1" i="1" spc="-15" dirty="0" smtClean="0"/>
              <a:t>P</a:t>
            </a:r>
            <a:r>
              <a:rPr sz="3600" b="1" i="1" spc="10" dirty="0" smtClean="0"/>
              <a:t>O</a:t>
            </a:r>
            <a:r>
              <a:rPr sz="3600" b="1" i="1" spc="25" dirty="0" smtClean="0"/>
              <a:t>S</a:t>
            </a:r>
            <a:r>
              <a:rPr sz="3600" b="1" i="1" spc="-30" dirty="0" smtClean="0"/>
              <a:t>I</a:t>
            </a:r>
            <a:r>
              <a:rPr sz="3600" b="1" i="1" spc="-35" dirty="0" smtClean="0"/>
              <a:t>T</a:t>
            </a:r>
            <a:r>
              <a:rPr sz="3600" b="1" i="1" spc="-30" dirty="0" smtClean="0"/>
              <a:t>I</a:t>
            </a:r>
            <a:r>
              <a:rPr sz="3600" b="1" i="1" spc="10" dirty="0" smtClean="0"/>
              <a:t>O</a:t>
            </a:r>
            <a:r>
              <a:rPr sz="3600" b="1" i="1" dirty="0" smtClean="0"/>
              <a:t>N</a:t>
            </a:r>
            <a:endParaRPr sz="3600" b="1" i="1"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p:cNvSpPr txBox="1"/>
          <p:nvPr/>
        </p:nvSpPr>
        <p:spPr>
          <a:xfrm>
            <a:off x="2847833" y="3041600"/>
            <a:ext cx="7315200" cy="230832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t>Highlighting missing values using conditional formatting.</a:t>
            </a:r>
          </a:p>
          <a:p>
            <a:pPr marL="342900" indent="-342900">
              <a:buFont typeface="Wingdings" panose="05000000000000000000" pitchFamily="2" charset="2"/>
              <a:buChar char="Ø"/>
            </a:pPr>
            <a:r>
              <a:rPr lang="en-US" sz="2400" dirty="0"/>
              <a:t> </a:t>
            </a:r>
            <a:r>
              <a:rPr lang="en-US" sz="2400" dirty="0" smtClean="0"/>
              <a:t>Remove missing values using Filtering.</a:t>
            </a:r>
          </a:p>
          <a:p>
            <a:pPr marL="342900" indent="-342900">
              <a:buFont typeface="Wingdings" panose="05000000000000000000" pitchFamily="2" charset="2"/>
              <a:buChar char="Ø"/>
            </a:pPr>
            <a:r>
              <a:rPr lang="en-US" sz="2400" dirty="0"/>
              <a:t> </a:t>
            </a:r>
            <a:r>
              <a:rPr lang="en-US" sz="2400" dirty="0" smtClean="0"/>
              <a:t>Calculate performance levels using formulas.</a:t>
            </a:r>
          </a:p>
          <a:p>
            <a:pPr marL="342900" indent="-342900">
              <a:buFont typeface="Wingdings" panose="05000000000000000000" pitchFamily="2" charset="2"/>
              <a:buChar char="Ø"/>
            </a:pPr>
            <a:r>
              <a:rPr lang="en-US" sz="2400" dirty="0"/>
              <a:t> </a:t>
            </a:r>
            <a:r>
              <a:rPr lang="en-US" sz="2400" dirty="0" smtClean="0"/>
              <a:t>Summarize data using Pivot tables.</a:t>
            </a:r>
          </a:p>
          <a:p>
            <a:pPr marL="342900" indent="-342900">
              <a:buFont typeface="Wingdings" panose="05000000000000000000" pitchFamily="2" charset="2"/>
              <a:buChar char="Ø"/>
            </a:pPr>
            <a:r>
              <a:rPr lang="en-US" sz="2400" dirty="0"/>
              <a:t> </a:t>
            </a:r>
            <a:r>
              <a:rPr lang="en-US" sz="2400" dirty="0" smtClean="0"/>
              <a:t>Visualize data using Graph.</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2180869" y="457200"/>
            <a:ext cx="8610600" cy="1293028"/>
          </a:xfrm>
        </p:spPr>
        <p:txBody>
          <a:bodyPr/>
          <a:lstStyle/>
          <a:p>
            <a:r>
              <a:rPr lang="en-IN" b="1" i="1" dirty="0"/>
              <a:t>Dataset Description</a:t>
            </a:r>
          </a:p>
        </p:txBody>
      </p:sp>
      <p:sp>
        <p:nvSpPr>
          <p:cNvPr id="3" name="TextBox 2"/>
          <p:cNvSpPr txBox="1"/>
          <p:nvPr/>
        </p:nvSpPr>
        <p:spPr>
          <a:xfrm>
            <a:off x="1752600" y="2209800"/>
            <a:ext cx="9982200" cy="3785652"/>
          </a:xfrm>
          <a:prstGeom prst="rect">
            <a:avLst/>
          </a:prstGeom>
          <a:noFill/>
        </p:spPr>
        <p:txBody>
          <a:bodyPr wrap="square" rtlCol="0">
            <a:spAutoFit/>
          </a:bodyPr>
          <a:lstStyle/>
          <a:p>
            <a:pPr marL="285750" indent="-285750">
              <a:buFont typeface="Wingdings" panose="05000000000000000000" pitchFamily="2" charset="2"/>
              <a:buChar char="Ø"/>
            </a:pPr>
            <a:r>
              <a:rPr lang="en-US" sz="2000" dirty="0" smtClean="0"/>
              <a:t>1. Employee ID (numerical)</a:t>
            </a:r>
          </a:p>
          <a:p>
            <a:pPr marL="285750" indent="-285750">
              <a:buFont typeface="Wingdings" panose="05000000000000000000" pitchFamily="2" charset="2"/>
              <a:buChar char="Ø"/>
            </a:pPr>
            <a:r>
              <a:rPr lang="en-US" sz="2000" dirty="0" smtClean="0"/>
              <a:t>2. Employee Name (text)</a:t>
            </a:r>
          </a:p>
          <a:p>
            <a:pPr marL="285750" indent="-285750">
              <a:buFont typeface="Wingdings" panose="05000000000000000000" pitchFamily="2" charset="2"/>
              <a:buChar char="Ø"/>
            </a:pPr>
            <a:r>
              <a:rPr lang="en-US" sz="2000" dirty="0" smtClean="0"/>
              <a:t>3. Employee Type (text)</a:t>
            </a:r>
          </a:p>
          <a:p>
            <a:pPr marL="285750" indent="-285750">
              <a:buFont typeface="Wingdings" panose="05000000000000000000" pitchFamily="2" charset="2"/>
              <a:buChar char="Ø"/>
            </a:pPr>
            <a:r>
              <a:rPr lang="en-US" sz="2000" dirty="0" smtClean="0"/>
              <a:t>4. Performance Level(text)</a:t>
            </a:r>
          </a:p>
          <a:p>
            <a:pPr marL="285750" indent="-285750">
              <a:buFont typeface="Wingdings" panose="05000000000000000000" pitchFamily="2" charset="2"/>
              <a:buChar char="Ø"/>
            </a:pPr>
            <a:r>
              <a:rPr lang="en-US" sz="2000" dirty="0" smtClean="0"/>
              <a:t>5. Gender Code (text)</a:t>
            </a:r>
          </a:p>
          <a:p>
            <a:pPr marL="285750" indent="-285750">
              <a:buFont typeface="Wingdings" panose="05000000000000000000" pitchFamily="2" charset="2"/>
              <a:buChar char="Ø"/>
            </a:pPr>
            <a:r>
              <a:rPr lang="en-US" sz="2000" dirty="0" smtClean="0"/>
              <a:t>6. Employee Rating (numerical)</a:t>
            </a:r>
          </a:p>
          <a:p>
            <a:pPr marL="285750" indent="-285750">
              <a:buFont typeface="Wingdings" panose="05000000000000000000" pitchFamily="2" charset="2"/>
              <a:buChar char="Ø"/>
            </a:pPr>
            <a:r>
              <a:rPr lang="en-US" sz="2000" dirty="0" smtClean="0"/>
              <a:t>7.Employee Classification (text)</a:t>
            </a:r>
          </a:p>
          <a:p>
            <a:pPr marL="285750" indent="-285750">
              <a:buFont typeface="Wingdings" panose="05000000000000000000" pitchFamily="2" charset="2"/>
              <a:buChar char="Ø"/>
            </a:pPr>
            <a:r>
              <a:rPr lang="en-US" sz="2000" dirty="0" smtClean="0"/>
              <a:t>8.Business Unit (text)</a:t>
            </a:r>
          </a:p>
          <a:p>
            <a:pPr marL="285750" indent="-285750">
              <a:buFont typeface="Wingdings" panose="05000000000000000000" pitchFamily="2" charset="2"/>
              <a:buChar char="Ø"/>
            </a:pPr>
            <a:r>
              <a:rPr lang="en-US" sz="2000" dirty="0" smtClean="0"/>
              <a:t>9.Employee Status(text)</a:t>
            </a:r>
          </a:p>
          <a:p>
            <a:endParaRPr lang="en-US" sz="2000" dirty="0"/>
          </a:p>
          <a:p>
            <a:r>
              <a:rPr lang="en-US" sz="2000" dirty="0" smtClean="0"/>
              <a:t>Note: The employee data set is download in kaggle. The original dataset has 26features,but we are focusing on these 9 selected features for analysis.</a:t>
            </a:r>
          </a:p>
        </p:txBody>
      </p:sp>
      <p:pic>
        <p:nvPicPr>
          <p:cNvPr id="4" name="object 6"/>
          <p:cNvPicPr/>
          <p:nvPr/>
        </p:nvPicPr>
        <p:blipFill>
          <a:blip r:embed="rId2" cstate="print"/>
          <a:stretch>
            <a:fillRect/>
          </a:stretch>
        </p:blipFill>
        <p:spPr>
          <a:xfrm>
            <a:off x="9525000" y="1600200"/>
            <a:ext cx="2466975" cy="3419475"/>
          </a:xfrm>
          <a:prstGeom prst="rect">
            <a:avLst/>
          </a:prstGeom>
        </p:spPr>
      </p:pic>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391518" y="509111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52475" y="203085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91518" y="69533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346312" y="2807496"/>
            <a:ext cx="2466975" cy="3419475"/>
          </a:xfrm>
          <a:prstGeom prst="rect">
            <a:avLst/>
          </a:prstGeom>
        </p:spPr>
      </p:pic>
      <p:sp>
        <p:nvSpPr>
          <p:cNvPr id="7" name="object 7"/>
          <p:cNvSpPr txBox="1">
            <a:spLocks noGrp="1"/>
          </p:cNvSpPr>
          <p:nvPr>
            <p:ph type="title"/>
          </p:nvPr>
        </p:nvSpPr>
        <p:spPr>
          <a:xfrm>
            <a:off x="1447800" y="1697583"/>
            <a:ext cx="8001000" cy="670696"/>
          </a:xfrm>
          <a:prstGeom prst="rect">
            <a:avLst/>
          </a:prstGeom>
        </p:spPr>
        <p:txBody>
          <a:bodyPr vert="horz" wrap="square" lIns="0" tIns="16510" rIns="0" bIns="0" rtlCol="0">
            <a:spAutoFit/>
          </a:bodyPr>
          <a:lstStyle/>
          <a:p>
            <a:pPr marL="12700">
              <a:lnSpc>
                <a:spcPct val="100000"/>
              </a:lnSpc>
              <a:spcBef>
                <a:spcPts val="130"/>
              </a:spcBef>
            </a:pPr>
            <a:r>
              <a:rPr sz="4250" b="1" i="1" spc="15" dirty="0"/>
              <a:t>THE</a:t>
            </a:r>
            <a:r>
              <a:rPr sz="4250" b="1" i="1" spc="20" dirty="0"/>
              <a:t> </a:t>
            </a:r>
            <a:r>
              <a:rPr lang="en-US" sz="4250" b="1" i="1" spc="20" dirty="0"/>
              <a:t>"</a:t>
            </a:r>
            <a:r>
              <a:rPr sz="4250" b="1" i="1" spc="10" dirty="0"/>
              <a:t>WOW</a:t>
            </a:r>
            <a:r>
              <a:rPr lang="en-US" sz="4250" b="1" i="1" spc="10" dirty="0"/>
              <a:t>"</a:t>
            </a:r>
            <a:r>
              <a:rPr sz="4250" b="1" i="1" spc="85" dirty="0"/>
              <a:t> </a:t>
            </a:r>
            <a:r>
              <a:rPr sz="4250" b="1" i="1" spc="10" dirty="0" smtClean="0"/>
              <a:t>IN</a:t>
            </a:r>
            <a:r>
              <a:rPr lang="en-US" sz="4250" b="1" i="1" spc="-5" dirty="0"/>
              <a:t> </a:t>
            </a:r>
            <a:r>
              <a:rPr sz="4250" b="1" i="1" spc="15" dirty="0" smtClean="0"/>
              <a:t>OUR</a:t>
            </a:r>
            <a:r>
              <a:rPr lang="en-US" sz="4250" b="1" i="1" spc="15" dirty="0" smtClean="0"/>
              <a:t> </a:t>
            </a:r>
            <a:r>
              <a:rPr sz="4250" b="1" i="1" spc="20" dirty="0" smtClean="0"/>
              <a:t>SOLUTION</a:t>
            </a:r>
            <a:endParaRPr sz="4250" b="1" i="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971800" y="3048000"/>
            <a:ext cx="7620000" cy="2677656"/>
          </a:xfrm>
          <a:prstGeom prst="rect">
            <a:avLst/>
          </a:prstGeom>
          <a:noFill/>
        </p:spPr>
        <p:txBody>
          <a:bodyPr wrap="square" rtlCol="0">
            <a:spAutoFit/>
          </a:bodyPr>
          <a:lstStyle/>
          <a:p>
            <a:r>
              <a:rPr lang="en-US" sz="2400" dirty="0" smtClean="0"/>
              <a:t>Yes! Here is a possible “WOW” factor in our employee performance analysis solution :</a:t>
            </a:r>
          </a:p>
          <a:p>
            <a:pPr marL="285750" indent="-285750">
              <a:buFont typeface="Wingdings" panose="05000000000000000000" pitchFamily="2" charset="2"/>
              <a:buChar char="ü"/>
            </a:pPr>
            <a:r>
              <a:rPr lang="en-US" sz="2400" dirty="0"/>
              <a:t> </a:t>
            </a:r>
            <a:r>
              <a:rPr lang="en-US" sz="2400" dirty="0" smtClean="0"/>
              <a:t>1.  performance level formula  =IFS(Z8&gt;=5,”VERY     HIGH”,Z8&gt;=4,”HIGH”,Z8&gt;=3,”MED”,TRUE,”LOW”)</a:t>
            </a:r>
          </a:p>
          <a:p>
            <a:pPr marL="285750" indent="-285750">
              <a:buFont typeface="Wingdings" panose="05000000000000000000" pitchFamily="2" charset="2"/>
              <a:buChar char="ü"/>
            </a:pPr>
            <a:r>
              <a:rPr lang="en-US" sz="2400" dirty="0" smtClean="0"/>
              <a:t>Unlock employee potential</a:t>
            </a:r>
          </a:p>
          <a:p>
            <a:pPr marL="285750" indent="-285750">
              <a:buFont typeface="Wingdings" panose="05000000000000000000" pitchFamily="2" charset="2"/>
              <a:buChar char="ü"/>
            </a:pPr>
            <a:r>
              <a:rPr lang="en-US" sz="2400" dirty="0" smtClean="0"/>
              <a:t>Boost productivity</a:t>
            </a:r>
          </a:p>
          <a:p>
            <a:pPr marL="285750" indent="-285750">
              <a:buFont typeface="Wingdings" panose="05000000000000000000" pitchFamily="2" charset="2"/>
              <a:buChar char="ü"/>
            </a:pPr>
            <a:r>
              <a:rPr lang="en-US" sz="2400" dirty="0" smtClean="0"/>
              <a:t>Drive business growth</a:t>
            </a: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441</TotalTime>
  <Words>562</Words>
  <Application>Microsoft Office PowerPoint</Application>
  <PresentationFormat>Widescreen</PresentationFormat>
  <Paragraphs>93</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Century Gothic</vt:lpstr>
      <vt:lpstr>Roboto</vt:lpstr>
      <vt:lpstr>Times New Roman</vt:lpstr>
      <vt:lpstr>Trebuchet MS</vt:lpstr>
      <vt:lpstr>Wingdings</vt:lpstr>
      <vt:lpstr>Wingdings 3</vt:lpstr>
      <vt:lpstr>Wisp</vt:lpstr>
      <vt:lpstr> </vt:lpstr>
      <vt:lpstr>PowerPoint Presentation</vt:lpstr>
      <vt:lpstr>PowerPoint Presentation</vt:lpstr>
      <vt:lpstr>PROBLEM STATEMENT</vt:lpstr>
      <vt:lpstr>PROJECT OVERVIEW</vt:lpstr>
      <vt:lpstr>WHO ARE THE END USERS?</vt:lpstr>
      <vt:lpstr>OUR SOLUTION AND ITS VALUE PROPOSITION</vt:lpstr>
      <vt:lpstr>Dataset Description</vt:lpstr>
      <vt:lpstr>THE "WOW" IN OUR SOLUTION</vt:lpstr>
      <vt:lpstr>MODELLING</vt:lpstr>
      <vt:lpstr>MODELLING</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38</cp:revision>
  <dcterms:created xsi:type="dcterms:W3CDTF">2024-03-29T15:07:22Z</dcterms:created>
  <dcterms:modified xsi:type="dcterms:W3CDTF">2024-09-05T04:30:50Z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