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3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9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5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5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10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05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8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7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9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2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3B4945-94E0-460E-A654-98B4FDF90BB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157AC6-BBB7-4870-ACD2-ACFF103F1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1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939338"/>
            <a:ext cx="9194390" cy="4699462"/>
          </a:xfrm>
        </p:spPr>
        <p:txBody>
          <a:bodyPr>
            <a:normAutofit fontScale="92500" lnSpcReduction="20000"/>
          </a:bodyPr>
          <a:lstStyle/>
          <a:p>
            <a:endParaRPr lang="en-US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Generation of computers</a:t>
            </a:r>
          </a:p>
          <a:p>
            <a:endParaRPr lang="en-US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 computers are classified into five generations depending on technology used to develop them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First generation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Second generation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Third generation computers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Fourth generation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Fifth generation computers</a:t>
            </a:r>
          </a:p>
        </p:txBody>
      </p:sp>
    </p:spTree>
    <p:extLst>
      <p:ext uri="{BB962C8B-B14F-4D97-AF65-F5344CB8AC3E}">
        <p14:creationId xmlns:p14="http://schemas.microsoft.com/office/powerpoint/2010/main" val="1688966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1141" cy="706964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FIRST GENERATION OF COMPUTERS</a:t>
            </a:r>
            <a:endParaRPr lang="en-IN" sz="4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85" y="2444620"/>
            <a:ext cx="9909110" cy="4152123"/>
          </a:xfr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 fontScale="25000" lnSpcReduction="20000"/>
            <a:sp3d extrusionH="57150">
              <a:bevelT w="38100" h="38100" prst="slope"/>
              <a:bevelB w="38100" h="38100"/>
            </a:sp3d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 </a:t>
            </a:r>
            <a:r>
              <a:rPr lang="en-US" sz="4900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THE FIRST GENERATION OF COMPUTERS  USED THOUSANDS OF ELCETRONIC GADGETS CALLED </a:t>
            </a:r>
            <a:r>
              <a:rPr lang="en-US" sz="4900" b="1" i="1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VACUUM TUBES</a:t>
            </a:r>
          </a:p>
          <a:p>
            <a:pPr marL="0" indent="0">
              <a:buNone/>
            </a:pPr>
            <a:endParaRPr lang="en-US" sz="4900" b="1" i="1" u="sng" dirty="0" smtClean="0">
              <a:solidFill>
                <a:schemeClr val="accent1">
                  <a:alpha val="67000"/>
                </a:schemeClr>
              </a:solidFill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91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 </a:t>
            </a:r>
            <a:r>
              <a:rPr lang="en-US" sz="5000" b="1" i="1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MAIN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900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VACUUM TUBE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900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THEIR INTERNAL MEMORY CAPACITY WAS LIMITED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900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THE MAXIMUM MEMORY SIZE WAS APPROX  2KB (2000 BYTES)</a:t>
            </a:r>
          </a:p>
          <a:p>
            <a:pPr marL="0" indent="0">
              <a:buNone/>
            </a:pPr>
            <a:endParaRPr lang="en-US" sz="4000" u="sng" dirty="0" smtClean="0">
              <a:solidFill>
                <a:schemeClr val="accent1">
                  <a:alpha val="67000"/>
                </a:schemeClr>
              </a:solidFill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91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5600" b="1" i="1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EDVAC(ELECTRONIC DISCRETE VARIABLE AUTOMATIC COMPUTER</a:t>
            </a:r>
            <a:r>
              <a:rPr lang="en-US" sz="4300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)</a:t>
            </a:r>
            <a:endParaRPr lang="en-US" sz="4800" u="sng" dirty="0" smtClean="0">
              <a:solidFill>
                <a:schemeClr val="accent1">
                  <a:alpha val="67000"/>
                </a:schemeClr>
              </a:solidFill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91000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UNIVAC(UNIVERSAL AUTOMATIC COMPUTER)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i="1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IBM.650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i="1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LEO(LYONS ELECTRONIC OFFICE) </a:t>
            </a:r>
            <a:r>
              <a:rPr lang="en-US" sz="4800" b="1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endParaRPr lang="en-US" sz="4800" b="1" i="1" dirty="0" smtClean="0">
              <a:solidFill>
                <a:schemeClr val="accent1">
                  <a:alpha val="67000"/>
                </a:schemeClr>
              </a:solidFill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91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b="1" i="1" u="sng" dirty="0" smtClean="0">
              <a:solidFill>
                <a:schemeClr val="accent1">
                  <a:alpha val="67000"/>
                </a:schemeClr>
              </a:solidFill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91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u="sng" dirty="0" smtClean="0">
                <a:solidFill>
                  <a:schemeClr val="accent1">
                    <a:alpha val="67000"/>
                  </a:schemeClr>
                </a:solidFill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91000"/>
                    </a:srgbClr>
                  </a:outerShdw>
                </a:effectLst>
              </a:rPr>
              <a:t> </a:t>
            </a:r>
            <a:endParaRPr lang="en-IN" b="1" i="1" u="sng" dirty="0">
              <a:solidFill>
                <a:schemeClr val="accent1">
                  <a:alpha val="67000"/>
                </a:schemeClr>
              </a:solidFill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91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3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18" y="973668"/>
            <a:ext cx="8722049" cy="70696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SECOND GENERATION OF COMPUTERS 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2603499"/>
            <a:ext cx="9327470" cy="3843953"/>
          </a:xfrm>
          <a:noFill/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THE SECOND GENERATION OF COMPUTERS USED TINY, SOLID STATE ELECTRONIC DEVICES CALLED </a:t>
            </a:r>
            <a:r>
              <a:rPr lang="en-US" sz="1200" b="1" u="sng" dirty="0" smtClean="0"/>
              <a:t>TRANSISTORS</a:t>
            </a:r>
          </a:p>
          <a:p>
            <a:pPr marL="0" indent="0">
              <a:buNone/>
            </a:pPr>
            <a:endParaRPr lang="en-US" sz="1200" b="1" u="sng" dirty="0" smtClean="0"/>
          </a:p>
          <a:p>
            <a:pPr marL="0" indent="0">
              <a:buNone/>
            </a:pPr>
            <a:r>
              <a:rPr lang="en-US" sz="1400" b="1" u="sng" dirty="0" smtClean="0">
                <a:solidFill>
                  <a:schemeClr val="accent5">
                    <a:lumMod val="50000"/>
                  </a:schemeClr>
                </a:solidFill>
              </a:rPr>
              <a:t>MAIN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0F TRANSISTORS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RELIABLE IN COMPARISION TO FIRST GENERATION COMPUTERS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LESS HEAT AND SMALL IN SIZE</a:t>
            </a:r>
          </a:p>
          <a:p>
            <a:pPr marL="0" indent="0">
              <a:buNone/>
            </a:pPr>
            <a:endParaRPr lang="en-US" sz="1200" i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i="1" u="sng" dirty="0" smtClean="0">
                <a:solidFill>
                  <a:schemeClr val="accent5">
                    <a:lumMod val="50000"/>
                  </a:schemeClr>
                </a:solidFill>
              </a:rPr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ATLAS LEOMARK </a:t>
            </a:r>
            <a:endParaRPr lang="en-US" sz="1200" i="1" u="sng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UNIVAC 107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HONEY WELL 200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IBM 7076</a:t>
            </a:r>
            <a:endParaRPr lang="en-IN" sz="1200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706964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THIRD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GENERATION </a:t>
            </a:r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OF COMPUTERS </a:t>
            </a:r>
            <a:endParaRPr lang="en-IN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11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THE THIRD GENERATION OF COMPUTERS USED </a:t>
            </a:r>
            <a:r>
              <a:rPr lang="en-US" sz="1200" b="1" i="1" u="sng" dirty="0" smtClean="0"/>
              <a:t>INTEGRATED CIRCUITS.</a:t>
            </a:r>
            <a:r>
              <a:rPr lang="en-US" sz="1200" i="1" dirty="0" smtClean="0"/>
              <a:t>WHICH</a:t>
            </a:r>
            <a:r>
              <a:rPr lang="en-US" sz="1200" b="1" i="1" u="sng" dirty="0"/>
              <a:t> </a:t>
            </a:r>
            <a:r>
              <a:rPr lang="en-US" sz="1200" dirty="0" smtClean="0"/>
              <a:t>WERE MADE BY COMBINING THOUSANDS OF TRANSISTORS AND DIODES ON A SEMI CONDUCTOR CALLED SILICON CHIPS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b="1" u="sng" dirty="0" smtClean="0">
                <a:solidFill>
                  <a:schemeClr val="accent5">
                    <a:lumMod val="50000"/>
                  </a:schemeClr>
                </a:solidFill>
              </a:rPr>
              <a:t>MAIN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REALIABLE IN COMPARISION TO PREVIOUS TWO GENERATIONS</a:t>
            </a:r>
            <a:endParaRPr lang="en-IN" sz="1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WERE SMALLER IN SIZE COMPARE TO SECOND GENERATION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GENERATES LESS HEAT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COMPUTER USED A WIDE RANGE OF PERIPHERAL DEVICES</a:t>
            </a:r>
          </a:p>
          <a:p>
            <a:pPr marL="0" indent="0">
              <a:buNone/>
            </a:pPr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chemeClr val="accent5">
                    <a:lumMod val="50000"/>
                  </a:schemeClr>
                </a:solidFill>
              </a:rPr>
              <a:t>EXAMPLES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IBM 360,370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PDP (PERSONAL DATA PROCESSOR)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ICL 1900 SERIES</a:t>
            </a:r>
            <a:endParaRPr lang="en-IN" sz="1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9090058" cy="72450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FOURTH GENERATION OF COMPUTERS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46" y="2631492"/>
            <a:ext cx="8991568" cy="3685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THE FOURTH GENERATION COMPUTERS USED </a:t>
            </a:r>
            <a:r>
              <a:rPr lang="en-US" sz="1200" b="1" u="sng" dirty="0" smtClean="0"/>
              <a:t>LARGE SCALE INTEGRATED CABLES (LSI) </a:t>
            </a:r>
            <a:r>
              <a:rPr lang="en-US" sz="1200" dirty="0" smtClean="0"/>
              <a:t>AND</a:t>
            </a:r>
            <a:r>
              <a:rPr lang="en-US" sz="1200" b="1" u="sng" dirty="0" smtClean="0"/>
              <a:t> VERY LARGE SCALE INTEGRATED CIRCUITS(VLSI)</a:t>
            </a:r>
          </a:p>
          <a:p>
            <a:pPr marL="0" indent="0">
              <a:buNone/>
            </a:pPr>
            <a:endParaRPr lang="en-US" sz="1200" b="1" u="sng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chemeClr val="accent5">
                    <a:lumMod val="50000"/>
                  </a:schemeClr>
                </a:solidFill>
              </a:rPr>
              <a:t>MAIN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COMPUTERS WERE SMALL AND VERY FAST </a:t>
            </a:r>
            <a:endParaRPr lang="en-IN" sz="1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HAD VERY LARGE STORAGE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 OF INTERNET WAS INTRODUCED AND WERE VERY CHEAP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chemeClr val="accent5">
                    <a:lumMod val="50000"/>
                  </a:schemeClr>
                </a:solidFill>
              </a:rPr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IBM 370 AND 4300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CRAY-1 (SUPER COMPUTER</a:t>
            </a:r>
            <a:r>
              <a:rPr lang="en-US" sz="1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BURROUGHS 7700</a:t>
            </a:r>
            <a:endParaRPr lang="en-US" sz="14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FIFTH GENERATION OF COMPUTERS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1270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THE FIFTH GENERATION COMPUTERS ,THE VERY LARGE SCALE  INTEGRATION BECAME </a:t>
            </a:r>
            <a:r>
              <a:rPr lang="en-US" sz="1200" b="1" u="sng" dirty="0" smtClean="0">
                <a:solidFill>
                  <a:schemeClr val="accent1"/>
                </a:solidFill>
              </a:rPr>
              <a:t>ULTRA LARGE SCALE INTEGRATION</a:t>
            </a:r>
          </a:p>
          <a:p>
            <a:pPr marL="0" indent="0">
              <a:buNone/>
            </a:pPr>
            <a:endParaRPr lang="en-US" sz="12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chemeClr val="accent1"/>
                </a:solidFill>
              </a:rPr>
              <a:t>MAIN FEATURES </a:t>
            </a:r>
            <a:r>
              <a:rPr lang="en-US" sz="1400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accent1"/>
                </a:solidFill>
              </a:rPr>
              <a:t>DEVELOPMENT OF THE ARTIFICIAL INTELLIGENCE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accent1"/>
                </a:solidFill>
              </a:rPr>
              <a:t>ADVANCEMENT IN PARALLEL PROCESSING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accent1"/>
                </a:solidFill>
              </a:rPr>
              <a:t>DEVELOPMENT OF NATURAL LANGUAGE PROCESSING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chemeClr val="accent1"/>
                </a:solidFill>
              </a:rPr>
              <a:t>EXAMPLES</a:t>
            </a:r>
            <a:r>
              <a:rPr lang="en-US" sz="1400" dirty="0" smtClean="0">
                <a:solidFill>
                  <a:schemeClr val="accent1"/>
                </a:solidFill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accent1"/>
                </a:solidFill>
              </a:rPr>
              <a:t>DESKTOP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accent1"/>
                </a:solidFill>
              </a:rPr>
              <a:t>LAPTOP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u="sng" dirty="0" smtClean="0">
                <a:solidFill>
                  <a:schemeClr val="accent1"/>
                </a:solidFill>
              </a:rPr>
              <a:t>CHROME BOOK</a:t>
            </a:r>
            <a:endParaRPr lang="en-IN" sz="12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326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 </vt:lpstr>
      <vt:lpstr>  FIRST GENERATION OF COMPUTERS</vt:lpstr>
      <vt:lpstr>SECOND GENERATION OF COMPUTERS </vt:lpstr>
      <vt:lpstr>   THIRD GENERATION OF COMPUTERS </vt:lpstr>
      <vt:lpstr>  FOURTH GENERATION OF COMPUTERS </vt:lpstr>
      <vt:lpstr>   FIFTH GENERATION OF COMPUTERS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GVPW</dc:creator>
  <cp:lastModifiedBy>GVPW</cp:lastModifiedBy>
  <cp:revision>15</cp:revision>
  <dcterms:created xsi:type="dcterms:W3CDTF">2024-09-03T07:45:17Z</dcterms:created>
  <dcterms:modified xsi:type="dcterms:W3CDTF">2024-09-10T07:35:12Z</dcterms:modified>
</cp:coreProperties>
</file>