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notesSlides/notesSlide38.xml" ContentType="application/vnd.openxmlformats-officedocument.presentationml.notesSlide+xml"/>
  <Override PartName="/customXml/itemProps1.xml" ContentType="application/vnd.openxmlformats-officedocument.customXmlProperties+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notesSlides/notesSlide23.xml" ContentType="application/vnd.openxmlformats-officedocument.presentationml.notesSlide+xml"/>
  <Override PartName="/ppt/notesSlides/notesSlide41.xml" ContentType="application/vnd.openxmlformats-officedocument.presentationml.notesSlide+xml"/>
  <Override PartName="/docProps/custom.xml" ContentType="application/vnd.openxmlformats-officedocument.custom-properties+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Default Extension="png" ContentType="image/png"/>
  <Default Extension="bin" ContentType="application/vnd.openxmlformats-officedocument.oleObject"/>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customXml/itemProps2.xml" ContentType="application/vnd.openxmlformats-officedocument.customXmlProperties+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Default Extension="jpeg" ContentType="image/jpeg"/>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Default Extension="gif" ContentType="image/gif"/>
  <Default Extension="vml" ContentType="application/vnd.openxmlformats-officedocument.vmlDrawing"/>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Default Extension="rels" ContentType="application/vnd.openxmlformats-package.relationships+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Layouts/slideLayout15.xml" ContentType="application/vnd.openxmlformats-officedocument.presentationml.slideLayout+xml"/>
  <Override PartName="/ppt/notesSlides/notesSlide18.xml" ContentType="application/vnd.openxmlformats-officedocument.presentationml.notesSlide+xml"/>
  <Override PartName="/ppt/notesSlides/notesSlide36.xml" ContentType="application/vnd.openxmlformats-officedocument.presentationml.notesSlide+xml"/>
  <Override PartName="/ppt/slides/slide23.xml" ContentType="application/vnd.openxmlformats-officedocument.presentationml.slide+xml"/>
  <Override PartName="/ppt/slides/slide41.xml" ContentType="application/vnd.openxmlformats-officedocument.presentationml.slide+xml"/>
  <Override PartName="/ppt/slideLayouts/slideLayout22.xml" ContentType="application/vnd.openxmlformats-officedocument.presentationml.slideLayout+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1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8"/>
  </p:notesMasterIdLst>
  <p:sldIdLst>
    <p:sldId id="256" r:id="rId2"/>
    <p:sldId id="259" r:id="rId3"/>
    <p:sldId id="258" r:id="rId4"/>
    <p:sldId id="322" r:id="rId5"/>
    <p:sldId id="264" r:id="rId6"/>
    <p:sldId id="262" r:id="rId7"/>
    <p:sldId id="265" r:id="rId8"/>
    <p:sldId id="263" r:id="rId9"/>
    <p:sldId id="266" r:id="rId10"/>
    <p:sldId id="267" r:id="rId11"/>
    <p:sldId id="269" r:id="rId12"/>
    <p:sldId id="317" r:id="rId13"/>
    <p:sldId id="270" r:id="rId14"/>
    <p:sldId id="318" r:id="rId15"/>
    <p:sldId id="271" r:id="rId16"/>
    <p:sldId id="319" r:id="rId17"/>
    <p:sldId id="272" r:id="rId18"/>
    <p:sldId id="286" r:id="rId19"/>
    <p:sldId id="273" r:id="rId20"/>
    <p:sldId id="274" r:id="rId21"/>
    <p:sldId id="312" r:id="rId22"/>
    <p:sldId id="277" r:id="rId23"/>
    <p:sldId id="275" r:id="rId24"/>
    <p:sldId id="278" r:id="rId25"/>
    <p:sldId id="279" r:id="rId26"/>
    <p:sldId id="280" r:id="rId27"/>
    <p:sldId id="281" r:id="rId28"/>
    <p:sldId id="282" r:id="rId29"/>
    <p:sldId id="287" r:id="rId30"/>
    <p:sldId id="313" r:id="rId31"/>
    <p:sldId id="288" r:id="rId32"/>
    <p:sldId id="324" r:id="rId33"/>
    <p:sldId id="310" r:id="rId34"/>
    <p:sldId id="289" r:id="rId35"/>
    <p:sldId id="291" r:id="rId36"/>
    <p:sldId id="293" r:id="rId37"/>
    <p:sldId id="294" r:id="rId38"/>
    <p:sldId id="314" r:id="rId39"/>
    <p:sldId id="302" r:id="rId40"/>
    <p:sldId id="303" r:id="rId41"/>
    <p:sldId id="320" r:id="rId42"/>
    <p:sldId id="304" r:id="rId43"/>
    <p:sldId id="321" r:id="rId44"/>
    <p:sldId id="261" r:id="rId45"/>
    <p:sldId id="276" r:id="rId46"/>
    <p:sldId id="323" r:id="rId47"/>
  </p:sldIdLst>
  <p:sldSz cx="9144000" cy="6858000" type="screen4x3"/>
  <p:notesSz cx="6881813" cy="9167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20" autoAdjust="0"/>
    <p:restoredTop sz="89333" autoAdjust="0"/>
  </p:normalViewPr>
  <p:slideViewPr>
    <p:cSldViewPr>
      <p:cViewPr>
        <p:scale>
          <a:sx n="61" d="100"/>
          <a:sy n="61" d="100"/>
        </p:scale>
        <p:origin x="-1140" y="-7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p:scale>
          <a:sx n="69" d="100"/>
          <a:sy n="69" d="100"/>
        </p:scale>
        <p:origin x="-2304" y="12"/>
      </p:cViewPr>
      <p:guideLst>
        <p:guide orient="horz" pos="2888"/>
        <p:guide pos="216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55" Type="http://schemas.openxmlformats.org/officeDocument/2006/relationships/customXml" Target="../customXml/item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2119" cy="458391"/>
          </a:xfrm>
          <a:prstGeom prst="rect">
            <a:avLst/>
          </a:prstGeom>
        </p:spPr>
        <p:txBody>
          <a:bodyPr vert="horz" lIns="91705" tIns="45853" rIns="91705" bIns="45853" rtlCol="0"/>
          <a:lstStyle>
            <a:lvl1pPr algn="l">
              <a:defRPr sz="1200"/>
            </a:lvl1pPr>
          </a:lstStyle>
          <a:p>
            <a:endParaRPr lang="en-US"/>
          </a:p>
        </p:txBody>
      </p:sp>
      <p:sp>
        <p:nvSpPr>
          <p:cNvPr id="3" name="Date Placeholder 2"/>
          <p:cNvSpPr>
            <a:spLocks noGrp="1"/>
          </p:cNvSpPr>
          <p:nvPr>
            <p:ph type="dt" idx="1"/>
          </p:nvPr>
        </p:nvSpPr>
        <p:spPr>
          <a:xfrm>
            <a:off x="3898102" y="0"/>
            <a:ext cx="2982119" cy="458391"/>
          </a:xfrm>
          <a:prstGeom prst="rect">
            <a:avLst/>
          </a:prstGeom>
        </p:spPr>
        <p:txBody>
          <a:bodyPr vert="horz" lIns="91705" tIns="45853" rIns="91705" bIns="45853" rtlCol="0"/>
          <a:lstStyle>
            <a:lvl1pPr algn="r">
              <a:defRPr sz="1200"/>
            </a:lvl1pPr>
          </a:lstStyle>
          <a:p>
            <a:fld id="{94A24076-1E06-46B5-878F-8D228E647499}" type="datetimeFigureOut">
              <a:rPr lang="en-US" smtClean="0"/>
              <a:pPr/>
              <a:t>4/25/2012</a:t>
            </a:fld>
            <a:endParaRPr lang="en-US"/>
          </a:p>
        </p:txBody>
      </p:sp>
      <p:sp>
        <p:nvSpPr>
          <p:cNvPr id="4" name="Slide Image Placeholder 3"/>
          <p:cNvSpPr>
            <a:spLocks noGrp="1" noRot="1" noChangeAspect="1"/>
          </p:cNvSpPr>
          <p:nvPr>
            <p:ph type="sldImg" idx="2"/>
          </p:nvPr>
        </p:nvSpPr>
        <p:spPr>
          <a:xfrm>
            <a:off x="1149350" y="687388"/>
            <a:ext cx="4584700" cy="3438525"/>
          </a:xfrm>
          <a:prstGeom prst="rect">
            <a:avLst/>
          </a:prstGeom>
          <a:noFill/>
          <a:ln w="12700">
            <a:solidFill>
              <a:prstClr val="black"/>
            </a:solidFill>
          </a:ln>
        </p:spPr>
        <p:txBody>
          <a:bodyPr vert="horz" lIns="91705" tIns="45853" rIns="91705" bIns="45853" rtlCol="0" anchor="ctr"/>
          <a:lstStyle/>
          <a:p>
            <a:endParaRPr lang="en-US"/>
          </a:p>
        </p:txBody>
      </p:sp>
      <p:sp>
        <p:nvSpPr>
          <p:cNvPr id="5" name="Notes Placeholder 4"/>
          <p:cNvSpPr>
            <a:spLocks noGrp="1"/>
          </p:cNvSpPr>
          <p:nvPr>
            <p:ph type="body" sz="quarter" idx="3"/>
          </p:nvPr>
        </p:nvSpPr>
        <p:spPr>
          <a:xfrm>
            <a:off x="688182" y="4354711"/>
            <a:ext cx="5505450" cy="4125516"/>
          </a:xfrm>
          <a:prstGeom prst="rect">
            <a:avLst/>
          </a:prstGeom>
        </p:spPr>
        <p:txBody>
          <a:bodyPr vert="horz" lIns="91705" tIns="45853" rIns="91705" bIns="45853"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707831"/>
            <a:ext cx="2982119" cy="458391"/>
          </a:xfrm>
          <a:prstGeom prst="rect">
            <a:avLst/>
          </a:prstGeom>
        </p:spPr>
        <p:txBody>
          <a:bodyPr vert="horz" lIns="91705" tIns="45853" rIns="91705" bIns="45853" rtlCol="0" anchor="b"/>
          <a:lstStyle>
            <a:lvl1pPr algn="l">
              <a:defRPr sz="1200"/>
            </a:lvl1pPr>
          </a:lstStyle>
          <a:p>
            <a:endParaRPr lang="en-US"/>
          </a:p>
        </p:txBody>
      </p:sp>
      <p:sp>
        <p:nvSpPr>
          <p:cNvPr id="7" name="Slide Number Placeholder 6"/>
          <p:cNvSpPr>
            <a:spLocks noGrp="1"/>
          </p:cNvSpPr>
          <p:nvPr>
            <p:ph type="sldNum" sz="quarter" idx="5"/>
          </p:nvPr>
        </p:nvSpPr>
        <p:spPr>
          <a:xfrm>
            <a:off x="3898102" y="8707831"/>
            <a:ext cx="2982119" cy="458391"/>
          </a:xfrm>
          <a:prstGeom prst="rect">
            <a:avLst/>
          </a:prstGeom>
        </p:spPr>
        <p:txBody>
          <a:bodyPr vert="horz" lIns="91705" tIns="45853" rIns="91705" bIns="45853" rtlCol="0" anchor="b"/>
          <a:lstStyle>
            <a:lvl1pPr algn="r">
              <a:defRPr sz="1200"/>
            </a:lvl1pPr>
          </a:lstStyle>
          <a:p>
            <a:fld id="{018FDCB0-9077-47C2-BB43-F8FD2D3FE18E}" type="slidenum">
              <a:rPr lang="en-US" smtClean="0"/>
              <a:pPr/>
              <a:t>‹#›</a:t>
            </a:fld>
            <a:endParaRPr lang="en-US"/>
          </a:p>
        </p:txBody>
      </p:sp>
    </p:spTree>
    <p:extLst>
      <p:ext uri="{BB962C8B-B14F-4D97-AF65-F5344CB8AC3E}">
        <p14:creationId xmlns:p14="http://schemas.microsoft.com/office/powerpoint/2010/main" val="23425555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18FDCB0-9077-47C2-BB43-F8FD2D3FE18E}"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8FDCB0-9077-47C2-BB43-F8FD2D3FE18E}" type="slidenum">
              <a:rPr lang="en-US" smtClean="0"/>
              <a:pPr/>
              <a:t>10</a:t>
            </a:fld>
            <a:endParaRPr lang="en-US"/>
          </a:p>
        </p:txBody>
      </p:sp>
    </p:spTree>
    <p:extLst>
      <p:ext uri="{BB962C8B-B14F-4D97-AF65-F5344CB8AC3E}">
        <p14:creationId xmlns:p14="http://schemas.microsoft.com/office/powerpoint/2010/main" val="3323965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eaLnBrk="1" hangingPunct="1"/>
            <a:r>
              <a:rPr kumimoji="1" lang="en-US" dirty="0" smtClean="0">
                <a:latin typeface="+mj-lt"/>
              </a:rPr>
              <a:t>Relational model: In this model, each database item is viewed as a record with attributes. A set of records with similar attributes is called a table. Most of the popular commercial DBMS products like Oracle, Sybase, </a:t>
            </a:r>
            <a:r>
              <a:rPr kumimoji="1" lang="en-US" dirty="0" err="1" smtClean="0">
                <a:latin typeface="+mj-lt"/>
              </a:rPr>
              <a:t>MySQL</a:t>
            </a:r>
            <a:r>
              <a:rPr kumimoji="1" lang="en-US" dirty="0" smtClean="0">
                <a:latin typeface="+mj-lt"/>
              </a:rPr>
              <a:t>, etc. are based on relational model.</a:t>
            </a:r>
          </a:p>
          <a:p>
            <a:pPr algn="just" eaLnBrk="1" hangingPunct="1"/>
            <a:endParaRPr kumimoji="1" lang="en-US" dirty="0" smtClean="0">
              <a:latin typeface="+mj-lt"/>
            </a:endParaRPr>
          </a:p>
          <a:p>
            <a:pPr algn="just" eaLnBrk="1" hangingPunct="1"/>
            <a:r>
              <a:rPr kumimoji="1" lang="en-US" dirty="0" smtClean="0">
                <a:latin typeface="+mj-lt"/>
              </a:rPr>
              <a:t>Network model: represents data as record types. However, unlike the relational model, here we have explicit linkages (expressed in the form of pointers) which relate various records. Each record has a link field corresponding to every relationship which it participates in. IDS (Integrated Data Store) is one of the DBMS product based on network models.</a:t>
            </a:r>
          </a:p>
          <a:p>
            <a:pPr algn="just" eaLnBrk="1" hangingPunct="1"/>
            <a:endParaRPr kumimoji="1" lang="en-US" dirty="0" smtClean="0">
              <a:latin typeface="+mj-lt"/>
            </a:endParaRPr>
          </a:p>
          <a:p>
            <a:pPr algn="just" eaLnBrk="1" hangingPunct="1"/>
            <a:r>
              <a:rPr kumimoji="1" lang="en-US" dirty="0" smtClean="0">
                <a:latin typeface="+mj-lt"/>
              </a:rPr>
              <a:t>Hierarchical Model: represents data as hierarchical tree. This is a special kind of a network model in which the relationship is essentially a tree-like structure, where one parent may have many children but one child can not have more than one parent. The relationship borrower to books in a library system satisfies this condition. One of the popular DBMS based on hierarchical model is Information Management System (IMS) from IBM.</a:t>
            </a:r>
          </a:p>
          <a:p>
            <a:pPr algn="just" eaLnBrk="1" hangingPunct="1"/>
            <a:endParaRPr kumimoji="1" lang="en-US" dirty="0" smtClean="0">
              <a:latin typeface="+mj-lt"/>
            </a:endParaRPr>
          </a:p>
          <a:p>
            <a:pPr algn="just" eaLnBrk="1" hangingPunct="1"/>
            <a:r>
              <a:rPr kumimoji="1" lang="en-US" dirty="0" smtClean="0">
                <a:latin typeface="+mj-lt"/>
              </a:rPr>
              <a:t>Object Oriented model: represents DB in terms of objects, their attributes, and their behaviors</a:t>
            </a:r>
            <a:endParaRPr lang="en-US" dirty="0">
              <a:latin typeface="+mj-lt"/>
            </a:endParaRPr>
          </a:p>
        </p:txBody>
      </p:sp>
      <p:sp>
        <p:nvSpPr>
          <p:cNvPr id="4" name="Slide Number Placeholder 3"/>
          <p:cNvSpPr>
            <a:spLocks noGrp="1"/>
          </p:cNvSpPr>
          <p:nvPr>
            <p:ph type="sldNum" sz="quarter" idx="10"/>
          </p:nvPr>
        </p:nvSpPr>
        <p:spPr/>
        <p:txBody>
          <a:bodyPr/>
          <a:lstStyle/>
          <a:p>
            <a:fld id="{018FDCB0-9077-47C2-BB43-F8FD2D3FE18E}"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3BC0AE75-E1C1-4580-A7AD-83FFFB2CA961}" type="slidenum">
              <a:rPr lang="en-US" smtClean="0"/>
              <a:pPr>
                <a:defRPr/>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545306" y="4507706"/>
            <a:ext cx="5715000" cy="4125516"/>
          </a:xfrm>
        </p:spPr>
        <p:txBody>
          <a:bodyPr>
            <a:normAutofit lnSpcReduction="10000"/>
          </a:bodyPr>
          <a:lstStyle/>
          <a:p>
            <a:pPr algn="just"/>
            <a:r>
              <a:rPr kumimoji="1" lang="en-US" dirty="0" smtClean="0">
                <a:latin typeface="+mj-lt"/>
              </a:rPr>
              <a:t>A database management system is a complex piece of software that usually consists of a number of modules. The DBMS may be considered as an agent that allows communication between the various types of users with the physical database and the operating system without the users being aware of every detail of how it is done. This also maintains </a:t>
            </a:r>
            <a:r>
              <a:rPr kumimoji="1" lang="en-US" b="1" i="1" dirty="0" smtClean="0">
                <a:latin typeface="+mj-lt"/>
              </a:rPr>
              <a:t>Meta Data </a:t>
            </a:r>
            <a:r>
              <a:rPr kumimoji="1" lang="en-US" dirty="0" smtClean="0">
                <a:latin typeface="+mj-lt"/>
              </a:rPr>
              <a:t>which is data about data </a:t>
            </a:r>
          </a:p>
          <a:p>
            <a:pPr algn="just"/>
            <a:endParaRPr lang="en-US" baseline="0" dirty="0" smtClean="0">
              <a:latin typeface="+mj-lt"/>
            </a:endParaRPr>
          </a:p>
          <a:p>
            <a:pPr algn="just"/>
            <a:r>
              <a:rPr lang="en-US" u="sng" baseline="0" dirty="0" err="1" smtClean="0">
                <a:latin typeface="+mj-lt"/>
              </a:rPr>
              <a:t>E.g</a:t>
            </a:r>
            <a:r>
              <a:rPr lang="en-US" baseline="0" dirty="0" smtClean="0">
                <a:latin typeface="+mj-lt"/>
              </a:rPr>
              <a:t>  </a:t>
            </a:r>
          </a:p>
          <a:p>
            <a:pPr algn="just"/>
            <a:endParaRPr lang="en-US" dirty="0">
              <a:latin typeface="+mj-lt"/>
            </a:endParaRPr>
          </a:p>
          <a:p>
            <a:pPr algn="just"/>
            <a:r>
              <a:rPr lang="en-US" baseline="0" dirty="0" smtClean="0">
                <a:latin typeface="+mj-lt"/>
              </a:rPr>
              <a:t>Bank Stores customer information which is similar to the application D</a:t>
            </a:r>
            <a:r>
              <a:rPr lang="en-US" baseline="0" dirty="0" smtClean="0">
                <a:latin typeface="+mj-lt"/>
                <a:sym typeface="Wingdings" pitchFamily="2" charset="2"/>
              </a:rPr>
              <a:t>ata. </a:t>
            </a:r>
          </a:p>
          <a:p>
            <a:pPr algn="just"/>
            <a:endParaRPr lang="en-US" baseline="0" dirty="0" smtClean="0">
              <a:latin typeface="+mj-lt"/>
              <a:sym typeface="Wingdings" pitchFamily="2" charset="2"/>
            </a:endParaRPr>
          </a:p>
          <a:p>
            <a:pPr algn="just"/>
            <a:r>
              <a:rPr lang="en-US" baseline="0" dirty="0" smtClean="0">
                <a:latin typeface="+mj-lt"/>
                <a:sym typeface="Wingdings" pitchFamily="2" charset="2"/>
              </a:rPr>
              <a:t>RBI stores information about all the banks which is similar to metadata. Like how the data maintained by RBI helps in </a:t>
            </a:r>
            <a:r>
              <a:rPr kumimoji="1" lang="en-US" dirty="0" smtClean="0">
                <a:latin typeface="+mj-lt"/>
              </a:rPr>
              <a:t>effective and efficient management of processes, compliance  and regulations, meta data helps in maintaining an effective and efficient database system.</a:t>
            </a:r>
            <a:endParaRPr lang="en-US" baseline="0" dirty="0" smtClean="0">
              <a:latin typeface="+mj-lt"/>
            </a:endParaRPr>
          </a:p>
          <a:p>
            <a:pPr algn="just"/>
            <a:endParaRPr lang="en-US" baseline="0" dirty="0" smtClean="0">
              <a:latin typeface="+mj-lt"/>
            </a:endParaRPr>
          </a:p>
          <a:p>
            <a:pPr algn="just"/>
            <a:r>
              <a:rPr lang="en-US" baseline="0" dirty="0" smtClean="0">
                <a:latin typeface="+mj-lt"/>
              </a:rPr>
              <a:t>Classification of users:</a:t>
            </a:r>
          </a:p>
          <a:p>
            <a:pPr algn="just"/>
            <a:endParaRPr lang="en-US" baseline="0" dirty="0" smtClean="0">
              <a:latin typeface="+mj-lt"/>
            </a:endParaRPr>
          </a:p>
          <a:p>
            <a:pPr algn="just" defTabSz="917052">
              <a:defRPr/>
            </a:pPr>
            <a:r>
              <a:rPr lang="en-US" baseline="0" dirty="0" smtClean="0">
                <a:latin typeface="+mj-lt"/>
              </a:rPr>
              <a:t>End Users : Who has a need to access the data stored or store new</a:t>
            </a:r>
            <a:r>
              <a:rPr lang="en-US" dirty="0" smtClean="0">
                <a:latin typeface="+mj-lt"/>
              </a:rPr>
              <a:t> data</a:t>
            </a:r>
            <a:endParaRPr lang="en-US" baseline="0" dirty="0" smtClean="0">
              <a:latin typeface="+mj-lt"/>
            </a:endParaRPr>
          </a:p>
          <a:p>
            <a:pPr algn="just"/>
            <a:endParaRPr lang="en-US" baseline="0" dirty="0" smtClean="0">
              <a:latin typeface="+mj-lt"/>
            </a:endParaRPr>
          </a:p>
          <a:p>
            <a:pPr algn="just"/>
            <a:r>
              <a:rPr lang="en-US" baseline="0" dirty="0" smtClean="0">
                <a:latin typeface="+mj-lt"/>
              </a:rPr>
              <a:t>Application Programmer : Develops</a:t>
            </a:r>
            <a:r>
              <a:rPr lang="en-US" dirty="0" smtClean="0">
                <a:latin typeface="+mj-lt"/>
              </a:rPr>
              <a:t> logic to access a specific data and to perform a specific operations</a:t>
            </a:r>
            <a:endParaRPr lang="en-US" baseline="0" dirty="0" smtClean="0">
              <a:latin typeface="+mj-lt"/>
            </a:endParaRPr>
          </a:p>
          <a:p>
            <a:pPr algn="just"/>
            <a:endParaRPr lang="en-US" baseline="0" dirty="0" smtClean="0">
              <a:latin typeface="+mj-lt"/>
            </a:endParaRPr>
          </a:p>
          <a:p>
            <a:pPr algn="just"/>
            <a:r>
              <a:rPr lang="en-US" baseline="0" dirty="0" smtClean="0">
                <a:latin typeface="+mj-lt"/>
              </a:rPr>
              <a:t>Database Administrators : Manages the</a:t>
            </a:r>
            <a:r>
              <a:rPr lang="en-US" dirty="0" smtClean="0">
                <a:latin typeface="+mj-lt"/>
              </a:rPr>
              <a:t> database for its efficiency and day to day issues.</a:t>
            </a:r>
            <a:endParaRPr lang="en-US" dirty="0">
              <a:latin typeface="+mj-lt"/>
            </a:endParaRPr>
          </a:p>
        </p:txBody>
      </p:sp>
      <p:sp>
        <p:nvSpPr>
          <p:cNvPr id="4" name="Slide Number Placeholder 3"/>
          <p:cNvSpPr>
            <a:spLocks noGrp="1"/>
          </p:cNvSpPr>
          <p:nvPr>
            <p:ph type="sldNum" sz="quarter" idx="10"/>
          </p:nvPr>
        </p:nvSpPr>
        <p:spPr/>
        <p:txBody>
          <a:bodyPr/>
          <a:lstStyle/>
          <a:p>
            <a:fld id="{018FDCB0-9077-47C2-BB43-F8FD2D3FE18E}"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0" name="Slide Image Placeholder 1"/>
          <p:cNvSpPr>
            <a:spLocks noGrp="1" noRot="1" noChangeAspect="1" noTextEdit="1"/>
          </p:cNvSpPr>
          <p:nvPr>
            <p:ph type="sldImg"/>
          </p:nvPr>
        </p:nvSpPr>
        <p:spPr>
          <a:ln/>
        </p:spPr>
      </p:sp>
      <p:sp>
        <p:nvSpPr>
          <p:cNvPr id="350211" name="Notes Placeholder 2"/>
          <p:cNvSpPr>
            <a:spLocks noGrp="1"/>
          </p:cNvSpPr>
          <p:nvPr>
            <p:ph type="body" idx="1"/>
          </p:nvPr>
        </p:nvSpPr>
        <p:spPr>
          <a:noFill/>
          <a:ln/>
        </p:spPr>
        <p:txBody>
          <a:bodyPr/>
          <a:lstStyle/>
          <a:p>
            <a:endParaRPr lang="en-US" dirty="0" smtClean="0"/>
          </a:p>
        </p:txBody>
      </p:sp>
      <p:sp>
        <p:nvSpPr>
          <p:cNvPr id="350212" name="Slide Number Placeholder 3"/>
          <p:cNvSpPr>
            <a:spLocks noGrp="1"/>
          </p:cNvSpPr>
          <p:nvPr>
            <p:ph type="sldNum" sz="quarter" idx="5"/>
          </p:nvPr>
        </p:nvSpPr>
        <p:spPr>
          <a:noFill/>
        </p:spPr>
        <p:txBody>
          <a:bodyPr/>
          <a:lstStyle/>
          <a:p>
            <a:fld id="{30B767B1-7FCA-42F4-862E-1C670A6D5B57}" type="slidenum">
              <a:rPr lang="en-US" smtClean="0">
                <a:latin typeface="Arial" pitchFamily="34" charset="0"/>
              </a:rPr>
              <a:pPr/>
              <a:t>14</a:t>
            </a:fld>
            <a:endParaRPr lang="en-US" smtClean="0">
              <a:latin typeface="Arial"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u="sng" dirty="0" smtClean="0"/>
              <a:t>Data Models </a:t>
            </a:r>
          </a:p>
          <a:p>
            <a:endParaRPr lang="en-US" dirty="0" smtClean="0"/>
          </a:p>
          <a:p>
            <a:r>
              <a:rPr lang="en-US" dirty="0" smtClean="0"/>
              <a:t>High Level –</a:t>
            </a:r>
            <a:r>
              <a:rPr lang="en-US" baseline="0" dirty="0" smtClean="0"/>
              <a:t> Explains the way database is designed in the view of end users. </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018FDCB0-9077-47C2-BB43-F8FD2D3FE18E}"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Slide Image Placeholder 1"/>
          <p:cNvSpPr>
            <a:spLocks noGrp="1" noRot="1" noChangeAspect="1" noTextEdit="1"/>
          </p:cNvSpPr>
          <p:nvPr>
            <p:ph type="sldImg"/>
          </p:nvPr>
        </p:nvSpPr>
        <p:spPr>
          <a:ln/>
        </p:spPr>
      </p:sp>
      <p:sp>
        <p:nvSpPr>
          <p:cNvPr id="357379" name="Notes Placeholder 2"/>
          <p:cNvSpPr>
            <a:spLocks noGrp="1"/>
          </p:cNvSpPr>
          <p:nvPr>
            <p:ph type="body" idx="1"/>
          </p:nvPr>
        </p:nvSpPr>
        <p:spPr>
          <a:noFill/>
          <a:ln/>
        </p:spPr>
        <p:txBody>
          <a:bodyPr/>
          <a:lstStyle/>
          <a:p>
            <a:endParaRPr lang="en-US" dirty="0" smtClean="0"/>
          </a:p>
        </p:txBody>
      </p:sp>
      <p:sp>
        <p:nvSpPr>
          <p:cNvPr id="357380" name="Slide Number Placeholder 3"/>
          <p:cNvSpPr>
            <a:spLocks noGrp="1"/>
          </p:cNvSpPr>
          <p:nvPr>
            <p:ph type="sldNum" sz="quarter" idx="5"/>
          </p:nvPr>
        </p:nvSpPr>
        <p:spPr>
          <a:noFill/>
        </p:spPr>
        <p:txBody>
          <a:bodyPr/>
          <a:lstStyle/>
          <a:p>
            <a:fld id="{9AB5F12D-2744-4053-BC60-D329D938813C}" type="slidenum">
              <a:rPr lang="en-US" smtClean="0">
                <a:latin typeface="Arial" pitchFamily="34" charset="0"/>
              </a:rPr>
              <a:pPr/>
              <a:t>16</a:t>
            </a:fld>
            <a:endParaRPr lang="en-US" smtClean="0">
              <a:latin typeface="Arial"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r>
              <a:rPr lang="en-US" dirty="0" smtClean="0"/>
              <a:t>Entity is also</a:t>
            </a:r>
            <a:r>
              <a:rPr lang="en-US" baseline="0" dirty="0" smtClean="0"/>
              <a:t> a term used to identify a table. By saying entity we mean any real world entities like Person who could be a Student, Employee, Faculty, etc.</a:t>
            </a:r>
          </a:p>
          <a:p>
            <a:pPr algn="just"/>
            <a:endParaRPr lang="en-US" baseline="0" dirty="0" smtClean="0"/>
          </a:p>
          <a:p>
            <a:pPr algn="just"/>
            <a:r>
              <a:rPr lang="en-US" baseline="0" dirty="0" smtClean="0"/>
              <a:t>Relationship between two entities is being explained using E-R diagrams. For ex. Relation between a Student entity(table) and Course entity(table). Student is enrolled to a course. So a student table is connected to course table through course id.</a:t>
            </a:r>
          </a:p>
          <a:p>
            <a:pPr algn="just"/>
            <a:endParaRPr lang="en-US" baseline="0" dirty="0" smtClean="0"/>
          </a:p>
          <a:p>
            <a:pPr algn="just"/>
            <a:r>
              <a:rPr lang="en-US" b="1" u="sng" baseline="0" dirty="0" smtClean="0"/>
              <a:t>Properties of Relation/Table</a:t>
            </a:r>
          </a:p>
          <a:p>
            <a:pPr algn="just"/>
            <a:endParaRPr lang="en-US" baseline="0" dirty="0" smtClean="0"/>
          </a:p>
          <a:p>
            <a:pPr algn="just" eaLnBrk="1" hangingPunct="1"/>
            <a:r>
              <a:rPr lang="en-US" dirty="0" smtClean="0"/>
              <a:t>There are no duplicate rows (Tuples)</a:t>
            </a:r>
          </a:p>
          <a:p>
            <a:pPr algn="just" eaLnBrk="1" hangingPunct="1"/>
            <a:r>
              <a:rPr lang="en-US" dirty="0" smtClean="0"/>
              <a:t>Tuples are unordered, top to bottom</a:t>
            </a:r>
          </a:p>
          <a:p>
            <a:pPr algn="just" eaLnBrk="1" hangingPunct="1"/>
            <a:r>
              <a:rPr lang="en-US" dirty="0" smtClean="0"/>
              <a:t>Attributes are unordered, left to right</a:t>
            </a:r>
          </a:p>
          <a:p>
            <a:pPr algn="just" eaLnBrk="1" hangingPunct="1"/>
            <a:r>
              <a:rPr lang="en-US" dirty="0" smtClean="0"/>
              <a:t>All attribute values are atomic ( or scalar )</a:t>
            </a:r>
          </a:p>
          <a:p>
            <a:pPr algn="just" eaLnBrk="1" hangingPunct="1"/>
            <a:r>
              <a:rPr lang="en-US" dirty="0" smtClean="0"/>
              <a:t>Relational databases do not allow repeating groups</a:t>
            </a:r>
          </a:p>
          <a:p>
            <a:endParaRPr lang="en-US" dirty="0"/>
          </a:p>
        </p:txBody>
      </p:sp>
      <p:sp>
        <p:nvSpPr>
          <p:cNvPr id="4" name="Slide Number Placeholder 3"/>
          <p:cNvSpPr>
            <a:spLocks noGrp="1"/>
          </p:cNvSpPr>
          <p:nvPr>
            <p:ph type="sldNum" sz="quarter" idx="10"/>
          </p:nvPr>
        </p:nvSpPr>
        <p:spPr/>
        <p:txBody>
          <a:bodyPr/>
          <a:lstStyle/>
          <a:p>
            <a:fld id="{018FDCB0-9077-47C2-BB43-F8FD2D3FE18E}"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u="sng" dirty="0" smtClean="0"/>
              <a:t>Student</a:t>
            </a:r>
            <a:r>
              <a:rPr lang="en-US" u="sng" baseline="0" dirty="0" smtClean="0"/>
              <a:t> table </a:t>
            </a:r>
          </a:p>
          <a:p>
            <a:endParaRPr lang="en-US" dirty="0" smtClean="0"/>
          </a:p>
          <a:p>
            <a:r>
              <a:rPr lang="en-US" dirty="0" smtClean="0"/>
              <a:t>Registration #, Student</a:t>
            </a:r>
            <a:r>
              <a:rPr lang="en-US" baseline="0" dirty="0" smtClean="0"/>
              <a:t> Name, Year-of-Joining, Course, Address, DOB, City, Nationality</a:t>
            </a:r>
          </a:p>
          <a:p>
            <a:endParaRPr lang="en-US" baseline="0" dirty="0" smtClean="0"/>
          </a:p>
          <a:p>
            <a:r>
              <a:rPr lang="en-US" baseline="0" dirty="0" smtClean="0"/>
              <a:t>Key 		– Registration #</a:t>
            </a:r>
          </a:p>
          <a:p>
            <a:r>
              <a:rPr lang="en-US" baseline="0" dirty="0" smtClean="0"/>
              <a:t>Super Key 		– Registration # &amp; DOB</a:t>
            </a:r>
          </a:p>
          <a:p>
            <a:r>
              <a:rPr lang="en-US" baseline="0" dirty="0" smtClean="0"/>
              <a:t>Candidate Keys	– Registration #, {Student Name, Year-of-Joining, Course, Address, DOB}</a:t>
            </a:r>
          </a:p>
          <a:p>
            <a:r>
              <a:rPr lang="en-US" baseline="0" dirty="0" smtClean="0"/>
              <a:t>Primary Key 		– Registration #</a:t>
            </a:r>
          </a:p>
          <a:p>
            <a:r>
              <a:rPr lang="en-US" baseline="0" dirty="0" smtClean="0"/>
              <a:t>Alternate Key		– (Student Name, Year-of-Joining, Course, Address, DOB)</a:t>
            </a:r>
          </a:p>
          <a:p>
            <a:pPr defTabSz="917052">
              <a:defRPr/>
            </a:pPr>
            <a:r>
              <a:rPr lang="en-US" dirty="0" smtClean="0"/>
              <a:t>Secondary Keys	</a:t>
            </a:r>
            <a:r>
              <a:rPr lang="en-US" baseline="0" dirty="0" smtClean="0"/>
              <a:t>– City, Nationality, Year-of-Joining, Course</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018FDCB0-9077-47C2-BB43-F8FD2D3FE18E}"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8FDCB0-9077-47C2-BB43-F8FD2D3FE18E}" type="slidenum">
              <a:rPr lang="en-US" smtClean="0"/>
              <a:pPr/>
              <a:t>19</a:t>
            </a:fld>
            <a:endParaRPr lang="en-US"/>
          </a:p>
        </p:txBody>
      </p:sp>
    </p:spTree>
    <p:extLst>
      <p:ext uri="{BB962C8B-B14F-4D97-AF65-F5344CB8AC3E}">
        <p14:creationId xmlns:p14="http://schemas.microsoft.com/office/powerpoint/2010/main" val="3229920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18FDCB0-9077-47C2-BB43-F8FD2D3FE18E}"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Catalog</a:t>
            </a:r>
            <a:r>
              <a:rPr lang="en-US" baseline="0" dirty="0" smtClean="0"/>
              <a:t> or Data dictionary is used to maintain Meta data. This catalog also contains collection of tables that in turn stores other table details.</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018FDCB0-9077-47C2-BB43-F8FD2D3FE18E}"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18FDCB0-9077-47C2-BB43-F8FD2D3FE18E}" type="slidenum">
              <a:rPr lang="en-US" smtClean="0"/>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8FDCB0-9077-47C2-BB43-F8FD2D3FE18E}" type="slidenum">
              <a:rPr lang="en-US" smtClean="0"/>
              <a:pPr/>
              <a:t>22</a:t>
            </a:fld>
            <a:endParaRPr lang="en-US"/>
          </a:p>
        </p:txBody>
      </p:sp>
    </p:spTree>
    <p:extLst>
      <p:ext uri="{BB962C8B-B14F-4D97-AF65-F5344CB8AC3E}">
        <p14:creationId xmlns:p14="http://schemas.microsoft.com/office/powerpoint/2010/main" val="25526324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dirty="0" smtClean="0"/>
              <a:t>Redundancy causes anomalies and waste of storage</a:t>
            </a:r>
          </a:p>
        </p:txBody>
      </p:sp>
      <p:sp>
        <p:nvSpPr>
          <p:cNvPr id="4" name="Slide Number Placeholder 3"/>
          <p:cNvSpPr>
            <a:spLocks noGrp="1"/>
          </p:cNvSpPr>
          <p:nvPr>
            <p:ph type="sldNum" sz="quarter" idx="10"/>
          </p:nvPr>
        </p:nvSpPr>
        <p:spPr/>
        <p:txBody>
          <a:bodyPr/>
          <a:lstStyle/>
          <a:p>
            <a:fld id="{018FDCB0-9077-47C2-BB43-F8FD2D3FE18E}" type="slidenum">
              <a:rPr lang="en-US" smtClean="0"/>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18FDCB0-9077-47C2-BB43-F8FD2D3FE18E}" type="slidenum">
              <a:rPr lang="en-US" smtClean="0"/>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8FDCB0-9077-47C2-BB43-F8FD2D3FE18E}" type="slidenum">
              <a:rPr lang="en-US" smtClean="0"/>
              <a:pPr/>
              <a:t>25</a:t>
            </a:fld>
            <a:endParaRPr lang="en-US"/>
          </a:p>
        </p:txBody>
      </p:sp>
    </p:spTree>
    <p:extLst>
      <p:ext uri="{BB962C8B-B14F-4D97-AF65-F5344CB8AC3E}">
        <p14:creationId xmlns:p14="http://schemas.microsoft.com/office/powerpoint/2010/main" val="42081801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8FDCB0-9077-47C2-BB43-F8FD2D3FE18E}" type="slidenum">
              <a:rPr lang="en-US" smtClean="0"/>
              <a:pPr/>
              <a:t>26</a:t>
            </a:fld>
            <a:endParaRPr lang="en-US"/>
          </a:p>
        </p:txBody>
      </p:sp>
    </p:spTree>
    <p:extLst>
      <p:ext uri="{BB962C8B-B14F-4D97-AF65-F5344CB8AC3E}">
        <p14:creationId xmlns:p14="http://schemas.microsoft.com/office/powerpoint/2010/main" val="1276150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018FDCB0-9077-47C2-BB43-F8FD2D3FE18E}" type="slidenum">
              <a:rPr lang="en-US" smtClean="0"/>
              <a:pPr/>
              <a:t>27</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2510426763"/>
              </p:ext>
            </p:extLst>
          </p:nvPr>
        </p:nvGraphicFramePr>
        <p:xfrm>
          <a:off x="1002506" y="5117306"/>
          <a:ext cx="4572000" cy="2311400"/>
        </p:xfrm>
        <a:graphic>
          <a:graphicData uri="http://schemas.openxmlformats.org/drawingml/2006/table">
            <a:tbl>
              <a:tblPr firstRow="1" bandRow="1">
                <a:tableStyleId>{5C22544A-7EE6-4342-B048-85BDC9FD1C3A}</a:tableStyleId>
              </a:tblPr>
              <a:tblGrid>
                <a:gridCol w="685800"/>
                <a:gridCol w="990600"/>
                <a:gridCol w="838200"/>
                <a:gridCol w="533400"/>
                <a:gridCol w="838200"/>
                <a:gridCol w="685800"/>
              </a:tblGrid>
              <a:tr h="370840">
                <a:tc>
                  <a:txBody>
                    <a:bodyPr/>
                    <a:lstStyle/>
                    <a:p>
                      <a:r>
                        <a:rPr lang="en-US" sz="1200" b="1" dirty="0" smtClean="0">
                          <a:latin typeface="+mn-lt"/>
                        </a:rPr>
                        <a:t>Name</a:t>
                      </a:r>
                      <a:endParaRPr lang="en-US" sz="1200" dirty="0">
                        <a:latin typeface="+mn-lt"/>
                      </a:endParaRPr>
                    </a:p>
                  </a:txBody>
                  <a:tcPr/>
                </a:tc>
                <a:tc>
                  <a:txBody>
                    <a:bodyPr/>
                    <a:lstStyle/>
                    <a:p>
                      <a:r>
                        <a:rPr lang="en-US" sz="1200" b="1" dirty="0" smtClean="0">
                          <a:latin typeface="+mn-lt"/>
                        </a:rPr>
                        <a:t>Father name</a:t>
                      </a:r>
                      <a:endParaRPr lang="en-US" sz="1200" dirty="0">
                        <a:latin typeface="+mn-lt"/>
                      </a:endParaRPr>
                    </a:p>
                  </a:txBody>
                  <a:tcPr/>
                </a:tc>
                <a:tc>
                  <a:txBody>
                    <a:bodyPr/>
                    <a:lstStyle/>
                    <a:p>
                      <a:r>
                        <a:rPr lang="en-US" sz="1200" b="1" dirty="0" smtClean="0">
                          <a:latin typeface="+mn-lt"/>
                        </a:rPr>
                        <a:t>Address </a:t>
                      </a:r>
                      <a:endParaRPr lang="en-US" sz="1200" dirty="0">
                        <a:latin typeface="+mn-lt"/>
                      </a:endParaRPr>
                    </a:p>
                  </a:txBody>
                  <a:tcPr/>
                </a:tc>
                <a:tc>
                  <a:txBody>
                    <a:bodyPr/>
                    <a:lstStyle/>
                    <a:p>
                      <a:r>
                        <a:rPr lang="en-US" sz="1200" b="1" dirty="0" smtClean="0">
                          <a:latin typeface="+mn-lt"/>
                        </a:rPr>
                        <a:t>Exam</a:t>
                      </a:r>
                      <a:endParaRPr lang="en-US" sz="1200" dirty="0">
                        <a:latin typeface="+mn-lt"/>
                      </a:endParaRPr>
                    </a:p>
                  </a:txBody>
                  <a:tcPr/>
                </a:tc>
                <a:tc>
                  <a:txBody>
                    <a:bodyPr/>
                    <a:lstStyle/>
                    <a:p>
                      <a:r>
                        <a:rPr lang="en-US" sz="1200" b="1" dirty="0" smtClean="0">
                          <a:latin typeface="+mn-lt"/>
                        </a:rPr>
                        <a:t>Subject </a:t>
                      </a:r>
                      <a:endParaRPr lang="en-US" sz="1200" dirty="0">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latin typeface="+mn-lt"/>
                        </a:rPr>
                        <a:t>Marks</a:t>
                      </a:r>
                    </a:p>
                    <a:p>
                      <a:endParaRPr lang="en-US" sz="1200" dirty="0">
                        <a:latin typeface="+mn-lt"/>
                      </a:endParaRPr>
                    </a:p>
                  </a:txBody>
                  <a:tcPr/>
                </a:tc>
              </a:tr>
              <a:tr h="370840">
                <a:tc>
                  <a:txBody>
                    <a:bodyPr/>
                    <a:lstStyle/>
                    <a:p>
                      <a:r>
                        <a:rPr lang="en-US" sz="1200" dirty="0" smtClean="0">
                          <a:latin typeface="+mn-lt"/>
                        </a:rPr>
                        <a:t>Suresh</a:t>
                      </a:r>
                      <a:endParaRPr lang="en-US" sz="1200" dirty="0">
                        <a:latin typeface="+mn-lt"/>
                      </a:endParaRPr>
                    </a:p>
                  </a:txBody>
                  <a:tcPr/>
                </a:tc>
                <a:tc>
                  <a:txBody>
                    <a:bodyPr/>
                    <a:lstStyle/>
                    <a:p>
                      <a:r>
                        <a:rPr lang="en-US" sz="1200" dirty="0" err="1" smtClean="0">
                          <a:latin typeface="+mn-lt"/>
                        </a:rPr>
                        <a:t>Abhay</a:t>
                      </a:r>
                      <a:endParaRPr lang="en-US" sz="1200" dirty="0">
                        <a:latin typeface="+mn-lt"/>
                      </a:endParaRPr>
                    </a:p>
                  </a:txBody>
                  <a:tcPr/>
                </a:tc>
                <a:tc>
                  <a:txBody>
                    <a:bodyPr/>
                    <a:lstStyle/>
                    <a:p>
                      <a:r>
                        <a:rPr lang="en-US" sz="1200" dirty="0" smtClean="0">
                          <a:latin typeface="+mn-lt"/>
                        </a:rPr>
                        <a:t>Bangalore</a:t>
                      </a:r>
                      <a:endParaRPr lang="en-US" sz="1200" dirty="0">
                        <a:latin typeface="+mn-lt"/>
                      </a:endParaRPr>
                    </a:p>
                  </a:txBody>
                  <a:tcPr/>
                </a:tc>
                <a:tc>
                  <a:txBody>
                    <a:bodyPr/>
                    <a:lstStyle/>
                    <a:p>
                      <a:r>
                        <a:rPr lang="en-US" sz="1200" dirty="0" err="1" smtClean="0">
                          <a:latin typeface="+mn-lt"/>
                        </a:rPr>
                        <a:t>OCP</a:t>
                      </a:r>
                      <a:endParaRPr lang="en-US" sz="1200" dirty="0">
                        <a:latin typeface="+mn-lt"/>
                      </a:endParaRPr>
                    </a:p>
                  </a:txBody>
                  <a:tcPr/>
                </a:tc>
                <a:tc>
                  <a:txBody>
                    <a:bodyPr/>
                    <a:lstStyle/>
                    <a:p>
                      <a:r>
                        <a:rPr lang="en-US" sz="1200" dirty="0" smtClean="0">
                          <a:latin typeface="+mn-lt"/>
                        </a:rPr>
                        <a:t>SQL</a:t>
                      </a:r>
                      <a:endParaRPr lang="en-US" sz="1200" dirty="0">
                        <a:latin typeface="+mn-lt"/>
                      </a:endParaRPr>
                    </a:p>
                  </a:txBody>
                  <a:tcPr/>
                </a:tc>
                <a:tc>
                  <a:txBody>
                    <a:bodyPr/>
                    <a:lstStyle/>
                    <a:p>
                      <a:r>
                        <a:rPr lang="en-US" sz="1200" dirty="0" smtClean="0">
                          <a:latin typeface="+mn-lt"/>
                        </a:rPr>
                        <a:t>10</a:t>
                      </a:r>
                      <a:endParaRPr lang="en-US" sz="1200" dirty="0">
                        <a:latin typeface="+mn-lt"/>
                      </a:endParaRPr>
                    </a:p>
                  </a:txBody>
                  <a:tcPr/>
                </a:tc>
              </a:tr>
              <a:tr h="370840">
                <a:tc>
                  <a:txBody>
                    <a:bodyPr/>
                    <a:lstStyle/>
                    <a:p>
                      <a:endParaRPr lang="en-US" sz="1200">
                        <a:latin typeface="+mn-lt"/>
                      </a:endParaRPr>
                    </a:p>
                  </a:txBody>
                  <a:tcPr/>
                </a:tc>
                <a:tc>
                  <a:txBody>
                    <a:bodyPr/>
                    <a:lstStyle/>
                    <a:p>
                      <a:endParaRPr lang="en-US" sz="1200" dirty="0">
                        <a:latin typeface="+mn-lt"/>
                      </a:endParaRPr>
                    </a:p>
                  </a:txBody>
                  <a:tcPr/>
                </a:tc>
                <a:tc>
                  <a:txBody>
                    <a:bodyPr/>
                    <a:lstStyle/>
                    <a:p>
                      <a:endParaRPr lang="en-US" sz="1200">
                        <a:latin typeface="+mn-lt"/>
                      </a:endParaRPr>
                    </a:p>
                  </a:txBody>
                  <a:tcPr/>
                </a:tc>
                <a:tc>
                  <a:txBody>
                    <a:bodyPr/>
                    <a:lstStyle/>
                    <a:p>
                      <a:endParaRPr lang="en-US" sz="1200" dirty="0">
                        <a:latin typeface="+mn-lt"/>
                      </a:endParaRPr>
                    </a:p>
                  </a:txBody>
                  <a:tcPr/>
                </a:tc>
                <a:tc>
                  <a:txBody>
                    <a:bodyPr/>
                    <a:lstStyle/>
                    <a:p>
                      <a:r>
                        <a:rPr lang="en-US" sz="1200" dirty="0" err="1" smtClean="0">
                          <a:latin typeface="+mn-lt"/>
                        </a:rPr>
                        <a:t>PLSQL</a:t>
                      </a:r>
                      <a:endParaRPr lang="en-US" sz="1200" dirty="0">
                        <a:latin typeface="+mn-lt"/>
                      </a:endParaRPr>
                    </a:p>
                  </a:txBody>
                  <a:tcPr/>
                </a:tc>
                <a:tc>
                  <a:txBody>
                    <a:bodyPr/>
                    <a:lstStyle/>
                    <a:p>
                      <a:r>
                        <a:rPr lang="en-US" sz="1200" dirty="0" smtClean="0">
                          <a:latin typeface="+mn-lt"/>
                        </a:rPr>
                        <a:t>10</a:t>
                      </a:r>
                      <a:endParaRPr lang="en-US" sz="1200" dirty="0">
                        <a:latin typeface="+mn-lt"/>
                      </a:endParaRPr>
                    </a:p>
                  </a:txBody>
                  <a:tcPr/>
                </a:tc>
              </a:tr>
              <a:tr h="370840">
                <a:tc>
                  <a:txBody>
                    <a:bodyPr/>
                    <a:lstStyle/>
                    <a:p>
                      <a:endParaRPr lang="en-US" sz="1200">
                        <a:latin typeface="+mn-lt"/>
                      </a:endParaRPr>
                    </a:p>
                  </a:txBody>
                  <a:tcPr/>
                </a:tc>
                <a:tc>
                  <a:txBody>
                    <a:bodyPr/>
                    <a:lstStyle/>
                    <a:p>
                      <a:endParaRPr lang="en-US" sz="1200">
                        <a:latin typeface="+mn-lt"/>
                      </a:endParaRPr>
                    </a:p>
                  </a:txBody>
                  <a:tcPr/>
                </a:tc>
                <a:tc>
                  <a:txBody>
                    <a:bodyPr/>
                    <a:lstStyle/>
                    <a:p>
                      <a:endParaRPr lang="en-US" sz="1200">
                        <a:latin typeface="+mn-lt"/>
                      </a:endParaRPr>
                    </a:p>
                  </a:txBody>
                  <a:tcPr/>
                </a:tc>
                <a:tc>
                  <a:txBody>
                    <a:bodyPr/>
                    <a:lstStyle/>
                    <a:p>
                      <a:endParaRPr lang="en-US" sz="1200">
                        <a:latin typeface="+mn-lt"/>
                      </a:endParaRPr>
                    </a:p>
                  </a:txBody>
                  <a:tcPr/>
                </a:tc>
                <a:tc>
                  <a:txBody>
                    <a:bodyPr/>
                    <a:lstStyle/>
                    <a:p>
                      <a:r>
                        <a:rPr lang="en-US" sz="1200" dirty="0" smtClean="0">
                          <a:latin typeface="+mn-lt"/>
                        </a:rPr>
                        <a:t>Basics-1</a:t>
                      </a:r>
                      <a:endParaRPr lang="en-US" sz="1200" dirty="0">
                        <a:latin typeface="+mn-lt"/>
                      </a:endParaRPr>
                    </a:p>
                  </a:txBody>
                  <a:tcPr/>
                </a:tc>
                <a:tc>
                  <a:txBody>
                    <a:bodyPr/>
                    <a:lstStyle/>
                    <a:p>
                      <a:r>
                        <a:rPr lang="en-US" sz="1200" dirty="0" smtClean="0">
                          <a:latin typeface="+mn-lt"/>
                        </a:rPr>
                        <a:t>10</a:t>
                      </a:r>
                      <a:endParaRPr lang="en-US" sz="1200" dirty="0">
                        <a:latin typeface="+mn-lt"/>
                      </a:endParaRPr>
                    </a:p>
                  </a:txBody>
                  <a:tcPr/>
                </a:tc>
              </a:tr>
              <a:tr h="370840">
                <a:tc>
                  <a:txBody>
                    <a:bodyPr/>
                    <a:lstStyle/>
                    <a:p>
                      <a:endParaRPr lang="en-US" sz="1200">
                        <a:latin typeface="+mn-lt"/>
                      </a:endParaRPr>
                    </a:p>
                  </a:txBody>
                  <a:tcPr/>
                </a:tc>
                <a:tc>
                  <a:txBody>
                    <a:bodyPr/>
                    <a:lstStyle/>
                    <a:p>
                      <a:endParaRPr lang="en-US" sz="1200">
                        <a:latin typeface="+mn-lt"/>
                      </a:endParaRPr>
                    </a:p>
                  </a:txBody>
                  <a:tcPr/>
                </a:tc>
                <a:tc>
                  <a:txBody>
                    <a:bodyPr/>
                    <a:lstStyle/>
                    <a:p>
                      <a:endParaRPr lang="en-US" sz="1200">
                        <a:latin typeface="+mn-lt"/>
                      </a:endParaRPr>
                    </a:p>
                  </a:txBody>
                  <a:tcPr/>
                </a:tc>
                <a:tc>
                  <a:txBody>
                    <a:bodyPr/>
                    <a:lstStyle/>
                    <a:p>
                      <a:endParaRPr lang="en-US" sz="1200">
                        <a:latin typeface="+mn-lt"/>
                      </a:endParaRPr>
                    </a:p>
                  </a:txBody>
                  <a:tcPr/>
                </a:tc>
                <a:tc>
                  <a:txBody>
                    <a:bodyPr/>
                    <a:lstStyle/>
                    <a:p>
                      <a:r>
                        <a:rPr lang="en-US" sz="1200" dirty="0" smtClean="0">
                          <a:latin typeface="+mn-lt"/>
                        </a:rPr>
                        <a:t>Basics-2</a:t>
                      </a:r>
                      <a:endParaRPr lang="en-US" sz="1200" dirty="0">
                        <a:latin typeface="+mn-lt"/>
                      </a:endParaRPr>
                    </a:p>
                  </a:txBody>
                  <a:tcPr/>
                </a:tc>
                <a:tc>
                  <a:txBody>
                    <a:bodyPr/>
                    <a:lstStyle/>
                    <a:p>
                      <a:r>
                        <a:rPr lang="en-US" sz="1200" dirty="0" smtClean="0">
                          <a:latin typeface="+mn-lt"/>
                        </a:rPr>
                        <a:t>10</a:t>
                      </a:r>
                      <a:endParaRPr lang="en-US" sz="1200" dirty="0">
                        <a:latin typeface="+mn-lt"/>
                      </a:endParaRPr>
                    </a:p>
                  </a:txBody>
                  <a:tcPr/>
                </a:tc>
              </a:tr>
              <a:tr h="370840">
                <a:tc>
                  <a:txBody>
                    <a:bodyPr/>
                    <a:lstStyle/>
                    <a:p>
                      <a:r>
                        <a:rPr lang="en-US" sz="1200" dirty="0" smtClean="0">
                          <a:latin typeface="+mn-lt"/>
                        </a:rPr>
                        <a:t>Kumar</a:t>
                      </a:r>
                      <a:endParaRPr lang="en-US" sz="1200" dirty="0">
                        <a:latin typeface="+mn-lt"/>
                      </a:endParaRPr>
                    </a:p>
                  </a:txBody>
                  <a:tcPr/>
                </a:tc>
                <a:tc>
                  <a:txBody>
                    <a:bodyPr/>
                    <a:lstStyle/>
                    <a:p>
                      <a:r>
                        <a:rPr lang="en-US" sz="1200" dirty="0" smtClean="0">
                          <a:latin typeface="+mn-lt"/>
                        </a:rPr>
                        <a:t>Rajesh</a:t>
                      </a:r>
                      <a:endParaRPr lang="en-US" sz="1200" dirty="0">
                        <a:latin typeface="+mn-lt"/>
                      </a:endParaRPr>
                    </a:p>
                  </a:txBody>
                  <a:tcPr/>
                </a:tc>
                <a:tc>
                  <a:txBody>
                    <a:bodyPr/>
                    <a:lstStyle/>
                    <a:p>
                      <a:r>
                        <a:rPr lang="en-US" sz="1200" dirty="0" smtClean="0">
                          <a:latin typeface="+mn-lt"/>
                        </a:rPr>
                        <a:t>Mysore</a:t>
                      </a:r>
                      <a:endParaRPr lang="en-US" sz="1200" dirty="0">
                        <a:latin typeface="+mn-lt"/>
                      </a:endParaRPr>
                    </a:p>
                  </a:txBody>
                  <a:tcPr/>
                </a:tc>
                <a:tc>
                  <a:txBody>
                    <a:bodyPr/>
                    <a:lstStyle/>
                    <a:p>
                      <a:r>
                        <a:rPr lang="en-US" sz="1200" dirty="0" err="1" smtClean="0">
                          <a:latin typeface="+mn-lt"/>
                        </a:rPr>
                        <a:t>OCA</a:t>
                      </a:r>
                      <a:endParaRPr lang="en-US" sz="1200" dirty="0">
                        <a:latin typeface="+mn-lt"/>
                      </a:endParaRPr>
                    </a:p>
                  </a:txBody>
                  <a:tcPr/>
                </a:tc>
                <a:tc>
                  <a:txBody>
                    <a:bodyPr/>
                    <a:lstStyle/>
                    <a:p>
                      <a:r>
                        <a:rPr lang="en-US" sz="1200" dirty="0" err="1" smtClean="0">
                          <a:latin typeface="+mn-lt"/>
                        </a:rPr>
                        <a:t>PLSQL</a:t>
                      </a:r>
                      <a:endParaRPr lang="en-US" sz="1200" dirty="0">
                        <a:latin typeface="+mn-lt"/>
                      </a:endParaRPr>
                    </a:p>
                  </a:txBody>
                  <a:tcPr/>
                </a:tc>
                <a:tc>
                  <a:txBody>
                    <a:bodyPr/>
                    <a:lstStyle/>
                    <a:p>
                      <a:r>
                        <a:rPr lang="en-US" sz="1200" dirty="0" smtClean="0">
                          <a:latin typeface="+mn-lt"/>
                        </a:rPr>
                        <a:t>20</a:t>
                      </a:r>
                      <a:endParaRPr lang="en-US" sz="1200" dirty="0">
                        <a:latin typeface="+mn-lt"/>
                      </a:endParaRPr>
                    </a:p>
                  </a:txBody>
                  <a:tcPr/>
                </a:tc>
              </a:tr>
            </a:tbl>
          </a:graphicData>
        </a:graphic>
      </p:graphicFrame>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9350" y="687388"/>
            <a:ext cx="4425156" cy="3318867"/>
          </a:xfrm>
        </p:spPr>
      </p:sp>
      <p:sp>
        <p:nvSpPr>
          <p:cNvPr id="3" name="Notes Placeholder 2"/>
          <p:cNvSpPr>
            <a:spLocks noGrp="1"/>
          </p:cNvSpPr>
          <p:nvPr>
            <p:ph type="body" idx="1"/>
          </p:nvPr>
        </p:nvSpPr>
        <p:spPr>
          <a:xfrm>
            <a:off x="697706" y="4202906"/>
            <a:ext cx="5572124" cy="4724400"/>
          </a:xfrm>
        </p:spPr>
        <p:txBody>
          <a:bodyPr>
            <a:normAutofit fontScale="92500" lnSpcReduction="10000"/>
          </a:bodyPr>
          <a:lstStyle/>
          <a:p>
            <a:pPr rtl="0" eaLnBrk="1" fontAlgn="base" latinLnBrk="0" hangingPunct="1"/>
            <a:r>
              <a:rPr lang="en-US" b="1" u="sng" dirty="0" smtClean="0"/>
              <a:t>1NF</a:t>
            </a:r>
          </a:p>
          <a:p>
            <a:pPr rtl="0" eaLnBrk="1" fontAlgn="base" latinLnBrk="0" hangingPunct="1"/>
            <a:endParaRPr lang="en-US" b="1" dirty="0" smtClean="0"/>
          </a:p>
          <a:p>
            <a:endParaRPr lang="en-US" b="1" u="sng" dirty="0"/>
          </a:p>
          <a:p>
            <a:endParaRPr lang="en-US" b="1" u="sng" dirty="0" smtClean="0"/>
          </a:p>
          <a:p>
            <a:endParaRPr lang="en-US" b="1" u="sng" dirty="0"/>
          </a:p>
          <a:p>
            <a:endParaRPr lang="en-US" b="1" u="sng" dirty="0" smtClean="0"/>
          </a:p>
          <a:p>
            <a:endParaRPr lang="en-US" b="1" u="sng" dirty="0"/>
          </a:p>
          <a:p>
            <a:endParaRPr lang="en-US" b="1" u="sng" dirty="0" smtClean="0"/>
          </a:p>
          <a:p>
            <a:endParaRPr lang="en-US" b="1" u="sng" dirty="0"/>
          </a:p>
          <a:p>
            <a:endParaRPr lang="en-US" b="1" u="sng" dirty="0" smtClean="0"/>
          </a:p>
          <a:p>
            <a:endParaRPr lang="en-US" b="1" u="sng" dirty="0"/>
          </a:p>
          <a:p>
            <a:endParaRPr lang="en-US" b="1" u="sng" dirty="0" smtClean="0"/>
          </a:p>
          <a:p>
            <a:endParaRPr lang="en-US" b="1" u="sng" dirty="0" smtClean="0"/>
          </a:p>
          <a:p>
            <a:endParaRPr lang="en-US" b="1" u="sng" dirty="0" smtClean="0"/>
          </a:p>
          <a:p>
            <a:r>
              <a:rPr lang="en-US" b="1" u="sng" dirty="0" err="1" smtClean="0"/>
              <a:t>2NF</a:t>
            </a:r>
            <a:endParaRPr lang="en-US" b="1" u="sng" dirty="0" smtClean="0"/>
          </a:p>
          <a:p>
            <a:endParaRPr lang="en-US" b="1" u="sng" dirty="0" smtClean="0"/>
          </a:p>
          <a:p>
            <a:pPr rtl="0" eaLnBrk="1" fontAlgn="base" latinLnBrk="0" hangingPunct="1"/>
            <a:r>
              <a:rPr lang="en-US" dirty="0" smtClean="0"/>
              <a:t>Relation 1: </a:t>
            </a:r>
          </a:p>
          <a:p>
            <a:pPr rtl="0" eaLnBrk="1" fontAlgn="base" latinLnBrk="0" hangingPunct="1"/>
            <a:r>
              <a:rPr lang="en-US" b="1" dirty="0" smtClean="0"/>
              <a:t>Name	Exam	Subject	Marks</a:t>
            </a:r>
          </a:p>
          <a:p>
            <a:endParaRPr lang="en-US" b="0" u="none" dirty="0" smtClean="0"/>
          </a:p>
          <a:p>
            <a:r>
              <a:rPr lang="en-US" b="0" u="none" dirty="0" smtClean="0"/>
              <a:t>Relation 2:</a:t>
            </a:r>
            <a:r>
              <a:rPr lang="en-US" b="1" u="none" dirty="0" smtClean="0"/>
              <a:t> </a:t>
            </a:r>
          </a:p>
          <a:p>
            <a:pPr rtl="0" eaLnBrk="1" fontAlgn="base" latinLnBrk="0" hangingPunct="1"/>
            <a:r>
              <a:rPr lang="en-US" b="1" dirty="0" smtClean="0"/>
              <a:t>Name	Father Name	Address</a:t>
            </a:r>
          </a:p>
          <a:p>
            <a:endParaRPr lang="en-US" b="1" u="sng" dirty="0" smtClean="0"/>
          </a:p>
          <a:p>
            <a:r>
              <a:rPr lang="en-US" b="1" u="sng" dirty="0" err="1" smtClean="0"/>
              <a:t>3NF</a:t>
            </a:r>
            <a:endParaRPr lang="en-US" b="1" u="sng" dirty="0" smtClean="0"/>
          </a:p>
          <a:p>
            <a:pPr rtl="0" eaLnBrk="1" fontAlgn="base" latinLnBrk="0" hangingPunct="1"/>
            <a:endParaRPr lang="en-US" dirty="0" smtClean="0"/>
          </a:p>
          <a:p>
            <a:pPr rtl="0" eaLnBrk="1" fontAlgn="base" latinLnBrk="0" hangingPunct="1"/>
            <a:r>
              <a:rPr lang="en-US" dirty="0" smtClean="0"/>
              <a:t>Relation 1: </a:t>
            </a:r>
          </a:p>
          <a:p>
            <a:pPr rtl="0" eaLnBrk="1" fontAlgn="base" latinLnBrk="0" hangingPunct="1"/>
            <a:r>
              <a:rPr lang="en-US" b="1" dirty="0" smtClean="0"/>
              <a:t>Name	Exam	Subject	Marks</a:t>
            </a:r>
          </a:p>
          <a:p>
            <a:endParaRPr lang="en-US" b="0" u="none" dirty="0" smtClean="0"/>
          </a:p>
          <a:p>
            <a:r>
              <a:rPr lang="en-US" b="0" u="none" dirty="0" smtClean="0"/>
              <a:t>Relation 2:</a:t>
            </a:r>
            <a:r>
              <a:rPr lang="en-US" b="1" u="none" dirty="0" smtClean="0"/>
              <a:t> </a:t>
            </a:r>
          </a:p>
          <a:p>
            <a:pPr rtl="0" eaLnBrk="1" fontAlgn="base" latinLnBrk="0" hangingPunct="1"/>
            <a:r>
              <a:rPr lang="en-US" b="1" dirty="0" smtClean="0"/>
              <a:t>Name	Father Name	Address</a:t>
            </a:r>
          </a:p>
          <a:p>
            <a:endParaRPr lang="en-US" b="1" u="sng" dirty="0" smtClean="0"/>
          </a:p>
          <a:p>
            <a:endParaRPr lang="en-US" b="1" u="none" dirty="0"/>
          </a:p>
        </p:txBody>
      </p:sp>
      <p:sp>
        <p:nvSpPr>
          <p:cNvPr id="4" name="Slide Number Placeholder 3"/>
          <p:cNvSpPr>
            <a:spLocks noGrp="1"/>
          </p:cNvSpPr>
          <p:nvPr>
            <p:ph type="sldNum" sz="quarter" idx="10"/>
          </p:nvPr>
        </p:nvSpPr>
        <p:spPr/>
        <p:txBody>
          <a:bodyPr/>
          <a:lstStyle/>
          <a:p>
            <a:fld id="{018FDCB0-9077-47C2-BB43-F8FD2D3FE18E}" type="slidenum">
              <a:rPr lang="en-US" smtClean="0"/>
              <a:pPr/>
              <a:t>28</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824107806"/>
              </p:ext>
            </p:extLst>
          </p:nvPr>
        </p:nvGraphicFramePr>
        <p:xfrm>
          <a:off x="850106" y="4583906"/>
          <a:ext cx="4953000" cy="1676400"/>
        </p:xfrm>
        <a:graphic>
          <a:graphicData uri="http://schemas.openxmlformats.org/drawingml/2006/table">
            <a:tbl>
              <a:tblPr firstRow="1" bandRow="1">
                <a:tableStyleId>{5C22544A-7EE6-4342-B048-85BDC9FD1C3A}</a:tableStyleId>
              </a:tblPr>
              <a:tblGrid>
                <a:gridCol w="762000"/>
                <a:gridCol w="1066800"/>
                <a:gridCol w="838200"/>
                <a:gridCol w="762000"/>
                <a:gridCol w="838200"/>
                <a:gridCol w="685800"/>
              </a:tblGrid>
              <a:tr h="304800">
                <a:tc>
                  <a:txBody>
                    <a:bodyPr/>
                    <a:lstStyle/>
                    <a:p>
                      <a:r>
                        <a:rPr lang="en-US" sz="1200" b="1" dirty="0" smtClean="0">
                          <a:solidFill>
                            <a:schemeClr val="tx1"/>
                          </a:solidFill>
                        </a:rPr>
                        <a:t>Name</a:t>
                      </a:r>
                      <a:endParaRPr lang="en-US" sz="1200" dirty="0">
                        <a:solidFill>
                          <a:schemeClr val="tx1"/>
                        </a:solidFill>
                      </a:endParaRPr>
                    </a:p>
                  </a:txBody>
                  <a:tcPr/>
                </a:tc>
                <a:tc>
                  <a:txBody>
                    <a:bodyPr/>
                    <a:lstStyle/>
                    <a:p>
                      <a:r>
                        <a:rPr lang="en-US" sz="1200" b="1" dirty="0" smtClean="0">
                          <a:solidFill>
                            <a:schemeClr val="tx1"/>
                          </a:solidFill>
                        </a:rPr>
                        <a:t>Father name</a:t>
                      </a:r>
                      <a:endParaRPr lang="en-US" sz="1200" dirty="0">
                        <a:solidFill>
                          <a:schemeClr val="tx1"/>
                        </a:solidFill>
                      </a:endParaRPr>
                    </a:p>
                  </a:txBody>
                  <a:tcPr/>
                </a:tc>
                <a:tc>
                  <a:txBody>
                    <a:bodyPr/>
                    <a:lstStyle/>
                    <a:p>
                      <a:r>
                        <a:rPr lang="en-US" sz="1200" b="1" dirty="0" smtClean="0">
                          <a:solidFill>
                            <a:schemeClr val="tx1"/>
                          </a:solidFill>
                        </a:rPr>
                        <a:t>Address</a:t>
                      </a:r>
                      <a:endParaRPr lang="en-US" sz="1200" dirty="0">
                        <a:solidFill>
                          <a:schemeClr val="tx1"/>
                        </a:solidFill>
                      </a:endParaRPr>
                    </a:p>
                  </a:txBody>
                  <a:tcPr/>
                </a:tc>
                <a:tc>
                  <a:txBody>
                    <a:bodyPr/>
                    <a:lstStyle/>
                    <a:p>
                      <a:r>
                        <a:rPr lang="en-US" sz="1200" b="1" dirty="0" smtClean="0">
                          <a:solidFill>
                            <a:schemeClr val="tx1"/>
                          </a:solidFill>
                        </a:rPr>
                        <a:t>Exam</a:t>
                      </a:r>
                      <a:endParaRPr lang="en-US" sz="1200" dirty="0">
                        <a:solidFill>
                          <a:schemeClr val="tx1"/>
                        </a:solidFill>
                      </a:endParaRPr>
                    </a:p>
                  </a:txBody>
                  <a:tcPr/>
                </a:tc>
                <a:tc>
                  <a:txBody>
                    <a:bodyPr/>
                    <a:lstStyle/>
                    <a:p>
                      <a:r>
                        <a:rPr lang="en-US" sz="1200" b="1" dirty="0" smtClean="0">
                          <a:solidFill>
                            <a:schemeClr val="tx1"/>
                          </a:solidFill>
                        </a:rPr>
                        <a:t>Subject </a:t>
                      </a:r>
                      <a:endParaRPr lang="en-US" sz="1200"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solidFill>
                            <a:schemeClr val="tx1"/>
                          </a:solidFill>
                        </a:rPr>
                        <a:t>Marks</a:t>
                      </a:r>
                      <a:endParaRPr lang="en-US" sz="1200" dirty="0">
                        <a:solidFill>
                          <a:schemeClr val="tx1"/>
                        </a:solidFill>
                      </a:endParaRPr>
                    </a:p>
                  </a:txBody>
                  <a:tcPr/>
                </a:tc>
              </a:tr>
              <a:tr h="228600">
                <a:tc>
                  <a:txBody>
                    <a:bodyPr/>
                    <a:lstStyle/>
                    <a:p>
                      <a:r>
                        <a:rPr lang="en-US" sz="1200" dirty="0" smtClean="0">
                          <a:solidFill>
                            <a:schemeClr val="tx1"/>
                          </a:solidFill>
                        </a:rPr>
                        <a:t>Suresh </a:t>
                      </a:r>
                      <a:endParaRPr lang="en-US" sz="1200" dirty="0">
                        <a:solidFill>
                          <a:schemeClr val="tx1"/>
                        </a:solidFill>
                      </a:endParaRPr>
                    </a:p>
                  </a:txBody>
                  <a:tcPr/>
                </a:tc>
                <a:tc>
                  <a:txBody>
                    <a:bodyPr/>
                    <a:lstStyle/>
                    <a:p>
                      <a:r>
                        <a:rPr lang="en-US" sz="1200" dirty="0" err="1" smtClean="0">
                          <a:solidFill>
                            <a:schemeClr val="tx1"/>
                          </a:solidFill>
                        </a:rPr>
                        <a:t>Abhay</a:t>
                      </a:r>
                      <a:endParaRPr lang="en-US" sz="1200" dirty="0">
                        <a:solidFill>
                          <a:schemeClr val="tx1"/>
                        </a:solidFill>
                      </a:endParaRPr>
                    </a:p>
                  </a:txBody>
                  <a:tcPr/>
                </a:tc>
                <a:tc>
                  <a:txBody>
                    <a:bodyPr/>
                    <a:lstStyle/>
                    <a:p>
                      <a:r>
                        <a:rPr lang="en-US" sz="1200" dirty="0" smtClean="0">
                          <a:solidFill>
                            <a:schemeClr val="tx1"/>
                          </a:solidFill>
                        </a:rPr>
                        <a:t>Bangalore</a:t>
                      </a:r>
                      <a:endParaRPr lang="en-US" sz="1200" dirty="0">
                        <a:solidFill>
                          <a:schemeClr val="tx1"/>
                        </a:solidFill>
                      </a:endParaRPr>
                    </a:p>
                  </a:txBody>
                  <a:tcPr/>
                </a:tc>
                <a:tc>
                  <a:txBody>
                    <a:bodyPr/>
                    <a:lstStyle/>
                    <a:p>
                      <a:r>
                        <a:rPr lang="en-US" sz="1200" dirty="0" err="1" smtClean="0">
                          <a:solidFill>
                            <a:schemeClr val="tx1"/>
                          </a:solidFill>
                        </a:rPr>
                        <a:t>OCP</a:t>
                      </a:r>
                      <a:endParaRPr lang="en-US" sz="1200" dirty="0">
                        <a:solidFill>
                          <a:schemeClr val="tx1"/>
                        </a:solidFill>
                      </a:endParaRPr>
                    </a:p>
                  </a:txBody>
                  <a:tcPr/>
                </a:tc>
                <a:tc>
                  <a:txBody>
                    <a:bodyPr/>
                    <a:lstStyle/>
                    <a:p>
                      <a:r>
                        <a:rPr lang="en-US" sz="1200" dirty="0" smtClean="0">
                          <a:solidFill>
                            <a:schemeClr val="tx1"/>
                          </a:solidFill>
                        </a:rPr>
                        <a:t>SQL</a:t>
                      </a:r>
                      <a:endParaRPr lang="en-US" sz="1200" dirty="0">
                        <a:solidFill>
                          <a:schemeClr val="tx1"/>
                        </a:solidFill>
                      </a:endParaRPr>
                    </a:p>
                  </a:txBody>
                  <a:tcPr/>
                </a:tc>
                <a:tc>
                  <a:txBody>
                    <a:bodyPr/>
                    <a:lstStyle/>
                    <a:p>
                      <a:r>
                        <a:rPr lang="en-US" sz="1200" dirty="0" smtClean="0">
                          <a:solidFill>
                            <a:schemeClr val="tx1"/>
                          </a:solidFill>
                        </a:rPr>
                        <a:t>10</a:t>
                      </a:r>
                      <a:endParaRPr lang="en-US" sz="1200" dirty="0">
                        <a:solidFill>
                          <a:schemeClr val="tx1"/>
                        </a:solidFill>
                      </a:endParaRPr>
                    </a:p>
                  </a:txBody>
                  <a:tcPr/>
                </a:tc>
              </a:tr>
              <a:tr h="259080">
                <a:tc>
                  <a:txBody>
                    <a:bodyPr/>
                    <a:lstStyle/>
                    <a:p>
                      <a:r>
                        <a:rPr lang="en-US" sz="1200" dirty="0" smtClean="0">
                          <a:solidFill>
                            <a:schemeClr val="tx1"/>
                          </a:solidFill>
                        </a:rPr>
                        <a:t>Suresh</a:t>
                      </a:r>
                      <a:endParaRPr lang="en-US" sz="1200" dirty="0">
                        <a:solidFill>
                          <a:schemeClr val="tx1"/>
                        </a:solidFill>
                      </a:endParaRPr>
                    </a:p>
                  </a:txBody>
                  <a:tcPr/>
                </a:tc>
                <a:tc>
                  <a:txBody>
                    <a:bodyPr/>
                    <a:lstStyle/>
                    <a:p>
                      <a:r>
                        <a:rPr lang="en-US" sz="1200" dirty="0" err="1" smtClean="0">
                          <a:solidFill>
                            <a:schemeClr val="tx1"/>
                          </a:solidFill>
                        </a:rPr>
                        <a:t>Abhay</a:t>
                      </a:r>
                      <a:endParaRPr lang="en-US" sz="1200" dirty="0">
                        <a:solidFill>
                          <a:schemeClr val="tx1"/>
                        </a:solidFill>
                      </a:endParaRPr>
                    </a:p>
                  </a:txBody>
                  <a:tcPr/>
                </a:tc>
                <a:tc>
                  <a:txBody>
                    <a:bodyPr/>
                    <a:lstStyle/>
                    <a:p>
                      <a:r>
                        <a:rPr lang="en-US" sz="1200" dirty="0" smtClean="0">
                          <a:solidFill>
                            <a:schemeClr val="tx1"/>
                          </a:solidFill>
                        </a:rPr>
                        <a:t>Bangalore</a:t>
                      </a:r>
                      <a:endParaRPr lang="en-US" sz="1200" dirty="0">
                        <a:solidFill>
                          <a:schemeClr val="tx1"/>
                        </a:solidFill>
                      </a:endParaRPr>
                    </a:p>
                  </a:txBody>
                  <a:tcPr/>
                </a:tc>
                <a:tc>
                  <a:txBody>
                    <a:bodyPr/>
                    <a:lstStyle/>
                    <a:p>
                      <a:r>
                        <a:rPr lang="en-US" sz="1200" dirty="0" err="1" smtClean="0">
                          <a:solidFill>
                            <a:schemeClr val="tx1"/>
                          </a:solidFill>
                        </a:rPr>
                        <a:t>OCP</a:t>
                      </a:r>
                      <a:endParaRPr lang="en-US" sz="1200" dirty="0">
                        <a:solidFill>
                          <a:schemeClr val="tx1"/>
                        </a:solidFill>
                      </a:endParaRPr>
                    </a:p>
                  </a:txBody>
                  <a:tcPr/>
                </a:tc>
                <a:tc>
                  <a:txBody>
                    <a:bodyPr/>
                    <a:lstStyle/>
                    <a:p>
                      <a:r>
                        <a:rPr lang="en-US" sz="1200" dirty="0" err="1" smtClean="0">
                          <a:solidFill>
                            <a:schemeClr val="tx1"/>
                          </a:solidFill>
                        </a:rPr>
                        <a:t>PLSQL</a:t>
                      </a:r>
                      <a:endParaRPr lang="en-US" sz="1200" dirty="0">
                        <a:solidFill>
                          <a:schemeClr val="tx1"/>
                        </a:solidFill>
                      </a:endParaRPr>
                    </a:p>
                  </a:txBody>
                  <a:tcPr/>
                </a:tc>
                <a:tc>
                  <a:txBody>
                    <a:bodyPr/>
                    <a:lstStyle/>
                    <a:p>
                      <a:r>
                        <a:rPr lang="en-US" sz="1200" dirty="0" smtClean="0">
                          <a:solidFill>
                            <a:schemeClr val="tx1"/>
                          </a:solidFill>
                        </a:rPr>
                        <a:t>10</a:t>
                      </a:r>
                      <a:endParaRPr lang="en-US" sz="1200" dirty="0">
                        <a:solidFill>
                          <a:schemeClr val="tx1"/>
                        </a:solidFill>
                      </a:endParaRPr>
                    </a:p>
                  </a:txBody>
                  <a:tcPr/>
                </a:tc>
              </a:tr>
              <a:tr h="213360">
                <a:tc>
                  <a:txBody>
                    <a:bodyPr/>
                    <a:lstStyle/>
                    <a:p>
                      <a:r>
                        <a:rPr lang="en-US" sz="1200" dirty="0" smtClean="0">
                          <a:solidFill>
                            <a:schemeClr val="tx1"/>
                          </a:solidFill>
                        </a:rPr>
                        <a:t>Suresh</a:t>
                      </a:r>
                      <a:endParaRPr lang="en-US" sz="1200" dirty="0">
                        <a:solidFill>
                          <a:schemeClr val="tx1"/>
                        </a:solidFill>
                      </a:endParaRPr>
                    </a:p>
                  </a:txBody>
                  <a:tcPr/>
                </a:tc>
                <a:tc>
                  <a:txBody>
                    <a:bodyPr/>
                    <a:lstStyle/>
                    <a:p>
                      <a:r>
                        <a:rPr lang="en-US" sz="1200" dirty="0" err="1" smtClean="0">
                          <a:solidFill>
                            <a:schemeClr val="tx1"/>
                          </a:solidFill>
                        </a:rPr>
                        <a:t>Abhay</a:t>
                      </a:r>
                      <a:endParaRPr lang="en-US" sz="1200" dirty="0">
                        <a:solidFill>
                          <a:schemeClr val="tx1"/>
                        </a:solidFill>
                      </a:endParaRPr>
                    </a:p>
                  </a:txBody>
                  <a:tcPr/>
                </a:tc>
                <a:tc>
                  <a:txBody>
                    <a:bodyPr/>
                    <a:lstStyle/>
                    <a:p>
                      <a:r>
                        <a:rPr lang="en-US" sz="1200" dirty="0" smtClean="0">
                          <a:solidFill>
                            <a:schemeClr val="tx1"/>
                          </a:solidFill>
                        </a:rPr>
                        <a:t>Bangalore</a:t>
                      </a:r>
                      <a:endParaRPr lang="en-US" sz="1200" dirty="0">
                        <a:solidFill>
                          <a:schemeClr val="tx1"/>
                        </a:solidFill>
                      </a:endParaRPr>
                    </a:p>
                  </a:txBody>
                  <a:tcPr/>
                </a:tc>
                <a:tc>
                  <a:txBody>
                    <a:bodyPr/>
                    <a:lstStyle/>
                    <a:p>
                      <a:r>
                        <a:rPr lang="en-US" sz="1200" dirty="0" err="1" smtClean="0">
                          <a:solidFill>
                            <a:schemeClr val="tx1"/>
                          </a:solidFill>
                        </a:rPr>
                        <a:t>OCP</a:t>
                      </a:r>
                      <a:endParaRPr lang="en-US" sz="1200" dirty="0">
                        <a:solidFill>
                          <a:schemeClr val="tx1"/>
                        </a:solidFill>
                      </a:endParaRPr>
                    </a:p>
                  </a:txBody>
                  <a:tcPr/>
                </a:tc>
                <a:tc>
                  <a:txBody>
                    <a:bodyPr/>
                    <a:lstStyle/>
                    <a:p>
                      <a:r>
                        <a:rPr lang="en-US" sz="1200" dirty="0" smtClean="0">
                          <a:solidFill>
                            <a:schemeClr val="tx1"/>
                          </a:solidFill>
                        </a:rPr>
                        <a:t>Basics-1</a:t>
                      </a:r>
                      <a:endParaRPr lang="en-US" sz="1200" dirty="0">
                        <a:solidFill>
                          <a:schemeClr val="tx1"/>
                        </a:solidFill>
                      </a:endParaRPr>
                    </a:p>
                  </a:txBody>
                  <a:tcPr/>
                </a:tc>
                <a:tc>
                  <a:txBody>
                    <a:bodyPr/>
                    <a:lstStyle/>
                    <a:p>
                      <a:r>
                        <a:rPr lang="en-US" sz="1200" dirty="0" smtClean="0">
                          <a:solidFill>
                            <a:schemeClr val="tx1"/>
                          </a:solidFill>
                        </a:rPr>
                        <a:t>10</a:t>
                      </a:r>
                      <a:endParaRPr lang="en-US" sz="1200" dirty="0">
                        <a:solidFill>
                          <a:schemeClr val="tx1"/>
                        </a:solidFill>
                      </a:endParaRPr>
                    </a:p>
                  </a:txBody>
                  <a:tcPr/>
                </a:tc>
              </a:tr>
              <a:tr h="243840">
                <a:tc>
                  <a:txBody>
                    <a:bodyPr/>
                    <a:lstStyle/>
                    <a:p>
                      <a:r>
                        <a:rPr lang="en-US" sz="1200" dirty="0" smtClean="0">
                          <a:solidFill>
                            <a:schemeClr val="tx1"/>
                          </a:solidFill>
                        </a:rPr>
                        <a:t>Suresh</a:t>
                      </a:r>
                      <a:endParaRPr lang="en-US" sz="1200" dirty="0">
                        <a:solidFill>
                          <a:schemeClr val="tx1"/>
                        </a:solidFill>
                      </a:endParaRPr>
                    </a:p>
                  </a:txBody>
                  <a:tcPr/>
                </a:tc>
                <a:tc>
                  <a:txBody>
                    <a:bodyPr/>
                    <a:lstStyle/>
                    <a:p>
                      <a:r>
                        <a:rPr lang="en-US" sz="1200" dirty="0" err="1" smtClean="0">
                          <a:solidFill>
                            <a:schemeClr val="tx1"/>
                          </a:solidFill>
                        </a:rPr>
                        <a:t>Abhay</a:t>
                      </a:r>
                      <a:endParaRPr lang="en-US" sz="1200" dirty="0">
                        <a:solidFill>
                          <a:schemeClr val="tx1"/>
                        </a:solidFill>
                      </a:endParaRPr>
                    </a:p>
                  </a:txBody>
                  <a:tcPr/>
                </a:tc>
                <a:tc>
                  <a:txBody>
                    <a:bodyPr/>
                    <a:lstStyle/>
                    <a:p>
                      <a:r>
                        <a:rPr lang="en-US" sz="1200" dirty="0" smtClean="0">
                          <a:solidFill>
                            <a:schemeClr val="tx1"/>
                          </a:solidFill>
                        </a:rPr>
                        <a:t>Bangalore</a:t>
                      </a:r>
                      <a:endParaRPr lang="en-US" sz="1200" dirty="0">
                        <a:solidFill>
                          <a:schemeClr val="tx1"/>
                        </a:solidFill>
                      </a:endParaRPr>
                    </a:p>
                  </a:txBody>
                  <a:tcPr/>
                </a:tc>
                <a:tc>
                  <a:txBody>
                    <a:bodyPr/>
                    <a:lstStyle/>
                    <a:p>
                      <a:r>
                        <a:rPr lang="en-US" sz="1200" dirty="0" err="1" smtClean="0">
                          <a:solidFill>
                            <a:schemeClr val="tx1"/>
                          </a:solidFill>
                        </a:rPr>
                        <a:t>OCP</a:t>
                      </a:r>
                      <a:endParaRPr lang="en-US" sz="1200" dirty="0">
                        <a:solidFill>
                          <a:schemeClr val="tx1"/>
                        </a:solidFill>
                      </a:endParaRPr>
                    </a:p>
                  </a:txBody>
                  <a:tcPr/>
                </a:tc>
                <a:tc>
                  <a:txBody>
                    <a:bodyPr/>
                    <a:lstStyle/>
                    <a:p>
                      <a:r>
                        <a:rPr lang="en-US" sz="1200" dirty="0" smtClean="0">
                          <a:solidFill>
                            <a:schemeClr val="tx1"/>
                          </a:solidFill>
                        </a:rPr>
                        <a:t>Basics-2</a:t>
                      </a:r>
                      <a:endParaRPr lang="en-US" sz="1200" dirty="0">
                        <a:solidFill>
                          <a:schemeClr val="tx1"/>
                        </a:solidFill>
                      </a:endParaRPr>
                    </a:p>
                  </a:txBody>
                  <a:tcPr/>
                </a:tc>
                <a:tc>
                  <a:txBody>
                    <a:bodyPr/>
                    <a:lstStyle/>
                    <a:p>
                      <a:r>
                        <a:rPr lang="en-US" sz="1200" dirty="0" smtClean="0">
                          <a:solidFill>
                            <a:schemeClr val="tx1"/>
                          </a:solidFill>
                        </a:rPr>
                        <a:t>10</a:t>
                      </a:r>
                      <a:endParaRPr lang="en-US" sz="1200" dirty="0">
                        <a:solidFill>
                          <a:schemeClr val="tx1"/>
                        </a:solidFill>
                      </a:endParaRPr>
                    </a:p>
                  </a:txBody>
                  <a:tcPr/>
                </a:tc>
              </a:tr>
              <a:tr h="198120">
                <a:tc>
                  <a:txBody>
                    <a:bodyPr/>
                    <a:lstStyle/>
                    <a:p>
                      <a:r>
                        <a:rPr lang="en-US" sz="1200" dirty="0" smtClean="0">
                          <a:solidFill>
                            <a:schemeClr val="tx1"/>
                          </a:solidFill>
                        </a:rPr>
                        <a:t>Kumar</a:t>
                      </a:r>
                      <a:endParaRPr lang="en-US" sz="1200" dirty="0">
                        <a:solidFill>
                          <a:schemeClr val="tx1"/>
                        </a:solidFill>
                      </a:endParaRPr>
                    </a:p>
                  </a:txBody>
                  <a:tcPr/>
                </a:tc>
                <a:tc>
                  <a:txBody>
                    <a:bodyPr/>
                    <a:lstStyle/>
                    <a:p>
                      <a:r>
                        <a:rPr lang="en-US" sz="1200" dirty="0" smtClean="0">
                          <a:solidFill>
                            <a:schemeClr val="tx1"/>
                          </a:solidFill>
                        </a:rPr>
                        <a:t>Rajesh</a:t>
                      </a:r>
                      <a:endParaRPr lang="en-US" sz="1200" dirty="0">
                        <a:solidFill>
                          <a:schemeClr val="tx1"/>
                        </a:solidFill>
                      </a:endParaRPr>
                    </a:p>
                  </a:txBody>
                  <a:tcPr/>
                </a:tc>
                <a:tc>
                  <a:txBody>
                    <a:bodyPr/>
                    <a:lstStyle/>
                    <a:p>
                      <a:r>
                        <a:rPr lang="en-US" sz="1200" dirty="0" smtClean="0">
                          <a:solidFill>
                            <a:schemeClr val="tx1"/>
                          </a:solidFill>
                        </a:rPr>
                        <a:t>Mysore</a:t>
                      </a:r>
                      <a:endParaRPr lang="en-US" sz="1200" dirty="0">
                        <a:solidFill>
                          <a:schemeClr val="tx1"/>
                        </a:solidFill>
                      </a:endParaRPr>
                    </a:p>
                  </a:txBody>
                  <a:tcPr/>
                </a:tc>
                <a:tc>
                  <a:txBody>
                    <a:bodyPr/>
                    <a:lstStyle/>
                    <a:p>
                      <a:r>
                        <a:rPr lang="en-US" sz="1200" dirty="0" err="1" smtClean="0">
                          <a:solidFill>
                            <a:schemeClr val="tx1"/>
                          </a:solidFill>
                        </a:rPr>
                        <a:t>OCA</a:t>
                      </a:r>
                      <a:endParaRPr lang="en-US" sz="1200" dirty="0">
                        <a:solidFill>
                          <a:schemeClr val="tx1"/>
                        </a:solidFill>
                      </a:endParaRPr>
                    </a:p>
                  </a:txBody>
                  <a:tcPr/>
                </a:tc>
                <a:tc>
                  <a:txBody>
                    <a:bodyPr/>
                    <a:lstStyle/>
                    <a:p>
                      <a:r>
                        <a:rPr lang="en-US" sz="1200" dirty="0" err="1" smtClean="0">
                          <a:solidFill>
                            <a:schemeClr val="tx1"/>
                          </a:solidFill>
                        </a:rPr>
                        <a:t>PLSQL</a:t>
                      </a:r>
                      <a:endParaRPr lang="en-US" sz="1200" dirty="0">
                        <a:solidFill>
                          <a:schemeClr val="tx1"/>
                        </a:solidFill>
                      </a:endParaRPr>
                    </a:p>
                  </a:txBody>
                  <a:tcPr/>
                </a:tc>
                <a:tc>
                  <a:txBody>
                    <a:bodyPr/>
                    <a:lstStyle/>
                    <a:p>
                      <a:r>
                        <a:rPr lang="en-US" sz="1200" dirty="0" smtClean="0">
                          <a:solidFill>
                            <a:schemeClr val="tx1"/>
                          </a:solidFill>
                        </a:rPr>
                        <a:t>20</a:t>
                      </a:r>
                      <a:endParaRPr lang="en-US" sz="1200" dirty="0">
                        <a:solidFill>
                          <a:schemeClr val="tx1"/>
                        </a:solidFill>
                      </a:endParaRPr>
                    </a:p>
                  </a:txBody>
                  <a:tcPr/>
                </a:tc>
              </a:tr>
            </a:tbl>
          </a:graphicData>
        </a:graphic>
      </p:graphicFrame>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18FDCB0-9077-47C2-BB43-F8FD2D3FE18E}" type="slidenum">
              <a:rPr lang="en-US" smtClean="0"/>
              <a:pPr/>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18FDCB0-9077-47C2-BB43-F8FD2D3FE18E}" type="slidenum">
              <a:rPr lang="en-US" smtClean="0"/>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18FDCB0-9077-47C2-BB43-F8FD2D3FE18E}" type="slidenum">
              <a:rPr lang="en-US" smtClean="0"/>
              <a:pPr/>
              <a:t>30</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18FDCB0-9077-47C2-BB43-F8FD2D3FE18E}" type="slidenum">
              <a:rPr lang="en-US" smtClean="0"/>
              <a:pPr/>
              <a:t>31</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algn="just"/>
            <a:r>
              <a:rPr lang="en-US" dirty="0" smtClean="0">
                <a:latin typeface="+mj-lt"/>
              </a:rPr>
              <a:t>Consider the</a:t>
            </a:r>
            <a:r>
              <a:rPr lang="en-US" baseline="0" dirty="0" smtClean="0">
                <a:latin typeface="+mj-lt"/>
              </a:rPr>
              <a:t> below table structure </a:t>
            </a:r>
            <a:r>
              <a:rPr lang="en-US" baseline="0" dirty="0" err="1" smtClean="0">
                <a:latin typeface="+mj-lt"/>
              </a:rPr>
              <a:t>Emp</a:t>
            </a:r>
            <a:endParaRPr lang="en-US" baseline="0" dirty="0" smtClean="0">
              <a:latin typeface="+mj-lt"/>
            </a:endParaRPr>
          </a:p>
          <a:p>
            <a:pPr algn="just"/>
            <a:endParaRPr lang="en-US" dirty="0" smtClean="0">
              <a:latin typeface="+mj-lt"/>
            </a:endParaRPr>
          </a:p>
          <a:p>
            <a:pPr algn="just"/>
            <a:r>
              <a:rPr lang="en-US" dirty="0" smtClean="0">
                <a:latin typeface="+mj-lt"/>
              </a:rPr>
              <a:t>EMPNO                            NOT NULL        NUMBER(4)</a:t>
            </a:r>
          </a:p>
          <a:p>
            <a:pPr algn="just"/>
            <a:r>
              <a:rPr lang="en-US" dirty="0" smtClean="0">
                <a:latin typeface="+mj-lt"/>
              </a:rPr>
              <a:t>ENAME                                                 VARCHAR2(10)</a:t>
            </a:r>
          </a:p>
          <a:p>
            <a:pPr algn="just"/>
            <a:r>
              <a:rPr lang="en-US" dirty="0" smtClean="0">
                <a:latin typeface="+mj-lt"/>
              </a:rPr>
              <a:t>JOB                                                      VARCHAR2(9)</a:t>
            </a:r>
          </a:p>
          <a:p>
            <a:pPr algn="just"/>
            <a:r>
              <a:rPr lang="en-US" dirty="0" smtClean="0">
                <a:latin typeface="+mj-lt"/>
              </a:rPr>
              <a:t>MGR                                                     NUMBER(4)</a:t>
            </a:r>
          </a:p>
          <a:p>
            <a:pPr algn="just"/>
            <a:r>
              <a:rPr lang="en-US" dirty="0" smtClean="0">
                <a:latin typeface="+mj-lt"/>
              </a:rPr>
              <a:t>HIREDATE                                             DATE</a:t>
            </a:r>
          </a:p>
          <a:p>
            <a:pPr algn="just"/>
            <a:r>
              <a:rPr lang="en-US" dirty="0" smtClean="0">
                <a:latin typeface="+mj-lt"/>
              </a:rPr>
              <a:t>SAL                                 NOT NULL      NUMBER(7,2)</a:t>
            </a:r>
          </a:p>
          <a:p>
            <a:pPr algn="just"/>
            <a:r>
              <a:rPr lang="en-US" dirty="0" smtClean="0">
                <a:latin typeface="+mj-lt"/>
              </a:rPr>
              <a:t>COMM                                                   NUMBER(7,2)</a:t>
            </a:r>
          </a:p>
          <a:p>
            <a:pPr algn="just"/>
            <a:r>
              <a:rPr lang="en-US" dirty="0" smtClean="0">
                <a:latin typeface="+mj-lt"/>
              </a:rPr>
              <a:t>DEPTNO                                                NUMBER(2)</a:t>
            </a:r>
          </a:p>
          <a:p>
            <a:pPr algn="just"/>
            <a:r>
              <a:rPr lang="en-US" dirty="0" smtClean="0">
                <a:latin typeface="+mj-lt"/>
              </a:rPr>
              <a:t>EMAIL                                                   VARCHAR2(30)</a:t>
            </a:r>
          </a:p>
          <a:p>
            <a:pPr lvl="1" algn="just"/>
            <a:endParaRPr lang="en-US" dirty="0" smtClean="0">
              <a:latin typeface="+mj-lt"/>
            </a:endParaRPr>
          </a:p>
          <a:p>
            <a:pPr algn="just"/>
            <a:r>
              <a:rPr lang="en-US" b="1" u="none" dirty="0" smtClean="0">
                <a:latin typeface="+mj-lt"/>
              </a:rPr>
              <a:t>Query 1:</a:t>
            </a:r>
            <a:r>
              <a:rPr lang="en-US" i="0" u="none" dirty="0" smtClean="0">
                <a:latin typeface="+mj-lt"/>
              </a:rPr>
              <a:t> </a:t>
            </a:r>
            <a:r>
              <a:rPr lang="en-US" dirty="0" smtClean="0">
                <a:latin typeface="+mj-lt"/>
              </a:rPr>
              <a:t>Select * from </a:t>
            </a:r>
            <a:r>
              <a:rPr lang="en-US" dirty="0" err="1" smtClean="0">
                <a:latin typeface="+mj-lt"/>
              </a:rPr>
              <a:t>emp</a:t>
            </a:r>
            <a:endParaRPr lang="en-US" dirty="0" smtClean="0">
              <a:latin typeface="+mj-lt"/>
            </a:endParaRPr>
          </a:p>
          <a:p>
            <a:pPr algn="just"/>
            <a:r>
              <a:rPr lang="en-US" baseline="0" dirty="0" smtClean="0">
                <a:latin typeface="+mj-lt"/>
              </a:rPr>
              <a:t> </a:t>
            </a:r>
          </a:p>
          <a:p>
            <a:pPr algn="just"/>
            <a:r>
              <a:rPr lang="en-US" baseline="0" dirty="0" smtClean="0">
                <a:latin typeface="+mj-lt"/>
              </a:rPr>
              <a:t>This will retrieve all the columns and all rows of the </a:t>
            </a:r>
            <a:r>
              <a:rPr lang="en-US" baseline="0" dirty="0" err="1" smtClean="0">
                <a:latin typeface="+mj-lt"/>
              </a:rPr>
              <a:t>emp</a:t>
            </a:r>
            <a:r>
              <a:rPr lang="en-US" baseline="0" dirty="0" smtClean="0">
                <a:latin typeface="+mj-lt"/>
              </a:rPr>
              <a:t> table.</a:t>
            </a:r>
            <a:endParaRPr lang="en-US" dirty="0" smtClean="0">
              <a:latin typeface="+mj-lt"/>
            </a:endParaRPr>
          </a:p>
          <a:p>
            <a:pPr algn="just"/>
            <a:endParaRPr lang="en-US" dirty="0" smtClean="0">
              <a:latin typeface="+mj-lt"/>
            </a:endParaRPr>
          </a:p>
          <a:p>
            <a:pPr algn="just"/>
            <a:r>
              <a:rPr lang="en-US" b="1" dirty="0" smtClean="0">
                <a:latin typeface="+mj-lt"/>
              </a:rPr>
              <a:t>Query</a:t>
            </a:r>
            <a:r>
              <a:rPr lang="en-US" b="1" baseline="0" dirty="0" smtClean="0">
                <a:latin typeface="+mj-lt"/>
              </a:rPr>
              <a:t> 2:</a:t>
            </a:r>
            <a:r>
              <a:rPr lang="en-US" baseline="0" dirty="0" smtClean="0">
                <a:latin typeface="+mj-lt"/>
              </a:rPr>
              <a:t> </a:t>
            </a:r>
            <a:r>
              <a:rPr lang="en-US" dirty="0" smtClean="0">
                <a:latin typeface="+mj-lt"/>
              </a:rPr>
              <a:t>Select </a:t>
            </a:r>
            <a:r>
              <a:rPr lang="en-US" dirty="0" err="1" smtClean="0">
                <a:latin typeface="+mj-lt"/>
              </a:rPr>
              <a:t>ename,sal,deptno</a:t>
            </a:r>
            <a:r>
              <a:rPr lang="en-US" baseline="0" dirty="0" smtClean="0">
                <a:latin typeface="+mj-lt"/>
              </a:rPr>
              <a:t> </a:t>
            </a:r>
            <a:r>
              <a:rPr lang="en-US" dirty="0" smtClean="0">
                <a:latin typeface="+mj-lt"/>
              </a:rPr>
              <a:t>From </a:t>
            </a:r>
            <a:r>
              <a:rPr lang="en-US" dirty="0" err="1" smtClean="0">
                <a:latin typeface="+mj-lt"/>
              </a:rPr>
              <a:t>emp</a:t>
            </a:r>
            <a:endParaRPr lang="en-US" dirty="0" smtClean="0">
              <a:latin typeface="+mj-lt"/>
            </a:endParaRPr>
          </a:p>
          <a:p>
            <a:pPr algn="just"/>
            <a:endParaRPr lang="en-US" dirty="0" smtClean="0">
              <a:latin typeface="+mj-lt"/>
            </a:endParaRPr>
          </a:p>
          <a:p>
            <a:pPr algn="just" defTabSz="917052">
              <a:defRPr/>
            </a:pPr>
            <a:r>
              <a:rPr lang="en-US" baseline="0" dirty="0" smtClean="0">
                <a:latin typeface="+mj-lt"/>
              </a:rPr>
              <a:t>This will retrieve </a:t>
            </a:r>
            <a:r>
              <a:rPr lang="en-US" baseline="0" dirty="0" err="1" smtClean="0">
                <a:latin typeface="+mj-lt"/>
              </a:rPr>
              <a:t>ename</a:t>
            </a:r>
            <a:r>
              <a:rPr lang="en-US" baseline="0" dirty="0" smtClean="0">
                <a:latin typeface="+mj-lt"/>
              </a:rPr>
              <a:t>, </a:t>
            </a:r>
            <a:r>
              <a:rPr lang="en-US" baseline="0" dirty="0" err="1" smtClean="0">
                <a:latin typeface="+mj-lt"/>
              </a:rPr>
              <a:t>sal</a:t>
            </a:r>
            <a:r>
              <a:rPr lang="en-US" baseline="0" dirty="0" smtClean="0">
                <a:latin typeface="+mj-lt"/>
              </a:rPr>
              <a:t> and </a:t>
            </a:r>
            <a:r>
              <a:rPr lang="en-US" baseline="0" dirty="0" err="1" smtClean="0">
                <a:latin typeface="+mj-lt"/>
              </a:rPr>
              <a:t>deptno</a:t>
            </a:r>
            <a:r>
              <a:rPr lang="en-US" baseline="0" dirty="0" smtClean="0">
                <a:latin typeface="+mj-lt"/>
              </a:rPr>
              <a:t> columns for all rows of the </a:t>
            </a:r>
            <a:r>
              <a:rPr lang="en-US" baseline="0" dirty="0" err="1" smtClean="0">
                <a:latin typeface="+mj-lt"/>
              </a:rPr>
              <a:t>emp</a:t>
            </a:r>
            <a:r>
              <a:rPr lang="en-US" baseline="0" dirty="0" smtClean="0">
                <a:latin typeface="+mj-lt"/>
              </a:rPr>
              <a:t> table.</a:t>
            </a:r>
            <a:endParaRPr lang="en-US" dirty="0" smtClean="0">
              <a:latin typeface="+mj-lt"/>
            </a:endParaRPr>
          </a:p>
          <a:p>
            <a:pPr algn="just"/>
            <a:endParaRPr lang="en-US" dirty="0" smtClean="0">
              <a:latin typeface="+mj-lt"/>
            </a:endParaRPr>
          </a:p>
          <a:p>
            <a:pPr algn="just"/>
            <a:r>
              <a:rPr lang="en-US" b="1" dirty="0" smtClean="0">
                <a:latin typeface="+mj-lt"/>
              </a:rPr>
              <a:t>Query</a:t>
            </a:r>
            <a:r>
              <a:rPr lang="en-US" b="1" baseline="0" dirty="0" smtClean="0">
                <a:latin typeface="+mj-lt"/>
              </a:rPr>
              <a:t> 3: </a:t>
            </a:r>
            <a:r>
              <a:rPr lang="en-US" dirty="0" smtClean="0">
                <a:latin typeface="+mj-lt"/>
              </a:rPr>
              <a:t>Select * from </a:t>
            </a:r>
            <a:r>
              <a:rPr lang="en-US" dirty="0" err="1" smtClean="0">
                <a:latin typeface="+mj-lt"/>
              </a:rPr>
              <a:t>emp</a:t>
            </a:r>
            <a:r>
              <a:rPr lang="en-US" dirty="0" smtClean="0">
                <a:latin typeface="+mj-lt"/>
              </a:rPr>
              <a:t> Where </a:t>
            </a:r>
            <a:r>
              <a:rPr lang="en-US" dirty="0" err="1" smtClean="0">
                <a:latin typeface="+mj-lt"/>
              </a:rPr>
              <a:t>ename</a:t>
            </a:r>
            <a:r>
              <a:rPr lang="en-US" dirty="0" smtClean="0">
                <a:latin typeface="+mj-lt"/>
              </a:rPr>
              <a:t> = ‘SCOTT’</a:t>
            </a:r>
          </a:p>
          <a:p>
            <a:pPr algn="just"/>
            <a:endParaRPr lang="en-US" dirty="0" smtClean="0">
              <a:latin typeface="+mj-lt"/>
            </a:endParaRPr>
          </a:p>
          <a:p>
            <a:pPr algn="just"/>
            <a:r>
              <a:rPr lang="en-US" dirty="0" smtClean="0">
                <a:latin typeface="+mj-lt"/>
              </a:rPr>
              <a:t>This will retrieve all columns</a:t>
            </a:r>
            <a:r>
              <a:rPr lang="en-US" baseline="0" dirty="0" smtClean="0">
                <a:latin typeface="+mj-lt"/>
              </a:rPr>
              <a:t> for the row whose </a:t>
            </a:r>
            <a:r>
              <a:rPr lang="en-US" baseline="0" dirty="0" err="1" smtClean="0">
                <a:latin typeface="+mj-lt"/>
              </a:rPr>
              <a:t>ename</a:t>
            </a:r>
            <a:r>
              <a:rPr lang="en-US" baseline="0" dirty="0" smtClean="0">
                <a:latin typeface="+mj-lt"/>
              </a:rPr>
              <a:t> column is equal to SCOTT. Please understand that this data is case sensitive.</a:t>
            </a:r>
          </a:p>
          <a:p>
            <a:pPr algn="just"/>
            <a:endParaRPr lang="en-US" baseline="0" dirty="0" smtClean="0">
              <a:latin typeface="+mj-lt"/>
            </a:endParaRPr>
          </a:p>
          <a:p>
            <a:pPr algn="just"/>
            <a:r>
              <a:rPr lang="en-US" b="1" dirty="0" smtClean="0">
                <a:latin typeface="+mj-lt"/>
              </a:rPr>
              <a:t>Query</a:t>
            </a:r>
            <a:r>
              <a:rPr lang="en-US" b="1" baseline="0" dirty="0" smtClean="0">
                <a:latin typeface="+mj-lt"/>
              </a:rPr>
              <a:t> 4: </a:t>
            </a:r>
            <a:r>
              <a:rPr lang="en-US" dirty="0" smtClean="0">
                <a:latin typeface="+mj-lt"/>
              </a:rPr>
              <a:t>Select </a:t>
            </a:r>
            <a:r>
              <a:rPr lang="en-US" dirty="0" err="1" smtClean="0">
                <a:latin typeface="+mj-lt"/>
              </a:rPr>
              <a:t>ename,sal,deptno</a:t>
            </a:r>
            <a:r>
              <a:rPr lang="en-US" baseline="0" dirty="0" smtClean="0">
                <a:latin typeface="+mj-lt"/>
              </a:rPr>
              <a:t> </a:t>
            </a:r>
            <a:r>
              <a:rPr lang="en-US" dirty="0" smtClean="0">
                <a:latin typeface="+mj-lt"/>
              </a:rPr>
              <a:t>from </a:t>
            </a:r>
            <a:r>
              <a:rPr lang="en-US" dirty="0" err="1" smtClean="0">
                <a:latin typeface="+mj-lt"/>
              </a:rPr>
              <a:t>emp</a:t>
            </a:r>
            <a:r>
              <a:rPr lang="en-US" dirty="0" smtClean="0">
                <a:latin typeface="+mj-lt"/>
              </a:rPr>
              <a:t> where </a:t>
            </a:r>
            <a:r>
              <a:rPr lang="en-US" dirty="0" err="1" smtClean="0">
                <a:latin typeface="+mj-lt"/>
              </a:rPr>
              <a:t>empno</a:t>
            </a:r>
            <a:r>
              <a:rPr lang="en-US" dirty="0" smtClean="0">
                <a:latin typeface="+mj-lt"/>
              </a:rPr>
              <a:t> =</a:t>
            </a:r>
            <a:r>
              <a:rPr lang="en-US" baseline="0" dirty="0" smtClean="0">
                <a:latin typeface="+mj-lt"/>
              </a:rPr>
              <a:t> 1600</a:t>
            </a:r>
          </a:p>
          <a:p>
            <a:pPr algn="just"/>
            <a:endParaRPr lang="en-US" baseline="0" dirty="0" smtClean="0">
              <a:latin typeface="+mj-lt"/>
            </a:endParaRPr>
          </a:p>
          <a:p>
            <a:pPr algn="just" defTabSz="917052">
              <a:defRPr/>
            </a:pPr>
            <a:r>
              <a:rPr lang="en-US" dirty="0" smtClean="0">
                <a:latin typeface="+mj-lt"/>
              </a:rPr>
              <a:t>This will retrieve </a:t>
            </a:r>
            <a:r>
              <a:rPr lang="en-US" baseline="0" dirty="0" err="1" smtClean="0">
                <a:latin typeface="+mj-lt"/>
              </a:rPr>
              <a:t>ename</a:t>
            </a:r>
            <a:r>
              <a:rPr lang="en-US" baseline="0" dirty="0" smtClean="0">
                <a:latin typeface="+mj-lt"/>
              </a:rPr>
              <a:t>, </a:t>
            </a:r>
            <a:r>
              <a:rPr lang="en-US" baseline="0" dirty="0" err="1" smtClean="0">
                <a:latin typeface="+mj-lt"/>
              </a:rPr>
              <a:t>sal</a:t>
            </a:r>
            <a:r>
              <a:rPr lang="en-US" baseline="0" dirty="0" smtClean="0">
                <a:latin typeface="+mj-lt"/>
              </a:rPr>
              <a:t> and </a:t>
            </a:r>
            <a:r>
              <a:rPr lang="en-US" baseline="0" dirty="0" err="1" smtClean="0">
                <a:latin typeface="+mj-lt"/>
              </a:rPr>
              <a:t>deptno</a:t>
            </a:r>
            <a:r>
              <a:rPr lang="en-US" baseline="0" dirty="0" smtClean="0">
                <a:latin typeface="+mj-lt"/>
              </a:rPr>
              <a:t> columns for the row whose </a:t>
            </a:r>
            <a:r>
              <a:rPr lang="en-US" baseline="0" dirty="0" err="1" smtClean="0">
                <a:latin typeface="+mj-lt"/>
              </a:rPr>
              <a:t>ename</a:t>
            </a:r>
            <a:r>
              <a:rPr lang="en-US" baseline="0" dirty="0" smtClean="0">
                <a:latin typeface="+mj-lt"/>
              </a:rPr>
              <a:t> column is equal to SCOTT. Please understand that this data is case sensitive.</a:t>
            </a:r>
          </a:p>
        </p:txBody>
      </p:sp>
      <p:sp>
        <p:nvSpPr>
          <p:cNvPr id="4" name="Slide Number Placeholder 3"/>
          <p:cNvSpPr>
            <a:spLocks noGrp="1"/>
          </p:cNvSpPr>
          <p:nvPr>
            <p:ph type="sldNum" sz="quarter" idx="10"/>
          </p:nvPr>
        </p:nvSpPr>
        <p:spPr/>
        <p:txBody>
          <a:bodyPr/>
          <a:lstStyle/>
          <a:p>
            <a:fld id="{018FDCB0-9077-47C2-BB43-F8FD2D3FE18E}" type="slidenum">
              <a:rPr lang="en-US" smtClean="0"/>
              <a:pPr/>
              <a:t>32</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92906" y="4279106"/>
            <a:ext cx="6172200" cy="4572595"/>
          </a:xfrm>
        </p:spPr>
        <p:txBody>
          <a:bodyPr>
            <a:noAutofit/>
          </a:bodyPr>
          <a:lstStyle/>
          <a:p>
            <a:pPr algn="just"/>
            <a:r>
              <a:rPr lang="en-US" sz="1000" dirty="0" smtClean="0">
                <a:latin typeface="+mj-lt"/>
              </a:rPr>
              <a:t>Consider the</a:t>
            </a:r>
            <a:r>
              <a:rPr lang="en-US" sz="1000" baseline="0" dirty="0" smtClean="0">
                <a:latin typeface="+mj-lt"/>
              </a:rPr>
              <a:t> below table structure </a:t>
            </a:r>
            <a:r>
              <a:rPr lang="en-US" sz="1000" baseline="0" dirty="0" err="1" smtClean="0">
                <a:latin typeface="+mj-lt"/>
              </a:rPr>
              <a:t>Emp</a:t>
            </a:r>
            <a:endParaRPr lang="en-US" sz="1000" baseline="0" dirty="0" smtClean="0">
              <a:latin typeface="+mj-lt"/>
            </a:endParaRPr>
          </a:p>
          <a:p>
            <a:pPr algn="just"/>
            <a:endParaRPr lang="en-US" sz="1000" dirty="0" smtClean="0">
              <a:latin typeface="+mj-lt"/>
            </a:endParaRPr>
          </a:p>
          <a:p>
            <a:pPr algn="just"/>
            <a:r>
              <a:rPr lang="en-US" sz="1000" dirty="0" smtClean="0">
                <a:latin typeface="+mj-lt"/>
              </a:rPr>
              <a:t>EMPNO                            NOT NULL        NUMBER(4)</a:t>
            </a:r>
          </a:p>
          <a:p>
            <a:pPr algn="just"/>
            <a:r>
              <a:rPr lang="en-US" sz="1000" dirty="0" smtClean="0">
                <a:latin typeface="+mj-lt"/>
              </a:rPr>
              <a:t>ENAME                                                 VARCHAR2(10)</a:t>
            </a:r>
          </a:p>
          <a:p>
            <a:pPr algn="just"/>
            <a:r>
              <a:rPr lang="en-US" sz="1000" dirty="0" smtClean="0">
                <a:latin typeface="+mj-lt"/>
              </a:rPr>
              <a:t>JOB                                                      VARCHAR2(9)</a:t>
            </a:r>
          </a:p>
          <a:p>
            <a:pPr algn="just"/>
            <a:r>
              <a:rPr lang="en-US" sz="1000" dirty="0" smtClean="0">
                <a:latin typeface="+mj-lt"/>
              </a:rPr>
              <a:t>MGR                                                     NUMBER(4)</a:t>
            </a:r>
          </a:p>
          <a:p>
            <a:pPr algn="just"/>
            <a:r>
              <a:rPr lang="en-US" sz="1000" dirty="0" smtClean="0">
                <a:latin typeface="+mj-lt"/>
              </a:rPr>
              <a:t>HIREDATE                                             DATE</a:t>
            </a:r>
          </a:p>
          <a:p>
            <a:pPr algn="just"/>
            <a:r>
              <a:rPr lang="en-US" sz="1000" dirty="0" smtClean="0">
                <a:latin typeface="+mj-lt"/>
              </a:rPr>
              <a:t>SAL                                 NOT NULL      NUMBER(7,2)</a:t>
            </a:r>
          </a:p>
          <a:p>
            <a:pPr algn="just"/>
            <a:r>
              <a:rPr lang="en-US" sz="1000" dirty="0" smtClean="0">
                <a:latin typeface="+mj-lt"/>
              </a:rPr>
              <a:t>COMM                                                   NUMBER(7,2)</a:t>
            </a:r>
          </a:p>
          <a:p>
            <a:pPr algn="just"/>
            <a:r>
              <a:rPr lang="en-US" sz="1000" dirty="0" smtClean="0">
                <a:latin typeface="+mj-lt"/>
              </a:rPr>
              <a:t>DEPTNO                                                NUMBER(2)</a:t>
            </a:r>
          </a:p>
          <a:p>
            <a:pPr algn="just"/>
            <a:r>
              <a:rPr lang="en-US" sz="1000" dirty="0" smtClean="0">
                <a:latin typeface="+mj-lt"/>
              </a:rPr>
              <a:t>EMAIL                                                   VARCHAR2(30)</a:t>
            </a:r>
          </a:p>
          <a:p>
            <a:pPr lvl="1" algn="just"/>
            <a:endParaRPr lang="en-US" sz="1000" dirty="0" smtClean="0">
              <a:latin typeface="+mj-lt"/>
            </a:endParaRPr>
          </a:p>
          <a:p>
            <a:pPr algn="just"/>
            <a:r>
              <a:rPr lang="en-US" sz="1000" b="1" u="none" dirty="0" smtClean="0">
                <a:latin typeface="+mj-lt"/>
              </a:rPr>
              <a:t>Query 1:</a:t>
            </a:r>
            <a:r>
              <a:rPr lang="en-US" sz="1000" i="0" u="none" dirty="0" smtClean="0">
                <a:latin typeface="+mj-lt"/>
              </a:rPr>
              <a:t> </a:t>
            </a:r>
            <a:r>
              <a:rPr lang="en-US" sz="1000" dirty="0" smtClean="0">
                <a:latin typeface="+mj-lt"/>
              </a:rPr>
              <a:t>Select * from </a:t>
            </a:r>
            <a:r>
              <a:rPr lang="en-US" sz="1000" dirty="0" err="1" smtClean="0">
                <a:latin typeface="+mj-lt"/>
              </a:rPr>
              <a:t>emp</a:t>
            </a:r>
            <a:endParaRPr lang="en-US" sz="1000" dirty="0" smtClean="0">
              <a:latin typeface="+mj-lt"/>
            </a:endParaRPr>
          </a:p>
          <a:p>
            <a:pPr algn="just"/>
            <a:r>
              <a:rPr lang="en-US" sz="1000" baseline="0" dirty="0" smtClean="0">
                <a:latin typeface="+mj-lt"/>
              </a:rPr>
              <a:t> </a:t>
            </a:r>
          </a:p>
          <a:p>
            <a:pPr algn="just"/>
            <a:r>
              <a:rPr lang="en-US" sz="1000" baseline="0" dirty="0" smtClean="0">
                <a:latin typeface="+mj-lt"/>
              </a:rPr>
              <a:t>This will retrieve all the columns and all rows of the </a:t>
            </a:r>
            <a:r>
              <a:rPr lang="en-US" sz="1000" baseline="0" dirty="0" err="1" smtClean="0">
                <a:latin typeface="+mj-lt"/>
              </a:rPr>
              <a:t>emp</a:t>
            </a:r>
            <a:r>
              <a:rPr lang="en-US" sz="1000" baseline="0" dirty="0" smtClean="0">
                <a:latin typeface="+mj-lt"/>
              </a:rPr>
              <a:t> table.</a:t>
            </a:r>
            <a:endParaRPr lang="en-US" sz="1000" dirty="0" smtClean="0">
              <a:latin typeface="+mj-lt"/>
            </a:endParaRPr>
          </a:p>
          <a:p>
            <a:pPr algn="just"/>
            <a:endParaRPr lang="en-US" sz="1000" dirty="0" smtClean="0">
              <a:latin typeface="+mj-lt"/>
            </a:endParaRPr>
          </a:p>
          <a:p>
            <a:pPr algn="just"/>
            <a:r>
              <a:rPr lang="en-US" sz="1000" b="1" dirty="0" smtClean="0">
                <a:latin typeface="+mj-lt"/>
              </a:rPr>
              <a:t>Query</a:t>
            </a:r>
            <a:r>
              <a:rPr lang="en-US" sz="1000" b="1" baseline="0" dirty="0" smtClean="0">
                <a:latin typeface="+mj-lt"/>
              </a:rPr>
              <a:t> 2:</a:t>
            </a:r>
            <a:r>
              <a:rPr lang="en-US" sz="1000" baseline="0" dirty="0" smtClean="0">
                <a:latin typeface="+mj-lt"/>
              </a:rPr>
              <a:t> </a:t>
            </a:r>
            <a:r>
              <a:rPr lang="en-US" sz="1000" dirty="0" smtClean="0">
                <a:latin typeface="+mj-lt"/>
              </a:rPr>
              <a:t>Select </a:t>
            </a:r>
            <a:r>
              <a:rPr lang="en-US" sz="1000" dirty="0" err="1" smtClean="0">
                <a:latin typeface="+mj-lt"/>
              </a:rPr>
              <a:t>ename,sal,deptno</a:t>
            </a:r>
            <a:r>
              <a:rPr lang="en-US" sz="1000" baseline="0" dirty="0" smtClean="0">
                <a:latin typeface="+mj-lt"/>
              </a:rPr>
              <a:t> </a:t>
            </a:r>
            <a:r>
              <a:rPr lang="en-US" sz="1000" dirty="0" smtClean="0">
                <a:latin typeface="+mj-lt"/>
              </a:rPr>
              <a:t>From </a:t>
            </a:r>
            <a:r>
              <a:rPr lang="en-US" sz="1000" dirty="0" err="1" smtClean="0">
                <a:latin typeface="+mj-lt"/>
              </a:rPr>
              <a:t>emp</a:t>
            </a:r>
            <a:endParaRPr lang="en-US" sz="1000" dirty="0" smtClean="0">
              <a:latin typeface="+mj-lt"/>
            </a:endParaRPr>
          </a:p>
          <a:p>
            <a:pPr algn="just"/>
            <a:endParaRPr lang="en-US" sz="1000" dirty="0" smtClean="0">
              <a:latin typeface="+mj-lt"/>
            </a:endParaRPr>
          </a:p>
          <a:p>
            <a:pPr algn="just" defTabSz="917052">
              <a:defRPr/>
            </a:pPr>
            <a:r>
              <a:rPr lang="en-US" sz="1000" baseline="0" dirty="0" smtClean="0">
                <a:latin typeface="+mj-lt"/>
              </a:rPr>
              <a:t>This will retrieve </a:t>
            </a:r>
            <a:r>
              <a:rPr lang="en-US" sz="1000" baseline="0" dirty="0" err="1" smtClean="0">
                <a:latin typeface="+mj-lt"/>
              </a:rPr>
              <a:t>ename</a:t>
            </a:r>
            <a:r>
              <a:rPr lang="en-US" sz="1000" baseline="0" dirty="0" smtClean="0">
                <a:latin typeface="+mj-lt"/>
              </a:rPr>
              <a:t>, </a:t>
            </a:r>
            <a:r>
              <a:rPr lang="en-US" sz="1000" baseline="0" dirty="0" err="1" smtClean="0">
                <a:latin typeface="+mj-lt"/>
              </a:rPr>
              <a:t>sal</a:t>
            </a:r>
            <a:r>
              <a:rPr lang="en-US" sz="1000" baseline="0" dirty="0" smtClean="0">
                <a:latin typeface="+mj-lt"/>
              </a:rPr>
              <a:t> and </a:t>
            </a:r>
            <a:r>
              <a:rPr lang="en-US" sz="1000" baseline="0" dirty="0" err="1" smtClean="0">
                <a:latin typeface="+mj-lt"/>
              </a:rPr>
              <a:t>deptno</a:t>
            </a:r>
            <a:r>
              <a:rPr lang="en-US" sz="1000" baseline="0" dirty="0" smtClean="0">
                <a:latin typeface="+mj-lt"/>
              </a:rPr>
              <a:t> columns for all rows of the </a:t>
            </a:r>
            <a:r>
              <a:rPr lang="en-US" sz="1000" baseline="0" dirty="0" err="1" smtClean="0">
                <a:latin typeface="+mj-lt"/>
              </a:rPr>
              <a:t>emp</a:t>
            </a:r>
            <a:r>
              <a:rPr lang="en-US" sz="1000" baseline="0" dirty="0" smtClean="0">
                <a:latin typeface="+mj-lt"/>
              </a:rPr>
              <a:t> table.</a:t>
            </a:r>
            <a:endParaRPr lang="en-US" sz="1000" dirty="0" smtClean="0">
              <a:latin typeface="+mj-lt"/>
            </a:endParaRPr>
          </a:p>
          <a:p>
            <a:pPr algn="just"/>
            <a:endParaRPr lang="en-US" sz="1000" dirty="0" smtClean="0">
              <a:latin typeface="+mj-lt"/>
            </a:endParaRPr>
          </a:p>
          <a:p>
            <a:pPr algn="just"/>
            <a:r>
              <a:rPr lang="en-US" sz="1000" b="1" dirty="0" smtClean="0">
                <a:latin typeface="+mj-lt"/>
              </a:rPr>
              <a:t>Query</a:t>
            </a:r>
            <a:r>
              <a:rPr lang="en-US" sz="1000" b="1" baseline="0" dirty="0" smtClean="0">
                <a:latin typeface="+mj-lt"/>
              </a:rPr>
              <a:t> 3: </a:t>
            </a:r>
            <a:r>
              <a:rPr lang="en-US" sz="1000" dirty="0" smtClean="0">
                <a:latin typeface="+mj-lt"/>
              </a:rPr>
              <a:t>Select * from </a:t>
            </a:r>
            <a:r>
              <a:rPr lang="en-US" sz="1000" dirty="0" err="1" smtClean="0">
                <a:latin typeface="+mj-lt"/>
              </a:rPr>
              <a:t>emp</a:t>
            </a:r>
            <a:r>
              <a:rPr lang="en-US" sz="1000" dirty="0" smtClean="0">
                <a:latin typeface="+mj-lt"/>
              </a:rPr>
              <a:t> Where </a:t>
            </a:r>
            <a:r>
              <a:rPr lang="en-US" sz="1000" dirty="0" err="1" smtClean="0">
                <a:latin typeface="+mj-lt"/>
              </a:rPr>
              <a:t>ename</a:t>
            </a:r>
            <a:r>
              <a:rPr lang="en-US" sz="1000" dirty="0" smtClean="0">
                <a:latin typeface="+mj-lt"/>
              </a:rPr>
              <a:t> = ‘SCOTT’</a:t>
            </a:r>
          </a:p>
          <a:p>
            <a:pPr algn="just"/>
            <a:endParaRPr lang="en-US" sz="1000" dirty="0" smtClean="0">
              <a:latin typeface="+mj-lt"/>
            </a:endParaRPr>
          </a:p>
          <a:p>
            <a:pPr algn="just"/>
            <a:r>
              <a:rPr lang="en-US" sz="1000" dirty="0" smtClean="0">
                <a:latin typeface="+mj-lt"/>
              </a:rPr>
              <a:t>This will retrieve all columns</a:t>
            </a:r>
            <a:r>
              <a:rPr lang="en-US" sz="1000" baseline="0" dirty="0" smtClean="0">
                <a:latin typeface="+mj-lt"/>
              </a:rPr>
              <a:t> for the row whose </a:t>
            </a:r>
            <a:r>
              <a:rPr lang="en-US" sz="1000" baseline="0" dirty="0" err="1" smtClean="0">
                <a:latin typeface="+mj-lt"/>
              </a:rPr>
              <a:t>ename</a:t>
            </a:r>
            <a:r>
              <a:rPr lang="en-US" sz="1000" baseline="0" dirty="0" smtClean="0">
                <a:latin typeface="+mj-lt"/>
              </a:rPr>
              <a:t> column is equal to SCOTT. Please understand that this data is case sensitive.</a:t>
            </a:r>
          </a:p>
          <a:p>
            <a:pPr algn="just"/>
            <a:endParaRPr lang="en-US" sz="1000" baseline="0" dirty="0" smtClean="0">
              <a:latin typeface="+mj-lt"/>
            </a:endParaRPr>
          </a:p>
          <a:p>
            <a:pPr algn="just"/>
            <a:r>
              <a:rPr lang="en-US" sz="1000" b="1" dirty="0" smtClean="0">
                <a:latin typeface="+mj-lt"/>
              </a:rPr>
              <a:t>Query</a:t>
            </a:r>
            <a:r>
              <a:rPr lang="en-US" sz="1000" b="1" baseline="0" dirty="0" smtClean="0">
                <a:latin typeface="+mj-lt"/>
              </a:rPr>
              <a:t> 4: </a:t>
            </a:r>
            <a:r>
              <a:rPr lang="en-US" sz="1000" dirty="0" smtClean="0">
                <a:latin typeface="+mj-lt"/>
              </a:rPr>
              <a:t>Select </a:t>
            </a:r>
            <a:r>
              <a:rPr lang="en-US" sz="1000" dirty="0" err="1" smtClean="0">
                <a:latin typeface="+mj-lt"/>
              </a:rPr>
              <a:t>ename,sal,deptno</a:t>
            </a:r>
            <a:r>
              <a:rPr lang="en-US" sz="1000" baseline="0" dirty="0" smtClean="0">
                <a:latin typeface="+mj-lt"/>
              </a:rPr>
              <a:t> </a:t>
            </a:r>
            <a:r>
              <a:rPr lang="en-US" sz="1000" dirty="0" smtClean="0">
                <a:latin typeface="+mj-lt"/>
              </a:rPr>
              <a:t>from </a:t>
            </a:r>
            <a:r>
              <a:rPr lang="en-US" sz="1000" dirty="0" err="1" smtClean="0">
                <a:latin typeface="+mj-lt"/>
              </a:rPr>
              <a:t>emp</a:t>
            </a:r>
            <a:r>
              <a:rPr lang="en-US" sz="1000" dirty="0" smtClean="0">
                <a:latin typeface="+mj-lt"/>
              </a:rPr>
              <a:t> where </a:t>
            </a:r>
            <a:r>
              <a:rPr lang="en-US" sz="1000" dirty="0" err="1" smtClean="0">
                <a:latin typeface="+mj-lt"/>
              </a:rPr>
              <a:t>empno</a:t>
            </a:r>
            <a:r>
              <a:rPr lang="en-US" sz="1000" dirty="0" smtClean="0">
                <a:latin typeface="+mj-lt"/>
              </a:rPr>
              <a:t> =</a:t>
            </a:r>
            <a:r>
              <a:rPr lang="en-US" sz="1000" baseline="0" dirty="0" smtClean="0">
                <a:latin typeface="+mj-lt"/>
              </a:rPr>
              <a:t> 1600</a:t>
            </a:r>
          </a:p>
          <a:p>
            <a:pPr algn="just"/>
            <a:endParaRPr lang="en-US" sz="1000" baseline="0" dirty="0" smtClean="0">
              <a:latin typeface="+mj-lt"/>
            </a:endParaRPr>
          </a:p>
          <a:p>
            <a:pPr algn="just" defTabSz="917052">
              <a:defRPr/>
            </a:pPr>
            <a:r>
              <a:rPr lang="en-US" sz="1000" dirty="0" smtClean="0">
                <a:latin typeface="+mj-lt"/>
              </a:rPr>
              <a:t>This will retrieve </a:t>
            </a:r>
            <a:r>
              <a:rPr lang="en-US" sz="1000" baseline="0" dirty="0" err="1" smtClean="0">
                <a:latin typeface="+mj-lt"/>
              </a:rPr>
              <a:t>ename</a:t>
            </a:r>
            <a:r>
              <a:rPr lang="en-US" sz="1000" baseline="0" dirty="0" smtClean="0">
                <a:latin typeface="+mj-lt"/>
              </a:rPr>
              <a:t>, </a:t>
            </a:r>
            <a:r>
              <a:rPr lang="en-US" sz="1000" baseline="0" dirty="0" err="1" smtClean="0">
                <a:latin typeface="+mj-lt"/>
              </a:rPr>
              <a:t>sal</a:t>
            </a:r>
            <a:r>
              <a:rPr lang="en-US" sz="1000" baseline="0" dirty="0" smtClean="0">
                <a:latin typeface="+mj-lt"/>
              </a:rPr>
              <a:t> and </a:t>
            </a:r>
            <a:r>
              <a:rPr lang="en-US" sz="1000" baseline="0" dirty="0" err="1" smtClean="0">
                <a:latin typeface="+mj-lt"/>
              </a:rPr>
              <a:t>deptno</a:t>
            </a:r>
            <a:r>
              <a:rPr lang="en-US" sz="1000" baseline="0" dirty="0" smtClean="0">
                <a:latin typeface="+mj-lt"/>
              </a:rPr>
              <a:t> columns for the row whose </a:t>
            </a:r>
            <a:r>
              <a:rPr lang="en-US" sz="1000" baseline="0" dirty="0" err="1" smtClean="0">
                <a:latin typeface="+mj-lt"/>
              </a:rPr>
              <a:t>ename</a:t>
            </a:r>
            <a:r>
              <a:rPr lang="en-US" sz="1000" baseline="0" dirty="0" smtClean="0">
                <a:latin typeface="+mj-lt"/>
              </a:rPr>
              <a:t> column is equal to SCOTT. Please understand that this data is case sensitive.</a:t>
            </a:r>
          </a:p>
        </p:txBody>
      </p:sp>
      <p:sp>
        <p:nvSpPr>
          <p:cNvPr id="4" name="Slide Number Placeholder 3"/>
          <p:cNvSpPr>
            <a:spLocks noGrp="1"/>
          </p:cNvSpPr>
          <p:nvPr>
            <p:ph type="sldNum" sz="quarter" idx="10"/>
          </p:nvPr>
        </p:nvSpPr>
        <p:spPr/>
        <p:txBody>
          <a:bodyPr/>
          <a:lstStyle/>
          <a:p>
            <a:fld id="{018FDCB0-9077-47C2-BB43-F8FD2D3FE18E}" type="slidenum">
              <a:rPr lang="en-US" smtClean="0"/>
              <a:pPr/>
              <a:t>33</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dirty="0" smtClean="0"/>
              <a:t>Wipro Technologies is an instance of the entity Organization, attributes are</a:t>
            </a:r>
          </a:p>
          <a:p>
            <a:pPr lvl="0"/>
            <a:r>
              <a:rPr lang="en-US" dirty="0" smtClean="0"/>
              <a:t>	</a:t>
            </a:r>
            <a:r>
              <a:rPr lang="en-US" dirty="0" err="1" smtClean="0"/>
              <a:t>Type_of_Organization</a:t>
            </a:r>
            <a:r>
              <a:rPr lang="en-US" dirty="0" smtClean="0"/>
              <a:t> (Profit or Nonprofit)</a:t>
            </a:r>
          </a:p>
          <a:p>
            <a:pPr lvl="2"/>
            <a:r>
              <a:rPr lang="en-US" dirty="0" err="1" smtClean="0"/>
              <a:t>Nature_of_Business</a:t>
            </a:r>
            <a:r>
              <a:rPr lang="en-US" dirty="0" smtClean="0"/>
              <a:t> (Service or Product)</a:t>
            </a:r>
          </a:p>
          <a:p>
            <a:pPr lvl="2"/>
            <a:r>
              <a:rPr lang="en-US" dirty="0" err="1" smtClean="0"/>
              <a:t>Region_Serving_to</a:t>
            </a:r>
            <a:r>
              <a:rPr lang="en-US" dirty="0" smtClean="0"/>
              <a:t> (National or International)</a:t>
            </a:r>
          </a:p>
          <a:p>
            <a:pPr lvl="2"/>
            <a:r>
              <a:rPr lang="en-US" dirty="0" err="1" smtClean="0"/>
              <a:t>Listed_in_BSE</a:t>
            </a:r>
            <a:r>
              <a:rPr lang="en-US" dirty="0" smtClean="0"/>
              <a:t> (Yes or No)</a:t>
            </a:r>
          </a:p>
          <a:p>
            <a:endParaRPr lang="en-US" dirty="0"/>
          </a:p>
        </p:txBody>
      </p:sp>
      <p:sp>
        <p:nvSpPr>
          <p:cNvPr id="4" name="Slide Number Placeholder 3"/>
          <p:cNvSpPr>
            <a:spLocks noGrp="1"/>
          </p:cNvSpPr>
          <p:nvPr>
            <p:ph type="sldNum" sz="quarter" idx="10"/>
          </p:nvPr>
        </p:nvSpPr>
        <p:spPr/>
        <p:txBody>
          <a:bodyPr/>
          <a:lstStyle/>
          <a:p>
            <a:fld id="{018FDCB0-9077-47C2-BB43-F8FD2D3FE18E}" type="slidenum">
              <a:rPr lang="en-US" smtClean="0"/>
              <a:pPr/>
              <a:t>34</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18FDCB0-9077-47C2-BB43-F8FD2D3FE18E}" type="slidenum">
              <a:rPr lang="en-US" smtClean="0"/>
              <a:pPr/>
              <a:t>35</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18FDCB0-9077-47C2-BB43-F8FD2D3FE18E}" type="slidenum">
              <a:rPr lang="en-US" smtClean="0"/>
              <a:pPr/>
              <a:t>36</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18FDCB0-9077-47C2-BB43-F8FD2D3FE18E}" type="slidenum">
              <a:rPr lang="en-US" smtClean="0"/>
              <a:pPr/>
              <a:t>37</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18FDCB0-9077-47C2-BB43-F8FD2D3FE18E}" type="slidenum">
              <a:rPr lang="en-US" smtClean="0"/>
              <a:pPr/>
              <a:t>38</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8FDCB0-9077-47C2-BB43-F8FD2D3FE18E}" type="slidenum">
              <a:rPr lang="en-US" smtClean="0"/>
              <a:pPr/>
              <a:t>39</a:t>
            </a:fld>
            <a:endParaRPr lang="en-US"/>
          </a:p>
        </p:txBody>
      </p:sp>
    </p:spTree>
    <p:extLst>
      <p:ext uri="{BB962C8B-B14F-4D97-AF65-F5344CB8AC3E}">
        <p14:creationId xmlns:p14="http://schemas.microsoft.com/office/powerpoint/2010/main" val="4269858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8FDCB0-9077-47C2-BB43-F8FD2D3FE18E}" type="slidenum">
              <a:rPr lang="en-US" smtClean="0"/>
              <a:pPr/>
              <a:t>4</a:t>
            </a:fld>
            <a:endParaRPr lang="en-US"/>
          </a:p>
        </p:txBody>
      </p:sp>
    </p:spTree>
    <p:extLst>
      <p:ext uri="{BB962C8B-B14F-4D97-AF65-F5344CB8AC3E}">
        <p14:creationId xmlns:p14="http://schemas.microsoft.com/office/powerpoint/2010/main" val="367282302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18FDCB0-9077-47C2-BB43-F8FD2D3FE18E}" type="slidenum">
              <a:rPr lang="en-US" smtClean="0"/>
              <a:pPr/>
              <a:t>40</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18FDCB0-9077-47C2-BB43-F8FD2D3FE18E}" type="slidenum">
              <a:rPr lang="en-US" smtClean="0"/>
              <a:pPr/>
              <a:t>41</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8FDCB0-9077-47C2-BB43-F8FD2D3FE18E}" type="slidenum">
              <a:rPr lang="en-US" smtClean="0"/>
              <a:pPr/>
              <a:t>42</a:t>
            </a:fld>
            <a:endParaRPr lang="en-US"/>
          </a:p>
        </p:txBody>
      </p:sp>
    </p:spTree>
    <p:extLst>
      <p:ext uri="{BB962C8B-B14F-4D97-AF65-F5344CB8AC3E}">
        <p14:creationId xmlns:p14="http://schemas.microsoft.com/office/powerpoint/2010/main" val="98135109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18FDCB0-9077-47C2-BB43-F8FD2D3FE18E}" type="slidenum">
              <a:rPr lang="en-US" smtClean="0"/>
              <a:pPr/>
              <a:t>43</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18FDCB0-9077-47C2-BB43-F8FD2D3FE18E}" type="slidenum">
              <a:rPr lang="en-US" smtClean="0"/>
              <a:pPr/>
              <a:t>44</a:t>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8FDCB0-9077-47C2-BB43-F8FD2D3FE18E}" type="slidenum">
              <a:rPr lang="en-US" smtClean="0"/>
              <a:pPr/>
              <a:t>45</a:t>
            </a:fld>
            <a:endParaRPr lang="en-US"/>
          </a:p>
        </p:txBody>
      </p:sp>
    </p:spTree>
    <p:extLst>
      <p:ext uri="{BB962C8B-B14F-4D97-AF65-F5344CB8AC3E}">
        <p14:creationId xmlns:p14="http://schemas.microsoft.com/office/powerpoint/2010/main" val="127974419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8FDCB0-9077-47C2-BB43-F8FD2D3FE18E}" type="slidenum">
              <a:rPr lang="en-US" smtClean="0"/>
              <a:pPr/>
              <a:t>46</a:t>
            </a:fld>
            <a:endParaRPr lang="en-US"/>
          </a:p>
        </p:txBody>
      </p:sp>
    </p:spTree>
    <p:extLst>
      <p:ext uri="{BB962C8B-B14F-4D97-AF65-F5344CB8AC3E}">
        <p14:creationId xmlns:p14="http://schemas.microsoft.com/office/powerpoint/2010/main" val="25630359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18FDCB0-9077-47C2-BB43-F8FD2D3FE18E}"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r>
              <a:rPr lang="en-US" dirty="0" smtClean="0"/>
              <a:t>Sample Data File </a:t>
            </a:r>
          </a:p>
          <a:p>
            <a:pPr algn="just"/>
            <a:endParaRPr lang="en-US" dirty="0" smtClean="0"/>
          </a:p>
          <a:p>
            <a:pPr algn="just"/>
            <a:r>
              <a:rPr lang="en-US" dirty="0" smtClean="0"/>
              <a:t>Expenses.txt</a:t>
            </a:r>
          </a:p>
          <a:p>
            <a:pPr algn="just"/>
            <a:endParaRPr lang="en-US" dirty="0" smtClean="0"/>
          </a:p>
          <a:p>
            <a:pPr algn="just"/>
            <a:r>
              <a:rPr lang="en-US" dirty="0" smtClean="0"/>
              <a:t>------------------------------------</a:t>
            </a:r>
          </a:p>
          <a:p>
            <a:pPr algn="just"/>
            <a:endParaRPr lang="en-US" dirty="0" smtClean="0"/>
          </a:p>
          <a:p>
            <a:pPr algn="just"/>
            <a:r>
              <a:rPr lang="en-US" dirty="0" smtClean="0"/>
              <a:t>Date	Expense</a:t>
            </a:r>
            <a:r>
              <a:rPr lang="en-US" baseline="0" dirty="0" smtClean="0"/>
              <a:t>	Amount	Balance</a:t>
            </a:r>
          </a:p>
          <a:p>
            <a:pPr algn="just"/>
            <a:r>
              <a:rPr lang="en-US" baseline="0" dirty="0" smtClean="0"/>
              <a:t>02-Jan-2012	Rent	5000.00	10000.00</a:t>
            </a:r>
          </a:p>
          <a:p>
            <a:pPr algn="just" defTabSz="917052">
              <a:defRPr/>
            </a:pPr>
            <a:r>
              <a:rPr lang="en-US" baseline="0" dirty="0" smtClean="0"/>
              <a:t>15-Jan-2012	Mobile bill	  500.00	  9500.00</a:t>
            </a:r>
          </a:p>
          <a:p>
            <a:pPr algn="just" defTabSz="917052">
              <a:defRPr/>
            </a:pPr>
            <a:r>
              <a:rPr lang="en-US" baseline="0" dirty="0" smtClean="0"/>
              <a:t>27-Jan-2012	Gift to mom	1000.00	  8500.00</a:t>
            </a:r>
          </a:p>
          <a:p>
            <a:pPr algn="just" defTabSz="917052">
              <a:defRPr/>
            </a:pPr>
            <a:r>
              <a:rPr lang="en-US" baseline="0" dirty="0" smtClean="0"/>
              <a:t>02-Feb-2012	Rent	5000.00	13500.00s</a:t>
            </a:r>
          </a:p>
          <a:p>
            <a:pPr algn="just"/>
            <a:endParaRPr lang="en-US" dirty="0" smtClean="0"/>
          </a:p>
        </p:txBody>
      </p:sp>
      <p:sp>
        <p:nvSpPr>
          <p:cNvPr id="4" name="Slide Number Placeholder 3"/>
          <p:cNvSpPr>
            <a:spLocks noGrp="1"/>
          </p:cNvSpPr>
          <p:nvPr>
            <p:ph type="sldNum" sz="quarter" idx="10"/>
          </p:nvPr>
        </p:nvSpPr>
        <p:spPr/>
        <p:txBody>
          <a:bodyPr/>
          <a:lstStyle/>
          <a:p>
            <a:fld id="{018FDCB0-9077-47C2-BB43-F8FD2D3FE18E}"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dirty="0" smtClean="0"/>
              <a:t>Consider</a:t>
            </a:r>
            <a:r>
              <a:rPr lang="en-US" baseline="0" dirty="0" smtClean="0"/>
              <a:t> two files Student and Course. </a:t>
            </a:r>
          </a:p>
          <a:p>
            <a:pPr lvl="0"/>
            <a:endParaRPr lang="en-US" baseline="0" dirty="0" smtClean="0"/>
          </a:p>
          <a:p>
            <a:pPr lvl="0"/>
            <a:r>
              <a:rPr lang="en-US" baseline="0" dirty="0" smtClean="0"/>
              <a:t>Student file maintains the following details of students</a:t>
            </a:r>
          </a:p>
          <a:p>
            <a:pPr lvl="0"/>
            <a:endParaRPr lang="en-US" baseline="0" dirty="0" smtClean="0"/>
          </a:p>
          <a:p>
            <a:pPr lvl="0"/>
            <a:endParaRPr lang="en-US" baseline="0" dirty="0" smtClean="0"/>
          </a:p>
          <a:p>
            <a:pPr defTabSz="917052">
              <a:defRPr/>
            </a:pPr>
            <a:endParaRPr lang="en-US" dirty="0"/>
          </a:p>
          <a:p>
            <a:pPr defTabSz="917052">
              <a:defRPr/>
            </a:pPr>
            <a:endParaRPr lang="en-US" baseline="0" dirty="0" smtClean="0"/>
          </a:p>
          <a:p>
            <a:pPr defTabSz="917052">
              <a:defRPr/>
            </a:pPr>
            <a:endParaRPr lang="en-US" dirty="0"/>
          </a:p>
          <a:p>
            <a:pPr defTabSz="917052">
              <a:defRPr/>
            </a:pPr>
            <a:endParaRPr lang="en-US" baseline="0" dirty="0" smtClean="0"/>
          </a:p>
          <a:p>
            <a:pPr defTabSz="917052">
              <a:defRPr/>
            </a:pPr>
            <a:endParaRPr lang="en-US" dirty="0"/>
          </a:p>
          <a:p>
            <a:pPr defTabSz="917052">
              <a:defRPr/>
            </a:pPr>
            <a:endParaRPr lang="en-US" baseline="0" dirty="0" smtClean="0"/>
          </a:p>
          <a:p>
            <a:pPr lvl="0"/>
            <a:r>
              <a:rPr lang="en-US" baseline="0" dirty="0" smtClean="0"/>
              <a:t>Course file contains the details of the courses available in the college</a:t>
            </a:r>
          </a:p>
          <a:p>
            <a:pPr lvl="0"/>
            <a:endParaRPr lang="en-US" baseline="0" dirty="0" smtClean="0"/>
          </a:p>
          <a:p>
            <a:pPr lvl="0"/>
            <a:endParaRPr lang="en-US" baseline="0" dirty="0" smtClean="0"/>
          </a:p>
          <a:p>
            <a:pPr lvl="0"/>
            <a:endParaRPr lang="en-US" dirty="0"/>
          </a:p>
          <a:p>
            <a:pPr lvl="0"/>
            <a:endParaRPr lang="en-US" baseline="0" dirty="0" smtClean="0"/>
          </a:p>
          <a:p>
            <a:pPr lvl="0"/>
            <a:endParaRPr lang="en-US" dirty="0" smtClean="0"/>
          </a:p>
          <a:p>
            <a:pPr lvl="0"/>
            <a:endParaRPr lang="en-US" dirty="0"/>
          </a:p>
          <a:p>
            <a:pPr lvl="0"/>
            <a:endParaRPr lang="en-US" baseline="0" dirty="0" smtClean="0"/>
          </a:p>
          <a:p>
            <a:pPr lvl="0" algn="just"/>
            <a:r>
              <a:rPr lang="en-US" baseline="0" dirty="0" smtClean="0"/>
              <a:t>In the example above </a:t>
            </a:r>
            <a:r>
              <a:rPr lang="en-US" dirty="0" smtClean="0"/>
              <a:t>Student Krishna has been allocated to</a:t>
            </a:r>
            <a:r>
              <a:rPr lang="en-US" baseline="0" dirty="0" smtClean="0"/>
              <a:t> B.Sc., </a:t>
            </a:r>
            <a:r>
              <a:rPr lang="en-US" baseline="0" dirty="0" err="1" smtClean="0"/>
              <a:t>Compter</a:t>
            </a:r>
            <a:r>
              <a:rPr lang="en-US" baseline="0" dirty="0" smtClean="0"/>
              <a:t> Science which is </a:t>
            </a:r>
            <a:r>
              <a:rPr lang="en-US" dirty="0" smtClean="0"/>
              <a:t>not available in</a:t>
            </a:r>
            <a:r>
              <a:rPr lang="en-US" baseline="0" dirty="0" smtClean="0"/>
              <a:t> the list of courses </a:t>
            </a:r>
            <a:r>
              <a:rPr lang="en-US" dirty="0" smtClean="0"/>
              <a:t>maintained in another</a:t>
            </a:r>
            <a:r>
              <a:rPr lang="en-US" baseline="0" dirty="0" smtClean="0"/>
              <a:t> file named Courses.txt</a:t>
            </a:r>
            <a:endParaRPr lang="en-US" dirty="0"/>
          </a:p>
        </p:txBody>
      </p:sp>
      <p:sp>
        <p:nvSpPr>
          <p:cNvPr id="4" name="Slide Number Placeholder 3"/>
          <p:cNvSpPr>
            <a:spLocks noGrp="1"/>
          </p:cNvSpPr>
          <p:nvPr>
            <p:ph type="sldNum" sz="quarter" idx="10"/>
          </p:nvPr>
        </p:nvSpPr>
        <p:spPr/>
        <p:txBody>
          <a:bodyPr/>
          <a:lstStyle/>
          <a:p>
            <a:fld id="{018FDCB0-9077-47C2-BB43-F8FD2D3FE18E}" type="slidenum">
              <a:rPr lang="en-US" smtClean="0"/>
              <a:pPr/>
              <a:t>7</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805233510"/>
              </p:ext>
            </p:extLst>
          </p:nvPr>
        </p:nvGraphicFramePr>
        <p:xfrm>
          <a:off x="545306" y="5041106"/>
          <a:ext cx="5715000" cy="1219200"/>
        </p:xfrm>
        <a:graphic>
          <a:graphicData uri="http://schemas.openxmlformats.org/drawingml/2006/table">
            <a:tbl>
              <a:tblPr firstRow="1" bandRow="1">
                <a:tableStyleId>{5C22544A-7EE6-4342-B048-85BDC9FD1C3A}</a:tableStyleId>
              </a:tblPr>
              <a:tblGrid>
                <a:gridCol w="685800"/>
                <a:gridCol w="1066800"/>
                <a:gridCol w="1143000"/>
                <a:gridCol w="990600"/>
                <a:gridCol w="1828800"/>
              </a:tblGrid>
              <a:tr h="304799">
                <a:tc>
                  <a:txBody>
                    <a:bodyPr/>
                    <a:lstStyle/>
                    <a:p>
                      <a:r>
                        <a:rPr lang="en-US" sz="1200" baseline="0" dirty="0" smtClean="0">
                          <a:latin typeface="+mn-lt"/>
                        </a:rPr>
                        <a:t>Name</a:t>
                      </a:r>
                      <a:endParaRPr lang="en-US" sz="1200" dirty="0">
                        <a:latin typeface="+mn-lt"/>
                      </a:endParaRPr>
                    </a:p>
                  </a:txBody>
                  <a:tcPr/>
                </a:tc>
                <a:tc>
                  <a:txBody>
                    <a:bodyPr/>
                    <a:lstStyle/>
                    <a:p>
                      <a:r>
                        <a:rPr lang="en-US" sz="1200" baseline="0" dirty="0" smtClean="0">
                          <a:latin typeface="+mn-lt"/>
                        </a:rPr>
                        <a:t>DOB</a:t>
                      </a:r>
                      <a:endParaRPr lang="en-US" sz="1200" dirty="0">
                        <a:latin typeface="+mn-lt"/>
                      </a:endParaRPr>
                    </a:p>
                  </a:txBody>
                  <a:tcPr/>
                </a:tc>
                <a:tc>
                  <a:txBody>
                    <a:bodyPr/>
                    <a:lstStyle/>
                    <a:p>
                      <a:r>
                        <a:rPr lang="en-US" sz="1200" baseline="0" dirty="0" smtClean="0">
                          <a:latin typeface="+mn-lt"/>
                        </a:rPr>
                        <a:t>Address</a:t>
                      </a:r>
                      <a:endParaRPr lang="en-US" sz="1200" dirty="0">
                        <a:latin typeface="+mn-lt"/>
                      </a:endParaRPr>
                    </a:p>
                  </a:txBody>
                  <a:tcPr/>
                </a:tc>
                <a:tc>
                  <a:txBody>
                    <a:bodyPr/>
                    <a:lstStyle/>
                    <a:p>
                      <a:r>
                        <a:rPr lang="en-US" sz="1200" baseline="0" dirty="0" smtClean="0">
                          <a:latin typeface="+mn-lt"/>
                        </a:rPr>
                        <a:t>Contact No</a:t>
                      </a:r>
                      <a:endParaRPr lang="en-US" sz="1200" dirty="0">
                        <a:latin typeface="+mn-lt"/>
                      </a:endParaRPr>
                    </a:p>
                  </a:txBody>
                  <a:tcPr/>
                </a:tc>
                <a:tc>
                  <a:txBody>
                    <a:bodyPr/>
                    <a:lstStyle/>
                    <a:p>
                      <a:r>
                        <a:rPr lang="en-US" sz="1200" baseline="0" dirty="0" smtClean="0">
                          <a:latin typeface="+mn-lt"/>
                        </a:rPr>
                        <a:t>Course Allocated</a:t>
                      </a:r>
                      <a:endParaRPr lang="en-US" sz="1200" dirty="0">
                        <a:latin typeface="+mn-lt"/>
                      </a:endParaRPr>
                    </a:p>
                  </a:txBody>
                  <a:tcPr/>
                </a:tc>
              </a:tr>
              <a:tr h="304801">
                <a:tc>
                  <a:txBody>
                    <a:bodyPr/>
                    <a:lstStyle/>
                    <a:p>
                      <a:r>
                        <a:rPr lang="en-US" sz="1200" baseline="0" dirty="0" err="1" smtClean="0">
                          <a:latin typeface="+mn-lt"/>
                        </a:rPr>
                        <a:t>Keshav</a:t>
                      </a:r>
                      <a:endParaRPr lang="en-US" sz="1200" dirty="0">
                        <a:latin typeface="+mn-lt"/>
                      </a:endParaRPr>
                    </a:p>
                  </a:txBody>
                  <a:tcPr/>
                </a:tc>
                <a:tc>
                  <a:txBody>
                    <a:bodyPr/>
                    <a:lstStyle/>
                    <a:p>
                      <a:r>
                        <a:rPr lang="en-US" sz="1200" baseline="0" dirty="0" smtClean="0">
                          <a:latin typeface="+mn-lt"/>
                        </a:rPr>
                        <a:t>15-Mar-1985</a:t>
                      </a:r>
                      <a:endParaRPr lang="en-US" sz="1200" dirty="0">
                        <a:latin typeface="+mn-lt"/>
                      </a:endParaRPr>
                    </a:p>
                  </a:txBody>
                  <a:tcPr/>
                </a:tc>
                <a:tc>
                  <a:txBody>
                    <a:bodyPr/>
                    <a:lstStyle/>
                    <a:p>
                      <a:r>
                        <a:rPr lang="en-US" sz="1200" baseline="0" dirty="0" smtClean="0">
                          <a:latin typeface="+mn-lt"/>
                        </a:rPr>
                        <a:t>5, Nehru St</a:t>
                      </a:r>
                      <a:endParaRPr lang="en-US" sz="1200" dirty="0">
                        <a:latin typeface="+mn-lt"/>
                      </a:endParaRPr>
                    </a:p>
                  </a:txBody>
                  <a:tcPr/>
                </a:tc>
                <a:tc>
                  <a:txBody>
                    <a:bodyPr/>
                    <a:lstStyle/>
                    <a:p>
                      <a:r>
                        <a:rPr lang="en-US" sz="1200" baseline="0" dirty="0" smtClean="0">
                          <a:latin typeface="+mn-lt"/>
                        </a:rPr>
                        <a:t>1234567890</a:t>
                      </a:r>
                      <a:endParaRPr lang="en-US" sz="1200"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latin typeface="+mn-lt"/>
                        </a:rPr>
                        <a:t>B.Sc., Computer Science</a:t>
                      </a:r>
                      <a:endParaRPr lang="en-US" sz="1200" dirty="0">
                        <a:latin typeface="+mn-lt"/>
                      </a:endParaRPr>
                    </a:p>
                  </a:txBody>
                  <a:tcPr/>
                </a:tc>
              </a:tr>
              <a:tr h="304800">
                <a:tc>
                  <a:txBody>
                    <a:bodyPr/>
                    <a:lstStyle/>
                    <a:p>
                      <a:r>
                        <a:rPr lang="en-US" sz="1200" baseline="0" dirty="0" smtClean="0">
                          <a:latin typeface="+mn-lt"/>
                        </a:rPr>
                        <a:t>Krishna</a:t>
                      </a:r>
                      <a:endParaRPr lang="en-US" sz="1200" dirty="0">
                        <a:latin typeface="+mn-lt"/>
                      </a:endParaRPr>
                    </a:p>
                  </a:txBody>
                  <a:tcPr/>
                </a:tc>
                <a:tc>
                  <a:txBody>
                    <a:bodyPr/>
                    <a:lstStyle/>
                    <a:p>
                      <a:r>
                        <a:rPr lang="en-US" sz="1200" baseline="0" dirty="0" smtClean="0">
                          <a:latin typeface="+mn-lt"/>
                        </a:rPr>
                        <a:t>01-Jul-1985</a:t>
                      </a:r>
                      <a:endParaRPr lang="en-US" sz="1200" dirty="0">
                        <a:latin typeface="+mn-lt"/>
                      </a:endParaRPr>
                    </a:p>
                  </a:txBody>
                  <a:tcPr/>
                </a:tc>
                <a:tc>
                  <a:txBody>
                    <a:bodyPr/>
                    <a:lstStyle/>
                    <a:p>
                      <a:r>
                        <a:rPr lang="en-US" sz="1200" baseline="0" dirty="0" smtClean="0">
                          <a:latin typeface="+mn-lt"/>
                        </a:rPr>
                        <a:t>12, Anna Rd</a:t>
                      </a:r>
                      <a:endParaRPr lang="en-US" sz="1200" dirty="0">
                        <a:latin typeface="+mn-lt"/>
                      </a:endParaRPr>
                    </a:p>
                  </a:txBody>
                  <a:tcPr/>
                </a:tc>
                <a:tc>
                  <a:txBody>
                    <a:bodyPr/>
                    <a:lstStyle/>
                    <a:p>
                      <a:r>
                        <a:rPr lang="en-US" sz="1200" baseline="0" dirty="0" smtClean="0">
                          <a:latin typeface="+mn-lt"/>
                        </a:rPr>
                        <a:t>1224557880</a:t>
                      </a:r>
                      <a:endParaRPr lang="en-US" sz="1200" dirty="0">
                        <a:latin typeface="+mn-lt"/>
                      </a:endParaRPr>
                    </a:p>
                  </a:txBody>
                  <a:tcPr/>
                </a:tc>
                <a:tc>
                  <a:txBody>
                    <a:bodyPr/>
                    <a:lstStyle/>
                    <a:p>
                      <a:r>
                        <a:rPr lang="en-US" sz="1200" baseline="0" dirty="0" smtClean="0">
                          <a:latin typeface="+mn-lt"/>
                        </a:rPr>
                        <a:t>B.Sc., Computer Science</a:t>
                      </a:r>
                      <a:endParaRPr lang="en-US" sz="1200" dirty="0">
                        <a:latin typeface="+mn-lt"/>
                      </a:endParaRPr>
                    </a:p>
                  </a:txBody>
                  <a:tcPr/>
                </a:tc>
              </a:tr>
              <a:tr h="304800">
                <a:tc>
                  <a:txBody>
                    <a:bodyPr/>
                    <a:lstStyle/>
                    <a:p>
                      <a:r>
                        <a:rPr lang="en-US" sz="1200" baseline="0" dirty="0" err="1" smtClean="0">
                          <a:latin typeface="+mn-lt"/>
                        </a:rPr>
                        <a:t>Krupa</a:t>
                      </a:r>
                      <a:endParaRPr lang="en-US" sz="1200" dirty="0">
                        <a:latin typeface="+mn-lt"/>
                      </a:endParaRPr>
                    </a:p>
                  </a:txBody>
                  <a:tcPr/>
                </a:tc>
                <a:tc>
                  <a:txBody>
                    <a:bodyPr/>
                    <a:lstStyle/>
                    <a:p>
                      <a:r>
                        <a:rPr lang="en-US" sz="1200" baseline="0" dirty="0" smtClean="0">
                          <a:latin typeface="+mn-lt"/>
                        </a:rPr>
                        <a:t>07-Aug-1985</a:t>
                      </a:r>
                      <a:endParaRPr lang="en-US" sz="1200" dirty="0">
                        <a:latin typeface="+mn-lt"/>
                      </a:endParaRPr>
                    </a:p>
                  </a:txBody>
                  <a:tcPr/>
                </a:tc>
                <a:tc>
                  <a:txBody>
                    <a:bodyPr/>
                    <a:lstStyle/>
                    <a:p>
                      <a:r>
                        <a:rPr lang="en-US" sz="1200" baseline="0" dirty="0" smtClean="0">
                          <a:latin typeface="+mn-lt"/>
                        </a:rPr>
                        <a:t>676, Ring Road</a:t>
                      </a:r>
                      <a:endParaRPr lang="en-US" sz="1200" dirty="0">
                        <a:latin typeface="+mn-lt"/>
                      </a:endParaRPr>
                    </a:p>
                  </a:txBody>
                  <a:tcPr/>
                </a:tc>
                <a:tc>
                  <a:txBody>
                    <a:bodyPr/>
                    <a:lstStyle/>
                    <a:p>
                      <a:r>
                        <a:rPr lang="en-US" sz="1200" baseline="0" dirty="0" smtClean="0">
                          <a:latin typeface="+mn-lt"/>
                        </a:rPr>
                        <a:t>1234567890</a:t>
                      </a:r>
                      <a:endParaRPr lang="en-US" sz="1200" dirty="0">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latin typeface="+mn-lt"/>
                        </a:rPr>
                        <a:t>B.Sc., Mathematics</a:t>
                      </a:r>
                      <a:endParaRPr lang="en-US" sz="1200" dirty="0">
                        <a:latin typeface="+mn-lt"/>
                      </a:endParaRPr>
                    </a:p>
                  </a:txBody>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463416192"/>
              </p:ext>
            </p:extLst>
          </p:nvPr>
        </p:nvGraphicFramePr>
        <p:xfrm>
          <a:off x="1078706" y="6717506"/>
          <a:ext cx="3589337" cy="853440"/>
        </p:xfrm>
        <a:graphic>
          <a:graphicData uri="http://schemas.openxmlformats.org/drawingml/2006/table">
            <a:tbl>
              <a:tblPr firstRow="1" bandRow="1">
                <a:tableStyleId>{5C22544A-7EE6-4342-B048-85BDC9FD1C3A}</a:tableStyleId>
              </a:tblPr>
              <a:tblGrid>
                <a:gridCol w="1684337"/>
                <a:gridCol w="1143000"/>
                <a:gridCol w="762000"/>
              </a:tblGrid>
              <a:tr h="304800">
                <a:tc>
                  <a:txBody>
                    <a:bodyPr/>
                    <a:lstStyle/>
                    <a:p>
                      <a:r>
                        <a:rPr lang="en-US" sz="1200" baseline="0" dirty="0" smtClean="0">
                          <a:latin typeface="+mn-lt"/>
                        </a:rPr>
                        <a:t>Name</a:t>
                      </a:r>
                      <a:endParaRPr lang="en-US" sz="1200" dirty="0">
                        <a:latin typeface="+mn-lt"/>
                      </a:endParaRPr>
                    </a:p>
                  </a:txBody>
                  <a:tcPr/>
                </a:tc>
                <a:tc>
                  <a:txBody>
                    <a:bodyPr/>
                    <a:lstStyle/>
                    <a:p>
                      <a:r>
                        <a:rPr lang="en-US" sz="1200" baseline="0" dirty="0" smtClean="0">
                          <a:latin typeface="+mn-lt"/>
                        </a:rPr>
                        <a:t>No. of Papers</a:t>
                      </a:r>
                      <a:endParaRPr lang="en-US" sz="1200" dirty="0">
                        <a:latin typeface="+mn-lt"/>
                      </a:endParaRPr>
                    </a:p>
                  </a:txBody>
                  <a:tcPr/>
                </a:tc>
                <a:tc>
                  <a:txBody>
                    <a:bodyPr/>
                    <a:lstStyle/>
                    <a:p>
                      <a:r>
                        <a:rPr lang="en-US" sz="1200" baseline="0" dirty="0" err="1" smtClean="0">
                          <a:latin typeface="+mn-lt"/>
                        </a:rPr>
                        <a:t>HOD</a:t>
                      </a:r>
                      <a:endParaRPr lang="en-US" sz="1200" dirty="0">
                        <a:latin typeface="+mn-lt"/>
                      </a:endParaRPr>
                    </a:p>
                  </a:txBody>
                  <a:tcPr/>
                </a:tc>
              </a:tr>
              <a:tr h="228600">
                <a:tc>
                  <a:txBody>
                    <a:bodyPr/>
                    <a:lstStyle/>
                    <a:p>
                      <a:r>
                        <a:rPr lang="en-US" sz="1200" baseline="0" dirty="0" smtClean="0">
                          <a:latin typeface="+mn-lt"/>
                        </a:rPr>
                        <a:t>B.Sc., Computer Science</a:t>
                      </a:r>
                      <a:endParaRPr lang="en-US" sz="1200" dirty="0">
                        <a:latin typeface="+mn-lt"/>
                      </a:endParaRPr>
                    </a:p>
                  </a:txBody>
                  <a:tcPr/>
                </a:tc>
                <a:tc>
                  <a:txBody>
                    <a:bodyPr/>
                    <a:lstStyle/>
                    <a:p>
                      <a:pPr algn="ctr"/>
                      <a:r>
                        <a:rPr lang="en-US" sz="1200" baseline="0" dirty="0" smtClean="0">
                          <a:latin typeface="+mn-lt"/>
                        </a:rPr>
                        <a:t>36</a:t>
                      </a:r>
                      <a:endParaRPr lang="en-US" sz="1200" dirty="0">
                        <a:latin typeface="+mn-lt"/>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aseline="0" dirty="0" smtClean="0">
                          <a:latin typeface="+mn-lt"/>
                        </a:rPr>
                        <a:t>Deepak</a:t>
                      </a:r>
                      <a:endParaRPr lang="en-US" sz="1200" dirty="0">
                        <a:latin typeface="+mn-lt"/>
                      </a:endParaRPr>
                    </a:p>
                  </a:txBody>
                  <a:tcPr/>
                </a:tc>
              </a:tr>
              <a:tr h="198120">
                <a:tc>
                  <a:txBody>
                    <a:bodyPr/>
                    <a:lstStyle/>
                    <a:p>
                      <a:r>
                        <a:rPr lang="en-US" sz="1200" baseline="0" dirty="0" smtClean="0">
                          <a:latin typeface="+mn-lt"/>
                        </a:rPr>
                        <a:t>B.Sc., Mathematics</a:t>
                      </a:r>
                      <a:endParaRPr lang="en-US" sz="1200" dirty="0">
                        <a:latin typeface="+mn-lt"/>
                      </a:endParaRPr>
                    </a:p>
                  </a:txBody>
                  <a:tcPr/>
                </a:tc>
                <a:tc>
                  <a:txBody>
                    <a:bodyPr/>
                    <a:lstStyle/>
                    <a:p>
                      <a:pPr algn="ctr"/>
                      <a:r>
                        <a:rPr lang="en-US" sz="1200" baseline="0" dirty="0" smtClean="0">
                          <a:latin typeface="+mn-lt"/>
                        </a:rPr>
                        <a:t>34</a:t>
                      </a:r>
                      <a:endParaRPr lang="en-US" sz="1200" dirty="0">
                        <a:latin typeface="+mn-lt"/>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aseline="0" dirty="0" smtClean="0">
                          <a:latin typeface="+mn-lt"/>
                        </a:rPr>
                        <a:t>Shyam</a:t>
                      </a:r>
                      <a:endParaRPr lang="en-US" sz="1200" dirty="0">
                        <a:latin typeface="+mn-lt"/>
                      </a:endParaRPr>
                    </a:p>
                  </a:txBody>
                  <a:tcPr/>
                </a:tc>
              </a:tr>
            </a:tbl>
          </a:graphicData>
        </a:graphic>
      </p:graphicFrame>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algn="just" eaLnBrk="1" hangingPunct="1"/>
            <a:r>
              <a:rPr kumimoji="1" lang="en-US" dirty="0" smtClean="0"/>
              <a:t>The heart of an Information System is </a:t>
            </a:r>
            <a:r>
              <a:rPr kumimoji="1" lang="en-US" b="1" dirty="0" smtClean="0"/>
              <a:t>Database Management</a:t>
            </a:r>
            <a:r>
              <a:rPr kumimoji="1" lang="en-US" dirty="0" smtClean="0"/>
              <a:t>. This is because most Information System have to handle massive amounts of data. This core module of an Information System is called as </a:t>
            </a:r>
            <a:r>
              <a:rPr kumimoji="1" lang="en-US" b="1" dirty="0" smtClean="0"/>
              <a:t>Database Management System (DBMS)</a:t>
            </a:r>
            <a:r>
              <a:rPr kumimoji="1" lang="en-US" dirty="0" smtClean="0"/>
              <a:t>. A DBMS provides for storage, retrieval and </a:t>
            </a:r>
            <a:r>
              <a:rPr kumimoji="1" lang="en-US" dirty="0" err="1" smtClean="0"/>
              <a:t>updation</a:t>
            </a:r>
            <a:r>
              <a:rPr kumimoji="1" lang="en-US" dirty="0" smtClean="0"/>
              <a:t> of data in an organized manner.</a:t>
            </a:r>
          </a:p>
          <a:p>
            <a:pPr algn="just" eaLnBrk="1" hangingPunct="1"/>
            <a:endParaRPr kumimoji="1" lang="en-US" b="1" dirty="0" smtClean="0"/>
          </a:p>
          <a:p>
            <a:pPr algn="just" eaLnBrk="1" hangingPunct="1"/>
            <a:r>
              <a:rPr kumimoji="1" lang="en-US" b="1" dirty="0" smtClean="0"/>
              <a:t>An Example: </a:t>
            </a:r>
            <a:r>
              <a:rPr kumimoji="1" lang="en-US" dirty="0" smtClean="0"/>
              <a:t>Consider the situation in a library. </a:t>
            </a:r>
          </a:p>
          <a:p>
            <a:pPr algn="just" eaLnBrk="1" hangingPunct="1"/>
            <a:endParaRPr kumimoji="1" lang="en-US" b="1" dirty="0" smtClean="0"/>
          </a:p>
          <a:p>
            <a:pPr algn="just" eaLnBrk="1" hangingPunct="1"/>
            <a:r>
              <a:rPr kumimoji="1" lang="en-US" b="1" u="sng" dirty="0" smtClean="0"/>
              <a:t>Data</a:t>
            </a:r>
            <a:r>
              <a:rPr kumimoji="1" lang="en-US" u="sng" dirty="0" smtClean="0"/>
              <a:t> </a:t>
            </a:r>
          </a:p>
          <a:p>
            <a:pPr algn="just" eaLnBrk="1" hangingPunct="1"/>
            <a:endParaRPr kumimoji="1" lang="en-US" u="sng" dirty="0" smtClean="0"/>
          </a:p>
          <a:p>
            <a:pPr algn="just" eaLnBrk="1" hangingPunct="1"/>
            <a:r>
              <a:rPr kumimoji="1" lang="en-US" dirty="0" smtClean="0"/>
              <a:t>We have data corresponding to </a:t>
            </a:r>
            <a:r>
              <a:rPr kumimoji="1" lang="en-US" i="1" dirty="0" smtClean="0"/>
              <a:t>books, authors, suppliers, borrowers</a:t>
            </a:r>
            <a:r>
              <a:rPr kumimoji="1" lang="en-US" dirty="0" smtClean="0"/>
              <a:t>, etc. </a:t>
            </a:r>
          </a:p>
          <a:p>
            <a:pPr algn="just" eaLnBrk="1" hangingPunct="1"/>
            <a:endParaRPr kumimoji="1" lang="en-US" dirty="0" smtClean="0"/>
          </a:p>
          <a:p>
            <a:pPr algn="just" eaLnBrk="1" hangingPunct="1"/>
            <a:r>
              <a:rPr kumimoji="1" lang="en-US" b="1" u="sng" dirty="0" smtClean="0"/>
              <a:t>DBMS</a:t>
            </a:r>
          </a:p>
          <a:p>
            <a:pPr algn="just" eaLnBrk="1" hangingPunct="1"/>
            <a:endParaRPr kumimoji="1" lang="en-US" b="1" u="sng" dirty="0" smtClean="0"/>
          </a:p>
          <a:p>
            <a:pPr algn="just" eaLnBrk="1" hangingPunct="1"/>
            <a:r>
              <a:rPr kumimoji="1" lang="en-US" dirty="0" smtClean="0"/>
              <a:t>The Library DBMS may require several </a:t>
            </a:r>
            <a:r>
              <a:rPr kumimoji="1" lang="en-US" b="1" dirty="0" smtClean="0"/>
              <a:t>operations </a:t>
            </a:r>
            <a:r>
              <a:rPr kumimoji="1" lang="en-US" dirty="0" smtClean="0"/>
              <a:t>such as </a:t>
            </a:r>
            <a:r>
              <a:rPr kumimoji="1" lang="en-US" i="1" dirty="0" smtClean="0"/>
              <a:t>issue, return</a:t>
            </a:r>
            <a:r>
              <a:rPr kumimoji="1" lang="en-US" dirty="0" smtClean="0"/>
              <a:t> or </a:t>
            </a:r>
            <a:r>
              <a:rPr kumimoji="1" lang="en-US" i="1" dirty="0" smtClean="0"/>
              <a:t>purchase</a:t>
            </a:r>
            <a:r>
              <a:rPr kumimoji="1" lang="en-US" dirty="0" smtClean="0"/>
              <a:t> of books; handle </a:t>
            </a:r>
            <a:r>
              <a:rPr kumimoji="1" lang="en-US" b="1" dirty="0" smtClean="0"/>
              <a:t>queries</a:t>
            </a:r>
            <a:r>
              <a:rPr kumimoji="1" lang="en-US" dirty="0" smtClean="0"/>
              <a:t> relating to </a:t>
            </a:r>
            <a:r>
              <a:rPr kumimoji="1" lang="en-US" i="1" dirty="0" smtClean="0"/>
              <a:t>book information, borrowing information</a:t>
            </a:r>
            <a:r>
              <a:rPr kumimoji="1" lang="en-US" dirty="0" smtClean="0"/>
              <a:t>, etc. Moreover, there are different types of </a:t>
            </a:r>
            <a:r>
              <a:rPr kumimoji="1" lang="en-US" b="1" dirty="0" smtClean="0"/>
              <a:t>users</a:t>
            </a:r>
            <a:r>
              <a:rPr kumimoji="1" lang="en-US" dirty="0" smtClean="0"/>
              <a:t> who operate various stages or activities. </a:t>
            </a:r>
          </a:p>
          <a:p>
            <a:pPr algn="just" eaLnBrk="1" hangingPunct="1"/>
            <a:endParaRPr kumimoji="1" lang="en-US" dirty="0" smtClean="0"/>
          </a:p>
          <a:p>
            <a:pPr algn="just" eaLnBrk="1" hangingPunct="1"/>
            <a:r>
              <a:rPr kumimoji="1" lang="en-US" dirty="0" err="1" smtClean="0"/>
              <a:t>E.g</a:t>
            </a:r>
            <a:r>
              <a:rPr kumimoji="1" lang="en-US" dirty="0" smtClean="0"/>
              <a:t>:  A </a:t>
            </a:r>
            <a:r>
              <a:rPr kumimoji="1" lang="en-US" i="1" dirty="0" smtClean="0"/>
              <a:t>borrower</a:t>
            </a:r>
            <a:r>
              <a:rPr kumimoji="1" lang="en-US" dirty="0" smtClean="0"/>
              <a:t> may merely view certain information, whereas an </a:t>
            </a:r>
            <a:r>
              <a:rPr kumimoji="1" lang="en-US" i="1" dirty="0" smtClean="0"/>
              <a:t>issuer</a:t>
            </a:r>
            <a:r>
              <a:rPr kumimoji="1" lang="en-US" dirty="0" smtClean="0"/>
              <a:t> may be allowed to update the status of a book during issue or return. </a:t>
            </a:r>
          </a:p>
          <a:p>
            <a:pPr algn="just" eaLnBrk="1" hangingPunct="1"/>
            <a:endParaRPr kumimoji="1" lang="en-US" dirty="0" smtClean="0"/>
          </a:p>
          <a:p>
            <a:pPr algn="just" eaLnBrk="1" hangingPunct="1"/>
            <a:r>
              <a:rPr kumimoji="1" lang="en-US" dirty="0" smtClean="0"/>
              <a:t>The </a:t>
            </a:r>
            <a:r>
              <a:rPr kumimoji="1" lang="en-US" i="1" dirty="0" smtClean="0"/>
              <a:t>Library staff</a:t>
            </a:r>
            <a:r>
              <a:rPr kumimoji="1" lang="en-US" dirty="0" smtClean="0"/>
              <a:t> may on the other hand add new books, their supplier, price and other information to the database. </a:t>
            </a:r>
          </a:p>
          <a:p>
            <a:pPr algn="just" eaLnBrk="1" hangingPunct="1"/>
            <a:endParaRPr kumimoji="1" lang="en-US" dirty="0" smtClean="0"/>
          </a:p>
          <a:p>
            <a:pPr algn="just" eaLnBrk="1" hangingPunct="1"/>
            <a:r>
              <a:rPr kumimoji="1" lang="en-US" dirty="0" smtClean="0"/>
              <a:t>Each user category has a different </a:t>
            </a:r>
            <a:r>
              <a:rPr kumimoji="1" lang="en-US" b="1" dirty="0" smtClean="0"/>
              <a:t>access right</a:t>
            </a:r>
            <a:r>
              <a:rPr kumimoji="1" lang="en-US" dirty="0" smtClean="0"/>
              <a:t> on both the data as well as the processing capabilities. Multiple users may concurrently operate the Library DBMS performing several tasks at the same time. They may even try to access the same data simultaneously. It is the job of a DBMS to handle the data and its processing in an integrated, coordinated and consistent manner. Finally, the Library DBMS must have mechanisms to handle system failure (e.g., failure of power, disk crash, etc.) so that the database can be recovered to a consistent state.</a:t>
            </a:r>
            <a:endParaRPr lang="en-US" dirty="0" smtClean="0"/>
          </a:p>
        </p:txBody>
      </p:sp>
      <p:sp>
        <p:nvSpPr>
          <p:cNvPr id="4" name="Slide Number Placeholder 3"/>
          <p:cNvSpPr>
            <a:spLocks noGrp="1"/>
          </p:cNvSpPr>
          <p:nvPr>
            <p:ph type="sldNum" sz="quarter" idx="10"/>
          </p:nvPr>
        </p:nvSpPr>
        <p:spPr/>
        <p:txBody>
          <a:bodyPr/>
          <a:lstStyle/>
          <a:p>
            <a:fld id="{018FDCB0-9077-47C2-BB43-F8FD2D3FE18E}"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eaLnBrk="1" hangingPunct="1"/>
            <a:r>
              <a:rPr kumimoji="1" lang="en-US" dirty="0" smtClean="0"/>
              <a:t>A DBMS does the following:</a:t>
            </a:r>
          </a:p>
          <a:p>
            <a:pPr algn="just" eaLnBrk="1" hangingPunct="1">
              <a:buFontTx/>
              <a:buChar char="•"/>
            </a:pPr>
            <a:r>
              <a:rPr kumimoji="1" lang="en-US" dirty="0" smtClean="0"/>
              <a:t>  Adding new, empty files to the database</a:t>
            </a:r>
          </a:p>
          <a:p>
            <a:pPr algn="just" eaLnBrk="1" hangingPunct="1">
              <a:buFontTx/>
              <a:buChar char="•"/>
            </a:pPr>
            <a:r>
              <a:rPr kumimoji="1" lang="en-US" dirty="0" smtClean="0"/>
              <a:t>  Inserting new data into existing files</a:t>
            </a:r>
          </a:p>
          <a:p>
            <a:pPr algn="just" eaLnBrk="1" hangingPunct="1">
              <a:buFontTx/>
              <a:buChar char="•"/>
            </a:pPr>
            <a:r>
              <a:rPr kumimoji="1" lang="en-US" dirty="0" smtClean="0"/>
              <a:t>  Retrieving data from existing files</a:t>
            </a:r>
          </a:p>
          <a:p>
            <a:pPr algn="just" eaLnBrk="1" hangingPunct="1">
              <a:buFontTx/>
              <a:buChar char="•"/>
            </a:pPr>
            <a:r>
              <a:rPr kumimoji="1" lang="en-US" dirty="0" smtClean="0"/>
              <a:t>  Updating data in existing files</a:t>
            </a:r>
          </a:p>
          <a:p>
            <a:pPr algn="just" eaLnBrk="1" hangingPunct="1">
              <a:buFontTx/>
              <a:buChar char="•"/>
            </a:pPr>
            <a:r>
              <a:rPr kumimoji="1" lang="en-US" dirty="0" smtClean="0"/>
              <a:t>  Deleting data from existing files</a:t>
            </a:r>
          </a:p>
          <a:p>
            <a:pPr algn="just" eaLnBrk="1" hangingPunct="1">
              <a:buFontTx/>
              <a:buChar char="•"/>
            </a:pPr>
            <a:r>
              <a:rPr kumimoji="1" lang="en-US" dirty="0" smtClean="0"/>
              <a:t>  Removing existing files, empty or otherwise, from the database</a:t>
            </a:r>
          </a:p>
          <a:p>
            <a:endParaRPr lang="en-US" dirty="0" smtClean="0"/>
          </a:p>
          <a:p>
            <a:pPr eaLnBrk="1" hangingPunct="1"/>
            <a:endParaRPr lang="en-US" dirty="0" smtClean="0">
              <a:latin typeface="Regular"/>
            </a:endParaRPr>
          </a:p>
        </p:txBody>
      </p:sp>
      <p:sp>
        <p:nvSpPr>
          <p:cNvPr id="4" name="Slide Number Placeholder 3"/>
          <p:cNvSpPr>
            <a:spLocks noGrp="1"/>
          </p:cNvSpPr>
          <p:nvPr>
            <p:ph type="sldNum" sz="quarter" idx="10"/>
          </p:nvPr>
        </p:nvSpPr>
        <p:spPr/>
        <p:txBody>
          <a:bodyPr/>
          <a:lstStyle/>
          <a:p>
            <a:fld id="{018FDCB0-9077-47C2-BB43-F8FD2D3FE18E}"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bg1"/>
        </a:solidFill>
        <a:effectLst/>
      </p:bgPr>
    </p:bg>
    <p:spTree>
      <p:nvGrpSpPr>
        <p:cNvPr id="1" name=""/>
        <p:cNvGrpSpPr/>
        <p:nvPr/>
      </p:nvGrpSpPr>
      <p:grpSpPr>
        <a:xfrm>
          <a:off x="0" y="0"/>
          <a:ext cx="0" cy="0"/>
          <a:chOff x="0" y="0"/>
          <a:chExt cx="0" cy="0"/>
        </a:xfrm>
      </p:grpSpPr>
      <p:pic>
        <p:nvPicPr>
          <p:cNvPr id="10" name="Picture 9" descr="WIPRO PPT Design.jpg"/>
          <p:cNvPicPr>
            <a:picLocks noChangeAspect="1"/>
          </p:cNvPicPr>
          <p:nvPr/>
        </p:nvPicPr>
        <p:blipFill>
          <a:blip r:embed="rId2" cstate="print"/>
          <a:stretch>
            <a:fillRect/>
          </a:stretch>
        </p:blipFill>
        <p:spPr>
          <a:xfrm>
            <a:off x="5121" y="4471039"/>
            <a:ext cx="9133758" cy="2171061"/>
          </a:xfrm>
          <a:prstGeom prst="rect">
            <a:avLst/>
          </a:prstGeom>
        </p:spPr>
      </p:pic>
      <p:sp>
        <p:nvSpPr>
          <p:cNvPr id="2" name="Title 1"/>
          <p:cNvSpPr>
            <a:spLocks noGrp="1"/>
          </p:cNvSpPr>
          <p:nvPr>
            <p:ph type="ctrTitle" hasCustomPrompt="1"/>
          </p:nvPr>
        </p:nvSpPr>
        <p:spPr>
          <a:xfrm>
            <a:off x="4547710" y="1480457"/>
            <a:ext cx="4142266" cy="1547161"/>
          </a:xfrm>
          <a:noFill/>
        </p:spPr>
        <p:txBody>
          <a:bodyPr wrap="square" rtlCol="0" anchor="ctr">
            <a:normAutofit/>
          </a:bodyPr>
          <a:lstStyle>
            <a:lvl1pPr marL="0" algn="l">
              <a:defRPr lang="en-US" sz="3400" dirty="0">
                <a:solidFill>
                  <a:schemeClr val="tx1">
                    <a:lumMod val="65000"/>
                    <a:lumOff val="35000"/>
                  </a:schemeClr>
                </a:solidFill>
                <a:latin typeface="Arial"/>
                <a:ea typeface="+mn-ea"/>
                <a:cs typeface="Arial"/>
              </a:defRPr>
            </a:lvl1pPr>
          </a:lstStyle>
          <a:p>
            <a:pPr marL="0" lvl="0" algn="l"/>
            <a:r>
              <a:rPr lang="en-US" dirty="0" smtClean="0"/>
              <a:t>Insert Title</a:t>
            </a:r>
            <a:br>
              <a:rPr lang="en-US" dirty="0" smtClean="0"/>
            </a:br>
            <a:r>
              <a:rPr lang="en-US" dirty="0" smtClean="0"/>
              <a:t>Here</a:t>
            </a:r>
            <a:endParaRPr lang="en-US" dirty="0"/>
          </a:p>
        </p:txBody>
      </p:sp>
      <p:sp>
        <p:nvSpPr>
          <p:cNvPr id="3" name="Subtitle 2"/>
          <p:cNvSpPr>
            <a:spLocks noGrp="1"/>
          </p:cNvSpPr>
          <p:nvPr>
            <p:ph type="subTitle" idx="1" hasCustomPrompt="1"/>
          </p:nvPr>
        </p:nvSpPr>
        <p:spPr>
          <a:xfrm>
            <a:off x="4547710" y="3318659"/>
            <a:ext cx="4142266" cy="338554"/>
          </a:xfrm>
          <a:noFill/>
        </p:spPr>
        <p:txBody>
          <a:bodyPr wrap="square" rtlCol="0">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lang="en-US" sz="1600" dirty="0">
                <a:solidFill>
                  <a:schemeClr val="tx1">
                    <a:lumMod val="65000"/>
                    <a:lumOff val="35000"/>
                  </a:schemeClr>
                </a:solidFill>
                <a:latin typeface="Arial"/>
                <a:cs typeface="Arial"/>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smtClean="0"/>
              <a:t>Your Name</a:t>
            </a:r>
          </a:p>
        </p:txBody>
      </p:sp>
      <p:pic>
        <p:nvPicPr>
          <p:cNvPr id="7" name="Picture 6" descr="Slides Master - 51.jpg"/>
          <p:cNvPicPr>
            <a:picLocks noChangeAspect="1"/>
          </p:cNvPicPr>
          <p:nvPr/>
        </p:nvPicPr>
        <p:blipFill>
          <a:blip r:embed="rId3" cstate="print"/>
          <a:stretch>
            <a:fillRect/>
          </a:stretch>
        </p:blipFill>
        <p:spPr>
          <a:xfrm>
            <a:off x="2057402" y="1664833"/>
            <a:ext cx="1872342" cy="2084305"/>
          </a:xfrm>
          <a:prstGeom prst="rect">
            <a:avLst/>
          </a:prstGeom>
        </p:spPr>
      </p:pic>
      <p:cxnSp>
        <p:nvCxnSpPr>
          <p:cNvPr id="9" name="Straight Connector 8"/>
          <p:cNvCxnSpPr/>
          <p:nvPr/>
        </p:nvCxnSpPr>
        <p:spPr>
          <a:xfrm rot="5400000">
            <a:off x="2814000" y="2781258"/>
            <a:ext cx="2754000" cy="1588"/>
          </a:xfrm>
          <a:prstGeom prst="line">
            <a:avLst/>
          </a:prstGeom>
          <a:ln w="19050">
            <a:solidFill>
              <a:schemeClr val="tx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11" name="Rectangle 10"/>
          <p:cNvSpPr/>
          <p:nvPr/>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p>
        </p:txBody>
      </p:sp>
      <p:sp>
        <p:nvSpPr>
          <p:cNvPr id="17" name="Text Placeholder 16"/>
          <p:cNvSpPr>
            <a:spLocks noGrp="1"/>
          </p:cNvSpPr>
          <p:nvPr>
            <p:ph type="body" sz="quarter" idx="10" hasCustomPrompt="1"/>
          </p:nvPr>
        </p:nvSpPr>
        <p:spPr>
          <a:xfrm>
            <a:off x="4549775" y="3766911"/>
            <a:ext cx="4148138" cy="347889"/>
          </a:xfrm>
        </p:spPr>
        <p:txBody>
          <a:bodyPr>
            <a:normAutofit/>
          </a:bodyPr>
          <a:lstStyle>
            <a:lvl1pPr>
              <a:buNone/>
              <a:defRPr kumimoji="0" lang="en-US" sz="16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marL="0" marR="0" lvl="0" indent="0" algn="l" defTabSz="457200" rtl="0" eaLnBrk="1" fontAlgn="auto" latinLnBrk="0" hangingPunct="1">
              <a:lnSpc>
                <a:spcPct val="100000"/>
              </a:lnSpc>
              <a:spcBef>
                <a:spcPct val="20000"/>
              </a:spcBef>
              <a:spcAft>
                <a:spcPts val="0"/>
              </a:spcAft>
              <a:buClrTx/>
              <a:buSzTx/>
              <a:tabLst/>
              <a:defRPr/>
            </a:pPr>
            <a:r>
              <a:rPr lang="en-US" dirty="0" smtClean="0"/>
              <a:t>Designation</a:t>
            </a:r>
          </a:p>
        </p:txBody>
      </p:sp>
    </p:spTree>
    <p:extLst>
      <p:ext uri="{BB962C8B-B14F-4D97-AF65-F5344CB8AC3E}">
        <p14:creationId xmlns:p14="http://schemas.microsoft.com/office/powerpoint/2010/main" val="104688230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Horizonatal image with Bullet Points">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60374" y="140511"/>
            <a:ext cx="8229601"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marL="0" marR="0" lvl="0" indent="0" defTabSz="457200" rtl="0" eaLnBrk="1" fontAlgn="auto" latinLnBrk="0" hangingPunct="1">
              <a:lnSpc>
                <a:spcPct val="100000"/>
              </a:lnSpc>
              <a:spcBef>
                <a:spcPct val="0"/>
              </a:spcBef>
              <a:spcAft>
                <a:spcPts val="0"/>
              </a:spcAft>
              <a:tabLst/>
              <a:defRPr/>
            </a:pPr>
            <a:r>
              <a:rPr kumimoji="0" lang="en-US" sz="3000" b="1" i="0" u="none" strike="noStrike" kern="1200" cap="none" spc="0" normalizeH="0" baseline="0" noProof="0" dirty="0" smtClean="0">
                <a:ln>
                  <a:noFill/>
                </a:ln>
                <a:solidFill>
                  <a:schemeClr val="tx1">
                    <a:lumMod val="65000"/>
                    <a:lumOff val="35000"/>
                  </a:schemeClr>
                </a:solidFill>
                <a:effectLst/>
                <a:uLnTx/>
                <a:uFillTx/>
                <a:latin typeface="+mj-lt"/>
                <a:ea typeface="+mn-ea"/>
                <a:cs typeface="Arial"/>
              </a:rPr>
              <a:t>Horizontal image with bullet points</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10" name="Picture Placeholder 8"/>
          <p:cNvSpPr>
            <a:spLocks noGrp="1"/>
          </p:cNvSpPr>
          <p:nvPr>
            <p:ph type="pic" sz="quarter" idx="10"/>
          </p:nvPr>
        </p:nvSpPr>
        <p:spPr>
          <a:xfrm>
            <a:off x="460376" y="1103313"/>
            <a:ext cx="8229600" cy="2699430"/>
          </a:xfrm>
        </p:spPr>
        <p:txBody>
          <a:bodyPr/>
          <a:lstStyle>
            <a:lvl1pPr>
              <a:buNone/>
              <a:defRPr/>
            </a:lvl1pPr>
          </a:lstStyle>
          <a:p>
            <a:r>
              <a:rPr lang="en-US" dirty="0" smtClean="0"/>
              <a:t>Click icon to add picture</a:t>
            </a:r>
            <a:endParaRPr lang="en-IN" dirty="0"/>
          </a:p>
        </p:txBody>
      </p:sp>
      <p:sp>
        <p:nvSpPr>
          <p:cNvPr id="16" name="Text Placeholder 14"/>
          <p:cNvSpPr>
            <a:spLocks noGrp="1"/>
          </p:cNvSpPr>
          <p:nvPr>
            <p:ph type="body" sz="quarter" idx="14" hasCustomPrompt="1"/>
          </p:nvPr>
        </p:nvSpPr>
        <p:spPr>
          <a:xfrm>
            <a:off x="1130300" y="4508500"/>
            <a:ext cx="6883400" cy="1498600"/>
          </a:xfrm>
        </p:spPr>
        <p:txBody>
          <a:bodyPr>
            <a:normAutofit/>
          </a:bodyPr>
          <a:lstStyle>
            <a:lvl1pPr>
              <a:buClr>
                <a:srgbClr val="0070C0"/>
              </a:buClr>
              <a:buFont typeface="Arial" pitchFamily="34" charset="0"/>
              <a:buChar char="•"/>
              <a:defRPr sz="2000" baseline="0"/>
            </a:lvl1pPr>
          </a:lstStyle>
          <a:p>
            <a:pPr lvl="0"/>
            <a:r>
              <a:rPr lang="en-US" dirty="0" smtClean="0"/>
              <a:t>The horizontal image should be center aligned</a:t>
            </a:r>
            <a:endParaRPr lang="en-IN" dirty="0"/>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1_Case in point">
    <p:bg>
      <p:bgPr>
        <a:solidFill>
          <a:schemeClr val="bg1"/>
        </a:solidFill>
        <a:effectLst/>
      </p:bgPr>
    </p:bg>
    <p:spTree>
      <p:nvGrpSpPr>
        <p:cNvPr id="1" name=""/>
        <p:cNvGrpSpPr/>
        <p:nvPr/>
      </p:nvGrpSpPr>
      <p:grpSpPr>
        <a:xfrm>
          <a:off x="0" y="0"/>
          <a:ext cx="0" cy="0"/>
          <a:chOff x="0" y="0"/>
          <a:chExt cx="0" cy="0"/>
        </a:xfrm>
      </p:grpSpPr>
      <p:sp>
        <p:nvSpPr>
          <p:cNvPr id="10" name="Rectangle 9"/>
          <p:cNvSpPr/>
          <p:nvPr/>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p>
        </p:txBody>
      </p:sp>
      <p:sp>
        <p:nvSpPr>
          <p:cNvPr id="16" name="Rectangle 1"/>
          <p:cNvSpPr>
            <a:spLocks noChangeArrowheads="1"/>
          </p:cNvSpPr>
          <p:nvPr/>
        </p:nvSpPr>
        <p:spPr bwMode="auto">
          <a:xfrm>
            <a:off x="-4825" y="5486400"/>
            <a:ext cx="8542400" cy="685800"/>
          </a:xfrm>
          <a:prstGeom prst="rect">
            <a:avLst/>
          </a:prstGeom>
          <a:gradFill rotWithShape="1">
            <a:gsLst>
              <a:gs pos="0">
                <a:srgbClr val="77787D"/>
              </a:gs>
              <a:gs pos="50000">
                <a:srgbClr val="ADAEB5"/>
              </a:gs>
              <a:gs pos="100000">
                <a:srgbClr val="CED0D8"/>
              </a:gs>
            </a:gsLst>
            <a:lin ang="5400000" scaled="1"/>
          </a:gradFill>
          <a:ln w="9525">
            <a:noFill/>
            <a:miter lim="800000"/>
            <a:headEnd/>
            <a:tailEnd/>
          </a:ln>
        </p:spPr>
        <p:txBody>
          <a:bodyPr/>
          <a:lstStyle/>
          <a:p>
            <a:endParaRPr lang="en-US" dirty="0"/>
          </a:p>
        </p:txBody>
      </p:sp>
      <p:sp>
        <p:nvSpPr>
          <p:cNvPr id="17" name="Rectangle 2"/>
          <p:cNvSpPr>
            <a:spLocks noChangeArrowheads="1"/>
          </p:cNvSpPr>
          <p:nvPr/>
        </p:nvSpPr>
        <p:spPr bwMode="auto">
          <a:xfrm>
            <a:off x="-4825" y="5611813"/>
            <a:ext cx="8542400" cy="407987"/>
          </a:xfrm>
          <a:prstGeom prst="rect">
            <a:avLst/>
          </a:prstGeom>
          <a:gradFill rotWithShape="1">
            <a:gsLst>
              <a:gs pos="0">
                <a:srgbClr val="494A58"/>
              </a:gs>
              <a:gs pos="50000">
                <a:srgbClr val="6C6E81"/>
              </a:gs>
              <a:gs pos="100000">
                <a:srgbClr val="81849B"/>
              </a:gs>
            </a:gsLst>
            <a:lin ang="5400000" scaled="1"/>
          </a:gradFill>
          <a:ln w="9525">
            <a:noFill/>
            <a:miter lim="800000"/>
            <a:headEnd/>
            <a:tailEnd/>
          </a:ln>
        </p:spPr>
        <p:txBody>
          <a:bodyPr/>
          <a:lstStyle/>
          <a:p>
            <a:endParaRPr lang="en-US" dirty="0"/>
          </a:p>
        </p:txBody>
      </p:sp>
      <p:sp>
        <p:nvSpPr>
          <p:cNvPr id="15" name="Right Arrow 14"/>
          <p:cNvSpPr/>
          <p:nvPr/>
        </p:nvSpPr>
        <p:spPr>
          <a:xfrm>
            <a:off x="5037466" y="772886"/>
            <a:ext cx="160131" cy="315459"/>
          </a:xfrm>
          <a:prstGeom prst="rightArrow">
            <a:avLst>
              <a:gd name="adj1" fmla="val 50000"/>
              <a:gd name="adj2" fmla="val 201887"/>
            </a:avLst>
          </a:prstGeom>
          <a:solidFill>
            <a:srgbClr val="03A3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23" name="Text Placeholder 11"/>
          <p:cNvSpPr>
            <a:spLocks noGrp="1"/>
          </p:cNvSpPr>
          <p:nvPr>
            <p:ph type="body" sz="quarter" idx="10" hasCustomPrompt="1"/>
          </p:nvPr>
        </p:nvSpPr>
        <p:spPr>
          <a:xfrm>
            <a:off x="1023713" y="1164317"/>
            <a:ext cx="3929063" cy="479424"/>
          </a:xfrm>
        </p:spPr>
        <p:txBody>
          <a:bodyPr>
            <a:no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US" sz="2800" b="1" kern="1200" baseline="0" dirty="0" smtClean="0">
                <a:solidFill>
                  <a:srgbClr val="3C3D48"/>
                </a:solidFill>
                <a:latin typeface="+mj-lt"/>
                <a:ea typeface="+mj-ea"/>
                <a:cs typeface="+mj-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75" marR="0" lvl="0" indent="-231775" algn="r" defTabSz="457200" rtl="0" eaLnBrk="1" fontAlgn="auto" latinLnBrk="0" hangingPunct="1">
              <a:lnSpc>
                <a:spcPct val="100000"/>
              </a:lnSpc>
              <a:spcBef>
                <a:spcPct val="20000"/>
              </a:spcBef>
              <a:spcAft>
                <a:spcPts val="0"/>
              </a:spcAft>
              <a:buClrTx/>
              <a:buSzTx/>
              <a:buFont typeface="Arial"/>
              <a:buNone/>
              <a:tabLst/>
              <a:defRPr/>
            </a:pPr>
            <a:r>
              <a:rPr lang="en-US" dirty="0" smtClean="0"/>
              <a:t>Click to Add Title</a:t>
            </a:r>
          </a:p>
        </p:txBody>
      </p:sp>
      <p:sp>
        <p:nvSpPr>
          <p:cNvPr id="24" name="Text Placeholder 11"/>
          <p:cNvSpPr>
            <a:spLocks noGrp="1"/>
          </p:cNvSpPr>
          <p:nvPr>
            <p:ph type="body" sz="quarter" idx="11" hasCustomPrompt="1"/>
          </p:nvPr>
        </p:nvSpPr>
        <p:spPr>
          <a:xfrm>
            <a:off x="1023713" y="758593"/>
            <a:ext cx="3929063" cy="286438"/>
          </a:xfrm>
        </p:spPr>
        <p:txBody>
          <a:bodyPr>
            <a:no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US" sz="1600" b="1" kern="1200" dirty="0" smtClean="0">
                <a:solidFill>
                  <a:srgbClr val="A1A2B1"/>
                </a:solidFill>
                <a:latin typeface="+mj-lt"/>
                <a:ea typeface="+mj-ea"/>
                <a:cs typeface="+mj-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75" marR="0" lvl="0" indent="-231775" algn="r" defTabSz="457200" rtl="0" eaLnBrk="1" fontAlgn="auto" latinLnBrk="0" hangingPunct="1">
              <a:lnSpc>
                <a:spcPct val="100000"/>
              </a:lnSpc>
              <a:spcBef>
                <a:spcPct val="20000"/>
              </a:spcBef>
              <a:spcAft>
                <a:spcPts val="0"/>
              </a:spcAft>
              <a:buClrTx/>
              <a:buSzTx/>
              <a:buFont typeface="Arial"/>
              <a:buNone/>
              <a:tabLst/>
              <a:defRPr/>
            </a:pPr>
            <a:r>
              <a:rPr lang="en-US" dirty="0" smtClean="0"/>
              <a:t>HIGHLIGHTS</a:t>
            </a:r>
          </a:p>
        </p:txBody>
      </p:sp>
      <p:sp>
        <p:nvSpPr>
          <p:cNvPr id="27" name="Text Placeholder 11"/>
          <p:cNvSpPr>
            <a:spLocks noGrp="1"/>
          </p:cNvSpPr>
          <p:nvPr>
            <p:ph type="body" sz="quarter" idx="12" hasCustomPrompt="1"/>
          </p:nvPr>
        </p:nvSpPr>
        <p:spPr>
          <a:xfrm>
            <a:off x="903515" y="2104328"/>
            <a:ext cx="4049262" cy="1596815"/>
          </a:xfrm>
        </p:spPr>
        <p:txBody>
          <a:bodyPr>
            <a:norm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IN" sz="1600" kern="1200" baseline="0">
                <a:solidFill>
                  <a:schemeClr val="accent6">
                    <a:lumMod val="75000"/>
                  </a:schemeClr>
                </a:solidFill>
                <a:latin typeface="+mj-lt"/>
                <a:ea typeface="+mn-ea"/>
                <a:cs typeface="+mn-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75" marR="0" lvl="0" indent="-231775" algn="r" defTabSz="457200" rtl="0" eaLnBrk="1" fontAlgn="auto" latinLnBrk="0" hangingPunct="1">
              <a:lnSpc>
                <a:spcPct val="100000"/>
              </a:lnSpc>
              <a:spcBef>
                <a:spcPct val="20000"/>
              </a:spcBef>
              <a:spcAft>
                <a:spcPts val="0"/>
              </a:spcAft>
              <a:buClrTx/>
              <a:buSzTx/>
              <a:buFont typeface="Arial"/>
              <a:buNone/>
              <a:tabLst/>
              <a:defRPr/>
            </a:pPr>
            <a:r>
              <a:rPr lang="en-IN" dirty="0" smtClean="0"/>
              <a:t>Add a small brief of the case study / point of view / Define a concept / theme / topic. You may add up to 6 lines of text. Beyond 6 lines will not be readable.</a:t>
            </a:r>
          </a:p>
        </p:txBody>
      </p:sp>
      <p:sp>
        <p:nvSpPr>
          <p:cNvPr id="40" name="Picture Placeholder 38"/>
          <p:cNvSpPr>
            <a:spLocks noGrp="1"/>
          </p:cNvSpPr>
          <p:nvPr>
            <p:ph type="pic" sz="quarter" idx="14"/>
          </p:nvPr>
        </p:nvSpPr>
        <p:spPr>
          <a:xfrm>
            <a:off x="5690960" y="490538"/>
            <a:ext cx="2874963" cy="5692775"/>
          </a:xfrm>
          <a:ln>
            <a:noFill/>
          </a:ln>
          <a:effectLst/>
        </p:spPr>
        <p:txBody>
          <a:bodyPr>
            <a:flatTx/>
          </a:bodyPr>
          <a:lstStyle>
            <a:lvl1pPr>
              <a:buNone/>
              <a:defRPr>
                <a:effectLst/>
              </a:defRPr>
            </a:lvl1pPr>
          </a:lstStyle>
          <a:p>
            <a:r>
              <a:rPr lang="en-US" dirty="0" smtClean="0"/>
              <a:t>Click icon to add picture</a:t>
            </a:r>
            <a:endParaRPr lang="en-IN" dirty="0"/>
          </a:p>
        </p:txBody>
      </p:sp>
      <p:sp>
        <p:nvSpPr>
          <p:cNvPr id="12" name="Text Placeholder 11"/>
          <p:cNvSpPr>
            <a:spLocks noGrp="1"/>
          </p:cNvSpPr>
          <p:nvPr>
            <p:ph type="body" sz="quarter" idx="16" hasCustomPrompt="1"/>
          </p:nvPr>
        </p:nvSpPr>
        <p:spPr>
          <a:xfrm>
            <a:off x="903515" y="3864429"/>
            <a:ext cx="4049262" cy="1545771"/>
          </a:xfrm>
        </p:spPr>
        <p:txBody>
          <a:bodyPr>
            <a:norm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IN" sz="1400" kern="1200" baseline="0">
                <a:solidFill>
                  <a:srgbClr val="0070C0"/>
                </a:solidFill>
                <a:latin typeface="+mj-lt"/>
                <a:ea typeface="+mn-ea"/>
                <a:cs typeface="+mn-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75" marR="0" lvl="0" indent="-231775" algn="r" defTabSz="457200" rtl="0" eaLnBrk="1" fontAlgn="auto" latinLnBrk="0" hangingPunct="1">
              <a:lnSpc>
                <a:spcPct val="100000"/>
              </a:lnSpc>
              <a:spcBef>
                <a:spcPct val="20000"/>
              </a:spcBef>
              <a:spcAft>
                <a:spcPts val="0"/>
              </a:spcAft>
              <a:buClrTx/>
              <a:buSzTx/>
              <a:buFont typeface="Arial"/>
              <a:buNone/>
              <a:tabLst/>
              <a:defRPr/>
            </a:pPr>
            <a:r>
              <a:rPr lang="en-US" dirty="0" smtClean="0"/>
              <a:t>Add Highlights of the topic and only </a:t>
            </a:r>
            <a:br>
              <a:rPr lang="en-US" dirty="0" smtClean="0"/>
            </a:br>
            <a:r>
              <a:rPr lang="en-US" dirty="0" smtClean="0"/>
              <a:t>5 lines of text is allowed, beyond </a:t>
            </a:r>
            <a:br>
              <a:rPr lang="en-US" dirty="0" smtClean="0"/>
            </a:br>
            <a:r>
              <a:rPr lang="en-US" dirty="0" smtClean="0"/>
              <a:t>that it will not be readable.</a:t>
            </a:r>
            <a:endParaRPr lang="en-IN" dirty="0" smtClean="0"/>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2_Case in poi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8" name="Picture Placeholder 25"/>
          <p:cNvSpPr>
            <a:spLocks noGrp="1"/>
          </p:cNvSpPr>
          <p:nvPr>
            <p:ph type="pic" sz="quarter" idx="10"/>
          </p:nvPr>
        </p:nvSpPr>
        <p:spPr>
          <a:xfrm>
            <a:off x="451756" y="1668732"/>
            <a:ext cx="2590800" cy="3873500"/>
          </a:xfrm>
        </p:spPr>
        <p:txBody>
          <a:bodyPr/>
          <a:lstStyle/>
          <a:p>
            <a:r>
              <a:rPr lang="en-US" dirty="0" smtClean="0"/>
              <a:t>Click icon to add picture</a:t>
            </a:r>
            <a:endParaRPr lang="en-IN" dirty="0"/>
          </a:p>
        </p:txBody>
      </p:sp>
      <p:sp>
        <p:nvSpPr>
          <p:cNvPr id="37" name="Text Placeholder 34"/>
          <p:cNvSpPr>
            <a:spLocks noGrp="1"/>
          </p:cNvSpPr>
          <p:nvPr>
            <p:ph type="body" sz="quarter" idx="12" hasCustomPrompt="1"/>
          </p:nvPr>
        </p:nvSpPr>
        <p:spPr>
          <a:xfrm>
            <a:off x="3990974" y="1565729"/>
            <a:ext cx="4686301" cy="1152071"/>
          </a:xfrm>
        </p:spPr>
        <p:txBody>
          <a:bodyPr>
            <a:normAutofit/>
          </a:bodyPr>
          <a:lstStyle>
            <a:lvl1pPr marL="0" indent="0">
              <a:buClr>
                <a:srgbClr val="0070C0"/>
              </a:buClr>
              <a:buFont typeface="Webdings" pitchFamily="18" charset="2"/>
              <a:buNone/>
              <a:tabLst/>
              <a:defRPr lang="en-US" sz="1200" kern="1200" baseline="0" dirty="0" smtClean="0">
                <a:solidFill>
                  <a:schemeClr val="tx2">
                    <a:lumMod val="60000"/>
                    <a:lumOff val="40000"/>
                  </a:schemeClr>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dirty="0" smtClean="0"/>
              <a:t>Up to 5 lines of text is allowed beyond which it will not be readable.</a:t>
            </a:r>
          </a:p>
        </p:txBody>
      </p:sp>
      <p:sp>
        <p:nvSpPr>
          <p:cNvPr id="15" name="Text Placeholder 31"/>
          <p:cNvSpPr>
            <a:spLocks noGrp="1"/>
          </p:cNvSpPr>
          <p:nvPr>
            <p:ph type="body" sz="quarter" idx="14" hasCustomPrompt="1"/>
          </p:nvPr>
        </p:nvSpPr>
        <p:spPr>
          <a:xfrm>
            <a:off x="3990974" y="1162957"/>
            <a:ext cx="4673600" cy="261258"/>
          </a:xfrm>
        </p:spPr>
        <p:txBody>
          <a:bodyPr anchor="ctr">
            <a:noAutofit/>
          </a:bodyPr>
          <a:lstStyle>
            <a:lvl1pPr>
              <a:buNone/>
              <a:defRPr lang="en-US" sz="1400" b="1" kern="1200" dirty="0" smtClean="0">
                <a:solidFill>
                  <a:srgbClr val="3C3D48"/>
                </a:solidFill>
                <a:latin typeface="+mj-lt"/>
                <a:ea typeface="+mj-ea"/>
                <a:cs typeface="+mj-cs"/>
              </a:defRPr>
            </a:lvl1pPr>
          </a:lstStyle>
          <a:p>
            <a:pPr lvl="0"/>
            <a:r>
              <a:rPr lang="en-US" dirty="0" smtClean="0"/>
              <a:t>Opportunity</a:t>
            </a:r>
          </a:p>
        </p:txBody>
      </p:sp>
      <p:sp>
        <p:nvSpPr>
          <p:cNvPr id="19" name="Title 1"/>
          <p:cNvSpPr>
            <a:spLocks noGrp="1"/>
          </p:cNvSpPr>
          <p:nvPr>
            <p:ph type="title" hasCustomPrompt="1"/>
          </p:nvPr>
        </p:nvSpPr>
        <p:spPr>
          <a:xfrm>
            <a:off x="457200" y="140511"/>
            <a:ext cx="8229600" cy="532589"/>
          </a:xfrm>
        </p:spPr>
        <p:txBody>
          <a:bodyPr/>
          <a:lstStyle>
            <a:lvl1pPr marL="0" marR="0" indent="0" defTabSz="457200" rtl="0" eaLnBrk="1" fontAlgn="auto" latinLnBrk="0" hangingPunct="1">
              <a:lnSpc>
                <a:spcPct val="100000"/>
              </a:lnSpc>
              <a:spcBef>
                <a:spcPct val="0"/>
              </a:spcBef>
              <a:spcAft>
                <a:spcPts val="0"/>
              </a:spcAft>
              <a:tabLst/>
              <a:defRPr baseline="0"/>
            </a:lvl1pPr>
          </a:lstStyle>
          <a:p>
            <a:pPr marL="0" marR="0" lvl="0" indent="0" defTabSz="457200" rtl="0" eaLnBrk="1" fontAlgn="auto" latinLnBrk="0" hangingPunct="1">
              <a:lnSpc>
                <a:spcPct val="100000"/>
              </a:lnSpc>
              <a:spcBef>
                <a:spcPct val="0"/>
              </a:spcBef>
              <a:spcAft>
                <a:spcPts val="0"/>
              </a:spcAft>
              <a:tabLst/>
              <a:defRPr/>
            </a:pPr>
            <a:r>
              <a:rPr lang="en-US" dirty="0" smtClean="0"/>
              <a:t>Case Study Heading</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32" name="Text Placeholder 34"/>
          <p:cNvSpPr>
            <a:spLocks noGrp="1"/>
          </p:cNvSpPr>
          <p:nvPr>
            <p:ph type="body" sz="quarter" idx="19" hasCustomPrompt="1"/>
          </p:nvPr>
        </p:nvSpPr>
        <p:spPr>
          <a:xfrm>
            <a:off x="3990974" y="3246435"/>
            <a:ext cx="4686301" cy="1152071"/>
          </a:xfrm>
        </p:spPr>
        <p:txBody>
          <a:bodyPr>
            <a:normAutofit/>
          </a:bodyPr>
          <a:lstStyle>
            <a:lvl1pPr marL="0" indent="0">
              <a:buClr>
                <a:srgbClr val="0070C0"/>
              </a:buClr>
              <a:buFont typeface="Webdings" pitchFamily="18" charset="2"/>
              <a:buNone/>
              <a:tabLst/>
              <a:defRPr lang="en-US" sz="1200" kern="1200" baseline="0" dirty="0" smtClean="0">
                <a:solidFill>
                  <a:schemeClr val="tx2">
                    <a:lumMod val="60000"/>
                    <a:lumOff val="40000"/>
                  </a:schemeClr>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dirty="0" smtClean="0"/>
              <a:t>Up to 5 lines of text is allowed beyond which it will not be readable.</a:t>
            </a:r>
          </a:p>
        </p:txBody>
      </p:sp>
      <p:sp>
        <p:nvSpPr>
          <p:cNvPr id="33" name="Text Placeholder 31"/>
          <p:cNvSpPr>
            <a:spLocks noGrp="1"/>
          </p:cNvSpPr>
          <p:nvPr>
            <p:ph type="body" sz="quarter" idx="20" hasCustomPrompt="1"/>
          </p:nvPr>
        </p:nvSpPr>
        <p:spPr>
          <a:xfrm>
            <a:off x="3990974" y="2843663"/>
            <a:ext cx="4673600" cy="261258"/>
          </a:xfrm>
        </p:spPr>
        <p:txBody>
          <a:bodyPr anchor="ctr">
            <a:noAutofit/>
          </a:bodyPr>
          <a:lstStyle>
            <a:lvl1pPr>
              <a:buNone/>
              <a:defRPr lang="en-US" sz="1400" b="1" kern="1200" baseline="0" dirty="0" smtClean="0">
                <a:solidFill>
                  <a:srgbClr val="3C3D48"/>
                </a:solidFill>
                <a:latin typeface="+mj-lt"/>
                <a:ea typeface="+mj-ea"/>
                <a:cs typeface="+mj-cs"/>
              </a:defRPr>
            </a:lvl1pPr>
          </a:lstStyle>
          <a:p>
            <a:pPr lvl="0"/>
            <a:r>
              <a:rPr lang="en-US" dirty="0" smtClean="0"/>
              <a:t>Challenges </a:t>
            </a:r>
          </a:p>
        </p:txBody>
      </p:sp>
      <p:sp>
        <p:nvSpPr>
          <p:cNvPr id="35" name="Text Placeholder 34"/>
          <p:cNvSpPr>
            <a:spLocks noGrp="1"/>
          </p:cNvSpPr>
          <p:nvPr>
            <p:ph type="body" sz="quarter" idx="21" hasCustomPrompt="1"/>
          </p:nvPr>
        </p:nvSpPr>
        <p:spPr>
          <a:xfrm>
            <a:off x="3990974" y="4962546"/>
            <a:ext cx="4686301" cy="1152071"/>
          </a:xfrm>
        </p:spPr>
        <p:txBody>
          <a:bodyPr>
            <a:normAutofit/>
          </a:bodyPr>
          <a:lstStyle>
            <a:lvl1pPr marL="0" indent="0">
              <a:buClr>
                <a:srgbClr val="0070C0"/>
              </a:buClr>
              <a:buFont typeface="Webdings" pitchFamily="18" charset="2"/>
              <a:buNone/>
              <a:tabLst/>
              <a:defRPr lang="en-US" sz="1200" kern="1200" baseline="0" dirty="0" smtClean="0">
                <a:solidFill>
                  <a:schemeClr val="tx2">
                    <a:lumMod val="60000"/>
                    <a:lumOff val="40000"/>
                  </a:schemeClr>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dirty="0" smtClean="0"/>
              <a:t>Up to 5 lines of text is allowed beyond which it will not be readable.</a:t>
            </a:r>
          </a:p>
        </p:txBody>
      </p:sp>
      <p:sp>
        <p:nvSpPr>
          <p:cNvPr id="36" name="Text Placeholder 31"/>
          <p:cNvSpPr>
            <a:spLocks noGrp="1"/>
          </p:cNvSpPr>
          <p:nvPr>
            <p:ph type="body" sz="quarter" idx="22" hasCustomPrompt="1"/>
          </p:nvPr>
        </p:nvSpPr>
        <p:spPr>
          <a:xfrm>
            <a:off x="3990974" y="4559774"/>
            <a:ext cx="4673600" cy="261258"/>
          </a:xfrm>
        </p:spPr>
        <p:txBody>
          <a:bodyPr anchor="ctr">
            <a:noAutofit/>
          </a:bodyPr>
          <a:lstStyle>
            <a:lvl1pPr>
              <a:buNone/>
              <a:defRPr lang="en-US" sz="1400" b="1" kern="1200" dirty="0" smtClean="0">
                <a:solidFill>
                  <a:srgbClr val="3C3D48"/>
                </a:solidFill>
                <a:latin typeface="+mj-lt"/>
                <a:ea typeface="+mj-ea"/>
                <a:cs typeface="+mj-cs"/>
              </a:defRPr>
            </a:lvl1pPr>
          </a:lstStyle>
          <a:p>
            <a:pPr lvl="0"/>
            <a:r>
              <a:rPr lang="en-US" dirty="0" smtClean="0"/>
              <a:t>Impact</a:t>
            </a:r>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of Coloumn Graph">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marL="0" marR="0" lvl="0" indent="0" defTabSz="457200" rtl="0" eaLnBrk="1" fontAlgn="auto" latinLnBrk="0" hangingPunct="1">
              <a:lnSpc>
                <a:spcPct val="100000"/>
              </a:lnSpc>
              <a:spcBef>
                <a:spcPct val="0"/>
              </a:spcBef>
              <a:spcAft>
                <a:spcPts val="0"/>
              </a:spcAft>
              <a:tabLst/>
              <a:defRPr/>
            </a:pPr>
            <a:r>
              <a:rPr lang="en-US" dirty="0" smtClean="0"/>
              <a:t>Title of Column Graph</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14" name="Chart Placeholder 13"/>
          <p:cNvSpPr>
            <a:spLocks noGrp="1"/>
          </p:cNvSpPr>
          <p:nvPr>
            <p:ph type="chart" sz="quarter" idx="10"/>
          </p:nvPr>
        </p:nvSpPr>
        <p:spPr>
          <a:xfrm>
            <a:off x="460375" y="1509713"/>
            <a:ext cx="8229600" cy="4716462"/>
          </a:xfrm>
        </p:spPr>
        <p:txBody>
          <a:bodyPr/>
          <a:lstStyle/>
          <a:p>
            <a:r>
              <a:rPr lang="en-US" dirty="0" smtClean="0"/>
              <a:t>Click icon to add chart</a:t>
            </a:r>
            <a:endParaRPr lang="en-IN" dirty="0"/>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of Bar Graph">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marL="0" marR="0" lvl="0" indent="0" defTabSz="457200" rtl="0" eaLnBrk="1" fontAlgn="auto" latinLnBrk="0" hangingPunct="1">
              <a:lnSpc>
                <a:spcPct val="100000"/>
              </a:lnSpc>
              <a:spcBef>
                <a:spcPct val="0"/>
              </a:spcBef>
              <a:spcAft>
                <a:spcPts val="0"/>
              </a:spcAft>
              <a:tabLst/>
              <a:defRPr/>
            </a:pPr>
            <a:r>
              <a:rPr lang="en-US" dirty="0" smtClean="0"/>
              <a:t>Title of Bar Graph</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14" name="Chart Placeholder 13"/>
          <p:cNvSpPr>
            <a:spLocks noGrp="1"/>
          </p:cNvSpPr>
          <p:nvPr>
            <p:ph type="chart" sz="quarter" idx="10"/>
          </p:nvPr>
        </p:nvSpPr>
        <p:spPr>
          <a:xfrm>
            <a:off x="460375" y="1509713"/>
            <a:ext cx="8229600" cy="4716462"/>
          </a:xfrm>
        </p:spPr>
        <p:txBody>
          <a:bodyPr/>
          <a:lstStyle/>
          <a:p>
            <a:r>
              <a:rPr lang="en-US" dirty="0" smtClean="0"/>
              <a:t>Click icon to add chart</a:t>
            </a:r>
            <a:endParaRPr lang="en-IN" dirty="0"/>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of Pie Char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marL="0" marR="0" lvl="0" indent="0" defTabSz="457200" rtl="0" eaLnBrk="1" fontAlgn="auto" latinLnBrk="0" hangingPunct="1">
              <a:lnSpc>
                <a:spcPct val="100000"/>
              </a:lnSpc>
              <a:spcBef>
                <a:spcPct val="0"/>
              </a:spcBef>
              <a:spcAft>
                <a:spcPts val="0"/>
              </a:spcAft>
              <a:tabLst/>
              <a:defRPr/>
            </a:pPr>
            <a:r>
              <a:rPr lang="en-US" dirty="0" smtClean="0"/>
              <a:t>Title of Pie Chart</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4" name="Chart Placeholder 13"/>
          <p:cNvSpPr>
            <a:spLocks noGrp="1"/>
          </p:cNvSpPr>
          <p:nvPr>
            <p:ph type="chart" sz="quarter" idx="10"/>
          </p:nvPr>
        </p:nvSpPr>
        <p:spPr>
          <a:xfrm>
            <a:off x="460375" y="1509713"/>
            <a:ext cx="8229600" cy="4716462"/>
          </a:xfrm>
        </p:spPr>
        <p:txBody>
          <a:bodyPr/>
          <a:lstStyle/>
          <a:p>
            <a:r>
              <a:rPr lang="en-US" dirty="0" smtClean="0"/>
              <a:t>Click icon to add chart</a:t>
            </a:r>
            <a:endParaRPr lang="en-IN" dirty="0"/>
          </a:p>
        </p:txBody>
      </p:sp>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of Pie Chart 2">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marL="0" marR="0" lvl="0" indent="0" defTabSz="457200" rtl="0" eaLnBrk="1" fontAlgn="auto" latinLnBrk="0" hangingPunct="1">
              <a:lnSpc>
                <a:spcPct val="100000"/>
              </a:lnSpc>
              <a:spcBef>
                <a:spcPct val="0"/>
              </a:spcBef>
              <a:spcAft>
                <a:spcPts val="0"/>
              </a:spcAft>
              <a:tabLst/>
              <a:defRPr/>
            </a:pPr>
            <a:r>
              <a:rPr lang="en-US" dirty="0" smtClean="0"/>
              <a:t>Title of Pie Chart</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4" name="Chart Placeholder 13"/>
          <p:cNvSpPr>
            <a:spLocks noGrp="1"/>
          </p:cNvSpPr>
          <p:nvPr>
            <p:ph type="chart" sz="quarter" idx="10"/>
          </p:nvPr>
        </p:nvSpPr>
        <p:spPr>
          <a:xfrm>
            <a:off x="460375" y="1509713"/>
            <a:ext cx="8229600" cy="4716462"/>
          </a:xfrm>
        </p:spPr>
        <p:txBody>
          <a:bodyPr/>
          <a:lstStyle/>
          <a:p>
            <a:r>
              <a:rPr lang="en-US" dirty="0" smtClean="0"/>
              <a:t>Click icon to add chart</a:t>
            </a:r>
            <a:endParaRPr lang="en-IN" dirty="0"/>
          </a:p>
        </p:txBody>
      </p:sp>
    </p:spTree>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1_Title of Pie Chart 2">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dirty="0" smtClean="0"/>
              <a:t>Insert Title Here</a:t>
            </a:r>
          </a:p>
        </p:txBody>
      </p:sp>
    </p:spTree>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4 Icons">
    <p:spTree>
      <p:nvGrpSpPr>
        <p:cNvPr id="1" name=""/>
        <p:cNvGrpSpPr/>
        <p:nvPr/>
      </p:nvGrpSpPr>
      <p:grpSpPr>
        <a:xfrm>
          <a:off x="0" y="0"/>
          <a:ext cx="0" cy="0"/>
          <a:chOff x="0" y="0"/>
          <a:chExt cx="0" cy="0"/>
        </a:xfrm>
      </p:grpSpPr>
      <p:sp>
        <p:nvSpPr>
          <p:cNvPr id="42" name="Oval 6"/>
          <p:cNvSpPr>
            <a:spLocks noChangeArrowheads="1"/>
          </p:cNvSpPr>
          <p:nvPr/>
        </p:nvSpPr>
        <p:spPr bwMode="gray">
          <a:xfrm>
            <a:off x="355600" y="5858423"/>
            <a:ext cx="8432800" cy="550531"/>
          </a:xfrm>
          <a:prstGeom prst="ellipse">
            <a:avLst/>
          </a:prstGeom>
          <a:gradFill rotWithShape="1">
            <a:gsLst>
              <a:gs pos="0">
                <a:srgbClr val="080808">
                  <a:alpha val="30000"/>
                </a:srgbClr>
              </a:gs>
              <a:gs pos="100000">
                <a:srgbClr val="0040A8">
                  <a:alpha val="0"/>
                </a:srgbClr>
              </a:gs>
            </a:gsLst>
            <a:path path="shape">
              <a:fillToRect l="50000" t="50000" r="50000" b="50000"/>
            </a:path>
          </a:gradFill>
          <a:ln w="9525" algn="ctr">
            <a:noFill/>
            <a:miter lim="800000"/>
            <a:headEnd/>
            <a:tailEnd/>
          </a:ln>
          <a:effectLst/>
        </p:spPr>
        <p:txBody>
          <a:bodyPr wrap="square" anchor="ctr">
            <a:noAutofit/>
          </a:bodyPr>
          <a:lstStyle/>
          <a:p>
            <a:pPr algn="ctr" fontAlgn="auto">
              <a:spcBef>
                <a:spcPts val="0"/>
              </a:spcBef>
              <a:spcAft>
                <a:spcPts val="0"/>
              </a:spcAft>
              <a:defRPr/>
            </a:pPr>
            <a:endParaRPr lang="en-US" kern="0" dirty="0">
              <a:solidFill>
                <a:srgbClr val="000000"/>
              </a:solidFill>
            </a:endParaRPr>
          </a:p>
        </p:txBody>
      </p:sp>
      <p:sp>
        <p:nvSpPr>
          <p:cNvPr id="57" name="Text Placeholder 56"/>
          <p:cNvSpPr>
            <a:spLocks noGrp="1"/>
          </p:cNvSpPr>
          <p:nvPr>
            <p:ph type="body" sz="quarter" idx="10" hasCustomPrompt="1"/>
          </p:nvPr>
        </p:nvSpPr>
        <p:spPr>
          <a:xfrm>
            <a:off x="785078"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dirty="0" smtClean="0"/>
              <a:t>Text 1</a:t>
            </a:r>
            <a:endParaRPr lang="en-IN" dirty="0"/>
          </a:p>
        </p:txBody>
      </p:sp>
      <p:sp>
        <p:nvSpPr>
          <p:cNvPr id="60" name="Text Placeholder 56"/>
          <p:cNvSpPr>
            <a:spLocks noGrp="1"/>
          </p:cNvSpPr>
          <p:nvPr>
            <p:ph type="body" sz="quarter" idx="12" hasCustomPrompt="1"/>
          </p:nvPr>
        </p:nvSpPr>
        <p:spPr>
          <a:xfrm>
            <a:off x="2832365"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dirty="0" smtClean="0"/>
              <a:t>Text 2</a:t>
            </a:r>
            <a:endParaRPr lang="en-IN" dirty="0"/>
          </a:p>
        </p:txBody>
      </p:sp>
      <p:sp>
        <p:nvSpPr>
          <p:cNvPr id="63" name="Text Placeholder 56"/>
          <p:cNvSpPr>
            <a:spLocks noGrp="1"/>
          </p:cNvSpPr>
          <p:nvPr>
            <p:ph type="body" sz="quarter" idx="14" hasCustomPrompt="1"/>
          </p:nvPr>
        </p:nvSpPr>
        <p:spPr>
          <a:xfrm>
            <a:off x="4905665"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dirty="0" smtClean="0"/>
              <a:t>Text 3</a:t>
            </a:r>
          </a:p>
        </p:txBody>
      </p:sp>
      <p:sp>
        <p:nvSpPr>
          <p:cNvPr id="66" name="Text Placeholder 56"/>
          <p:cNvSpPr>
            <a:spLocks noGrp="1"/>
          </p:cNvSpPr>
          <p:nvPr>
            <p:ph type="body" sz="quarter" idx="16" hasCustomPrompt="1"/>
          </p:nvPr>
        </p:nvSpPr>
        <p:spPr>
          <a:xfrm>
            <a:off x="6884396"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dirty="0" smtClean="0"/>
              <a:t>Text 4</a:t>
            </a:r>
            <a:endParaRPr lang="en-IN" dirty="0"/>
          </a:p>
        </p:txBody>
      </p:sp>
      <p:sp>
        <p:nvSpPr>
          <p:cNvPr id="12" name="Title 4"/>
          <p:cNvSpPr>
            <a:spLocks noGrp="1"/>
          </p:cNvSpPr>
          <p:nvPr>
            <p:ph type="title" hasCustomPrompt="1"/>
          </p:nvPr>
        </p:nvSpPr>
        <p:spPr>
          <a:xfrm>
            <a:off x="460375" y="140024"/>
            <a:ext cx="8229600" cy="553998"/>
          </a:xfrm>
        </p:spPr>
        <p:txBody>
          <a:bodyPr/>
          <a:lstStyle>
            <a:lvl1pPr>
              <a:defRPr/>
            </a:lvl1pPr>
          </a:lstStyle>
          <a:p>
            <a:r>
              <a:rPr lang="en-US" dirty="0" smtClean="0"/>
              <a:t>Click to Add Title</a:t>
            </a:r>
            <a:endParaRPr lang="en-US" dirty="0"/>
          </a:p>
        </p:txBody>
      </p:sp>
    </p:spTree>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Icons in Circle 2">
    <p:spTree>
      <p:nvGrpSpPr>
        <p:cNvPr id="1" name=""/>
        <p:cNvGrpSpPr/>
        <p:nvPr/>
      </p:nvGrpSpPr>
      <p:grpSpPr>
        <a:xfrm>
          <a:off x="0" y="0"/>
          <a:ext cx="0" cy="0"/>
          <a:chOff x="0" y="0"/>
          <a:chExt cx="0" cy="0"/>
        </a:xfrm>
      </p:grpSpPr>
      <p:sp>
        <p:nvSpPr>
          <p:cNvPr id="12" name="Oval 11"/>
          <p:cNvSpPr/>
          <p:nvPr/>
        </p:nvSpPr>
        <p:spPr>
          <a:xfrm>
            <a:off x="2643450" y="1730903"/>
            <a:ext cx="3857101" cy="3857101"/>
          </a:xfrm>
          <a:prstGeom prst="ellipse">
            <a:avLst/>
          </a:prstGeom>
          <a:noFill/>
          <a:ln w="12700" cap="rnd">
            <a:solidFill>
              <a:schemeClr val="accent6"/>
            </a:solid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8" name="Title 4"/>
          <p:cNvSpPr>
            <a:spLocks noGrp="1"/>
          </p:cNvSpPr>
          <p:nvPr>
            <p:ph type="title" hasCustomPrompt="1"/>
          </p:nvPr>
        </p:nvSpPr>
        <p:spPr>
          <a:xfrm>
            <a:off x="460375" y="140024"/>
            <a:ext cx="8229600" cy="553998"/>
          </a:xfrm>
        </p:spPr>
        <p:txBody>
          <a:bodyPr/>
          <a:lstStyle>
            <a:lvl1pPr>
              <a:defRPr/>
            </a:lvl1pPr>
          </a:lstStyle>
          <a:p>
            <a:r>
              <a:rPr lang="en-US" dirty="0" smtClean="0"/>
              <a:t>Click to Add Title</a:t>
            </a:r>
            <a:endParaRPr lang="en-US" dirty="0"/>
          </a:p>
        </p:txBody>
      </p:sp>
      <p:sp>
        <p:nvSpPr>
          <p:cNvPr id="22" name="Oval 21"/>
          <p:cNvSpPr/>
          <p:nvPr/>
        </p:nvSpPr>
        <p:spPr>
          <a:xfrm>
            <a:off x="2153393" y="2931726"/>
            <a:ext cx="957445" cy="957445"/>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30" name="Text Placeholder 56"/>
          <p:cNvSpPr>
            <a:spLocks noGrp="1"/>
          </p:cNvSpPr>
          <p:nvPr>
            <p:ph type="body" sz="quarter" idx="14" hasCustomPrompt="1"/>
          </p:nvPr>
        </p:nvSpPr>
        <p:spPr>
          <a:xfrm>
            <a:off x="3474131" y="3152631"/>
            <a:ext cx="2231528" cy="693655"/>
          </a:xfrm>
        </p:spPr>
        <p:txBody>
          <a:bodyPr>
            <a:noAutofit/>
          </a:bodyPr>
          <a:lstStyle>
            <a:lvl1pPr marL="0" indent="0" algn="ctr">
              <a:buNone/>
              <a:defRPr lang="en-IN" sz="2000" kern="1200" baseline="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dirty="0" smtClean="0"/>
              <a:t>INSERT TEXT Subject Matter</a:t>
            </a:r>
            <a:endParaRPr lang="en-IN" dirty="0"/>
          </a:p>
        </p:txBody>
      </p:sp>
      <p:sp>
        <p:nvSpPr>
          <p:cNvPr id="25" name="Oval 24"/>
          <p:cNvSpPr/>
          <p:nvPr/>
        </p:nvSpPr>
        <p:spPr>
          <a:xfrm>
            <a:off x="5956137" y="2931726"/>
            <a:ext cx="957445" cy="957445"/>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26" name="Oval 25"/>
          <p:cNvSpPr/>
          <p:nvPr/>
        </p:nvSpPr>
        <p:spPr>
          <a:xfrm>
            <a:off x="4093278" y="1338103"/>
            <a:ext cx="957445" cy="957445"/>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31" name="Oval 30"/>
          <p:cNvSpPr/>
          <p:nvPr/>
        </p:nvSpPr>
        <p:spPr>
          <a:xfrm>
            <a:off x="4093278" y="5126298"/>
            <a:ext cx="957445" cy="957445"/>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34" name="Text Placeholder 56"/>
          <p:cNvSpPr>
            <a:spLocks noGrp="1"/>
          </p:cNvSpPr>
          <p:nvPr>
            <p:ph type="body" sz="quarter" idx="13" hasCustomPrompt="1"/>
          </p:nvPr>
        </p:nvSpPr>
        <p:spPr>
          <a:xfrm>
            <a:off x="3863878" y="953610"/>
            <a:ext cx="1416244" cy="329811"/>
          </a:xfrm>
        </p:spPr>
        <p:txBody>
          <a:bodyPr>
            <a:normAutofit/>
          </a:bodyPr>
          <a:lstStyle>
            <a:lvl1pPr algn="ctr">
              <a:buNone/>
              <a:defRPr lang="en-IN" sz="14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dirty="0" smtClean="0"/>
              <a:t>Text Here</a:t>
            </a:r>
            <a:endParaRPr lang="en-IN" dirty="0"/>
          </a:p>
        </p:txBody>
      </p:sp>
      <p:sp>
        <p:nvSpPr>
          <p:cNvPr id="37" name="Text Placeholder 56"/>
          <p:cNvSpPr>
            <a:spLocks noGrp="1"/>
          </p:cNvSpPr>
          <p:nvPr>
            <p:ph type="body" sz="quarter" idx="15" hasCustomPrompt="1"/>
          </p:nvPr>
        </p:nvSpPr>
        <p:spPr>
          <a:xfrm>
            <a:off x="3863878" y="6124845"/>
            <a:ext cx="1416244" cy="329811"/>
          </a:xfrm>
        </p:spPr>
        <p:txBody>
          <a:bodyPr>
            <a:normAutofit/>
          </a:bodyPr>
          <a:lstStyle>
            <a:lvl1pPr algn="ctr">
              <a:buNone/>
              <a:defRPr lang="en-IN" sz="14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dirty="0" smtClean="0"/>
              <a:t>Text Here</a:t>
            </a:r>
            <a:endParaRPr lang="en-IN" dirty="0"/>
          </a:p>
        </p:txBody>
      </p:sp>
      <p:sp>
        <p:nvSpPr>
          <p:cNvPr id="39" name="Text Placeholder 56"/>
          <p:cNvSpPr>
            <a:spLocks noGrp="1"/>
          </p:cNvSpPr>
          <p:nvPr>
            <p:ph type="body" sz="quarter" idx="16" hasCustomPrompt="1"/>
          </p:nvPr>
        </p:nvSpPr>
        <p:spPr>
          <a:xfrm>
            <a:off x="6998963" y="3232353"/>
            <a:ext cx="1416244" cy="329811"/>
          </a:xfrm>
        </p:spPr>
        <p:txBody>
          <a:bodyPr>
            <a:normAutofit/>
          </a:bodyPr>
          <a:lstStyle>
            <a:lvl1pPr algn="ctr">
              <a:buNone/>
              <a:defRPr lang="en-IN" sz="14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dirty="0" smtClean="0"/>
              <a:t>Text Here</a:t>
            </a:r>
            <a:endParaRPr lang="en-IN" dirty="0"/>
          </a:p>
        </p:txBody>
      </p:sp>
      <p:sp>
        <p:nvSpPr>
          <p:cNvPr id="40" name="Text Placeholder 56"/>
          <p:cNvSpPr>
            <a:spLocks noGrp="1"/>
          </p:cNvSpPr>
          <p:nvPr>
            <p:ph type="body" sz="quarter" idx="17" hasCustomPrompt="1"/>
          </p:nvPr>
        </p:nvSpPr>
        <p:spPr>
          <a:xfrm>
            <a:off x="701622" y="3232353"/>
            <a:ext cx="1416244" cy="329811"/>
          </a:xfrm>
        </p:spPr>
        <p:txBody>
          <a:bodyPr>
            <a:normAutofit/>
          </a:bodyPr>
          <a:lstStyle>
            <a:lvl1pPr algn="ctr">
              <a:buNone/>
              <a:defRPr lang="en-IN" sz="14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dirty="0" smtClean="0"/>
              <a:t>Text Here</a:t>
            </a:r>
            <a:endParaRPr lang="en-IN"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genda 5 Points">
    <p:spTree>
      <p:nvGrpSpPr>
        <p:cNvPr id="1" name=""/>
        <p:cNvGrpSpPr/>
        <p:nvPr/>
      </p:nvGrpSpPr>
      <p:grpSpPr>
        <a:xfrm>
          <a:off x="0" y="0"/>
          <a:ext cx="0" cy="0"/>
          <a:chOff x="0" y="0"/>
          <a:chExt cx="0" cy="0"/>
        </a:xfrm>
      </p:grpSpPr>
      <p:sp>
        <p:nvSpPr>
          <p:cNvPr id="26" name="Title 1"/>
          <p:cNvSpPr>
            <a:spLocks noGrp="1"/>
          </p:cNvSpPr>
          <p:nvPr>
            <p:ph type="ctrTitle" hasCustomPrompt="1"/>
          </p:nvPr>
        </p:nvSpPr>
        <p:spPr>
          <a:xfrm>
            <a:off x="460375" y="145522"/>
            <a:ext cx="8189776" cy="554400"/>
          </a:xfrm>
        </p:spPr>
        <p:txBody>
          <a:bodyPr/>
          <a:lstStyle>
            <a:lvl1pPr>
              <a:defRPr/>
            </a:lvl1pPr>
          </a:lstStyle>
          <a:p>
            <a:r>
              <a:rPr lang="en-US" dirty="0" smtClean="0"/>
              <a:t>Agenda</a:t>
            </a:r>
            <a:endParaRPr lang="en-IN" dirty="0"/>
          </a:p>
        </p:txBody>
      </p:sp>
      <p:sp>
        <p:nvSpPr>
          <p:cNvPr id="39" name="Text Placeholder 38"/>
          <p:cNvSpPr>
            <a:spLocks noGrp="1"/>
          </p:cNvSpPr>
          <p:nvPr>
            <p:ph type="body" sz="quarter" idx="10" hasCustomPrompt="1"/>
          </p:nvPr>
        </p:nvSpPr>
        <p:spPr>
          <a:xfrm>
            <a:off x="1005339" y="1350509"/>
            <a:ext cx="7010400"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dirty="0" smtClean="0"/>
              <a:t>Insert text here</a:t>
            </a:r>
          </a:p>
        </p:txBody>
      </p:sp>
      <p:sp>
        <p:nvSpPr>
          <p:cNvPr id="40" name="Text Placeholder 38"/>
          <p:cNvSpPr>
            <a:spLocks noGrp="1"/>
          </p:cNvSpPr>
          <p:nvPr>
            <p:ph type="body" sz="quarter" idx="11" hasCustomPrompt="1"/>
          </p:nvPr>
        </p:nvSpPr>
        <p:spPr>
          <a:xfrm>
            <a:off x="1005339" y="2380789"/>
            <a:ext cx="7010400" cy="652462"/>
          </a:xfrm>
        </p:spPr>
        <p:txBody>
          <a:bodyPr>
            <a:normAutofit/>
          </a:bodyPr>
          <a:lstStyle>
            <a:lvl1pPr marL="0" indent="0">
              <a:buNone/>
              <a:tabLst/>
              <a:defRPr sz="2800" b="1">
                <a:solidFill>
                  <a:srgbClr val="595959"/>
                </a:solidFill>
              </a:defRPr>
            </a:lvl1pPr>
            <a:lvl2pPr>
              <a:buNone/>
              <a:defRPr/>
            </a:lvl2pPr>
            <a:lvl3pPr>
              <a:buNone/>
              <a:defRPr/>
            </a:lvl3pPr>
            <a:lvl4pPr>
              <a:buNone/>
              <a:defRPr/>
            </a:lvl4pPr>
            <a:lvl5pPr>
              <a:buNone/>
              <a:defRPr/>
            </a:lvl5pPr>
          </a:lstStyle>
          <a:p>
            <a:pPr lvl="0"/>
            <a:r>
              <a:rPr lang="en-US" dirty="0" smtClean="0"/>
              <a:t>Insert text here</a:t>
            </a:r>
          </a:p>
        </p:txBody>
      </p:sp>
      <p:sp>
        <p:nvSpPr>
          <p:cNvPr id="41" name="Text Placeholder 38"/>
          <p:cNvSpPr>
            <a:spLocks noGrp="1"/>
          </p:cNvSpPr>
          <p:nvPr>
            <p:ph type="body" sz="quarter" idx="12" hasCustomPrompt="1"/>
          </p:nvPr>
        </p:nvSpPr>
        <p:spPr>
          <a:xfrm>
            <a:off x="1005339" y="3403153"/>
            <a:ext cx="7010400"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dirty="0" smtClean="0"/>
              <a:t>Insert text here</a:t>
            </a:r>
          </a:p>
        </p:txBody>
      </p:sp>
      <p:sp>
        <p:nvSpPr>
          <p:cNvPr id="42" name="Text Placeholder 38"/>
          <p:cNvSpPr>
            <a:spLocks noGrp="1"/>
          </p:cNvSpPr>
          <p:nvPr>
            <p:ph type="body" sz="quarter" idx="13" hasCustomPrompt="1"/>
          </p:nvPr>
        </p:nvSpPr>
        <p:spPr>
          <a:xfrm>
            <a:off x="1005339" y="4462030"/>
            <a:ext cx="7010400"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dirty="0" smtClean="0"/>
              <a:t>Insert text here</a:t>
            </a:r>
          </a:p>
        </p:txBody>
      </p:sp>
      <p:sp>
        <p:nvSpPr>
          <p:cNvPr id="31" name="Text Placeholder 38"/>
          <p:cNvSpPr>
            <a:spLocks noGrp="1"/>
          </p:cNvSpPr>
          <p:nvPr>
            <p:ph type="body" sz="quarter" idx="14" hasCustomPrompt="1"/>
          </p:nvPr>
        </p:nvSpPr>
        <p:spPr>
          <a:xfrm>
            <a:off x="1005339" y="5504120"/>
            <a:ext cx="7010400"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dirty="0" smtClean="0"/>
              <a:t>Insert text here</a:t>
            </a:r>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hank you">
    <p:bg>
      <p:bgPr>
        <a:solidFill>
          <a:schemeClr val="bg1"/>
        </a:solidFill>
        <a:effectLst/>
      </p:bgPr>
    </p:bg>
    <p:spTree>
      <p:nvGrpSpPr>
        <p:cNvPr id="1" name=""/>
        <p:cNvGrpSpPr/>
        <p:nvPr/>
      </p:nvGrpSpPr>
      <p:grpSpPr>
        <a:xfrm>
          <a:off x="0" y="0"/>
          <a:ext cx="0" cy="0"/>
          <a:chOff x="0" y="0"/>
          <a:chExt cx="0" cy="0"/>
        </a:xfrm>
      </p:grpSpPr>
      <p:sp>
        <p:nvSpPr>
          <p:cNvPr id="5" name="Title 3"/>
          <p:cNvSpPr>
            <a:spLocks noGrp="1"/>
          </p:cNvSpPr>
          <p:nvPr>
            <p:ph type="ctrTitle" hasCustomPrompt="1"/>
          </p:nvPr>
        </p:nvSpPr>
        <p:spPr>
          <a:xfrm>
            <a:off x="4547710" y="1767649"/>
            <a:ext cx="4203553" cy="553998"/>
          </a:xfrm>
        </p:spPr>
        <p:txBody>
          <a:bodyPr/>
          <a:lstStyle>
            <a:lvl1pPr>
              <a:defRPr/>
            </a:lvl1pPr>
          </a:lstStyle>
          <a:p>
            <a:r>
              <a:rPr lang="en-US" dirty="0" smtClean="0"/>
              <a:t>Thank you</a:t>
            </a:r>
            <a:endParaRPr lang="en-US" dirty="0"/>
          </a:p>
        </p:txBody>
      </p:sp>
      <p:sp>
        <p:nvSpPr>
          <p:cNvPr id="10" name="Text Placeholder 56"/>
          <p:cNvSpPr>
            <a:spLocks noGrp="1"/>
          </p:cNvSpPr>
          <p:nvPr>
            <p:ph type="body" sz="quarter" idx="19" hasCustomPrompt="1"/>
          </p:nvPr>
        </p:nvSpPr>
        <p:spPr>
          <a:xfrm>
            <a:off x="4547710" y="2589326"/>
            <a:ext cx="4158442" cy="707231"/>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dirty="0" smtClean="0"/>
              <a:t>Your Name, </a:t>
            </a:r>
            <a:br>
              <a:rPr lang="en-US" dirty="0" smtClean="0"/>
            </a:br>
            <a:r>
              <a:rPr lang="en-US" dirty="0" smtClean="0"/>
              <a:t>Designation</a:t>
            </a:r>
            <a:endParaRPr lang="en-IN" dirty="0"/>
          </a:p>
        </p:txBody>
      </p:sp>
      <p:sp>
        <p:nvSpPr>
          <p:cNvPr id="11" name="Text Placeholder 56"/>
          <p:cNvSpPr>
            <a:spLocks noGrp="1"/>
          </p:cNvSpPr>
          <p:nvPr>
            <p:ph type="body" sz="quarter" idx="20" hasCustomPrompt="1"/>
          </p:nvPr>
        </p:nvSpPr>
        <p:spPr>
          <a:xfrm>
            <a:off x="4547710" y="3446236"/>
            <a:ext cx="4158442" cy="314777"/>
          </a:xfrm>
        </p:spPr>
        <p:txBody>
          <a:bodyPr>
            <a:noAutofit/>
          </a:bodyPr>
          <a:lstStyle>
            <a:lvl1pPr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dirty="0" smtClean="0"/>
              <a:t>Email ID</a:t>
            </a:r>
            <a:endParaRPr lang="en-IN" dirty="0"/>
          </a:p>
        </p:txBody>
      </p:sp>
      <p:sp>
        <p:nvSpPr>
          <p:cNvPr id="8" name="Rectangle 7"/>
          <p:cNvSpPr/>
          <p:nvPr/>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p>
        </p:txBody>
      </p:sp>
      <p:pic>
        <p:nvPicPr>
          <p:cNvPr id="9" name="Picture 8" descr="WIPRO PPT Design.jpg"/>
          <p:cNvPicPr>
            <a:picLocks noChangeAspect="1"/>
          </p:cNvPicPr>
          <p:nvPr/>
        </p:nvPicPr>
        <p:blipFill>
          <a:blip r:embed="rId2" cstate="print"/>
          <a:stretch>
            <a:fillRect/>
          </a:stretch>
        </p:blipFill>
        <p:spPr>
          <a:xfrm>
            <a:off x="5121" y="4471039"/>
            <a:ext cx="9133758" cy="2171061"/>
          </a:xfrm>
          <a:prstGeom prst="rect">
            <a:avLst/>
          </a:prstGeom>
        </p:spPr>
      </p:pic>
      <p:pic>
        <p:nvPicPr>
          <p:cNvPr id="13" name="Picture 12" descr="Slides Master - 51.jpg"/>
          <p:cNvPicPr>
            <a:picLocks noChangeAspect="1"/>
          </p:cNvPicPr>
          <p:nvPr/>
        </p:nvPicPr>
        <p:blipFill>
          <a:blip r:embed="rId3" cstate="print"/>
          <a:stretch>
            <a:fillRect/>
          </a:stretch>
        </p:blipFill>
        <p:spPr>
          <a:xfrm>
            <a:off x="2057402" y="1664833"/>
            <a:ext cx="1872342" cy="2084305"/>
          </a:xfrm>
          <a:prstGeom prst="rect">
            <a:avLst/>
          </a:prstGeom>
        </p:spPr>
      </p:pic>
      <p:cxnSp>
        <p:nvCxnSpPr>
          <p:cNvPr id="14" name="Straight Connector 13"/>
          <p:cNvCxnSpPr/>
          <p:nvPr/>
        </p:nvCxnSpPr>
        <p:spPr>
          <a:xfrm rot="5400000">
            <a:off x="2814000" y="2781258"/>
            <a:ext cx="2754000" cy="1588"/>
          </a:xfrm>
          <a:prstGeom prst="line">
            <a:avLst/>
          </a:prstGeom>
          <a:ln w="19050">
            <a:solidFill>
              <a:schemeClr val="tx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Customerlogo_titleslide">
    <p:bg>
      <p:bgPr>
        <a:solidFill>
          <a:schemeClr val="bg1"/>
        </a:solidFill>
        <a:effectLst/>
      </p:bgPr>
    </p:bg>
    <p:spTree>
      <p:nvGrpSpPr>
        <p:cNvPr id="1" name=""/>
        <p:cNvGrpSpPr/>
        <p:nvPr/>
      </p:nvGrpSpPr>
      <p:grpSpPr>
        <a:xfrm>
          <a:off x="0" y="0"/>
          <a:ext cx="0" cy="0"/>
          <a:chOff x="0" y="0"/>
          <a:chExt cx="0" cy="0"/>
        </a:xfrm>
      </p:grpSpPr>
      <p:sp>
        <p:nvSpPr>
          <p:cNvPr id="16" name="Picture Placeholder 9"/>
          <p:cNvSpPr>
            <a:spLocks noGrp="1"/>
          </p:cNvSpPr>
          <p:nvPr>
            <p:ph type="pic" sz="quarter" idx="10" hasCustomPrompt="1"/>
          </p:nvPr>
        </p:nvSpPr>
        <p:spPr>
          <a:xfrm>
            <a:off x="2612799" y="1970769"/>
            <a:ext cx="1447572" cy="1643288"/>
          </a:xfrm>
        </p:spPr>
        <p:txBody>
          <a:bodyPr>
            <a:noAutofit/>
          </a:bodyPr>
          <a:lstStyle>
            <a:lvl1pPr marL="0" indent="0" algn="ctr">
              <a:buNone/>
              <a:defRPr sz="1100" baseline="0"/>
            </a:lvl1pPr>
          </a:lstStyle>
          <a:p>
            <a:r>
              <a:rPr lang="en-US" dirty="0" smtClean="0"/>
              <a:t>Click here to add Customer / Partner Logo</a:t>
            </a:r>
            <a:endParaRPr lang="en-IN" dirty="0"/>
          </a:p>
        </p:txBody>
      </p:sp>
      <p:pic>
        <p:nvPicPr>
          <p:cNvPr id="9" name="Picture 8" descr="Slides Master - 51.jpg"/>
          <p:cNvPicPr>
            <a:picLocks noChangeAspect="1"/>
          </p:cNvPicPr>
          <p:nvPr/>
        </p:nvPicPr>
        <p:blipFill>
          <a:blip r:embed="rId2" cstate="print"/>
          <a:stretch>
            <a:fillRect/>
          </a:stretch>
        </p:blipFill>
        <p:spPr>
          <a:xfrm>
            <a:off x="304802" y="1664833"/>
            <a:ext cx="1872342" cy="2084305"/>
          </a:xfrm>
          <a:prstGeom prst="rect">
            <a:avLst/>
          </a:prstGeom>
        </p:spPr>
      </p:pic>
      <p:cxnSp>
        <p:nvCxnSpPr>
          <p:cNvPr id="10" name="Straight Connector 9"/>
          <p:cNvCxnSpPr/>
          <p:nvPr/>
        </p:nvCxnSpPr>
        <p:spPr>
          <a:xfrm rot="5400000">
            <a:off x="3017200" y="2781258"/>
            <a:ext cx="2754000" cy="1588"/>
          </a:xfrm>
          <a:prstGeom prst="line">
            <a:avLst/>
          </a:prstGeom>
          <a:ln w="19050">
            <a:solidFill>
              <a:schemeClr val="tx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14" name="Rectangle 13"/>
          <p:cNvSpPr/>
          <p:nvPr/>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p>
        </p:txBody>
      </p:sp>
      <p:pic>
        <p:nvPicPr>
          <p:cNvPr id="15" name="Picture 14" descr="WIPRO PPT Design.jpg"/>
          <p:cNvPicPr>
            <a:picLocks noChangeAspect="1"/>
          </p:cNvPicPr>
          <p:nvPr/>
        </p:nvPicPr>
        <p:blipFill>
          <a:blip r:embed="rId3" cstate="print"/>
          <a:stretch>
            <a:fillRect/>
          </a:stretch>
        </p:blipFill>
        <p:spPr>
          <a:xfrm>
            <a:off x="5121" y="4471039"/>
            <a:ext cx="9133758" cy="2171061"/>
          </a:xfrm>
          <a:prstGeom prst="rect">
            <a:avLst/>
          </a:prstGeom>
        </p:spPr>
      </p:pic>
      <p:sp>
        <p:nvSpPr>
          <p:cNvPr id="11" name="Text Placeholder 56"/>
          <p:cNvSpPr>
            <a:spLocks noGrp="1"/>
          </p:cNvSpPr>
          <p:nvPr>
            <p:ph type="body" sz="quarter" idx="20" hasCustomPrompt="1"/>
          </p:nvPr>
        </p:nvSpPr>
        <p:spPr>
          <a:xfrm>
            <a:off x="4559968" y="3114100"/>
            <a:ext cx="4158442" cy="387090"/>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dirty="0" smtClean="0"/>
              <a:t>Your Name</a:t>
            </a:r>
            <a:endParaRPr lang="en-IN" dirty="0"/>
          </a:p>
        </p:txBody>
      </p:sp>
      <p:sp>
        <p:nvSpPr>
          <p:cNvPr id="13" name="Title 1"/>
          <p:cNvSpPr>
            <a:spLocks noGrp="1"/>
          </p:cNvSpPr>
          <p:nvPr>
            <p:ph type="ctrTitle" hasCustomPrompt="1"/>
          </p:nvPr>
        </p:nvSpPr>
        <p:spPr>
          <a:xfrm>
            <a:off x="4559742" y="1480457"/>
            <a:ext cx="4142266" cy="1547161"/>
          </a:xfrm>
          <a:noFill/>
        </p:spPr>
        <p:txBody>
          <a:bodyPr wrap="square" rtlCol="0" anchor="ctr">
            <a:normAutofit/>
          </a:bodyPr>
          <a:lstStyle>
            <a:lvl1pPr marL="0" algn="l">
              <a:defRPr lang="en-US" sz="3400" dirty="0">
                <a:solidFill>
                  <a:schemeClr val="tx1">
                    <a:lumMod val="65000"/>
                    <a:lumOff val="35000"/>
                  </a:schemeClr>
                </a:solidFill>
                <a:latin typeface="Arial"/>
                <a:ea typeface="+mn-ea"/>
                <a:cs typeface="Arial"/>
              </a:defRPr>
            </a:lvl1pPr>
          </a:lstStyle>
          <a:p>
            <a:pPr marL="0" lvl="0" algn="l"/>
            <a:r>
              <a:rPr lang="en-US" dirty="0" smtClean="0"/>
              <a:t>Insert Title</a:t>
            </a:r>
            <a:br>
              <a:rPr lang="en-US" dirty="0" smtClean="0"/>
            </a:br>
            <a:r>
              <a:rPr lang="en-US" dirty="0" smtClean="0"/>
              <a:t>Here</a:t>
            </a:r>
            <a:endParaRPr lang="en-US" dirty="0"/>
          </a:p>
        </p:txBody>
      </p:sp>
      <p:sp>
        <p:nvSpPr>
          <p:cNvPr id="25" name="Text Placeholder 56"/>
          <p:cNvSpPr>
            <a:spLocks noGrp="1"/>
          </p:cNvSpPr>
          <p:nvPr>
            <p:ph type="body" sz="quarter" idx="21" hasCustomPrompt="1"/>
          </p:nvPr>
        </p:nvSpPr>
        <p:spPr>
          <a:xfrm>
            <a:off x="4572000" y="3599045"/>
            <a:ext cx="4158442" cy="409914"/>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dirty="0" smtClean="0"/>
              <a:t>Designation</a:t>
            </a:r>
            <a:endParaRPr lang="en-IN" dirty="0"/>
          </a:p>
        </p:txBody>
      </p:sp>
    </p:spTree>
    <p:extLst>
      <p:ext uri="{BB962C8B-B14F-4D97-AF65-F5344CB8AC3E}">
        <p14:creationId xmlns:p14="http://schemas.microsoft.com/office/powerpoint/2010/main" val="3429468675"/>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ustomerlogo_Thank you">
    <p:bg>
      <p:bgPr>
        <a:solidFill>
          <a:schemeClr val="bg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0" hasCustomPrompt="1"/>
          </p:nvPr>
        </p:nvSpPr>
        <p:spPr>
          <a:xfrm>
            <a:off x="2612799" y="1970769"/>
            <a:ext cx="1447572" cy="1643288"/>
          </a:xfrm>
        </p:spPr>
        <p:txBody>
          <a:bodyPr>
            <a:noAutofit/>
          </a:bodyPr>
          <a:lstStyle>
            <a:lvl1pPr marL="0" indent="0" algn="ctr">
              <a:buNone/>
              <a:defRPr sz="1100" baseline="0"/>
            </a:lvl1pPr>
          </a:lstStyle>
          <a:p>
            <a:r>
              <a:rPr lang="en-US" dirty="0" smtClean="0"/>
              <a:t>Click here to add Customer / Partner Logo</a:t>
            </a:r>
            <a:endParaRPr lang="en-IN" dirty="0"/>
          </a:p>
        </p:txBody>
      </p:sp>
      <p:pic>
        <p:nvPicPr>
          <p:cNvPr id="14" name="Picture 13" descr="Slides Master - 51.jpg"/>
          <p:cNvPicPr>
            <a:picLocks noChangeAspect="1"/>
          </p:cNvPicPr>
          <p:nvPr/>
        </p:nvPicPr>
        <p:blipFill>
          <a:blip r:embed="rId2" cstate="print"/>
          <a:stretch>
            <a:fillRect/>
          </a:stretch>
        </p:blipFill>
        <p:spPr>
          <a:xfrm>
            <a:off x="304802" y="1664833"/>
            <a:ext cx="1872342" cy="2084305"/>
          </a:xfrm>
          <a:prstGeom prst="rect">
            <a:avLst/>
          </a:prstGeom>
        </p:spPr>
      </p:pic>
      <p:cxnSp>
        <p:nvCxnSpPr>
          <p:cNvPr id="15" name="Straight Connector 14"/>
          <p:cNvCxnSpPr/>
          <p:nvPr/>
        </p:nvCxnSpPr>
        <p:spPr>
          <a:xfrm rot="5400000">
            <a:off x="3017200" y="2781258"/>
            <a:ext cx="2754000" cy="1588"/>
          </a:xfrm>
          <a:prstGeom prst="line">
            <a:avLst/>
          </a:prstGeom>
          <a:ln w="19050">
            <a:solidFill>
              <a:schemeClr val="tx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16" name="Rectangle 15"/>
          <p:cNvSpPr/>
          <p:nvPr/>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p>
        </p:txBody>
      </p:sp>
      <p:pic>
        <p:nvPicPr>
          <p:cNvPr id="17" name="Picture 16" descr="WIPRO PPT Design.jpg"/>
          <p:cNvPicPr>
            <a:picLocks noChangeAspect="1"/>
          </p:cNvPicPr>
          <p:nvPr/>
        </p:nvPicPr>
        <p:blipFill>
          <a:blip r:embed="rId3" cstate="print"/>
          <a:stretch>
            <a:fillRect/>
          </a:stretch>
        </p:blipFill>
        <p:spPr>
          <a:xfrm>
            <a:off x="5121" y="4471039"/>
            <a:ext cx="9133758" cy="2171061"/>
          </a:xfrm>
          <a:prstGeom prst="rect">
            <a:avLst/>
          </a:prstGeom>
        </p:spPr>
      </p:pic>
      <p:sp>
        <p:nvSpPr>
          <p:cNvPr id="23" name="Text Placeholder 56"/>
          <p:cNvSpPr>
            <a:spLocks noGrp="1"/>
          </p:cNvSpPr>
          <p:nvPr>
            <p:ph type="body" sz="quarter" idx="20" hasCustomPrompt="1"/>
          </p:nvPr>
        </p:nvSpPr>
        <p:spPr>
          <a:xfrm>
            <a:off x="4700110" y="2589326"/>
            <a:ext cx="4158442" cy="707231"/>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dirty="0" smtClean="0"/>
              <a:t>Your Name, </a:t>
            </a:r>
            <a:br>
              <a:rPr lang="en-US" dirty="0" smtClean="0"/>
            </a:br>
            <a:r>
              <a:rPr lang="en-US" dirty="0" smtClean="0"/>
              <a:t>Designation</a:t>
            </a:r>
            <a:endParaRPr lang="en-IN" dirty="0"/>
          </a:p>
        </p:txBody>
      </p:sp>
      <p:sp>
        <p:nvSpPr>
          <p:cNvPr id="24" name="Text Placeholder 56"/>
          <p:cNvSpPr>
            <a:spLocks noGrp="1"/>
          </p:cNvSpPr>
          <p:nvPr>
            <p:ph type="body" sz="quarter" idx="21" hasCustomPrompt="1"/>
          </p:nvPr>
        </p:nvSpPr>
        <p:spPr>
          <a:xfrm>
            <a:off x="4700110" y="3446236"/>
            <a:ext cx="4158442" cy="314777"/>
          </a:xfrm>
        </p:spPr>
        <p:txBody>
          <a:bodyPr>
            <a:noAutofit/>
          </a:bodyPr>
          <a:lstStyle>
            <a:lvl1pPr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dirty="0" smtClean="0"/>
              <a:t>Email ID</a:t>
            </a:r>
            <a:endParaRPr lang="en-IN" dirty="0"/>
          </a:p>
        </p:txBody>
      </p:sp>
      <p:sp>
        <p:nvSpPr>
          <p:cNvPr id="10" name="Title 3"/>
          <p:cNvSpPr>
            <a:spLocks noGrp="1"/>
          </p:cNvSpPr>
          <p:nvPr>
            <p:ph type="ctrTitle" hasCustomPrompt="1"/>
          </p:nvPr>
        </p:nvSpPr>
        <p:spPr>
          <a:xfrm>
            <a:off x="4700110" y="1767649"/>
            <a:ext cx="4203553" cy="553998"/>
          </a:xfrm>
        </p:spPr>
        <p:txBody>
          <a:bodyPr/>
          <a:lstStyle>
            <a:lvl1pPr>
              <a:defRPr/>
            </a:lvl1pPr>
          </a:lstStyle>
          <a:p>
            <a:r>
              <a:rPr lang="en-US" dirty="0" smtClean="0"/>
              <a:t>Thank you</a:t>
            </a:r>
            <a:endParaRPr lang="en-US" dirty="0"/>
          </a:p>
        </p:txBody>
      </p:sp>
    </p:spTree>
    <p:extLst>
      <p:ext uri="{BB962C8B-B14F-4D97-AF65-F5344CB8AC3E}">
        <p14:creationId xmlns:p14="http://schemas.microsoft.com/office/powerpoint/2010/main" val="369646958"/>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81C65391-CC7C-4665-B2E4-C915BCCEACF7}" type="datetimeFigureOut">
              <a:rPr lang="en-US" smtClean="0"/>
              <a:pPr/>
              <a:t>4/25/2012</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7899F84-F482-4708-9B4B-10D39A3E00BA}" type="slidenum">
              <a:rPr lang="en-US" smtClean="0"/>
              <a:pPr/>
              <a:t>‹#›</a:t>
            </a:fld>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ongent Yellow">
    <p:spTree>
      <p:nvGrpSpPr>
        <p:cNvPr id="1" name=""/>
        <p:cNvGrpSpPr/>
        <p:nvPr/>
      </p:nvGrpSpPr>
      <p:grpSpPr>
        <a:xfrm>
          <a:off x="0" y="0"/>
          <a:ext cx="0" cy="0"/>
          <a:chOff x="0" y="0"/>
          <a:chExt cx="0" cy="0"/>
        </a:xfrm>
      </p:grpSpPr>
      <p:sp>
        <p:nvSpPr>
          <p:cNvPr id="13" name="Content Placeholder 2"/>
          <p:cNvSpPr>
            <a:spLocks noGrp="1"/>
          </p:cNvSpPr>
          <p:nvPr>
            <p:ph idx="1"/>
          </p:nvPr>
        </p:nvSpPr>
        <p:spPr>
          <a:xfrm>
            <a:off x="457200" y="1371600"/>
            <a:ext cx="8229600" cy="5029200"/>
          </a:xfrm>
        </p:spPr>
        <p:txBody>
          <a:bodyPr/>
          <a:lstStyle>
            <a:lvl1pPr>
              <a:defRPr sz="2000">
                <a:latin typeface="Gill Sans MT" pitchFamily="34" charset="0"/>
              </a:defRPr>
            </a:lvl1pPr>
            <a:lvl2pPr>
              <a:defRPr sz="1800">
                <a:latin typeface="Gill Sans MT" pitchFamily="34" charset="0"/>
              </a:defRPr>
            </a:lvl2pPr>
            <a:lvl3pPr>
              <a:defRPr sz="1600">
                <a:latin typeface="Gill Sans MT" pitchFamily="34" charset="0"/>
              </a:defRPr>
            </a:lvl3pPr>
            <a:lvl4pPr>
              <a:defRPr sz="1400">
                <a:latin typeface="Gill Sans MT" pitchFamily="34" charset="0"/>
              </a:defRPr>
            </a:lvl4pPr>
            <a:lvl5pPr>
              <a:defRPr sz="1200">
                <a:latin typeface="Gill Sans MT"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Title 1"/>
          <p:cNvSpPr>
            <a:spLocks noGrp="1"/>
          </p:cNvSpPr>
          <p:nvPr>
            <p:ph type="title"/>
          </p:nvPr>
        </p:nvSpPr>
        <p:spPr>
          <a:xfrm>
            <a:off x="0" y="0"/>
            <a:ext cx="7563358" cy="914400"/>
          </a:xfrm>
        </p:spPr>
        <p:txBody>
          <a:bodyPr>
            <a:normAutofit/>
          </a:bodyPr>
          <a:lstStyle>
            <a:lvl1pPr algn="l">
              <a:defRPr sz="3200">
                <a:latin typeface="Gill Sans MT" pitchFamily="34" charset="0"/>
              </a:defRPr>
            </a:lvl1pPr>
          </a:lstStyle>
          <a:p>
            <a:r>
              <a:rPr lang="en-US" smtClean="0"/>
              <a:t>Click to edit Master title style</a:t>
            </a:r>
            <a:endParaRPr lang="en-US" dirty="0"/>
          </a:p>
        </p:txBody>
      </p:sp>
      <p:pic>
        <p:nvPicPr>
          <p:cNvPr id="7" name="Picture 2" descr="E:\My Documents\1 Temple\1 Wipro\1 On-going Jobs\Corporate ppt\z+ final\TMPLTS\6a.gif"/>
          <p:cNvPicPr>
            <a:picLocks noChangeAspect="1" noChangeArrowheads="1"/>
          </p:cNvPicPr>
          <p:nvPr userDrawn="1"/>
        </p:nvPicPr>
        <p:blipFill>
          <a:blip r:embed="rId2" cstate="print"/>
          <a:srcRect/>
          <a:stretch>
            <a:fillRect/>
          </a:stretch>
        </p:blipFill>
        <p:spPr bwMode="auto">
          <a:xfrm>
            <a:off x="0" y="6324600"/>
            <a:ext cx="9144000" cy="533400"/>
          </a:xfrm>
          <a:prstGeom prst="rect">
            <a:avLst/>
          </a:prstGeom>
          <a:noFill/>
        </p:spPr>
      </p:pic>
      <p:sp>
        <p:nvSpPr>
          <p:cNvPr id="9" name="Slide Number Placeholder 6"/>
          <p:cNvSpPr txBox="1">
            <a:spLocks/>
          </p:cNvSpPr>
          <p:nvPr userDrawn="1"/>
        </p:nvSpPr>
        <p:spPr>
          <a:xfrm>
            <a:off x="-28700" y="6553200"/>
            <a:ext cx="2133600" cy="365125"/>
          </a:xfrm>
          <a:prstGeom prst="rect">
            <a:avLst/>
          </a:prstGeom>
        </p:spPr>
        <p:txBody>
          <a:bodyPr vert="horz" lIns="91440" tIns="45720" rIns="91440" bIns="45720" rtlCol="0" anchor="ctr"/>
          <a:lstStyle>
            <a:lvl1pPr algn="l">
              <a:defRPr sz="900">
                <a:solidFill>
                  <a:schemeClr val="tx1"/>
                </a:solidFill>
                <a:latin typeface="Gill Sans MT"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65CD7B0C-0EB8-43B2-A036-5D54DD330495}" type="slidenum">
              <a:rPr kumimoji="0" lang="en-US" sz="1000" b="1" i="0" u="none" strike="noStrike" kern="1200" cap="none" spc="0" normalizeH="0" baseline="0" noProof="0" smtClean="0">
                <a:ln>
                  <a:noFill/>
                </a:ln>
                <a:solidFill>
                  <a:schemeClr val="tx1"/>
                </a:solidFill>
                <a:effectLst/>
                <a:uLnTx/>
                <a:uFillTx/>
                <a:latin typeface="Gill Sans MT" pitchFamily="34"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en-US" sz="800" b="1" i="0" u="none" strike="noStrike" kern="1200" cap="none" spc="0" normalizeH="0" baseline="0" noProof="0" dirty="0">
              <a:ln>
                <a:noFill/>
              </a:ln>
              <a:solidFill>
                <a:schemeClr val="tx1"/>
              </a:solidFill>
              <a:effectLst/>
              <a:uLnTx/>
              <a:uFillTx/>
              <a:latin typeface="Gill Sans MT" pitchFamily="34" charset="0"/>
              <a:ea typeface="+mn-ea"/>
              <a:cs typeface="+mn-cs"/>
            </a:endParaRPr>
          </a:p>
        </p:txBody>
      </p:sp>
      <p:sp>
        <p:nvSpPr>
          <p:cNvPr id="10" name="Footer Placeholder 3"/>
          <p:cNvSpPr txBox="1">
            <a:spLocks/>
          </p:cNvSpPr>
          <p:nvPr userDrawn="1"/>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dirty="0"/>
              <a:t>© 2010 Wipro Ltd – Internal and Restricted </a:t>
            </a:r>
            <a:endParaRPr lang="en-US" sz="60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Name Here">
    <p:bg>
      <p:bgPr>
        <a:solidFill>
          <a:schemeClr val="bg1"/>
        </a:solidFill>
        <a:effectLst/>
      </p:bgPr>
    </p:bg>
    <p:spTree>
      <p:nvGrpSpPr>
        <p:cNvPr id="1" name=""/>
        <p:cNvGrpSpPr/>
        <p:nvPr/>
      </p:nvGrpSpPr>
      <p:grpSpPr>
        <a:xfrm>
          <a:off x="0" y="0"/>
          <a:ext cx="0" cy="0"/>
          <a:chOff x="0" y="0"/>
          <a:chExt cx="0" cy="0"/>
        </a:xfrm>
      </p:grpSpPr>
      <p:sp>
        <p:nvSpPr>
          <p:cNvPr id="11" name="Rectangle 10"/>
          <p:cNvSpPr/>
          <p:nvPr/>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p>
        </p:txBody>
      </p:sp>
      <p:sp>
        <p:nvSpPr>
          <p:cNvPr id="6" name="Text Placeholder 3"/>
          <p:cNvSpPr>
            <a:spLocks noGrp="1"/>
          </p:cNvSpPr>
          <p:nvPr>
            <p:ph type="body" sz="quarter" idx="11" hasCustomPrompt="1"/>
          </p:nvPr>
        </p:nvSpPr>
        <p:spPr>
          <a:xfrm>
            <a:off x="469901" y="2612799"/>
            <a:ext cx="8220074" cy="623887"/>
          </a:xfrm>
        </p:spPr>
        <p:txBody>
          <a:bodyPr>
            <a:normAutofit/>
          </a:bodyPr>
          <a:lstStyle>
            <a:lvl1pPr algn="ctr">
              <a:buNone/>
              <a:defRPr kumimoji="0" lang="en-US" sz="3400" b="1" i="0" u="none" strike="noStrike" kern="1200" cap="none" spc="0" normalizeH="0" baseline="0" noProof="0" dirty="0" smtClean="0">
                <a:ln>
                  <a:noFill/>
                </a:ln>
                <a:solidFill>
                  <a:schemeClr val="tx1">
                    <a:lumMod val="65000"/>
                    <a:lumOff val="35000"/>
                  </a:schemeClr>
                </a:solidFill>
                <a:effectLst/>
                <a:uLnTx/>
                <a:uFillTx/>
                <a:latin typeface="+mn-lt"/>
                <a:ea typeface="+mn-ea"/>
                <a:cs typeface="Arial"/>
              </a:defRPr>
            </a:lvl1pPr>
          </a:lstStyle>
          <a:p>
            <a:pPr lvl="0"/>
            <a:r>
              <a:rPr lang="en-US" dirty="0" smtClean="0"/>
              <a:t>Section Name Here</a:t>
            </a:r>
          </a:p>
        </p:txBody>
      </p:sp>
      <p:sp>
        <p:nvSpPr>
          <p:cNvPr id="8" name="Text Placeholder 3"/>
          <p:cNvSpPr>
            <a:spLocks noGrp="1"/>
          </p:cNvSpPr>
          <p:nvPr>
            <p:ph type="body" sz="quarter" idx="12" hasCustomPrompt="1"/>
          </p:nvPr>
        </p:nvSpPr>
        <p:spPr>
          <a:xfrm>
            <a:off x="469901" y="3290677"/>
            <a:ext cx="8220074" cy="439496"/>
          </a:xfrm>
        </p:spPr>
        <p:txBody>
          <a:bodyPr>
            <a:normAutofit/>
          </a:bodyPr>
          <a:lstStyle>
            <a:lvl1pPr algn="ctr">
              <a:buNone/>
              <a:defRPr kumimoji="0" lang="en-US" sz="2000" b="0" i="0" u="none" strike="noStrike" kern="1200" cap="none" spc="0" normalizeH="0" baseline="0" noProof="0" dirty="0" smtClean="0">
                <a:ln>
                  <a:noFill/>
                </a:ln>
                <a:solidFill>
                  <a:schemeClr val="tx1">
                    <a:lumMod val="65000"/>
                    <a:lumOff val="35000"/>
                  </a:schemeClr>
                </a:solidFill>
                <a:effectLst/>
                <a:uLnTx/>
                <a:uFillTx/>
                <a:latin typeface="+mn-lt"/>
                <a:ea typeface="+mn-ea"/>
                <a:cs typeface="Arial"/>
              </a:defRPr>
            </a:lvl1pPr>
          </a:lstStyle>
          <a:p>
            <a:pPr lvl="0"/>
            <a:r>
              <a:rPr lang="en-US" dirty="0" smtClean="0"/>
              <a:t>Who what when where</a:t>
            </a:r>
          </a:p>
        </p:txBody>
      </p:sp>
      <p:pic>
        <p:nvPicPr>
          <p:cNvPr id="7" name="Picture 6" descr="WIPRO PPT Design.jpg"/>
          <p:cNvPicPr>
            <a:picLocks noChangeAspect="1"/>
          </p:cNvPicPr>
          <p:nvPr/>
        </p:nvPicPr>
        <p:blipFill>
          <a:blip r:embed="rId2" cstate="print"/>
          <a:stretch>
            <a:fillRect/>
          </a:stretch>
        </p:blipFill>
        <p:spPr>
          <a:xfrm>
            <a:off x="5121" y="4471039"/>
            <a:ext cx="9133758" cy="2171061"/>
          </a:xfrm>
          <a:prstGeom prst="rect">
            <a:avLst/>
          </a:prstGeom>
        </p:spPr>
      </p:pic>
      <p:pic>
        <p:nvPicPr>
          <p:cNvPr id="10" name="Picture 9" descr="Slides Master - 51.jpg"/>
          <p:cNvPicPr>
            <a:picLocks noChangeAspect="1"/>
          </p:cNvPicPr>
          <p:nvPr/>
        </p:nvPicPr>
        <p:blipFill>
          <a:blip r:embed="rId3" cstate="print"/>
          <a:stretch>
            <a:fillRect/>
          </a:stretch>
        </p:blipFill>
        <p:spPr>
          <a:xfrm>
            <a:off x="7981685" y="105908"/>
            <a:ext cx="1044840" cy="1163124"/>
          </a:xfrm>
          <a:prstGeom prst="rect">
            <a:avLst/>
          </a:prstGeom>
        </p:spPr>
      </p:pic>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with 2 lists">
    <p:spTree>
      <p:nvGrpSpPr>
        <p:cNvPr id="1" name=""/>
        <p:cNvGrpSpPr/>
        <p:nvPr/>
      </p:nvGrpSpPr>
      <p:grpSpPr>
        <a:xfrm>
          <a:off x="0" y="0"/>
          <a:ext cx="0" cy="0"/>
          <a:chOff x="0" y="0"/>
          <a:chExt cx="0" cy="0"/>
        </a:xfrm>
      </p:grpSpPr>
      <p:sp>
        <p:nvSpPr>
          <p:cNvPr id="9" name="Rectangle 8"/>
          <p:cNvSpPr/>
          <p:nvPr/>
        </p:nvSpPr>
        <p:spPr>
          <a:xfrm>
            <a:off x="751112" y="2394858"/>
            <a:ext cx="3624943" cy="631371"/>
          </a:xfrm>
          <a:prstGeom prst="rect">
            <a:avLst/>
          </a:prstGeom>
          <a:solidFill>
            <a:srgbClr val="0070C0"/>
          </a:solidFill>
          <a:effectLst/>
        </p:spPr>
        <p:style>
          <a:lnRef idx="1">
            <a:schemeClr val="accent1"/>
          </a:lnRef>
          <a:fillRef idx="3">
            <a:schemeClr val="accent1"/>
          </a:fillRef>
          <a:effectRef idx="2">
            <a:schemeClr val="accent1"/>
          </a:effectRef>
          <a:fontRef idx="minor">
            <a:schemeClr val="lt1"/>
          </a:fontRef>
        </p:style>
        <p:txBody>
          <a:bodyPr rtlCol="0" anchor="ctr"/>
          <a:lstStyle/>
          <a:p>
            <a:pPr marL="0" lvl="1" indent="0" algn="l" defTabSz="457200" rtl="0" eaLnBrk="1" latinLnBrk="0" hangingPunct="1">
              <a:spcBef>
                <a:spcPts val="0"/>
              </a:spcBef>
              <a:buFont typeface="Arial"/>
              <a:buNone/>
            </a:pPr>
            <a:endParaRPr kumimoji="0" lang="en-IN" sz="2600" b="0" i="0" u="none" strike="noStrike" kern="1200" cap="none" spc="0" normalizeH="0" baseline="0" noProof="0" dirty="0" smtClean="0">
              <a:ln>
                <a:noFill/>
              </a:ln>
              <a:solidFill>
                <a:schemeClr val="bg1"/>
              </a:solidFill>
              <a:effectLst/>
              <a:uLnTx/>
              <a:uFillTx/>
              <a:latin typeface="+mj-lt"/>
              <a:ea typeface="+mn-ea"/>
              <a:cs typeface="+mn-cs"/>
            </a:endParaRPr>
          </a:p>
        </p:txBody>
      </p:sp>
      <p:sp>
        <p:nvSpPr>
          <p:cNvPr id="19" name="Text Placeholder 17"/>
          <p:cNvSpPr>
            <a:spLocks noGrp="1"/>
          </p:cNvSpPr>
          <p:nvPr>
            <p:ph type="body" sz="quarter" idx="21" hasCustomPrompt="1"/>
          </p:nvPr>
        </p:nvSpPr>
        <p:spPr>
          <a:xfrm>
            <a:off x="751339" y="3178402"/>
            <a:ext cx="3635375" cy="2344093"/>
          </a:xfrm>
          <a:ln w="12700">
            <a:solidFill>
              <a:srgbClr val="D2D2D2"/>
            </a:solidFill>
          </a:ln>
        </p:spPr>
        <p:txBody>
          <a:bodyPr>
            <a:normAutofit/>
          </a:bodyPr>
          <a:lstStyle>
            <a:lvl1pPr marL="231775" marR="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kumimoji="0" lang="en-US" sz="20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defRPr>
            </a:lvl1pPr>
          </a:lstStyle>
          <a:p>
            <a:pPr lvl="0"/>
            <a:r>
              <a:rPr lang="en-US" dirty="0" smtClean="0"/>
              <a:t>Insert Text</a:t>
            </a:r>
          </a:p>
          <a:p>
            <a:pPr lvl="0"/>
            <a:r>
              <a:rPr lang="en-US" dirty="0" smtClean="0"/>
              <a:t>Insert Text</a:t>
            </a:r>
          </a:p>
          <a:p>
            <a:pPr lvl="0"/>
            <a:r>
              <a:rPr lang="en-US" dirty="0" smtClean="0"/>
              <a:t>Insert Text</a:t>
            </a:r>
          </a:p>
          <a:p>
            <a:pPr lvl="0"/>
            <a:r>
              <a:rPr lang="en-US" dirty="0" smtClean="0"/>
              <a:t>Insert Text</a:t>
            </a:r>
          </a:p>
          <a:p>
            <a:pPr marL="231775" marR="0" lvl="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a:pPr>
            <a:r>
              <a:rPr lang="en-US" dirty="0" smtClean="0"/>
              <a:t>Insert Text</a:t>
            </a:r>
          </a:p>
          <a:p>
            <a:pPr marL="231775" marR="0" lvl="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a:pPr>
            <a:r>
              <a:rPr lang="en-US" dirty="0" smtClean="0"/>
              <a:t>Insert Text</a:t>
            </a:r>
          </a:p>
          <a:p>
            <a:pPr lvl="0"/>
            <a:endParaRPr lang="en-US" dirty="0" smtClean="0"/>
          </a:p>
        </p:txBody>
      </p:sp>
      <p:sp>
        <p:nvSpPr>
          <p:cNvPr id="21" name="Text Placeholder 15"/>
          <p:cNvSpPr>
            <a:spLocks noGrp="1"/>
          </p:cNvSpPr>
          <p:nvPr>
            <p:ph type="body" sz="quarter" idx="22" hasCustomPrompt="1"/>
          </p:nvPr>
        </p:nvSpPr>
        <p:spPr>
          <a:xfrm>
            <a:off x="729340" y="2384652"/>
            <a:ext cx="3679372" cy="663575"/>
          </a:xfrm>
        </p:spPr>
        <p:txBody>
          <a:bodyPr anchor="ctr">
            <a:normAutofit/>
          </a:bodyPr>
          <a:lstStyle>
            <a:lvl1pPr>
              <a:buNone/>
              <a:defRPr kumimoji="0" lang="en-US" sz="3000" b="0" i="0" u="none" strike="noStrike" kern="1200" cap="none" spc="0" normalizeH="0" baseline="0" noProof="0" dirty="0" smtClean="0">
                <a:ln>
                  <a:noFill/>
                </a:ln>
                <a:solidFill>
                  <a:schemeClr val="bg1"/>
                </a:solidFill>
                <a:effectLst/>
                <a:uLnTx/>
                <a:uFillTx/>
                <a:latin typeface="+mj-lt"/>
                <a:ea typeface="+mn-ea"/>
                <a:cs typeface="+mn-cs"/>
              </a:defRPr>
            </a:lvl1pPr>
            <a:lvl2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2pPr>
            <a:lvl3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3pPr>
            <a:lvl4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4pPr>
          </a:lstStyle>
          <a:p>
            <a:pPr lvl="0"/>
            <a:r>
              <a:rPr lang="en-US" dirty="0" smtClean="0"/>
              <a:t>Column 1</a:t>
            </a:r>
            <a:endParaRPr lang="en-IN" dirty="0"/>
          </a:p>
        </p:txBody>
      </p:sp>
      <p:sp>
        <p:nvSpPr>
          <p:cNvPr id="25" name="Rectangle 24"/>
          <p:cNvSpPr/>
          <p:nvPr/>
        </p:nvSpPr>
        <p:spPr>
          <a:xfrm>
            <a:off x="4751389" y="2394858"/>
            <a:ext cx="3624943" cy="631371"/>
          </a:xfrm>
          <a:prstGeom prst="rect">
            <a:avLst/>
          </a:prstGeom>
          <a:solidFill>
            <a:srgbClr val="0070C0"/>
          </a:solidFill>
          <a:effectLst/>
        </p:spPr>
        <p:style>
          <a:lnRef idx="1">
            <a:schemeClr val="accent1"/>
          </a:lnRef>
          <a:fillRef idx="3">
            <a:schemeClr val="accent1"/>
          </a:fillRef>
          <a:effectRef idx="2">
            <a:schemeClr val="accent1"/>
          </a:effectRef>
          <a:fontRef idx="minor">
            <a:schemeClr val="lt1"/>
          </a:fontRef>
        </p:style>
        <p:txBody>
          <a:bodyPr rtlCol="0" anchor="ctr"/>
          <a:lstStyle/>
          <a:p>
            <a:pPr marL="0" lvl="1" indent="0" algn="l" defTabSz="457200" rtl="0" eaLnBrk="1" latinLnBrk="0" hangingPunct="1">
              <a:spcBef>
                <a:spcPts val="0"/>
              </a:spcBef>
              <a:buFont typeface="Arial"/>
              <a:buNone/>
            </a:pPr>
            <a:endParaRPr kumimoji="0" lang="en-IN" sz="2600" b="0" i="0" u="none" strike="noStrike" kern="1200" cap="none" spc="0" normalizeH="0" baseline="0" noProof="0" dirty="0" smtClean="0">
              <a:ln>
                <a:noFill/>
              </a:ln>
              <a:solidFill>
                <a:schemeClr val="bg1"/>
              </a:solidFill>
              <a:effectLst/>
              <a:uLnTx/>
              <a:uFillTx/>
              <a:latin typeface="+mj-lt"/>
              <a:ea typeface="+mn-ea"/>
              <a:cs typeface="+mn-cs"/>
            </a:endParaRPr>
          </a:p>
        </p:txBody>
      </p:sp>
      <p:sp>
        <p:nvSpPr>
          <p:cNvPr id="26" name="Text Placeholder 17"/>
          <p:cNvSpPr>
            <a:spLocks noGrp="1"/>
          </p:cNvSpPr>
          <p:nvPr>
            <p:ph type="body" sz="quarter" idx="23" hasCustomPrompt="1"/>
          </p:nvPr>
        </p:nvSpPr>
        <p:spPr>
          <a:xfrm>
            <a:off x="4751616" y="3178402"/>
            <a:ext cx="3635375" cy="2344093"/>
          </a:xfrm>
          <a:ln w="12700">
            <a:solidFill>
              <a:srgbClr val="D2D2D2"/>
            </a:solidFill>
          </a:ln>
        </p:spPr>
        <p:txBody>
          <a:bodyPr>
            <a:normAutofit/>
          </a:bodyPr>
          <a:lstStyle>
            <a:lvl1pPr marL="231775" marR="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kumimoji="0" lang="en-US" sz="20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defRPr>
            </a:lvl1pPr>
          </a:lstStyle>
          <a:p>
            <a:pPr lvl="0"/>
            <a:r>
              <a:rPr lang="en-US" dirty="0" smtClean="0"/>
              <a:t>Insert Text</a:t>
            </a:r>
          </a:p>
          <a:p>
            <a:pPr lvl="0"/>
            <a:r>
              <a:rPr lang="en-US" dirty="0" smtClean="0"/>
              <a:t>Insert Text</a:t>
            </a:r>
          </a:p>
          <a:p>
            <a:pPr lvl="0"/>
            <a:r>
              <a:rPr lang="en-US" dirty="0" smtClean="0"/>
              <a:t>Insert Text</a:t>
            </a:r>
          </a:p>
          <a:p>
            <a:pPr lvl="0"/>
            <a:r>
              <a:rPr lang="en-US" dirty="0" smtClean="0"/>
              <a:t>Insert Text</a:t>
            </a:r>
          </a:p>
          <a:p>
            <a:pPr marL="231775" marR="0" lvl="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a:pPr>
            <a:r>
              <a:rPr lang="en-US" dirty="0" smtClean="0"/>
              <a:t>Insert Text</a:t>
            </a:r>
          </a:p>
          <a:p>
            <a:pPr marL="231775" marR="0" lvl="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a:pPr>
            <a:r>
              <a:rPr lang="en-US" dirty="0" smtClean="0"/>
              <a:t>Insert Text</a:t>
            </a:r>
          </a:p>
          <a:p>
            <a:pPr lvl="0"/>
            <a:endParaRPr lang="en-US" dirty="0" smtClean="0"/>
          </a:p>
        </p:txBody>
      </p:sp>
      <p:sp>
        <p:nvSpPr>
          <p:cNvPr id="27" name="Text Placeholder 15"/>
          <p:cNvSpPr>
            <a:spLocks noGrp="1"/>
          </p:cNvSpPr>
          <p:nvPr>
            <p:ph type="body" sz="quarter" idx="24" hasCustomPrompt="1"/>
          </p:nvPr>
        </p:nvSpPr>
        <p:spPr>
          <a:xfrm>
            <a:off x="4729617" y="2384652"/>
            <a:ext cx="3679372" cy="663575"/>
          </a:xfrm>
        </p:spPr>
        <p:txBody>
          <a:bodyPr anchor="ctr">
            <a:normAutofit/>
          </a:bodyPr>
          <a:lstStyle>
            <a:lvl1pPr>
              <a:buNone/>
              <a:defRPr kumimoji="0" lang="en-US" sz="3000" b="0" i="0" u="none" strike="noStrike" kern="1200" cap="none" spc="0" normalizeH="0" baseline="0" noProof="0" dirty="0" smtClean="0">
                <a:ln>
                  <a:noFill/>
                </a:ln>
                <a:solidFill>
                  <a:schemeClr val="bg1"/>
                </a:solidFill>
                <a:effectLst/>
                <a:uLnTx/>
                <a:uFillTx/>
                <a:latin typeface="+mj-lt"/>
                <a:ea typeface="+mn-ea"/>
                <a:cs typeface="+mn-cs"/>
              </a:defRPr>
            </a:lvl1pPr>
            <a:lvl2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2pPr>
            <a:lvl3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3pPr>
            <a:lvl4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4pPr>
          </a:lstStyle>
          <a:p>
            <a:pPr lvl="0"/>
            <a:r>
              <a:rPr lang="en-US" dirty="0" smtClean="0"/>
              <a:t>Column 2</a:t>
            </a:r>
            <a:endParaRPr lang="en-IN" dirty="0"/>
          </a:p>
        </p:txBody>
      </p:sp>
      <p:sp>
        <p:nvSpPr>
          <p:cNvPr id="10" name="Text Placeholder 14"/>
          <p:cNvSpPr>
            <a:spLocks noGrp="1"/>
          </p:cNvSpPr>
          <p:nvPr>
            <p:ph type="body" sz="quarter" idx="11" hasCustomPrompt="1"/>
          </p:nvPr>
        </p:nvSpPr>
        <p:spPr>
          <a:xfrm>
            <a:off x="460376" y="145140"/>
            <a:ext cx="8229600" cy="553998"/>
          </a:xfrm>
          <a:noFill/>
          <a:ln w="9525">
            <a:noFill/>
            <a:miter lim="800000"/>
            <a:headEnd/>
            <a:tailEnd/>
          </a:ln>
        </p:spPr>
        <p:txBody>
          <a:bodyPr vert="horz" wrap="square" lIns="91440" tIns="45720" rIns="91440" bIns="45720" numCol="1" rtlCol="0" anchor="t" anchorCtr="0" compatLnSpc="1">
            <a:prstTxWarp prst="textNoShape">
              <a:avLst/>
            </a:prstTxWarp>
            <a:spAutoFit/>
          </a:bodyPr>
          <a:lstStyle>
            <a:lvl1pPr algn="l" defTabSz="457200" rtl="0" eaLnBrk="1" latinLnBrk="0" hangingPunct="1">
              <a:spcBef>
                <a:spcPct val="0"/>
              </a:spcBef>
              <a:buNone/>
              <a:defRPr lang="en-US" sz="3000" b="1" kern="1200" baseline="0" dirty="0" smtClean="0">
                <a:solidFill>
                  <a:schemeClr val="tx1">
                    <a:lumMod val="65000"/>
                    <a:lumOff val="35000"/>
                  </a:schemeClr>
                </a:solidFill>
                <a:latin typeface="+mj-lt"/>
                <a:ea typeface="+mn-ea"/>
                <a:cs typeface="Arial"/>
              </a:defRPr>
            </a:lvl1pPr>
          </a:lstStyle>
          <a:p>
            <a:pPr lvl="0"/>
            <a:r>
              <a:rPr lang="en-US" dirty="0" smtClean="0"/>
              <a:t>Slide with two columns and a title</a:t>
            </a:r>
          </a:p>
        </p:txBody>
      </p:sp>
      <p:sp>
        <p:nvSpPr>
          <p:cNvPr id="7" name="Text Placeholder 18"/>
          <p:cNvSpPr>
            <a:spLocks noGrp="1"/>
          </p:cNvSpPr>
          <p:nvPr>
            <p:ph type="body" sz="quarter" idx="14" hasCustomPrompt="1"/>
          </p:nvPr>
        </p:nvSpPr>
        <p:spPr>
          <a:xfrm>
            <a:off x="451301" y="1465489"/>
            <a:ext cx="8238674" cy="360000"/>
          </a:xfrm>
        </p:spPr>
        <p:txBody>
          <a:bodyPr>
            <a:noAutofit/>
          </a:bodyPr>
          <a:lstStyle>
            <a:lvl1pPr marL="231775" indent="-231775" algn="ctr" defTabSz="457200" rtl="0" eaLnBrk="1" latinLnBrk="0" hangingPunct="1">
              <a:spcBef>
                <a:spcPct val="20000"/>
              </a:spcBef>
              <a:buFont typeface="Arial"/>
              <a:buNone/>
              <a:defRPr kumimoji="0" lang="en-IN" sz="2200" b="1" i="0" u="none" strike="noStrike" kern="1200" cap="none" spc="8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dirty="0" smtClean="0"/>
              <a:t>INSERT COLUMN HEADING HERE</a:t>
            </a:r>
            <a:endParaRPr lang="en-IN"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ext Layout 1">
    <p:spTree>
      <p:nvGrpSpPr>
        <p:cNvPr id="1" name=""/>
        <p:cNvGrpSpPr/>
        <p:nvPr/>
      </p:nvGrpSpPr>
      <p:grpSpPr>
        <a:xfrm>
          <a:off x="0" y="0"/>
          <a:ext cx="0" cy="0"/>
          <a:chOff x="0" y="0"/>
          <a:chExt cx="0" cy="0"/>
        </a:xfrm>
      </p:grpSpPr>
      <p:sp>
        <p:nvSpPr>
          <p:cNvPr id="5" name="Text Placeholder 14"/>
          <p:cNvSpPr>
            <a:spLocks noGrp="1"/>
          </p:cNvSpPr>
          <p:nvPr>
            <p:ph type="body" sz="quarter" idx="11" hasCustomPrompt="1"/>
          </p:nvPr>
        </p:nvSpPr>
        <p:spPr>
          <a:xfrm>
            <a:off x="460376" y="145140"/>
            <a:ext cx="8229600" cy="553998"/>
          </a:xfrm>
          <a:noFill/>
          <a:ln w="9525">
            <a:noFill/>
            <a:miter lim="800000"/>
            <a:headEnd/>
            <a:tailEnd/>
          </a:ln>
        </p:spPr>
        <p:txBody>
          <a:bodyPr vert="horz" wrap="square" lIns="91440" tIns="45720" rIns="91440" bIns="45720" numCol="1" rtlCol="0" anchor="t" anchorCtr="0" compatLnSpc="1">
            <a:prstTxWarp prst="textNoShape">
              <a:avLst/>
            </a:prstTxWarp>
            <a:spAutoFit/>
          </a:bodyPr>
          <a:lstStyle>
            <a:lvl1pPr algn="l" defTabSz="457200" rtl="0" eaLnBrk="1" latinLnBrk="0" hangingPunct="1">
              <a:spcBef>
                <a:spcPct val="0"/>
              </a:spcBef>
              <a:buNone/>
              <a:defRPr lang="en-US" sz="3000" b="1" kern="1200" baseline="0" dirty="0" smtClean="0">
                <a:solidFill>
                  <a:schemeClr val="tx1">
                    <a:lumMod val="65000"/>
                    <a:lumOff val="35000"/>
                  </a:schemeClr>
                </a:solidFill>
                <a:latin typeface="+mj-lt"/>
                <a:ea typeface="+mn-ea"/>
                <a:cs typeface="Arial"/>
              </a:defRPr>
            </a:lvl1pPr>
          </a:lstStyle>
          <a:p>
            <a:pPr lvl="0"/>
            <a:r>
              <a:rPr lang="en-US" dirty="0" smtClean="0"/>
              <a:t>Insert Title Here</a:t>
            </a:r>
          </a:p>
        </p:txBody>
      </p:sp>
      <p:sp>
        <p:nvSpPr>
          <p:cNvPr id="7" name="Text Placeholder 5"/>
          <p:cNvSpPr>
            <a:spLocks noGrp="1"/>
          </p:cNvSpPr>
          <p:nvPr>
            <p:ph type="body" sz="quarter" idx="16" hasCustomPrompt="1"/>
          </p:nvPr>
        </p:nvSpPr>
        <p:spPr>
          <a:xfrm>
            <a:off x="457200" y="1360488"/>
            <a:ext cx="8240713" cy="4473575"/>
          </a:xfrm>
        </p:spPr>
        <p:txBody>
          <a:bodyPr/>
          <a:lstStyle>
            <a:lvl1pPr>
              <a:buClr>
                <a:srgbClr val="0070C0"/>
              </a:buClr>
              <a:defRPr sz="2200">
                <a:solidFill>
                  <a:srgbClr val="595959"/>
                </a:solidFill>
              </a:defRPr>
            </a:lvl1pPr>
            <a:lvl2pPr>
              <a:buClr>
                <a:srgbClr val="0070C0"/>
              </a:buClr>
              <a:buFont typeface="Arial" pitchFamily="34" charset="0"/>
              <a:buChar char="•"/>
              <a:defRPr>
                <a:solidFill>
                  <a:srgbClr val="595959"/>
                </a:solidFill>
              </a:defRPr>
            </a:lvl2pPr>
            <a:lvl3pPr>
              <a:buClr>
                <a:srgbClr val="0070C0"/>
              </a:buClr>
              <a:buFont typeface="Arial" pitchFamily="34" charset="0"/>
              <a:buChar char="•"/>
              <a:defRPr>
                <a:solidFill>
                  <a:srgbClr val="595959"/>
                </a:solidFill>
              </a:defRPr>
            </a:lvl3pPr>
            <a:lvl4pPr>
              <a:buClr>
                <a:srgbClr val="0070C0"/>
              </a:buClr>
              <a:buFont typeface="Arial" pitchFamily="34" charset="0"/>
              <a:buChar char="•"/>
              <a:defRPr>
                <a:solidFill>
                  <a:srgbClr val="595959"/>
                </a:solidFill>
              </a:defRPr>
            </a:lvl4pPr>
            <a:lvl5pPr>
              <a:buClr>
                <a:srgbClr val="0070C0"/>
              </a:buClr>
              <a:buFont typeface="Arial" pitchFamily="34" charset="0"/>
              <a:buChar char="•"/>
              <a:defRPr>
                <a:solidFill>
                  <a:srgbClr val="595959"/>
                </a:solidFill>
              </a:defRPr>
            </a:lvl5pPr>
          </a:lstStyle>
          <a:p>
            <a:pPr lvl="0"/>
            <a:r>
              <a:rPr lang="en-IN" dirty="0" smtClean="0"/>
              <a:t>Please use bullet points on this slide when the content is heavy break it up into highlights, don’t use paragraphs of text</a:t>
            </a:r>
            <a:endParaRPr lang="en-US" dirty="0" smtClean="0"/>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Picture Layout">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a:xfrm>
            <a:off x="0" y="957943"/>
            <a:ext cx="9144000" cy="5442858"/>
          </a:xfrm>
        </p:spPr>
        <p:txBody>
          <a:bodyPr anchor="ctr">
            <a:normAutofit/>
          </a:bodyPr>
          <a:lstStyle>
            <a:lvl1pPr algn="ctr">
              <a:buNone/>
              <a:defRPr sz="5400" baseline="0"/>
            </a:lvl1pPr>
          </a:lstStyle>
          <a:p>
            <a:r>
              <a:rPr lang="en-US" dirty="0" smtClean="0"/>
              <a:t>Click Icon to Add Picture</a:t>
            </a:r>
            <a:endParaRPr lang="en-IN" dirty="0"/>
          </a:p>
        </p:txBody>
      </p:sp>
      <p:sp>
        <p:nvSpPr>
          <p:cNvPr id="8" name="Text Placeholder 5"/>
          <p:cNvSpPr>
            <a:spLocks noGrp="1"/>
          </p:cNvSpPr>
          <p:nvPr>
            <p:ph type="body" sz="quarter" idx="11" hasCustomPrompt="1"/>
          </p:nvPr>
        </p:nvSpPr>
        <p:spPr>
          <a:xfrm>
            <a:off x="0" y="4517571"/>
            <a:ext cx="9144000" cy="1110343"/>
          </a:xfrm>
          <a:solidFill>
            <a:schemeClr val="accent6">
              <a:lumMod val="40000"/>
              <a:lumOff val="60000"/>
              <a:alpha val="75000"/>
            </a:schemeClr>
          </a:solidFill>
          <a:ln>
            <a:noFill/>
          </a:ln>
          <a:effectLst/>
          <a:scene3d>
            <a:camera prst="orthographicFront">
              <a:rot lat="0" lon="0" rev="0"/>
            </a:camera>
            <a:lightRig rig="contrasting" dir="t">
              <a:rot lat="0" lon="0" rev="7800000"/>
            </a:lightRig>
          </a:scene3d>
          <a:sp3d>
            <a:bevelT w="139700" h="139700"/>
          </a:sp3d>
        </p:spPr>
        <p:txBody>
          <a:bodyPr anchor="ctr">
            <a:normAutofit/>
          </a:bodyPr>
          <a:lstStyle>
            <a:lvl1pPr algn="ctr">
              <a:buNone/>
              <a:defRPr lang="en-US" sz="2000" b="1" kern="1200" baseline="0" dirty="0" smtClean="0">
                <a:solidFill>
                  <a:schemeClr val="tx1">
                    <a:lumMod val="75000"/>
                    <a:lumOff val="25000"/>
                  </a:schemeClr>
                </a:solidFill>
                <a:latin typeface="Arial" pitchFamily="34" charset="0"/>
                <a:ea typeface="+mn-ea"/>
                <a:cs typeface="Arial" pitchFamily="34" charset="0"/>
              </a:defRPr>
            </a:lvl1pPr>
          </a:lstStyle>
          <a:p>
            <a:pPr lvl="0"/>
            <a:r>
              <a:rPr lang="en-US" dirty="0" smtClean="0"/>
              <a:t>Insert Text Here</a:t>
            </a:r>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Image with Paragarp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48140" y="140511"/>
            <a:ext cx="8229600" cy="553998"/>
          </a:xfrm>
        </p:spPr>
        <p:txBody>
          <a:bodyPr/>
          <a:lstStyle>
            <a:lvl1pPr>
              <a:defRPr/>
            </a:lvl1pPr>
          </a:lstStyle>
          <a:p>
            <a:r>
              <a:rPr lang="en-US" dirty="0" smtClean="0"/>
              <a:t>Vertical image with paragraph text</a:t>
            </a:r>
            <a:endParaRPr lang="en-IN" dirty="0"/>
          </a:p>
        </p:txBody>
      </p:sp>
      <p:sp>
        <p:nvSpPr>
          <p:cNvPr id="10" name="Picture Placeholder 8"/>
          <p:cNvSpPr>
            <a:spLocks noGrp="1"/>
          </p:cNvSpPr>
          <p:nvPr>
            <p:ph type="pic" sz="quarter" idx="10"/>
          </p:nvPr>
        </p:nvSpPr>
        <p:spPr>
          <a:xfrm>
            <a:off x="448140" y="1208314"/>
            <a:ext cx="4417774" cy="5046436"/>
          </a:xfrm>
        </p:spPr>
        <p:txBody>
          <a:bodyPr/>
          <a:lstStyle>
            <a:lvl1pPr>
              <a:buNone/>
              <a:defRPr/>
            </a:lvl1pPr>
          </a:lstStyle>
          <a:p>
            <a:r>
              <a:rPr lang="en-US" dirty="0" smtClean="0"/>
              <a:t>Click icon to add picture</a:t>
            </a:r>
            <a:endParaRPr lang="en-IN" dirty="0"/>
          </a:p>
        </p:txBody>
      </p:sp>
      <p:sp>
        <p:nvSpPr>
          <p:cNvPr id="13" name="Text Placeholder 11"/>
          <p:cNvSpPr>
            <a:spLocks noGrp="1"/>
          </p:cNvSpPr>
          <p:nvPr>
            <p:ph type="body" sz="quarter" idx="11" hasCustomPrompt="1"/>
          </p:nvPr>
        </p:nvSpPr>
        <p:spPr>
          <a:xfrm>
            <a:off x="5159829" y="2331357"/>
            <a:ext cx="3530146" cy="2800350"/>
          </a:xfrm>
        </p:spPr>
        <p:txBody>
          <a:bodyPr>
            <a:normAutofit/>
          </a:bodyPr>
          <a:lstStyle>
            <a:lvl1pPr marL="0" indent="0">
              <a:buNone/>
              <a:defRPr lang="en-US" sz="2000" kern="1200" dirty="0" smtClean="0">
                <a:solidFill>
                  <a:schemeClr val="tx1">
                    <a:lumMod val="65000"/>
                    <a:lumOff val="35000"/>
                  </a:schemeClr>
                </a:solidFill>
                <a:latin typeface="Arial"/>
                <a:ea typeface="+mn-ea"/>
                <a:cs typeface="Arial"/>
              </a:defRPr>
            </a:lvl1pPr>
            <a:lvl2pPr>
              <a:buNone/>
              <a:defRPr lang="en-US" sz="2000" kern="1200" dirty="0" smtClean="0">
                <a:solidFill>
                  <a:schemeClr val="tx1">
                    <a:lumMod val="65000"/>
                    <a:lumOff val="35000"/>
                  </a:schemeClr>
                </a:solidFill>
                <a:latin typeface="Arial"/>
                <a:ea typeface="+mn-ea"/>
                <a:cs typeface="Arial"/>
              </a:defRPr>
            </a:lvl2pPr>
            <a:lvl3pPr>
              <a:buNone/>
              <a:defRPr lang="en-US" sz="2000" kern="1200" dirty="0" smtClean="0">
                <a:solidFill>
                  <a:schemeClr val="tx1">
                    <a:lumMod val="65000"/>
                    <a:lumOff val="35000"/>
                  </a:schemeClr>
                </a:solidFill>
                <a:latin typeface="Arial"/>
                <a:ea typeface="+mn-ea"/>
                <a:cs typeface="Arial"/>
              </a:defRPr>
            </a:lvl3pPr>
            <a:lvl4pPr>
              <a:buNone/>
              <a:defRPr lang="en-US" sz="2000" kern="1200" dirty="0" smtClean="0">
                <a:solidFill>
                  <a:schemeClr val="tx1">
                    <a:lumMod val="65000"/>
                    <a:lumOff val="35000"/>
                  </a:schemeClr>
                </a:solidFill>
                <a:latin typeface="Arial"/>
                <a:ea typeface="+mn-ea"/>
                <a:cs typeface="Arial"/>
              </a:defRPr>
            </a:lvl4pPr>
            <a:lvl5pPr>
              <a:buNone/>
              <a:defRPr lang="en-IN" sz="2000" kern="1200" dirty="0" smtClean="0">
                <a:solidFill>
                  <a:schemeClr val="tx1">
                    <a:lumMod val="65000"/>
                    <a:lumOff val="35000"/>
                  </a:schemeClr>
                </a:solidFill>
                <a:latin typeface="Arial"/>
                <a:ea typeface="+mn-ea"/>
                <a:cs typeface="Arial"/>
              </a:defRPr>
            </a:lvl5pPr>
          </a:lstStyle>
          <a:p>
            <a:pPr marL="0" indent="0">
              <a:buNone/>
            </a:pPr>
            <a:r>
              <a:rPr lang="en-US" dirty="0" smtClean="0">
                <a:solidFill>
                  <a:schemeClr val="tx1">
                    <a:lumMod val="65000"/>
                    <a:lumOff val="35000"/>
                  </a:schemeClr>
                </a:solidFill>
                <a:latin typeface="Arial"/>
                <a:cs typeface="Arial"/>
              </a:rPr>
              <a:t>This vertical image should be aligned left and centered vertically on the slide. Paragraph text should be centered vertically to </a:t>
            </a:r>
            <a:r>
              <a:rPr lang="en-US" dirty="0" smtClean="0">
                <a:solidFill>
                  <a:schemeClr val="tx1">
                    <a:lumMod val="65000"/>
                    <a:lumOff val="35000"/>
                  </a:schemeClr>
                </a:solidFill>
                <a:cs typeface="Arial"/>
              </a:rPr>
              <a:t>the image. Insert Text </a:t>
            </a:r>
            <a:r>
              <a:rPr lang="en-US" dirty="0" err="1" smtClean="0">
                <a:solidFill>
                  <a:schemeClr val="tx1">
                    <a:lumMod val="65000"/>
                    <a:lumOff val="35000"/>
                  </a:schemeClr>
                </a:solidFill>
                <a:cs typeface="Arial"/>
              </a:rPr>
              <a:t>Here.</a:t>
            </a:r>
            <a:r>
              <a:rPr lang="en-US" dirty="0" smtClean="0">
                <a:solidFill>
                  <a:schemeClr val="tx1">
                    <a:lumMod val="65000"/>
                    <a:lumOff val="35000"/>
                  </a:schemeClr>
                </a:solidFill>
                <a:cs typeface="Arial"/>
              </a:rPr>
              <a:t> Keep text as minimal as possible.</a:t>
            </a:r>
            <a:endParaRPr lang="en-US" dirty="0" smtClean="0">
              <a:solidFill>
                <a:schemeClr val="tx1">
                  <a:lumMod val="65000"/>
                  <a:lumOff val="35000"/>
                </a:schemeClr>
              </a:solidFill>
              <a:latin typeface="Arial"/>
              <a:cs typeface="Arial"/>
            </a:endParaRP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Image with Bullet Points">
    <p:spTree>
      <p:nvGrpSpPr>
        <p:cNvPr id="1" name=""/>
        <p:cNvGrpSpPr/>
        <p:nvPr/>
      </p:nvGrpSpPr>
      <p:grpSpPr>
        <a:xfrm>
          <a:off x="0" y="0"/>
          <a:ext cx="0" cy="0"/>
          <a:chOff x="0" y="0"/>
          <a:chExt cx="0" cy="0"/>
        </a:xfrm>
      </p:grpSpPr>
      <p:sp>
        <p:nvSpPr>
          <p:cNvPr id="7" name="Text Placeholder 6"/>
          <p:cNvSpPr>
            <a:spLocks noGrp="1"/>
          </p:cNvSpPr>
          <p:nvPr>
            <p:ph type="body" sz="quarter" idx="11" hasCustomPrompt="1"/>
          </p:nvPr>
        </p:nvSpPr>
        <p:spPr>
          <a:xfrm>
            <a:off x="5173663" y="2204017"/>
            <a:ext cx="3516312" cy="3055030"/>
          </a:xfrm>
        </p:spPr>
        <p:txBody>
          <a:bodyPr/>
          <a:lstStyle>
            <a:lvl1pPr>
              <a:buClr>
                <a:srgbClr val="0070C0"/>
              </a:buClr>
              <a:buFont typeface="Arial" pitchFamily="34" charset="0"/>
              <a:buChar char="•"/>
              <a:defRPr/>
            </a:lvl1pPr>
          </a:lstStyle>
          <a:p>
            <a:r>
              <a:rPr lang="en-US" dirty="0" smtClean="0">
                <a:solidFill>
                  <a:schemeClr val="tx1">
                    <a:lumMod val="65000"/>
                    <a:lumOff val="35000"/>
                  </a:schemeClr>
                </a:solidFill>
                <a:cs typeface="Arial"/>
              </a:rPr>
              <a:t>This vertical image should be aligned left and centered vertically on the slide. </a:t>
            </a:r>
            <a:br>
              <a:rPr lang="en-US" dirty="0" smtClean="0">
                <a:solidFill>
                  <a:schemeClr val="tx1">
                    <a:lumMod val="65000"/>
                    <a:lumOff val="35000"/>
                  </a:schemeClr>
                </a:solidFill>
                <a:cs typeface="Arial"/>
              </a:rPr>
            </a:br>
            <a:r>
              <a:rPr lang="en-US" dirty="0" smtClean="0">
                <a:solidFill>
                  <a:schemeClr val="tx1">
                    <a:lumMod val="65000"/>
                    <a:lumOff val="35000"/>
                  </a:schemeClr>
                </a:solidFill>
                <a:cs typeface="Arial"/>
              </a:rPr>
              <a:t/>
            </a:r>
            <a:br>
              <a:rPr lang="en-US" dirty="0" smtClean="0">
                <a:solidFill>
                  <a:schemeClr val="tx1">
                    <a:lumMod val="65000"/>
                    <a:lumOff val="35000"/>
                  </a:schemeClr>
                </a:solidFill>
                <a:cs typeface="Arial"/>
              </a:rPr>
            </a:br>
            <a:r>
              <a:rPr lang="en-US" dirty="0" smtClean="0">
                <a:solidFill>
                  <a:schemeClr val="tx1">
                    <a:lumMod val="65000"/>
                    <a:lumOff val="35000"/>
                  </a:schemeClr>
                </a:solidFill>
                <a:cs typeface="Arial"/>
              </a:rPr>
              <a:t>This vertical image should be aligned left and centered vertically on the slide. </a:t>
            </a:r>
          </a:p>
        </p:txBody>
      </p:sp>
      <p:sp>
        <p:nvSpPr>
          <p:cNvPr id="5" name="Picture Placeholder 8"/>
          <p:cNvSpPr>
            <a:spLocks noGrp="1"/>
          </p:cNvSpPr>
          <p:nvPr>
            <p:ph type="pic" sz="quarter" idx="10"/>
          </p:nvPr>
        </p:nvSpPr>
        <p:spPr>
          <a:xfrm>
            <a:off x="448140" y="1208314"/>
            <a:ext cx="4417774" cy="5046436"/>
          </a:xfrm>
        </p:spPr>
        <p:txBody>
          <a:bodyPr/>
          <a:lstStyle>
            <a:lvl1pPr>
              <a:buNone/>
              <a:defRPr/>
            </a:lvl1pPr>
          </a:lstStyle>
          <a:p>
            <a:r>
              <a:rPr lang="en-US" dirty="0" smtClean="0"/>
              <a:t>Click icon to add picture</a:t>
            </a:r>
            <a:endParaRPr lang="en-IN" dirty="0"/>
          </a:p>
        </p:txBody>
      </p:sp>
      <p:sp>
        <p:nvSpPr>
          <p:cNvPr id="8" name="Title 1"/>
          <p:cNvSpPr>
            <a:spLocks noGrp="1"/>
          </p:cNvSpPr>
          <p:nvPr>
            <p:ph type="title" hasCustomPrompt="1"/>
          </p:nvPr>
        </p:nvSpPr>
        <p:spPr>
          <a:xfrm>
            <a:off x="448140" y="140511"/>
            <a:ext cx="8229600" cy="553998"/>
          </a:xfrm>
        </p:spPr>
        <p:txBody>
          <a:bodyPr/>
          <a:lstStyle>
            <a:lvl1pPr>
              <a:defRPr/>
            </a:lvl1pPr>
          </a:lstStyle>
          <a:p>
            <a:r>
              <a:rPr lang="en-US" dirty="0" smtClean="0"/>
              <a:t>Vertical image with bullet points</a:t>
            </a:r>
            <a:endParaRPr lang="en-IN"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Horizonatal image with p tex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405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marL="0" marR="0" lvl="0" indent="0" defTabSz="457200" rtl="0" eaLnBrk="1" fontAlgn="auto" latinLnBrk="0" hangingPunct="1">
              <a:lnSpc>
                <a:spcPct val="100000"/>
              </a:lnSpc>
              <a:spcBef>
                <a:spcPct val="0"/>
              </a:spcBef>
              <a:spcAft>
                <a:spcPts val="0"/>
              </a:spcAft>
              <a:tabLst/>
              <a:defRPr/>
            </a:pPr>
            <a:r>
              <a:rPr kumimoji="0" lang="en-US" sz="3000" b="1" i="0" u="none" strike="noStrike" kern="1200" cap="none" spc="0" normalizeH="0" baseline="0" noProof="0" dirty="0" smtClean="0">
                <a:ln>
                  <a:noFill/>
                </a:ln>
                <a:solidFill>
                  <a:schemeClr val="tx1">
                    <a:lumMod val="65000"/>
                    <a:lumOff val="35000"/>
                  </a:schemeClr>
                </a:solidFill>
                <a:effectLst/>
                <a:uLnTx/>
                <a:uFillTx/>
                <a:latin typeface="+mj-lt"/>
                <a:ea typeface="+mn-ea"/>
                <a:cs typeface="Arial"/>
              </a:rPr>
              <a:t>Horizontal image with paragraph text</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10" name="Picture Placeholder 8"/>
          <p:cNvSpPr>
            <a:spLocks noGrp="1"/>
          </p:cNvSpPr>
          <p:nvPr>
            <p:ph type="pic" sz="quarter" idx="10"/>
          </p:nvPr>
        </p:nvSpPr>
        <p:spPr>
          <a:xfrm>
            <a:off x="460376" y="1103313"/>
            <a:ext cx="8229600" cy="3149600"/>
          </a:xfrm>
        </p:spPr>
        <p:txBody>
          <a:bodyPr/>
          <a:lstStyle>
            <a:lvl1pPr>
              <a:buNone/>
              <a:defRPr/>
            </a:lvl1pPr>
          </a:lstStyle>
          <a:p>
            <a:r>
              <a:rPr lang="en-US" dirty="0" smtClean="0"/>
              <a:t>Click icon to add picture</a:t>
            </a:r>
            <a:endParaRPr lang="en-IN" dirty="0"/>
          </a:p>
        </p:txBody>
      </p:sp>
      <p:sp>
        <p:nvSpPr>
          <p:cNvPr id="12" name="Text Placeholder 11"/>
          <p:cNvSpPr>
            <a:spLocks noGrp="1"/>
          </p:cNvSpPr>
          <p:nvPr>
            <p:ph type="body" sz="quarter" idx="11" hasCustomPrompt="1"/>
          </p:nvPr>
        </p:nvSpPr>
        <p:spPr>
          <a:xfrm>
            <a:off x="1146289" y="4498975"/>
            <a:ext cx="6851423" cy="1495425"/>
          </a:xfrm>
        </p:spPr>
        <p:txBody>
          <a:bodyPr>
            <a:normAutofit/>
          </a:bodyPr>
          <a:lstStyle>
            <a:lvl1pPr marL="0" indent="0">
              <a:buFont typeface="Arial" pitchFamily="34" charset="0"/>
              <a:buNone/>
              <a:defRPr lang="en-US" sz="2000" kern="1200" dirty="0" smtClean="0">
                <a:solidFill>
                  <a:srgbClr val="595959"/>
                </a:solidFill>
                <a:latin typeface="+mn-lt"/>
                <a:ea typeface="+mn-ea"/>
                <a:cs typeface="+mn-cs"/>
              </a:defRPr>
            </a:lvl1pPr>
          </a:lstStyle>
          <a:p>
            <a:pPr lvl="0"/>
            <a:r>
              <a:rPr lang="en-IN" dirty="0" smtClean="0"/>
              <a:t>Paragraph text should be left aligned. Adjust the height of this text box when needed. Make sure this box is </a:t>
            </a:r>
            <a:r>
              <a:rPr lang="en-IN" dirty="0" err="1" smtClean="0"/>
              <a:t>centered</a:t>
            </a:r>
            <a:r>
              <a:rPr lang="en-IN" dirty="0" smtClean="0"/>
              <a:t> horizontally on the page and to the image. 20 </a:t>
            </a:r>
            <a:r>
              <a:rPr lang="en-IN" dirty="0" err="1" smtClean="0"/>
              <a:t>pt</a:t>
            </a:r>
            <a:r>
              <a:rPr lang="en-IN" dirty="0" smtClean="0"/>
              <a:t> text should be used. Keep text as minimal as possible.</a:t>
            </a: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980524"/>
            <a:ext cx="8229600" cy="553998"/>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spAutoFit/>
          </a:bodyPr>
          <a:lstStyle/>
          <a:p>
            <a:pPr marL="0" lvl="0" eaLnBrk="0" hangingPunct="0">
              <a:spcBef>
                <a:spcPct val="20000"/>
              </a:spcBef>
            </a:pPr>
            <a:r>
              <a:rPr lang="en-US" smtClean="0"/>
              <a:t>Click to edit Master title style</a:t>
            </a:r>
            <a:endParaRPr lang="en-US" dirty="0"/>
          </a:p>
        </p:txBody>
      </p:sp>
      <p:sp>
        <p:nvSpPr>
          <p:cNvPr id="3" name="Text Placeholder 2"/>
          <p:cNvSpPr>
            <a:spLocks noGrp="1"/>
          </p:cNvSpPr>
          <p:nvPr>
            <p:ph type="body" idx="1"/>
          </p:nvPr>
        </p:nvSpPr>
        <p:spPr>
          <a:xfrm>
            <a:off x="457200" y="1725877"/>
            <a:ext cx="8229600" cy="4525963"/>
          </a:xfrm>
          <a:prstGeom prst="rect">
            <a:avLst/>
          </a:prstGeo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txBox="1">
            <a:spLocks/>
          </p:cNvSpPr>
          <p:nvPr/>
        </p:nvSpPr>
        <p:spPr>
          <a:xfrm>
            <a:off x="3124200" y="6673207"/>
            <a:ext cx="2895600" cy="148963"/>
          </a:xfrm>
          <a:prstGeom prst="rect">
            <a:avLst/>
          </a:prstGeom>
          <a:noFill/>
        </p:spPr>
        <p:txBody>
          <a:bodyPr vert="horz" lIns="91440" tIns="45720" rIns="9144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dirty="0" smtClean="0"/>
              <a:t>© 2012 WIPRO LTD | WWW.WIPRO.COM</a:t>
            </a:r>
            <a:endParaRPr lang="en-US" dirty="0"/>
          </a:p>
        </p:txBody>
      </p:sp>
      <p:sp>
        <p:nvSpPr>
          <p:cNvPr id="6" name="Footer Placeholder 4"/>
          <p:cNvSpPr txBox="1">
            <a:spLocks/>
          </p:cNvSpPr>
          <p:nvPr/>
        </p:nvSpPr>
        <p:spPr>
          <a:xfrm>
            <a:off x="10884" y="6647351"/>
            <a:ext cx="360000" cy="148963"/>
          </a:xfrm>
          <a:prstGeom prst="rect">
            <a:avLst/>
          </a:prstGeom>
          <a:noFill/>
        </p:spPr>
        <p:txBody>
          <a:bodyPr vert="horz" lIns="91440" tIns="45720" rIns="9144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5D61087F-CA7B-4F6C-AD54-FCE24029CF22}" type="slidenum">
              <a:rPr lang="en-US" sz="1000" smtClean="0">
                <a:solidFill>
                  <a:schemeClr val="tx1">
                    <a:lumMod val="50000"/>
                    <a:lumOff val="50000"/>
                  </a:schemeClr>
                </a:solidFill>
              </a:rPr>
              <a:pPr algn="l"/>
              <a:t>‹#›</a:t>
            </a:fld>
            <a:endParaRPr lang="en-US" sz="1000" dirty="0">
              <a:solidFill>
                <a:schemeClr val="tx1">
                  <a:lumMod val="50000"/>
                  <a:lumOff val="50000"/>
                </a:schemeClr>
              </a:solidFill>
            </a:endParaRPr>
          </a:p>
        </p:txBody>
      </p:sp>
      <p:grpSp>
        <p:nvGrpSpPr>
          <p:cNvPr id="4" name="Group 62"/>
          <p:cNvGrpSpPr/>
          <p:nvPr/>
        </p:nvGrpSpPr>
        <p:grpSpPr>
          <a:xfrm>
            <a:off x="0" y="760413"/>
            <a:ext cx="9145588" cy="25200"/>
            <a:chOff x="0" y="3408363"/>
            <a:chExt cx="9145588" cy="41275"/>
          </a:xfrm>
        </p:grpSpPr>
        <p:sp>
          <p:nvSpPr>
            <p:cNvPr id="64" name="AutoShape 3"/>
            <p:cNvSpPr>
              <a:spLocks noChangeAspect="1" noChangeArrowheads="1" noTextEdit="1"/>
            </p:cNvSpPr>
            <p:nvPr userDrawn="1"/>
          </p:nvSpPr>
          <p:spPr bwMode="auto">
            <a:xfrm>
              <a:off x="0" y="3408363"/>
              <a:ext cx="9144000" cy="412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65" name="Rectangle 5"/>
            <p:cNvSpPr>
              <a:spLocks noChangeArrowheads="1"/>
            </p:cNvSpPr>
            <p:nvPr userDrawn="1"/>
          </p:nvSpPr>
          <p:spPr bwMode="auto">
            <a:xfrm>
              <a:off x="0" y="3408363"/>
              <a:ext cx="182563" cy="41275"/>
            </a:xfrm>
            <a:prstGeom prst="rect">
              <a:avLst/>
            </a:prstGeom>
            <a:solidFill>
              <a:srgbClr val="E31E2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66" name="Rectangle 6"/>
            <p:cNvSpPr>
              <a:spLocks noChangeArrowheads="1"/>
            </p:cNvSpPr>
            <p:nvPr userDrawn="1"/>
          </p:nvSpPr>
          <p:spPr bwMode="auto">
            <a:xfrm>
              <a:off x="0" y="3408363"/>
              <a:ext cx="365125" cy="41275"/>
            </a:xfrm>
            <a:prstGeom prst="rect">
              <a:avLst/>
            </a:prstGeom>
            <a:solidFill>
              <a:srgbClr val="E31E2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67" name="Rectangle 7"/>
            <p:cNvSpPr>
              <a:spLocks noChangeArrowheads="1"/>
            </p:cNvSpPr>
            <p:nvPr userDrawn="1"/>
          </p:nvSpPr>
          <p:spPr bwMode="auto">
            <a:xfrm>
              <a:off x="182563" y="3408363"/>
              <a:ext cx="366713" cy="41275"/>
            </a:xfrm>
            <a:prstGeom prst="rect">
              <a:avLst/>
            </a:prstGeom>
            <a:solidFill>
              <a:srgbClr val="E42C2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68" name="Rectangle 8"/>
            <p:cNvSpPr>
              <a:spLocks noChangeArrowheads="1"/>
            </p:cNvSpPr>
            <p:nvPr userDrawn="1"/>
          </p:nvSpPr>
          <p:spPr bwMode="auto">
            <a:xfrm>
              <a:off x="365125" y="3408363"/>
              <a:ext cx="366713" cy="41275"/>
            </a:xfrm>
            <a:prstGeom prst="rect">
              <a:avLst/>
            </a:prstGeom>
            <a:solidFill>
              <a:srgbClr val="E53A2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69" name="Rectangle 9"/>
            <p:cNvSpPr>
              <a:spLocks noChangeArrowheads="1"/>
            </p:cNvSpPr>
            <p:nvPr userDrawn="1"/>
          </p:nvSpPr>
          <p:spPr bwMode="auto">
            <a:xfrm>
              <a:off x="549275" y="3408363"/>
              <a:ext cx="365125" cy="41275"/>
            </a:xfrm>
            <a:prstGeom prst="rect">
              <a:avLst/>
            </a:prstGeom>
            <a:solidFill>
              <a:srgbClr val="E7462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70" name="Rectangle 10"/>
            <p:cNvSpPr>
              <a:spLocks noChangeArrowheads="1"/>
            </p:cNvSpPr>
            <p:nvPr userDrawn="1"/>
          </p:nvSpPr>
          <p:spPr bwMode="auto">
            <a:xfrm>
              <a:off x="731838" y="3408363"/>
              <a:ext cx="365125" cy="41275"/>
            </a:xfrm>
            <a:prstGeom prst="rect">
              <a:avLst/>
            </a:prstGeom>
            <a:solidFill>
              <a:srgbClr val="E8512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71" name="Rectangle 11"/>
            <p:cNvSpPr>
              <a:spLocks noChangeArrowheads="1"/>
            </p:cNvSpPr>
            <p:nvPr userDrawn="1"/>
          </p:nvSpPr>
          <p:spPr bwMode="auto">
            <a:xfrm>
              <a:off x="914400" y="3408363"/>
              <a:ext cx="365125" cy="41275"/>
            </a:xfrm>
            <a:prstGeom prst="rect">
              <a:avLst/>
            </a:prstGeom>
            <a:solidFill>
              <a:srgbClr val="EA5D21"/>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72" name="Rectangle 12"/>
            <p:cNvSpPr>
              <a:spLocks noChangeArrowheads="1"/>
            </p:cNvSpPr>
            <p:nvPr userDrawn="1"/>
          </p:nvSpPr>
          <p:spPr bwMode="auto">
            <a:xfrm>
              <a:off x="1096963" y="3408363"/>
              <a:ext cx="366713" cy="41275"/>
            </a:xfrm>
            <a:prstGeom prst="rect">
              <a:avLst/>
            </a:prstGeom>
            <a:solidFill>
              <a:srgbClr val="EC691F"/>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73" name="Rectangle 13"/>
            <p:cNvSpPr>
              <a:spLocks noChangeArrowheads="1"/>
            </p:cNvSpPr>
            <p:nvPr userDrawn="1"/>
          </p:nvSpPr>
          <p:spPr bwMode="auto">
            <a:xfrm>
              <a:off x="1279525" y="3408363"/>
              <a:ext cx="366713" cy="41275"/>
            </a:xfrm>
            <a:prstGeom prst="rect">
              <a:avLst/>
            </a:prstGeom>
            <a:solidFill>
              <a:srgbClr val="EE741D"/>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74" name="Rectangle 14"/>
            <p:cNvSpPr>
              <a:spLocks noChangeArrowheads="1"/>
            </p:cNvSpPr>
            <p:nvPr userDrawn="1"/>
          </p:nvSpPr>
          <p:spPr bwMode="auto">
            <a:xfrm>
              <a:off x="1463675" y="3408363"/>
              <a:ext cx="365125" cy="41275"/>
            </a:xfrm>
            <a:prstGeom prst="rect">
              <a:avLst/>
            </a:prstGeom>
            <a:solidFill>
              <a:srgbClr val="EF7E1A"/>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75" name="Rectangle 15"/>
            <p:cNvSpPr>
              <a:spLocks noChangeArrowheads="1"/>
            </p:cNvSpPr>
            <p:nvPr userDrawn="1"/>
          </p:nvSpPr>
          <p:spPr bwMode="auto">
            <a:xfrm>
              <a:off x="1646238" y="3408363"/>
              <a:ext cx="365125" cy="41275"/>
            </a:xfrm>
            <a:prstGeom prst="rect">
              <a:avLst/>
            </a:prstGeom>
            <a:solidFill>
              <a:srgbClr val="F18817"/>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76" name="Rectangle 16"/>
            <p:cNvSpPr>
              <a:spLocks noChangeArrowheads="1"/>
            </p:cNvSpPr>
            <p:nvPr userDrawn="1"/>
          </p:nvSpPr>
          <p:spPr bwMode="auto">
            <a:xfrm>
              <a:off x="1828800" y="3408363"/>
              <a:ext cx="365125" cy="41275"/>
            </a:xfrm>
            <a:prstGeom prst="rect">
              <a:avLst/>
            </a:prstGeom>
            <a:solidFill>
              <a:srgbClr val="F3931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77" name="Rectangle 17"/>
            <p:cNvSpPr>
              <a:spLocks noChangeArrowheads="1"/>
            </p:cNvSpPr>
            <p:nvPr userDrawn="1"/>
          </p:nvSpPr>
          <p:spPr bwMode="auto">
            <a:xfrm>
              <a:off x="2011363" y="3408363"/>
              <a:ext cx="366713" cy="41275"/>
            </a:xfrm>
            <a:prstGeom prst="rect">
              <a:avLst/>
            </a:prstGeom>
            <a:solidFill>
              <a:srgbClr val="F49C0F"/>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78" name="Rectangle 18"/>
            <p:cNvSpPr>
              <a:spLocks noChangeArrowheads="1"/>
            </p:cNvSpPr>
            <p:nvPr userDrawn="1"/>
          </p:nvSpPr>
          <p:spPr bwMode="auto">
            <a:xfrm>
              <a:off x="2193925" y="3408363"/>
              <a:ext cx="366713" cy="41275"/>
            </a:xfrm>
            <a:prstGeom prst="rect">
              <a:avLst/>
            </a:prstGeom>
            <a:solidFill>
              <a:srgbClr val="F6A607"/>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79" name="Rectangle 19"/>
            <p:cNvSpPr>
              <a:spLocks noChangeArrowheads="1"/>
            </p:cNvSpPr>
            <p:nvPr userDrawn="1"/>
          </p:nvSpPr>
          <p:spPr bwMode="auto">
            <a:xfrm>
              <a:off x="2378075" y="3408363"/>
              <a:ext cx="365125" cy="41275"/>
            </a:xfrm>
            <a:prstGeom prst="rect">
              <a:avLst/>
            </a:prstGeom>
            <a:solidFill>
              <a:srgbClr val="F8B00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80" name="Rectangle 20"/>
            <p:cNvSpPr>
              <a:spLocks noChangeArrowheads="1"/>
            </p:cNvSpPr>
            <p:nvPr userDrawn="1"/>
          </p:nvSpPr>
          <p:spPr bwMode="auto">
            <a:xfrm>
              <a:off x="2560638" y="3408363"/>
              <a:ext cx="365125" cy="41275"/>
            </a:xfrm>
            <a:prstGeom prst="rect">
              <a:avLst/>
            </a:prstGeom>
            <a:solidFill>
              <a:srgbClr val="FBBA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81" name="Rectangle 21"/>
            <p:cNvSpPr>
              <a:spLocks noChangeArrowheads="1"/>
            </p:cNvSpPr>
            <p:nvPr userDrawn="1"/>
          </p:nvSpPr>
          <p:spPr bwMode="auto">
            <a:xfrm>
              <a:off x="2743200" y="3408363"/>
              <a:ext cx="365125" cy="41275"/>
            </a:xfrm>
            <a:prstGeom prst="rect">
              <a:avLst/>
            </a:prstGeom>
            <a:solidFill>
              <a:srgbClr val="FBBB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82" name="Rectangle 22"/>
            <p:cNvSpPr>
              <a:spLocks noChangeArrowheads="1"/>
            </p:cNvSpPr>
            <p:nvPr userDrawn="1"/>
          </p:nvSpPr>
          <p:spPr bwMode="auto">
            <a:xfrm>
              <a:off x="2925763" y="3408363"/>
              <a:ext cx="366713" cy="41275"/>
            </a:xfrm>
            <a:prstGeom prst="rect">
              <a:avLst/>
            </a:prstGeom>
            <a:solidFill>
              <a:srgbClr val="FBBD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83" name="Rectangle 23"/>
            <p:cNvSpPr>
              <a:spLocks noChangeArrowheads="1"/>
            </p:cNvSpPr>
            <p:nvPr userDrawn="1"/>
          </p:nvSpPr>
          <p:spPr bwMode="auto">
            <a:xfrm>
              <a:off x="3108325" y="3408363"/>
              <a:ext cx="366713" cy="41275"/>
            </a:xfrm>
            <a:prstGeom prst="rect">
              <a:avLst/>
            </a:prstGeom>
            <a:solidFill>
              <a:srgbClr val="FCBF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84" name="Rectangle 24"/>
            <p:cNvSpPr>
              <a:spLocks noChangeArrowheads="1"/>
            </p:cNvSpPr>
            <p:nvPr userDrawn="1"/>
          </p:nvSpPr>
          <p:spPr bwMode="auto">
            <a:xfrm>
              <a:off x="3292475" y="3408363"/>
              <a:ext cx="365125" cy="41275"/>
            </a:xfrm>
            <a:prstGeom prst="rect">
              <a:avLst/>
            </a:prstGeom>
            <a:solidFill>
              <a:srgbClr val="FCC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85" name="Rectangle 25"/>
            <p:cNvSpPr>
              <a:spLocks noChangeArrowheads="1"/>
            </p:cNvSpPr>
            <p:nvPr userDrawn="1"/>
          </p:nvSpPr>
          <p:spPr bwMode="auto">
            <a:xfrm>
              <a:off x="3475038" y="3408363"/>
              <a:ext cx="365125" cy="41275"/>
            </a:xfrm>
            <a:prstGeom prst="rect">
              <a:avLst/>
            </a:prstGeom>
            <a:solidFill>
              <a:srgbClr val="FCC2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86" name="Rectangle 26"/>
            <p:cNvSpPr>
              <a:spLocks noChangeArrowheads="1"/>
            </p:cNvSpPr>
            <p:nvPr userDrawn="1"/>
          </p:nvSpPr>
          <p:spPr bwMode="auto">
            <a:xfrm>
              <a:off x="3657600" y="3408363"/>
              <a:ext cx="365125" cy="41275"/>
            </a:xfrm>
            <a:prstGeom prst="rect">
              <a:avLst/>
            </a:prstGeom>
            <a:solidFill>
              <a:srgbClr val="FDC4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87" name="Rectangle 27"/>
            <p:cNvSpPr>
              <a:spLocks noChangeArrowheads="1"/>
            </p:cNvSpPr>
            <p:nvPr userDrawn="1"/>
          </p:nvSpPr>
          <p:spPr bwMode="auto">
            <a:xfrm>
              <a:off x="3840163" y="3408363"/>
              <a:ext cx="366713" cy="41275"/>
            </a:xfrm>
            <a:prstGeom prst="rect">
              <a:avLst/>
            </a:prstGeom>
            <a:solidFill>
              <a:srgbClr val="FDC6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88" name="Rectangle 28"/>
            <p:cNvSpPr>
              <a:spLocks noChangeArrowheads="1"/>
            </p:cNvSpPr>
            <p:nvPr userDrawn="1"/>
          </p:nvSpPr>
          <p:spPr bwMode="auto">
            <a:xfrm>
              <a:off x="4022725" y="3408363"/>
              <a:ext cx="366713" cy="41275"/>
            </a:xfrm>
            <a:prstGeom prst="rect">
              <a:avLst/>
            </a:prstGeom>
            <a:solidFill>
              <a:srgbClr val="FDC7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89" name="Rectangle 29"/>
            <p:cNvSpPr>
              <a:spLocks noChangeArrowheads="1"/>
            </p:cNvSpPr>
            <p:nvPr userDrawn="1"/>
          </p:nvSpPr>
          <p:spPr bwMode="auto">
            <a:xfrm>
              <a:off x="4206875" y="3408363"/>
              <a:ext cx="365125" cy="41275"/>
            </a:xfrm>
            <a:prstGeom prst="rect">
              <a:avLst/>
            </a:prstGeom>
            <a:solidFill>
              <a:srgbClr val="FEC9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90" name="Rectangle 30"/>
            <p:cNvSpPr>
              <a:spLocks noChangeArrowheads="1"/>
            </p:cNvSpPr>
            <p:nvPr userDrawn="1"/>
          </p:nvSpPr>
          <p:spPr bwMode="auto">
            <a:xfrm>
              <a:off x="4389438" y="3408363"/>
              <a:ext cx="365125" cy="41275"/>
            </a:xfrm>
            <a:prstGeom prst="rect">
              <a:avLst/>
            </a:prstGeom>
            <a:solidFill>
              <a:srgbClr val="FECB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91" name="Rectangle 31"/>
            <p:cNvSpPr>
              <a:spLocks noChangeArrowheads="1"/>
            </p:cNvSpPr>
            <p:nvPr userDrawn="1"/>
          </p:nvSpPr>
          <p:spPr bwMode="auto">
            <a:xfrm>
              <a:off x="4572000" y="3408363"/>
              <a:ext cx="365125" cy="41275"/>
            </a:xfrm>
            <a:prstGeom prst="rect">
              <a:avLst/>
            </a:prstGeom>
            <a:solidFill>
              <a:srgbClr val="FBCB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92" name="Rectangle 32"/>
            <p:cNvSpPr>
              <a:spLocks noChangeArrowheads="1"/>
            </p:cNvSpPr>
            <p:nvPr userDrawn="1"/>
          </p:nvSpPr>
          <p:spPr bwMode="auto">
            <a:xfrm>
              <a:off x="4754563" y="3408363"/>
              <a:ext cx="366713" cy="41275"/>
            </a:xfrm>
            <a:prstGeom prst="rect">
              <a:avLst/>
            </a:prstGeom>
            <a:solidFill>
              <a:srgbClr val="F3CA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93" name="Rectangle 33"/>
            <p:cNvSpPr>
              <a:spLocks noChangeArrowheads="1"/>
            </p:cNvSpPr>
            <p:nvPr userDrawn="1"/>
          </p:nvSpPr>
          <p:spPr bwMode="auto">
            <a:xfrm>
              <a:off x="4937125" y="3408363"/>
              <a:ext cx="366713" cy="41275"/>
            </a:xfrm>
            <a:prstGeom prst="rect">
              <a:avLst/>
            </a:prstGeom>
            <a:solidFill>
              <a:srgbClr val="ECC8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94" name="Rectangle 34"/>
            <p:cNvSpPr>
              <a:spLocks noChangeArrowheads="1"/>
            </p:cNvSpPr>
            <p:nvPr userDrawn="1"/>
          </p:nvSpPr>
          <p:spPr bwMode="auto">
            <a:xfrm>
              <a:off x="5121275" y="3408363"/>
              <a:ext cx="365125" cy="41275"/>
            </a:xfrm>
            <a:prstGeom prst="rect">
              <a:avLst/>
            </a:prstGeom>
            <a:solidFill>
              <a:srgbClr val="E4C60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95" name="Rectangle 35"/>
            <p:cNvSpPr>
              <a:spLocks noChangeArrowheads="1"/>
            </p:cNvSpPr>
            <p:nvPr userDrawn="1"/>
          </p:nvSpPr>
          <p:spPr bwMode="auto">
            <a:xfrm>
              <a:off x="5303838" y="3408363"/>
              <a:ext cx="365125" cy="41275"/>
            </a:xfrm>
            <a:prstGeom prst="rect">
              <a:avLst/>
            </a:prstGeom>
            <a:solidFill>
              <a:srgbClr val="DCC50A"/>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96" name="Rectangle 36"/>
            <p:cNvSpPr>
              <a:spLocks noChangeArrowheads="1"/>
            </p:cNvSpPr>
            <p:nvPr userDrawn="1"/>
          </p:nvSpPr>
          <p:spPr bwMode="auto">
            <a:xfrm>
              <a:off x="5486400" y="3408363"/>
              <a:ext cx="365125" cy="41275"/>
            </a:xfrm>
            <a:prstGeom prst="rect">
              <a:avLst/>
            </a:prstGeom>
            <a:solidFill>
              <a:srgbClr val="D5C30E"/>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97" name="Rectangle 37"/>
            <p:cNvSpPr>
              <a:spLocks noChangeArrowheads="1"/>
            </p:cNvSpPr>
            <p:nvPr userDrawn="1"/>
          </p:nvSpPr>
          <p:spPr bwMode="auto">
            <a:xfrm>
              <a:off x="5668963" y="3408363"/>
              <a:ext cx="366713" cy="41275"/>
            </a:xfrm>
            <a:prstGeom prst="rect">
              <a:avLst/>
            </a:prstGeom>
            <a:solidFill>
              <a:srgbClr val="CCC117"/>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98" name="Rectangle 38"/>
            <p:cNvSpPr>
              <a:spLocks noChangeArrowheads="1"/>
            </p:cNvSpPr>
            <p:nvPr userDrawn="1"/>
          </p:nvSpPr>
          <p:spPr bwMode="auto">
            <a:xfrm>
              <a:off x="5851525" y="3408363"/>
              <a:ext cx="366713" cy="41275"/>
            </a:xfrm>
            <a:prstGeom prst="rect">
              <a:avLst/>
            </a:prstGeom>
            <a:solidFill>
              <a:srgbClr val="B8BC21"/>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99" name="Rectangle 39"/>
            <p:cNvSpPr>
              <a:spLocks noChangeArrowheads="1"/>
            </p:cNvSpPr>
            <p:nvPr userDrawn="1"/>
          </p:nvSpPr>
          <p:spPr bwMode="auto">
            <a:xfrm>
              <a:off x="6035675" y="3408363"/>
              <a:ext cx="365125" cy="41275"/>
            </a:xfrm>
            <a:prstGeom prst="rect">
              <a:avLst/>
            </a:prstGeom>
            <a:solidFill>
              <a:srgbClr val="A3B829"/>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00" name="Rectangle 40"/>
            <p:cNvSpPr>
              <a:spLocks noChangeArrowheads="1"/>
            </p:cNvSpPr>
            <p:nvPr userDrawn="1"/>
          </p:nvSpPr>
          <p:spPr bwMode="auto">
            <a:xfrm>
              <a:off x="6218238" y="3408363"/>
              <a:ext cx="365125" cy="41275"/>
            </a:xfrm>
            <a:prstGeom prst="rect">
              <a:avLst/>
            </a:prstGeom>
            <a:solidFill>
              <a:srgbClr val="8CB23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01" name="Rectangle 41"/>
            <p:cNvSpPr>
              <a:spLocks noChangeArrowheads="1"/>
            </p:cNvSpPr>
            <p:nvPr userDrawn="1"/>
          </p:nvSpPr>
          <p:spPr bwMode="auto">
            <a:xfrm>
              <a:off x="6400800" y="3408363"/>
              <a:ext cx="365125" cy="41275"/>
            </a:xfrm>
            <a:prstGeom prst="rect">
              <a:avLst/>
            </a:prstGeom>
            <a:solidFill>
              <a:srgbClr val="71AD36"/>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02" name="Rectangle 42"/>
            <p:cNvSpPr>
              <a:spLocks noChangeArrowheads="1"/>
            </p:cNvSpPr>
            <p:nvPr userDrawn="1"/>
          </p:nvSpPr>
          <p:spPr bwMode="auto">
            <a:xfrm>
              <a:off x="6583363" y="3408363"/>
              <a:ext cx="366713" cy="41275"/>
            </a:xfrm>
            <a:prstGeom prst="rect">
              <a:avLst/>
            </a:prstGeom>
            <a:solidFill>
              <a:srgbClr val="51A73B"/>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03" name="Rectangle 43"/>
            <p:cNvSpPr>
              <a:spLocks noChangeArrowheads="1"/>
            </p:cNvSpPr>
            <p:nvPr userDrawn="1"/>
          </p:nvSpPr>
          <p:spPr bwMode="auto">
            <a:xfrm>
              <a:off x="6765925" y="3408363"/>
              <a:ext cx="366713" cy="41275"/>
            </a:xfrm>
            <a:prstGeom prst="rect">
              <a:avLst/>
            </a:prstGeom>
            <a:solidFill>
              <a:srgbClr val="1DA24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04" name="Rectangle 44"/>
            <p:cNvSpPr>
              <a:spLocks noChangeArrowheads="1"/>
            </p:cNvSpPr>
            <p:nvPr userDrawn="1"/>
          </p:nvSpPr>
          <p:spPr bwMode="auto">
            <a:xfrm>
              <a:off x="6950075" y="3408363"/>
              <a:ext cx="365125" cy="41275"/>
            </a:xfrm>
            <a:prstGeom prst="rect">
              <a:avLst/>
            </a:prstGeom>
            <a:solidFill>
              <a:srgbClr val="009D4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05" name="Rectangle 45"/>
            <p:cNvSpPr>
              <a:spLocks noChangeArrowheads="1"/>
            </p:cNvSpPr>
            <p:nvPr userDrawn="1"/>
          </p:nvSpPr>
          <p:spPr bwMode="auto">
            <a:xfrm>
              <a:off x="7132638" y="3408363"/>
              <a:ext cx="365125" cy="41275"/>
            </a:xfrm>
            <a:prstGeom prst="rect">
              <a:avLst/>
            </a:prstGeom>
            <a:solidFill>
              <a:srgbClr val="009846"/>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06" name="Rectangle 46"/>
            <p:cNvSpPr>
              <a:spLocks noChangeArrowheads="1"/>
            </p:cNvSpPr>
            <p:nvPr userDrawn="1"/>
          </p:nvSpPr>
          <p:spPr bwMode="auto">
            <a:xfrm>
              <a:off x="7315200" y="3408363"/>
              <a:ext cx="365125" cy="41275"/>
            </a:xfrm>
            <a:prstGeom prst="rect">
              <a:avLst/>
            </a:prstGeom>
            <a:solidFill>
              <a:srgbClr val="008C57"/>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07" name="Rectangle 47"/>
            <p:cNvSpPr>
              <a:spLocks noChangeArrowheads="1"/>
            </p:cNvSpPr>
            <p:nvPr userDrawn="1"/>
          </p:nvSpPr>
          <p:spPr bwMode="auto">
            <a:xfrm>
              <a:off x="7497763" y="3408363"/>
              <a:ext cx="366713" cy="41275"/>
            </a:xfrm>
            <a:prstGeom prst="rect">
              <a:avLst/>
            </a:prstGeom>
            <a:solidFill>
              <a:srgbClr val="008068"/>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08" name="Rectangle 48"/>
            <p:cNvSpPr>
              <a:spLocks noChangeArrowheads="1"/>
            </p:cNvSpPr>
            <p:nvPr userDrawn="1"/>
          </p:nvSpPr>
          <p:spPr bwMode="auto">
            <a:xfrm>
              <a:off x="7680325" y="3408363"/>
              <a:ext cx="366713" cy="41275"/>
            </a:xfrm>
            <a:prstGeom prst="rect">
              <a:avLst/>
            </a:prstGeom>
            <a:solidFill>
              <a:srgbClr val="00727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09" name="Rectangle 49"/>
            <p:cNvSpPr>
              <a:spLocks noChangeArrowheads="1"/>
            </p:cNvSpPr>
            <p:nvPr userDrawn="1"/>
          </p:nvSpPr>
          <p:spPr bwMode="auto">
            <a:xfrm>
              <a:off x="7864475" y="3408363"/>
              <a:ext cx="365125" cy="41275"/>
            </a:xfrm>
            <a:prstGeom prst="rect">
              <a:avLst/>
            </a:prstGeom>
            <a:solidFill>
              <a:srgbClr val="00637F"/>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10" name="Rectangle 50"/>
            <p:cNvSpPr>
              <a:spLocks noChangeArrowheads="1"/>
            </p:cNvSpPr>
            <p:nvPr userDrawn="1"/>
          </p:nvSpPr>
          <p:spPr bwMode="auto">
            <a:xfrm>
              <a:off x="8047038" y="3408363"/>
              <a:ext cx="365125" cy="41275"/>
            </a:xfrm>
            <a:prstGeom prst="rect">
              <a:avLst/>
            </a:prstGeom>
            <a:solidFill>
              <a:srgbClr val="18538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11" name="Rectangle 51"/>
            <p:cNvSpPr>
              <a:spLocks noChangeArrowheads="1"/>
            </p:cNvSpPr>
            <p:nvPr userDrawn="1"/>
          </p:nvSpPr>
          <p:spPr bwMode="auto">
            <a:xfrm>
              <a:off x="8229600" y="3408363"/>
              <a:ext cx="365125" cy="41275"/>
            </a:xfrm>
            <a:prstGeom prst="rect">
              <a:avLst/>
            </a:prstGeom>
            <a:solidFill>
              <a:srgbClr val="2E428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12" name="Rectangle 52"/>
            <p:cNvSpPr>
              <a:spLocks noChangeArrowheads="1"/>
            </p:cNvSpPr>
            <p:nvPr userDrawn="1"/>
          </p:nvSpPr>
          <p:spPr bwMode="auto">
            <a:xfrm>
              <a:off x="8412163" y="3408363"/>
              <a:ext cx="366713" cy="41275"/>
            </a:xfrm>
            <a:prstGeom prst="rect">
              <a:avLst/>
            </a:prstGeom>
            <a:solidFill>
              <a:srgbClr val="313E8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13" name="Rectangle 53"/>
            <p:cNvSpPr>
              <a:spLocks noChangeArrowheads="1"/>
            </p:cNvSpPr>
            <p:nvPr userDrawn="1"/>
          </p:nvSpPr>
          <p:spPr bwMode="auto">
            <a:xfrm>
              <a:off x="8594725" y="3408363"/>
              <a:ext cx="366713" cy="41275"/>
            </a:xfrm>
            <a:prstGeom prst="rect">
              <a:avLst/>
            </a:prstGeom>
            <a:solidFill>
              <a:srgbClr val="333B8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14" name="Rectangle 54"/>
            <p:cNvSpPr>
              <a:spLocks noChangeArrowheads="1"/>
            </p:cNvSpPr>
            <p:nvPr userDrawn="1"/>
          </p:nvSpPr>
          <p:spPr bwMode="auto">
            <a:xfrm>
              <a:off x="8778875" y="3408363"/>
              <a:ext cx="365125" cy="41275"/>
            </a:xfrm>
            <a:prstGeom prst="rect">
              <a:avLst/>
            </a:prstGeom>
            <a:solidFill>
              <a:srgbClr val="35388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15" name="Rectangle 55"/>
            <p:cNvSpPr>
              <a:spLocks noChangeArrowheads="1"/>
            </p:cNvSpPr>
            <p:nvPr userDrawn="1"/>
          </p:nvSpPr>
          <p:spPr bwMode="auto">
            <a:xfrm>
              <a:off x="8961438" y="3408363"/>
              <a:ext cx="182563" cy="41275"/>
            </a:xfrm>
            <a:prstGeom prst="rect">
              <a:avLst/>
            </a:prstGeom>
            <a:solidFill>
              <a:srgbClr val="39318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16" name="Freeform 56"/>
            <p:cNvSpPr>
              <a:spLocks/>
            </p:cNvSpPr>
            <p:nvPr userDrawn="1"/>
          </p:nvSpPr>
          <p:spPr bwMode="auto">
            <a:xfrm>
              <a:off x="9144000" y="3408363"/>
              <a:ext cx="1588" cy="41275"/>
            </a:xfrm>
            <a:custGeom>
              <a:avLst/>
              <a:gdLst/>
              <a:ahLst/>
              <a:cxnLst>
                <a:cxn ang="0">
                  <a:pos x="0" y="78"/>
                </a:cxn>
                <a:cxn ang="0">
                  <a:pos x="0" y="0"/>
                </a:cxn>
                <a:cxn ang="0">
                  <a:pos x="0" y="78"/>
                </a:cxn>
              </a:cxnLst>
              <a:rect l="0" t="0" r="r" b="b"/>
              <a:pathLst>
                <a:path h="78">
                  <a:moveTo>
                    <a:pt x="0" y="78"/>
                  </a:moveTo>
                  <a:lnTo>
                    <a:pt x="0" y="0"/>
                  </a:lnTo>
                  <a:lnTo>
                    <a:pt x="0" y="78"/>
                  </a:lnTo>
                  <a:close/>
                </a:path>
              </a:pathLst>
            </a:custGeom>
            <a:solidFill>
              <a:srgbClr val="393185"/>
            </a:solidFill>
            <a:ln w="9525">
              <a:noFill/>
              <a:round/>
              <a:headEnd/>
              <a:tailEnd/>
            </a:ln>
          </p:spPr>
          <p:txBody>
            <a:bodyPr vert="horz" wrap="square" lIns="91440" tIns="45720" rIns="91440" bIns="45720" numCol="1" anchor="t" anchorCtr="0" compatLnSpc="1">
              <a:prstTxWarp prst="textNoShape">
                <a:avLst/>
              </a:prstTxWarp>
            </a:bodyPr>
            <a:lstStyle/>
            <a:p>
              <a:endParaRPr lang="en-IN" dirty="0"/>
            </a:p>
          </p:txBody>
        </p:sp>
      </p:grpSp>
    </p:spTree>
    <p:extLst>
      <p:ext uri="{BB962C8B-B14F-4D97-AF65-F5344CB8AC3E}">
        <p14:creationId xmlns:p14="http://schemas.microsoft.com/office/powerpoint/2010/main" val="38130369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Lst>
  <p:timing>
    <p:tnLst>
      <p:par>
        <p:cTn id="1" dur="indefinite" restart="never" nodeType="tmRoot"/>
      </p:par>
    </p:tnLst>
  </p:timing>
  <p:txStyles>
    <p:titleStyle>
      <a:lvl1pPr algn="l" defTabSz="457200" rtl="0" eaLnBrk="1" latinLnBrk="0" hangingPunct="1">
        <a:spcBef>
          <a:spcPct val="0"/>
        </a:spcBef>
        <a:buNone/>
        <a:defRPr lang="en-US" sz="3000" b="1" kern="1200" dirty="0">
          <a:solidFill>
            <a:schemeClr val="tx1">
              <a:lumMod val="65000"/>
              <a:lumOff val="35000"/>
            </a:schemeClr>
          </a:solidFill>
          <a:latin typeface="+mj-lt"/>
          <a:ea typeface="+mn-ea"/>
          <a:cs typeface="Arial"/>
        </a:defRPr>
      </a:lvl1pPr>
    </p:titleStyle>
    <p:bodyStyle>
      <a:lvl1pPr marL="231775" indent="-231775" algn="l" defTabSz="457200" rtl="0" eaLnBrk="1" latinLnBrk="0" hangingPunct="1">
        <a:spcBef>
          <a:spcPct val="20000"/>
        </a:spcBef>
        <a:buFont typeface="Arial"/>
        <a:buChar char="•"/>
        <a:defRPr kumimoji="0" lang="en-US" sz="2000" b="0" i="0" u="none" strike="noStrike" kern="1200" cap="none" spc="0" normalizeH="0" baseline="0" noProof="0" dirty="0" smtClean="0">
          <a:ln>
            <a:noFill/>
          </a:ln>
          <a:solidFill>
            <a:schemeClr val="tx1">
              <a:lumMod val="65000"/>
              <a:lumOff val="35000"/>
            </a:schemeClr>
          </a:solidFill>
          <a:effectLst/>
          <a:uLnTx/>
          <a:uFillTx/>
          <a:latin typeface="+mn-lt"/>
          <a:ea typeface="+mn-ea"/>
          <a:cs typeface="Arial"/>
        </a:defRPr>
      </a:lvl1pPr>
      <a:lvl2pPr marL="742950" indent="-285750" algn="l" defTabSz="457200" rtl="0" eaLnBrk="1" latinLnBrk="0" hangingPunct="1">
        <a:spcBef>
          <a:spcPct val="20000"/>
        </a:spcBef>
        <a:buFont typeface="Arial"/>
        <a:buChar char="–"/>
        <a:defRPr kumimoji="0" lang="en-US" sz="18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defRPr>
      </a:lvl2pPr>
      <a:lvl3pPr marL="1143000" indent="-228600" algn="l" defTabSz="457200" rtl="0" eaLnBrk="1" latinLnBrk="0" hangingPunct="1">
        <a:spcBef>
          <a:spcPct val="20000"/>
        </a:spcBef>
        <a:buFont typeface="Arial"/>
        <a:buChar char="•"/>
        <a:defRPr kumimoji="0" lang="en-US" sz="16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defRPr>
      </a:lvl3pPr>
      <a:lvl4pPr marL="1600200" indent="-228600" algn="l" defTabSz="457200" rtl="0" eaLnBrk="1" latinLnBrk="0" hangingPunct="1">
        <a:spcBef>
          <a:spcPct val="20000"/>
        </a:spcBef>
        <a:buFont typeface="Arial"/>
        <a:buChar char="–"/>
        <a:defRPr kumimoji="0" lang="en-US" sz="14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defRPr>
      </a:lvl4pPr>
      <a:lvl5pPr marL="2057400" indent="-228600" algn="l" defTabSz="457200" rtl="0" eaLnBrk="1" latinLnBrk="0" hangingPunct="1">
        <a:spcBef>
          <a:spcPct val="20000"/>
        </a:spcBef>
        <a:buFont typeface="Arial"/>
        <a:buChar char="»"/>
        <a:defRPr kumimoji="0" lang="en-US" sz="1200" b="0" i="0" u="none" strike="noStrike" kern="1200" cap="none" spc="0" normalizeH="0" baseline="0" noProof="0" dirty="0">
          <a:ln>
            <a:noFill/>
          </a:ln>
          <a:solidFill>
            <a:schemeClr val="tx1">
              <a:lumMod val="65000"/>
              <a:lumOff val="35000"/>
            </a:schemeClr>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5.xml"/><Relationship Id="rId1" Type="http://schemas.openxmlformats.org/officeDocument/2006/relationships/vmlDrawing" Target="../drawings/vmlDrawing1.vml"/><Relationship Id="rId5" Type="http://schemas.openxmlformats.org/officeDocument/2006/relationships/image" Target="../media/image7.png"/><Relationship Id="rId4" Type="http://schemas.openxmlformats.org/officeDocument/2006/relationships/oleObject" Target="../embeddings/oleObject1.bin"/></Relationships>
</file>

<file path=ppt/slides/_rels/slide3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7.xml"/><Relationship Id="rId1" Type="http://schemas.openxmlformats.org/officeDocument/2006/relationships/slideLayout" Target="../slideLayouts/slideLayout5.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3" Type="http://schemas.openxmlformats.org/officeDocument/2006/relationships/hyperlink" Target="http://www.ceng.metu.edu.tr/" TargetMode="External"/><Relationship Id="rId2" Type="http://schemas.openxmlformats.org/officeDocument/2006/relationships/notesSlide" Target="../notesSlides/notesSlide45.xml"/><Relationship Id="rId1" Type="http://schemas.openxmlformats.org/officeDocument/2006/relationships/slideLayout" Target="../slideLayouts/slideLayout5.xml"/><Relationship Id="rId6" Type="http://schemas.openxmlformats.org/officeDocument/2006/relationships/hyperlink" Target="http://docs.oracle.com/cd/B13789_01/server.101/b10759/statements_10002.htm" TargetMode="External"/><Relationship Id="rId5" Type="http://schemas.openxmlformats.org/officeDocument/2006/relationships/hyperlink" Target="http://docs.oracle.com/cd/B13789_01/server.101/b10759/statements_9003.htm" TargetMode="External"/><Relationship Id="rId4" Type="http://schemas.openxmlformats.org/officeDocument/2006/relationships/hyperlink" Target="http://docs.oracle.com/cd/B13789_01/server.101/b10759/statements_3001.htm" TargetMode="Externa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648200" y="2209800"/>
            <a:ext cx="4142266" cy="1547161"/>
          </a:xfrm>
        </p:spPr>
        <p:txBody>
          <a:bodyPr/>
          <a:lstStyle/>
          <a:p>
            <a:pPr algn="r"/>
            <a:r>
              <a:rPr lang="en-US" dirty="0" smtClean="0">
                <a:solidFill>
                  <a:schemeClr val="tx1"/>
                </a:solidFill>
              </a:rPr>
              <a:t>Introduction to Database</a:t>
            </a:r>
            <a:endParaRPr lang="en-US" dirty="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04800" y="145140"/>
            <a:ext cx="8382000" cy="553998"/>
          </a:xfrm>
        </p:spPr>
        <p:txBody>
          <a:bodyPr/>
          <a:lstStyle/>
          <a:p>
            <a:r>
              <a:rPr lang="en-US" dirty="0">
                <a:solidFill>
                  <a:schemeClr val="tx1"/>
                </a:solidFill>
              </a:rPr>
              <a:t>Benefits of Database Approach</a:t>
            </a:r>
          </a:p>
        </p:txBody>
      </p:sp>
      <p:sp>
        <p:nvSpPr>
          <p:cNvPr id="3" name="Text Placeholder 2"/>
          <p:cNvSpPr>
            <a:spLocks noGrp="1"/>
          </p:cNvSpPr>
          <p:nvPr>
            <p:ph type="body" sz="quarter" idx="16"/>
          </p:nvPr>
        </p:nvSpPr>
        <p:spPr>
          <a:xfrm>
            <a:off x="457200" y="990600"/>
            <a:ext cx="8240713" cy="4473575"/>
          </a:xfrm>
        </p:spPr>
        <p:txBody>
          <a:bodyPr/>
          <a:lstStyle/>
          <a:p>
            <a:r>
              <a:rPr lang="en-US" dirty="0" smtClean="0">
                <a:solidFill>
                  <a:schemeClr val="tx1"/>
                </a:solidFill>
              </a:rPr>
              <a:t>Easy access of DATA</a:t>
            </a:r>
          </a:p>
          <a:p>
            <a:r>
              <a:rPr lang="en-US" dirty="0" smtClean="0">
                <a:solidFill>
                  <a:schemeClr val="tx1"/>
                </a:solidFill>
              </a:rPr>
              <a:t>Redundancy is reduced</a:t>
            </a:r>
          </a:p>
          <a:p>
            <a:r>
              <a:rPr lang="en-US" dirty="0" smtClean="0">
                <a:solidFill>
                  <a:schemeClr val="tx1"/>
                </a:solidFill>
              </a:rPr>
              <a:t>Inconsistency is avoided</a:t>
            </a:r>
          </a:p>
          <a:p>
            <a:r>
              <a:rPr lang="en-US" dirty="0" smtClean="0">
                <a:solidFill>
                  <a:schemeClr val="tx1"/>
                </a:solidFill>
              </a:rPr>
              <a:t>Data is shared</a:t>
            </a:r>
          </a:p>
          <a:p>
            <a:r>
              <a:rPr lang="en-US" dirty="0" smtClean="0">
                <a:solidFill>
                  <a:schemeClr val="tx1"/>
                </a:solidFill>
              </a:rPr>
              <a:t>Standard’s are enforced</a:t>
            </a:r>
          </a:p>
          <a:p>
            <a:r>
              <a:rPr lang="en-US" dirty="0" smtClean="0">
                <a:solidFill>
                  <a:schemeClr val="tx1"/>
                </a:solidFill>
              </a:rPr>
              <a:t>Security is applied</a:t>
            </a:r>
          </a:p>
          <a:p>
            <a:r>
              <a:rPr lang="en-US" dirty="0" smtClean="0">
                <a:solidFill>
                  <a:schemeClr val="tx1"/>
                </a:solidFill>
              </a:rPr>
              <a:t>Integrity is maintained</a:t>
            </a:r>
          </a:p>
          <a:p>
            <a:r>
              <a:rPr lang="en-US" dirty="0" smtClean="0">
                <a:solidFill>
                  <a:schemeClr val="tx1"/>
                </a:solidFill>
              </a:rPr>
              <a:t>Data independency is provided</a:t>
            </a:r>
          </a:p>
          <a:p>
            <a:r>
              <a:rPr lang="en-US" dirty="0" smtClean="0">
                <a:solidFill>
                  <a:schemeClr val="tx1"/>
                </a:solidFill>
              </a:rPr>
              <a:t>Abstract view of DATA</a:t>
            </a:r>
          </a:p>
          <a:p>
            <a:r>
              <a:rPr lang="en-US" dirty="0" smtClean="0">
                <a:solidFill>
                  <a:schemeClr val="tx1"/>
                </a:solidFill>
              </a:rPr>
              <a:t>Multiple and simultaneous access of DATA</a:t>
            </a:r>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2400" y="140511"/>
            <a:ext cx="8525340" cy="553998"/>
          </a:xfrm>
        </p:spPr>
        <p:txBody>
          <a:bodyPr/>
          <a:lstStyle/>
          <a:p>
            <a:r>
              <a:rPr lang="en-US" dirty="0" smtClean="0">
                <a:solidFill>
                  <a:schemeClr val="tx1"/>
                </a:solidFill>
              </a:rPr>
              <a:t>Evolution of Database/ Types</a:t>
            </a:r>
            <a:endParaRPr lang="en-US" dirty="0">
              <a:solidFill>
                <a:schemeClr val="tx1"/>
              </a:solidFill>
            </a:endParaRPr>
          </a:p>
        </p:txBody>
      </p:sp>
      <p:sp>
        <p:nvSpPr>
          <p:cNvPr id="6" name="Text Placeholder 5"/>
          <p:cNvSpPr>
            <a:spLocks noGrp="1"/>
          </p:cNvSpPr>
          <p:nvPr>
            <p:ph type="body" sz="quarter" idx="11"/>
          </p:nvPr>
        </p:nvSpPr>
        <p:spPr>
          <a:xfrm>
            <a:off x="480204" y="990600"/>
            <a:ext cx="3810000" cy="5410200"/>
          </a:xfrm>
        </p:spPr>
        <p:txBody>
          <a:bodyPr>
            <a:normAutofit fontScale="92500" lnSpcReduction="10000"/>
          </a:bodyPr>
          <a:lstStyle/>
          <a:p>
            <a:pPr marL="231775" lvl="0" indent="-231775">
              <a:buFont typeface="Arial"/>
              <a:buChar char="•"/>
              <a:defRPr/>
            </a:pPr>
            <a:r>
              <a:rPr lang="en-US" sz="2200" dirty="0">
                <a:solidFill>
                  <a:schemeClr val="tx1"/>
                </a:solidFill>
              </a:rPr>
              <a:t>Mid 1940’s-File </a:t>
            </a:r>
            <a:r>
              <a:rPr lang="en-US" sz="2200" dirty="0" smtClean="0">
                <a:solidFill>
                  <a:schemeClr val="tx1"/>
                </a:solidFill>
              </a:rPr>
              <a:t>System</a:t>
            </a:r>
          </a:p>
          <a:p>
            <a:pPr marL="231775" lvl="0" indent="-231775">
              <a:buFont typeface="Arial"/>
              <a:buChar char="•"/>
              <a:defRPr/>
            </a:pPr>
            <a:endParaRPr lang="en-US" sz="2200" dirty="0">
              <a:solidFill>
                <a:schemeClr val="tx1"/>
              </a:solidFill>
            </a:endParaRPr>
          </a:p>
          <a:p>
            <a:pPr marL="231775" lvl="0" indent="-231775">
              <a:buFont typeface="Arial"/>
              <a:buChar char="•"/>
              <a:defRPr/>
            </a:pPr>
            <a:r>
              <a:rPr lang="en-US" sz="2200" dirty="0">
                <a:solidFill>
                  <a:schemeClr val="tx1"/>
                </a:solidFill>
              </a:rPr>
              <a:t>Mid 1950’s-Hierarchical Database System</a:t>
            </a:r>
          </a:p>
          <a:p>
            <a:pPr marL="231775" lvl="0" indent="-231775">
              <a:buFont typeface="Arial"/>
              <a:buChar char="•"/>
              <a:defRPr/>
            </a:pPr>
            <a:endParaRPr lang="en-US" sz="2200" dirty="0" smtClean="0">
              <a:solidFill>
                <a:schemeClr val="tx1"/>
              </a:solidFill>
            </a:endParaRPr>
          </a:p>
          <a:p>
            <a:pPr marL="231775" lvl="0" indent="-231775">
              <a:buFont typeface="Arial"/>
              <a:buChar char="•"/>
              <a:defRPr/>
            </a:pPr>
            <a:r>
              <a:rPr lang="en-US" sz="2200" dirty="0" smtClean="0">
                <a:solidFill>
                  <a:schemeClr val="tx1"/>
                </a:solidFill>
              </a:rPr>
              <a:t>Mid </a:t>
            </a:r>
            <a:r>
              <a:rPr lang="en-US" sz="2200" dirty="0">
                <a:solidFill>
                  <a:schemeClr val="tx1"/>
                </a:solidFill>
              </a:rPr>
              <a:t>1960’s-Network Database System</a:t>
            </a:r>
          </a:p>
          <a:p>
            <a:pPr marL="231775" lvl="0" indent="-231775">
              <a:buFont typeface="Arial"/>
              <a:buChar char="•"/>
              <a:defRPr/>
            </a:pPr>
            <a:endParaRPr lang="en-US" sz="2200" dirty="0" smtClean="0">
              <a:solidFill>
                <a:schemeClr val="tx1"/>
              </a:solidFill>
            </a:endParaRPr>
          </a:p>
          <a:p>
            <a:pPr marL="231775" lvl="0" indent="-231775">
              <a:buFont typeface="Arial"/>
              <a:buChar char="•"/>
              <a:defRPr/>
            </a:pPr>
            <a:r>
              <a:rPr lang="en-US" sz="2200" dirty="0" smtClean="0">
                <a:solidFill>
                  <a:schemeClr val="tx1"/>
                </a:solidFill>
              </a:rPr>
              <a:t>Mid </a:t>
            </a:r>
            <a:r>
              <a:rPr lang="en-US" sz="2200" dirty="0">
                <a:solidFill>
                  <a:schemeClr val="tx1"/>
                </a:solidFill>
              </a:rPr>
              <a:t>1970’s-Relational Database System </a:t>
            </a:r>
            <a:r>
              <a:rPr lang="en-US" sz="2200" dirty="0" smtClean="0">
                <a:solidFill>
                  <a:schemeClr val="tx1"/>
                </a:solidFill>
              </a:rPr>
              <a:t>                     </a:t>
            </a:r>
            <a:r>
              <a:rPr lang="en-US" sz="2200" dirty="0">
                <a:solidFill>
                  <a:schemeClr val="tx1"/>
                </a:solidFill>
              </a:rPr>
              <a:t>(Mathematical Set Theory)</a:t>
            </a:r>
          </a:p>
          <a:p>
            <a:pPr marL="231775" lvl="0" indent="-231775">
              <a:buFont typeface="Arial"/>
              <a:buChar char="•"/>
              <a:defRPr/>
            </a:pPr>
            <a:endParaRPr lang="en-US" sz="2200" dirty="0" smtClean="0">
              <a:solidFill>
                <a:schemeClr val="tx1"/>
              </a:solidFill>
            </a:endParaRPr>
          </a:p>
          <a:p>
            <a:pPr marL="231775" lvl="0" indent="-231775">
              <a:buFont typeface="Arial"/>
              <a:buChar char="•"/>
              <a:defRPr/>
            </a:pPr>
            <a:r>
              <a:rPr lang="en-US" sz="2200" dirty="0" smtClean="0">
                <a:solidFill>
                  <a:schemeClr val="tx1"/>
                </a:solidFill>
              </a:rPr>
              <a:t>Mid </a:t>
            </a:r>
            <a:r>
              <a:rPr lang="en-US" sz="2200" dirty="0">
                <a:solidFill>
                  <a:schemeClr val="tx1"/>
                </a:solidFill>
              </a:rPr>
              <a:t>1980’s-Object Database System</a:t>
            </a:r>
          </a:p>
          <a:p>
            <a:pPr marL="231775" lvl="0" indent="-231775">
              <a:buFont typeface="Arial"/>
              <a:buChar char="•"/>
              <a:defRPr/>
            </a:pPr>
            <a:endParaRPr lang="en-US" sz="2200" dirty="0" smtClean="0">
              <a:solidFill>
                <a:schemeClr val="tx1"/>
              </a:solidFill>
            </a:endParaRPr>
          </a:p>
          <a:p>
            <a:pPr marL="231775" lvl="0" indent="-231775">
              <a:buFont typeface="Arial"/>
              <a:buChar char="•"/>
              <a:defRPr/>
            </a:pPr>
            <a:r>
              <a:rPr lang="en-US" sz="2200" dirty="0" smtClean="0">
                <a:solidFill>
                  <a:schemeClr val="tx1"/>
                </a:solidFill>
              </a:rPr>
              <a:t>Mid </a:t>
            </a:r>
            <a:r>
              <a:rPr lang="en-US" sz="2200" dirty="0">
                <a:solidFill>
                  <a:schemeClr val="tx1"/>
                </a:solidFill>
              </a:rPr>
              <a:t>1990’s-Object Relational </a:t>
            </a:r>
            <a:r>
              <a:rPr lang="en-US" sz="2200" dirty="0" smtClean="0">
                <a:solidFill>
                  <a:schemeClr val="tx1"/>
                </a:solidFill>
              </a:rPr>
              <a:t>Database System</a:t>
            </a:r>
            <a:endParaRPr lang="en-US" sz="2200" dirty="0">
              <a:solidFill>
                <a:schemeClr val="tx1"/>
              </a:solidFill>
            </a:endParaRPr>
          </a:p>
          <a:p>
            <a:endParaRPr lang="en-US" dirty="0"/>
          </a:p>
        </p:txBody>
      </p:sp>
      <p:grpSp>
        <p:nvGrpSpPr>
          <p:cNvPr id="8" name="Group 24"/>
          <p:cNvGrpSpPr>
            <a:grpSpLocks/>
          </p:cNvGrpSpPr>
          <p:nvPr/>
        </p:nvGrpSpPr>
        <p:grpSpPr bwMode="auto">
          <a:xfrm>
            <a:off x="5966604" y="838200"/>
            <a:ext cx="1981200" cy="1143000"/>
            <a:chOff x="2928" y="864"/>
            <a:chExt cx="2400" cy="1440"/>
          </a:xfrm>
        </p:grpSpPr>
        <p:sp>
          <p:nvSpPr>
            <p:cNvPr id="9" name="Rectangle 25"/>
            <p:cNvSpPr>
              <a:spLocks noChangeArrowheads="1"/>
            </p:cNvSpPr>
            <p:nvPr/>
          </p:nvSpPr>
          <p:spPr bwMode="auto">
            <a:xfrm>
              <a:off x="3648" y="864"/>
              <a:ext cx="576" cy="192"/>
            </a:xfrm>
            <a:prstGeom prst="rect">
              <a:avLst/>
            </a:prstGeom>
            <a:noFill/>
            <a:ln w="9525">
              <a:solidFill>
                <a:schemeClr val="tx1"/>
              </a:solidFill>
              <a:miter lim="800000"/>
              <a:headEnd/>
              <a:tailEnd/>
            </a:ln>
          </p:spPr>
          <p:txBody>
            <a:bodyPr wrap="none" anchor="ctr"/>
            <a:lstStyle/>
            <a:p>
              <a:endParaRPr lang="en-US" sz="1400">
                <a:latin typeface="Gill Sans MT "/>
              </a:endParaRPr>
            </a:p>
          </p:txBody>
        </p:sp>
        <p:sp>
          <p:nvSpPr>
            <p:cNvPr id="10" name="Rectangle 26"/>
            <p:cNvSpPr>
              <a:spLocks noChangeArrowheads="1"/>
            </p:cNvSpPr>
            <p:nvPr/>
          </p:nvSpPr>
          <p:spPr bwMode="auto">
            <a:xfrm>
              <a:off x="4368" y="1248"/>
              <a:ext cx="576" cy="192"/>
            </a:xfrm>
            <a:prstGeom prst="rect">
              <a:avLst/>
            </a:prstGeom>
            <a:noFill/>
            <a:ln w="9525">
              <a:solidFill>
                <a:schemeClr val="tx1"/>
              </a:solidFill>
              <a:miter lim="800000"/>
              <a:headEnd/>
              <a:tailEnd/>
            </a:ln>
          </p:spPr>
          <p:txBody>
            <a:bodyPr wrap="none" anchor="ctr"/>
            <a:lstStyle/>
            <a:p>
              <a:endParaRPr lang="en-US" sz="1400">
                <a:latin typeface="Gill Sans MT "/>
              </a:endParaRPr>
            </a:p>
          </p:txBody>
        </p:sp>
        <p:sp>
          <p:nvSpPr>
            <p:cNvPr id="11" name="Rectangle 27"/>
            <p:cNvSpPr>
              <a:spLocks noChangeArrowheads="1"/>
            </p:cNvSpPr>
            <p:nvPr/>
          </p:nvSpPr>
          <p:spPr bwMode="auto">
            <a:xfrm>
              <a:off x="2928" y="1248"/>
              <a:ext cx="576" cy="192"/>
            </a:xfrm>
            <a:prstGeom prst="rect">
              <a:avLst/>
            </a:prstGeom>
            <a:noFill/>
            <a:ln w="9525">
              <a:solidFill>
                <a:schemeClr val="tx1"/>
              </a:solidFill>
              <a:miter lim="800000"/>
              <a:headEnd/>
              <a:tailEnd/>
            </a:ln>
          </p:spPr>
          <p:txBody>
            <a:bodyPr wrap="none" anchor="ctr"/>
            <a:lstStyle/>
            <a:p>
              <a:endParaRPr lang="en-US" sz="1400">
                <a:latin typeface="Gill Sans MT "/>
              </a:endParaRPr>
            </a:p>
          </p:txBody>
        </p:sp>
        <p:sp>
          <p:nvSpPr>
            <p:cNvPr id="12" name="Rectangle 28"/>
            <p:cNvSpPr>
              <a:spLocks noChangeArrowheads="1"/>
            </p:cNvSpPr>
            <p:nvPr/>
          </p:nvSpPr>
          <p:spPr bwMode="auto">
            <a:xfrm>
              <a:off x="2928" y="1632"/>
              <a:ext cx="576" cy="192"/>
            </a:xfrm>
            <a:prstGeom prst="rect">
              <a:avLst/>
            </a:prstGeom>
            <a:noFill/>
            <a:ln w="9525">
              <a:solidFill>
                <a:schemeClr val="tx1"/>
              </a:solidFill>
              <a:miter lim="800000"/>
              <a:headEnd/>
              <a:tailEnd/>
            </a:ln>
          </p:spPr>
          <p:txBody>
            <a:bodyPr wrap="none" anchor="ctr"/>
            <a:lstStyle/>
            <a:p>
              <a:endParaRPr lang="en-US" sz="1400">
                <a:latin typeface="Gill Sans MT "/>
              </a:endParaRPr>
            </a:p>
          </p:txBody>
        </p:sp>
        <p:sp>
          <p:nvSpPr>
            <p:cNvPr id="13" name="Rectangle 29"/>
            <p:cNvSpPr>
              <a:spLocks noChangeArrowheads="1"/>
            </p:cNvSpPr>
            <p:nvPr/>
          </p:nvSpPr>
          <p:spPr bwMode="auto">
            <a:xfrm>
              <a:off x="4368" y="1632"/>
              <a:ext cx="576" cy="192"/>
            </a:xfrm>
            <a:prstGeom prst="rect">
              <a:avLst/>
            </a:prstGeom>
            <a:noFill/>
            <a:ln w="9525">
              <a:solidFill>
                <a:schemeClr val="tx1"/>
              </a:solidFill>
              <a:miter lim="800000"/>
              <a:headEnd/>
              <a:tailEnd/>
            </a:ln>
          </p:spPr>
          <p:txBody>
            <a:bodyPr wrap="none" anchor="ctr"/>
            <a:lstStyle/>
            <a:p>
              <a:endParaRPr lang="en-US" sz="1400">
                <a:latin typeface="Gill Sans MT "/>
              </a:endParaRPr>
            </a:p>
          </p:txBody>
        </p:sp>
        <p:sp>
          <p:nvSpPr>
            <p:cNvPr id="14" name="Rectangle 30"/>
            <p:cNvSpPr>
              <a:spLocks noChangeArrowheads="1"/>
            </p:cNvSpPr>
            <p:nvPr/>
          </p:nvSpPr>
          <p:spPr bwMode="auto">
            <a:xfrm>
              <a:off x="2928" y="1968"/>
              <a:ext cx="576" cy="192"/>
            </a:xfrm>
            <a:prstGeom prst="rect">
              <a:avLst/>
            </a:prstGeom>
            <a:noFill/>
            <a:ln w="9525">
              <a:solidFill>
                <a:schemeClr val="tx1"/>
              </a:solidFill>
              <a:miter lim="800000"/>
              <a:headEnd/>
              <a:tailEnd/>
            </a:ln>
          </p:spPr>
          <p:txBody>
            <a:bodyPr wrap="none" anchor="ctr"/>
            <a:lstStyle/>
            <a:p>
              <a:endParaRPr lang="en-US" sz="1400">
                <a:latin typeface="Gill Sans MT "/>
              </a:endParaRPr>
            </a:p>
          </p:txBody>
        </p:sp>
        <p:sp>
          <p:nvSpPr>
            <p:cNvPr id="15" name="Rectangle 31"/>
            <p:cNvSpPr>
              <a:spLocks noChangeArrowheads="1"/>
            </p:cNvSpPr>
            <p:nvPr/>
          </p:nvSpPr>
          <p:spPr bwMode="auto">
            <a:xfrm>
              <a:off x="3936" y="2112"/>
              <a:ext cx="576" cy="192"/>
            </a:xfrm>
            <a:prstGeom prst="rect">
              <a:avLst/>
            </a:prstGeom>
            <a:noFill/>
            <a:ln w="9525">
              <a:solidFill>
                <a:schemeClr val="tx1"/>
              </a:solidFill>
              <a:miter lim="800000"/>
              <a:headEnd/>
              <a:tailEnd/>
            </a:ln>
          </p:spPr>
          <p:txBody>
            <a:bodyPr wrap="none" anchor="ctr"/>
            <a:lstStyle/>
            <a:p>
              <a:endParaRPr lang="en-US" sz="1400">
                <a:latin typeface="Gill Sans MT "/>
              </a:endParaRPr>
            </a:p>
          </p:txBody>
        </p:sp>
        <p:sp>
          <p:nvSpPr>
            <p:cNvPr id="16" name="Rectangle 32"/>
            <p:cNvSpPr>
              <a:spLocks noChangeArrowheads="1"/>
            </p:cNvSpPr>
            <p:nvPr/>
          </p:nvSpPr>
          <p:spPr bwMode="auto">
            <a:xfrm>
              <a:off x="4752" y="2112"/>
              <a:ext cx="576" cy="192"/>
            </a:xfrm>
            <a:prstGeom prst="rect">
              <a:avLst/>
            </a:prstGeom>
            <a:noFill/>
            <a:ln w="9525">
              <a:solidFill>
                <a:schemeClr val="tx1"/>
              </a:solidFill>
              <a:miter lim="800000"/>
              <a:headEnd/>
              <a:tailEnd/>
            </a:ln>
          </p:spPr>
          <p:txBody>
            <a:bodyPr wrap="none" anchor="ctr"/>
            <a:lstStyle/>
            <a:p>
              <a:endParaRPr lang="en-US" sz="1400">
                <a:latin typeface="Gill Sans MT "/>
              </a:endParaRPr>
            </a:p>
          </p:txBody>
        </p:sp>
        <p:sp>
          <p:nvSpPr>
            <p:cNvPr id="17" name="Line 33"/>
            <p:cNvSpPr>
              <a:spLocks noChangeShapeType="1"/>
            </p:cNvSpPr>
            <p:nvPr/>
          </p:nvSpPr>
          <p:spPr bwMode="auto">
            <a:xfrm>
              <a:off x="3936" y="1056"/>
              <a:ext cx="0" cy="96"/>
            </a:xfrm>
            <a:prstGeom prst="line">
              <a:avLst/>
            </a:prstGeom>
            <a:noFill/>
            <a:ln w="9525">
              <a:solidFill>
                <a:schemeClr val="tx1"/>
              </a:solidFill>
              <a:round/>
              <a:headEnd/>
              <a:tailEnd/>
            </a:ln>
          </p:spPr>
          <p:txBody>
            <a:bodyPr wrap="none" anchor="ctr"/>
            <a:lstStyle/>
            <a:p>
              <a:endParaRPr lang="en-US"/>
            </a:p>
          </p:txBody>
        </p:sp>
        <p:sp>
          <p:nvSpPr>
            <p:cNvPr id="18" name="Line 34"/>
            <p:cNvSpPr>
              <a:spLocks noChangeShapeType="1"/>
            </p:cNvSpPr>
            <p:nvPr/>
          </p:nvSpPr>
          <p:spPr bwMode="auto">
            <a:xfrm flipH="1">
              <a:off x="3168" y="1152"/>
              <a:ext cx="1536" cy="0"/>
            </a:xfrm>
            <a:prstGeom prst="line">
              <a:avLst/>
            </a:prstGeom>
            <a:noFill/>
            <a:ln w="9525">
              <a:solidFill>
                <a:schemeClr val="tx1"/>
              </a:solidFill>
              <a:round/>
              <a:headEnd/>
              <a:tailEnd/>
            </a:ln>
          </p:spPr>
          <p:txBody>
            <a:bodyPr wrap="none" anchor="ctr"/>
            <a:lstStyle/>
            <a:p>
              <a:endParaRPr lang="en-US"/>
            </a:p>
          </p:txBody>
        </p:sp>
        <p:sp>
          <p:nvSpPr>
            <p:cNvPr id="19" name="Line 35"/>
            <p:cNvSpPr>
              <a:spLocks noChangeShapeType="1"/>
            </p:cNvSpPr>
            <p:nvPr/>
          </p:nvSpPr>
          <p:spPr bwMode="auto">
            <a:xfrm>
              <a:off x="3168" y="1152"/>
              <a:ext cx="0" cy="96"/>
            </a:xfrm>
            <a:prstGeom prst="line">
              <a:avLst/>
            </a:prstGeom>
            <a:noFill/>
            <a:ln w="9525">
              <a:solidFill>
                <a:schemeClr val="tx1"/>
              </a:solidFill>
              <a:round/>
              <a:headEnd/>
              <a:tailEnd/>
            </a:ln>
          </p:spPr>
          <p:txBody>
            <a:bodyPr wrap="none" anchor="ctr"/>
            <a:lstStyle/>
            <a:p>
              <a:endParaRPr lang="en-US"/>
            </a:p>
          </p:txBody>
        </p:sp>
        <p:sp>
          <p:nvSpPr>
            <p:cNvPr id="20" name="Line 36"/>
            <p:cNvSpPr>
              <a:spLocks noChangeShapeType="1"/>
            </p:cNvSpPr>
            <p:nvPr/>
          </p:nvSpPr>
          <p:spPr bwMode="auto">
            <a:xfrm flipH="1">
              <a:off x="4704" y="1152"/>
              <a:ext cx="0" cy="96"/>
            </a:xfrm>
            <a:prstGeom prst="line">
              <a:avLst/>
            </a:prstGeom>
            <a:noFill/>
            <a:ln w="9525">
              <a:solidFill>
                <a:schemeClr val="tx1"/>
              </a:solidFill>
              <a:round/>
              <a:headEnd/>
              <a:tailEnd/>
            </a:ln>
          </p:spPr>
          <p:txBody>
            <a:bodyPr wrap="none" anchor="ctr"/>
            <a:lstStyle/>
            <a:p>
              <a:endParaRPr lang="en-US"/>
            </a:p>
          </p:txBody>
        </p:sp>
        <p:sp>
          <p:nvSpPr>
            <p:cNvPr id="21" name="Line 37"/>
            <p:cNvSpPr>
              <a:spLocks noChangeShapeType="1"/>
            </p:cNvSpPr>
            <p:nvPr/>
          </p:nvSpPr>
          <p:spPr bwMode="auto">
            <a:xfrm>
              <a:off x="4704" y="1440"/>
              <a:ext cx="0" cy="192"/>
            </a:xfrm>
            <a:prstGeom prst="line">
              <a:avLst/>
            </a:prstGeom>
            <a:noFill/>
            <a:ln w="9525">
              <a:solidFill>
                <a:schemeClr val="tx1"/>
              </a:solidFill>
              <a:round/>
              <a:headEnd/>
              <a:tailEnd/>
            </a:ln>
          </p:spPr>
          <p:txBody>
            <a:bodyPr wrap="none" anchor="ctr"/>
            <a:lstStyle/>
            <a:p>
              <a:endParaRPr lang="en-US"/>
            </a:p>
          </p:txBody>
        </p:sp>
        <p:sp>
          <p:nvSpPr>
            <p:cNvPr id="22" name="Line 38"/>
            <p:cNvSpPr>
              <a:spLocks noChangeShapeType="1"/>
            </p:cNvSpPr>
            <p:nvPr/>
          </p:nvSpPr>
          <p:spPr bwMode="auto">
            <a:xfrm>
              <a:off x="3168" y="1440"/>
              <a:ext cx="0" cy="192"/>
            </a:xfrm>
            <a:prstGeom prst="line">
              <a:avLst/>
            </a:prstGeom>
            <a:noFill/>
            <a:ln w="9525">
              <a:solidFill>
                <a:schemeClr val="tx1"/>
              </a:solidFill>
              <a:round/>
              <a:headEnd/>
              <a:tailEnd/>
            </a:ln>
          </p:spPr>
          <p:txBody>
            <a:bodyPr wrap="none" anchor="ctr"/>
            <a:lstStyle/>
            <a:p>
              <a:endParaRPr lang="en-US"/>
            </a:p>
          </p:txBody>
        </p:sp>
        <p:sp>
          <p:nvSpPr>
            <p:cNvPr id="23" name="Line 39"/>
            <p:cNvSpPr>
              <a:spLocks noChangeShapeType="1"/>
            </p:cNvSpPr>
            <p:nvPr/>
          </p:nvSpPr>
          <p:spPr bwMode="auto">
            <a:xfrm>
              <a:off x="3168" y="1824"/>
              <a:ext cx="0" cy="144"/>
            </a:xfrm>
            <a:prstGeom prst="line">
              <a:avLst/>
            </a:prstGeom>
            <a:noFill/>
            <a:ln w="9525">
              <a:solidFill>
                <a:schemeClr val="tx1"/>
              </a:solidFill>
              <a:round/>
              <a:headEnd/>
              <a:tailEnd/>
            </a:ln>
          </p:spPr>
          <p:txBody>
            <a:bodyPr wrap="none" anchor="ctr"/>
            <a:lstStyle/>
            <a:p>
              <a:endParaRPr lang="en-US"/>
            </a:p>
          </p:txBody>
        </p:sp>
        <p:sp>
          <p:nvSpPr>
            <p:cNvPr id="24" name="Line 40"/>
            <p:cNvSpPr>
              <a:spLocks noChangeShapeType="1"/>
            </p:cNvSpPr>
            <p:nvPr/>
          </p:nvSpPr>
          <p:spPr bwMode="auto">
            <a:xfrm>
              <a:off x="4704" y="1824"/>
              <a:ext cx="0" cy="96"/>
            </a:xfrm>
            <a:prstGeom prst="line">
              <a:avLst/>
            </a:prstGeom>
            <a:noFill/>
            <a:ln w="9525">
              <a:solidFill>
                <a:schemeClr val="tx1"/>
              </a:solidFill>
              <a:round/>
              <a:headEnd/>
              <a:tailEnd/>
            </a:ln>
          </p:spPr>
          <p:txBody>
            <a:bodyPr wrap="none" anchor="ctr"/>
            <a:lstStyle/>
            <a:p>
              <a:endParaRPr lang="en-US"/>
            </a:p>
          </p:txBody>
        </p:sp>
        <p:sp>
          <p:nvSpPr>
            <p:cNvPr id="25" name="Line 41"/>
            <p:cNvSpPr>
              <a:spLocks noChangeShapeType="1"/>
            </p:cNvSpPr>
            <p:nvPr/>
          </p:nvSpPr>
          <p:spPr bwMode="auto">
            <a:xfrm>
              <a:off x="4272" y="1920"/>
              <a:ext cx="768" cy="0"/>
            </a:xfrm>
            <a:prstGeom prst="line">
              <a:avLst/>
            </a:prstGeom>
            <a:noFill/>
            <a:ln w="9525">
              <a:solidFill>
                <a:schemeClr val="tx1"/>
              </a:solidFill>
              <a:round/>
              <a:headEnd/>
              <a:tailEnd/>
            </a:ln>
          </p:spPr>
          <p:txBody>
            <a:bodyPr wrap="none" anchor="ctr"/>
            <a:lstStyle/>
            <a:p>
              <a:endParaRPr lang="en-US"/>
            </a:p>
          </p:txBody>
        </p:sp>
        <p:sp>
          <p:nvSpPr>
            <p:cNvPr id="26" name="Line 42"/>
            <p:cNvSpPr>
              <a:spLocks noChangeShapeType="1"/>
            </p:cNvSpPr>
            <p:nvPr/>
          </p:nvSpPr>
          <p:spPr bwMode="auto">
            <a:xfrm>
              <a:off x="5040" y="1920"/>
              <a:ext cx="0" cy="192"/>
            </a:xfrm>
            <a:prstGeom prst="line">
              <a:avLst/>
            </a:prstGeom>
            <a:noFill/>
            <a:ln w="9525">
              <a:solidFill>
                <a:schemeClr val="tx1"/>
              </a:solidFill>
              <a:round/>
              <a:headEnd/>
              <a:tailEnd/>
            </a:ln>
          </p:spPr>
          <p:txBody>
            <a:bodyPr wrap="none" anchor="ctr"/>
            <a:lstStyle/>
            <a:p>
              <a:endParaRPr lang="en-US"/>
            </a:p>
          </p:txBody>
        </p:sp>
        <p:sp>
          <p:nvSpPr>
            <p:cNvPr id="27" name="Line 43"/>
            <p:cNvSpPr>
              <a:spLocks noChangeShapeType="1"/>
            </p:cNvSpPr>
            <p:nvPr/>
          </p:nvSpPr>
          <p:spPr bwMode="auto">
            <a:xfrm>
              <a:off x="4272" y="1920"/>
              <a:ext cx="0" cy="192"/>
            </a:xfrm>
            <a:prstGeom prst="line">
              <a:avLst/>
            </a:prstGeom>
            <a:noFill/>
            <a:ln w="9525">
              <a:solidFill>
                <a:schemeClr val="tx1"/>
              </a:solidFill>
              <a:round/>
              <a:headEnd/>
              <a:tailEnd/>
            </a:ln>
          </p:spPr>
          <p:txBody>
            <a:bodyPr wrap="none" anchor="ctr"/>
            <a:lstStyle/>
            <a:p>
              <a:endParaRPr lang="en-US"/>
            </a:p>
          </p:txBody>
        </p:sp>
      </p:grpSp>
      <p:grpSp>
        <p:nvGrpSpPr>
          <p:cNvPr id="29" name="Group 44"/>
          <p:cNvGrpSpPr>
            <a:grpSpLocks/>
          </p:cNvGrpSpPr>
          <p:nvPr/>
        </p:nvGrpSpPr>
        <p:grpSpPr bwMode="auto">
          <a:xfrm>
            <a:off x="5738004" y="2590800"/>
            <a:ext cx="2438400" cy="1143000"/>
            <a:chOff x="1296" y="1392"/>
            <a:chExt cx="2544" cy="816"/>
          </a:xfrm>
        </p:grpSpPr>
        <p:sp>
          <p:nvSpPr>
            <p:cNvPr id="30" name="Oval 45"/>
            <p:cNvSpPr>
              <a:spLocks noChangeArrowheads="1"/>
            </p:cNvSpPr>
            <p:nvPr/>
          </p:nvSpPr>
          <p:spPr bwMode="auto">
            <a:xfrm>
              <a:off x="2915" y="1478"/>
              <a:ext cx="727" cy="644"/>
            </a:xfrm>
            <a:prstGeom prst="ellipse">
              <a:avLst/>
            </a:prstGeom>
            <a:solidFill>
              <a:schemeClr val="bg1"/>
            </a:solidFill>
            <a:ln w="9525">
              <a:solidFill>
                <a:schemeClr val="tx1"/>
              </a:solidFill>
              <a:round/>
              <a:headEnd/>
              <a:tailEnd/>
            </a:ln>
          </p:spPr>
          <p:txBody>
            <a:bodyPr wrap="none" anchor="ctr"/>
            <a:lstStyle/>
            <a:p>
              <a:endParaRPr lang="en-US" sz="1400">
                <a:latin typeface="Gill Sans MT "/>
              </a:endParaRPr>
            </a:p>
          </p:txBody>
        </p:sp>
        <p:sp>
          <p:nvSpPr>
            <p:cNvPr id="31" name="Oval 46"/>
            <p:cNvSpPr>
              <a:spLocks noChangeArrowheads="1"/>
            </p:cNvSpPr>
            <p:nvPr/>
          </p:nvSpPr>
          <p:spPr bwMode="auto">
            <a:xfrm>
              <a:off x="1494" y="1478"/>
              <a:ext cx="760" cy="558"/>
            </a:xfrm>
            <a:prstGeom prst="ellipse">
              <a:avLst/>
            </a:prstGeom>
            <a:noFill/>
            <a:ln w="9525">
              <a:solidFill>
                <a:schemeClr val="tx1"/>
              </a:solidFill>
              <a:round/>
              <a:headEnd/>
              <a:tailEnd/>
            </a:ln>
          </p:spPr>
          <p:txBody>
            <a:bodyPr wrap="none" anchor="ctr"/>
            <a:lstStyle/>
            <a:p>
              <a:endParaRPr lang="en-US" sz="1400">
                <a:latin typeface="Gill Sans MT "/>
              </a:endParaRPr>
            </a:p>
          </p:txBody>
        </p:sp>
        <p:sp>
          <p:nvSpPr>
            <p:cNvPr id="32" name="Rectangle 47"/>
            <p:cNvSpPr>
              <a:spLocks noChangeArrowheads="1"/>
            </p:cNvSpPr>
            <p:nvPr/>
          </p:nvSpPr>
          <p:spPr bwMode="auto">
            <a:xfrm>
              <a:off x="1692" y="1392"/>
              <a:ext cx="364" cy="172"/>
            </a:xfrm>
            <a:prstGeom prst="rect">
              <a:avLst/>
            </a:prstGeom>
            <a:solidFill>
              <a:schemeClr val="bg1"/>
            </a:solidFill>
            <a:ln w="9525">
              <a:solidFill>
                <a:schemeClr val="tx1"/>
              </a:solidFill>
              <a:miter lim="800000"/>
              <a:headEnd/>
              <a:tailEnd/>
            </a:ln>
          </p:spPr>
          <p:txBody>
            <a:bodyPr wrap="none" anchor="ctr"/>
            <a:lstStyle/>
            <a:p>
              <a:endParaRPr lang="en-US" sz="1400">
                <a:latin typeface="Gill Sans MT "/>
              </a:endParaRPr>
            </a:p>
          </p:txBody>
        </p:sp>
        <p:sp>
          <p:nvSpPr>
            <p:cNvPr id="33" name="Rectangle 48"/>
            <p:cNvSpPr>
              <a:spLocks noChangeArrowheads="1"/>
            </p:cNvSpPr>
            <p:nvPr/>
          </p:nvSpPr>
          <p:spPr bwMode="auto">
            <a:xfrm>
              <a:off x="1296" y="1736"/>
              <a:ext cx="363" cy="171"/>
            </a:xfrm>
            <a:prstGeom prst="rect">
              <a:avLst/>
            </a:prstGeom>
            <a:solidFill>
              <a:schemeClr val="bg1"/>
            </a:solidFill>
            <a:ln w="9525">
              <a:solidFill>
                <a:schemeClr val="tx1"/>
              </a:solidFill>
              <a:miter lim="800000"/>
              <a:headEnd/>
              <a:tailEnd/>
            </a:ln>
          </p:spPr>
          <p:txBody>
            <a:bodyPr wrap="none" anchor="ctr"/>
            <a:lstStyle/>
            <a:p>
              <a:endParaRPr lang="en-US" sz="1400">
                <a:latin typeface="Gill Sans MT "/>
              </a:endParaRPr>
            </a:p>
          </p:txBody>
        </p:sp>
        <p:sp>
          <p:nvSpPr>
            <p:cNvPr id="34" name="Rectangle 49"/>
            <p:cNvSpPr>
              <a:spLocks noChangeArrowheads="1"/>
            </p:cNvSpPr>
            <p:nvPr/>
          </p:nvSpPr>
          <p:spPr bwMode="auto">
            <a:xfrm>
              <a:off x="2056" y="1736"/>
              <a:ext cx="363" cy="171"/>
            </a:xfrm>
            <a:prstGeom prst="rect">
              <a:avLst/>
            </a:prstGeom>
            <a:solidFill>
              <a:schemeClr val="bg1"/>
            </a:solidFill>
            <a:ln w="9525">
              <a:solidFill>
                <a:schemeClr val="tx1"/>
              </a:solidFill>
              <a:miter lim="800000"/>
              <a:headEnd/>
              <a:tailEnd/>
            </a:ln>
          </p:spPr>
          <p:txBody>
            <a:bodyPr wrap="none" anchor="ctr"/>
            <a:lstStyle/>
            <a:p>
              <a:endParaRPr lang="en-US" sz="1400">
                <a:latin typeface="Gill Sans MT "/>
              </a:endParaRPr>
            </a:p>
          </p:txBody>
        </p:sp>
        <p:sp>
          <p:nvSpPr>
            <p:cNvPr id="35" name="Rectangle 50"/>
            <p:cNvSpPr>
              <a:spLocks noChangeArrowheads="1"/>
            </p:cNvSpPr>
            <p:nvPr/>
          </p:nvSpPr>
          <p:spPr bwMode="auto">
            <a:xfrm>
              <a:off x="1692" y="1993"/>
              <a:ext cx="364" cy="172"/>
            </a:xfrm>
            <a:prstGeom prst="rect">
              <a:avLst/>
            </a:prstGeom>
            <a:solidFill>
              <a:schemeClr val="bg1"/>
            </a:solidFill>
            <a:ln w="9525">
              <a:solidFill>
                <a:schemeClr val="tx1"/>
              </a:solidFill>
              <a:miter lim="800000"/>
              <a:headEnd/>
              <a:tailEnd/>
            </a:ln>
          </p:spPr>
          <p:txBody>
            <a:bodyPr wrap="none" anchor="ctr"/>
            <a:lstStyle/>
            <a:p>
              <a:endParaRPr lang="en-US" sz="1400">
                <a:latin typeface="Gill Sans MT "/>
              </a:endParaRPr>
            </a:p>
          </p:txBody>
        </p:sp>
        <p:sp>
          <p:nvSpPr>
            <p:cNvPr id="36" name="Rectangle 51"/>
            <p:cNvSpPr>
              <a:spLocks noChangeArrowheads="1"/>
            </p:cNvSpPr>
            <p:nvPr/>
          </p:nvSpPr>
          <p:spPr bwMode="auto">
            <a:xfrm>
              <a:off x="3080" y="1392"/>
              <a:ext cx="364" cy="172"/>
            </a:xfrm>
            <a:prstGeom prst="rect">
              <a:avLst/>
            </a:prstGeom>
            <a:solidFill>
              <a:schemeClr val="bg1"/>
            </a:solidFill>
            <a:ln w="9525">
              <a:solidFill>
                <a:schemeClr val="tx1"/>
              </a:solidFill>
              <a:miter lim="800000"/>
              <a:headEnd/>
              <a:tailEnd/>
            </a:ln>
          </p:spPr>
          <p:txBody>
            <a:bodyPr wrap="none" anchor="ctr"/>
            <a:lstStyle/>
            <a:p>
              <a:endParaRPr lang="en-US" sz="1400">
                <a:latin typeface="Gill Sans MT "/>
              </a:endParaRPr>
            </a:p>
          </p:txBody>
        </p:sp>
        <p:sp>
          <p:nvSpPr>
            <p:cNvPr id="37" name="Rectangle 52"/>
            <p:cNvSpPr>
              <a:spLocks noChangeArrowheads="1"/>
            </p:cNvSpPr>
            <p:nvPr/>
          </p:nvSpPr>
          <p:spPr bwMode="auto">
            <a:xfrm>
              <a:off x="2684" y="1736"/>
              <a:ext cx="363" cy="171"/>
            </a:xfrm>
            <a:prstGeom prst="rect">
              <a:avLst/>
            </a:prstGeom>
            <a:solidFill>
              <a:schemeClr val="bg1"/>
            </a:solidFill>
            <a:ln w="9525">
              <a:solidFill>
                <a:schemeClr val="tx1"/>
              </a:solidFill>
              <a:miter lim="800000"/>
              <a:headEnd/>
              <a:tailEnd/>
            </a:ln>
          </p:spPr>
          <p:txBody>
            <a:bodyPr wrap="none" anchor="ctr"/>
            <a:lstStyle/>
            <a:p>
              <a:endParaRPr lang="en-US" sz="1400">
                <a:latin typeface="Gill Sans MT "/>
              </a:endParaRPr>
            </a:p>
          </p:txBody>
        </p:sp>
        <p:sp>
          <p:nvSpPr>
            <p:cNvPr id="38" name="Rectangle 53"/>
            <p:cNvSpPr>
              <a:spLocks noChangeArrowheads="1"/>
            </p:cNvSpPr>
            <p:nvPr/>
          </p:nvSpPr>
          <p:spPr bwMode="auto">
            <a:xfrm>
              <a:off x="3477" y="1779"/>
              <a:ext cx="363" cy="171"/>
            </a:xfrm>
            <a:prstGeom prst="rect">
              <a:avLst/>
            </a:prstGeom>
            <a:solidFill>
              <a:schemeClr val="bg1"/>
            </a:solidFill>
            <a:ln w="9525">
              <a:solidFill>
                <a:schemeClr val="tx1"/>
              </a:solidFill>
              <a:miter lim="800000"/>
              <a:headEnd/>
              <a:tailEnd/>
            </a:ln>
          </p:spPr>
          <p:txBody>
            <a:bodyPr wrap="none" anchor="ctr"/>
            <a:lstStyle/>
            <a:p>
              <a:endParaRPr lang="en-US" sz="1400">
                <a:latin typeface="Gill Sans MT "/>
              </a:endParaRPr>
            </a:p>
          </p:txBody>
        </p:sp>
        <p:sp>
          <p:nvSpPr>
            <p:cNvPr id="39" name="Rectangle 54"/>
            <p:cNvSpPr>
              <a:spLocks noChangeArrowheads="1"/>
            </p:cNvSpPr>
            <p:nvPr/>
          </p:nvSpPr>
          <p:spPr bwMode="auto">
            <a:xfrm>
              <a:off x="3080" y="2036"/>
              <a:ext cx="364" cy="172"/>
            </a:xfrm>
            <a:prstGeom prst="rect">
              <a:avLst/>
            </a:prstGeom>
            <a:solidFill>
              <a:schemeClr val="bg1"/>
            </a:solidFill>
            <a:ln w="9525">
              <a:solidFill>
                <a:schemeClr val="tx1"/>
              </a:solidFill>
              <a:miter lim="800000"/>
              <a:headEnd/>
              <a:tailEnd/>
            </a:ln>
          </p:spPr>
          <p:txBody>
            <a:bodyPr wrap="none" anchor="ctr"/>
            <a:lstStyle/>
            <a:p>
              <a:endParaRPr lang="en-US" sz="1400">
                <a:latin typeface="Gill Sans MT "/>
              </a:endParaRPr>
            </a:p>
          </p:txBody>
        </p:sp>
        <p:sp>
          <p:nvSpPr>
            <p:cNvPr id="40" name="Arc 55"/>
            <p:cNvSpPr>
              <a:spLocks/>
            </p:cNvSpPr>
            <p:nvPr/>
          </p:nvSpPr>
          <p:spPr bwMode="auto">
            <a:xfrm flipH="1">
              <a:off x="2254" y="1435"/>
              <a:ext cx="364" cy="25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a:tailEnd/>
            </a:ln>
          </p:spPr>
          <p:txBody>
            <a:bodyPr wrap="none" anchor="ctr"/>
            <a:lstStyle/>
            <a:p>
              <a:endParaRPr lang="en-US"/>
            </a:p>
          </p:txBody>
        </p:sp>
        <p:sp>
          <p:nvSpPr>
            <p:cNvPr id="41" name="Arc 56"/>
            <p:cNvSpPr>
              <a:spLocks/>
            </p:cNvSpPr>
            <p:nvPr/>
          </p:nvSpPr>
          <p:spPr bwMode="auto">
            <a:xfrm>
              <a:off x="2618" y="1435"/>
              <a:ext cx="330" cy="301"/>
            </a:xfrm>
            <a:custGeom>
              <a:avLst/>
              <a:gdLst>
                <a:gd name="T0" fmla="*/ 0 w 21600"/>
                <a:gd name="T1" fmla="*/ 0 h 31064"/>
                <a:gd name="T2" fmla="*/ 0 w 21600"/>
                <a:gd name="T3" fmla="*/ 0 h 31064"/>
                <a:gd name="T4" fmla="*/ 0 w 21600"/>
                <a:gd name="T5" fmla="*/ 0 h 31064"/>
                <a:gd name="T6" fmla="*/ 0 60000 65536"/>
                <a:gd name="T7" fmla="*/ 0 60000 65536"/>
                <a:gd name="T8" fmla="*/ 0 60000 65536"/>
                <a:gd name="T9" fmla="*/ 0 w 21600"/>
                <a:gd name="T10" fmla="*/ 0 h 31064"/>
                <a:gd name="T11" fmla="*/ 21600 w 21600"/>
                <a:gd name="T12" fmla="*/ 31064 h 31064"/>
              </a:gdLst>
              <a:ahLst/>
              <a:cxnLst>
                <a:cxn ang="T6">
                  <a:pos x="T0" y="T1"/>
                </a:cxn>
                <a:cxn ang="T7">
                  <a:pos x="T2" y="T3"/>
                </a:cxn>
                <a:cxn ang="T8">
                  <a:pos x="T4" y="T5"/>
                </a:cxn>
              </a:cxnLst>
              <a:rect l="T9" t="T10" r="T11" b="T12"/>
              <a:pathLst>
                <a:path w="21600" h="31064" fill="none" extrusionOk="0">
                  <a:moveTo>
                    <a:pt x="2905" y="0"/>
                  </a:moveTo>
                  <a:cubicBezTo>
                    <a:pt x="13614" y="1454"/>
                    <a:pt x="21600" y="10597"/>
                    <a:pt x="21600" y="21404"/>
                  </a:cubicBezTo>
                  <a:cubicBezTo>
                    <a:pt x="21600" y="24757"/>
                    <a:pt x="20819" y="28064"/>
                    <a:pt x="19319" y="31063"/>
                  </a:cubicBezTo>
                </a:path>
                <a:path w="21600" h="31064" stroke="0" extrusionOk="0">
                  <a:moveTo>
                    <a:pt x="2905" y="0"/>
                  </a:moveTo>
                  <a:cubicBezTo>
                    <a:pt x="13614" y="1454"/>
                    <a:pt x="21600" y="10597"/>
                    <a:pt x="21600" y="21404"/>
                  </a:cubicBezTo>
                  <a:cubicBezTo>
                    <a:pt x="21600" y="24757"/>
                    <a:pt x="20819" y="28064"/>
                    <a:pt x="19319" y="31063"/>
                  </a:cubicBezTo>
                  <a:lnTo>
                    <a:pt x="0" y="21404"/>
                  </a:lnTo>
                  <a:close/>
                </a:path>
              </a:pathLst>
            </a:custGeom>
            <a:noFill/>
            <a:ln w="9525">
              <a:solidFill>
                <a:schemeClr val="tx1"/>
              </a:solidFill>
              <a:round/>
              <a:headEnd/>
              <a:tailEnd/>
            </a:ln>
          </p:spPr>
          <p:txBody>
            <a:bodyPr wrap="none" anchor="ctr"/>
            <a:lstStyle/>
            <a:p>
              <a:endParaRPr lang="en-US"/>
            </a:p>
          </p:txBody>
        </p:sp>
      </p:grpSp>
      <p:grpSp>
        <p:nvGrpSpPr>
          <p:cNvPr id="42" name="Group 60"/>
          <p:cNvGrpSpPr>
            <a:grpSpLocks/>
          </p:cNvGrpSpPr>
          <p:nvPr/>
        </p:nvGrpSpPr>
        <p:grpSpPr bwMode="auto">
          <a:xfrm>
            <a:off x="5204604" y="4379875"/>
            <a:ext cx="3657601" cy="1940382"/>
            <a:chOff x="1536" y="3280"/>
            <a:chExt cx="4010" cy="894"/>
          </a:xfrm>
        </p:grpSpPr>
        <p:grpSp>
          <p:nvGrpSpPr>
            <p:cNvPr id="43" name="Group 61"/>
            <p:cNvGrpSpPr>
              <a:grpSpLocks/>
            </p:cNvGrpSpPr>
            <p:nvPr/>
          </p:nvGrpSpPr>
          <p:grpSpPr bwMode="auto">
            <a:xfrm>
              <a:off x="2790" y="3402"/>
              <a:ext cx="2101" cy="772"/>
              <a:chOff x="2016" y="3348"/>
              <a:chExt cx="2016" cy="636"/>
            </a:xfrm>
          </p:grpSpPr>
          <p:sp>
            <p:nvSpPr>
              <p:cNvPr id="48" name="Rectangle 62"/>
              <p:cNvSpPr>
                <a:spLocks noChangeArrowheads="1"/>
              </p:cNvSpPr>
              <p:nvPr/>
            </p:nvSpPr>
            <p:spPr bwMode="auto">
              <a:xfrm>
                <a:off x="2016" y="3456"/>
                <a:ext cx="1776" cy="528"/>
              </a:xfrm>
              <a:prstGeom prst="rect">
                <a:avLst/>
              </a:prstGeom>
              <a:noFill/>
              <a:ln w="9525">
                <a:solidFill>
                  <a:schemeClr val="tx1"/>
                </a:solidFill>
                <a:miter lim="800000"/>
                <a:headEnd/>
                <a:tailEnd/>
              </a:ln>
            </p:spPr>
            <p:txBody>
              <a:bodyPr wrap="none" anchor="ctr"/>
              <a:lstStyle/>
              <a:p>
                <a:endParaRPr lang="en-US" sz="1400">
                  <a:latin typeface="Gill Sans MT "/>
                </a:endParaRPr>
              </a:p>
            </p:txBody>
          </p:sp>
          <p:sp>
            <p:nvSpPr>
              <p:cNvPr id="49" name="Line 63"/>
              <p:cNvSpPr>
                <a:spLocks noChangeShapeType="1"/>
              </p:cNvSpPr>
              <p:nvPr/>
            </p:nvSpPr>
            <p:spPr bwMode="auto">
              <a:xfrm>
                <a:off x="2016" y="3792"/>
                <a:ext cx="1776" cy="0"/>
              </a:xfrm>
              <a:prstGeom prst="line">
                <a:avLst/>
              </a:prstGeom>
              <a:noFill/>
              <a:ln w="9525">
                <a:solidFill>
                  <a:schemeClr val="tx1"/>
                </a:solidFill>
                <a:round/>
                <a:headEnd/>
                <a:tailEnd/>
              </a:ln>
            </p:spPr>
            <p:txBody>
              <a:bodyPr wrap="none" anchor="ctr"/>
              <a:lstStyle/>
              <a:p>
                <a:endParaRPr lang="en-US"/>
              </a:p>
            </p:txBody>
          </p:sp>
          <p:sp>
            <p:nvSpPr>
              <p:cNvPr id="50" name="Line 64"/>
              <p:cNvSpPr>
                <a:spLocks noChangeShapeType="1"/>
              </p:cNvSpPr>
              <p:nvPr/>
            </p:nvSpPr>
            <p:spPr bwMode="auto">
              <a:xfrm>
                <a:off x="2352" y="3456"/>
                <a:ext cx="0" cy="528"/>
              </a:xfrm>
              <a:prstGeom prst="line">
                <a:avLst/>
              </a:prstGeom>
              <a:noFill/>
              <a:ln w="9525">
                <a:solidFill>
                  <a:schemeClr val="tx1"/>
                </a:solidFill>
                <a:round/>
                <a:headEnd/>
                <a:tailEnd/>
              </a:ln>
            </p:spPr>
            <p:txBody>
              <a:bodyPr wrap="none" anchor="ctr"/>
              <a:lstStyle/>
              <a:p>
                <a:endParaRPr lang="en-US"/>
              </a:p>
            </p:txBody>
          </p:sp>
          <p:sp>
            <p:nvSpPr>
              <p:cNvPr id="51" name="Line 65"/>
              <p:cNvSpPr>
                <a:spLocks noChangeShapeType="1"/>
              </p:cNvSpPr>
              <p:nvPr/>
            </p:nvSpPr>
            <p:spPr bwMode="auto">
              <a:xfrm>
                <a:off x="2832" y="3456"/>
                <a:ext cx="0" cy="528"/>
              </a:xfrm>
              <a:prstGeom prst="line">
                <a:avLst/>
              </a:prstGeom>
              <a:noFill/>
              <a:ln w="9525">
                <a:solidFill>
                  <a:schemeClr val="tx1"/>
                </a:solidFill>
                <a:round/>
                <a:headEnd/>
                <a:tailEnd/>
              </a:ln>
            </p:spPr>
            <p:txBody>
              <a:bodyPr wrap="none" anchor="ctr"/>
              <a:lstStyle/>
              <a:p>
                <a:endParaRPr lang="en-US"/>
              </a:p>
            </p:txBody>
          </p:sp>
          <p:sp>
            <p:nvSpPr>
              <p:cNvPr id="52" name="Line 66"/>
              <p:cNvSpPr>
                <a:spLocks noChangeShapeType="1"/>
              </p:cNvSpPr>
              <p:nvPr/>
            </p:nvSpPr>
            <p:spPr bwMode="auto">
              <a:xfrm>
                <a:off x="3216" y="3456"/>
                <a:ext cx="0" cy="528"/>
              </a:xfrm>
              <a:prstGeom prst="line">
                <a:avLst/>
              </a:prstGeom>
              <a:noFill/>
              <a:ln w="9525">
                <a:solidFill>
                  <a:schemeClr val="tx1"/>
                </a:solidFill>
                <a:round/>
                <a:headEnd/>
                <a:tailEnd/>
              </a:ln>
            </p:spPr>
            <p:txBody>
              <a:bodyPr wrap="none" anchor="ctr"/>
              <a:lstStyle/>
              <a:p>
                <a:endParaRPr lang="en-US"/>
              </a:p>
            </p:txBody>
          </p:sp>
          <p:sp>
            <p:nvSpPr>
              <p:cNvPr id="53" name="Line 67"/>
              <p:cNvSpPr>
                <a:spLocks noChangeShapeType="1"/>
              </p:cNvSpPr>
              <p:nvPr/>
            </p:nvSpPr>
            <p:spPr bwMode="auto">
              <a:xfrm>
                <a:off x="2016" y="3600"/>
                <a:ext cx="1776" cy="0"/>
              </a:xfrm>
              <a:prstGeom prst="line">
                <a:avLst/>
              </a:prstGeom>
              <a:noFill/>
              <a:ln w="9525">
                <a:solidFill>
                  <a:schemeClr val="tx1"/>
                </a:solidFill>
                <a:round/>
                <a:headEnd/>
                <a:tailEnd/>
              </a:ln>
            </p:spPr>
            <p:txBody>
              <a:bodyPr wrap="none" anchor="ctr"/>
              <a:lstStyle/>
              <a:p>
                <a:endParaRPr lang="en-US"/>
              </a:p>
            </p:txBody>
          </p:sp>
          <p:sp>
            <p:nvSpPr>
              <p:cNvPr id="54" name="Line 68"/>
              <p:cNvSpPr>
                <a:spLocks noChangeShapeType="1"/>
              </p:cNvSpPr>
              <p:nvPr/>
            </p:nvSpPr>
            <p:spPr bwMode="auto">
              <a:xfrm>
                <a:off x="3840" y="3504"/>
                <a:ext cx="192" cy="0"/>
              </a:xfrm>
              <a:prstGeom prst="line">
                <a:avLst/>
              </a:prstGeom>
              <a:noFill/>
              <a:ln w="9525">
                <a:solidFill>
                  <a:schemeClr val="tx1"/>
                </a:solidFill>
                <a:round/>
                <a:headEnd type="triangle" w="med" len="med"/>
                <a:tailEnd/>
              </a:ln>
            </p:spPr>
            <p:txBody>
              <a:bodyPr wrap="none" anchor="ctr"/>
              <a:lstStyle/>
              <a:p>
                <a:endParaRPr lang="en-US"/>
              </a:p>
            </p:txBody>
          </p:sp>
          <p:sp>
            <p:nvSpPr>
              <p:cNvPr id="55" name="Line 69"/>
              <p:cNvSpPr>
                <a:spLocks noChangeShapeType="1"/>
              </p:cNvSpPr>
              <p:nvPr/>
            </p:nvSpPr>
            <p:spPr bwMode="auto">
              <a:xfrm>
                <a:off x="4032" y="3504"/>
                <a:ext cx="0" cy="336"/>
              </a:xfrm>
              <a:prstGeom prst="line">
                <a:avLst/>
              </a:prstGeom>
              <a:noFill/>
              <a:ln w="9525">
                <a:solidFill>
                  <a:schemeClr val="tx1"/>
                </a:solidFill>
                <a:round/>
                <a:headEnd/>
                <a:tailEnd/>
              </a:ln>
            </p:spPr>
            <p:txBody>
              <a:bodyPr wrap="none" anchor="ctr"/>
              <a:lstStyle/>
              <a:p>
                <a:endParaRPr lang="en-US"/>
              </a:p>
            </p:txBody>
          </p:sp>
          <p:sp>
            <p:nvSpPr>
              <p:cNvPr id="56" name="Line 70"/>
              <p:cNvSpPr>
                <a:spLocks noChangeShapeType="1"/>
              </p:cNvSpPr>
              <p:nvPr/>
            </p:nvSpPr>
            <p:spPr bwMode="auto">
              <a:xfrm flipH="1">
                <a:off x="3840" y="3840"/>
                <a:ext cx="192" cy="0"/>
              </a:xfrm>
              <a:prstGeom prst="line">
                <a:avLst/>
              </a:prstGeom>
              <a:noFill/>
              <a:ln w="9525">
                <a:solidFill>
                  <a:schemeClr val="tx1"/>
                </a:solidFill>
                <a:round/>
                <a:headEnd/>
                <a:tailEnd type="triangle" w="med" len="med"/>
              </a:ln>
            </p:spPr>
            <p:txBody>
              <a:bodyPr wrap="none" anchor="ctr"/>
              <a:lstStyle/>
              <a:p>
                <a:endParaRPr lang="en-US"/>
              </a:p>
            </p:txBody>
          </p:sp>
          <p:sp>
            <p:nvSpPr>
              <p:cNvPr id="58" name="Line 72"/>
              <p:cNvSpPr>
                <a:spLocks noChangeShapeType="1"/>
              </p:cNvSpPr>
              <p:nvPr/>
            </p:nvSpPr>
            <p:spPr bwMode="auto">
              <a:xfrm flipH="1">
                <a:off x="3378" y="3348"/>
                <a:ext cx="18" cy="115"/>
              </a:xfrm>
              <a:prstGeom prst="line">
                <a:avLst/>
              </a:prstGeom>
              <a:noFill/>
              <a:ln w="9525">
                <a:solidFill>
                  <a:schemeClr val="tx1"/>
                </a:solidFill>
                <a:round/>
                <a:headEnd/>
                <a:tailEnd type="triangle" w="med" len="med"/>
              </a:ln>
            </p:spPr>
            <p:txBody>
              <a:bodyPr wrap="none" anchor="ctr"/>
              <a:lstStyle/>
              <a:p>
                <a:endParaRPr lang="en-US"/>
              </a:p>
            </p:txBody>
          </p:sp>
        </p:grpSp>
        <p:sp>
          <p:nvSpPr>
            <p:cNvPr id="44" name="Rectangle 74"/>
            <p:cNvSpPr>
              <a:spLocks noChangeArrowheads="1"/>
            </p:cNvSpPr>
            <p:nvPr/>
          </p:nvSpPr>
          <p:spPr bwMode="auto">
            <a:xfrm>
              <a:off x="4982" y="3715"/>
              <a:ext cx="564" cy="194"/>
            </a:xfrm>
            <a:prstGeom prst="rect">
              <a:avLst/>
            </a:prstGeom>
            <a:noFill/>
            <a:ln w="12700" cap="sq">
              <a:noFill/>
              <a:miter lim="800000"/>
              <a:headEnd type="none" w="sm" len="sm"/>
              <a:tailEnd type="none" w="sm" len="sm"/>
            </a:ln>
          </p:spPr>
          <p:txBody>
            <a:bodyPr wrap="none">
              <a:spAutoFit/>
            </a:bodyPr>
            <a:lstStyle/>
            <a:p>
              <a:pPr algn="ctr" eaLnBrk="0" hangingPunct="0"/>
              <a:r>
                <a:rPr lang="en-US" sz="1400" b="1">
                  <a:latin typeface="Gill Sans MT "/>
                </a:rPr>
                <a:t>TABLE</a:t>
              </a:r>
            </a:p>
          </p:txBody>
        </p:sp>
        <p:sp>
          <p:nvSpPr>
            <p:cNvPr id="45" name="Rectangle 75"/>
            <p:cNvSpPr>
              <a:spLocks noChangeArrowheads="1"/>
            </p:cNvSpPr>
            <p:nvPr/>
          </p:nvSpPr>
          <p:spPr bwMode="auto">
            <a:xfrm>
              <a:off x="1536" y="3701"/>
              <a:ext cx="982" cy="194"/>
            </a:xfrm>
            <a:prstGeom prst="rect">
              <a:avLst/>
            </a:prstGeom>
            <a:noFill/>
            <a:ln w="12700" cap="sq">
              <a:noFill/>
              <a:miter lim="800000"/>
              <a:headEnd type="none" w="sm" len="sm"/>
              <a:tailEnd type="none" w="sm" len="sm"/>
            </a:ln>
          </p:spPr>
          <p:txBody>
            <a:bodyPr wrap="none">
              <a:spAutoFit/>
            </a:bodyPr>
            <a:lstStyle/>
            <a:p>
              <a:pPr algn="ctr" eaLnBrk="0" hangingPunct="0"/>
              <a:r>
                <a:rPr lang="en-US" sz="1400" b="1" dirty="0">
                  <a:latin typeface="Gill Sans MT "/>
                </a:rPr>
                <a:t>TUPLE / ROW</a:t>
              </a:r>
            </a:p>
          </p:txBody>
        </p:sp>
        <p:sp>
          <p:nvSpPr>
            <p:cNvPr id="46" name="Rectangle 76"/>
            <p:cNvSpPr>
              <a:spLocks noChangeArrowheads="1"/>
            </p:cNvSpPr>
            <p:nvPr/>
          </p:nvSpPr>
          <p:spPr bwMode="auto">
            <a:xfrm>
              <a:off x="2594" y="3280"/>
              <a:ext cx="1532" cy="194"/>
            </a:xfrm>
            <a:prstGeom prst="rect">
              <a:avLst/>
            </a:prstGeom>
            <a:noFill/>
            <a:ln w="12700" cap="sq">
              <a:noFill/>
              <a:miter lim="800000"/>
              <a:headEnd type="none" w="sm" len="sm"/>
              <a:tailEnd type="none" w="sm" len="sm"/>
            </a:ln>
          </p:spPr>
          <p:txBody>
            <a:bodyPr wrap="none">
              <a:spAutoFit/>
            </a:bodyPr>
            <a:lstStyle/>
            <a:p>
              <a:pPr algn="ctr" eaLnBrk="0" hangingPunct="0"/>
              <a:r>
                <a:rPr lang="en-US" sz="1400" b="1" dirty="0">
                  <a:latin typeface="Gill Sans MT "/>
                </a:rPr>
                <a:t>ATTRIBUTE / COLUMN</a:t>
              </a:r>
            </a:p>
          </p:txBody>
        </p:sp>
        <p:sp>
          <p:nvSpPr>
            <p:cNvPr id="47" name="Rectangle 77"/>
            <p:cNvSpPr>
              <a:spLocks noChangeArrowheads="1"/>
            </p:cNvSpPr>
            <p:nvPr/>
          </p:nvSpPr>
          <p:spPr bwMode="auto">
            <a:xfrm>
              <a:off x="3158" y="3760"/>
              <a:ext cx="585" cy="194"/>
            </a:xfrm>
            <a:prstGeom prst="rect">
              <a:avLst/>
            </a:prstGeom>
            <a:noFill/>
            <a:ln w="12700" cap="sq">
              <a:noFill/>
              <a:miter lim="800000"/>
              <a:headEnd type="none" w="sm" len="sm"/>
              <a:tailEnd type="none" w="sm" len="sm"/>
            </a:ln>
          </p:spPr>
          <p:txBody>
            <a:bodyPr wrap="none">
              <a:spAutoFit/>
            </a:bodyPr>
            <a:lstStyle/>
            <a:p>
              <a:pPr algn="ctr" eaLnBrk="0" hangingPunct="0"/>
              <a:r>
                <a:rPr lang="en-US" sz="1400" b="1">
                  <a:latin typeface="Gill Sans MT "/>
                </a:rPr>
                <a:t>VALUE</a:t>
              </a:r>
            </a:p>
          </p:txBody>
        </p:sp>
      </p:grpSp>
      <p:cxnSp>
        <p:nvCxnSpPr>
          <p:cNvPr id="67" name="Straight Arrow Connector 66"/>
          <p:cNvCxnSpPr/>
          <p:nvPr/>
        </p:nvCxnSpPr>
        <p:spPr>
          <a:xfrm>
            <a:off x="3147204" y="2971800"/>
            <a:ext cx="2819400" cy="1588"/>
          </a:xfrm>
          <a:prstGeom prst="straightConnector1">
            <a:avLst/>
          </a:prstGeom>
          <a:ln>
            <a:solidFill>
              <a:schemeClr val="tx1"/>
            </a:solidFill>
            <a:tailEnd type="arrow"/>
          </a:ln>
        </p:spPr>
        <p:style>
          <a:lnRef idx="1">
            <a:schemeClr val="accent6"/>
          </a:lnRef>
          <a:fillRef idx="0">
            <a:schemeClr val="accent6"/>
          </a:fillRef>
          <a:effectRef idx="0">
            <a:schemeClr val="accent6"/>
          </a:effectRef>
          <a:fontRef idx="minor">
            <a:schemeClr val="tx1"/>
          </a:fontRef>
        </p:style>
      </p:cxnSp>
      <p:cxnSp>
        <p:nvCxnSpPr>
          <p:cNvPr id="71" name="Straight Arrow Connector 70"/>
          <p:cNvCxnSpPr>
            <a:endCxn id="12" idx="1"/>
          </p:cNvCxnSpPr>
          <p:nvPr/>
        </p:nvCxnSpPr>
        <p:spPr>
          <a:xfrm flipV="1">
            <a:off x="3147204" y="1524000"/>
            <a:ext cx="2819400" cy="457200"/>
          </a:xfrm>
          <a:prstGeom prst="straightConnector1">
            <a:avLst/>
          </a:prstGeom>
          <a:ln>
            <a:solidFill>
              <a:schemeClr val="tx1"/>
            </a:solidFill>
            <a:tailEnd type="arrow"/>
          </a:ln>
        </p:spPr>
        <p:style>
          <a:lnRef idx="1">
            <a:schemeClr val="accent6"/>
          </a:lnRef>
          <a:fillRef idx="0">
            <a:schemeClr val="accent6"/>
          </a:fillRef>
          <a:effectRef idx="0">
            <a:schemeClr val="accent6"/>
          </a:effectRef>
          <a:fontRef idx="minor">
            <a:schemeClr val="tx1"/>
          </a:fontRef>
        </p:style>
      </p:cxnSp>
      <p:cxnSp>
        <p:nvCxnSpPr>
          <p:cNvPr id="76" name="Straight Arrow Connector 75"/>
          <p:cNvCxnSpPr/>
          <p:nvPr/>
        </p:nvCxnSpPr>
        <p:spPr>
          <a:xfrm>
            <a:off x="3299604" y="3886200"/>
            <a:ext cx="2438400" cy="1143000"/>
          </a:xfrm>
          <a:prstGeom prst="straightConnector1">
            <a:avLst/>
          </a:prstGeom>
          <a:ln>
            <a:solidFill>
              <a:schemeClr val="tx1"/>
            </a:solidFill>
            <a:tailEnd type="arrow"/>
          </a:ln>
        </p:spPr>
        <p:style>
          <a:lnRef idx="1">
            <a:schemeClr val="accent6"/>
          </a:lnRef>
          <a:fillRef idx="0">
            <a:schemeClr val="accent6"/>
          </a:fillRef>
          <a:effectRef idx="0">
            <a:schemeClr val="accent6"/>
          </a:effectRef>
          <a:fontRef idx="minor">
            <a:schemeClr val="tx1"/>
          </a:fontRef>
        </p:style>
      </p:cxnSp>
      <p:cxnSp>
        <p:nvCxnSpPr>
          <p:cNvPr id="80" name="Straight Arrow Connector 79"/>
          <p:cNvCxnSpPr/>
          <p:nvPr/>
        </p:nvCxnSpPr>
        <p:spPr>
          <a:xfrm>
            <a:off x="5638800" y="5715000"/>
            <a:ext cx="609600" cy="1524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16795" y="153211"/>
            <a:ext cx="8470005" cy="553998"/>
          </a:xfrm>
        </p:spPr>
        <p:txBody>
          <a:bodyPr>
            <a:normAutofit/>
          </a:bodyPr>
          <a:lstStyle/>
          <a:p>
            <a:r>
              <a:rPr lang="en-US" dirty="0" smtClean="0">
                <a:solidFill>
                  <a:schemeClr val="tx1"/>
                </a:solidFill>
              </a:rPr>
              <a:t>History of Relational Database System</a:t>
            </a:r>
            <a:endParaRPr lang="en-US" dirty="0">
              <a:solidFill>
                <a:schemeClr val="tx1"/>
              </a:solidFill>
            </a:endParaRPr>
          </a:p>
        </p:txBody>
      </p:sp>
      <p:grpSp>
        <p:nvGrpSpPr>
          <p:cNvPr id="2" name="Group 27"/>
          <p:cNvGrpSpPr/>
          <p:nvPr/>
        </p:nvGrpSpPr>
        <p:grpSpPr>
          <a:xfrm>
            <a:off x="216795" y="1219200"/>
            <a:ext cx="8712558" cy="4953000"/>
            <a:chOff x="355242" y="1524000"/>
            <a:chExt cx="8712558" cy="4953000"/>
          </a:xfrm>
        </p:grpSpPr>
        <p:sp>
          <p:nvSpPr>
            <p:cNvPr id="5" name="TextBox 4"/>
            <p:cNvSpPr txBox="1"/>
            <p:nvPr/>
          </p:nvSpPr>
          <p:spPr bwMode="auto">
            <a:xfrm>
              <a:off x="2819400" y="1524000"/>
              <a:ext cx="2590800" cy="701731"/>
            </a:xfrm>
            <a:prstGeom prst="rect">
              <a:avLst/>
            </a:prstGeom>
            <a:noFill/>
            <a:ln w="9525" cmpd="thickThin">
              <a:solidFill>
                <a:schemeClr val="accent1"/>
              </a:solidFill>
              <a:miter lim="800000"/>
              <a:headEnd/>
              <a:tailEn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20000"/>
                </a:spcBef>
                <a:spcAft>
                  <a:spcPct val="0"/>
                </a:spcAft>
                <a:buClrTx/>
                <a:buSzTx/>
                <a:buFont typeface="Arial" charset="0"/>
                <a:buNone/>
                <a:tabLst/>
              </a:pPr>
              <a:r>
                <a:rPr kumimoji="0" lang="en-US" b="0" i="0" u="none" strike="noStrike" kern="1200" cap="none" spc="0" normalizeH="0" baseline="0" noProof="0" dirty="0" smtClean="0">
                  <a:ln>
                    <a:noFill/>
                  </a:ln>
                  <a:effectLst/>
                  <a:uLnTx/>
                  <a:uFillTx/>
                  <a:latin typeface="Gill Sans MT" pitchFamily="34" charset="0"/>
                  <a:ea typeface="+mn-ea"/>
                  <a:cs typeface="+mn-cs"/>
                </a:rPr>
                <a:t>Dr. Edgar</a:t>
              </a:r>
              <a:r>
                <a:rPr kumimoji="0" lang="en-US" b="0" i="0" u="none" strike="noStrike" kern="1200" cap="none" spc="0" normalizeH="0" noProof="0" dirty="0" smtClean="0">
                  <a:ln>
                    <a:noFill/>
                  </a:ln>
                  <a:effectLst/>
                  <a:uLnTx/>
                  <a:uFillTx/>
                  <a:latin typeface="Gill Sans MT" pitchFamily="34" charset="0"/>
                  <a:ea typeface="+mn-ea"/>
                  <a:cs typeface="+mn-cs"/>
                </a:rPr>
                <a:t> F </a:t>
              </a:r>
              <a:r>
                <a:rPr kumimoji="0" lang="en-US" b="0" i="0" u="none" strike="noStrike" kern="1200" cap="none" spc="0" normalizeH="0" noProof="0" dirty="0" err="1" smtClean="0">
                  <a:ln>
                    <a:noFill/>
                  </a:ln>
                  <a:effectLst/>
                  <a:uLnTx/>
                  <a:uFillTx/>
                  <a:latin typeface="Gill Sans MT" pitchFamily="34" charset="0"/>
                  <a:ea typeface="+mn-ea"/>
                  <a:cs typeface="+mn-cs"/>
                </a:rPr>
                <a:t>Codd</a:t>
              </a:r>
              <a:r>
                <a:rPr kumimoji="0" lang="en-US" b="0" i="0" u="none" strike="noStrike" kern="1200" cap="none" spc="0" normalizeH="0" noProof="0" dirty="0" smtClean="0">
                  <a:ln>
                    <a:noFill/>
                  </a:ln>
                  <a:effectLst/>
                  <a:uLnTx/>
                  <a:uFillTx/>
                  <a:latin typeface="Gill Sans MT" pitchFamily="34" charset="0"/>
                  <a:ea typeface="+mn-ea"/>
                  <a:cs typeface="+mn-cs"/>
                </a:rPr>
                <a:t> 1969</a:t>
              </a:r>
            </a:p>
            <a:p>
              <a:pPr marL="0" marR="0" indent="0" algn="r" defTabSz="914400" rtl="0" eaLnBrk="0" fontAlgn="base" latinLnBrk="0" hangingPunct="0">
                <a:lnSpc>
                  <a:spcPct val="100000"/>
                </a:lnSpc>
                <a:spcBef>
                  <a:spcPct val="20000"/>
                </a:spcBef>
                <a:spcAft>
                  <a:spcPct val="0"/>
                </a:spcAft>
                <a:buClrTx/>
                <a:buSzTx/>
                <a:buFont typeface="Arial" charset="0"/>
                <a:buNone/>
                <a:tabLst/>
              </a:pPr>
              <a:r>
                <a:rPr lang="en-US" dirty="0" smtClean="0">
                  <a:latin typeface="Gill Sans MT" pitchFamily="34" charset="0"/>
                </a:rPr>
                <a:t>IBM (1 NF, 2 NF &amp; 3 NF)</a:t>
              </a:r>
              <a:r>
                <a:rPr kumimoji="0" lang="en-US" b="0" i="0" u="none" strike="noStrike" kern="1200" cap="none" spc="0" normalizeH="0" noProof="0" dirty="0" smtClean="0">
                  <a:ln>
                    <a:noFill/>
                  </a:ln>
                  <a:effectLst/>
                  <a:uLnTx/>
                  <a:uFillTx/>
                  <a:latin typeface="Gill Sans MT" pitchFamily="34" charset="0"/>
                  <a:ea typeface="+mn-ea"/>
                  <a:cs typeface="+mn-cs"/>
                </a:rPr>
                <a:t> </a:t>
              </a:r>
              <a:endParaRPr kumimoji="0" lang="en-US" b="0" i="0" u="none" strike="noStrike" kern="1200" cap="none" spc="0" normalizeH="0" baseline="0" noProof="0" dirty="0" smtClean="0">
                <a:ln>
                  <a:noFill/>
                </a:ln>
                <a:effectLst/>
                <a:uLnTx/>
                <a:uFillTx/>
                <a:latin typeface="Gill Sans MT" pitchFamily="34" charset="0"/>
                <a:ea typeface="+mn-ea"/>
                <a:cs typeface="+mn-cs"/>
              </a:endParaRPr>
            </a:p>
          </p:txBody>
        </p:sp>
        <p:cxnSp>
          <p:nvCxnSpPr>
            <p:cNvPr id="7" name="Elbow Connector 6"/>
            <p:cNvCxnSpPr/>
            <p:nvPr/>
          </p:nvCxnSpPr>
          <p:spPr>
            <a:xfrm rot="5400000">
              <a:off x="1562100" y="2247900"/>
              <a:ext cx="1371600" cy="12954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Elbow Connector 19"/>
            <p:cNvCxnSpPr/>
            <p:nvPr/>
          </p:nvCxnSpPr>
          <p:spPr>
            <a:xfrm rot="16200000" flipH="1">
              <a:off x="4743718" y="3372118"/>
              <a:ext cx="990600" cy="799563"/>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bwMode="auto">
            <a:xfrm>
              <a:off x="355242" y="3581400"/>
              <a:ext cx="2514600" cy="707886"/>
            </a:xfrm>
            <a:prstGeom prst="rect">
              <a:avLst/>
            </a:prstGeom>
            <a:noFill/>
            <a:ln w="9525">
              <a:solidFill>
                <a:schemeClr val="accent1">
                  <a:shade val="50000"/>
                </a:schemeClr>
              </a:solidFill>
              <a:miter lim="800000"/>
              <a:headEnd/>
              <a:tailEn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kern="1200" cap="none" spc="0" normalizeH="0" baseline="0" noProof="0" dirty="0" smtClean="0">
                  <a:ln>
                    <a:noFill/>
                  </a:ln>
                  <a:effectLst/>
                  <a:uLnTx/>
                  <a:uFillTx/>
                  <a:latin typeface="Gill Sans MT" pitchFamily="34" charset="0"/>
                  <a:ea typeface="+mn-ea"/>
                  <a:cs typeface="+mn-cs"/>
                </a:rPr>
                <a:t> IBM (Structure Query Language)</a:t>
              </a:r>
            </a:p>
          </p:txBody>
        </p:sp>
        <p:cxnSp>
          <p:nvCxnSpPr>
            <p:cNvPr id="27" name="Straight Arrow Connector 26"/>
            <p:cNvCxnSpPr/>
            <p:nvPr/>
          </p:nvCxnSpPr>
          <p:spPr>
            <a:xfrm rot="5400000">
              <a:off x="1296194" y="4647406"/>
              <a:ext cx="609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Flowchart: Magnetic Disk 29"/>
            <p:cNvSpPr/>
            <p:nvPr/>
          </p:nvSpPr>
          <p:spPr>
            <a:xfrm>
              <a:off x="990600" y="4953000"/>
              <a:ext cx="1219200" cy="1219200"/>
            </a:xfrm>
            <a:prstGeom prst="flowChartMagneticDisk">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Gill Sans MT" pitchFamily="34" charset="0"/>
                </a:rPr>
                <a:t> IBM DB2</a:t>
              </a:r>
            </a:p>
          </p:txBody>
        </p:sp>
        <p:sp>
          <p:nvSpPr>
            <p:cNvPr id="31" name="TextBox 30"/>
            <p:cNvSpPr txBox="1"/>
            <p:nvPr/>
          </p:nvSpPr>
          <p:spPr bwMode="auto">
            <a:xfrm>
              <a:off x="6858000" y="1676400"/>
              <a:ext cx="1905000" cy="400110"/>
            </a:xfrm>
            <a:prstGeom prst="rect">
              <a:avLst/>
            </a:prstGeom>
            <a:noFill/>
            <a:ln w="9525">
              <a:solidFill>
                <a:schemeClr val="accent1">
                  <a:shade val="50000"/>
                </a:schemeClr>
              </a:solidFill>
              <a:miter lim="800000"/>
              <a:headEnd/>
              <a:tailEnd/>
            </a:ln>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kern="1200" cap="none" spc="0" normalizeH="0" baseline="0" noProof="0" dirty="0" smtClean="0">
                  <a:ln>
                    <a:noFill/>
                  </a:ln>
                  <a:effectLst/>
                  <a:uLnTx/>
                  <a:uFillTx/>
                  <a:latin typeface="Gill Sans MT" pitchFamily="34" charset="0"/>
                  <a:ea typeface="+mn-ea"/>
                  <a:cs typeface="+mn-cs"/>
                </a:rPr>
                <a:t>4 NF &amp; 5</a:t>
              </a:r>
              <a:r>
                <a:rPr kumimoji="0" lang="en-US" sz="2000" b="0" i="0" u="none" strike="noStrike" kern="1200" cap="none" spc="0" normalizeH="0" noProof="0" dirty="0" smtClean="0">
                  <a:ln>
                    <a:noFill/>
                  </a:ln>
                  <a:effectLst/>
                  <a:uLnTx/>
                  <a:uFillTx/>
                  <a:latin typeface="Gill Sans MT" pitchFamily="34" charset="0"/>
                  <a:ea typeface="+mn-ea"/>
                  <a:cs typeface="+mn-cs"/>
                </a:rPr>
                <a:t> NF</a:t>
              </a:r>
              <a:endParaRPr kumimoji="0" lang="en-US" sz="2000" b="0" i="0" u="none" strike="noStrike" kern="1200" cap="none" spc="0" normalizeH="0" baseline="0" noProof="0" dirty="0" smtClean="0">
                <a:ln>
                  <a:noFill/>
                </a:ln>
                <a:effectLst/>
                <a:uLnTx/>
                <a:uFillTx/>
                <a:latin typeface="Gill Sans MT" pitchFamily="34" charset="0"/>
                <a:ea typeface="+mn-ea"/>
                <a:cs typeface="+mn-cs"/>
              </a:endParaRPr>
            </a:p>
          </p:txBody>
        </p:sp>
        <p:cxnSp>
          <p:nvCxnSpPr>
            <p:cNvPr id="35" name="Straight Arrow Connector 34"/>
            <p:cNvCxnSpPr>
              <a:stCxn id="5" idx="3"/>
              <a:endCxn id="31" idx="1"/>
            </p:cNvCxnSpPr>
            <p:nvPr/>
          </p:nvCxnSpPr>
          <p:spPr>
            <a:xfrm>
              <a:off x="5410200" y="1874866"/>
              <a:ext cx="1447800" cy="158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bwMode="auto">
            <a:xfrm>
              <a:off x="3733800" y="2590800"/>
              <a:ext cx="2590800" cy="707886"/>
            </a:xfrm>
            <a:prstGeom prst="rect">
              <a:avLst/>
            </a:prstGeom>
            <a:noFill/>
            <a:ln w="9525">
              <a:solidFill>
                <a:schemeClr val="accent1">
                  <a:shade val="50000"/>
                </a:schemeClr>
              </a:solidFill>
              <a:miter lim="800000"/>
              <a:headEnd/>
              <a:tailEnd/>
            </a:ln>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20000"/>
                </a:spcBef>
                <a:spcAft>
                  <a:spcPct val="0"/>
                </a:spcAft>
                <a:buClrTx/>
                <a:buSzTx/>
                <a:buFont typeface="Arial" charset="0"/>
                <a:buNone/>
                <a:tabLst/>
              </a:pPr>
              <a:r>
                <a:rPr lang="en-US" sz="2000" dirty="0" smtClean="0">
                  <a:latin typeface="Gill Sans MT" pitchFamily="34" charset="0"/>
                </a:rPr>
                <a:t>UC Berkeley Started Ingres Corporation</a:t>
              </a:r>
              <a:endParaRPr kumimoji="0" lang="en-US" sz="2000" b="0" i="0" u="none" strike="noStrike" kern="1200" cap="none" spc="0" normalizeH="0" baseline="0" noProof="0" dirty="0" smtClean="0">
                <a:ln>
                  <a:noFill/>
                </a:ln>
                <a:effectLst/>
                <a:uLnTx/>
                <a:uFillTx/>
                <a:latin typeface="Gill Sans MT" pitchFamily="34" charset="0"/>
              </a:endParaRPr>
            </a:p>
          </p:txBody>
        </p:sp>
        <p:cxnSp>
          <p:nvCxnSpPr>
            <p:cNvPr id="38" name="Straight Arrow Connector 37"/>
            <p:cNvCxnSpPr/>
            <p:nvPr/>
          </p:nvCxnSpPr>
          <p:spPr>
            <a:xfrm rot="5400000">
              <a:off x="4533900" y="24003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2" name="Flowchart: Magnetic Disk 41"/>
            <p:cNvSpPr/>
            <p:nvPr/>
          </p:nvSpPr>
          <p:spPr>
            <a:xfrm>
              <a:off x="7391400" y="2323563"/>
              <a:ext cx="1371600" cy="990600"/>
            </a:xfrm>
            <a:prstGeom prst="flowChartMagneticDisk">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bwMode="auto">
            <a:xfrm>
              <a:off x="7391400" y="2590800"/>
              <a:ext cx="1371600" cy="701731"/>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20000"/>
                </a:spcBef>
                <a:spcAft>
                  <a:spcPct val="0"/>
                </a:spcAft>
                <a:buClrTx/>
                <a:buSzTx/>
                <a:buFont typeface="Arial" charset="0"/>
                <a:buNone/>
                <a:tabLst/>
              </a:pPr>
              <a:r>
                <a:rPr kumimoji="0" lang="en-US" b="0" i="0" u="none" strike="noStrike" kern="1200" cap="none" spc="0" normalizeH="0" baseline="0" noProof="0" dirty="0" smtClean="0">
                  <a:ln>
                    <a:noFill/>
                  </a:ln>
                  <a:effectLst/>
                  <a:uLnTx/>
                  <a:uFillTx/>
                  <a:latin typeface="Gill Sans MT" pitchFamily="34" charset="0"/>
                  <a:ea typeface="+mn-ea"/>
                  <a:cs typeface="+mn-cs"/>
                </a:rPr>
                <a:t>Informix</a:t>
              </a:r>
            </a:p>
            <a:p>
              <a:pPr marL="0" marR="0" indent="0" algn="ctr" defTabSz="914400" rtl="0" eaLnBrk="0" fontAlgn="base" latinLnBrk="0" hangingPunct="0">
                <a:lnSpc>
                  <a:spcPct val="100000"/>
                </a:lnSpc>
                <a:spcBef>
                  <a:spcPct val="20000"/>
                </a:spcBef>
                <a:spcAft>
                  <a:spcPct val="0"/>
                </a:spcAft>
                <a:buClrTx/>
                <a:buSzTx/>
                <a:buFont typeface="Arial" charset="0"/>
                <a:buNone/>
                <a:tabLst/>
              </a:pPr>
              <a:r>
                <a:rPr lang="en-US" dirty="0" smtClean="0">
                  <a:latin typeface="Gill Sans MT" pitchFamily="34" charset="0"/>
                </a:rPr>
                <a:t>Sybase</a:t>
              </a:r>
            </a:p>
          </p:txBody>
        </p:sp>
        <p:cxnSp>
          <p:nvCxnSpPr>
            <p:cNvPr id="45" name="Straight Arrow Connector 44"/>
            <p:cNvCxnSpPr>
              <a:stCxn id="36" idx="3"/>
              <a:endCxn id="43" idx="1"/>
            </p:cNvCxnSpPr>
            <p:nvPr/>
          </p:nvCxnSpPr>
          <p:spPr>
            <a:xfrm flipV="1">
              <a:off x="6324600" y="2941666"/>
              <a:ext cx="1066800" cy="307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6" name="Flowchart: Magnetic Disk 45"/>
            <p:cNvSpPr/>
            <p:nvPr/>
          </p:nvSpPr>
          <p:spPr>
            <a:xfrm>
              <a:off x="5257800" y="4038600"/>
              <a:ext cx="1676400" cy="1295400"/>
            </a:xfrm>
            <a:prstGeom prst="flowChartMagneticDisk">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bwMode="auto">
            <a:xfrm>
              <a:off x="5257800" y="4629090"/>
              <a:ext cx="1676400" cy="400110"/>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spAutoFit/>
            </a:bodyPr>
            <a:lstStyle/>
            <a:p>
              <a:pPr marL="0" marR="0" indent="0" algn="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kern="1200" cap="none" spc="0" normalizeH="0" baseline="0" noProof="0" dirty="0" smtClean="0">
                  <a:ln>
                    <a:noFill/>
                  </a:ln>
                  <a:effectLst/>
                  <a:uLnTx/>
                  <a:uFillTx/>
                  <a:latin typeface="Gill Sans MT" pitchFamily="34" charset="0"/>
                  <a:ea typeface="+mn-ea"/>
                  <a:cs typeface="+mn-cs"/>
                </a:rPr>
                <a:t>Oracle Corp.</a:t>
              </a:r>
            </a:p>
          </p:txBody>
        </p:sp>
        <p:sp>
          <p:nvSpPr>
            <p:cNvPr id="54" name="Rounded Rectangle 53"/>
            <p:cNvSpPr/>
            <p:nvPr/>
          </p:nvSpPr>
          <p:spPr>
            <a:xfrm>
              <a:off x="3124200" y="5029200"/>
              <a:ext cx="1524000" cy="838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ounded Rectangle 55"/>
            <p:cNvSpPr/>
            <p:nvPr/>
          </p:nvSpPr>
          <p:spPr>
            <a:xfrm>
              <a:off x="7543800" y="5029200"/>
              <a:ext cx="1524000" cy="838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Cloud Callout 56"/>
            <p:cNvSpPr/>
            <p:nvPr/>
          </p:nvSpPr>
          <p:spPr>
            <a:xfrm>
              <a:off x="5181600" y="5638800"/>
              <a:ext cx="2209800" cy="838200"/>
            </a:xfrm>
            <a:prstGeom prst="cloudCallout">
              <a:avLst>
                <a:gd name="adj1" fmla="val -6755"/>
                <a:gd name="adj2" fmla="val -87116"/>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5" name="Shape 64"/>
            <p:cNvCxnSpPr>
              <a:stCxn id="46" idx="0"/>
              <a:endCxn id="54" idx="3"/>
            </p:cNvCxnSpPr>
            <p:nvPr/>
          </p:nvCxnSpPr>
          <p:spPr>
            <a:xfrm rot="16200000" flipH="1" flipV="1">
              <a:off x="4883150" y="4235450"/>
              <a:ext cx="977900" cy="1447800"/>
            </a:xfrm>
            <a:prstGeom prst="bentConnector4">
              <a:avLst>
                <a:gd name="adj1" fmla="val -23377"/>
                <a:gd name="adj2" fmla="val 78947"/>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3" name="Shape 72"/>
            <p:cNvCxnSpPr>
              <a:stCxn id="46" idx="0"/>
              <a:endCxn id="56" idx="1"/>
            </p:cNvCxnSpPr>
            <p:nvPr/>
          </p:nvCxnSpPr>
          <p:spPr>
            <a:xfrm rot="16200000" flipH="1">
              <a:off x="6330950" y="4235450"/>
              <a:ext cx="977900" cy="1447800"/>
            </a:xfrm>
            <a:prstGeom prst="bentConnector4">
              <a:avLst>
                <a:gd name="adj1" fmla="val -23377"/>
                <a:gd name="adj2" fmla="val 78947"/>
              </a:avLst>
            </a:prstGeom>
            <a:ln>
              <a:tailEnd type="arrow"/>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bwMode="auto">
            <a:xfrm>
              <a:off x="3124200" y="4977685"/>
              <a:ext cx="1524000" cy="929485"/>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kern="1200" cap="none" spc="0" normalizeH="0" baseline="0" noProof="0" dirty="0" smtClean="0">
                  <a:ln>
                    <a:noFill/>
                  </a:ln>
                  <a:effectLst/>
                  <a:uLnTx/>
                  <a:uFillTx/>
                  <a:latin typeface="Gill Sans MT" pitchFamily="34" charset="0"/>
                  <a:ea typeface="+mn-ea"/>
                  <a:cs typeface="+mn-cs"/>
                </a:rPr>
                <a:t>Oracle </a:t>
              </a:r>
            </a:p>
            <a:p>
              <a:pPr marL="0" marR="0" indent="0" algn="ctr" defTabSz="914400" rtl="0" eaLnBrk="0" fontAlgn="base" latinLnBrk="0" hangingPunct="0">
                <a:lnSpc>
                  <a:spcPct val="100000"/>
                </a:lnSpc>
                <a:spcBef>
                  <a:spcPct val="20000"/>
                </a:spcBef>
                <a:spcAft>
                  <a:spcPct val="0"/>
                </a:spcAft>
                <a:buClrTx/>
                <a:buSzTx/>
                <a:buFont typeface="Arial" charset="0"/>
                <a:buNone/>
                <a:tabLst/>
              </a:pPr>
              <a:r>
                <a:rPr lang="en-US" sz="1600" dirty="0" smtClean="0">
                  <a:latin typeface="Gill Sans MT" pitchFamily="34" charset="0"/>
                </a:rPr>
                <a:t>Software</a:t>
              </a:r>
            </a:p>
            <a:p>
              <a:pPr marL="0" marR="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kern="1200" cap="none" spc="0" normalizeH="0" baseline="0" noProof="0" dirty="0" smtClean="0">
                  <a:ln>
                    <a:noFill/>
                  </a:ln>
                  <a:effectLst/>
                  <a:uLnTx/>
                  <a:uFillTx/>
                  <a:latin typeface="Gill Sans MT" pitchFamily="34" charset="0"/>
                  <a:ea typeface="+mn-ea"/>
                  <a:cs typeface="+mn-cs"/>
                </a:rPr>
                <a:t>Development</a:t>
              </a:r>
            </a:p>
          </p:txBody>
        </p:sp>
        <p:sp>
          <p:nvSpPr>
            <p:cNvPr id="75" name="TextBox 74"/>
            <p:cNvSpPr txBox="1"/>
            <p:nvPr/>
          </p:nvSpPr>
          <p:spPr bwMode="auto">
            <a:xfrm>
              <a:off x="7543800" y="4991637"/>
              <a:ext cx="1524000" cy="929485"/>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kern="1200" cap="none" spc="0" normalizeH="0" baseline="0" noProof="0" dirty="0" smtClean="0">
                  <a:ln>
                    <a:noFill/>
                  </a:ln>
                  <a:effectLst/>
                  <a:uLnTx/>
                  <a:uFillTx/>
                  <a:latin typeface="Gill Sans MT" pitchFamily="34" charset="0"/>
                  <a:ea typeface="+mn-ea"/>
                  <a:cs typeface="+mn-cs"/>
                </a:rPr>
                <a:t>Oracle </a:t>
              </a:r>
            </a:p>
            <a:p>
              <a:pPr marL="0" marR="0" indent="0" algn="ctr" defTabSz="914400" rtl="0" eaLnBrk="0" fontAlgn="base" latinLnBrk="0" hangingPunct="0">
                <a:lnSpc>
                  <a:spcPct val="100000"/>
                </a:lnSpc>
                <a:spcBef>
                  <a:spcPct val="20000"/>
                </a:spcBef>
                <a:spcAft>
                  <a:spcPct val="0"/>
                </a:spcAft>
                <a:buClrTx/>
                <a:buSzTx/>
                <a:buFont typeface="Arial" charset="0"/>
                <a:buNone/>
                <a:tabLst/>
              </a:pPr>
              <a:r>
                <a:rPr lang="en-US" sz="1600" dirty="0" smtClean="0">
                  <a:latin typeface="Gill Sans MT" pitchFamily="34" charset="0"/>
                </a:rPr>
                <a:t>Applications</a:t>
              </a:r>
            </a:p>
            <a:p>
              <a:pPr marL="0" marR="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kern="1200" cap="none" spc="0" normalizeH="0" baseline="0" noProof="0" dirty="0" smtClean="0">
                  <a:ln>
                    <a:noFill/>
                  </a:ln>
                  <a:effectLst/>
                  <a:uLnTx/>
                  <a:uFillTx/>
                  <a:latin typeface="Gill Sans MT" pitchFamily="34" charset="0"/>
                  <a:ea typeface="+mn-ea"/>
                  <a:cs typeface="+mn-cs"/>
                </a:rPr>
                <a:t>Development</a:t>
              </a:r>
            </a:p>
          </p:txBody>
        </p:sp>
        <p:sp>
          <p:nvSpPr>
            <p:cNvPr id="76" name="TextBox 75"/>
            <p:cNvSpPr txBox="1"/>
            <p:nvPr/>
          </p:nvSpPr>
          <p:spPr bwMode="auto">
            <a:xfrm>
              <a:off x="5257800" y="5833646"/>
              <a:ext cx="2133600" cy="338554"/>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kern="1200" cap="none" spc="0" normalizeH="0" baseline="0" noProof="0" dirty="0" smtClean="0">
                  <a:ln>
                    <a:noFill/>
                  </a:ln>
                  <a:effectLst/>
                  <a:uLnTx/>
                  <a:uFillTx/>
                  <a:latin typeface="Gill Sans MT" pitchFamily="34" charset="0"/>
                  <a:ea typeface="+mn-ea"/>
                  <a:cs typeface="+mn-cs"/>
                </a:rPr>
                <a:t>Internet Database</a:t>
              </a:r>
            </a:p>
          </p:txBody>
        </p:sp>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a:xfrm>
            <a:off x="152400" y="145140"/>
            <a:ext cx="8537576" cy="553998"/>
          </a:xfrm>
        </p:spPr>
        <p:txBody>
          <a:bodyPr/>
          <a:lstStyle/>
          <a:p>
            <a:r>
              <a:rPr lang="en-US" dirty="0" smtClean="0">
                <a:solidFill>
                  <a:schemeClr val="tx1"/>
                </a:solidFill>
              </a:rPr>
              <a:t>Database System</a:t>
            </a:r>
            <a:endParaRPr lang="en-US" dirty="0">
              <a:solidFill>
                <a:schemeClr val="tx1"/>
              </a:solidFill>
            </a:endParaRPr>
          </a:p>
        </p:txBody>
      </p:sp>
      <p:sp>
        <p:nvSpPr>
          <p:cNvPr id="22" name="Oval 21"/>
          <p:cNvSpPr/>
          <p:nvPr/>
        </p:nvSpPr>
        <p:spPr>
          <a:xfrm>
            <a:off x="2667000" y="1143000"/>
            <a:ext cx="1752600" cy="381000"/>
          </a:xfrm>
          <a:prstGeom prst="ellipse">
            <a:avLst/>
          </a:prstGeom>
        </p:spPr>
        <p:style>
          <a:lnRef idx="2">
            <a:schemeClr val="accent2"/>
          </a:lnRef>
          <a:fillRef idx="1">
            <a:schemeClr val="lt1"/>
          </a:fillRef>
          <a:effectRef idx="0">
            <a:schemeClr val="accent2"/>
          </a:effectRef>
          <a:fontRef idx="minor">
            <a:schemeClr val="dk1"/>
          </a:fontRef>
        </p:style>
        <p:txBody>
          <a:bodyPr anchor="ctr"/>
          <a:lstStyle/>
          <a:p>
            <a:pPr algn="ctr">
              <a:defRPr/>
            </a:pPr>
            <a:r>
              <a:rPr lang="en-US" b="1" dirty="0">
                <a:solidFill>
                  <a:schemeClr val="tx1"/>
                </a:solidFill>
                <a:latin typeface="Gill Sans MT "/>
              </a:rPr>
              <a:t>Users</a:t>
            </a:r>
          </a:p>
        </p:txBody>
      </p:sp>
      <p:sp>
        <p:nvSpPr>
          <p:cNvPr id="23" name="Rounded Rectangle 22"/>
          <p:cNvSpPr/>
          <p:nvPr/>
        </p:nvSpPr>
        <p:spPr>
          <a:xfrm>
            <a:off x="381000" y="3048000"/>
            <a:ext cx="6324600" cy="3505200"/>
          </a:xfrm>
          <a:prstGeom prst="roundRect">
            <a:avLst/>
          </a:prstGeom>
          <a:ln w="9525" cmpd="sng"/>
        </p:spPr>
        <p:style>
          <a:lnRef idx="2">
            <a:schemeClr val="dk1"/>
          </a:lnRef>
          <a:fillRef idx="1">
            <a:schemeClr val="lt1"/>
          </a:fillRef>
          <a:effectRef idx="0">
            <a:schemeClr val="dk1"/>
          </a:effectRef>
          <a:fontRef idx="minor">
            <a:schemeClr val="dk1"/>
          </a:fontRef>
        </p:style>
        <p:txBody>
          <a:bodyPr anchor="ctr"/>
          <a:lstStyle/>
          <a:p>
            <a:pPr algn="ctr">
              <a:defRPr/>
            </a:pPr>
            <a:endParaRPr lang="en-US" dirty="0">
              <a:latin typeface="Gill Sans MT "/>
            </a:endParaRPr>
          </a:p>
        </p:txBody>
      </p:sp>
      <p:sp>
        <p:nvSpPr>
          <p:cNvPr id="24" name="Rectangle 23"/>
          <p:cNvSpPr/>
          <p:nvPr/>
        </p:nvSpPr>
        <p:spPr>
          <a:xfrm>
            <a:off x="838201" y="2286000"/>
            <a:ext cx="5659582" cy="533400"/>
          </a:xfrm>
          <a:prstGeom prst="rect">
            <a:avLst/>
          </a:prstGeom>
          <a:ln w="12700"/>
        </p:spPr>
        <p:style>
          <a:lnRef idx="2">
            <a:schemeClr val="dk1"/>
          </a:lnRef>
          <a:fillRef idx="1">
            <a:schemeClr val="lt1"/>
          </a:fillRef>
          <a:effectRef idx="0">
            <a:schemeClr val="dk1"/>
          </a:effectRef>
          <a:fontRef idx="minor">
            <a:schemeClr val="dk1"/>
          </a:fontRef>
        </p:style>
        <p:txBody>
          <a:bodyPr anchor="ctr"/>
          <a:lstStyle/>
          <a:p>
            <a:pPr algn="ctr">
              <a:defRPr/>
            </a:pPr>
            <a:r>
              <a:rPr lang="en-US" dirty="0">
                <a:solidFill>
                  <a:schemeClr val="tx1"/>
                </a:solidFill>
                <a:latin typeface="Gill Sans MT "/>
                <a:cs typeface="Arial" charset="0"/>
              </a:rPr>
              <a:t>Application Software / Query</a:t>
            </a:r>
          </a:p>
        </p:txBody>
      </p:sp>
      <p:sp>
        <p:nvSpPr>
          <p:cNvPr id="25" name="Rounded Rectangle 24"/>
          <p:cNvSpPr/>
          <p:nvPr/>
        </p:nvSpPr>
        <p:spPr>
          <a:xfrm>
            <a:off x="685800" y="3200400"/>
            <a:ext cx="5843016" cy="1905000"/>
          </a:xfrm>
          <a:prstGeom prst="roundRect">
            <a:avLst>
              <a:gd name="adj" fmla="val 16667"/>
            </a:avLst>
          </a:prstGeom>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en-US">
              <a:latin typeface="Gill Sans MT "/>
            </a:endParaRPr>
          </a:p>
        </p:txBody>
      </p:sp>
      <p:sp>
        <p:nvSpPr>
          <p:cNvPr id="26" name="Oval 25"/>
          <p:cNvSpPr/>
          <p:nvPr/>
        </p:nvSpPr>
        <p:spPr>
          <a:xfrm>
            <a:off x="1237211" y="3352800"/>
            <a:ext cx="4706389" cy="533400"/>
          </a:xfrm>
          <a:prstGeom prst="ellipse">
            <a:avLst/>
          </a:prstGeom>
          <a:ln w="12700"/>
        </p:spPr>
        <p:style>
          <a:lnRef idx="2">
            <a:schemeClr val="dk1"/>
          </a:lnRef>
          <a:fillRef idx="1">
            <a:schemeClr val="lt1"/>
          </a:fillRef>
          <a:effectRef idx="0">
            <a:schemeClr val="dk1"/>
          </a:effectRef>
          <a:fontRef idx="minor">
            <a:schemeClr val="dk1"/>
          </a:fontRef>
        </p:style>
        <p:txBody>
          <a:bodyPr anchor="ctr"/>
          <a:lstStyle/>
          <a:p>
            <a:pPr algn="ctr">
              <a:defRPr/>
            </a:pPr>
            <a:r>
              <a:rPr lang="en-US" dirty="0">
                <a:solidFill>
                  <a:schemeClr val="tx1"/>
                </a:solidFill>
                <a:latin typeface="Gill Sans MT "/>
                <a:cs typeface="Arial" charset="0"/>
              </a:rPr>
              <a:t> Processing Query</a:t>
            </a:r>
          </a:p>
        </p:txBody>
      </p:sp>
      <p:sp>
        <p:nvSpPr>
          <p:cNvPr id="27" name="Oval 26"/>
          <p:cNvSpPr/>
          <p:nvPr/>
        </p:nvSpPr>
        <p:spPr>
          <a:xfrm>
            <a:off x="1313411" y="4267200"/>
            <a:ext cx="4587240" cy="685800"/>
          </a:xfrm>
          <a:prstGeom prst="ellipse">
            <a:avLst/>
          </a:prstGeom>
          <a:ln w="12700"/>
        </p:spPr>
        <p:style>
          <a:lnRef idx="2">
            <a:schemeClr val="dk1"/>
          </a:lnRef>
          <a:fillRef idx="1">
            <a:schemeClr val="lt1"/>
          </a:fillRef>
          <a:effectRef idx="0">
            <a:schemeClr val="dk1"/>
          </a:effectRef>
          <a:fontRef idx="minor">
            <a:schemeClr val="dk1"/>
          </a:fontRef>
        </p:style>
        <p:txBody>
          <a:bodyPr anchor="ctr"/>
          <a:lstStyle/>
          <a:p>
            <a:pPr algn="ctr">
              <a:defRPr/>
            </a:pPr>
            <a:r>
              <a:rPr lang="en-US" dirty="0">
                <a:solidFill>
                  <a:schemeClr val="tx1"/>
                </a:solidFill>
                <a:latin typeface="Gill Sans MT "/>
              </a:rPr>
              <a:t>Software to Access Stored DATA</a:t>
            </a:r>
          </a:p>
        </p:txBody>
      </p:sp>
      <p:sp>
        <p:nvSpPr>
          <p:cNvPr id="28" name="Can 27"/>
          <p:cNvSpPr/>
          <p:nvPr/>
        </p:nvSpPr>
        <p:spPr>
          <a:xfrm>
            <a:off x="990600" y="5638800"/>
            <a:ext cx="1429789" cy="838200"/>
          </a:xfrm>
          <a:prstGeom prst="can">
            <a:avLst/>
          </a:prstGeom>
          <a:ln w="12700"/>
        </p:spPr>
        <p:style>
          <a:lnRef idx="2">
            <a:schemeClr val="dk1"/>
          </a:lnRef>
          <a:fillRef idx="1">
            <a:schemeClr val="lt1"/>
          </a:fillRef>
          <a:effectRef idx="0">
            <a:schemeClr val="dk1"/>
          </a:effectRef>
          <a:fontRef idx="minor">
            <a:schemeClr val="dk1"/>
          </a:fontRef>
        </p:style>
        <p:txBody>
          <a:bodyPr anchor="ctr"/>
          <a:lstStyle/>
          <a:p>
            <a:pPr algn="ctr">
              <a:defRPr/>
            </a:pPr>
            <a:r>
              <a:rPr lang="en-US" dirty="0">
                <a:solidFill>
                  <a:schemeClr val="tx1"/>
                </a:solidFill>
                <a:latin typeface="Gill Sans MT "/>
              </a:rPr>
              <a:t>Metadata</a:t>
            </a:r>
          </a:p>
        </p:txBody>
      </p:sp>
      <p:sp>
        <p:nvSpPr>
          <p:cNvPr id="29" name="Can 28"/>
          <p:cNvSpPr/>
          <p:nvPr/>
        </p:nvSpPr>
        <p:spPr>
          <a:xfrm>
            <a:off x="4572000" y="5638800"/>
            <a:ext cx="1429789" cy="838200"/>
          </a:xfrm>
          <a:prstGeom prst="can">
            <a:avLst/>
          </a:prstGeom>
          <a:ln w="12700"/>
        </p:spPr>
        <p:style>
          <a:lnRef idx="2">
            <a:schemeClr val="dk1"/>
          </a:lnRef>
          <a:fillRef idx="1">
            <a:schemeClr val="lt1"/>
          </a:fillRef>
          <a:effectRef idx="0">
            <a:schemeClr val="dk1"/>
          </a:effectRef>
          <a:fontRef idx="minor">
            <a:schemeClr val="dk1"/>
          </a:fontRef>
        </p:style>
        <p:txBody>
          <a:bodyPr anchor="ctr"/>
          <a:lstStyle/>
          <a:p>
            <a:pPr algn="ctr">
              <a:defRPr/>
            </a:pPr>
            <a:r>
              <a:rPr lang="en-US" dirty="0">
                <a:solidFill>
                  <a:schemeClr val="tx1"/>
                </a:solidFill>
                <a:latin typeface="Gill Sans MT "/>
              </a:rPr>
              <a:t>Database</a:t>
            </a:r>
          </a:p>
        </p:txBody>
      </p:sp>
      <p:cxnSp>
        <p:nvCxnSpPr>
          <p:cNvPr id="34" name="Straight Arrow Connector 33"/>
          <p:cNvCxnSpPr>
            <a:endCxn id="28" idx="1"/>
          </p:cNvCxnSpPr>
          <p:nvPr/>
        </p:nvCxnSpPr>
        <p:spPr>
          <a:xfrm rot="10800000" flipV="1">
            <a:off x="1705496" y="4953000"/>
            <a:ext cx="1647305" cy="6858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5" name="Straight Arrow Connector 34"/>
          <p:cNvCxnSpPr>
            <a:stCxn id="27" idx="4"/>
            <a:endCxn id="29" idx="1"/>
          </p:cNvCxnSpPr>
          <p:nvPr/>
        </p:nvCxnSpPr>
        <p:spPr>
          <a:xfrm rot="16200000" flipH="1">
            <a:off x="4104063" y="4455968"/>
            <a:ext cx="685800" cy="167986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0" name="Straight Arrow Connector 39"/>
          <p:cNvCxnSpPr/>
          <p:nvPr/>
        </p:nvCxnSpPr>
        <p:spPr>
          <a:xfrm rot="5400000">
            <a:off x="3124994" y="1904206"/>
            <a:ext cx="7620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3" name="Straight Arrow Connector 42"/>
          <p:cNvCxnSpPr/>
          <p:nvPr/>
        </p:nvCxnSpPr>
        <p:spPr>
          <a:xfrm rot="5400000">
            <a:off x="3237706" y="3085306"/>
            <a:ext cx="5334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8" name="Straight Arrow Connector 47"/>
          <p:cNvCxnSpPr/>
          <p:nvPr/>
        </p:nvCxnSpPr>
        <p:spPr>
          <a:xfrm rot="5400000">
            <a:off x="3320732" y="4069080"/>
            <a:ext cx="36576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8" name="Straight Arrow Connector 57"/>
          <p:cNvCxnSpPr/>
          <p:nvPr/>
        </p:nvCxnSpPr>
        <p:spPr>
          <a:xfrm flipV="1">
            <a:off x="5791200" y="2667000"/>
            <a:ext cx="1066800" cy="838200"/>
          </a:xfrm>
          <a:prstGeom prst="straightConnector1">
            <a:avLst/>
          </a:prstGeom>
          <a:ln w="9525">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61" name="Rectangle 60"/>
          <p:cNvSpPr/>
          <p:nvPr/>
        </p:nvSpPr>
        <p:spPr>
          <a:xfrm>
            <a:off x="6858000" y="1371600"/>
            <a:ext cx="1981200" cy="1295400"/>
          </a:xfrm>
          <a:prstGeom prst="rect">
            <a:avLst/>
          </a:prstGeom>
          <a:noFill/>
          <a:ln>
            <a:solidFill>
              <a:schemeClr val="tx1"/>
            </a:solidFill>
          </a:ln>
          <a:effectLst>
            <a:outerShdw dir="5520000" rotWithShape="0">
              <a:srgbClr val="000000">
                <a:alpha val="38000"/>
              </a:srgbClr>
            </a:outerShdw>
          </a:effectLst>
        </p:spPr>
        <p:style>
          <a:lnRef idx="1">
            <a:schemeClr val="accent1"/>
          </a:lnRef>
          <a:fillRef idx="3">
            <a:schemeClr val="accent1"/>
          </a:fillRef>
          <a:effectRef idx="2">
            <a:schemeClr val="accent1"/>
          </a:effectRef>
          <a:fontRef idx="minor">
            <a:schemeClr val="lt1"/>
          </a:fontRef>
        </p:style>
        <p:txBody>
          <a:bodyPr wrap="square" rtlCol="0" anchor="ctr"/>
          <a:lstStyle/>
          <a:p>
            <a:r>
              <a:rPr lang="en-US" sz="1400" u="sng" dirty="0" smtClean="0">
                <a:solidFill>
                  <a:schemeClr val="tx1"/>
                </a:solidFill>
              </a:rPr>
              <a:t>Query Processor</a:t>
            </a:r>
          </a:p>
          <a:p>
            <a:pPr algn="ctr"/>
            <a:endParaRPr lang="en-US" sz="1400" u="sng" dirty="0" smtClean="0">
              <a:solidFill>
                <a:schemeClr val="tx1"/>
              </a:solidFill>
            </a:endParaRPr>
          </a:p>
          <a:p>
            <a:pPr>
              <a:buFont typeface="Arial" pitchFamily="34" charset="0"/>
              <a:buChar char="•"/>
            </a:pPr>
            <a:r>
              <a:rPr lang="en-US" sz="1400" dirty="0" smtClean="0">
                <a:solidFill>
                  <a:schemeClr val="tx1"/>
                </a:solidFill>
              </a:rPr>
              <a:t> Parses query</a:t>
            </a:r>
          </a:p>
          <a:p>
            <a:pPr>
              <a:buFont typeface="Arial" pitchFamily="34" charset="0"/>
              <a:buChar char="•"/>
            </a:pPr>
            <a:r>
              <a:rPr lang="en-US" sz="1400" dirty="0" smtClean="0">
                <a:solidFill>
                  <a:schemeClr val="tx1"/>
                </a:solidFill>
              </a:rPr>
              <a:t> Returns compiled   </a:t>
            </a:r>
          </a:p>
          <a:p>
            <a:r>
              <a:rPr lang="en-US" sz="1400" dirty="0" smtClean="0">
                <a:solidFill>
                  <a:schemeClr val="tx1"/>
                </a:solidFill>
              </a:rPr>
              <a:t>  query</a:t>
            </a:r>
            <a:endParaRPr lang="en-US" sz="1400" dirty="0">
              <a:solidFill>
                <a:schemeClr val="tx1"/>
              </a:solidFill>
            </a:endParaRPr>
          </a:p>
        </p:txBody>
      </p:sp>
      <p:cxnSp>
        <p:nvCxnSpPr>
          <p:cNvPr id="69" name="Straight Arrow Connector 68"/>
          <p:cNvCxnSpPr/>
          <p:nvPr/>
        </p:nvCxnSpPr>
        <p:spPr>
          <a:xfrm rot="10800000" flipV="1">
            <a:off x="5410200" y="2666998"/>
            <a:ext cx="1981202" cy="1752602"/>
          </a:xfrm>
          <a:prstGeom prst="straightConnector1">
            <a:avLst/>
          </a:prstGeom>
          <a:ln w="9525">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72" name="TextBox 71"/>
          <p:cNvSpPr txBox="1"/>
          <p:nvPr/>
        </p:nvSpPr>
        <p:spPr>
          <a:xfrm rot="18972616">
            <a:off x="5951756" y="3149905"/>
            <a:ext cx="1851789" cy="276999"/>
          </a:xfrm>
          <a:prstGeom prst="rect">
            <a:avLst/>
          </a:prstGeom>
          <a:noFill/>
        </p:spPr>
        <p:txBody>
          <a:bodyPr wrap="square" rtlCol="0">
            <a:spAutoFit/>
          </a:bodyPr>
          <a:lstStyle/>
          <a:p>
            <a:r>
              <a:rPr lang="en-US" sz="1200" dirty="0" smtClean="0"/>
              <a:t>Compiled Query</a:t>
            </a:r>
          </a:p>
        </p:txBody>
      </p:sp>
      <p:sp>
        <p:nvSpPr>
          <p:cNvPr id="75" name="Rectangle 74"/>
          <p:cNvSpPr/>
          <p:nvPr/>
        </p:nvSpPr>
        <p:spPr>
          <a:xfrm>
            <a:off x="6934200" y="3276600"/>
            <a:ext cx="2057400" cy="1295400"/>
          </a:xfrm>
          <a:prstGeom prst="rect">
            <a:avLst/>
          </a:prstGeom>
          <a:noFill/>
          <a:ln>
            <a:solidFill>
              <a:schemeClr val="tx1"/>
            </a:solidFill>
          </a:ln>
          <a:effectLst>
            <a:outerShdw dir="5520000" rotWithShape="0">
              <a:srgbClr val="000000">
                <a:alpha val="38000"/>
              </a:srgbClr>
            </a:outerShdw>
          </a:effectLst>
        </p:spPr>
        <p:style>
          <a:lnRef idx="1">
            <a:schemeClr val="accent1"/>
          </a:lnRef>
          <a:fillRef idx="3">
            <a:schemeClr val="accent1"/>
          </a:fillRef>
          <a:effectRef idx="2">
            <a:schemeClr val="accent1"/>
          </a:effectRef>
          <a:fontRef idx="minor">
            <a:schemeClr val="lt1"/>
          </a:fontRef>
        </p:style>
        <p:txBody>
          <a:bodyPr wrap="square" rtlCol="0" anchor="ctr"/>
          <a:lstStyle/>
          <a:p>
            <a:r>
              <a:rPr lang="en-US" sz="1400" u="sng" dirty="0" smtClean="0">
                <a:solidFill>
                  <a:schemeClr val="tx1"/>
                </a:solidFill>
              </a:rPr>
              <a:t>Database Manager </a:t>
            </a:r>
          </a:p>
          <a:p>
            <a:endParaRPr lang="en-US" sz="1400" u="sng" dirty="0" smtClean="0">
              <a:solidFill>
                <a:schemeClr val="tx1"/>
              </a:solidFill>
            </a:endParaRPr>
          </a:p>
          <a:p>
            <a:pPr>
              <a:buFont typeface="Arial" pitchFamily="34" charset="0"/>
              <a:buChar char="•"/>
            </a:pPr>
            <a:r>
              <a:rPr lang="en-US" sz="1400" dirty="0" smtClean="0">
                <a:solidFill>
                  <a:schemeClr val="tx1"/>
                </a:solidFill>
              </a:rPr>
              <a:t> Identifies underlying </a:t>
            </a:r>
          </a:p>
          <a:p>
            <a:r>
              <a:rPr lang="en-US" sz="1400" dirty="0" smtClean="0">
                <a:solidFill>
                  <a:schemeClr val="tx1"/>
                </a:solidFill>
              </a:rPr>
              <a:t>  logical object(s)</a:t>
            </a:r>
          </a:p>
          <a:p>
            <a:pPr>
              <a:buFont typeface="Arial" pitchFamily="34" charset="0"/>
              <a:buChar char="•"/>
            </a:pPr>
            <a:r>
              <a:rPr lang="en-US" sz="1400" dirty="0" smtClean="0">
                <a:solidFill>
                  <a:schemeClr val="tx1"/>
                </a:solidFill>
              </a:rPr>
              <a:t> Contacts file manager</a:t>
            </a:r>
            <a:endParaRPr lang="en-US" sz="1400" dirty="0">
              <a:solidFill>
                <a:schemeClr val="tx1"/>
              </a:solidFill>
            </a:endParaRPr>
          </a:p>
        </p:txBody>
      </p:sp>
      <p:sp>
        <p:nvSpPr>
          <p:cNvPr id="76" name="Rectangle 75"/>
          <p:cNvSpPr/>
          <p:nvPr/>
        </p:nvSpPr>
        <p:spPr>
          <a:xfrm>
            <a:off x="6934200" y="4876800"/>
            <a:ext cx="2057400" cy="1524000"/>
          </a:xfrm>
          <a:prstGeom prst="rect">
            <a:avLst/>
          </a:prstGeom>
          <a:noFill/>
          <a:ln>
            <a:solidFill>
              <a:schemeClr val="tx1"/>
            </a:solidFill>
          </a:ln>
          <a:effectLst>
            <a:outerShdw dir="5520000" rotWithShape="0">
              <a:srgbClr val="000000">
                <a:alpha val="38000"/>
              </a:srgbClr>
            </a:outerShdw>
          </a:effectLst>
        </p:spPr>
        <p:style>
          <a:lnRef idx="1">
            <a:schemeClr val="accent1"/>
          </a:lnRef>
          <a:fillRef idx="3">
            <a:schemeClr val="accent1"/>
          </a:fillRef>
          <a:effectRef idx="2">
            <a:schemeClr val="accent1"/>
          </a:effectRef>
          <a:fontRef idx="minor">
            <a:schemeClr val="lt1"/>
          </a:fontRef>
        </p:style>
        <p:txBody>
          <a:bodyPr wrap="square" rtlCol="0" anchor="ctr"/>
          <a:lstStyle/>
          <a:p>
            <a:r>
              <a:rPr lang="en-US" sz="1400" u="sng" dirty="0" smtClean="0">
                <a:solidFill>
                  <a:schemeClr val="tx1"/>
                </a:solidFill>
              </a:rPr>
              <a:t>File Manager </a:t>
            </a:r>
          </a:p>
          <a:p>
            <a:pPr algn="ctr"/>
            <a:endParaRPr lang="en-US" sz="1400" u="sng" dirty="0" smtClean="0">
              <a:solidFill>
                <a:schemeClr val="tx1"/>
              </a:solidFill>
            </a:endParaRPr>
          </a:p>
          <a:p>
            <a:pPr>
              <a:buFont typeface="Arial" pitchFamily="34" charset="0"/>
              <a:buChar char="•"/>
            </a:pPr>
            <a:r>
              <a:rPr lang="en-US" sz="1400" dirty="0" smtClean="0">
                <a:solidFill>
                  <a:schemeClr val="tx1"/>
                </a:solidFill>
              </a:rPr>
              <a:t> Identifies physical file </a:t>
            </a:r>
          </a:p>
          <a:p>
            <a:r>
              <a:rPr lang="en-US" sz="1400" dirty="0" smtClean="0">
                <a:solidFill>
                  <a:schemeClr val="tx1"/>
                </a:solidFill>
              </a:rPr>
              <a:t>  name and location of </a:t>
            </a:r>
          </a:p>
          <a:p>
            <a:r>
              <a:rPr lang="en-US" sz="1400" dirty="0" smtClean="0">
                <a:solidFill>
                  <a:schemeClr val="tx1"/>
                </a:solidFill>
              </a:rPr>
              <a:t>  the logical object</a:t>
            </a:r>
          </a:p>
          <a:p>
            <a:pPr>
              <a:buFont typeface="Arial" pitchFamily="34" charset="0"/>
              <a:buChar char="•"/>
            </a:pPr>
            <a:r>
              <a:rPr lang="en-US" sz="1400" dirty="0" smtClean="0">
                <a:solidFill>
                  <a:schemeClr val="tx1"/>
                </a:solidFill>
              </a:rPr>
              <a:t> Retrieves and returns </a:t>
            </a:r>
          </a:p>
          <a:p>
            <a:r>
              <a:rPr lang="en-US" sz="1400" dirty="0" smtClean="0">
                <a:solidFill>
                  <a:schemeClr val="tx1"/>
                </a:solidFill>
              </a:rPr>
              <a:t>  the data</a:t>
            </a:r>
            <a:endParaRPr lang="en-US" sz="1400" dirty="0">
              <a:solidFill>
                <a:schemeClr val="tx1"/>
              </a:solidFill>
            </a:endParaRPr>
          </a:p>
        </p:txBody>
      </p:sp>
      <p:cxnSp>
        <p:nvCxnSpPr>
          <p:cNvPr id="77" name="Straight Arrow Connector 76"/>
          <p:cNvCxnSpPr>
            <a:stCxn id="27" idx="6"/>
          </p:cNvCxnSpPr>
          <p:nvPr/>
        </p:nvCxnSpPr>
        <p:spPr>
          <a:xfrm flipV="1">
            <a:off x="5900651" y="3810000"/>
            <a:ext cx="1033549" cy="800100"/>
          </a:xfrm>
          <a:prstGeom prst="straightConnector1">
            <a:avLst/>
          </a:prstGeom>
          <a:ln w="9525">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97" name="Straight Arrow Connector 96"/>
          <p:cNvCxnSpPr/>
          <p:nvPr/>
        </p:nvCxnSpPr>
        <p:spPr>
          <a:xfrm rot="5400000">
            <a:off x="7856220" y="4715986"/>
            <a:ext cx="28956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5" presetClass="entr" presetSubtype="0" fill="hold" grpId="0" nodeType="clickEffect">
                                  <p:stCondLst>
                                    <p:cond delay="0"/>
                                  </p:stCondLst>
                                  <p:childTnLst>
                                    <p:set>
                                      <p:cBhvr>
                                        <p:cTn id="10" dur="1" fill="hold">
                                          <p:stCondLst>
                                            <p:cond delay="0"/>
                                          </p:stCondLst>
                                        </p:cTn>
                                        <p:tgtEl>
                                          <p:spTgt spid="61"/>
                                        </p:tgtEl>
                                        <p:attrNameLst>
                                          <p:attrName>style.visibility</p:attrName>
                                        </p:attrNameLst>
                                      </p:cBhvr>
                                      <p:to>
                                        <p:strVal val="visible"/>
                                      </p:to>
                                    </p:set>
                                    <p:anim calcmode="lin" valueType="num">
                                      <p:cBhvr>
                                        <p:cTn id="11" dur="1000" fill="hold"/>
                                        <p:tgtEl>
                                          <p:spTgt spid="61"/>
                                        </p:tgtEl>
                                        <p:attrNameLst>
                                          <p:attrName>ppt_w</p:attrName>
                                        </p:attrNameLst>
                                      </p:cBhvr>
                                      <p:tavLst>
                                        <p:tav tm="0">
                                          <p:val>
                                            <p:strVal val="#ppt_w*0.70"/>
                                          </p:val>
                                        </p:tav>
                                        <p:tav tm="100000">
                                          <p:val>
                                            <p:strVal val="#ppt_w"/>
                                          </p:val>
                                        </p:tav>
                                      </p:tavLst>
                                    </p:anim>
                                    <p:anim calcmode="lin" valueType="num">
                                      <p:cBhvr>
                                        <p:cTn id="12" dur="1000" fill="hold"/>
                                        <p:tgtEl>
                                          <p:spTgt spid="61"/>
                                        </p:tgtEl>
                                        <p:attrNameLst>
                                          <p:attrName>ppt_h</p:attrName>
                                        </p:attrNameLst>
                                      </p:cBhvr>
                                      <p:tavLst>
                                        <p:tav tm="0">
                                          <p:val>
                                            <p:strVal val="#ppt_h"/>
                                          </p:val>
                                        </p:tav>
                                        <p:tav tm="100000">
                                          <p:val>
                                            <p:strVal val="#ppt_h"/>
                                          </p:val>
                                        </p:tav>
                                      </p:tavLst>
                                    </p:anim>
                                    <p:animEffect transition="in" filter="fade">
                                      <p:cBhvr>
                                        <p:cTn id="13" dur="1000"/>
                                        <p:tgtEl>
                                          <p:spTgt spid="61"/>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69"/>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72"/>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77"/>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55" presetClass="entr" presetSubtype="0" fill="hold" grpId="0" nodeType="clickEffect">
                                  <p:stCondLst>
                                    <p:cond delay="0"/>
                                  </p:stCondLst>
                                  <p:childTnLst>
                                    <p:set>
                                      <p:cBhvr>
                                        <p:cTn id="27" dur="1" fill="hold">
                                          <p:stCondLst>
                                            <p:cond delay="0"/>
                                          </p:stCondLst>
                                        </p:cTn>
                                        <p:tgtEl>
                                          <p:spTgt spid="75"/>
                                        </p:tgtEl>
                                        <p:attrNameLst>
                                          <p:attrName>style.visibility</p:attrName>
                                        </p:attrNameLst>
                                      </p:cBhvr>
                                      <p:to>
                                        <p:strVal val="visible"/>
                                      </p:to>
                                    </p:set>
                                    <p:anim calcmode="lin" valueType="num">
                                      <p:cBhvr>
                                        <p:cTn id="28" dur="1000" fill="hold"/>
                                        <p:tgtEl>
                                          <p:spTgt spid="75"/>
                                        </p:tgtEl>
                                        <p:attrNameLst>
                                          <p:attrName>ppt_w</p:attrName>
                                        </p:attrNameLst>
                                      </p:cBhvr>
                                      <p:tavLst>
                                        <p:tav tm="0">
                                          <p:val>
                                            <p:strVal val="#ppt_w*0.70"/>
                                          </p:val>
                                        </p:tav>
                                        <p:tav tm="100000">
                                          <p:val>
                                            <p:strVal val="#ppt_w"/>
                                          </p:val>
                                        </p:tav>
                                      </p:tavLst>
                                    </p:anim>
                                    <p:anim calcmode="lin" valueType="num">
                                      <p:cBhvr>
                                        <p:cTn id="29" dur="1000" fill="hold"/>
                                        <p:tgtEl>
                                          <p:spTgt spid="75"/>
                                        </p:tgtEl>
                                        <p:attrNameLst>
                                          <p:attrName>ppt_h</p:attrName>
                                        </p:attrNameLst>
                                      </p:cBhvr>
                                      <p:tavLst>
                                        <p:tav tm="0">
                                          <p:val>
                                            <p:strVal val="#ppt_h"/>
                                          </p:val>
                                        </p:tav>
                                        <p:tav tm="100000">
                                          <p:val>
                                            <p:strVal val="#ppt_h"/>
                                          </p:val>
                                        </p:tav>
                                      </p:tavLst>
                                    </p:anim>
                                    <p:animEffect transition="in" filter="fade">
                                      <p:cBhvr>
                                        <p:cTn id="30" dur="1000"/>
                                        <p:tgtEl>
                                          <p:spTgt spid="75"/>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55" presetClass="entr" presetSubtype="0" fill="hold" grpId="0" nodeType="clickEffect">
                                  <p:stCondLst>
                                    <p:cond delay="0"/>
                                  </p:stCondLst>
                                  <p:childTnLst>
                                    <p:set>
                                      <p:cBhvr>
                                        <p:cTn id="38" dur="1" fill="hold">
                                          <p:stCondLst>
                                            <p:cond delay="0"/>
                                          </p:stCondLst>
                                        </p:cTn>
                                        <p:tgtEl>
                                          <p:spTgt spid="76"/>
                                        </p:tgtEl>
                                        <p:attrNameLst>
                                          <p:attrName>style.visibility</p:attrName>
                                        </p:attrNameLst>
                                      </p:cBhvr>
                                      <p:to>
                                        <p:strVal val="visible"/>
                                      </p:to>
                                    </p:set>
                                    <p:anim calcmode="lin" valueType="num">
                                      <p:cBhvr>
                                        <p:cTn id="39" dur="1000" fill="hold"/>
                                        <p:tgtEl>
                                          <p:spTgt spid="76"/>
                                        </p:tgtEl>
                                        <p:attrNameLst>
                                          <p:attrName>ppt_w</p:attrName>
                                        </p:attrNameLst>
                                      </p:cBhvr>
                                      <p:tavLst>
                                        <p:tav tm="0">
                                          <p:val>
                                            <p:strVal val="#ppt_w*0.70"/>
                                          </p:val>
                                        </p:tav>
                                        <p:tav tm="100000">
                                          <p:val>
                                            <p:strVal val="#ppt_w"/>
                                          </p:val>
                                        </p:tav>
                                      </p:tavLst>
                                    </p:anim>
                                    <p:anim calcmode="lin" valueType="num">
                                      <p:cBhvr>
                                        <p:cTn id="40" dur="1000" fill="hold"/>
                                        <p:tgtEl>
                                          <p:spTgt spid="76"/>
                                        </p:tgtEl>
                                        <p:attrNameLst>
                                          <p:attrName>ppt_h</p:attrName>
                                        </p:attrNameLst>
                                      </p:cBhvr>
                                      <p:tavLst>
                                        <p:tav tm="0">
                                          <p:val>
                                            <p:strVal val="#ppt_h"/>
                                          </p:val>
                                        </p:tav>
                                        <p:tav tm="100000">
                                          <p:val>
                                            <p:strVal val="#ppt_h"/>
                                          </p:val>
                                        </p:tav>
                                      </p:tavLst>
                                    </p:anim>
                                    <p:animEffect transition="in" filter="fade">
                                      <p:cBhvr>
                                        <p:cTn id="41" dur="10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P spid="72" grpId="0"/>
      <p:bldP spid="75" grpId="0" animBg="1"/>
      <p:bldP spid="7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228600" y="153211"/>
            <a:ext cx="8458200" cy="553998"/>
          </a:xfrm>
        </p:spPr>
        <p:txBody>
          <a:bodyPr/>
          <a:lstStyle/>
          <a:p>
            <a:pPr eaLnBrk="1" hangingPunct="1"/>
            <a:r>
              <a:rPr lang="en-US" dirty="0" smtClean="0">
                <a:solidFill>
                  <a:schemeClr val="tx1"/>
                </a:solidFill>
              </a:rPr>
              <a:t>Types of Data Models</a:t>
            </a:r>
          </a:p>
        </p:txBody>
      </p:sp>
      <p:grpSp>
        <p:nvGrpSpPr>
          <p:cNvPr id="15" name="Group 14"/>
          <p:cNvGrpSpPr/>
          <p:nvPr/>
        </p:nvGrpSpPr>
        <p:grpSpPr>
          <a:xfrm>
            <a:off x="1184275" y="1447800"/>
            <a:ext cx="7654925" cy="3657600"/>
            <a:chOff x="609600" y="1447800"/>
            <a:chExt cx="8035925" cy="3657600"/>
          </a:xfrm>
        </p:grpSpPr>
        <p:sp>
          <p:nvSpPr>
            <p:cNvPr id="74755" name="Text Box 3"/>
            <p:cNvSpPr txBox="1">
              <a:spLocks noChangeArrowheads="1"/>
            </p:cNvSpPr>
            <p:nvPr/>
          </p:nvSpPr>
          <p:spPr bwMode="auto">
            <a:xfrm>
              <a:off x="6477000" y="4343400"/>
              <a:ext cx="2168525" cy="366713"/>
            </a:xfrm>
            <a:prstGeom prst="rect">
              <a:avLst/>
            </a:prstGeom>
            <a:noFill/>
            <a:ln w="7620">
              <a:noFill/>
              <a:miter lim="800000"/>
              <a:headEnd/>
              <a:tailEnd/>
            </a:ln>
          </p:spPr>
          <p:txBody>
            <a:bodyPr>
              <a:spAutoFit/>
            </a:bodyPr>
            <a:lstStyle/>
            <a:p>
              <a:pPr algn="l"/>
              <a:r>
                <a:rPr lang="en-US" b="0" dirty="0"/>
                <a:t>Implementers</a:t>
              </a:r>
            </a:p>
          </p:txBody>
        </p:sp>
        <p:grpSp>
          <p:nvGrpSpPr>
            <p:cNvPr id="2" name="Group 4"/>
            <p:cNvGrpSpPr>
              <a:grpSpLocks/>
            </p:cNvGrpSpPr>
            <p:nvPr/>
          </p:nvGrpSpPr>
          <p:grpSpPr bwMode="auto">
            <a:xfrm>
              <a:off x="609600" y="1447800"/>
              <a:ext cx="7350125" cy="3657600"/>
              <a:chOff x="650" y="864"/>
              <a:chExt cx="4246" cy="1824"/>
            </a:xfrm>
          </p:grpSpPr>
          <p:sp>
            <p:nvSpPr>
              <p:cNvPr id="74758" name="AutoShape 5"/>
              <p:cNvSpPr>
                <a:spLocks noChangeArrowheads="1"/>
              </p:cNvSpPr>
              <p:nvPr/>
            </p:nvSpPr>
            <p:spPr bwMode="auto">
              <a:xfrm>
                <a:off x="650" y="864"/>
                <a:ext cx="3600" cy="1824"/>
              </a:xfrm>
              <a:prstGeom prst="triangle">
                <a:avLst>
                  <a:gd name="adj" fmla="val 50000"/>
                </a:avLst>
              </a:prstGeom>
              <a:gradFill rotWithShape="0">
                <a:gsLst>
                  <a:gs pos="0">
                    <a:srgbClr val="F8E8A6"/>
                  </a:gs>
                  <a:gs pos="100000">
                    <a:srgbClr val="FFFFFF"/>
                  </a:gs>
                </a:gsLst>
                <a:lin ang="2700000" scaled="1"/>
              </a:gradFill>
              <a:ln w="7620">
                <a:solidFill>
                  <a:schemeClr val="accent1"/>
                </a:solidFill>
                <a:miter lim="800000"/>
                <a:headEnd/>
                <a:tailEnd/>
              </a:ln>
            </p:spPr>
            <p:txBody>
              <a:bodyPr/>
              <a:lstStyle/>
              <a:p>
                <a:endParaRPr lang="en-US"/>
              </a:p>
            </p:txBody>
          </p:sp>
          <p:sp>
            <p:nvSpPr>
              <p:cNvPr id="74759" name="Line 6"/>
              <p:cNvSpPr>
                <a:spLocks noChangeShapeType="1"/>
              </p:cNvSpPr>
              <p:nvPr/>
            </p:nvSpPr>
            <p:spPr bwMode="auto">
              <a:xfrm>
                <a:off x="1662" y="1662"/>
                <a:ext cx="1575" cy="0"/>
              </a:xfrm>
              <a:prstGeom prst="line">
                <a:avLst/>
              </a:prstGeom>
              <a:noFill/>
              <a:ln w="7620">
                <a:solidFill>
                  <a:srgbClr val="000000"/>
                </a:solidFill>
                <a:round/>
                <a:headEnd/>
                <a:tailEnd/>
              </a:ln>
            </p:spPr>
            <p:txBody>
              <a:bodyPr/>
              <a:lstStyle/>
              <a:p>
                <a:endParaRPr lang="en-US"/>
              </a:p>
            </p:txBody>
          </p:sp>
          <p:sp>
            <p:nvSpPr>
              <p:cNvPr id="74760" name="Line 7"/>
              <p:cNvSpPr>
                <a:spLocks noChangeShapeType="1"/>
              </p:cNvSpPr>
              <p:nvPr/>
            </p:nvSpPr>
            <p:spPr bwMode="auto">
              <a:xfrm>
                <a:off x="1107" y="2232"/>
                <a:ext cx="2672" cy="0"/>
              </a:xfrm>
              <a:prstGeom prst="line">
                <a:avLst/>
              </a:prstGeom>
              <a:noFill/>
              <a:ln w="7620">
                <a:solidFill>
                  <a:srgbClr val="000000"/>
                </a:solidFill>
                <a:round/>
                <a:headEnd/>
                <a:tailEnd/>
              </a:ln>
            </p:spPr>
            <p:txBody>
              <a:bodyPr/>
              <a:lstStyle/>
              <a:p>
                <a:endParaRPr lang="en-US"/>
              </a:p>
            </p:txBody>
          </p:sp>
          <p:sp>
            <p:nvSpPr>
              <p:cNvPr id="74761" name="Text Box 8"/>
              <p:cNvSpPr txBox="1">
                <a:spLocks noChangeArrowheads="1"/>
              </p:cNvSpPr>
              <p:nvPr/>
            </p:nvSpPr>
            <p:spPr bwMode="auto">
              <a:xfrm>
                <a:off x="2074" y="1275"/>
                <a:ext cx="815" cy="184"/>
              </a:xfrm>
              <a:prstGeom prst="rect">
                <a:avLst/>
              </a:prstGeom>
              <a:noFill/>
              <a:ln w="7620">
                <a:noFill/>
                <a:miter lim="800000"/>
                <a:headEnd/>
                <a:tailEnd/>
              </a:ln>
            </p:spPr>
            <p:txBody>
              <a:bodyPr wrap="square">
                <a:spAutoFit/>
              </a:bodyPr>
              <a:lstStyle/>
              <a:p>
                <a:r>
                  <a:rPr lang="en-US" b="0" dirty="0"/>
                  <a:t>Conceptual</a:t>
                </a:r>
              </a:p>
            </p:txBody>
          </p:sp>
          <p:sp>
            <p:nvSpPr>
              <p:cNvPr id="74762" name="Text Box 9"/>
              <p:cNvSpPr txBox="1">
                <a:spLocks noChangeArrowheads="1"/>
              </p:cNvSpPr>
              <p:nvPr/>
            </p:nvSpPr>
            <p:spPr bwMode="auto">
              <a:xfrm>
                <a:off x="2186" y="1804"/>
                <a:ext cx="657" cy="184"/>
              </a:xfrm>
              <a:prstGeom prst="rect">
                <a:avLst/>
              </a:prstGeom>
              <a:noFill/>
              <a:ln w="7620">
                <a:noFill/>
                <a:miter lim="800000"/>
                <a:headEnd/>
                <a:tailEnd/>
              </a:ln>
            </p:spPr>
            <p:txBody>
              <a:bodyPr wrap="square">
                <a:spAutoFit/>
              </a:bodyPr>
              <a:lstStyle/>
              <a:p>
                <a:r>
                  <a:rPr lang="en-US" b="0" dirty="0"/>
                  <a:t>Logical</a:t>
                </a:r>
              </a:p>
            </p:txBody>
          </p:sp>
          <p:sp>
            <p:nvSpPr>
              <p:cNvPr id="74763" name="Text Box 10"/>
              <p:cNvSpPr txBox="1">
                <a:spLocks noChangeArrowheads="1"/>
              </p:cNvSpPr>
              <p:nvPr/>
            </p:nvSpPr>
            <p:spPr bwMode="auto">
              <a:xfrm>
                <a:off x="2171" y="2380"/>
                <a:ext cx="718" cy="184"/>
              </a:xfrm>
              <a:prstGeom prst="rect">
                <a:avLst/>
              </a:prstGeom>
              <a:noFill/>
              <a:ln w="7620">
                <a:noFill/>
                <a:miter lim="800000"/>
                <a:headEnd/>
                <a:tailEnd/>
              </a:ln>
            </p:spPr>
            <p:txBody>
              <a:bodyPr wrap="square">
                <a:spAutoFit/>
              </a:bodyPr>
              <a:lstStyle/>
              <a:p>
                <a:r>
                  <a:rPr lang="en-US" b="0" dirty="0"/>
                  <a:t>Physical</a:t>
                </a:r>
              </a:p>
            </p:txBody>
          </p:sp>
          <p:sp>
            <p:nvSpPr>
              <p:cNvPr id="74764" name="Text Box 11"/>
              <p:cNvSpPr txBox="1">
                <a:spLocks noChangeArrowheads="1"/>
              </p:cNvSpPr>
              <p:nvPr/>
            </p:nvSpPr>
            <p:spPr bwMode="auto">
              <a:xfrm>
                <a:off x="3530" y="1728"/>
                <a:ext cx="1366" cy="184"/>
              </a:xfrm>
              <a:prstGeom prst="rect">
                <a:avLst/>
              </a:prstGeom>
              <a:noFill/>
              <a:ln w="7620">
                <a:noFill/>
                <a:miter lim="800000"/>
                <a:headEnd/>
                <a:tailEnd/>
              </a:ln>
            </p:spPr>
            <p:txBody>
              <a:bodyPr>
                <a:spAutoFit/>
              </a:bodyPr>
              <a:lstStyle/>
              <a:p>
                <a:pPr algn="l"/>
                <a:r>
                  <a:rPr lang="en-US" b="0" dirty="0"/>
                  <a:t>Designers</a:t>
                </a:r>
              </a:p>
            </p:txBody>
          </p:sp>
          <p:sp>
            <p:nvSpPr>
              <p:cNvPr id="74765" name="Text Box 12"/>
              <p:cNvSpPr txBox="1">
                <a:spLocks noChangeArrowheads="1"/>
              </p:cNvSpPr>
              <p:nvPr/>
            </p:nvSpPr>
            <p:spPr bwMode="auto">
              <a:xfrm>
                <a:off x="3050" y="1152"/>
                <a:ext cx="1366" cy="184"/>
              </a:xfrm>
              <a:prstGeom prst="rect">
                <a:avLst/>
              </a:prstGeom>
              <a:noFill/>
              <a:ln w="7620">
                <a:noFill/>
                <a:miter lim="800000"/>
                <a:headEnd/>
                <a:tailEnd/>
              </a:ln>
            </p:spPr>
            <p:txBody>
              <a:bodyPr>
                <a:spAutoFit/>
              </a:bodyPr>
              <a:lstStyle/>
              <a:p>
                <a:pPr algn="l"/>
                <a:r>
                  <a:rPr lang="en-US" b="0" dirty="0"/>
                  <a:t>Business Users</a:t>
                </a:r>
              </a:p>
            </p:txBody>
          </p:sp>
        </p:grpSp>
      </p:grpSp>
      <p:sp>
        <p:nvSpPr>
          <p:cNvPr id="3227661" name="Rectangle 13"/>
          <p:cNvSpPr>
            <a:spLocks noChangeArrowheads="1"/>
          </p:cNvSpPr>
          <p:nvPr/>
        </p:nvSpPr>
        <p:spPr bwMode="auto">
          <a:xfrm>
            <a:off x="685800" y="6096000"/>
            <a:ext cx="7696200" cy="369332"/>
          </a:xfrm>
          <a:prstGeom prst="rect">
            <a:avLst/>
          </a:prstGeom>
          <a:noFill/>
          <a:ln w="9525">
            <a:noFill/>
            <a:miter lim="800000"/>
            <a:headEnd/>
            <a:tailEnd/>
          </a:ln>
          <a:effectLst/>
        </p:spPr>
        <p:txBody>
          <a:bodyPr wrap="square">
            <a:spAutoFit/>
          </a:bodyPr>
          <a:lstStyle/>
          <a:p>
            <a:pPr algn="just">
              <a:defRPr/>
            </a:pPr>
            <a:r>
              <a:rPr lang="en-US" b="0" dirty="0"/>
              <a:t>Multiple levels of abstraction, ranging from very general to highly specific</a:t>
            </a:r>
          </a:p>
        </p:txBody>
      </p:sp>
      <p:cxnSp>
        <p:nvCxnSpPr>
          <p:cNvPr id="18" name="Straight Arrow Connector 17"/>
          <p:cNvCxnSpPr/>
          <p:nvPr/>
        </p:nvCxnSpPr>
        <p:spPr>
          <a:xfrm flipV="1">
            <a:off x="914400" y="1371600"/>
            <a:ext cx="2895600" cy="3581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228600" y="5040868"/>
            <a:ext cx="992579" cy="369332"/>
          </a:xfrm>
          <a:prstGeom prst="rect">
            <a:avLst/>
          </a:prstGeom>
          <a:noFill/>
        </p:spPr>
        <p:txBody>
          <a:bodyPr wrap="none" rtlCol="0">
            <a:spAutoFit/>
          </a:bodyPr>
          <a:lstStyle/>
          <a:p>
            <a:r>
              <a:rPr lang="en-US" dirty="0" smtClean="0">
                <a:solidFill>
                  <a:schemeClr val="tx1">
                    <a:lumMod val="50000"/>
                    <a:lumOff val="50000"/>
                  </a:schemeClr>
                </a:solidFill>
              </a:rPr>
              <a:t>Generic</a:t>
            </a:r>
          </a:p>
        </p:txBody>
      </p:sp>
      <p:sp>
        <p:nvSpPr>
          <p:cNvPr id="20" name="TextBox 19"/>
          <p:cNvSpPr txBox="1"/>
          <p:nvPr/>
        </p:nvSpPr>
        <p:spPr>
          <a:xfrm>
            <a:off x="3733800" y="990600"/>
            <a:ext cx="992579" cy="369332"/>
          </a:xfrm>
          <a:prstGeom prst="rect">
            <a:avLst/>
          </a:prstGeom>
          <a:noFill/>
        </p:spPr>
        <p:txBody>
          <a:bodyPr wrap="none" rtlCol="0">
            <a:spAutoFit/>
          </a:bodyPr>
          <a:lstStyle/>
          <a:p>
            <a:r>
              <a:rPr lang="en-US" dirty="0" smtClean="0">
                <a:solidFill>
                  <a:schemeClr val="tx1">
                    <a:lumMod val="50000"/>
                    <a:lumOff val="50000"/>
                  </a:schemeClr>
                </a:solidFill>
              </a:rPr>
              <a:t>Specific</a:t>
            </a: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228600" y="145140"/>
            <a:ext cx="8382000" cy="553998"/>
          </a:xfrm>
        </p:spPr>
        <p:txBody>
          <a:bodyPr/>
          <a:lstStyle/>
          <a:p>
            <a:r>
              <a:rPr lang="en-US" dirty="0" smtClean="0">
                <a:solidFill>
                  <a:schemeClr val="tx1"/>
                </a:solidFill>
              </a:rPr>
              <a:t>Database Architecture Levels</a:t>
            </a:r>
            <a:endParaRPr lang="en-US" dirty="0">
              <a:solidFill>
                <a:schemeClr val="tx1"/>
              </a:solidFill>
            </a:endParaRPr>
          </a:p>
        </p:txBody>
      </p:sp>
      <p:sp>
        <p:nvSpPr>
          <p:cNvPr id="9" name="Text Placeholder 2"/>
          <p:cNvSpPr>
            <a:spLocks noGrp="1"/>
          </p:cNvSpPr>
          <p:nvPr>
            <p:ph type="body" sz="quarter" idx="16"/>
          </p:nvPr>
        </p:nvSpPr>
        <p:spPr>
          <a:xfrm>
            <a:off x="228600" y="1219200"/>
            <a:ext cx="3124201" cy="5192711"/>
          </a:xfrm>
        </p:spPr>
        <p:txBody>
          <a:bodyPr>
            <a:normAutofit lnSpcReduction="10000"/>
          </a:bodyPr>
          <a:lstStyle/>
          <a:p>
            <a:pPr>
              <a:buNone/>
            </a:pPr>
            <a:r>
              <a:rPr lang="en-US" b="1" dirty="0" smtClean="0">
                <a:solidFill>
                  <a:schemeClr val="tx1"/>
                </a:solidFill>
              </a:rPr>
              <a:t>Internal Level</a:t>
            </a:r>
          </a:p>
          <a:p>
            <a:endParaRPr lang="en-US" dirty="0" smtClean="0">
              <a:solidFill>
                <a:schemeClr val="tx1"/>
              </a:solidFill>
            </a:endParaRPr>
          </a:p>
          <a:p>
            <a:r>
              <a:rPr lang="en-US" dirty="0" smtClean="0">
                <a:solidFill>
                  <a:schemeClr val="tx1"/>
                </a:solidFill>
              </a:rPr>
              <a:t>How it is physically stored</a:t>
            </a:r>
          </a:p>
          <a:p>
            <a:pPr lvl="1"/>
            <a:endParaRPr lang="en-US" dirty="0" smtClean="0">
              <a:solidFill>
                <a:schemeClr val="tx1"/>
              </a:solidFill>
            </a:endParaRPr>
          </a:p>
          <a:p>
            <a:pPr>
              <a:buNone/>
            </a:pPr>
            <a:r>
              <a:rPr lang="en-US" b="1" dirty="0" smtClean="0">
                <a:solidFill>
                  <a:schemeClr val="tx1"/>
                </a:solidFill>
              </a:rPr>
              <a:t>Conceptual Level</a:t>
            </a:r>
          </a:p>
          <a:p>
            <a:endParaRPr lang="en-US" dirty="0" smtClean="0">
              <a:solidFill>
                <a:schemeClr val="tx1"/>
              </a:solidFill>
            </a:endParaRPr>
          </a:p>
          <a:p>
            <a:r>
              <a:rPr lang="en-US" dirty="0" smtClean="0">
                <a:solidFill>
                  <a:schemeClr val="tx1"/>
                </a:solidFill>
              </a:rPr>
              <a:t>How it is logically stored</a:t>
            </a:r>
          </a:p>
          <a:p>
            <a:pPr lvl="1"/>
            <a:endParaRPr lang="en-US" dirty="0" smtClean="0">
              <a:solidFill>
                <a:schemeClr val="tx1"/>
              </a:solidFill>
            </a:endParaRPr>
          </a:p>
          <a:p>
            <a:pPr>
              <a:buNone/>
            </a:pPr>
            <a:r>
              <a:rPr lang="en-US" b="1" dirty="0" smtClean="0">
                <a:solidFill>
                  <a:schemeClr val="tx1"/>
                </a:solidFill>
              </a:rPr>
              <a:t>External Level</a:t>
            </a:r>
          </a:p>
          <a:p>
            <a:endParaRPr lang="en-US" dirty="0" smtClean="0">
              <a:solidFill>
                <a:schemeClr val="tx1"/>
              </a:solidFill>
            </a:endParaRPr>
          </a:p>
          <a:p>
            <a:r>
              <a:rPr lang="en-US" dirty="0" smtClean="0">
                <a:solidFill>
                  <a:schemeClr val="tx1"/>
                </a:solidFill>
              </a:rPr>
              <a:t>How it is seen by the end user</a:t>
            </a:r>
          </a:p>
          <a:p>
            <a:endParaRPr lang="en-US" dirty="0" smtClean="0"/>
          </a:p>
        </p:txBody>
      </p:sp>
      <p:graphicFrame>
        <p:nvGraphicFramePr>
          <p:cNvPr id="4" name="Group 63"/>
          <p:cNvGraphicFramePr>
            <a:graphicFrameLocks/>
          </p:cNvGraphicFramePr>
          <p:nvPr/>
        </p:nvGraphicFramePr>
        <p:xfrm>
          <a:off x="3733800" y="3733800"/>
          <a:ext cx="5029200" cy="1005840"/>
        </p:xfrm>
        <a:graphic>
          <a:graphicData uri="http://schemas.openxmlformats.org/drawingml/2006/table">
            <a:tbl>
              <a:tblPr/>
              <a:tblGrid>
                <a:gridCol w="762000"/>
                <a:gridCol w="990600"/>
                <a:gridCol w="1219200"/>
                <a:gridCol w="1143000"/>
                <a:gridCol w="914400"/>
              </a:tblGrid>
              <a:tr h="57860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Gill Sans MT" pitchFamily="34" charset="0"/>
                        </a:rPr>
                        <a:t>ENO</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Gill Sans MT" pitchFamily="34" charset="0"/>
                        </a:rPr>
                        <a:t>NAME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Gill Sans MT" pitchFamily="34" charset="0"/>
                        </a:rPr>
                        <a:t>F-NAME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Gill Sans MT" pitchFamily="34" charset="0"/>
                        </a:rPr>
                        <a:t>SALARY</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Gill Sans MT" pitchFamily="34" charset="0"/>
                        </a:rPr>
                        <a:t>DEPTNO</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35797">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rgbClr val="000000"/>
                        </a:solidFill>
                        <a:effectLst/>
                        <a:latin typeface="Gill Sans MT"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rgbClr val="000000"/>
                        </a:solidFill>
                        <a:effectLst/>
                        <a:latin typeface="Gill Sans MT"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rgbClr val="000000"/>
                        </a:solidFill>
                        <a:effectLst/>
                        <a:latin typeface="Gill Sans MT"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000000"/>
                        </a:solidFill>
                        <a:effectLst/>
                        <a:latin typeface="Gill Sans MT"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rgbClr val="000000"/>
                        </a:solidFill>
                        <a:effectLst/>
                        <a:latin typeface="Gill Sans MT"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r>
            </a:tbl>
          </a:graphicData>
        </a:graphic>
      </p:graphicFrame>
      <p:sp>
        <p:nvSpPr>
          <p:cNvPr id="7" name="TextBox 9"/>
          <p:cNvSpPr txBox="1">
            <a:spLocks noChangeArrowheads="1"/>
          </p:cNvSpPr>
          <p:nvPr/>
        </p:nvSpPr>
        <p:spPr bwMode="auto">
          <a:xfrm>
            <a:off x="4038600" y="1066800"/>
            <a:ext cx="3810000" cy="2585323"/>
          </a:xfrm>
          <a:prstGeom prst="rect">
            <a:avLst/>
          </a:prstGeom>
          <a:noFill/>
          <a:ln w="9525">
            <a:noFill/>
            <a:miter lim="800000"/>
            <a:headEnd/>
            <a:tailEnd/>
          </a:ln>
        </p:spPr>
        <p:txBody>
          <a:bodyPr wrap="square">
            <a:spAutoFit/>
          </a:bodyPr>
          <a:lstStyle/>
          <a:p>
            <a:r>
              <a:rPr lang="en-US" dirty="0" err="1">
                <a:latin typeface="Gill Sans MT "/>
                <a:cs typeface="Arial" pitchFamily="34" charset="0"/>
              </a:rPr>
              <a:t>struct</a:t>
            </a:r>
            <a:r>
              <a:rPr lang="en-US" dirty="0">
                <a:latin typeface="Gill Sans MT "/>
                <a:cs typeface="Arial" pitchFamily="34" charset="0"/>
              </a:rPr>
              <a:t> Employee</a:t>
            </a:r>
          </a:p>
          <a:p>
            <a:r>
              <a:rPr lang="en-US" dirty="0">
                <a:latin typeface="Gill Sans MT "/>
                <a:cs typeface="Arial" pitchFamily="34" charset="0"/>
              </a:rPr>
              <a:t>{</a:t>
            </a:r>
          </a:p>
          <a:p>
            <a:r>
              <a:rPr lang="en-US" dirty="0" err="1">
                <a:latin typeface="Gill Sans MT "/>
                <a:cs typeface="Arial" pitchFamily="34" charset="0"/>
              </a:rPr>
              <a:t>int</a:t>
            </a:r>
            <a:r>
              <a:rPr lang="en-US" dirty="0">
                <a:latin typeface="Gill Sans MT "/>
                <a:cs typeface="Arial" pitchFamily="34" charset="0"/>
              </a:rPr>
              <a:t> </a:t>
            </a:r>
            <a:r>
              <a:rPr lang="en-US" dirty="0" err="1">
                <a:latin typeface="Gill Sans MT "/>
                <a:cs typeface="Arial" pitchFamily="34" charset="0"/>
              </a:rPr>
              <a:t>eno</a:t>
            </a:r>
            <a:r>
              <a:rPr lang="en-US" dirty="0">
                <a:latin typeface="Gill Sans MT "/>
                <a:cs typeface="Arial" pitchFamily="34" charset="0"/>
              </a:rPr>
              <a:t>;</a:t>
            </a:r>
          </a:p>
          <a:p>
            <a:r>
              <a:rPr lang="en-US" dirty="0">
                <a:latin typeface="Gill Sans MT "/>
                <a:cs typeface="Arial" pitchFamily="34" charset="0"/>
              </a:rPr>
              <a:t>char name(20);</a:t>
            </a:r>
          </a:p>
          <a:p>
            <a:r>
              <a:rPr lang="en-US" dirty="0">
                <a:latin typeface="Gill Sans MT "/>
                <a:cs typeface="Arial" pitchFamily="34" charset="0"/>
              </a:rPr>
              <a:t>char </a:t>
            </a:r>
            <a:r>
              <a:rPr lang="en-US" dirty="0" err="1">
                <a:latin typeface="Gill Sans MT "/>
                <a:cs typeface="Arial" pitchFamily="34" charset="0"/>
              </a:rPr>
              <a:t>f_name</a:t>
            </a:r>
            <a:r>
              <a:rPr lang="en-US" dirty="0">
                <a:latin typeface="Gill Sans MT "/>
                <a:cs typeface="Arial" pitchFamily="34" charset="0"/>
              </a:rPr>
              <a:t>(20);</a:t>
            </a:r>
          </a:p>
          <a:p>
            <a:r>
              <a:rPr lang="en-US" dirty="0">
                <a:latin typeface="Gill Sans MT "/>
                <a:cs typeface="Arial" pitchFamily="34" charset="0"/>
              </a:rPr>
              <a:t>float salary;</a:t>
            </a:r>
          </a:p>
          <a:p>
            <a:r>
              <a:rPr lang="en-US" dirty="0" err="1">
                <a:latin typeface="Gill Sans MT "/>
                <a:cs typeface="Arial" pitchFamily="34" charset="0"/>
              </a:rPr>
              <a:t>int</a:t>
            </a:r>
            <a:r>
              <a:rPr lang="en-US" dirty="0">
                <a:latin typeface="Gill Sans MT "/>
                <a:cs typeface="Arial" pitchFamily="34" charset="0"/>
              </a:rPr>
              <a:t> </a:t>
            </a:r>
            <a:r>
              <a:rPr lang="en-US" dirty="0" err="1">
                <a:latin typeface="Gill Sans MT "/>
                <a:cs typeface="Arial" pitchFamily="34" charset="0"/>
              </a:rPr>
              <a:t>deptno</a:t>
            </a:r>
            <a:endParaRPr lang="en-US" dirty="0">
              <a:latin typeface="Gill Sans MT "/>
              <a:cs typeface="Arial" pitchFamily="34" charset="0"/>
            </a:endParaRPr>
          </a:p>
          <a:p>
            <a:r>
              <a:rPr lang="en-US" dirty="0" err="1">
                <a:latin typeface="Gill Sans MT "/>
                <a:cs typeface="Arial" pitchFamily="34" charset="0"/>
              </a:rPr>
              <a:t>struct</a:t>
            </a:r>
            <a:r>
              <a:rPr lang="en-US" dirty="0">
                <a:latin typeface="Gill Sans MT "/>
                <a:cs typeface="Arial" pitchFamily="34" charset="0"/>
              </a:rPr>
              <a:t> Employee *</a:t>
            </a:r>
            <a:r>
              <a:rPr lang="en-US" dirty="0" err="1">
                <a:latin typeface="Gill Sans MT "/>
                <a:cs typeface="Arial" pitchFamily="34" charset="0"/>
              </a:rPr>
              <a:t>ptr</a:t>
            </a:r>
            <a:r>
              <a:rPr lang="en-US" dirty="0">
                <a:latin typeface="Gill Sans MT "/>
                <a:cs typeface="Arial" pitchFamily="34" charset="0"/>
              </a:rPr>
              <a:t> </a:t>
            </a:r>
          </a:p>
          <a:p>
            <a:r>
              <a:rPr lang="en-US" dirty="0" smtClean="0">
                <a:latin typeface="Gill Sans MT "/>
                <a:cs typeface="Arial" pitchFamily="34" charset="0"/>
              </a:rPr>
              <a:t>};</a:t>
            </a:r>
            <a:endParaRPr lang="en-US" dirty="0">
              <a:latin typeface="Gill Sans MT "/>
              <a:cs typeface="Arial" pitchFamily="34" charset="0"/>
            </a:endParaRPr>
          </a:p>
        </p:txBody>
      </p:sp>
      <p:graphicFrame>
        <p:nvGraphicFramePr>
          <p:cNvPr id="10" name="Group 64"/>
          <p:cNvGraphicFramePr>
            <a:graphicFrameLocks noGrp="1"/>
          </p:cNvGraphicFramePr>
          <p:nvPr/>
        </p:nvGraphicFramePr>
        <p:xfrm>
          <a:off x="3733800" y="4953000"/>
          <a:ext cx="3844925" cy="742950"/>
        </p:xfrm>
        <a:graphic>
          <a:graphicData uri="http://schemas.openxmlformats.org/drawingml/2006/table">
            <a:tbl>
              <a:tblPr/>
              <a:tblGrid>
                <a:gridCol w="1323975"/>
                <a:gridCol w="1266825"/>
                <a:gridCol w="1254125"/>
              </a:tblGrid>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Gill Sans MT" pitchFamily="34" charset="0"/>
                        </a:rPr>
                        <a:t>ENO</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Gill Sans MT" pitchFamily="34" charset="0"/>
                        </a:rPr>
                        <a:t>NAME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Gill Sans MT" pitchFamily="34" charset="0"/>
                        </a:rPr>
                        <a:t>F-NAME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000000"/>
                        </a:solidFill>
                        <a:effectLst/>
                        <a:latin typeface="Gill Sans MT"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000000"/>
                        </a:solidFill>
                        <a:effectLst/>
                        <a:latin typeface="Gill Sans MT"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rgbClr val="000000"/>
                        </a:solidFill>
                        <a:effectLst/>
                        <a:latin typeface="Gill Sans MT"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r>
            </a:tbl>
          </a:graphicData>
        </a:graphic>
      </p:graphicFrame>
      <p:graphicFrame>
        <p:nvGraphicFramePr>
          <p:cNvPr id="11" name="Group 65"/>
          <p:cNvGraphicFramePr>
            <a:graphicFrameLocks noGrp="1"/>
          </p:cNvGraphicFramePr>
          <p:nvPr/>
        </p:nvGraphicFramePr>
        <p:xfrm>
          <a:off x="3733800" y="5791200"/>
          <a:ext cx="4992688" cy="742950"/>
        </p:xfrm>
        <a:graphic>
          <a:graphicData uri="http://schemas.openxmlformats.org/drawingml/2006/table">
            <a:tbl>
              <a:tblPr/>
              <a:tblGrid>
                <a:gridCol w="1719263"/>
                <a:gridCol w="1636712"/>
                <a:gridCol w="1636713"/>
              </a:tblGrid>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Gill Sans MT" pitchFamily="34" charset="0"/>
                        </a:rPr>
                        <a:t>ENO</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Gill Sans MT" pitchFamily="34" charset="0"/>
                        </a:rPr>
                        <a:t>SALARY</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Gill Sans MT" pitchFamily="34" charset="0"/>
                        </a:rPr>
                        <a:t>DEPTNO</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000000"/>
                        </a:solidFill>
                        <a:effectLst/>
                        <a:latin typeface="Gill Sans MT"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rgbClr val="000000"/>
                        </a:solidFill>
                        <a:effectLst/>
                        <a:latin typeface="Gill Sans MT"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rgbClr val="000000"/>
                        </a:solidFill>
                        <a:effectLst/>
                        <a:latin typeface="Gill Sans MT"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r>
            </a:tbl>
          </a:graphicData>
        </a:graphic>
      </p:graphicFrame>
      <p:cxnSp>
        <p:nvCxnSpPr>
          <p:cNvPr id="13" name="Straight Arrow Connector 12"/>
          <p:cNvCxnSpPr/>
          <p:nvPr/>
        </p:nvCxnSpPr>
        <p:spPr>
          <a:xfrm>
            <a:off x="2286000" y="1447800"/>
            <a:ext cx="1828800" cy="6858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5" name="Straight Arrow Connector 14"/>
          <p:cNvCxnSpPr/>
          <p:nvPr/>
        </p:nvCxnSpPr>
        <p:spPr>
          <a:xfrm>
            <a:off x="2667000" y="3276600"/>
            <a:ext cx="1066800" cy="9144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8" name="Straight Arrow Connector 17"/>
          <p:cNvCxnSpPr/>
          <p:nvPr/>
        </p:nvCxnSpPr>
        <p:spPr>
          <a:xfrm>
            <a:off x="2362200" y="4953000"/>
            <a:ext cx="1371600" cy="1524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0" name="Straight Arrow Connector 19"/>
          <p:cNvCxnSpPr/>
          <p:nvPr/>
        </p:nvCxnSpPr>
        <p:spPr>
          <a:xfrm>
            <a:off x="2362200" y="4953000"/>
            <a:ext cx="1371600" cy="10668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3" name="Rectangle 2"/>
          <p:cNvSpPr>
            <a:spLocks noGrp="1"/>
          </p:cNvSpPr>
          <p:nvPr>
            <p:ph type="title"/>
          </p:nvPr>
        </p:nvSpPr>
        <p:spPr>
          <a:xfrm>
            <a:off x="228600" y="153211"/>
            <a:ext cx="8458200" cy="553998"/>
          </a:xfrm>
        </p:spPr>
        <p:txBody>
          <a:bodyPr/>
          <a:lstStyle/>
          <a:p>
            <a:pPr eaLnBrk="1" hangingPunct="1"/>
            <a:r>
              <a:rPr lang="en-US" dirty="0" smtClean="0">
                <a:solidFill>
                  <a:schemeClr val="tx1"/>
                </a:solidFill>
              </a:rPr>
              <a:t>Data Modeling Terms - Basic Constructs</a:t>
            </a:r>
          </a:p>
        </p:txBody>
      </p:sp>
      <p:sp>
        <p:nvSpPr>
          <p:cNvPr id="81922" name="Rectangle 3"/>
          <p:cNvSpPr>
            <a:spLocks noGrp="1"/>
          </p:cNvSpPr>
          <p:nvPr>
            <p:ph idx="4294967295"/>
          </p:nvPr>
        </p:nvSpPr>
        <p:spPr>
          <a:xfrm>
            <a:off x="609600" y="1143000"/>
            <a:ext cx="7620000" cy="5486400"/>
          </a:xfrm>
        </p:spPr>
        <p:txBody>
          <a:bodyPr>
            <a:normAutofit fontScale="85000" lnSpcReduction="20000"/>
          </a:bodyPr>
          <a:lstStyle/>
          <a:p>
            <a:pPr eaLnBrk="1" hangingPunct="1"/>
            <a:r>
              <a:rPr lang="en-US" dirty="0" smtClean="0">
                <a:solidFill>
                  <a:schemeClr val="tx1"/>
                </a:solidFill>
              </a:rPr>
              <a:t>Entity</a:t>
            </a:r>
          </a:p>
          <a:p>
            <a:pPr eaLnBrk="1" hangingPunct="1"/>
            <a:endParaRPr lang="en-US" dirty="0" smtClean="0">
              <a:solidFill>
                <a:schemeClr val="tx1"/>
              </a:solidFill>
            </a:endParaRPr>
          </a:p>
          <a:p>
            <a:pPr eaLnBrk="1" hangingPunct="1"/>
            <a:endParaRPr lang="en-US" dirty="0" smtClean="0">
              <a:solidFill>
                <a:schemeClr val="tx1"/>
              </a:solidFill>
            </a:endParaRPr>
          </a:p>
          <a:p>
            <a:pPr eaLnBrk="1" hangingPunct="1"/>
            <a:endParaRPr lang="en-US" dirty="0" smtClean="0">
              <a:solidFill>
                <a:schemeClr val="tx1"/>
              </a:solidFill>
            </a:endParaRPr>
          </a:p>
          <a:p>
            <a:pPr eaLnBrk="1" hangingPunct="1"/>
            <a:endParaRPr lang="en-US" dirty="0" smtClean="0">
              <a:solidFill>
                <a:schemeClr val="tx1"/>
              </a:solidFill>
            </a:endParaRPr>
          </a:p>
          <a:p>
            <a:pPr eaLnBrk="1" hangingPunct="1"/>
            <a:endParaRPr lang="en-US" dirty="0" smtClean="0">
              <a:solidFill>
                <a:schemeClr val="tx1"/>
              </a:solidFill>
            </a:endParaRPr>
          </a:p>
          <a:p>
            <a:pPr eaLnBrk="1" hangingPunct="1"/>
            <a:r>
              <a:rPr lang="en-US" dirty="0" smtClean="0">
                <a:solidFill>
                  <a:schemeClr val="tx1"/>
                </a:solidFill>
              </a:rPr>
              <a:t>Attribute</a:t>
            </a:r>
          </a:p>
          <a:p>
            <a:pPr eaLnBrk="1" hangingPunct="1"/>
            <a:endParaRPr lang="en-US" dirty="0" smtClean="0">
              <a:solidFill>
                <a:schemeClr val="tx1"/>
              </a:solidFill>
            </a:endParaRPr>
          </a:p>
          <a:p>
            <a:pPr eaLnBrk="1" hangingPunct="1"/>
            <a:endParaRPr lang="en-US" dirty="0" smtClean="0">
              <a:solidFill>
                <a:schemeClr val="tx1"/>
              </a:solidFill>
            </a:endParaRPr>
          </a:p>
          <a:p>
            <a:pPr eaLnBrk="1" hangingPunct="1"/>
            <a:endParaRPr lang="en-US" dirty="0">
              <a:solidFill>
                <a:schemeClr val="tx1"/>
              </a:solidFill>
            </a:endParaRPr>
          </a:p>
          <a:p>
            <a:pPr eaLnBrk="1" hangingPunct="1"/>
            <a:endParaRPr lang="en-US" dirty="0" smtClean="0">
              <a:solidFill>
                <a:schemeClr val="tx1"/>
              </a:solidFill>
            </a:endParaRPr>
          </a:p>
          <a:p>
            <a:pPr eaLnBrk="1" hangingPunct="1"/>
            <a:endParaRPr lang="en-US" dirty="0" smtClean="0">
              <a:solidFill>
                <a:schemeClr val="tx1"/>
              </a:solidFill>
            </a:endParaRPr>
          </a:p>
          <a:p>
            <a:pPr eaLnBrk="1" hangingPunct="1"/>
            <a:endParaRPr lang="en-US" dirty="0" smtClean="0">
              <a:solidFill>
                <a:schemeClr val="tx1"/>
              </a:solidFill>
            </a:endParaRPr>
          </a:p>
          <a:p>
            <a:pPr eaLnBrk="1" hangingPunct="1"/>
            <a:r>
              <a:rPr lang="en-US" dirty="0" smtClean="0">
                <a:solidFill>
                  <a:schemeClr val="tx1"/>
                </a:solidFill>
              </a:rPr>
              <a:t>Relationship</a:t>
            </a:r>
          </a:p>
          <a:p>
            <a:pPr eaLnBrk="1" hangingPunct="1"/>
            <a:endParaRPr lang="en-US" dirty="0" smtClean="0">
              <a:solidFill>
                <a:schemeClr val="tx1"/>
              </a:solidFill>
            </a:endParaRPr>
          </a:p>
          <a:p>
            <a:pPr eaLnBrk="1" hangingPunct="1"/>
            <a:endParaRPr lang="en-US" dirty="0" smtClean="0">
              <a:solidFill>
                <a:schemeClr val="tx1"/>
              </a:solidFill>
            </a:endParaRPr>
          </a:p>
          <a:p>
            <a:pPr eaLnBrk="1" hangingPunct="1"/>
            <a:endParaRPr lang="en-US" dirty="0" smtClean="0">
              <a:solidFill>
                <a:schemeClr val="tx1"/>
              </a:solidFill>
            </a:endParaRPr>
          </a:p>
          <a:p>
            <a:pPr eaLnBrk="1" hangingPunct="1"/>
            <a:endParaRPr lang="en-US" dirty="0" smtClean="0">
              <a:solidFill>
                <a:schemeClr val="tx1"/>
              </a:solidFill>
            </a:endParaRPr>
          </a:p>
          <a:p>
            <a:pPr eaLnBrk="1" hangingPunct="1"/>
            <a:endParaRPr lang="en-US" dirty="0" smtClean="0">
              <a:solidFill>
                <a:schemeClr val="tx1"/>
              </a:solidFill>
            </a:endParaRPr>
          </a:p>
          <a:p>
            <a:pPr eaLnBrk="1" hangingPunct="1"/>
            <a:r>
              <a:rPr lang="en-US" dirty="0" smtClean="0">
                <a:solidFill>
                  <a:schemeClr val="tx1"/>
                </a:solidFill>
              </a:rPr>
              <a:t>A  Data Model is composed of three basic constructs : </a:t>
            </a:r>
          </a:p>
          <a:p>
            <a:pPr lvl="1"/>
            <a:r>
              <a:rPr lang="en-US" dirty="0" smtClean="0">
                <a:solidFill>
                  <a:schemeClr val="tx1"/>
                </a:solidFill>
              </a:rPr>
              <a:t>Entity Types,  Attributes and Relationships</a:t>
            </a:r>
          </a:p>
        </p:txBody>
      </p:sp>
      <p:sp>
        <p:nvSpPr>
          <p:cNvPr id="81924" name="Rectangle 4"/>
          <p:cNvSpPr>
            <a:spLocks noChangeArrowheads="1"/>
          </p:cNvSpPr>
          <p:nvPr/>
        </p:nvSpPr>
        <p:spPr bwMode="auto">
          <a:xfrm>
            <a:off x="2819400" y="1524000"/>
            <a:ext cx="1524000" cy="762000"/>
          </a:xfrm>
          <a:prstGeom prst="rect">
            <a:avLst/>
          </a:prstGeom>
          <a:noFill/>
          <a:ln w="9525">
            <a:solidFill>
              <a:schemeClr val="tx1"/>
            </a:solidFill>
            <a:miter lim="800000"/>
            <a:headEnd/>
            <a:tailEnd/>
          </a:ln>
        </p:spPr>
        <p:txBody>
          <a:bodyPr wrap="none" anchor="ctr"/>
          <a:lstStyle/>
          <a:p>
            <a:endParaRPr lang="en-US"/>
          </a:p>
        </p:txBody>
      </p:sp>
      <p:sp>
        <p:nvSpPr>
          <p:cNvPr id="81925" name="Text Box 5"/>
          <p:cNvSpPr txBox="1">
            <a:spLocks noChangeArrowheads="1"/>
          </p:cNvSpPr>
          <p:nvPr/>
        </p:nvSpPr>
        <p:spPr bwMode="auto">
          <a:xfrm>
            <a:off x="2743200" y="1219200"/>
            <a:ext cx="1219200" cy="304800"/>
          </a:xfrm>
          <a:prstGeom prst="rect">
            <a:avLst/>
          </a:prstGeom>
          <a:noFill/>
          <a:ln w="9525">
            <a:noFill/>
            <a:miter lim="800000"/>
            <a:headEnd/>
            <a:tailEnd/>
          </a:ln>
        </p:spPr>
        <p:txBody>
          <a:bodyPr>
            <a:spAutoFit/>
          </a:bodyPr>
          <a:lstStyle/>
          <a:p>
            <a:pPr algn="l">
              <a:spcBef>
                <a:spcPct val="50000"/>
              </a:spcBef>
            </a:pPr>
            <a:r>
              <a:rPr lang="en-US" sz="1400" b="0" dirty="0">
                <a:latin typeface="Arial" pitchFamily="34" charset="0"/>
              </a:rPr>
              <a:t>Employee</a:t>
            </a:r>
          </a:p>
        </p:txBody>
      </p:sp>
      <p:sp>
        <p:nvSpPr>
          <p:cNvPr id="81926" name="Rectangle 6"/>
          <p:cNvSpPr>
            <a:spLocks noChangeArrowheads="1"/>
          </p:cNvSpPr>
          <p:nvPr/>
        </p:nvSpPr>
        <p:spPr bwMode="auto">
          <a:xfrm>
            <a:off x="2819400" y="3124200"/>
            <a:ext cx="1524000" cy="838200"/>
          </a:xfrm>
          <a:prstGeom prst="rect">
            <a:avLst/>
          </a:prstGeom>
          <a:noFill/>
          <a:ln w="9525">
            <a:solidFill>
              <a:schemeClr val="tx1"/>
            </a:solidFill>
            <a:miter lim="800000"/>
            <a:headEnd/>
            <a:tailEnd/>
          </a:ln>
        </p:spPr>
        <p:txBody>
          <a:bodyPr wrap="none"/>
          <a:lstStyle/>
          <a:p>
            <a:pPr algn="l"/>
            <a:r>
              <a:rPr lang="en-US" sz="1400" b="0" dirty="0" err="1">
                <a:latin typeface="Arial" pitchFamily="34" charset="0"/>
              </a:rPr>
              <a:t>emp_id</a:t>
            </a:r>
            <a:endParaRPr lang="en-US" sz="1400" b="0" dirty="0">
              <a:latin typeface="Arial" pitchFamily="34" charset="0"/>
            </a:endParaRPr>
          </a:p>
          <a:p>
            <a:pPr algn="l"/>
            <a:r>
              <a:rPr lang="en-US" sz="1400" b="0" dirty="0" err="1">
                <a:latin typeface="Arial" pitchFamily="34" charset="0"/>
              </a:rPr>
              <a:t>emp_surname</a:t>
            </a:r>
            <a:endParaRPr lang="en-US" sz="1400" b="0" dirty="0">
              <a:latin typeface="Arial" pitchFamily="34" charset="0"/>
            </a:endParaRPr>
          </a:p>
        </p:txBody>
      </p:sp>
      <p:sp>
        <p:nvSpPr>
          <p:cNvPr id="81927" name="Text Box 7"/>
          <p:cNvSpPr txBox="1">
            <a:spLocks noChangeArrowheads="1"/>
          </p:cNvSpPr>
          <p:nvPr/>
        </p:nvSpPr>
        <p:spPr bwMode="auto">
          <a:xfrm>
            <a:off x="2743200" y="2819400"/>
            <a:ext cx="1219200" cy="304800"/>
          </a:xfrm>
          <a:prstGeom prst="rect">
            <a:avLst/>
          </a:prstGeom>
          <a:noFill/>
          <a:ln w="9525">
            <a:noFill/>
            <a:miter lim="800000"/>
            <a:headEnd/>
            <a:tailEnd/>
          </a:ln>
        </p:spPr>
        <p:txBody>
          <a:bodyPr>
            <a:spAutoFit/>
          </a:bodyPr>
          <a:lstStyle/>
          <a:p>
            <a:pPr algn="l">
              <a:spcBef>
                <a:spcPct val="50000"/>
              </a:spcBef>
            </a:pPr>
            <a:r>
              <a:rPr lang="en-US" sz="1400" b="0" dirty="0">
                <a:latin typeface="Arial" pitchFamily="34" charset="0"/>
              </a:rPr>
              <a:t>Employee</a:t>
            </a:r>
          </a:p>
        </p:txBody>
      </p:sp>
      <p:sp>
        <p:nvSpPr>
          <p:cNvPr id="81928" name="Rectangle 8"/>
          <p:cNvSpPr>
            <a:spLocks noChangeArrowheads="1"/>
          </p:cNvSpPr>
          <p:nvPr/>
        </p:nvSpPr>
        <p:spPr bwMode="auto">
          <a:xfrm>
            <a:off x="5346700" y="4800600"/>
            <a:ext cx="1524000" cy="533400"/>
          </a:xfrm>
          <a:prstGeom prst="rect">
            <a:avLst/>
          </a:prstGeom>
          <a:noFill/>
          <a:ln w="9525">
            <a:solidFill>
              <a:schemeClr val="tx1"/>
            </a:solidFill>
            <a:miter lim="800000"/>
            <a:headEnd/>
            <a:tailEnd/>
          </a:ln>
        </p:spPr>
        <p:txBody>
          <a:bodyPr wrap="none"/>
          <a:lstStyle/>
          <a:p>
            <a:pPr algn="l"/>
            <a:r>
              <a:rPr lang="en-US" sz="1400" b="0" dirty="0" err="1">
                <a:latin typeface="Arial" pitchFamily="34" charset="0"/>
              </a:rPr>
              <a:t>emp_id</a:t>
            </a:r>
            <a:endParaRPr lang="en-US" sz="1400" b="0" dirty="0">
              <a:latin typeface="Arial" pitchFamily="34" charset="0"/>
            </a:endParaRPr>
          </a:p>
          <a:p>
            <a:pPr algn="l"/>
            <a:r>
              <a:rPr lang="en-US" sz="1400" b="0" dirty="0" err="1">
                <a:latin typeface="Arial" pitchFamily="34" charset="0"/>
              </a:rPr>
              <a:t>emp_surname</a:t>
            </a:r>
            <a:endParaRPr lang="en-US" sz="1400" b="0" dirty="0">
              <a:latin typeface="Arial" pitchFamily="34" charset="0"/>
            </a:endParaRPr>
          </a:p>
        </p:txBody>
      </p:sp>
      <p:sp>
        <p:nvSpPr>
          <p:cNvPr id="81929" name="Text Box 9"/>
          <p:cNvSpPr txBox="1">
            <a:spLocks noChangeArrowheads="1"/>
          </p:cNvSpPr>
          <p:nvPr/>
        </p:nvSpPr>
        <p:spPr bwMode="auto">
          <a:xfrm>
            <a:off x="5270500" y="4495800"/>
            <a:ext cx="1219200" cy="304800"/>
          </a:xfrm>
          <a:prstGeom prst="rect">
            <a:avLst/>
          </a:prstGeom>
          <a:noFill/>
          <a:ln w="9525">
            <a:noFill/>
            <a:miter lim="800000"/>
            <a:headEnd/>
            <a:tailEnd/>
          </a:ln>
        </p:spPr>
        <p:txBody>
          <a:bodyPr>
            <a:spAutoFit/>
          </a:bodyPr>
          <a:lstStyle/>
          <a:p>
            <a:pPr algn="l">
              <a:spcBef>
                <a:spcPct val="50000"/>
              </a:spcBef>
            </a:pPr>
            <a:r>
              <a:rPr lang="en-US" sz="1400" b="0" dirty="0">
                <a:latin typeface="Arial" pitchFamily="34" charset="0"/>
              </a:rPr>
              <a:t>Employee</a:t>
            </a:r>
          </a:p>
        </p:txBody>
      </p:sp>
      <p:sp>
        <p:nvSpPr>
          <p:cNvPr id="81930" name="Rectangle 10"/>
          <p:cNvSpPr>
            <a:spLocks noChangeArrowheads="1"/>
          </p:cNvSpPr>
          <p:nvPr/>
        </p:nvSpPr>
        <p:spPr bwMode="auto">
          <a:xfrm>
            <a:off x="2819400" y="4800600"/>
            <a:ext cx="1524000" cy="533400"/>
          </a:xfrm>
          <a:prstGeom prst="rect">
            <a:avLst/>
          </a:prstGeom>
          <a:noFill/>
          <a:ln w="9525">
            <a:solidFill>
              <a:schemeClr val="tx1"/>
            </a:solidFill>
            <a:miter lim="800000"/>
            <a:headEnd/>
            <a:tailEnd/>
          </a:ln>
        </p:spPr>
        <p:txBody>
          <a:bodyPr wrap="none"/>
          <a:lstStyle/>
          <a:p>
            <a:pPr algn="l"/>
            <a:r>
              <a:rPr lang="en-US" sz="1400" b="0" dirty="0" err="1">
                <a:latin typeface="Arial" pitchFamily="34" charset="0"/>
              </a:rPr>
              <a:t>dept_id</a:t>
            </a:r>
            <a:endParaRPr lang="en-US" sz="1400" b="0" dirty="0">
              <a:latin typeface="Arial" pitchFamily="34" charset="0"/>
            </a:endParaRPr>
          </a:p>
          <a:p>
            <a:pPr algn="l"/>
            <a:r>
              <a:rPr lang="en-US" sz="1400" b="0" dirty="0" err="1">
                <a:latin typeface="Arial" pitchFamily="34" charset="0"/>
              </a:rPr>
              <a:t>dept_name</a:t>
            </a:r>
            <a:endParaRPr lang="en-US" sz="1400" b="0" dirty="0">
              <a:latin typeface="Arial" pitchFamily="34" charset="0"/>
            </a:endParaRPr>
          </a:p>
        </p:txBody>
      </p:sp>
      <p:sp>
        <p:nvSpPr>
          <p:cNvPr id="81931" name="Text Box 11"/>
          <p:cNvSpPr txBox="1">
            <a:spLocks noChangeArrowheads="1"/>
          </p:cNvSpPr>
          <p:nvPr/>
        </p:nvSpPr>
        <p:spPr bwMode="auto">
          <a:xfrm>
            <a:off x="2743200" y="4495800"/>
            <a:ext cx="1219200" cy="304800"/>
          </a:xfrm>
          <a:prstGeom prst="rect">
            <a:avLst/>
          </a:prstGeom>
          <a:noFill/>
          <a:ln w="9525">
            <a:noFill/>
            <a:miter lim="800000"/>
            <a:headEnd/>
            <a:tailEnd/>
          </a:ln>
        </p:spPr>
        <p:txBody>
          <a:bodyPr>
            <a:spAutoFit/>
          </a:bodyPr>
          <a:lstStyle/>
          <a:p>
            <a:pPr algn="l">
              <a:spcBef>
                <a:spcPct val="50000"/>
              </a:spcBef>
            </a:pPr>
            <a:r>
              <a:rPr lang="en-US" sz="1400" b="0">
                <a:latin typeface="Arial" pitchFamily="34" charset="0"/>
              </a:rPr>
              <a:t>Dept</a:t>
            </a:r>
          </a:p>
        </p:txBody>
      </p:sp>
      <p:grpSp>
        <p:nvGrpSpPr>
          <p:cNvPr id="2" name="Group 12"/>
          <p:cNvGrpSpPr>
            <a:grpSpLocks/>
          </p:cNvGrpSpPr>
          <p:nvPr/>
        </p:nvGrpSpPr>
        <p:grpSpPr bwMode="auto">
          <a:xfrm>
            <a:off x="4356100" y="4978400"/>
            <a:ext cx="990600" cy="165100"/>
            <a:chOff x="3936" y="2104"/>
            <a:chExt cx="624" cy="104"/>
          </a:xfrm>
        </p:grpSpPr>
        <p:sp>
          <p:nvSpPr>
            <p:cNvPr id="81933" name="Line 13"/>
            <p:cNvSpPr>
              <a:spLocks noChangeShapeType="1"/>
            </p:cNvSpPr>
            <p:nvPr/>
          </p:nvSpPr>
          <p:spPr bwMode="auto">
            <a:xfrm>
              <a:off x="3936" y="2160"/>
              <a:ext cx="432" cy="0"/>
            </a:xfrm>
            <a:prstGeom prst="line">
              <a:avLst/>
            </a:prstGeom>
            <a:noFill/>
            <a:ln w="9525">
              <a:solidFill>
                <a:schemeClr val="tx1"/>
              </a:solidFill>
              <a:round/>
              <a:headEnd/>
              <a:tailEnd/>
            </a:ln>
          </p:spPr>
          <p:txBody>
            <a:bodyPr/>
            <a:lstStyle/>
            <a:p>
              <a:endParaRPr lang="en-US"/>
            </a:p>
          </p:txBody>
        </p:sp>
        <p:sp>
          <p:nvSpPr>
            <p:cNvPr id="81934" name="Line 14"/>
            <p:cNvSpPr>
              <a:spLocks noChangeShapeType="1"/>
            </p:cNvSpPr>
            <p:nvPr/>
          </p:nvSpPr>
          <p:spPr bwMode="auto">
            <a:xfrm>
              <a:off x="3984" y="2112"/>
              <a:ext cx="0" cy="96"/>
            </a:xfrm>
            <a:prstGeom prst="line">
              <a:avLst/>
            </a:prstGeom>
            <a:noFill/>
            <a:ln w="9525">
              <a:solidFill>
                <a:schemeClr val="tx1"/>
              </a:solidFill>
              <a:round/>
              <a:headEnd/>
              <a:tailEnd/>
            </a:ln>
          </p:spPr>
          <p:txBody>
            <a:bodyPr/>
            <a:lstStyle/>
            <a:p>
              <a:endParaRPr lang="en-US"/>
            </a:p>
          </p:txBody>
        </p:sp>
        <p:sp>
          <p:nvSpPr>
            <p:cNvPr id="81935" name="AutoShape 15"/>
            <p:cNvSpPr>
              <a:spLocks noChangeArrowheads="1"/>
            </p:cNvSpPr>
            <p:nvPr/>
          </p:nvSpPr>
          <p:spPr bwMode="auto">
            <a:xfrm>
              <a:off x="4376" y="2112"/>
              <a:ext cx="86" cy="86"/>
            </a:xfrm>
            <a:prstGeom prst="flowChartConnector">
              <a:avLst/>
            </a:prstGeom>
            <a:noFill/>
            <a:ln w="9525">
              <a:solidFill>
                <a:schemeClr val="tx1"/>
              </a:solidFill>
              <a:round/>
              <a:headEnd/>
              <a:tailEnd/>
            </a:ln>
          </p:spPr>
          <p:txBody>
            <a:bodyPr wrap="none" anchor="ctr"/>
            <a:lstStyle/>
            <a:p>
              <a:endParaRPr lang="en-US"/>
            </a:p>
          </p:txBody>
        </p:sp>
        <p:sp>
          <p:nvSpPr>
            <p:cNvPr id="81936" name="Line 16"/>
            <p:cNvSpPr>
              <a:spLocks noChangeShapeType="1"/>
            </p:cNvSpPr>
            <p:nvPr/>
          </p:nvSpPr>
          <p:spPr bwMode="auto">
            <a:xfrm>
              <a:off x="4480" y="2160"/>
              <a:ext cx="80" cy="0"/>
            </a:xfrm>
            <a:prstGeom prst="line">
              <a:avLst/>
            </a:prstGeom>
            <a:noFill/>
            <a:ln w="9525">
              <a:solidFill>
                <a:schemeClr val="tx1"/>
              </a:solidFill>
              <a:round/>
              <a:headEnd/>
              <a:tailEnd/>
            </a:ln>
          </p:spPr>
          <p:txBody>
            <a:bodyPr/>
            <a:lstStyle/>
            <a:p>
              <a:endParaRPr lang="en-US"/>
            </a:p>
          </p:txBody>
        </p:sp>
        <p:sp>
          <p:nvSpPr>
            <p:cNvPr id="81937" name="Line 17"/>
            <p:cNvSpPr>
              <a:spLocks noChangeShapeType="1"/>
            </p:cNvSpPr>
            <p:nvPr/>
          </p:nvSpPr>
          <p:spPr bwMode="auto">
            <a:xfrm>
              <a:off x="4464" y="2160"/>
              <a:ext cx="96" cy="48"/>
            </a:xfrm>
            <a:prstGeom prst="line">
              <a:avLst/>
            </a:prstGeom>
            <a:noFill/>
            <a:ln w="9525">
              <a:solidFill>
                <a:schemeClr val="tx1"/>
              </a:solidFill>
              <a:round/>
              <a:headEnd/>
              <a:tailEnd/>
            </a:ln>
          </p:spPr>
          <p:txBody>
            <a:bodyPr/>
            <a:lstStyle/>
            <a:p>
              <a:endParaRPr lang="en-US"/>
            </a:p>
          </p:txBody>
        </p:sp>
        <p:sp>
          <p:nvSpPr>
            <p:cNvPr id="81938" name="Line 18"/>
            <p:cNvSpPr>
              <a:spLocks noChangeShapeType="1"/>
            </p:cNvSpPr>
            <p:nvPr/>
          </p:nvSpPr>
          <p:spPr bwMode="auto">
            <a:xfrm flipV="1">
              <a:off x="4464" y="2104"/>
              <a:ext cx="96" cy="48"/>
            </a:xfrm>
            <a:prstGeom prst="line">
              <a:avLst/>
            </a:prstGeom>
            <a:noFill/>
            <a:ln w="9525">
              <a:solidFill>
                <a:schemeClr val="tx1"/>
              </a:solidFill>
              <a:round/>
              <a:headEnd/>
              <a:tailEnd/>
            </a:ln>
          </p:spPr>
          <p:txBody>
            <a:bodyPr/>
            <a:lstStyle/>
            <a:p>
              <a:endParaRPr lang="en-US"/>
            </a:p>
          </p:txBody>
        </p:sp>
      </p:gr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228600" y="145140"/>
            <a:ext cx="8461376" cy="553998"/>
          </a:xfrm>
        </p:spPr>
        <p:txBody>
          <a:bodyPr/>
          <a:lstStyle/>
          <a:p>
            <a:r>
              <a:rPr lang="en-US" dirty="0" smtClean="0">
                <a:solidFill>
                  <a:schemeClr val="tx1"/>
                </a:solidFill>
              </a:rPr>
              <a:t>Basic Terminologies</a:t>
            </a:r>
            <a:endParaRPr lang="en-US" dirty="0">
              <a:solidFill>
                <a:schemeClr val="tx1"/>
              </a:solidFill>
            </a:endParaRPr>
          </a:p>
        </p:txBody>
      </p:sp>
      <p:sp>
        <p:nvSpPr>
          <p:cNvPr id="3" name="Text Placeholder 2"/>
          <p:cNvSpPr>
            <a:spLocks noGrp="1"/>
          </p:cNvSpPr>
          <p:nvPr>
            <p:ph type="body" sz="quarter" idx="16"/>
          </p:nvPr>
        </p:nvSpPr>
        <p:spPr>
          <a:xfrm>
            <a:off x="381000" y="1066800"/>
            <a:ext cx="8240713" cy="5116512"/>
          </a:xfrm>
        </p:spPr>
        <p:txBody>
          <a:bodyPr>
            <a:normAutofit fontScale="92500"/>
          </a:bodyPr>
          <a:lstStyle/>
          <a:p>
            <a:r>
              <a:rPr lang="en-US" b="1" dirty="0" smtClean="0">
                <a:solidFill>
                  <a:schemeClr val="tx1"/>
                </a:solidFill>
              </a:rPr>
              <a:t>Relation :</a:t>
            </a:r>
            <a:r>
              <a:rPr lang="en-US" dirty="0" smtClean="0">
                <a:solidFill>
                  <a:schemeClr val="tx1"/>
                </a:solidFill>
              </a:rPr>
              <a:t> A Table</a:t>
            </a:r>
          </a:p>
          <a:p>
            <a:endParaRPr lang="en-US" dirty="0" smtClean="0">
              <a:solidFill>
                <a:schemeClr val="tx1"/>
              </a:solidFill>
            </a:endParaRPr>
          </a:p>
          <a:p>
            <a:r>
              <a:rPr lang="en-US" b="1" dirty="0" smtClean="0">
                <a:solidFill>
                  <a:schemeClr val="tx1"/>
                </a:solidFill>
              </a:rPr>
              <a:t>Tuple :</a:t>
            </a:r>
            <a:r>
              <a:rPr lang="en-US" dirty="0" smtClean="0">
                <a:solidFill>
                  <a:schemeClr val="tx1"/>
                </a:solidFill>
              </a:rPr>
              <a:t> A Row in a Table</a:t>
            </a:r>
          </a:p>
          <a:p>
            <a:endParaRPr lang="en-US" dirty="0" smtClean="0">
              <a:solidFill>
                <a:schemeClr val="tx1"/>
              </a:solidFill>
            </a:endParaRPr>
          </a:p>
          <a:p>
            <a:r>
              <a:rPr lang="en-US" b="1" dirty="0" smtClean="0">
                <a:solidFill>
                  <a:schemeClr val="tx1"/>
                </a:solidFill>
              </a:rPr>
              <a:t>Attribute :</a:t>
            </a:r>
            <a:r>
              <a:rPr lang="en-US" dirty="0" smtClean="0">
                <a:solidFill>
                  <a:schemeClr val="tx1"/>
                </a:solidFill>
              </a:rPr>
              <a:t> A Column in a Table</a:t>
            </a:r>
          </a:p>
          <a:p>
            <a:endParaRPr lang="en-US" dirty="0" smtClean="0">
              <a:solidFill>
                <a:schemeClr val="tx1"/>
              </a:solidFill>
            </a:endParaRPr>
          </a:p>
          <a:p>
            <a:r>
              <a:rPr lang="en-US" b="1" dirty="0" smtClean="0">
                <a:solidFill>
                  <a:schemeClr val="tx1"/>
                </a:solidFill>
              </a:rPr>
              <a:t>Degree :</a:t>
            </a:r>
            <a:r>
              <a:rPr lang="en-US" dirty="0" smtClean="0">
                <a:solidFill>
                  <a:schemeClr val="tx1"/>
                </a:solidFill>
              </a:rPr>
              <a:t> Number of Attributes</a:t>
            </a:r>
          </a:p>
          <a:p>
            <a:endParaRPr lang="en-US" dirty="0" smtClean="0">
              <a:solidFill>
                <a:schemeClr val="tx1"/>
              </a:solidFill>
            </a:endParaRPr>
          </a:p>
          <a:p>
            <a:r>
              <a:rPr lang="en-US" b="1" dirty="0" smtClean="0">
                <a:solidFill>
                  <a:schemeClr val="tx1"/>
                </a:solidFill>
              </a:rPr>
              <a:t>Cardinality </a:t>
            </a:r>
            <a:r>
              <a:rPr lang="en-US" dirty="0" smtClean="0">
                <a:solidFill>
                  <a:schemeClr val="tx1"/>
                </a:solidFill>
              </a:rPr>
              <a:t>: Number of Tuples</a:t>
            </a:r>
          </a:p>
          <a:p>
            <a:endParaRPr lang="en-US" dirty="0" smtClean="0">
              <a:solidFill>
                <a:schemeClr val="tx1"/>
              </a:solidFill>
            </a:endParaRPr>
          </a:p>
          <a:p>
            <a:r>
              <a:rPr lang="en-US" b="1" dirty="0" smtClean="0">
                <a:solidFill>
                  <a:schemeClr val="tx1"/>
                </a:solidFill>
              </a:rPr>
              <a:t>Primary Key :</a:t>
            </a:r>
            <a:r>
              <a:rPr lang="en-US" dirty="0" smtClean="0">
                <a:solidFill>
                  <a:schemeClr val="tx1"/>
                </a:solidFill>
              </a:rPr>
              <a:t> A unique identifier for the Table</a:t>
            </a:r>
          </a:p>
          <a:p>
            <a:endParaRPr lang="en-US" dirty="0" smtClean="0">
              <a:solidFill>
                <a:schemeClr val="tx1"/>
              </a:solidFill>
            </a:endParaRPr>
          </a:p>
          <a:p>
            <a:r>
              <a:rPr lang="en-US" b="1" dirty="0" smtClean="0">
                <a:solidFill>
                  <a:schemeClr val="tx1"/>
                </a:solidFill>
              </a:rPr>
              <a:t>Domain :</a:t>
            </a:r>
            <a:r>
              <a:rPr lang="en-US" dirty="0" smtClean="0">
                <a:solidFill>
                  <a:schemeClr val="tx1"/>
                </a:solidFill>
              </a:rPr>
              <a:t> A pool of values from which specific attributes of specific relations draw their values</a:t>
            </a:r>
            <a:r>
              <a:rPr lang="en-US" b="1" dirty="0" smtClean="0">
                <a:solidFill>
                  <a:schemeClr val="tx1"/>
                </a:solidFill>
              </a:rPr>
              <a:t>	</a:t>
            </a:r>
            <a:endParaRPr lang="en-US" b="1" dirty="0">
              <a:solidFill>
                <a:schemeClr val="tx1"/>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228600" y="145140"/>
            <a:ext cx="8461376" cy="553998"/>
          </a:xfrm>
        </p:spPr>
        <p:txBody>
          <a:bodyPr/>
          <a:lstStyle/>
          <a:p>
            <a:r>
              <a:rPr lang="en-US" dirty="0" smtClean="0">
                <a:solidFill>
                  <a:schemeClr val="tx1"/>
                </a:solidFill>
              </a:rPr>
              <a:t>Basic Terminologies (Contd.).</a:t>
            </a:r>
            <a:endParaRPr lang="en-US" dirty="0">
              <a:solidFill>
                <a:schemeClr val="tx1"/>
              </a:solidFill>
            </a:endParaRPr>
          </a:p>
        </p:txBody>
      </p:sp>
      <p:sp>
        <p:nvSpPr>
          <p:cNvPr id="3" name="Text Placeholder 2"/>
          <p:cNvSpPr>
            <a:spLocks noGrp="1"/>
          </p:cNvSpPr>
          <p:nvPr>
            <p:ph type="body" sz="quarter" idx="16"/>
          </p:nvPr>
        </p:nvSpPr>
        <p:spPr>
          <a:xfrm>
            <a:off x="304800" y="914400"/>
            <a:ext cx="8686800" cy="5486400"/>
          </a:xfrm>
        </p:spPr>
        <p:txBody>
          <a:bodyPr>
            <a:normAutofit fontScale="92500" lnSpcReduction="10000"/>
          </a:bodyPr>
          <a:lstStyle/>
          <a:p>
            <a:pPr>
              <a:lnSpc>
                <a:spcPct val="110000"/>
              </a:lnSpc>
              <a:buNone/>
            </a:pPr>
            <a:r>
              <a:rPr lang="en-US" dirty="0" smtClean="0">
                <a:solidFill>
                  <a:schemeClr val="tx1"/>
                </a:solidFill>
              </a:rPr>
              <a:t>Key</a:t>
            </a:r>
          </a:p>
          <a:p>
            <a:pPr lvl="1">
              <a:lnSpc>
                <a:spcPct val="110000"/>
              </a:lnSpc>
            </a:pPr>
            <a:r>
              <a:rPr kumimoji="1" lang="en-US" dirty="0" smtClean="0">
                <a:solidFill>
                  <a:schemeClr val="tx1"/>
                </a:solidFill>
              </a:rPr>
              <a:t>An attribute or set of attributes whose values uniquely identify each entity  in an entity set</a:t>
            </a:r>
            <a:endParaRPr lang="en-US" dirty="0" smtClean="0">
              <a:solidFill>
                <a:schemeClr val="tx1"/>
              </a:solidFill>
            </a:endParaRPr>
          </a:p>
          <a:p>
            <a:pPr>
              <a:lnSpc>
                <a:spcPct val="110000"/>
              </a:lnSpc>
              <a:buNone/>
            </a:pPr>
            <a:r>
              <a:rPr lang="en-US" dirty="0" smtClean="0">
                <a:solidFill>
                  <a:schemeClr val="tx1"/>
                </a:solidFill>
              </a:rPr>
              <a:t>Super Key</a:t>
            </a:r>
          </a:p>
          <a:p>
            <a:pPr lvl="1">
              <a:lnSpc>
                <a:spcPct val="110000"/>
              </a:lnSpc>
            </a:pPr>
            <a:r>
              <a:rPr kumimoji="1" lang="en-US" dirty="0" smtClean="0">
                <a:solidFill>
                  <a:schemeClr val="tx1"/>
                </a:solidFill>
                <a:latin typeface="Regular"/>
              </a:rPr>
              <a:t>If we add additional attributes to a key, the resulting combination would still uniquely identify an instance of the entity set</a:t>
            </a:r>
            <a:endParaRPr lang="en-US" dirty="0" smtClean="0">
              <a:solidFill>
                <a:schemeClr val="tx1"/>
              </a:solidFill>
            </a:endParaRPr>
          </a:p>
          <a:p>
            <a:pPr>
              <a:lnSpc>
                <a:spcPct val="110000"/>
              </a:lnSpc>
              <a:buNone/>
            </a:pPr>
            <a:r>
              <a:rPr lang="en-US" dirty="0" smtClean="0">
                <a:solidFill>
                  <a:schemeClr val="tx1"/>
                </a:solidFill>
              </a:rPr>
              <a:t>Candidate Keys</a:t>
            </a:r>
          </a:p>
          <a:p>
            <a:pPr lvl="1">
              <a:lnSpc>
                <a:spcPct val="110000"/>
              </a:lnSpc>
            </a:pPr>
            <a:r>
              <a:rPr kumimoji="1" lang="en-US" dirty="0" smtClean="0">
                <a:solidFill>
                  <a:schemeClr val="tx1"/>
                </a:solidFill>
                <a:latin typeface="Regular"/>
              </a:rPr>
              <a:t>Two or more attributes or combinations of attributes that uniquely identify an instance of an entity set</a:t>
            </a:r>
          </a:p>
          <a:p>
            <a:pPr>
              <a:lnSpc>
                <a:spcPct val="110000"/>
              </a:lnSpc>
              <a:buNone/>
            </a:pPr>
            <a:r>
              <a:rPr kumimoji="1" lang="en-US" dirty="0" smtClean="0">
                <a:solidFill>
                  <a:schemeClr val="tx1"/>
                </a:solidFill>
                <a:latin typeface="Regular"/>
              </a:rPr>
              <a:t>Types of Candidate Keys</a:t>
            </a:r>
            <a:endParaRPr lang="en-US" dirty="0" smtClean="0">
              <a:solidFill>
                <a:schemeClr val="tx1"/>
              </a:solidFill>
            </a:endParaRPr>
          </a:p>
          <a:p>
            <a:pPr lvl="1">
              <a:lnSpc>
                <a:spcPct val="110000"/>
              </a:lnSpc>
            </a:pPr>
            <a:r>
              <a:rPr lang="en-US" sz="2000" dirty="0" smtClean="0">
                <a:solidFill>
                  <a:schemeClr val="tx1"/>
                </a:solidFill>
              </a:rPr>
              <a:t>Primary Key</a:t>
            </a:r>
          </a:p>
          <a:p>
            <a:pPr lvl="2">
              <a:lnSpc>
                <a:spcPct val="110000"/>
              </a:lnSpc>
            </a:pPr>
            <a:r>
              <a:rPr kumimoji="1" lang="en-US" dirty="0" smtClean="0">
                <a:solidFill>
                  <a:schemeClr val="tx1"/>
                </a:solidFill>
                <a:latin typeface="Regular"/>
              </a:rPr>
              <a:t>Minimum super key</a:t>
            </a:r>
            <a:endParaRPr lang="en-US" dirty="0" smtClean="0">
              <a:solidFill>
                <a:schemeClr val="tx1"/>
              </a:solidFill>
            </a:endParaRPr>
          </a:p>
          <a:p>
            <a:pPr lvl="1">
              <a:lnSpc>
                <a:spcPct val="110000"/>
              </a:lnSpc>
            </a:pPr>
            <a:r>
              <a:rPr lang="en-US" sz="2000" dirty="0" smtClean="0">
                <a:solidFill>
                  <a:schemeClr val="tx1"/>
                </a:solidFill>
              </a:rPr>
              <a:t>Alternate Key</a:t>
            </a:r>
          </a:p>
          <a:p>
            <a:pPr lvl="2">
              <a:lnSpc>
                <a:spcPct val="110000"/>
              </a:lnSpc>
            </a:pPr>
            <a:r>
              <a:rPr lang="en-US" dirty="0" smtClean="0">
                <a:solidFill>
                  <a:schemeClr val="tx1"/>
                </a:solidFill>
              </a:rPr>
              <a:t>Attributes other than the ones identified as primary key </a:t>
            </a:r>
          </a:p>
          <a:p>
            <a:pPr>
              <a:lnSpc>
                <a:spcPct val="110000"/>
              </a:lnSpc>
              <a:buNone/>
            </a:pPr>
            <a:r>
              <a:rPr lang="en-US" dirty="0" smtClean="0">
                <a:solidFill>
                  <a:schemeClr val="tx1"/>
                </a:solidFill>
              </a:rPr>
              <a:t>Secondary Keys</a:t>
            </a:r>
          </a:p>
          <a:p>
            <a:pPr lvl="1"/>
            <a:r>
              <a:rPr lang="en-US" dirty="0" smtClean="0">
                <a:solidFill>
                  <a:schemeClr val="tx1"/>
                </a:solidFill>
              </a:rPr>
              <a:t>An attribute that classifies/groups the entity set on a particular characteristic</a:t>
            </a:r>
          </a:p>
          <a:p>
            <a:pPr lvl="1"/>
            <a:r>
              <a:rPr lang="en-US" dirty="0" smtClean="0">
                <a:solidFill>
                  <a:schemeClr val="tx1"/>
                </a:solidFill>
              </a:rPr>
              <a:t>Does not identify instances uniquely</a:t>
            </a:r>
            <a:endParaRPr lang="en-US" dirty="0">
              <a:solidFill>
                <a:schemeClr val="tx1"/>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228600" y="145140"/>
            <a:ext cx="8461376" cy="553998"/>
          </a:xfrm>
        </p:spPr>
        <p:txBody>
          <a:bodyPr/>
          <a:lstStyle/>
          <a:p>
            <a:r>
              <a:rPr lang="en-US" dirty="0" smtClean="0">
                <a:solidFill>
                  <a:schemeClr val="tx1"/>
                </a:solidFill>
              </a:rPr>
              <a:t>RDBMS</a:t>
            </a:r>
            <a:endParaRPr lang="en-US" dirty="0">
              <a:solidFill>
                <a:schemeClr val="tx1"/>
              </a:solidFill>
            </a:endParaRPr>
          </a:p>
        </p:txBody>
      </p:sp>
      <p:sp>
        <p:nvSpPr>
          <p:cNvPr id="3" name="Text Placeholder 2"/>
          <p:cNvSpPr>
            <a:spLocks noGrp="1"/>
          </p:cNvSpPr>
          <p:nvPr>
            <p:ph type="body" sz="quarter" idx="16"/>
          </p:nvPr>
        </p:nvSpPr>
        <p:spPr>
          <a:xfrm>
            <a:off x="457200" y="1066800"/>
            <a:ext cx="8240713" cy="5116512"/>
          </a:xfrm>
        </p:spPr>
        <p:txBody>
          <a:bodyPr>
            <a:normAutofit/>
          </a:bodyPr>
          <a:lstStyle/>
          <a:p>
            <a:pPr marL="457200" indent="-457200" algn="just">
              <a:buNone/>
            </a:pPr>
            <a:r>
              <a:rPr lang="en-US" dirty="0" smtClean="0">
                <a:solidFill>
                  <a:schemeClr val="tx1"/>
                </a:solidFill>
              </a:rPr>
              <a:t>RDBMS is a Relational Data Base Management System or simply  Relational DBMS introduced by E.F. Codd which adds an additional condition that the system supports a tabular structure for the data with enforced relationships among the tables</a:t>
            </a:r>
          </a:p>
          <a:p>
            <a:endParaRPr lang="en-US" sz="1100" dirty="0" smtClean="0">
              <a:solidFill>
                <a:schemeClr val="tx1"/>
              </a:solidFill>
            </a:endParaRPr>
          </a:p>
          <a:p>
            <a:pPr algn="just">
              <a:buNone/>
            </a:pPr>
            <a:r>
              <a:rPr lang="en-US" dirty="0" smtClean="0">
                <a:solidFill>
                  <a:schemeClr val="tx1"/>
                </a:solidFill>
              </a:rPr>
              <a:t>It is a system in which at a minimum:</a:t>
            </a:r>
          </a:p>
          <a:p>
            <a:pPr algn="just"/>
            <a:r>
              <a:rPr lang="en-US" dirty="0" smtClean="0">
                <a:solidFill>
                  <a:schemeClr val="tx1"/>
                </a:solidFill>
              </a:rPr>
              <a:t>Data accessed by the user as a relation (Table – made of Rows and columns)</a:t>
            </a:r>
          </a:p>
          <a:p>
            <a:pPr algn="just"/>
            <a:r>
              <a:rPr lang="en-US" dirty="0" smtClean="0">
                <a:solidFill>
                  <a:schemeClr val="tx1"/>
                </a:solidFill>
              </a:rPr>
              <a:t>Options to </a:t>
            </a:r>
          </a:p>
          <a:p>
            <a:pPr lvl="1" algn="just"/>
            <a:r>
              <a:rPr lang="en-US" dirty="0" smtClean="0">
                <a:solidFill>
                  <a:schemeClr val="tx1"/>
                </a:solidFill>
              </a:rPr>
              <a:t>Select  - Extract specified rows from a table</a:t>
            </a:r>
          </a:p>
          <a:p>
            <a:pPr lvl="1" algn="just"/>
            <a:r>
              <a:rPr lang="en-US" dirty="0" smtClean="0">
                <a:solidFill>
                  <a:schemeClr val="tx1"/>
                </a:solidFill>
              </a:rPr>
              <a:t>Project - Extract specific  columns from a table</a:t>
            </a:r>
          </a:p>
          <a:p>
            <a:pPr lvl="1" algn="just"/>
            <a:r>
              <a:rPr lang="en-US" dirty="0" smtClean="0">
                <a:solidFill>
                  <a:schemeClr val="tx1"/>
                </a:solidFill>
              </a:rPr>
              <a:t>Join – Join together more than one table based on common values in common columns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a:xfrm>
            <a:off x="228600" y="145522"/>
            <a:ext cx="8421551" cy="554400"/>
          </a:xfrm>
        </p:spPr>
        <p:txBody>
          <a:bodyPr/>
          <a:lstStyle/>
          <a:p>
            <a:r>
              <a:rPr lang="en-US" dirty="0" smtClean="0">
                <a:solidFill>
                  <a:schemeClr val="tx1"/>
                </a:solidFill>
              </a:rPr>
              <a:t>Agenda</a:t>
            </a:r>
            <a:endParaRPr lang="en-US" dirty="0">
              <a:solidFill>
                <a:schemeClr val="tx1"/>
              </a:solidFill>
            </a:endParaRPr>
          </a:p>
        </p:txBody>
      </p:sp>
      <p:sp>
        <p:nvSpPr>
          <p:cNvPr id="9" name="Text Placeholder 8"/>
          <p:cNvSpPr>
            <a:spLocks noGrp="1"/>
          </p:cNvSpPr>
          <p:nvPr>
            <p:ph type="body" sz="quarter" idx="10"/>
          </p:nvPr>
        </p:nvSpPr>
        <p:spPr/>
        <p:txBody>
          <a:bodyPr/>
          <a:lstStyle/>
          <a:p>
            <a:r>
              <a:rPr lang="en-US" dirty="0" smtClean="0">
                <a:solidFill>
                  <a:schemeClr val="tx1"/>
                </a:solidFill>
              </a:rPr>
              <a:t>Introduction to Data Management</a:t>
            </a:r>
            <a:endParaRPr lang="en-US" dirty="0">
              <a:solidFill>
                <a:schemeClr val="tx1"/>
              </a:solidFill>
            </a:endParaRPr>
          </a:p>
        </p:txBody>
      </p:sp>
      <p:sp>
        <p:nvSpPr>
          <p:cNvPr id="10" name="Text Placeholder 9"/>
          <p:cNvSpPr>
            <a:spLocks noGrp="1"/>
          </p:cNvSpPr>
          <p:nvPr>
            <p:ph type="body" sz="quarter" idx="11"/>
          </p:nvPr>
        </p:nvSpPr>
        <p:spPr/>
        <p:txBody>
          <a:bodyPr>
            <a:normAutofit/>
          </a:bodyPr>
          <a:lstStyle/>
          <a:p>
            <a:r>
              <a:rPr lang="en-US" dirty="0" smtClean="0">
                <a:solidFill>
                  <a:schemeClr val="tx1"/>
                </a:solidFill>
              </a:rPr>
              <a:t>Data Modeling using Normalization</a:t>
            </a:r>
            <a:endParaRPr lang="en-US" dirty="0">
              <a:solidFill>
                <a:schemeClr val="tx1"/>
              </a:solidFill>
            </a:endParaRPr>
          </a:p>
        </p:txBody>
      </p:sp>
      <p:sp>
        <p:nvSpPr>
          <p:cNvPr id="11" name="Text Placeholder 10"/>
          <p:cNvSpPr>
            <a:spLocks noGrp="1"/>
          </p:cNvSpPr>
          <p:nvPr>
            <p:ph type="body" sz="quarter" idx="12"/>
          </p:nvPr>
        </p:nvSpPr>
        <p:spPr>
          <a:xfrm>
            <a:off x="1005338" y="3403153"/>
            <a:ext cx="7757662" cy="652462"/>
          </a:xfrm>
        </p:spPr>
        <p:txBody>
          <a:bodyPr>
            <a:noAutofit/>
          </a:bodyPr>
          <a:lstStyle/>
          <a:p>
            <a:r>
              <a:rPr lang="en-US" dirty="0" smtClean="0">
                <a:solidFill>
                  <a:schemeClr val="tx1"/>
                </a:solidFill>
              </a:rPr>
              <a:t>Structured Query Language - Data Retrieval</a:t>
            </a:r>
            <a:endParaRPr lang="en-US" dirty="0">
              <a:solidFill>
                <a:schemeClr val="tx1"/>
              </a:solidFill>
            </a:endParaRPr>
          </a:p>
        </p:txBody>
      </p:sp>
      <p:sp>
        <p:nvSpPr>
          <p:cNvPr id="12" name="Text Placeholder 11"/>
          <p:cNvSpPr>
            <a:spLocks noGrp="1"/>
          </p:cNvSpPr>
          <p:nvPr>
            <p:ph type="body" sz="quarter" idx="13"/>
          </p:nvPr>
        </p:nvSpPr>
        <p:spPr/>
        <p:txBody>
          <a:bodyPr>
            <a:normAutofit/>
          </a:bodyPr>
          <a:lstStyle/>
          <a:p>
            <a:r>
              <a:rPr lang="en-US" dirty="0" smtClean="0">
                <a:solidFill>
                  <a:schemeClr val="tx1"/>
                </a:solidFill>
              </a:rPr>
              <a:t>Database Roles</a:t>
            </a:r>
            <a:endParaRPr lang="en-US" dirty="0">
              <a:solidFill>
                <a:schemeClr val="tx1"/>
              </a:solidFill>
            </a:endParaRPr>
          </a:p>
        </p:txBody>
      </p:sp>
      <p:sp>
        <p:nvSpPr>
          <p:cNvPr id="14" name="Rectangle 13"/>
          <p:cNvSpPr/>
          <p:nvPr/>
        </p:nvSpPr>
        <p:spPr>
          <a:xfrm>
            <a:off x="458833" y="2260389"/>
            <a:ext cx="317512" cy="825496"/>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461695" y="2504932"/>
            <a:ext cx="300305" cy="3906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a:r>
              <a:rPr lang="en-US" sz="2000" b="1" dirty="0">
                <a:gradFill flip="none" rotWithShape="1">
                  <a:gsLst>
                    <a:gs pos="0">
                      <a:schemeClr val="accent6">
                        <a:lumMod val="20000"/>
                        <a:lumOff val="80000"/>
                      </a:schemeClr>
                    </a:gs>
                    <a:gs pos="38000">
                      <a:srgbClr val="E2E3E7"/>
                    </a:gs>
                    <a:gs pos="100000">
                      <a:schemeClr val="accent6">
                        <a:lumMod val="40000"/>
                        <a:lumOff val="60000"/>
                      </a:schemeClr>
                    </a:gs>
                  </a:gsLst>
                  <a:lin ang="10800000" scaled="1"/>
                  <a:tileRect/>
                </a:gradFill>
              </a:rPr>
              <a:t>2</a:t>
            </a:r>
          </a:p>
        </p:txBody>
      </p:sp>
      <p:sp>
        <p:nvSpPr>
          <p:cNvPr id="16" name="Rectangle 15"/>
          <p:cNvSpPr/>
          <p:nvPr/>
        </p:nvSpPr>
        <p:spPr>
          <a:xfrm>
            <a:off x="458833" y="3304071"/>
            <a:ext cx="317512" cy="830431"/>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p:nvSpPr>
        <p:spPr>
          <a:xfrm>
            <a:off x="461695" y="3526230"/>
            <a:ext cx="300305" cy="359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a:r>
              <a:rPr lang="en-US" sz="2000" b="1" dirty="0" smtClean="0">
                <a:gradFill flip="none" rotWithShape="1">
                  <a:gsLst>
                    <a:gs pos="0">
                      <a:schemeClr val="accent6">
                        <a:lumMod val="20000"/>
                        <a:lumOff val="80000"/>
                      </a:schemeClr>
                    </a:gs>
                    <a:gs pos="38000">
                      <a:srgbClr val="E2E3E7"/>
                    </a:gs>
                    <a:gs pos="100000">
                      <a:schemeClr val="accent6">
                        <a:lumMod val="40000"/>
                        <a:lumOff val="60000"/>
                      </a:schemeClr>
                    </a:gs>
                  </a:gsLst>
                  <a:lin ang="10800000" scaled="1"/>
                  <a:tileRect/>
                </a:gradFill>
              </a:rPr>
              <a:t>3</a:t>
            </a:r>
            <a:endParaRPr lang="en-US" sz="2000" b="1" dirty="0">
              <a:gradFill flip="none" rotWithShape="1">
                <a:gsLst>
                  <a:gs pos="0">
                    <a:schemeClr val="accent6">
                      <a:lumMod val="20000"/>
                      <a:lumOff val="80000"/>
                    </a:schemeClr>
                  </a:gs>
                  <a:gs pos="38000">
                    <a:srgbClr val="E2E3E7"/>
                  </a:gs>
                  <a:gs pos="100000">
                    <a:schemeClr val="accent6">
                      <a:lumMod val="40000"/>
                      <a:lumOff val="60000"/>
                    </a:schemeClr>
                  </a:gs>
                </a:gsLst>
                <a:lin ang="10800000" scaled="1"/>
                <a:tileRect/>
              </a:gradFill>
            </a:endParaRPr>
          </a:p>
        </p:txBody>
      </p:sp>
      <p:sp>
        <p:nvSpPr>
          <p:cNvPr id="18" name="Rectangle 17"/>
          <p:cNvSpPr/>
          <p:nvPr/>
        </p:nvSpPr>
        <p:spPr>
          <a:xfrm>
            <a:off x="458833" y="1231427"/>
            <a:ext cx="317512" cy="8255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p:nvSpPr>
        <p:spPr>
          <a:xfrm>
            <a:off x="461695" y="1450574"/>
            <a:ext cx="300305" cy="37822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a:r>
              <a:rPr lang="en-US" sz="2000" b="1" dirty="0" smtClean="0">
                <a:gradFill flip="none" rotWithShape="1">
                  <a:gsLst>
                    <a:gs pos="0">
                      <a:schemeClr val="accent6">
                        <a:lumMod val="20000"/>
                        <a:lumOff val="80000"/>
                      </a:schemeClr>
                    </a:gs>
                    <a:gs pos="38000">
                      <a:srgbClr val="E2E3E7"/>
                    </a:gs>
                    <a:gs pos="100000">
                      <a:schemeClr val="accent6">
                        <a:lumMod val="40000"/>
                        <a:lumOff val="60000"/>
                      </a:schemeClr>
                    </a:gs>
                  </a:gsLst>
                  <a:lin ang="10800000" scaled="1"/>
                  <a:tileRect/>
                </a:gradFill>
              </a:rPr>
              <a:t>1</a:t>
            </a:r>
            <a:endParaRPr lang="en-US" sz="2000" b="1" dirty="0">
              <a:gradFill flip="none" rotWithShape="1">
                <a:gsLst>
                  <a:gs pos="0">
                    <a:schemeClr val="accent6">
                      <a:lumMod val="20000"/>
                      <a:lumOff val="80000"/>
                    </a:schemeClr>
                  </a:gs>
                  <a:gs pos="38000">
                    <a:srgbClr val="E2E3E7"/>
                  </a:gs>
                  <a:gs pos="100000">
                    <a:schemeClr val="accent6">
                      <a:lumMod val="40000"/>
                      <a:lumOff val="60000"/>
                    </a:schemeClr>
                  </a:gs>
                </a:gsLst>
                <a:lin ang="10800000" scaled="1"/>
                <a:tileRect/>
              </a:gradFill>
            </a:endParaRPr>
          </a:p>
        </p:txBody>
      </p:sp>
      <p:sp>
        <p:nvSpPr>
          <p:cNvPr id="20" name="Rectangle 19"/>
          <p:cNvSpPr/>
          <p:nvPr/>
        </p:nvSpPr>
        <p:spPr>
          <a:xfrm>
            <a:off x="458833" y="4366624"/>
            <a:ext cx="317512" cy="830431"/>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461695" y="4588782"/>
            <a:ext cx="300305" cy="3642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a:r>
              <a:rPr lang="en-US" sz="2000" b="1" dirty="0" smtClean="0">
                <a:gradFill flip="none" rotWithShape="1">
                  <a:gsLst>
                    <a:gs pos="0">
                      <a:schemeClr val="accent6">
                        <a:lumMod val="20000"/>
                        <a:lumOff val="80000"/>
                      </a:schemeClr>
                    </a:gs>
                    <a:gs pos="38000">
                      <a:srgbClr val="E2E3E7"/>
                    </a:gs>
                    <a:gs pos="100000">
                      <a:schemeClr val="accent6">
                        <a:lumMod val="40000"/>
                        <a:lumOff val="60000"/>
                      </a:schemeClr>
                    </a:gs>
                  </a:gsLst>
                  <a:lin ang="10800000" scaled="1"/>
                  <a:tileRect/>
                </a:gradFill>
              </a:rPr>
              <a:t>4</a:t>
            </a:r>
            <a:endParaRPr lang="en-US" sz="2000" b="1" dirty="0">
              <a:gradFill flip="none" rotWithShape="1">
                <a:gsLst>
                  <a:gs pos="0">
                    <a:schemeClr val="accent6">
                      <a:lumMod val="20000"/>
                      <a:lumOff val="80000"/>
                    </a:schemeClr>
                  </a:gs>
                  <a:gs pos="38000">
                    <a:srgbClr val="E2E3E7"/>
                  </a:gs>
                  <a:gs pos="100000">
                    <a:schemeClr val="accent6">
                      <a:lumMod val="40000"/>
                      <a:lumOff val="60000"/>
                    </a:schemeClr>
                  </a:gs>
                </a:gsLst>
                <a:lin ang="10800000" scaled="1"/>
                <a:tileRect/>
              </a:gra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152400" y="145140"/>
            <a:ext cx="8537576" cy="553998"/>
          </a:xfrm>
        </p:spPr>
        <p:txBody>
          <a:bodyPr/>
          <a:lstStyle/>
          <a:p>
            <a:r>
              <a:rPr lang="en-US" dirty="0" smtClean="0">
                <a:solidFill>
                  <a:schemeClr val="tx1"/>
                </a:solidFill>
              </a:rPr>
              <a:t>Features and Limitations of RDBMS</a:t>
            </a:r>
            <a:endParaRPr lang="en-US" dirty="0">
              <a:solidFill>
                <a:schemeClr val="tx1"/>
              </a:solidFill>
            </a:endParaRPr>
          </a:p>
        </p:txBody>
      </p:sp>
      <p:sp>
        <p:nvSpPr>
          <p:cNvPr id="3" name="Text Placeholder 2"/>
          <p:cNvSpPr>
            <a:spLocks noGrp="1"/>
          </p:cNvSpPr>
          <p:nvPr>
            <p:ph type="body" sz="quarter" idx="16"/>
          </p:nvPr>
        </p:nvSpPr>
        <p:spPr>
          <a:xfrm>
            <a:off x="457200" y="1066800"/>
            <a:ext cx="8458200" cy="5116512"/>
          </a:xfrm>
        </p:spPr>
        <p:txBody>
          <a:bodyPr>
            <a:normAutofit fontScale="92500" lnSpcReduction="10000"/>
          </a:bodyPr>
          <a:lstStyle/>
          <a:p>
            <a:pPr>
              <a:buNone/>
            </a:pPr>
            <a:r>
              <a:rPr lang="en-US" b="1" dirty="0" smtClean="0">
                <a:solidFill>
                  <a:schemeClr val="tx1"/>
                </a:solidFill>
              </a:rPr>
              <a:t>Features:</a:t>
            </a:r>
          </a:p>
          <a:p>
            <a:pPr algn="just"/>
            <a:r>
              <a:rPr lang="en-US" dirty="0" smtClean="0">
                <a:solidFill>
                  <a:schemeClr val="tx1"/>
                </a:solidFill>
              </a:rPr>
              <a:t>The ability to create multiple relations (tables) and enter data into them</a:t>
            </a:r>
          </a:p>
          <a:p>
            <a:pPr algn="just"/>
            <a:r>
              <a:rPr lang="en-US" dirty="0" smtClean="0">
                <a:solidFill>
                  <a:schemeClr val="tx1"/>
                </a:solidFill>
              </a:rPr>
              <a:t>An interactive Query Language</a:t>
            </a:r>
          </a:p>
          <a:p>
            <a:pPr algn="just"/>
            <a:r>
              <a:rPr lang="en-US" dirty="0" smtClean="0">
                <a:solidFill>
                  <a:schemeClr val="tx1"/>
                </a:solidFill>
              </a:rPr>
              <a:t>Retrieval of information stored in more than one table</a:t>
            </a:r>
          </a:p>
          <a:p>
            <a:pPr algn="just"/>
            <a:r>
              <a:rPr lang="en-US" dirty="0" smtClean="0">
                <a:solidFill>
                  <a:schemeClr val="tx1"/>
                </a:solidFill>
              </a:rPr>
              <a:t>Provides a Catalog or Dictionary, which itself consists of tables (called system tables)</a:t>
            </a:r>
          </a:p>
          <a:p>
            <a:pPr algn="just"/>
            <a:endParaRPr lang="en-US" dirty="0" smtClean="0">
              <a:solidFill>
                <a:schemeClr val="tx1"/>
              </a:solidFill>
            </a:endParaRPr>
          </a:p>
          <a:p>
            <a:pPr algn="just">
              <a:buNone/>
            </a:pPr>
            <a:r>
              <a:rPr lang="en-US" b="1" dirty="0" smtClean="0">
                <a:solidFill>
                  <a:schemeClr val="tx1"/>
                </a:solidFill>
              </a:rPr>
              <a:t>Limitations:</a:t>
            </a:r>
          </a:p>
          <a:p>
            <a:pPr algn="just"/>
            <a:r>
              <a:rPr lang="en-US" dirty="0" smtClean="0">
                <a:solidFill>
                  <a:schemeClr val="tx1"/>
                </a:solidFill>
              </a:rPr>
              <a:t>A relation/relations can have redundant data if not properly designed</a:t>
            </a:r>
          </a:p>
          <a:p>
            <a:pPr algn="just"/>
            <a:r>
              <a:rPr lang="en-US" dirty="0" smtClean="0">
                <a:solidFill>
                  <a:schemeClr val="tx1"/>
                </a:solidFill>
              </a:rPr>
              <a:t>A bad database design consists of </a:t>
            </a:r>
          </a:p>
          <a:p>
            <a:pPr lvl="1" algn="just"/>
            <a:r>
              <a:rPr lang="en-US" dirty="0" smtClean="0">
                <a:solidFill>
                  <a:schemeClr val="tx1"/>
                </a:solidFill>
              </a:rPr>
              <a:t>Redundancy in relations </a:t>
            </a:r>
          </a:p>
          <a:p>
            <a:pPr lvl="1"/>
            <a:r>
              <a:rPr lang="en-US" dirty="0" smtClean="0">
                <a:solidFill>
                  <a:schemeClr val="tx1"/>
                </a:solidFill>
              </a:rPr>
              <a:t>Anomalies in relations</a:t>
            </a:r>
          </a:p>
          <a:p>
            <a:r>
              <a:rPr lang="en-US" dirty="0" smtClean="0">
                <a:solidFill>
                  <a:schemeClr val="tx1"/>
                </a:solidFill>
              </a:rPr>
              <a:t>Effect of Bad database design </a:t>
            </a:r>
          </a:p>
          <a:p>
            <a:pPr lvl="1"/>
            <a:r>
              <a:rPr lang="en-US" dirty="0" smtClean="0">
                <a:solidFill>
                  <a:schemeClr val="tx1"/>
                </a:solidFill>
              </a:rPr>
              <a:t>Inaccurate data</a:t>
            </a:r>
          </a:p>
          <a:p>
            <a:pPr lvl="1"/>
            <a:r>
              <a:rPr lang="en-US" dirty="0" smtClean="0">
                <a:solidFill>
                  <a:schemeClr val="tx1"/>
                </a:solidFill>
              </a:rPr>
              <a:t>Performance issues</a:t>
            </a:r>
          </a:p>
          <a:p>
            <a:pPr>
              <a:buNone/>
            </a:pP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152400" y="145140"/>
            <a:ext cx="8537576" cy="553998"/>
          </a:xfrm>
        </p:spPr>
        <p:txBody>
          <a:bodyPr/>
          <a:lstStyle/>
          <a:p>
            <a:r>
              <a:rPr lang="en-US" dirty="0" smtClean="0">
                <a:solidFill>
                  <a:schemeClr val="tx1"/>
                </a:solidFill>
              </a:rPr>
              <a:t>Quiz</a:t>
            </a:r>
            <a:endParaRPr lang="en-US" dirty="0">
              <a:solidFill>
                <a:schemeClr val="tx1"/>
              </a:solidFill>
            </a:endParaRPr>
          </a:p>
        </p:txBody>
      </p:sp>
      <p:sp>
        <p:nvSpPr>
          <p:cNvPr id="3" name="Text Placeholder 2"/>
          <p:cNvSpPr>
            <a:spLocks noGrp="1"/>
          </p:cNvSpPr>
          <p:nvPr>
            <p:ph type="body" sz="quarter" idx="16"/>
          </p:nvPr>
        </p:nvSpPr>
        <p:spPr>
          <a:xfrm>
            <a:off x="457200" y="990600"/>
            <a:ext cx="8240713" cy="5257800"/>
          </a:xfrm>
        </p:spPr>
        <p:txBody>
          <a:bodyPr>
            <a:normAutofit/>
          </a:bodyPr>
          <a:lstStyle/>
          <a:p>
            <a:r>
              <a:rPr lang="en-US" dirty="0" smtClean="0">
                <a:solidFill>
                  <a:schemeClr val="tx1"/>
                </a:solidFill>
                <a:latin typeface="Arial" pitchFamily="34" charset="0"/>
                <a:cs typeface="Arial" pitchFamily="34" charset="0"/>
              </a:rPr>
              <a:t>True/ False</a:t>
            </a:r>
          </a:p>
          <a:p>
            <a:pPr lvl="1"/>
            <a:r>
              <a:rPr lang="en-US" sz="2000" dirty="0" smtClean="0">
                <a:solidFill>
                  <a:schemeClr val="tx1"/>
                </a:solidFill>
                <a:latin typeface="Arial" pitchFamily="34" charset="0"/>
                <a:cs typeface="Arial" pitchFamily="34" charset="0"/>
              </a:rPr>
              <a:t>DBMS is a hardware component</a:t>
            </a:r>
          </a:p>
          <a:p>
            <a:pPr lvl="1"/>
            <a:r>
              <a:rPr lang="en-US" sz="2000" dirty="0" smtClean="0">
                <a:solidFill>
                  <a:schemeClr val="tx1"/>
                </a:solidFill>
                <a:latin typeface="Arial" pitchFamily="34" charset="0"/>
                <a:cs typeface="Arial" pitchFamily="34" charset="0"/>
              </a:rPr>
              <a:t>DBMS consists of multiple modules</a:t>
            </a:r>
          </a:p>
          <a:p>
            <a:pPr lvl="1"/>
            <a:endParaRPr lang="en-US" dirty="0" smtClean="0">
              <a:solidFill>
                <a:schemeClr val="tx1"/>
              </a:solidFill>
              <a:latin typeface="Arial" pitchFamily="34" charset="0"/>
              <a:cs typeface="Arial" pitchFamily="34" charset="0"/>
            </a:endParaRPr>
          </a:p>
          <a:p>
            <a:pPr algn="just"/>
            <a:r>
              <a:rPr lang="en-US" dirty="0" smtClean="0">
                <a:solidFill>
                  <a:schemeClr val="tx1"/>
                </a:solidFill>
                <a:latin typeface="Arial" pitchFamily="34" charset="0"/>
                <a:cs typeface="Arial" pitchFamily="34" charset="0"/>
              </a:rPr>
              <a:t>Which level in the database architecture takes care of the     logical storage of data?</a:t>
            </a:r>
          </a:p>
          <a:p>
            <a:pPr algn="just">
              <a:buNone/>
            </a:pPr>
            <a:endParaRPr lang="en-US" dirty="0" smtClean="0">
              <a:solidFill>
                <a:schemeClr val="tx1"/>
              </a:solidFill>
              <a:latin typeface="Arial" pitchFamily="34" charset="0"/>
              <a:cs typeface="Arial" pitchFamily="34" charset="0"/>
            </a:endParaRPr>
          </a:p>
          <a:p>
            <a:pPr algn="just"/>
            <a:r>
              <a:rPr lang="en-US" dirty="0" smtClean="0">
                <a:solidFill>
                  <a:schemeClr val="tx1"/>
                </a:solidFill>
                <a:latin typeface="Arial" pitchFamily="34" charset="0"/>
                <a:cs typeface="Arial" pitchFamily="34" charset="0"/>
              </a:rPr>
              <a:t>An architect is asking for the degree of the relation and the developer answers 15. What do they talk about?</a:t>
            </a:r>
          </a:p>
          <a:p>
            <a:pPr algn="just"/>
            <a:endParaRPr lang="en-US" dirty="0" smtClean="0">
              <a:solidFill>
                <a:schemeClr val="tx1"/>
              </a:solidFill>
              <a:latin typeface="Arial" pitchFamily="34" charset="0"/>
              <a:cs typeface="Arial" pitchFamily="34" charset="0"/>
            </a:endParaRPr>
          </a:p>
          <a:p>
            <a:pPr algn="just"/>
            <a:r>
              <a:rPr lang="en-US" dirty="0" smtClean="0">
                <a:solidFill>
                  <a:schemeClr val="tx1"/>
                </a:solidFill>
                <a:latin typeface="Arial" pitchFamily="34" charset="0"/>
                <a:cs typeface="Arial" pitchFamily="34" charset="0"/>
              </a:rPr>
              <a:t>This is a Unique value used to create relations. Which is this key?</a:t>
            </a:r>
          </a:p>
          <a:p>
            <a:pPr>
              <a:buNone/>
            </a:pPr>
            <a:endParaRPr lang="en-US" dirty="0" smtClean="0">
              <a:latin typeface="Arial" pitchFamily="34" charset="0"/>
              <a:cs typeface="Arial" pitchFamily="34" charset="0"/>
            </a:endParaRPr>
          </a:p>
          <a:p>
            <a:pPr>
              <a:buNone/>
            </a:pPr>
            <a:endParaRPr lang="en-US" dirty="0" smtClean="0">
              <a:latin typeface="Arial" pitchFamily="34" charset="0"/>
              <a:cs typeface="Arial" pitchFamily="34" charset="0"/>
            </a:endParaRPr>
          </a:p>
          <a:p>
            <a:pPr>
              <a:buNone/>
            </a:pPr>
            <a:endParaRPr lang="en-US" dirty="0" smtClean="0"/>
          </a:p>
          <a:p>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685800" y="2590800"/>
            <a:ext cx="8220074" cy="623887"/>
          </a:xfrm>
        </p:spPr>
        <p:txBody>
          <a:bodyPr/>
          <a:lstStyle/>
          <a:p>
            <a:r>
              <a:rPr lang="en-US" dirty="0">
                <a:solidFill>
                  <a:schemeClr val="tx1"/>
                </a:solidFill>
              </a:rPr>
              <a:t>Data Modeling using Normalization</a:t>
            </a:r>
          </a:p>
          <a:p>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228600" y="145140"/>
            <a:ext cx="8461376" cy="553998"/>
          </a:xfrm>
        </p:spPr>
        <p:txBody>
          <a:bodyPr/>
          <a:lstStyle/>
          <a:p>
            <a:r>
              <a:rPr lang="en-US" dirty="0" smtClean="0">
                <a:solidFill>
                  <a:schemeClr val="tx1"/>
                </a:solidFill>
              </a:rPr>
              <a:t>Normalization</a:t>
            </a:r>
            <a:endParaRPr lang="en-US" dirty="0">
              <a:solidFill>
                <a:schemeClr val="tx1"/>
              </a:solidFill>
            </a:endParaRPr>
          </a:p>
        </p:txBody>
      </p:sp>
      <p:sp>
        <p:nvSpPr>
          <p:cNvPr id="3" name="Text Placeholder 2"/>
          <p:cNvSpPr>
            <a:spLocks noGrp="1"/>
          </p:cNvSpPr>
          <p:nvPr>
            <p:ph type="body" sz="quarter" idx="16"/>
          </p:nvPr>
        </p:nvSpPr>
        <p:spPr>
          <a:xfrm>
            <a:off x="457200" y="1066800"/>
            <a:ext cx="8240713" cy="5410200"/>
          </a:xfrm>
        </p:spPr>
        <p:txBody>
          <a:bodyPr>
            <a:normAutofit/>
          </a:bodyPr>
          <a:lstStyle/>
          <a:p>
            <a:pPr>
              <a:buNone/>
            </a:pPr>
            <a:r>
              <a:rPr lang="en-US" dirty="0" smtClean="0">
                <a:solidFill>
                  <a:schemeClr val="tx1"/>
                </a:solidFill>
              </a:rPr>
              <a:t>Normalization is a process/tool to </a:t>
            </a:r>
          </a:p>
          <a:p>
            <a:pPr algn="just"/>
            <a:r>
              <a:rPr lang="en-US" dirty="0" smtClean="0">
                <a:solidFill>
                  <a:schemeClr val="tx1"/>
                </a:solidFill>
              </a:rPr>
              <a:t>Validate and improve logical design by</a:t>
            </a:r>
          </a:p>
          <a:p>
            <a:pPr lvl="1" algn="just"/>
            <a:r>
              <a:rPr lang="en-US" dirty="0" smtClean="0">
                <a:solidFill>
                  <a:schemeClr val="tx1"/>
                </a:solidFill>
              </a:rPr>
              <a:t>Removing redundancy</a:t>
            </a:r>
          </a:p>
          <a:p>
            <a:pPr algn="just"/>
            <a:r>
              <a:rPr lang="en-US" dirty="0" smtClean="0">
                <a:solidFill>
                  <a:schemeClr val="tx1"/>
                </a:solidFill>
              </a:rPr>
              <a:t>Refines a larger, complex relation containing redundancy into </a:t>
            </a:r>
          </a:p>
          <a:p>
            <a:pPr lvl="1" algn="just"/>
            <a:r>
              <a:rPr lang="en-US" dirty="0" smtClean="0">
                <a:solidFill>
                  <a:schemeClr val="tx1"/>
                </a:solidFill>
              </a:rPr>
              <a:t>Smaller, simpler relations that don’t contain redundancy, but contain the same information</a:t>
            </a:r>
          </a:p>
          <a:p>
            <a:pPr algn="just"/>
            <a:r>
              <a:rPr lang="en-US" dirty="0" smtClean="0">
                <a:solidFill>
                  <a:schemeClr val="tx1"/>
                </a:solidFill>
              </a:rPr>
              <a:t>Decomposition of relation is the key technique</a:t>
            </a:r>
          </a:p>
          <a:p>
            <a:pPr lvl="1" algn="just"/>
            <a:r>
              <a:rPr lang="en-US" dirty="0" smtClean="0">
                <a:solidFill>
                  <a:schemeClr val="tx1"/>
                </a:solidFill>
              </a:rPr>
              <a:t>Relation ABCD can be decomposed into </a:t>
            </a:r>
          </a:p>
          <a:p>
            <a:pPr lvl="2" algn="just"/>
            <a:r>
              <a:rPr lang="en-US" dirty="0" smtClean="0">
                <a:solidFill>
                  <a:schemeClr val="tx1"/>
                </a:solidFill>
              </a:rPr>
              <a:t>AB and BCD  or  </a:t>
            </a:r>
          </a:p>
          <a:p>
            <a:pPr lvl="2" algn="just"/>
            <a:r>
              <a:rPr lang="en-US" dirty="0" smtClean="0">
                <a:solidFill>
                  <a:schemeClr val="tx1"/>
                </a:solidFill>
              </a:rPr>
              <a:t>ACD and ABD</a:t>
            </a:r>
          </a:p>
          <a:p>
            <a:pPr lvl="2" algn="just"/>
            <a:endParaRPr lang="en-US" dirty="0" smtClean="0">
              <a:solidFill>
                <a:schemeClr val="tx1"/>
              </a:solidFill>
            </a:endParaRPr>
          </a:p>
          <a:p>
            <a:pPr algn="just">
              <a:buNone/>
            </a:pPr>
            <a:r>
              <a:rPr lang="en-US" u="sng" dirty="0" smtClean="0">
                <a:solidFill>
                  <a:schemeClr val="tx1"/>
                </a:solidFill>
              </a:rPr>
              <a:t>Need of Normalization</a:t>
            </a:r>
          </a:p>
          <a:p>
            <a:pPr lvl="1" algn="just"/>
            <a:r>
              <a:rPr lang="en-US" dirty="0" smtClean="0">
                <a:solidFill>
                  <a:schemeClr val="tx1"/>
                </a:solidFill>
              </a:rPr>
              <a:t>Certain kinds of problems are avoided/minimized in every normal form </a:t>
            </a:r>
          </a:p>
          <a:p>
            <a:pPr lvl="1" algn="just"/>
            <a:r>
              <a:rPr lang="en-US" dirty="0" smtClean="0">
                <a:solidFill>
                  <a:schemeClr val="tx1"/>
                </a:solidFill>
              </a:rPr>
              <a:t>Identifying the current normal form, help us decide whether decomposing the relation is required</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228600" y="145140"/>
            <a:ext cx="8461376" cy="553998"/>
          </a:xfrm>
        </p:spPr>
        <p:txBody>
          <a:bodyPr/>
          <a:lstStyle/>
          <a:p>
            <a:r>
              <a:rPr lang="en-US" dirty="0" smtClean="0">
                <a:solidFill>
                  <a:schemeClr val="tx1"/>
                </a:solidFill>
              </a:rPr>
              <a:t>Functional Dependency</a:t>
            </a:r>
            <a:endParaRPr lang="en-US" dirty="0">
              <a:solidFill>
                <a:schemeClr val="tx1"/>
              </a:solidFill>
            </a:endParaRPr>
          </a:p>
        </p:txBody>
      </p:sp>
      <p:sp>
        <p:nvSpPr>
          <p:cNvPr id="3" name="Text Placeholder 2"/>
          <p:cNvSpPr>
            <a:spLocks noGrp="1"/>
          </p:cNvSpPr>
          <p:nvPr>
            <p:ph type="body" sz="quarter" idx="16"/>
          </p:nvPr>
        </p:nvSpPr>
        <p:spPr>
          <a:xfrm>
            <a:off x="457200" y="990600"/>
            <a:ext cx="8240713" cy="5562600"/>
          </a:xfrm>
        </p:spPr>
        <p:txBody>
          <a:bodyPr>
            <a:normAutofit/>
          </a:bodyPr>
          <a:lstStyle/>
          <a:p>
            <a:pPr algn="just"/>
            <a:r>
              <a:rPr lang="en-US" dirty="0" smtClean="0">
                <a:solidFill>
                  <a:schemeClr val="tx1"/>
                </a:solidFill>
              </a:rPr>
              <a:t>Interrelationship between attributes of a relation/table </a:t>
            </a:r>
          </a:p>
          <a:p>
            <a:pPr algn="just"/>
            <a:endParaRPr lang="en-US" sz="1200" dirty="0" smtClean="0">
              <a:solidFill>
                <a:schemeClr val="tx1"/>
              </a:solidFill>
            </a:endParaRPr>
          </a:p>
          <a:p>
            <a:pPr algn="just"/>
            <a:r>
              <a:rPr lang="en-US" dirty="0" smtClean="0">
                <a:solidFill>
                  <a:schemeClr val="tx1"/>
                </a:solidFill>
              </a:rPr>
              <a:t>Every key/ attribute in a relation should be functionally dependent</a:t>
            </a:r>
          </a:p>
          <a:p>
            <a:pPr algn="just"/>
            <a:endParaRPr lang="en-US" sz="1100" dirty="0" smtClean="0">
              <a:solidFill>
                <a:schemeClr val="tx1"/>
              </a:solidFill>
            </a:endParaRPr>
          </a:p>
          <a:p>
            <a:pPr algn="just"/>
            <a:r>
              <a:rPr lang="en-US" dirty="0" smtClean="0">
                <a:solidFill>
                  <a:schemeClr val="tx1"/>
                </a:solidFill>
              </a:rPr>
              <a:t>If any attribute found which is not satisfying this can be removed and associated with another relations</a:t>
            </a:r>
          </a:p>
          <a:p>
            <a:pPr algn="just"/>
            <a:endParaRPr lang="en-US" sz="1200" dirty="0" smtClean="0">
              <a:solidFill>
                <a:schemeClr val="tx1"/>
              </a:solidFill>
            </a:endParaRPr>
          </a:p>
          <a:p>
            <a:pPr algn="just"/>
            <a:r>
              <a:rPr lang="en-US" dirty="0" smtClean="0">
                <a:solidFill>
                  <a:schemeClr val="tx1"/>
                </a:solidFill>
              </a:rPr>
              <a:t>Types of functional dependencies</a:t>
            </a:r>
          </a:p>
          <a:p>
            <a:pPr marL="631825" lvl="2" indent="-231775"/>
            <a:r>
              <a:rPr lang="en-US" sz="1800" dirty="0" smtClean="0">
                <a:solidFill>
                  <a:schemeClr val="tx1"/>
                </a:solidFill>
              </a:rPr>
              <a:t>Relationship between a Composite Primary key and non-prime key attributes</a:t>
            </a:r>
          </a:p>
          <a:p>
            <a:pPr marL="1089025" lvl="3" indent="-231775"/>
            <a:r>
              <a:rPr lang="en-US" sz="1600" dirty="0" smtClean="0">
                <a:solidFill>
                  <a:schemeClr val="tx1"/>
                </a:solidFill>
              </a:rPr>
              <a:t>Fully Functional Dependency</a:t>
            </a:r>
          </a:p>
          <a:p>
            <a:pPr marL="1089025" lvl="3" indent="-231775"/>
            <a:r>
              <a:rPr lang="en-US" sz="1600" dirty="0" smtClean="0">
                <a:solidFill>
                  <a:schemeClr val="tx1"/>
                </a:solidFill>
              </a:rPr>
              <a:t>Partial Dependency</a:t>
            </a:r>
          </a:p>
          <a:p>
            <a:pPr marL="631825" lvl="2" indent="-231775"/>
            <a:endParaRPr lang="en-US" sz="1050" dirty="0" smtClean="0">
              <a:solidFill>
                <a:schemeClr val="tx1"/>
              </a:solidFill>
            </a:endParaRPr>
          </a:p>
          <a:p>
            <a:pPr marL="628650" lvl="2"/>
            <a:r>
              <a:rPr lang="en-US" sz="1800" dirty="0" smtClean="0">
                <a:solidFill>
                  <a:schemeClr val="tx1"/>
                </a:solidFill>
              </a:rPr>
              <a:t>Relationship between Non primary key attributes</a:t>
            </a:r>
          </a:p>
          <a:p>
            <a:pPr marL="1085850" lvl="3"/>
            <a:r>
              <a:rPr lang="en-US" sz="1600" dirty="0" smtClean="0">
                <a:solidFill>
                  <a:schemeClr val="tx1"/>
                </a:solidFill>
              </a:rPr>
              <a:t>Transitive Dependency</a:t>
            </a:r>
          </a:p>
          <a:p>
            <a:pPr marL="1085850" lvl="3"/>
            <a:r>
              <a:rPr lang="en-US" sz="1600" dirty="0" smtClean="0">
                <a:solidFill>
                  <a:schemeClr val="tx1"/>
                </a:solidFill>
              </a:rPr>
              <a:t>Non Transitive Dependency</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152400" y="145140"/>
            <a:ext cx="8382000" cy="553998"/>
          </a:xfrm>
        </p:spPr>
        <p:txBody>
          <a:bodyPr/>
          <a:lstStyle/>
          <a:p>
            <a:r>
              <a:rPr lang="en-US" dirty="0" smtClean="0">
                <a:solidFill>
                  <a:schemeClr val="tx1"/>
                </a:solidFill>
              </a:rPr>
              <a:t>Types of Functional Dependencies</a:t>
            </a:r>
            <a:endParaRPr lang="en-US" dirty="0">
              <a:solidFill>
                <a:schemeClr val="tx1"/>
              </a:solidFill>
            </a:endParaRPr>
          </a:p>
        </p:txBody>
      </p:sp>
      <p:sp>
        <p:nvSpPr>
          <p:cNvPr id="3" name="Text Placeholder 2"/>
          <p:cNvSpPr>
            <a:spLocks noGrp="1"/>
          </p:cNvSpPr>
          <p:nvPr>
            <p:ph type="body" sz="quarter" idx="16"/>
          </p:nvPr>
        </p:nvSpPr>
        <p:spPr>
          <a:xfrm>
            <a:off x="152400" y="1143000"/>
            <a:ext cx="4038600" cy="5334000"/>
          </a:xfrm>
        </p:spPr>
        <p:txBody>
          <a:bodyPr>
            <a:normAutofit fontScale="92500" lnSpcReduction="10000"/>
          </a:bodyPr>
          <a:lstStyle/>
          <a:p>
            <a:pPr marL="457200" indent="-457200">
              <a:buNone/>
            </a:pPr>
            <a:r>
              <a:rPr lang="en-US" sz="1800" b="1" i="1" dirty="0" smtClean="0">
                <a:solidFill>
                  <a:schemeClr val="tx1"/>
                </a:solidFill>
              </a:rPr>
              <a:t>Fully functional dependency (X</a:t>
            </a:r>
            <a:r>
              <a:rPr lang="en-US" sz="1800" b="1" i="1" dirty="0" smtClean="0">
                <a:solidFill>
                  <a:schemeClr val="tx1"/>
                </a:solidFill>
                <a:sym typeface="Wingdings" pitchFamily="2" charset="2"/>
              </a:rPr>
              <a:t>  Y)</a:t>
            </a:r>
            <a:endParaRPr lang="en-US" sz="1800" b="1" i="1" dirty="0" smtClean="0">
              <a:solidFill>
                <a:schemeClr val="tx1"/>
              </a:solidFill>
            </a:endParaRPr>
          </a:p>
          <a:p>
            <a:pPr marL="228600" indent="-228600"/>
            <a:r>
              <a:rPr lang="en-US" sz="1800" dirty="0" smtClean="0">
                <a:solidFill>
                  <a:schemeClr val="tx1"/>
                </a:solidFill>
              </a:rPr>
              <a:t>In a relation with more than one attribute as primary key(X), if a non-prime attribute Y is dependent on all of it’s primary keys(X) then full FD exists</a:t>
            </a:r>
          </a:p>
          <a:p>
            <a:pPr marL="457200" indent="-457200">
              <a:buNone/>
            </a:pPr>
            <a:r>
              <a:rPr lang="en-US" sz="1800" u="sng" dirty="0" smtClean="0">
                <a:solidFill>
                  <a:schemeClr val="tx1"/>
                </a:solidFill>
              </a:rPr>
              <a:t>E.g.</a:t>
            </a:r>
            <a:r>
              <a:rPr lang="en-US" sz="1800" dirty="0" smtClean="0">
                <a:solidFill>
                  <a:schemeClr val="tx1"/>
                </a:solidFill>
              </a:rPr>
              <a:t> </a:t>
            </a:r>
          </a:p>
          <a:p>
            <a:pPr marL="457200" indent="-457200">
              <a:buNone/>
            </a:pPr>
            <a:r>
              <a:rPr lang="en-US" sz="1800" dirty="0" smtClean="0">
                <a:solidFill>
                  <a:schemeClr val="tx1"/>
                </a:solidFill>
              </a:rPr>
              <a:t>Attribute Subject depend</a:t>
            </a:r>
          </a:p>
          <a:p>
            <a:pPr marL="457200" indent="-457200">
              <a:buNone/>
            </a:pPr>
            <a:r>
              <a:rPr lang="en-US" sz="1800" dirty="0" smtClean="0">
                <a:solidFill>
                  <a:schemeClr val="tx1"/>
                </a:solidFill>
              </a:rPr>
              <a:t>directly on the Primary key (Name,</a:t>
            </a:r>
          </a:p>
          <a:p>
            <a:pPr marL="457200" indent="-457200">
              <a:buNone/>
            </a:pPr>
            <a:r>
              <a:rPr lang="en-US" sz="1800" dirty="0" smtClean="0">
                <a:solidFill>
                  <a:schemeClr val="tx1"/>
                </a:solidFill>
              </a:rPr>
              <a:t>Exam)  </a:t>
            </a:r>
          </a:p>
          <a:p>
            <a:pPr marL="457200" indent="-457200">
              <a:buNone/>
            </a:pPr>
            <a:endParaRPr lang="en-US" sz="1800" dirty="0" smtClean="0">
              <a:solidFill>
                <a:schemeClr val="tx1"/>
              </a:solidFill>
            </a:endParaRPr>
          </a:p>
          <a:p>
            <a:pPr marL="457200" indent="-457200">
              <a:buNone/>
            </a:pPr>
            <a:r>
              <a:rPr lang="en-US" sz="1800" b="1" i="1" dirty="0" smtClean="0">
                <a:solidFill>
                  <a:schemeClr val="tx1"/>
                </a:solidFill>
              </a:rPr>
              <a:t>Partial dependency</a:t>
            </a:r>
          </a:p>
          <a:p>
            <a:pPr marL="228600" indent="-228600"/>
            <a:r>
              <a:rPr lang="en-US" sz="1800" dirty="0" smtClean="0">
                <a:solidFill>
                  <a:schemeClr val="tx1"/>
                </a:solidFill>
              </a:rPr>
              <a:t>If a given value of attribute Y is not dependent on all of it’s primary key then </a:t>
            </a:r>
            <a:r>
              <a:rPr lang="en-US" sz="1800" i="1" dirty="0" smtClean="0">
                <a:solidFill>
                  <a:schemeClr val="tx1"/>
                </a:solidFill>
              </a:rPr>
              <a:t>Partial Dependency</a:t>
            </a:r>
            <a:r>
              <a:rPr lang="en-US" sz="1800" dirty="0" smtClean="0">
                <a:solidFill>
                  <a:schemeClr val="tx1"/>
                </a:solidFill>
              </a:rPr>
              <a:t> exists</a:t>
            </a:r>
          </a:p>
          <a:p>
            <a:pPr marL="457200" indent="-457200"/>
            <a:endParaRPr lang="en-US" sz="1800" dirty="0" smtClean="0">
              <a:solidFill>
                <a:schemeClr val="tx1"/>
              </a:solidFill>
            </a:endParaRPr>
          </a:p>
          <a:p>
            <a:pPr marL="457200" indent="-457200">
              <a:buNone/>
            </a:pPr>
            <a:r>
              <a:rPr lang="en-US" sz="1800" dirty="0" smtClean="0">
                <a:solidFill>
                  <a:schemeClr val="tx1"/>
                </a:solidFill>
              </a:rPr>
              <a:t>E.g. Attribute Address does not depend</a:t>
            </a:r>
          </a:p>
          <a:p>
            <a:pPr marL="457200" indent="-457200">
              <a:buNone/>
            </a:pPr>
            <a:r>
              <a:rPr lang="en-US" sz="1800" dirty="0" smtClean="0">
                <a:solidFill>
                  <a:schemeClr val="tx1"/>
                </a:solidFill>
              </a:rPr>
              <a:t>on the exam, but it depends only </a:t>
            </a:r>
          </a:p>
          <a:p>
            <a:pPr marL="457200" indent="-457200">
              <a:buNone/>
            </a:pPr>
            <a:r>
              <a:rPr lang="en-US" sz="1800" dirty="0" smtClean="0">
                <a:solidFill>
                  <a:schemeClr val="tx1"/>
                </a:solidFill>
              </a:rPr>
              <a:t>on the Name</a:t>
            </a:r>
          </a:p>
          <a:p>
            <a:pPr marL="968375" lvl="1" indent="-457200"/>
            <a:endParaRPr lang="en-US" dirty="0" smtClean="0"/>
          </a:p>
          <a:p>
            <a:pPr marL="968375" lvl="1" indent="-457200"/>
            <a:endParaRPr lang="en-US" dirty="0" smtClean="0"/>
          </a:p>
          <a:p>
            <a:pPr marL="968375" lvl="1" indent="-457200"/>
            <a:endParaRPr lang="en-US" dirty="0" smtClean="0"/>
          </a:p>
          <a:p>
            <a:pPr marL="968375" lvl="1" indent="-457200"/>
            <a:endParaRPr lang="en-US" dirty="0" smtClean="0"/>
          </a:p>
          <a:p>
            <a:pPr marL="968375" lvl="1" indent="-457200"/>
            <a:endParaRPr lang="en-US" dirty="0" smtClean="0"/>
          </a:p>
          <a:p>
            <a:pPr marL="968375" lvl="1" indent="-457200"/>
            <a:endParaRPr lang="en-US" dirty="0" smtClean="0"/>
          </a:p>
          <a:p>
            <a:pPr marL="968375" lvl="1" indent="-457200"/>
            <a:endParaRPr lang="en-US" dirty="0" smtClean="0"/>
          </a:p>
          <a:p>
            <a:pPr marL="457200" indent="-457200">
              <a:buNone/>
            </a:pPr>
            <a:endParaRPr lang="en-US" dirty="0" smtClean="0"/>
          </a:p>
        </p:txBody>
      </p:sp>
      <p:graphicFrame>
        <p:nvGraphicFramePr>
          <p:cNvPr id="4" name="Content Placeholder 4"/>
          <p:cNvGraphicFramePr>
            <a:graphicFrameLocks/>
          </p:cNvGraphicFramePr>
          <p:nvPr/>
        </p:nvGraphicFramePr>
        <p:xfrm>
          <a:off x="4191000" y="1143000"/>
          <a:ext cx="4876800" cy="2895601"/>
        </p:xfrm>
        <a:graphic>
          <a:graphicData uri="http://schemas.openxmlformats.org/drawingml/2006/table">
            <a:tbl>
              <a:tblPr/>
              <a:tblGrid>
                <a:gridCol w="762000"/>
                <a:gridCol w="762000"/>
                <a:gridCol w="1066800"/>
                <a:gridCol w="685800"/>
                <a:gridCol w="838200"/>
                <a:gridCol w="762000"/>
              </a:tblGrid>
              <a:tr h="112311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mn-lt"/>
                        </a:rPr>
                        <a:t>Name </a:t>
                      </a:r>
                    </a:p>
                  </a:txBody>
                  <a:tcPr marL="45334" marR="4533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mn-lt"/>
                        </a:rPr>
                        <a:t>Father name</a:t>
                      </a:r>
                    </a:p>
                  </a:txBody>
                  <a:tcPr marL="45334" marR="4533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mn-lt"/>
                        </a:rPr>
                        <a:t>Address</a:t>
                      </a:r>
                    </a:p>
                  </a:txBody>
                  <a:tcPr marL="45334" marR="4533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mn-lt"/>
                        </a:rPr>
                        <a:t>Exam</a:t>
                      </a:r>
                    </a:p>
                  </a:txBody>
                  <a:tcPr marL="45334" marR="4533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mn-lt"/>
                        </a:rPr>
                        <a:t>Subject</a:t>
                      </a:r>
                    </a:p>
                  </a:txBody>
                  <a:tcPr marL="45334" marR="4533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mn-lt"/>
                        </a:rPr>
                        <a:t>marks</a:t>
                      </a:r>
                    </a:p>
                  </a:txBody>
                  <a:tcPr marL="45334" marR="4533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649381">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mn-lt"/>
                        </a:rPr>
                        <a:t>Suresh</a:t>
                      </a:r>
                    </a:p>
                  </a:txBody>
                  <a:tcPr marL="45334" marR="4533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smtClean="0">
                          <a:ln>
                            <a:noFill/>
                          </a:ln>
                          <a:solidFill>
                            <a:srgbClr val="000000"/>
                          </a:solidFill>
                          <a:effectLst/>
                          <a:latin typeface="+mn-lt"/>
                        </a:rPr>
                        <a:t>Abhay</a:t>
                      </a:r>
                      <a:endParaRPr kumimoji="0" lang="en-US" sz="1600" b="0" i="0" u="none" strike="noStrike" cap="none" normalizeH="0" baseline="0" dirty="0" smtClean="0">
                        <a:ln>
                          <a:noFill/>
                        </a:ln>
                        <a:solidFill>
                          <a:srgbClr val="000000"/>
                        </a:solidFill>
                        <a:effectLst/>
                        <a:latin typeface="+mn-lt"/>
                      </a:endParaRPr>
                    </a:p>
                  </a:txBody>
                  <a:tcPr marL="45334" marR="4533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mn-lt"/>
                        </a:rPr>
                        <a:t>Bangalore</a:t>
                      </a:r>
                    </a:p>
                  </a:txBody>
                  <a:tcPr marL="45334" marR="4533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mn-lt"/>
                        </a:rPr>
                        <a:t>OCP</a:t>
                      </a:r>
                    </a:p>
                  </a:txBody>
                  <a:tcPr marL="45334" marR="4533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mn-lt"/>
                        </a:rPr>
                        <a:t>SQL</a:t>
                      </a:r>
                    </a:p>
                  </a:txBody>
                  <a:tcPr marL="45334" marR="4533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mn-lt"/>
                        </a:rPr>
                        <a:t>10</a:t>
                      </a:r>
                    </a:p>
                  </a:txBody>
                  <a:tcPr marL="45334" marR="4533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r>
              <a:tr h="112311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mn-lt"/>
                        </a:rPr>
                        <a:t>Kumar</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rgbClr val="000000"/>
                        </a:solidFill>
                        <a:effectLst/>
                        <a:latin typeface="+mn-lt"/>
                      </a:endParaRPr>
                    </a:p>
                  </a:txBody>
                  <a:tcPr marL="45334" marR="4533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mn-lt"/>
                        </a:rPr>
                        <a:t>Rajesh</a:t>
                      </a:r>
                    </a:p>
                  </a:txBody>
                  <a:tcPr marL="45334" marR="4533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mn-lt"/>
                        </a:rPr>
                        <a:t>Mysore</a:t>
                      </a:r>
                    </a:p>
                  </a:txBody>
                  <a:tcPr marL="45334" marR="4533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mn-lt"/>
                        </a:rPr>
                        <a:t>OCA</a:t>
                      </a:r>
                    </a:p>
                  </a:txBody>
                  <a:tcPr marL="45334" marR="4533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mn-lt"/>
                        </a:rPr>
                        <a:t>PLSQL</a:t>
                      </a:r>
                    </a:p>
                  </a:txBody>
                  <a:tcPr marL="45334" marR="4533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mn-lt"/>
                        </a:rPr>
                        <a:t>20</a:t>
                      </a:r>
                    </a:p>
                  </a:txBody>
                  <a:tcPr marL="45334" marR="4533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r>
            </a:tbl>
          </a:graphicData>
        </a:graphic>
      </p:graphicFrame>
      <p:sp>
        <p:nvSpPr>
          <p:cNvPr id="5" name="TextBox 4"/>
          <p:cNvSpPr txBox="1"/>
          <p:nvPr/>
        </p:nvSpPr>
        <p:spPr>
          <a:xfrm>
            <a:off x="4191000" y="4191000"/>
            <a:ext cx="4800600" cy="2462213"/>
          </a:xfrm>
          <a:prstGeom prst="rect">
            <a:avLst/>
          </a:prstGeom>
          <a:noFill/>
        </p:spPr>
        <p:txBody>
          <a:bodyPr wrap="square" rtlCol="0">
            <a:spAutoFit/>
          </a:bodyPr>
          <a:lstStyle/>
          <a:p>
            <a:r>
              <a:rPr lang="en-US" b="1" dirty="0" smtClean="0"/>
              <a:t>Relation:</a:t>
            </a:r>
            <a:r>
              <a:rPr lang="en-US" dirty="0" smtClean="0"/>
              <a:t> Certification </a:t>
            </a:r>
          </a:p>
          <a:p>
            <a:r>
              <a:rPr lang="en-US" b="1" dirty="0" smtClean="0"/>
              <a:t>Primary Key(s):</a:t>
            </a:r>
            <a:r>
              <a:rPr lang="en-US" dirty="0" smtClean="0"/>
              <a:t> Name and Exam</a:t>
            </a:r>
          </a:p>
          <a:p>
            <a:endParaRPr lang="en-US" dirty="0" smtClean="0"/>
          </a:p>
          <a:p>
            <a:r>
              <a:rPr lang="en-US" b="1" u="sng" dirty="0" smtClean="0"/>
              <a:t>Functional Dependencies</a:t>
            </a:r>
          </a:p>
          <a:p>
            <a:r>
              <a:rPr lang="en-US" b="1" dirty="0" smtClean="0"/>
              <a:t>Full 	:</a:t>
            </a:r>
            <a:r>
              <a:rPr lang="en-US" dirty="0" smtClean="0"/>
              <a:t> Subject</a:t>
            </a:r>
          </a:p>
          <a:p>
            <a:r>
              <a:rPr lang="en-US" b="1" dirty="0" smtClean="0"/>
              <a:t>Partial	:</a:t>
            </a:r>
            <a:r>
              <a:rPr lang="en-US" dirty="0" smtClean="0"/>
              <a:t> Father Name &amp; Address</a:t>
            </a:r>
          </a:p>
          <a:p>
            <a:endParaRPr lang="en-US" dirty="0" smtClean="0"/>
          </a:p>
          <a:p>
            <a:r>
              <a:rPr lang="en-US" sz="1400" dirty="0" smtClean="0"/>
              <a:t>** OCP – Oracle Certified Professional</a:t>
            </a:r>
          </a:p>
          <a:p>
            <a:r>
              <a:rPr lang="en-US" sz="1400" dirty="0" smtClean="0"/>
              <a:t>** OCA – Oracle Certified Associate</a:t>
            </a:r>
          </a:p>
        </p:txBody>
      </p:sp>
      <p:sp>
        <p:nvSpPr>
          <p:cNvPr id="6" name="Oval 5"/>
          <p:cNvSpPr/>
          <p:nvPr/>
        </p:nvSpPr>
        <p:spPr>
          <a:xfrm>
            <a:off x="7467600" y="990600"/>
            <a:ext cx="838200" cy="685800"/>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6" name="Straight Arrow Connector 15"/>
          <p:cNvCxnSpPr/>
          <p:nvPr/>
        </p:nvCxnSpPr>
        <p:spPr>
          <a:xfrm rot="5400000">
            <a:off x="4991100" y="2781300"/>
            <a:ext cx="3810000" cy="16002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7" name="Oval 16"/>
          <p:cNvSpPr/>
          <p:nvPr/>
        </p:nvSpPr>
        <p:spPr>
          <a:xfrm>
            <a:off x="4876800" y="990600"/>
            <a:ext cx="1828800" cy="762000"/>
          </a:xfrm>
          <a:prstGeom prst="ellipse">
            <a:avLst/>
          </a:prstGeom>
          <a:noFill/>
          <a:ln>
            <a:solidFill>
              <a:schemeClr val="accent5">
                <a:lumMod val="40000"/>
                <a:lumOff val="6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9" name="Straight Arrow Connector 18"/>
          <p:cNvCxnSpPr/>
          <p:nvPr/>
        </p:nvCxnSpPr>
        <p:spPr>
          <a:xfrm rot="16200000" flipH="1">
            <a:off x="4762500" y="3009900"/>
            <a:ext cx="3962400" cy="14478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228600" y="145140"/>
            <a:ext cx="8305800" cy="553998"/>
          </a:xfrm>
        </p:spPr>
        <p:txBody>
          <a:bodyPr/>
          <a:lstStyle/>
          <a:p>
            <a:r>
              <a:rPr lang="en-US" dirty="0" smtClean="0">
                <a:solidFill>
                  <a:schemeClr val="tx1"/>
                </a:solidFill>
              </a:rPr>
              <a:t>Types of Functional Dependencies (Contd.).</a:t>
            </a:r>
            <a:endParaRPr lang="en-US" dirty="0">
              <a:solidFill>
                <a:schemeClr val="tx1"/>
              </a:solidFill>
            </a:endParaRPr>
          </a:p>
        </p:txBody>
      </p:sp>
      <p:sp>
        <p:nvSpPr>
          <p:cNvPr id="3" name="Text Placeholder 2"/>
          <p:cNvSpPr>
            <a:spLocks noGrp="1"/>
          </p:cNvSpPr>
          <p:nvPr>
            <p:ph type="body" sz="quarter" idx="16"/>
          </p:nvPr>
        </p:nvSpPr>
        <p:spPr>
          <a:xfrm>
            <a:off x="381000" y="1143000"/>
            <a:ext cx="3657600" cy="5334000"/>
          </a:xfrm>
        </p:spPr>
        <p:txBody>
          <a:bodyPr>
            <a:normAutofit/>
          </a:bodyPr>
          <a:lstStyle/>
          <a:p>
            <a:pPr marL="457200" indent="-457200">
              <a:buNone/>
            </a:pPr>
            <a:r>
              <a:rPr lang="en-US" sz="1800" b="1" i="1" dirty="0" smtClean="0">
                <a:solidFill>
                  <a:schemeClr val="tx1"/>
                </a:solidFill>
              </a:rPr>
              <a:t>Transitive Dependency</a:t>
            </a:r>
          </a:p>
          <a:p>
            <a:pPr marL="228600" indent="-228600"/>
            <a:r>
              <a:rPr lang="en-US" sz="1800" dirty="0" smtClean="0">
                <a:solidFill>
                  <a:schemeClr val="tx1"/>
                </a:solidFill>
              </a:rPr>
              <a:t>In a relation a non-key attribute Y is dependent on another non-key attribute A than it’s primary key X is said to have transitive dependency</a:t>
            </a:r>
          </a:p>
          <a:p>
            <a:pPr marL="228600" indent="-228600"/>
            <a:endParaRPr lang="en-US" sz="1800" dirty="0" smtClean="0">
              <a:solidFill>
                <a:schemeClr val="tx1"/>
              </a:solidFill>
            </a:endParaRPr>
          </a:p>
          <a:p>
            <a:pPr marL="457200" indent="-457200">
              <a:buNone/>
            </a:pPr>
            <a:r>
              <a:rPr lang="en-US" sz="1800" u="sng" dirty="0" smtClean="0">
                <a:solidFill>
                  <a:schemeClr val="tx1"/>
                </a:solidFill>
              </a:rPr>
              <a:t>E.g.</a:t>
            </a:r>
            <a:r>
              <a:rPr lang="en-US" sz="1800" dirty="0" smtClean="0">
                <a:solidFill>
                  <a:schemeClr val="tx1"/>
                </a:solidFill>
              </a:rPr>
              <a:t> </a:t>
            </a:r>
          </a:p>
          <a:p>
            <a:pPr marL="457200" indent="-457200">
              <a:buNone/>
            </a:pPr>
            <a:r>
              <a:rPr lang="en-US" sz="1800" dirty="0" smtClean="0">
                <a:solidFill>
                  <a:schemeClr val="tx1"/>
                </a:solidFill>
              </a:rPr>
              <a:t>Attribute Marks depends on the</a:t>
            </a:r>
          </a:p>
          <a:p>
            <a:pPr marL="457200" indent="-457200">
              <a:buNone/>
            </a:pPr>
            <a:r>
              <a:rPr lang="en-US" sz="1800" dirty="0" smtClean="0">
                <a:solidFill>
                  <a:schemeClr val="tx1"/>
                </a:solidFill>
              </a:rPr>
              <a:t>attribute Subject than on the Primary</a:t>
            </a:r>
          </a:p>
          <a:p>
            <a:pPr marL="457200" indent="-457200">
              <a:buNone/>
            </a:pPr>
            <a:r>
              <a:rPr lang="en-US" sz="1800" dirty="0" smtClean="0">
                <a:solidFill>
                  <a:schemeClr val="tx1"/>
                </a:solidFill>
              </a:rPr>
              <a:t>key (Name, Exam)</a:t>
            </a:r>
            <a:endParaRPr lang="en-US" dirty="0" smtClean="0">
              <a:solidFill>
                <a:schemeClr val="tx1"/>
              </a:solidFill>
            </a:endParaRPr>
          </a:p>
          <a:p>
            <a:pPr marL="968375" lvl="1" indent="-457200"/>
            <a:endParaRPr lang="en-US" dirty="0" smtClean="0"/>
          </a:p>
          <a:p>
            <a:pPr marL="968375" lvl="1" indent="-457200"/>
            <a:endParaRPr lang="en-US" dirty="0" smtClean="0"/>
          </a:p>
          <a:p>
            <a:pPr marL="968375" lvl="1" indent="-457200"/>
            <a:endParaRPr lang="en-US" dirty="0" smtClean="0"/>
          </a:p>
          <a:p>
            <a:pPr marL="968375" lvl="1" indent="-457200"/>
            <a:endParaRPr lang="en-US" dirty="0" smtClean="0"/>
          </a:p>
          <a:p>
            <a:pPr marL="968375" lvl="1" indent="-457200"/>
            <a:endParaRPr lang="en-US" dirty="0" smtClean="0"/>
          </a:p>
          <a:p>
            <a:pPr marL="968375" lvl="1" indent="-457200"/>
            <a:endParaRPr lang="en-US" dirty="0" smtClean="0"/>
          </a:p>
          <a:p>
            <a:pPr marL="457200" indent="-457200">
              <a:buNone/>
            </a:pPr>
            <a:endParaRPr lang="en-US" dirty="0" smtClean="0"/>
          </a:p>
        </p:txBody>
      </p:sp>
      <p:graphicFrame>
        <p:nvGraphicFramePr>
          <p:cNvPr id="4" name="Content Placeholder 4"/>
          <p:cNvGraphicFramePr>
            <a:graphicFrameLocks/>
          </p:cNvGraphicFramePr>
          <p:nvPr/>
        </p:nvGraphicFramePr>
        <p:xfrm>
          <a:off x="4191000" y="1143000"/>
          <a:ext cx="4876800" cy="2895601"/>
        </p:xfrm>
        <a:graphic>
          <a:graphicData uri="http://schemas.openxmlformats.org/drawingml/2006/table">
            <a:tbl>
              <a:tblPr/>
              <a:tblGrid>
                <a:gridCol w="762000"/>
                <a:gridCol w="762000"/>
                <a:gridCol w="1066800"/>
                <a:gridCol w="685800"/>
                <a:gridCol w="838200"/>
                <a:gridCol w="762000"/>
              </a:tblGrid>
              <a:tr h="112311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mn-lt"/>
                        </a:rPr>
                        <a:t>Name </a:t>
                      </a:r>
                    </a:p>
                  </a:txBody>
                  <a:tcPr marL="45334" marR="4533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mn-lt"/>
                        </a:rPr>
                        <a:t>Father name</a:t>
                      </a:r>
                    </a:p>
                  </a:txBody>
                  <a:tcPr marL="45334" marR="4533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mn-lt"/>
                        </a:rPr>
                        <a:t>Address</a:t>
                      </a:r>
                    </a:p>
                  </a:txBody>
                  <a:tcPr marL="45334" marR="4533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mn-lt"/>
                        </a:rPr>
                        <a:t>Exam</a:t>
                      </a:r>
                    </a:p>
                  </a:txBody>
                  <a:tcPr marL="45334" marR="4533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mn-lt"/>
                        </a:rPr>
                        <a:t>Subject</a:t>
                      </a:r>
                    </a:p>
                  </a:txBody>
                  <a:tcPr marL="45334" marR="4533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mn-lt"/>
                        </a:rPr>
                        <a:t>marks</a:t>
                      </a:r>
                    </a:p>
                  </a:txBody>
                  <a:tcPr marL="45334" marR="4533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649381">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mn-lt"/>
                        </a:rPr>
                        <a:t>Suresh</a:t>
                      </a:r>
                    </a:p>
                  </a:txBody>
                  <a:tcPr marL="45334" marR="4533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smtClean="0">
                          <a:ln>
                            <a:noFill/>
                          </a:ln>
                          <a:solidFill>
                            <a:srgbClr val="000000"/>
                          </a:solidFill>
                          <a:effectLst/>
                          <a:latin typeface="+mn-lt"/>
                        </a:rPr>
                        <a:t>Abhay</a:t>
                      </a:r>
                      <a:endParaRPr kumimoji="0" lang="en-US" sz="1600" b="0" i="0" u="none" strike="noStrike" cap="none" normalizeH="0" baseline="0" dirty="0" smtClean="0">
                        <a:ln>
                          <a:noFill/>
                        </a:ln>
                        <a:solidFill>
                          <a:srgbClr val="000000"/>
                        </a:solidFill>
                        <a:effectLst/>
                        <a:latin typeface="+mn-lt"/>
                      </a:endParaRPr>
                    </a:p>
                  </a:txBody>
                  <a:tcPr marL="45334" marR="4533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mn-lt"/>
                        </a:rPr>
                        <a:t>Bangalore</a:t>
                      </a:r>
                    </a:p>
                  </a:txBody>
                  <a:tcPr marL="45334" marR="4533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mn-lt"/>
                        </a:rPr>
                        <a:t>OCP</a:t>
                      </a:r>
                    </a:p>
                  </a:txBody>
                  <a:tcPr marL="45334" marR="4533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mn-lt"/>
                        </a:rPr>
                        <a:t>SQL</a:t>
                      </a:r>
                    </a:p>
                  </a:txBody>
                  <a:tcPr marL="45334" marR="4533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mn-lt"/>
                        </a:rPr>
                        <a:t>10</a:t>
                      </a:r>
                    </a:p>
                  </a:txBody>
                  <a:tcPr marL="45334" marR="4533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r>
              <a:tr h="112311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mn-lt"/>
                        </a:rPr>
                        <a:t>Kumar</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rgbClr val="000000"/>
                        </a:solidFill>
                        <a:effectLst/>
                        <a:latin typeface="+mn-lt"/>
                      </a:endParaRPr>
                    </a:p>
                  </a:txBody>
                  <a:tcPr marL="45334" marR="4533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mn-lt"/>
                        </a:rPr>
                        <a:t>Rajesh</a:t>
                      </a:r>
                    </a:p>
                  </a:txBody>
                  <a:tcPr marL="45334" marR="4533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mn-lt"/>
                        </a:rPr>
                        <a:t>Mysore</a:t>
                      </a:r>
                    </a:p>
                  </a:txBody>
                  <a:tcPr marL="45334" marR="4533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mn-lt"/>
                        </a:rPr>
                        <a:t>OCA</a:t>
                      </a:r>
                    </a:p>
                  </a:txBody>
                  <a:tcPr marL="45334" marR="4533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mn-lt"/>
                        </a:rPr>
                        <a:t>PLSQL</a:t>
                      </a:r>
                    </a:p>
                  </a:txBody>
                  <a:tcPr marL="45334" marR="4533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mn-lt"/>
                        </a:rPr>
                        <a:t>20</a:t>
                      </a:r>
                    </a:p>
                  </a:txBody>
                  <a:tcPr marL="45334" marR="4533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r>
            </a:tbl>
          </a:graphicData>
        </a:graphic>
      </p:graphicFrame>
      <p:sp>
        <p:nvSpPr>
          <p:cNvPr id="5" name="TextBox 4"/>
          <p:cNvSpPr txBox="1"/>
          <p:nvPr/>
        </p:nvSpPr>
        <p:spPr>
          <a:xfrm>
            <a:off x="4191000" y="4191000"/>
            <a:ext cx="4800600" cy="1477328"/>
          </a:xfrm>
          <a:prstGeom prst="rect">
            <a:avLst/>
          </a:prstGeom>
          <a:noFill/>
        </p:spPr>
        <p:txBody>
          <a:bodyPr wrap="square" rtlCol="0">
            <a:spAutoFit/>
          </a:bodyPr>
          <a:lstStyle/>
          <a:p>
            <a:r>
              <a:rPr lang="en-US" b="1" dirty="0" smtClean="0"/>
              <a:t>Relation:</a:t>
            </a:r>
            <a:r>
              <a:rPr lang="en-US" dirty="0" smtClean="0"/>
              <a:t> Certification </a:t>
            </a:r>
          </a:p>
          <a:p>
            <a:r>
              <a:rPr lang="en-US" b="1" dirty="0" smtClean="0"/>
              <a:t>Primary Key(s):</a:t>
            </a:r>
            <a:r>
              <a:rPr lang="en-US" dirty="0" smtClean="0"/>
              <a:t> Name and Exam</a:t>
            </a:r>
          </a:p>
          <a:p>
            <a:endParaRPr lang="en-US" dirty="0" smtClean="0"/>
          </a:p>
          <a:p>
            <a:r>
              <a:rPr lang="en-US" b="1" u="sng" dirty="0" smtClean="0"/>
              <a:t>Transitive Dependency</a:t>
            </a:r>
          </a:p>
          <a:p>
            <a:r>
              <a:rPr lang="en-US" dirty="0" smtClean="0"/>
              <a:t>Marks</a:t>
            </a:r>
          </a:p>
        </p:txBody>
      </p:sp>
      <p:sp>
        <p:nvSpPr>
          <p:cNvPr id="6" name="Oval 5"/>
          <p:cNvSpPr/>
          <p:nvPr/>
        </p:nvSpPr>
        <p:spPr>
          <a:xfrm>
            <a:off x="8229600" y="990600"/>
            <a:ext cx="762000" cy="685800"/>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6" name="Straight Arrow Connector 15"/>
          <p:cNvCxnSpPr/>
          <p:nvPr/>
        </p:nvCxnSpPr>
        <p:spPr>
          <a:xfrm rot="5400000">
            <a:off x="5715000" y="2667000"/>
            <a:ext cx="3733800" cy="1752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04800" y="152400"/>
            <a:ext cx="8229600" cy="553998"/>
          </a:xfrm>
        </p:spPr>
        <p:txBody>
          <a:bodyPr/>
          <a:lstStyle/>
          <a:p>
            <a:r>
              <a:rPr lang="en-US" dirty="0" smtClean="0">
                <a:solidFill>
                  <a:schemeClr val="tx1"/>
                </a:solidFill>
              </a:rPr>
              <a:t>1NF, 2NF, 3NF</a:t>
            </a:r>
            <a:endParaRPr lang="en-US" dirty="0">
              <a:solidFill>
                <a:schemeClr val="tx1"/>
              </a:solidFill>
            </a:endParaRPr>
          </a:p>
        </p:txBody>
      </p:sp>
      <p:sp>
        <p:nvSpPr>
          <p:cNvPr id="3" name="Text Placeholder 2"/>
          <p:cNvSpPr>
            <a:spLocks noGrp="1"/>
          </p:cNvSpPr>
          <p:nvPr>
            <p:ph type="body" sz="quarter" idx="16"/>
          </p:nvPr>
        </p:nvSpPr>
        <p:spPr>
          <a:xfrm>
            <a:off x="457200" y="1208088"/>
            <a:ext cx="8458200" cy="4506912"/>
          </a:xfrm>
        </p:spPr>
        <p:txBody>
          <a:bodyPr/>
          <a:lstStyle/>
          <a:p>
            <a:pPr algn="just">
              <a:buNone/>
            </a:pPr>
            <a:r>
              <a:rPr lang="en-US" dirty="0" smtClean="0">
                <a:solidFill>
                  <a:schemeClr val="tx1"/>
                </a:solidFill>
              </a:rPr>
              <a:t>Below is the source relation/table that need to be validated for</a:t>
            </a:r>
          </a:p>
          <a:p>
            <a:pPr>
              <a:buNone/>
            </a:pPr>
            <a:r>
              <a:rPr lang="en-US" dirty="0" smtClean="0">
                <a:solidFill>
                  <a:schemeClr val="tx1"/>
                </a:solidFill>
              </a:rPr>
              <a:t>Normalization</a:t>
            </a:r>
          </a:p>
          <a:p>
            <a:pPr>
              <a:buNone/>
            </a:pPr>
            <a:endParaRPr lang="en-US" sz="1600" dirty="0" smtClean="0"/>
          </a:p>
        </p:txBody>
      </p:sp>
      <p:graphicFrame>
        <p:nvGraphicFramePr>
          <p:cNvPr id="4" name="Group 36"/>
          <p:cNvGraphicFramePr>
            <a:graphicFrameLocks noGrp="1"/>
          </p:cNvGraphicFramePr>
          <p:nvPr>
            <p:extLst>
              <p:ext uri="{D42A27DB-BD31-4B8C-83A1-F6EECF244321}">
                <p14:modId xmlns:p14="http://schemas.microsoft.com/office/powerpoint/2010/main" val="1758347870"/>
              </p:ext>
            </p:extLst>
          </p:nvPr>
        </p:nvGraphicFramePr>
        <p:xfrm>
          <a:off x="762000" y="2362200"/>
          <a:ext cx="8001000" cy="2406650"/>
        </p:xfrm>
        <a:graphic>
          <a:graphicData uri="http://schemas.openxmlformats.org/drawingml/2006/table">
            <a:tbl>
              <a:tblPr/>
              <a:tblGrid>
                <a:gridCol w="1295400"/>
                <a:gridCol w="1371600"/>
                <a:gridCol w="1333500"/>
                <a:gridCol w="1181100"/>
                <a:gridCol w="1485900"/>
                <a:gridCol w="1333500"/>
              </a:tblGrid>
              <a:tr h="6699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mn-lt"/>
                        </a:rPr>
                        <a:t>Name </a:t>
                      </a:r>
                    </a:p>
                  </a:txBody>
                  <a:tcPr marL="44075" marR="4407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mn-lt"/>
                        </a:rPr>
                        <a:t>Father name</a:t>
                      </a:r>
                    </a:p>
                  </a:txBody>
                  <a:tcPr marL="44075" marR="4407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mn-lt"/>
                        </a:rPr>
                        <a:t>Address</a:t>
                      </a:r>
                    </a:p>
                  </a:txBody>
                  <a:tcPr marL="44075" marR="4407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mn-lt"/>
                        </a:rPr>
                        <a:t>Exam</a:t>
                      </a:r>
                    </a:p>
                  </a:txBody>
                  <a:tcPr marL="44075" marR="4407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mn-lt"/>
                        </a:rPr>
                        <a:t>Subject</a:t>
                      </a:r>
                    </a:p>
                  </a:txBody>
                  <a:tcPr marL="44075" marR="4407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mn-lt"/>
                        </a:rPr>
                        <a:t>marks</a:t>
                      </a:r>
                    </a:p>
                  </a:txBody>
                  <a:tcPr marL="44075" marR="4407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873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mn-lt"/>
                        </a:rPr>
                        <a:t>Suresh</a:t>
                      </a:r>
                    </a:p>
                  </a:txBody>
                  <a:tcPr marL="44075" marR="4407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smtClean="0">
                          <a:ln>
                            <a:noFill/>
                          </a:ln>
                          <a:solidFill>
                            <a:schemeClr val="tx1"/>
                          </a:solidFill>
                          <a:effectLst/>
                          <a:latin typeface="+mn-lt"/>
                        </a:rPr>
                        <a:t>Abhay</a:t>
                      </a:r>
                      <a:endParaRPr kumimoji="0" lang="en-US" sz="1600" b="0" i="0" u="none" strike="noStrike" cap="none" normalizeH="0" baseline="0" dirty="0" smtClean="0">
                        <a:ln>
                          <a:noFill/>
                        </a:ln>
                        <a:solidFill>
                          <a:schemeClr val="tx1"/>
                        </a:solidFill>
                        <a:effectLst/>
                        <a:latin typeface="+mn-lt"/>
                      </a:endParaRPr>
                    </a:p>
                  </a:txBody>
                  <a:tcPr marL="44075" marR="4407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mn-lt"/>
                        </a:rPr>
                        <a:t>Bangalore</a:t>
                      </a:r>
                    </a:p>
                  </a:txBody>
                  <a:tcPr marL="44075" marR="4407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mn-lt"/>
                        </a:rPr>
                        <a:t>OCP</a:t>
                      </a:r>
                    </a:p>
                  </a:txBody>
                  <a:tcPr marL="44075" marR="4407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mn-lt"/>
                        </a:rPr>
                        <a:t>SQL</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mn-lt"/>
                        </a:rPr>
                        <a:t>PLSQL</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mn-lt"/>
                        </a:rPr>
                        <a:t>Fundamental 1</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mn-lt"/>
                        </a:rPr>
                        <a:t>Fundamental 2</a:t>
                      </a:r>
                    </a:p>
                  </a:txBody>
                  <a:tcPr marL="44075" marR="4407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mn-lt"/>
                        </a:rPr>
                        <a:t>10</a:t>
                      </a:r>
                    </a:p>
                  </a:txBody>
                  <a:tcPr marL="44075" marR="4407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r>
              <a:tr h="6699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mn-lt"/>
                        </a:rPr>
                        <a:t>Kumar</a:t>
                      </a:r>
                    </a:p>
                  </a:txBody>
                  <a:tcPr marL="44075" marR="4407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mn-lt"/>
                        </a:rPr>
                        <a:t>Rajesh</a:t>
                      </a:r>
                    </a:p>
                  </a:txBody>
                  <a:tcPr marL="44075" marR="4407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mn-lt"/>
                        </a:rPr>
                        <a:t>Mysore</a:t>
                      </a:r>
                    </a:p>
                  </a:txBody>
                  <a:tcPr marL="44075" marR="4407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smtClean="0">
                          <a:ln>
                            <a:noFill/>
                          </a:ln>
                          <a:solidFill>
                            <a:schemeClr val="tx1"/>
                          </a:solidFill>
                          <a:effectLst/>
                          <a:latin typeface="+mn-lt"/>
                        </a:rPr>
                        <a:t>OCA</a:t>
                      </a:r>
                      <a:endParaRPr kumimoji="0" lang="en-US" sz="1600" b="0" i="0" u="none" strike="noStrike" cap="none" normalizeH="0" baseline="0" dirty="0" smtClean="0">
                        <a:ln>
                          <a:noFill/>
                        </a:ln>
                        <a:solidFill>
                          <a:schemeClr val="tx1"/>
                        </a:solidFill>
                        <a:effectLst/>
                        <a:latin typeface="+mn-lt"/>
                      </a:endParaRPr>
                    </a:p>
                  </a:txBody>
                  <a:tcPr marL="44075" marR="4407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mn-lt"/>
                        </a:rPr>
                        <a:t>PLSQL</a:t>
                      </a:r>
                    </a:p>
                  </a:txBody>
                  <a:tcPr marL="44075" marR="4407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mn-lt"/>
                        </a:rPr>
                        <a:t>20</a:t>
                      </a:r>
                    </a:p>
                  </a:txBody>
                  <a:tcPr marL="44075" marR="4407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r>
            </a:tbl>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228600" y="145140"/>
            <a:ext cx="8461376" cy="553998"/>
          </a:xfrm>
        </p:spPr>
        <p:txBody>
          <a:bodyPr/>
          <a:lstStyle/>
          <a:p>
            <a:r>
              <a:rPr lang="en-US" dirty="0" smtClean="0">
                <a:solidFill>
                  <a:schemeClr val="tx1"/>
                </a:solidFill>
              </a:rPr>
              <a:t>1NF, 2NF, 3NF (Contd.).</a:t>
            </a:r>
            <a:endParaRPr lang="en-US" dirty="0">
              <a:solidFill>
                <a:schemeClr val="tx1"/>
              </a:solidFill>
            </a:endParaRPr>
          </a:p>
        </p:txBody>
      </p:sp>
      <p:sp>
        <p:nvSpPr>
          <p:cNvPr id="3" name="Text Placeholder 2"/>
          <p:cNvSpPr>
            <a:spLocks noGrp="1"/>
          </p:cNvSpPr>
          <p:nvPr>
            <p:ph type="body" sz="quarter" idx="16"/>
          </p:nvPr>
        </p:nvSpPr>
        <p:spPr>
          <a:xfrm>
            <a:off x="457200" y="990600"/>
            <a:ext cx="8240713" cy="5257800"/>
          </a:xfrm>
        </p:spPr>
        <p:txBody>
          <a:bodyPr>
            <a:normAutofit/>
          </a:bodyPr>
          <a:lstStyle/>
          <a:p>
            <a:pPr>
              <a:buNone/>
            </a:pPr>
            <a:r>
              <a:rPr lang="en-US" b="1" u="sng" dirty="0" smtClean="0">
                <a:solidFill>
                  <a:schemeClr val="tx1"/>
                </a:solidFill>
              </a:rPr>
              <a:t>1NF</a:t>
            </a:r>
          </a:p>
          <a:p>
            <a:pPr algn="just"/>
            <a:r>
              <a:rPr lang="en-US" dirty="0" smtClean="0">
                <a:solidFill>
                  <a:schemeClr val="tx1"/>
                </a:solidFill>
              </a:rPr>
              <a:t>For a relation to be in 1NF, all the values should be of atomic in nature</a:t>
            </a:r>
          </a:p>
          <a:p>
            <a:pPr algn="just">
              <a:buNone/>
            </a:pPr>
            <a:r>
              <a:rPr lang="en-US" b="1" u="sng" dirty="0" smtClean="0">
                <a:solidFill>
                  <a:schemeClr val="tx1"/>
                </a:solidFill>
              </a:rPr>
              <a:t>2NF</a:t>
            </a:r>
          </a:p>
          <a:p>
            <a:pPr algn="just"/>
            <a:r>
              <a:rPr lang="en-US" dirty="0" smtClean="0">
                <a:solidFill>
                  <a:schemeClr val="tx1"/>
                </a:solidFill>
              </a:rPr>
              <a:t>Relation should be in 1</a:t>
            </a:r>
            <a:r>
              <a:rPr lang="en-US" baseline="30000" dirty="0" smtClean="0">
                <a:solidFill>
                  <a:schemeClr val="tx1"/>
                </a:solidFill>
              </a:rPr>
              <a:t>st</a:t>
            </a:r>
            <a:r>
              <a:rPr lang="en-US" dirty="0" smtClean="0">
                <a:solidFill>
                  <a:schemeClr val="tx1"/>
                </a:solidFill>
              </a:rPr>
              <a:t> normal form</a:t>
            </a:r>
          </a:p>
          <a:p>
            <a:pPr algn="just"/>
            <a:r>
              <a:rPr lang="en-US" dirty="0" smtClean="0">
                <a:solidFill>
                  <a:schemeClr val="tx1"/>
                </a:solidFill>
              </a:rPr>
              <a:t>All the attributes should have full dependency </a:t>
            </a:r>
          </a:p>
          <a:p>
            <a:pPr algn="just"/>
            <a:r>
              <a:rPr lang="en-US" dirty="0" smtClean="0">
                <a:solidFill>
                  <a:schemeClr val="tx1"/>
                </a:solidFill>
              </a:rPr>
              <a:t>No partial dependency is allowed</a:t>
            </a:r>
          </a:p>
          <a:p>
            <a:pPr algn="just">
              <a:buNone/>
            </a:pPr>
            <a:r>
              <a:rPr lang="en-US" b="1" u="sng" dirty="0" smtClean="0">
                <a:solidFill>
                  <a:schemeClr val="tx1"/>
                </a:solidFill>
              </a:rPr>
              <a:t>3NF</a:t>
            </a:r>
          </a:p>
          <a:p>
            <a:pPr algn="just"/>
            <a:r>
              <a:rPr lang="en-US" dirty="0" smtClean="0">
                <a:solidFill>
                  <a:schemeClr val="tx1"/>
                </a:solidFill>
              </a:rPr>
              <a:t>Relation should be in 2</a:t>
            </a:r>
            <a:r>
              <a:rPr lang="en-US" baseline="30000" dirty="0" smtClean="0">
                <a:solidFill>
                  <a:schemeClr val="tx1"/>
                </a:solidFill>
              </a:rPr>
              <a:t>nd</a:t>
            </a:r>
            <a:r>
              <a:rPr lang="en-US" dirty="0" smtClean="0">
                <a:solidFill>
                  <a:schemeClr val="tx1"/>
                </a:solidFill>
              </a:rPr>
              <a:t> normal form</a:t>
            </a:r>
            <a:endParaRPr lang="en-US" b="1" u="sng" dirty="0" smtClean="0">
              <a:solidFill>
                <a:schemeClr val="tx1"/>
              </a:solidFill>
            </a:endParaRPr>
          </a:p>
          <a:p>
            <a:pPr algn="just"/>
            <a:r>
              <a:rPr lang="en-US" dirty="0" smtClean="0">
                <a:solidFill>
                  <a:schemeClr val="tx1"/>
                </a:solidFill>
              </a:rPr>
              <a:t>No other attribute should be found as transitive dependent on  the primary key</a:t>
            </a:r>
          </a:p>
          <a:p>
            <a:pPr algn="just"/>
            <a:r>
              <a:rPr lang="en-US" dirty="0" smtClean="0">
                <a:solidFill>
                  <a:schemeClr val="tx1"/>
                </a:solidFill>
              </a:rPr>
              <a:t>Each attribute in a relation must truly dependent on the primary key not even partially on other attributes</a:t>
            </a:r>
          </a:p>
          <a:p>
            <a:pPr>
              <a:buNone/>
            </a:pPr>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152400" y="145140"/>
            <a:ext cx="8537576" cy="553998"/>
          </a:xfrm>
        </p:spPr>
        <p:txBody>
          <a:bodyPr/>
          <a:lstStyle/>
          <a:p>
            <a:r>
              <a:rPr lang="en-US" dirty="0" smtClean="0">
                <a:solidFill>
                  <a:schemeClr val="tx1"/>
                </a:solidFill>
              </a:rPr>
              <a:t>De-Normalization</a:t>
            </a:r>
            <a:endParaRPr lang="en-US" dirty="0">
              <a:solidFill>
                <a:schemeClr val="tx1"/>
              </a:solidFill>
            </a:endParaRPr>
          </a:p>
        </p:txBody>
      </p:sp>
      <p:sp>
        <p:nvSpPr>
          <p:cNvPr id="3" name="Text Placeholder 2"/>
          <p:cNvSpPr>
            <a:spLocks noGrp="1"/>
          </p:cNvSpPr>
          <p:nvPr>
            <p:ph type="body" sz="quarter" idx="16"/>
          </p:nvPr>
        </p:nvSpPr>
        <p:spPr>
          <a:xfrm>
            <a:off x="304800" y="1066800"/>
            <a:ext cx="8458200" cy="4964112"/>
          </a:xfrm>
        </p:spPr>
        <p:txBody>
          <a:bodyPr>
            <a:normAutofit/>
          </a:bodyPr>
          <a:lstStyle/>
          <a:p>
            <a:pPr algn="just"/>
            <a:r>
              <a:rPr lang="en-US" dirty="0" smtClean="0">
                <a:solidFill>
                  <a:schemeClr val="tx1"/>
                </a:solidFill>
              </a:rPr>
              <a:t>It is a technique of merging back the tables to some extent where we need to get the data quickly</a:t>
            </a:r>
          </a:p>
          <a:p>
            <a:pPr algn="just"/>
            <a:r>
              <a:rPr lang="en-US" dirty="0" smtClean="0">
                <a:solidFill>
                  <a:schemeClr val="tx1"/>
                </a:solidFill>
              </a:rPr>
              <a:t>There may be some redundancy which we have to accept</a:t>
            </a:r>
          </a:p>
          <a:p>
            <a:pPr algn="just"/>
            <a:endParaRPr lang="en-US" dirty="0" smtClean="0">
              <a:solidFill>
                <a:schemeClr val="tx1"/>
              </a:solidFill>
            </a:endParaRPr>
          </a:p>
          <a:p>
            <a:pPr algn="just">
              <a:buNone/>
            </a:pPr>
            <a:r>
              <a:rPr lang="en-US" u="sng" dirty="0" smtClean="0">
                <a:solidFill>
                  <a:schemeClr val="tx1"/>
                </a:solidFill>
              </a:rPr>
              <a:t>Need for De-Normalization</a:t>
            </a:r>
          </a:p>
          <a:p>
            <a:pPr algn="just"/>
            <a:r>
              <a:rPr lang="en-US" dirty="0" smtClean="0">
                <a:solidFill>
                  <a:schemeClr val="tx1"/>
                </a:solidFill>
              </a:rPr>
              <a:t>As such so much of normalizations will lead to multiple joins making the entire system slow</a:t>
            </a:r>
          </a:p>
          <a:p>
            <a:pPr algn="just"/>
            <a:r>
              <a:rPr lang="en-US" dirty="0" smtClean="0">
                <a:solidFill>
                  <a:schemeClr val="tx1"/>
                </a:solidFill>
              </a:rPr>
              <a:t>At front end, the reports need to be made that requires data from multiple normalized tables</a:t>
            </a:r>
          </a:p>
          <a:p>
            <a:pPr algn="just"/>
            <a:r>
              <a:rPr lang="en-US" dirty="0" smtClean="0">
                <a:solidFill>
                  <a:schemeClr val="tx1"/>
                </a:solidFill>
              </a:rPr>
              <a:t>So in order to satisfy the customer need and at the same time to avoid performance degradation De-Normalization is used</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1"/>
          </p:nvPr>
        </p:nvSpPr>
        <p:spPr>
          <a:xfrm>
            <a:off x="228600" y="145140"/>
            <a:ext cx="8461376" cy="553998"/>
          </a:xfrm>
        </p:spPr>
        <p:txBody>
          <a:bodyPr/>
          <a:lstStyle/>
          <a:p>
            <a:r>
              <a:rPr lang="en-US" dirty="0" smtClean="0">
                <a:solidFill>
                  <a:schemeClr val="tx1"/>
                </a:solidFill>
              </a:rPr>
              <a:t>Objectives</a:t>
            </a:r>
            <a:endParaRPr lang="en-US" dirty="0">
              <a:solidFill>
                <a:schemeClr val="tx1"/>
              </a:solidFill>
            </a:endParaRPr>
          </a:p>
        </p:txBody>
      </p:sp>
      <p:sp>
        <p:nvSpPr>
          <p:cNvPr id="11" name="Text Placeholder 10"/>
          <p:cNvSpPr>
            <a:spLocks noGrp="1"/>
          </p:cNvSpPr>
          <p:nvPr>
            <p:ph type="body" sz="quarter" idx="16"/>
          </p:nvPr>
        </p:nvSpPr>
        <p:spPr/>
        <p:txBody>
          <a:bodyPr/>
          <a:lstStyle/>
          <a:p>
            <a:pPr>
              <a:buNone/>
            </a:pPr>
            <a:r>
              <a:rPr lang="en-GB" dirty="0" smtClean="0">
                <a:solidFill>
                  <a:schemeClr val="tx1"/>
                </a:solidFill>
              </a:rPr>
              <a:t>At the end of this module, you will be able to</a:t>
            </a:r>
          </a:p>
          <a:p>
            <a:pPr>
              <a:buNone/>
            </a:pPr>
            <a:endParaRPr lang="en-US" dirty="0" smtClean="0">
              <a:solidFill>
                <a:schemeClr val="tx1"/>
              </a:solidFill>
            </a:endParaRPr>
          </a:p>
          <a:p>
            <a:pPr algn="just"/>
            <a:r>
              <a:rPr lang="en-US" dirty="0" smtClean="0">
                <a:solidFill>
                  <a:schemeClr val="tx1"/>
                </a:solidFill>
              </a:rPr>
              <a:t>Explain various methods of Data Management and need of RDBMS</a:t>
            </a:r>
          </a:p>
          <a:p>
            <a:pPr algn="just"/>
            <a:r>
              <a:rPr lang="en-US" dirty="0" smtClean="0">
                <a:solidFill>
                  <a:schemeClr val="tx1"/>
                </a:solidFill>
              </a:rPr>
              <a:t>Describe Normalization, a method for creating an efficient data model</a:t>
            </a:r>
          </a:p>
          <a:p>
            <a:pPr algn="just"/>
            <a:r>
              <a:rPr lang="en-US" dirty="0" smtClean="0">
                <a:solidFill>
                  <a:schemeClr val="tx1"/>
                </a:solidFill>
              </a:rPr>
              <a:t>Explain data retrieval mechanism from database</a:t>
            </a:r>
          </a:p>
          <a:p>
            <a:pPr algn="just"/>
            <a:r>
              <a:rPr lang="en-US" dirty="0" smtClean="0">
                <a:solidFill>
                  <a:schemeClr val="tx1"/>
                </a:solidFill>
              </a:rPr>
              <a:t>Describe different database roles</a:t>
            </a:r>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228600" y="145140"/>
            <a:ext cx="8461376" cy="553998"/>
          </a:xfrm>
        </p:spPr>
        <p:txBody>
          <a:bodyPr/>
          <a:lstStyle/>
          <a:p>
            <a:r>
              <a:rPr lang="en-US" dirty="0" smtClean="0">
                <a:solidFill>
                  <a:schemeClr val="tx1"/>
                </a:solidFill>
              </a:rPr>
              <a:t>Quiz</a:t>
            </a:r>
            <a:endParaRPr lang="en-US" dirty="0">
              <a:solidFill>
                <a:schemeClr val="tx1"/>
              </a:solidFill>
            </a:endParaRPr>
          </a:p>
        </p:txBody>
      </p:sp>
      <p:sp>
        <p:nvSpPr>
          <p:cNvPr id="3" name="Text Placeholder 2"/>
          <p:cNvSpPr>
            <a:spLocks noGrp="1"/>
          </p:cNvSpPr>
          <p:nvPr>
            <p:ph type="body" sz="quarter" idx="16"/>
          </p:nvPr>
        </p:nvSpPr>
        <p:spPr>
          <a:xfrm>
            <a:off x="457200" y="1219200"/>
            <a:ext cx="8240713" cy="5257800"/>
          </a:xfrm>
        </p:spPr>
        <p:txBody>
          <a:bodyPr>
            <a:normAutofit/>
          </a:bodyPr>
          <a:lstStyle/>
          <a:p>
            <a:pPr>
              <a:buNone/>
            </a:pPr>
            <a:r>
              <a:rPr lang="en-US" dirty="0" smtClean="0">
                <a:solidFill>
                  <a:schemeClr val="tx1"/>
                </a:solidFill>
                <a:latin typeface="Arial" pitchFamily="34" charset="0"/>
                <a:cs typeface="Arial" pitchFamily="34" charset="0"/>
              </a:rPr>
              <a:t>Match the following </a:t>
            </a:r>
          </a:p>
          <a:p>
            <a:pPr>
              <a:buNone/>
            </a:pPr>
            <a:endParaRPr lang="en-US" dirty="0" smtClean="0">
              <a:solidFill>
                <a:schemeClr val="tx1"/>
              </a:solidFill>
              <a:latin typeface="Arial" pitchFamily="34" charset="0"/>
              <a:cs typeface="Arial" pitchFamily="34" charset="0"/>
            </a:endParaRPr>
          </a:p>
          <a:p>
            <a:pPr>
              <a:buNone/>
            </a:pPr>
            <a:endParaRPr lang="en-US" dirty="0" smtClean="0">
              <a:solidFill>
                <a:schemeClr val="tx1"/>
              </a:solidFill>
              <a:latin typeface="Arial" pitchFamily="34" charset="0"/>
              <a:cs typeface="Arial" pitchFamily="34" charset="0"/>
            </a:endParaRPr>
          </a:p>
          <a:p>
            <a:pPr>
              <a:buNone/>
            </a:pPr>
            <a:endParaRPr lang="en-US" dirty="0" smtClean="0">
              <a:solidFill>
                <a:schemeClr val="tx1"/>
              </a:solidFill>
            </a:endParaRPr>
          </a:p>
          <a:p>
            <a:endParaRPr lang="en-US" dirty="0">
              <a:solidFill>
                <a:schemeClr val="tx1"/>
              </a:solidFill>
            </a:endParaRPr>
          </a:p>
        </p:txBody>
      </p:sp>
      <p:graphicFrame>
        <p:nvGraphicFramePr>
          <p:cNvPr id="4" name="Table 3"/>
          <p:cNvGraphicFramePr>
            <a:graphicFrameLocks noGrp="1"/>
          </p:cNvGraphicFramePr>
          <p:nvPr/>
        </p:nvGraphicFramePr>
        <p:xfrm>
          <a:off x="609600" y="1828800"/>
          <a:ext cx="6858000" cy="2705100"/>
        </p:xfrm>
        <a:graphic>
          <a:graphicData uri="http://schemas.openxmlformats.org/drawingml/2006/table">
            <a:tbl>
              <a:tblPr firstRow="1" bandRow="1">
                <a:tableStyleId>{5C22544A-7EE6-4342-B048-85BDC9FD1C3A}</a:tableStyleId>
              </a:tblPr>
              <a:tblGrid>
                <a:gridCol w="3429000"/>
                <a:gridCol w="3429000"/>
              </a:tblGrid>
              <a:tr h="762000">
                <a:tc>
                  <a:txBody>
                    <a:bodyPr/>
                    <a:lstStyle/>
                    <a:p>
                      <a:r>
                        <a:rPr lang="en-US" dirty="0" smtClean="0"/>
                        <a:t>Normal</a:t>
                      </a:r>
                      <a:r>
                        <a:rPr lang="en-US" baseline="0" dirty="0" smtClean="0"/>
                        <a:t> Form</a:t>
                      </a:r>
                      <a:endParaRPr lang="en-US" dirty="0"/>
                    </a:p>
                  </a:txBody>
                  <a:tcPr/>
                </a:tc>
                <a:tc>
                  <a:txBody>
                    <a:bodyPr/>
                    <a:lstStyle/>
                    <a:p>
                      <a:r>
                        <a:rPr lang="en-US" dirty="0" smtClean="0"/>
                        <a:t>Focuses on</a:t>
                      </a:r>
                      <a:endParaRPr lang="en-US" dirty="0"/>
                    </a:p>
                  </a:txBody>
                  <a:tcPr/>
                </a:tc>
              </a:tr>
              <a:tr h="647700">
                <a:tc>
                  <a:txBody>
                    <a:bodyPr/>
                    <a:lstStyle/>
                    <a:p>
                      <a:pPr algn="ctr"/>
                      <a:r>
                        <a:rPr lang="en-US" dirty="0" smtClean="0">
                          <a:latin typeface="Arial" pitchFamily="34" charset="0"/>
                          <a:cs typeface="Arial" pitchFamily="34" charset="0"/>
                        </a:rPr>
                        <a:t>A. 1</a:t>
                      </a:r>
                      <a:r>
                        <a:rPr lang="en-US" baseline="0" dirty="0" smtClean="0">
                          <a:latin typeface="Arial" pitchFamily="34" charset="0"/>
                          <a:cs typeface="Arial" pitchFamily="34" charset="0"/>
                        </a:rPr>
                        <a:t> NF</a:t>
                      </a:r>
                      <a:endParaRPr lang="en-US" dirty="0" smtClean="0">
                        <a:latin typeface="Arial" pitchFamily="34" charset="0"/>
                        <a:cs typeface="Arial" pitchFamily="34" charset="0"/>
                      </a:endParaRPr>
                    </a:p>
                  </a:txBody>
                  <a:tcPr/>
                </a:tc>
                <a:tc>
                  <a:txBody>
                    <a:bodyPr/>
                    <a:lstStyle/>
                    <a:p>
                      <a:r>
                        <a:rPr lang="en-US" baseline="0" dirty="0" smtClean="0">
                          <a:latin typeface="Arial" pitchFamily="34" charset="0"/>
                          <a:cs typeface="Arial" pitchFamily="34" charset="0"/>
                        </a:rPr>
                        <a:t>1. No Partial Dependency</a:t>
                      </a:r>
                      <a:endParaRPr lang="en-US" dirty="0">
                        <a:latin typeface="Arial" pitchFamily="34" charset="0"/>
                        <a:cs typeface="Arial" pitchFamily="34" charset="0"/>
                      </a:endParaRPr>
                    </a:p>
                  </a:txBody>
                  <a:tcPr/>
                </a:tc>
              </a:tr>
              <a:tr h="6477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Arial" pitchFamily="34" charset="0"/>
                          <a:cs typeface="Arial" pitchFamily="34" charset="0"/>
                        </a:rPr>
                        <a:t>B. 2</a:t>
                      </a:r>
                      <a:r>
                        <a:rPr lang="en-US" baseline="0" dirty="0" smtClean="0">
                          <a:latin typeface="Arial" pitchFamily="34" charset="0"/>
                          <a:cs typeface="Arial" pitchFamily="34" charset="0"/>
                        </a:rPr>
                        <a:t> NF</a:t>
                      </a:r>
                      <a:endParaRPr lang="en-US" dirty="0">
                        <a:latin typeface="Arial" pitchFamily="34" charset="0"/>
                        <a:cs typeface="Arial" pitchFamily="34" charset="0"/>
                      </a:endParaRPr>
                    </a:p>
                  </a:txBody>
                  <a:tcPr/>
                </a:tc>
                <a:tc>
                  <a:txBody>
                    <a:bodyPr/>
                    <a:lstStyle/>
                    <a:p>
                      <a:r>
                        <a:rPr lang="en-US" dirty="0" smtClean="0">
                          <a:latin typeface="Arial" pitchFamily="34" charset="0"/>
                          <a:cs typeface="Arial" pitchFamily="34" charset="0"/>
                        </a:rPr>
                        <a:t>2. No Transitive Dependency</a:t>
                      </a:r>
                      <a:endParaRPr lang="en-US" dirty="0">
                        <a:latin typeface="Arial" pitchFamily="34" charset="0"/>
                        <a:cs typeface="Arial" pitchFamily="34" charset="0"/>
                      </a:endParaRPr>
                    </a:p>
                  </a:txBody>
                  <a:tcPr/>
                </a:tc>
              </a:tr>
              <a:tr h="6477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Arial" pitchFamily="34" charset="0"/>
                          <a:cs typeface="Arial" pitchFamily="34" charset="0"/>
                        </a:rPr>
                        <a:t>C. 3</a:t>
                      </a:r>
                      <a:r>
                        <a:rPr lang="en-US" baseline="0" dirty="0" smtClean="0">
                          <a:latin typeface="Arial" pitchFamily="34" charset="0"/>
                          <a:cs typeface="Arial" pitchFamily="34" charset="0"/>
                        </a:rPr>
                        <a:t> NF</a:t>
                      </a:r>
                      <a:endParaRPr lang="en-US" dirty="0">
                        <a:latin typeface="Arial" pitchFamily="34" charset="0"/>
                        <a:cs typeface="Arial"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Arial" pitchFamily="34" charset="0"/>
                          <a:cs typeface="Arial" pitchFamily="34" charset="0"/>
                        </a:rPr>
                        <a:t>3.</a:t>
                      </a:r>
                      <a:r>
                        <a:rPr lang="en-US" baseline="0" dirty="0" smtClean="0">
                          <a:latin typeface="Arial" pitchFamily="34" charset="0"/>
                          <a:cs typeface="Arial" pitchFamily="34" charset="0"/>
                        </a:rPr>
                        <a:t> Should be </a:t>
                      </a:r>
                      <a:r>
                        <a:rPr lang="en-US" dirty="0" smtClean="0">
                          <a:latin typeface="Arial" pitchFamily="34" charset="0"/>
                          <a:cs typeface="Arial" pitchFamily="34" charset="0"/>
                        </a:rPr>
                        <a:t>Atomic</a:t>
                      </a:r>
                    </a:p>
                    <a:p>
                      <a:endParaRPr lang="en-US" dirty="0">
                        <a:latin typeface="Arial" pitchFamily="34" charset="0"/>
                        <a:cs typeface="Arial" pitchFamily="34" charset="0"/>
                      </a:endParaRPr>
                    </a:p>
                  </a:txBody>
                  <a:tcPr/>
                </a:tc>
              </a:tr>
            </a:tbl>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533400" y="2286000"/>
            <a:ext cx="8220074" cy="1255486"/>
          </a:xfrm>
        </p:spPr>
        <p:txBody>
          <a:bodyPr>
            <a:normAutofit/>
          </a:bodyPr>
          <a:lstStyle/>
          <a:p>
            <a:r>
              <a:rPr lang="en-US" dirty="0" smtClean="0">
                <a:solidFill>
                  <a:schemeClr val="tx1"/>
                </a:solidFill>
              </a:rPr>
              <a:t>Structured Query Language</a:t>
            </a:r>
          </a:p>
          <a:p>
            <a:r>
              <a:rPr lang="en-US" dirty="0" smtClean="0">
                <a:solidFill>
                  <a:schemeClr val="tx1"/>
                </a:solidFill>
              </a:rPr>
              <a:t>Data Retrieval</a:t>
            </a:r>
            <a:endParaRPr lang="en-US" dirty="0">
              <a:solidFill>
                <a:schemeClr val="tx1"/>
              </a:solidFill>
            </a:endParaRPr>
          </a:p>
          <a:p>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228600" y="145140"/>
            <a:ext cx="8461376" cy="553998"/>
          </a:xfrm>
        </p:spPr>
        <p:txBody>
          <a:bodyPr/>
          <a:lstStyle/>
          <a:p>
            <a:r>
              <a:rPr lang="en-US" dirty="0" smtClean="0">
                <a:solidFill>
                  <a:schemeClr val="tx1"/>
                </a:solidFill>
              </a:rPr>
              <a:t>Structured Query Language (SQL)</a:t>
            </a:r>
            <a:endParaRPr lang="en-US" dirty="0">
              <a:solidFill>
                <a:schemeClr val="tx1"/>
              </a:solidFill>
            </a:endParaRPr>
          </a:p>
        </p:txBody>
      </p:sp>
      <p:sp>
        <p:nvSpPr>
          <p:cNvPr id="3" name="Text Placeholder 2"/>
          <p:cNvSpPr>
            <a:spLocks noGrp="1"/>
          </p:cNvSpPr>
          <p:nvPr>
            <p:ph type="body" sz="quarter" idx="16"/>
          </p:nvPr>
        </p:nvSpPr>
        <p:spPr>
          <a:xfrm>
            <a:off x="457200" y="1143000"/>
            <a:ext cx="8229600" cy="4114800"/>
          </a:xfrm>
        </p:spPr>
        <p:txBody>
          <a:bodyPr>
            <a:noAutofit/>
          </a:bodyPr>
          <a:lstStyle/>
          <a:p>
            <a:pPr algn="just"/>
            <a:r>
              <a:rPr lang="en-US" sz="2400" dirty="0" smtClean="0">
                <a:solidFill>
                  <a:schemeClr val="tx1"/>
                </a:solidFill>
              </a:rPr>
              <a:t>A standardized language by American National Standards Institute (ANSI) and International Organization for Standardization (ISO) for use in relational databases products. </a:t>
            </a:r>
          </a:p>
          <a:p>
            <a:pPr algn="just"/>
            <a:endParaRPr lang="en-US" sz="2400" dirty="0" smtClean="0">
              <a:solidFill>
                <a:schemeClr val="tx1"/>
              </a:solidFill>
            </a:endParaRPr>
          </a:p>
          <a:p>
            <a:pPr algn="just"/>
            <a:r>
              <a:rPr lang="en-US" sz="2400" dirty="0" smtClean="0">
                <a:solidFill>
                  <a:schemeClr val="tx1"/>
                </a:solidFill>
              </a:rPr>
              <a:t>A  4GL (4th Generation Language) declarative rather than procedural language, meaning users declare what they want without having to write a step-by-step procedure</a:t>
            </a:r>
            <a:r>
              <a:rPr lang="en-US" sz="2400" dirty="0" smtClean="0"/>
              <a:t>.</a:t>
            </a:r>
            <a:endParaRPr lang="en-US" sz="1800" dirty="0" smtClean="0"/>
          </a:p>
        </p:txBody>
      </p:sp>
    </p:spTree>
    <p:extLst>
      <p:ext uri="{BB962C8B-B14F-4D97-AF65-F5344CB8AC3E}">
        <p14:creationId xmlns:p14="http://schemas.microsoft.com/office/powerpoint/2010/main" val="278179535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228600" y="145140"/>
            <a:ext cx="8461376" cy="553998"/>
          </a:xfrm>
        </p:spPr>
        <p:txBody>
          <a:bodyPr/>
          <a:lstStyle/>
          <a:p>
            <a:r>
              <a:rPr lang="en-US" dirty="0" smtClean="0">
                <a:solidFill>
                  <a:schemeClr val="tx1"/>
                </a:solidFill>
              </a:rPr>
              <a:t>Structured Query Language (Contd.).</a:t>
            </a:r>
            <a:endParaRPr lang="en-US" dirty="0">
              <a:solidFill>
                <a:schemeClr val="tx1"/>
              </a:solidFill>
            </a:endParaRPr>
          </a:p>
        </p:txBody>
      </p:sp>
      <p:sp>
        <p:nvSpPr>
          <p:cNvPr id="3" name="Text Placeholder 2"/>
          <p:cNvSpPr>
            <a:spLocks noGrp="1"/>
          </p:cNvSpPr>
          <p:nvPr>
            <p:ph type="body" sz="quarter" idx="16"/>
          </p:nvPr>
        </p:nvSpPr>
        <p:spPr>
          <a:xfrm>
            <a:off x="381000" y="1066800"/>
            <a:ext cx="8382000" cy="5638800"/>
          </a:xfrm>
        </p:spPr>
        <p:txBody>
          <a:bodyPr>
            <a:noAutofit/>
          </a:bodyPr>
          <a:lstStyle/>
          <a:p>
            <a:pPr algn="just"/>
            <a:r>
              <a:rPr lang="en-US" dirty="0" smtClean="0">
                <a:solidFill>
                  <a:schemeClr val="tx1"/>
                </a:solidFill>
              </a:rPr>
              <a:t>Is subdivided into several language elements</a:t>
            </a:r>
          </a:p>
          <a:p>
            <a:pPr lvl="1" algn="just"/>
            <a:r>
              <a:rPr lang="en-US" sz="2200" dirty="0" smtClean="0">
                <a:solidFill>
                  <a:schemeClr val="tx1"/>
                </a:solidFill>
              </a:rPr>
              <a:t>Clauses - constituent components of statements and queries. </a:t>
            </a:r>
          </a:p>
          <a:p>
            <a:pPr lvl="1" algn="just"/>
            <a:r>
              <a:rPr lang="en-US" sz="2200" dirty="0" smtClean="0">
                <a:solidFill>
                  <a:schemeClr val="tx1"/>
                </a:solidFill>
              </a:rPr>
              <a:t>Expressions – that produce either scalar values or tables consisting of columns and rows of data.</a:t>
            </a:r>
          </a:p>
          <a:p>
            <a:pPr lvl="1" algn="just"/>
            <a:r>
              <a:rPr lang="en-US" sz="2200" dirty="0" smtClean="0">
                <a:solidFill>
                  <a:schemeClr val="tx1"/>
                </a:solidFill>
              </a:rPr>
              <a:t>Predicates - specify conditions that can be evaluated to SQL three-valued logic or Boolean truth values and which are used to limit the effects of statements and queries or to change program flow.</a:t>
            </a:r>
          </a:p>
          <a:p>
            <a:pPr lvl="1" algn="just"/>
            <a:r>
              <a:rPr lang="en-US" sz="2200" dirty="0" smtClean="0">
                <a:solidFill>
                  <a:schemeClr val="tx1"/>
                </a:solidFill>
              </a:rPr>
              <a:t>Queries – Most important element of SQL that retrieves data based on specific criteria. </a:t>
            </a:r>
          </a:p>
          <a:p>
            <a:pPr lvl="1" algn="just"/>
            <a:r>
              <a:rPr lang="en-US" sz="2200" dirty="0" smtClean="0">
                <a:solidFill>
                  <a:schemeClr val="tx1"/>
                </a:solidFill>
              </a:rPr>
              <a:t>Statements - Have a persistent effect on schema and data or which may control transactions, program flow, connections, sessions or diagnostics.</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304800" y="145140"/>
            <a:ext cx="8385176" cy="553998"/>
          </a:xfrm>
        </p:spPr>
        <p:txBody>
          <a:bodyPr/>
          <a:lstStyle/>
          <a:p>
            <a:r>
              <a:rPr lang="en-US" dirty="0" smtClean="0">
                <a:solidFill>
                  <a:schemeClr val="tx1"/>
                </a:solidFill>
              </a:rPr>
              <a:t>Data Retrieval - Introduction</a:t>
            </a:r>
            <a:endParaRPr lang="en-US" dirty="0">
              <a:solidFill>
                <a:schemeClr val="tx1"/>
              </a:solidFill>
            </a:endParaRPr>
          </a:p>
        </p:txBody>
      </p:sp>
      <p:sp>
        <p:nvSpPr>
          <p:cNvPr id="5" name="Text Placeholder 4"/>
          <p:cNvSpPr>
            <a:spLocks noGrp="1"/>
          </p:cNvSpPr>
          <p:nvPr>
            <p:ph type="body" sz="quarter" idx="16"/>
          </p:nvPr>
        </p:nvSpPr>
        <p:spPr>
          <a:xfrm>
            <a:off x="457200" y="990600"/>
            <a:ext cx="8305800" cy="5562600"/>
          </a:xfrm>
        </p:spPr>
        <p:txBody>
          <a:bodyPr>
            <a:normAutofit/>
          </a:bodyPr>
          <a:lstStyle/>
          <a:p>
            <a:pPr algn="just"/>
            <a:r>
              <a:rPr lang="en-US" dirty="0" smtClean="0">
                <a:solidFill>
                  <a:schemeClr val="tx1"/>
                </a:solidFill>
              </a:rPr>
              <a:t>Anything and everything in database can be stored only by means of a row in a table/ relation.</a:t>
            </a:r>
          </a:p>
          <a:p>
            <a:pPr algn="just"/>
            <a:endParaRPr lang="en-US" sz="1200" dirty="0" smtClean="0">
              <a:solidFill>
                <a:schemeClr val="tx1"/>
              </a:solidFill>
            </a:endParaRPr>
          </a:p>
          <a:p>
            <a:pPr algn="just"/>
            <a:r>
              <a:rPr lang="en-US" dirty="0" smtClean="0">
                <a:solidFill>
                  <a:schemeClr val="tx1"/>
                </a:solidFill>
              </a:rPr>
              <a:t>A row can be looked at as collection of Columns/Attributes.</a:t>
            </a:r>
          </a:p>
          <a:p>
            <a:pPr algn="just"/>
            <a:endParaRPr lang="en-US" sz="1100" dirty="0" smtClean="0">
              <a:solidFill>
                <a:schemeClr val="tx1"/>
              </a:solidFill>
            </a:endParaRPr>
          </a:p>
          <a:p>
            <a:pPr algn="just"/>
            <a:r>
              <a:rPr lang="en-US" dirty="0" smtClean="0">
                <a:solidFill>
                  <a:schemeClr val="tx1"/>
                </a:solidFill>
              </a:rPr>
              <a:t>A row is an instance of an entity </a:t>
            </a:r>
          </a:p>
          <a:p>
            <a:pPr lvl="1" algn="just"/>
            <a:r>
              <a:rPr lang="en-US" dirty="0" smtClean="0">
                <a:solidFill>
                  <a:schemeClr val="tx1"/>
                </a:solidFill>
              </a:rPr>
              <a:t>Rama is an instance of the entity Student, whose attributes are</a:t>
            </a:r>
          </a:p>
          <a:p>
            <a:pPr lvl="2" algn="just">
              <a:buFont typeface="Courier New" pitchFamily="49" charset="0"/>
              <a:buChar char="o"/>
            </a:pPr>
            <a:r>
              <a:rPr lang="en-US" dirty="0" smtClean="0">
                <a:solidFill>
                  <a:schemeClr val="tx1"/>
                </a:solidFill>
              </a:rPr>
              <a:t>Name,  Age, Nationality, Course</a:t>
            </a:r>
          </a:p>
          <a:p>
            <a:pPr lvl="2" algn="just">
              <a:buFont typeface="Courier New" pitchFamily="49" charset="0"/>
              <a:buChar char="o"/>
            </a:pPr>
            <a:endParaRPr lang="en-US" dirty="0" smtClean="0">
              <a:solidFill>
                <a:schemeClr val="tx1"/>
              </a:solidFill>
            </a:endParaRPr>
          </a:p>
          <a:p>
            <a:pPr algn="just"/>
            <a:r>
              <a:rPr lang="en-US" dirty="0" smtClean="0">
                <a:solidFill>
                  <a:schemeClr val="tx1"/>
                </a:solidFill>
              </a:rPr>
              <a:t>A Query is a request operation used to retrieve data from one or more table.</a:t>
            </a:r>
          </a:p>
          <a:p>
            <a:pPr algn="just"/>
            <a:endParaRPr lang="en-US" sz="1100" dirty="0" smtClean="0">
              <a:solidFill>
                <a:schemeClr val="tx1"/>
              </a:solidFill>
            </a:endParaRPr>
          </a:p>
          <a:p>
            <a:pPr algn="just"/>
            <a:r>
              <a:rPr lang="en-US" dirty="0" smtClean="0">
                <a:solidFill>
                  <a:schemeClr val="tx1"/>
                </a:solidFill>
              </a:rPr>
              <a:t>Select is the only command through which data can be accessed from Database which has capabilities of Selection, Projection and Joins on Data stored in Database.</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228600" y="145140"/>
            <a:ext cx="8461376" cy="553998"/>
          </a:xfrm>
        </p:spPr>
        <p:txBody>
          <a:bodyPr/>
          <a:lstStyle/>
          <a:p>
            <a:r>
              <a:rPr lang="en-US" dirty="0" smtClean="0">
                <a:solidFill>
                  <a:schemeClr val="tx1"/>
                </a:solidFill>
              </a:rPr>
              <a:t>Selection</a:t>
            </a:r>
            <a:endParaRPr lang="en-US" dirty="0">
              <a:solidFill>
                <a:schemeClr val="tx1"/>
              </a:solidFill>
            </a:endParaRPr>
          </a:p>
        </p:txBody>
      </p:sp>
      <p:sp>
        <p:nvSpPr>
          <p:cNvPr id="3" name="Text Placeholder 2"/>
          <p:cNvSpPr>
            <a:spLocks noGrp="1"/>
          </p:cNvSpPr>
          <p:nvPr>
            <p:ph type="body" sz="quarter" idx="16"/>
          </p:nvPr>
        </p:nvSpPr>
        <p:spPr>
          <a:xfrm>
            <a:off x="609600" y="973227"/>
            <a:ext cx="8153400" cy="5257800"/>
          </a:xfrm>
        </p:spPr>
        <p:txBody>
          <a:bodyPr>
            <a:normAutofit/>
          </a:bodyPr>
          <a:lstStyle/>
          <a:p>
            <a:pPr algn="just"/>
            <a:r>
              <a:rPr lang="en-US" dirty="0" smtClean="0">
                <a:solidFill>
                  <a:schemeClr val="tx1"/>
                </a:solidFill>
              </a:rPr>
              <a:t>The select is an unary operation. The tuples (rows) in the resultant relation are a subset of the tuples in the original relation. </a:t>
            </a:r>
          </a:p>
          <a:p>
            <a:endParaRPr lang="en-US" sz="2400" dirty="0" smtClean="0">
              <a:solidFill>
                <a:schemeClr val="tx1"/>
              </a:solidFill>
              <a:latin typeface="Times New Roman" pitchFamily="18" charset="0"/>
            </a:endParaRPr>
          </a:p>
          <a:p>
            <a:r>
              <a:rPr lang="en-US" sz="2400" dirty="0" err="1" smtClean="0">
                <a:solidFill>
                  <a:schemeClr val="tx1"/>
                </a:solidFill>
                <a:latin typeface="Times New Roman" pitchFamily="18" charset="0"/>
              </a:rPr>
              <a:t>Eg</a:t>
            </a:r>
            <a:r>
              <a:rPr lang="en-US" sz="2400" dirty="0" smtClean="0">
                <a:solidFill>
                  <a:schemeClr val="tx1"/>
                </a:solidFill>
                <a:latin typeface="Courier New" pitchFamily="49" charset="0"/>
                <a:cs typeface="Courier New" pitchFamily="49" charset="0"/>
              </a:rPr>
              <a:t>: </a:t>
            </a:r>
            <a:r>
              <a:rPr lang="en-US" sz="2000" dirty="0" smtClean="0">
                <a:solidFill>
                  <a:schemeClr val="tx1"/>
                </a:solidFill>
                <a:latin typeface="Courier New" pitchFamily="49" charset="0"/>
                <a:cs typeface="Courier New" pitchFamily="49" charset="0"/>
              </a:rPr>
              <a:t>SELECT * FROM &lt;TABLE NAME&gt; WHERE CRITERIA;</a:t>
            </a:r>
            <a:endParaRPr lang="en-US" sz="2400" dirty="0" smtClean="0">
              <a:solidFill>
                <a:schemeClr val="tx1"/>
              </a:solidFill>
              <a:latin typeface="Courier New" pitchFamily="49" charset="0"/>
              <a:cs typeface="Courier New" pitchFamily="49" charset="0"/>
            </a:endParaRPr>
          </a:p>
        </p:txBody>
      </p:sp>
      <p:sp>
        <p:nvSpPr>
          <p:cNvPr id="4" name="Rectangle 7"/>
          <p:cNvSpPr>
            <a:spLocks noChangeArrowheads="1"/>
          </p:cNvSpPr>
          <p:nvPr/>
        </p:nvSpPr>
        <p:spPr bwMode="blackGray">
          <a:xfrm>
            <a:off x="990600" y="3657600"/>
            <a:ext cx="3117850" cy="558800"/>
          </a:xfrm>
          <a:prstGeom prst="rect">
            <a:avLst/>
          </a:prstGeom>
          <a:solidFill>
            <a:schemeClr val="accent1">
              <a:lumMod val="20000"/>
              <a:lumOff val="80000"/>
            </a:schemeClr>
          </a:solidFill>
          <a:ln w="28575">
            <a:solidFill>
              <a:schemeClr val="bg2"/>
            </a:solidFill>
            <a:miter lim="800000"/>
            <a:headEnd/>
            <a:tailEnd/>
          </a:ln>
        </p:spPr>
        <p:txBody>
          <a:bodyPr wrap="none" lIns="92075" tIns="46038" rIns="92075" bIns="46038" anchor="ctr"/>
          <a:lstStyle/>
          <a:p>
            <a:pPr eaLnBrk="0" hangingPunct="0">
              <a:tabLst>
                <a:tab pos="1200150" algn="l"/>
              </a:tabLst>
            </a:pPr>
            <a:r>
              <a:rPr lang="en-US" sz="1600" b="1" dirty="0">
                <a:solidFill>
                  <a:srgbClr val="000000"/>
                </a:solidFill>
                <a:latin typeface="Courier New" pitchFamily="49" charset="0"/>
              </a:rPr>
              <a:t>SELECT </a:t>
            </a:r>
            <a:r>
              <a:rPr lang="en-US" sz="1600" b="1" dirty="0" err="1">
                <a:solidFill>
                  <a:srgbClr val="000000"/>
                </a:solidFill>
                <a:latin typeface="Courier New" pitchFamily="49" charset="0"/>
              </a:rPr>
              <a:t>department_name</a:t>
            </a:r>
            <a:r>
              <a:rPr lang="en-US" sz="1600" b="1" dirty="0">
                <a:solidFill>
                  <a:srgbClr val="000000"/>
                </a:solidFill>
                <a:latin typeface="Courier New" pitchFamily="49" charset="0"/>
              </a:rPr>
              <a:t> </a:t>
            </a:r>
          </a:p>
          <a:p>
            <a:pPr eaLnBrk="0" hangingPunct="0">
              <a:tabLst>
                <a:tab pos="1200150" algn="l"/>
              </a:tabLst>
            </a:pPr>
            <a:r>
              <a:rPr lang="en-US" sz="1600" b="1" dirty="0">
                <a:solidFill>
                  <a:srgbClr val="000000"/>
                </a:solidFill>
                <a:latin typeface="Courier New" pitchFamily="49" charset="0"/>
              </a:rPr>
              <a:t>FROM   departments;</a:t>
            </a:r>
          </a:p>
        </p:txBody>
      </p:sp>
      <p:sp>
        <p:nvSpPr>
          <p:cNvPr id="5" name="Line 8"/>
          <p:cNvSpPr>
            <a:spLocks noChangeShapeType="1"/>
          </p:cNvSpPr>
          <p:nvPr/>
        </p:nvSpPr>
        <p:spPr bwMode="auto">
          <a:xfrm>
            <a:off x="4114800" y="3962400"/>
            <a:ext cx="1371600" cy="0"/>
          </a:xfrm>
          <a:prstGeom prst="line">
            <a:avLst/>
          </a:prstGeom>
          <a:noFill/>
          <a:ln w="28575">
            <a:solidFill>
              <a:schemeClr val="tx1"/>
            </a:solidFill>
            <a:round/>
            <a:headEnd type="none" w="sm" len="sm"/>
            <a:tailEnd type="triangle" w="sm" len="sm"/>
          </a:ln>
        </p:spPr>
        <p:txBody>
          <a:bodyPr/>
          <a:lstStyle/>
          <a:p>
            <a:endParaRPr lang="en-US"/>
          </a:p>
        </p:txBody>
      </p:sp>
      <p:grpSp>
        <p:nvGrpSpPr>
          <p:cNvPr id="6" name="Group 9"/>
          <p:cNvGrpSpPr>
            <a:grpSpLocks/>
          </p:cNvGrpSpPr>
          <p:nvPr/>
        </p:nvGrpSpPr>
        <p:grpSpPr bwMode="auto">
          <a:xfrm>
            <a:off x="5562600" y="3505200"/>
            <a:ext cx="2438400" cy="1676400"/>
            <a:chOff x="4145" y="1949"/>
            <a:chExt cx="831" cy="859"/>
          </a:xfrm>
        </p:grpSpPr>
        <p:sp>
          <p:nvSpPr>
            <p:cNvPr id="7" name="Oval 10"/>
            <p:cNvSpPr>
              <a:spLocks noChangeArrowheads="1"/>
            </p:cNvSpPr>
            <p:nvPr/>
          </p:nvSpPr>
          <p:spPr bwMode="gray">
            <a:xfrm>
              <a:off x="4145" y="2478"/>
              <a:ext cx="831" cy="330"/>
            </a:xfrm>
            <a:prstGeom prst="ellipse">
              <a:avLst/>
            </a:prstGeom>
            <a:solidFill>
              <a:schemeClr val="folHlink"/>
            </a:solidFill>
            <a:ln w="9525">
              <a:noFill/>
              <a:round/>
              <a:headEnd/>
              <a:tailEnd/>
            </a:ln>
          </p:spPr>
          <p:txBody>
            <a:bodyPr wrap="none" anchor="ctr"/>
            <a:lstStyle/>
            <a:p>
              <a:pPr algn="ctr">
                <a:spcBef>
                  <a:spcPct val="20000"/>
                </a:spcBef>
                <a:buClr>
                  <a:srgbClr val="FF0000"/>
                </a:buClr>
                <a:buFont typeface="Arial" charset="0"/>
                <a:buNone/>
              </a:pPr>
              <a:endParaRPr lang="en-IN" b="1"/>
            </a:p>
          </p:txBody>
        </p:sp>
        <p:sp>
          <p:nvSpPr>
            <p:cNvPr id="8" name="Rectangle 11"/>
            <p:cNvSpPr>
              <a:spLocks noChangeArrowheads="1"/>
            </p:cNvSpPr>
            <p:nvPr/>
          </p:nvSpPr>
          <p:spPr bwMode="gray">
            <a:xfrm>
              <a:off x="4145" y="2123"/>
              <a:ext cx="831" cy="515"/>
            </a:xfrm>
            <a:prstGeom prst="rect">
              <a:avLst/>
            </a:prstGeom>
            <a:solidFill>
              <a:schemeClr val="folHlink"/>
            </a:solidFill>
            <a:ln w="9525">
              <a:noFill/>
              <a:miter lim="800000"/>
              <a:headEnd/>
              <a:tailEnd/>
            </a:ln>
          </p:spPr>
          <p:txBody>
            <a:bodyPr wrap="none" anchor="ctr"/>
            <a:lstStyle/>
            <a:p>
              <a:pPr algn="ctr">
                <a:spcBef>
                  <a:spcPct val="20000"/>
                </a:spcBef>
                <a:buClr>
                  <a:srgbClr val="FF0000"/>
                </a:buClr>
                <a:buFont typeface="Arial" charset="0"/>
                <a:buNone/>
              </a:pPr>
              <a:endParaRPr lang="en-IN" b="1"/>
            </a:p>
          </p:txBody>
        </p:sp>
        <p:sp>
          <p:nvSpPr>
            <p:cNvPr id="9" name="Oval 12"/>
            <p:cNvSpPr>
              <a:spLocks noChangeArrowheads="1"/>
            </p:cNvSpPr>
            <p:nvPr/>
          </p:nvSpPr>
          <p:spPr bwMode="gray">
            <a:xfrm>
              <a:off x="4145" y="1949"/>
              <a:ext cx="831" cy="330"/>
            </a:xfrm>
            <a:prstGeom prst="ellipse">
              <a:avLst/>
            </a:prstGeom>
            <a:solidFill>
              <a:schemeClr val="accent1"/>
            </a:solidFill>
            <a:ln w="9525">
              <a:noFill/>
              <a:round/>
              <a:headEnd/>
              <a:tailEnd/>
            </a:ln>
          </p:spPr>
          <p:txBody>
            <a:bodyPr wrap="none" anchor="ctr"/>
            <a:lstStyle/>
            <a:p>
              <a:pPr algn="ctr">
                <a:spcBef>
                  <a:spcPct val="20000"/>
                </a:spcBef>
                <a:buClr>
                  <a:srgbClr val="FF0000"/>
                </a:buClr>
                <a:buFont typeface="Arial" charset="0"/>
                <a:buNone/>
              </a:pPr>
              <a:endParaRPr lang="en-IN" b="1"/>
            </a:p>
          </p:txBody>
        </p:sp>
      </p:grpSp>
      <p:sp>
        <p:nvSpPr>
          <p:cNvPr id="10" name="Rectangle 13"/>
          <p:cNvSpPr>
            <a:spLocks noChangeArrowheads="1"/>
          </p:cNvSpPr>
          <p:nvPr/>
        </p:nvSpPr>
        <p:spPr bwMode="auto">
          <a:xfrm>
            <a:off x="5867400" y="4267200"/>
            <a:ext cx="1981200" cy="646973"/>
          </a:xfrm>
          <a:prstGeom prst="rect">
            <a:avLst/>
          </a:prstGeom>
          <a:noFill/>
          <a:ln w="9525">
            <a:noFill/>
            <a:miter lim="800000"/>
            <a:headEnd/>
            <a:tailEnd/>
          </a:ln>
        </p:spPr>
        <p:txBody>
          <a:bodyPr wrap="square" lIns="92075" tIns="46038" rIns="92075" bIns="46038">
            <a:spAutoFit/>
          </a:bodyPr>
          <a:lstStyle/>
          <a:p>
            <a:pPr eaLnBrk="0" hangingPunct="0"/>
            <a:r>
              <a:rPr lang="en-US" b="1" dirty="0" smtClean="0"/>
              <a:t>Database Server (</a:t>
            </a:r>
            <a:r>
              <a:rPr lang="en-US" b="1" dirty="0" err="1" smtClean="0"/>
              <a:t>Eg</a:t>
            </a:r>
            <a:r>
              <a:rPr lang="en-US" b="1" dirty="0" smtClean="0"/>
              <a:t>. Oracle)</a:t>
            </a:r>
            <a:endParaRPr lang="en-US" b="1" dirty="0"/>
          </a:p>
        </p:txBody>
      </p:sp>
      <p:sp>
        <p:nvSpPr>
          <p:cNvPr id="11" name="Line 14"/>
          <p:cNvSpPr>
            <a:spLocks noChangeShapeType="1"/>
          </p:cNvSpPr>
          <p:nvPr/>
        </p:nvSpPr>
        <p:spPr bwMode="auto">
          <a:xfrm flipH="1">
            <a:off x="3276600" y="4876800"/>
            <a:ext cx="2286000" cy="0"/>
          </a:xfrm>
          <a:prstGeom prst="line">
            <a:avLst/>
          </a:prstGeom>
          <a:noFill/>
          <a:ln w="28575">
            <a:solidFill>
              <a:schemeClr val="tx1"/>
            </a:solidFill>
            <a:round/>
            <a:headEnd type="none" w="sm" len="sm"/>
            <a:tailEnd type="triangle" w="sm" len="sm"/>
          </a:ln>
        </p:spPr>
        <p:txBody>
          <a:bodyPr/>
          <a:lstStyle/>
          <a:p>
            <a:endParaRPr lang="en-US"/>
          </a:p>
        </p:txBody>
      </p:sp>
      <p:pic>
        <p:nvPicPr>
          <p:cNvPr id="12" name="Picture 16" descr="C:\salome_official\projects\11gR2\screenshots\intro_s30_a.gif"/>
          <p:cNvPicPr>
            <a:picLocks noChangeAspect="1" noChangeArrowheads="1"/>
          </p:cNvPicPr>
          <p:nvPr/>
        </p:nvPicPr>
        <p:blipFill>
          <a:blip r:embed="rId3" cstate="print"/>
          <a:srcRect/>
          <a:stretch>
            <a:fillRect/>
          </a:stretch>
        </p:blipFill>
        <p:spPr bwMode="auto">
          <a:xfrm>
            <a:off x="1981200" y="4572000"/>
            <a:ext cx="1243012" cy="1644650"/>
          </a:xfrm>
          <a:prstGeom prst="rect">
            <a:avLst/>
          </a:prstGeom>
          <a:noFill/>
          <a:ln w="12700">
            <a:solidFill>
              <a:schemeClr val="tx1"/>
            </a:solidFill>
            <a:miter lim="800000"/>
            <a:headEnd/>
            <a:tailEnd/>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228600" y="145140"/>
            <a:ext cx="8461376" cy="553998"/>
          </a:xfrm>
        </p:spPr>
        <p:txBody>
          <a:bodyPr/>
          <a:lstStyle/>
          <a:p>
            <a:r>
              <a:rPr lang="en-US" dirty="0" smtClean="0">
                <a:solidFill>
                  <a:schemeClr val="tx1"/>
                </a:solidFill>
              </a:rPr>
              <a:t>Projection</a:t>
            </a:r>
            <a:endParaRPr lang="en-US" dirty="0">
              <a:solidFill>
                <a:schemeClr val="tx1"/>
              </a:solidFill>
            </a:endParaRPr>
          </a:p>
        </p:txBody>
      </p:sp>
      <p:sp>
        <p:nvSpPr>
          <p:cNvPr id="3" name="Text Placeholder 2"/>
          <p:cNvSpPr>
            <a:spLocks noGrp="1"/>
          </p:cNvSpPr>
          <p:nvPr>
            <p:ph type="body" sz="quarter" idx="16"/>
          </p:nvPr>
        </p:nvSpPr>
        <p:spPr>
          <a:xfrm>
            <a:off x="304801" y="1066800"/>
            <a:ext cx="8534399" cy="5334000"/>
          </a:xfrm>
        </p:spPr>
        <p:txBody>
          <a:bodyPr>
            <a:normAutofit/>
          </a:bodyPr>
          <a:lstStyle/>
          <a:p>
            <a:pPr algn="just"/>
            <a:r>
              <a:rPr lang="en-US" sz="2400" dirty="0" smtClean="0">
                <a:solidFill>
                  <a:schemeClr val="tx1"/>
                </a:solidFill>
                <a:latin typeface="+mj-lt"/>
              </a:rPr>
              <a:t>The data projection is an unary operation which creates another result set, that contains attributes (columns) in the result set relation which are a subset of the attributes in the original relation. </a:t>
            </a:r>
          </a:p>
          <a:p>
            <a:pPr algn="just"/>
            <a:endParaRPr lang="en-US" sz="1200" dirty="0" smtClean="0">
              <a:latin typeface="+mj-lt"/>
            </a:endParaRPr>
          </a:p>
          <a:p>
            <a:pPr algn="just"/>
            <a:r>
              <a:rPr lang="en-US" sz="2000" dirty="0" err="1" smtClean="0">
                <a:solidFill>
                  <a:schemeClr val="tx1"/>
                </a:solidFill>
                <a:latin typeface="Courier New" pitchFamily="49" charset="0"/>
                <a:cs typeface="Courier New" pitchFamily="49" charset="0"/>
              </a:rPr>
              <a:t>Eg</a:t>
            </a:r>
            <a:r>
              <a:rPr lang="en-US" sz="2000" dirty="0" smtClean="0">
                <a:solidFill>
                  <a:schemeClr val="tx1"/>
                </a:solidFill>
                <a:latin typeface="Courier New" pitchFamily="49" charset="0"/>
                <a:cs typeface="Courier New" pitchFamily="49" charset="0"/>
              </a:rPr>
              <a:t>: SELECT Column1, Column 2… Column N FROM &lt;TABLE NAME&gt; WHERE CRITERIA;</a:t>
            </a:r>
          </a:p>
          <a:p>
            <a:pPr algn="just"/>
            <a:endParaRPr lang="en-US" sz="2400" dirty="0">
              <a:latin typeface="+mj-lt"/>
            </a:endParaRPr>
          </a:p>
        </p:txBody>
      </p:sp>
      <p:sp>
        <p:nvSpPr>
          <p:cNvPr id="30" name="Rectangle 6"/>
          <p:cNvSpPr>
            <a:spLocks noChangeArrowheads="1"/>
          </p:cNvSpPr>
          <p:nvPr/>
        </p:nvSpPr>
        <p:spPr bwMode="blackGray">
          <a:xfrm>
            <a:off x="533400" y="4648200"/>
            <a:ext cx="4191000" cy="733425"/>
          </a:xfrm>
          <a:prstGeom prst="rect">
            <a:avLst/>
          </a:prstGeom>
          <a:solidFill>
            <a:schemeClr val="accent1"/>
          </a:solidFill>
          <a:ln w="28575">
            <a:solidFill>
              <a:srgbClr val="000000"/>
            </a:solidFill>
            <a:miter lim="800000"/>
            <a:headEnd/>
            <a:tailEnd/>
          </a:ln>
        </p:spPr>
        <p:txBody>
          <a:bodyPr wrap="none" lIns="92075" tIns="46038" rIns="92075" bIns="46038" anchor="ctr"/>
          <a:lstStyle/>
          <a:p>
            <a:pPr algn="l" eaLnBrk="0" hangingPunct="0">
              <a:tabLst>
                <a:tab pos="1200150" algn="l"/>
              </a:tabLst>
            </a:pPr>
            <a:r>
              <a:rPr lang="en-US" b="1" dirty="0">
                <a:solidFill>
                  <a:srgbClr val="000000"/>
                </a:solidFill>
                <a:latin typeface="Arial Unicode MS" pitchFamily="34" charset="-128"/>
              </a:rPr>
              <a:t>SELECT  </a:t>
            </a:r>
            <a:r>
              <a:rPr lang="en-US" b="1" dirty="0" err="1">
                <a:solidFill>
                  <a:srgbClr val="000000"/>
                </a:solidFill>
                <a:latin typeface="Arial Unicode MS" pitchFamily="34" charset="-128"/>
              </a:rPr>
              <a:t>product_id</a:t>
            </a:r>
            <a:r>
              <a:rPr lang="en-US" b="1" dirty="0">
                <a:solidFill>
                  <a:srgbClr val="000000"/>
                </a:solidFill>
                <a:latin typeface="Arial Unicode MS" pitchFamily="34" charset="-128"/>
              </a:rPr>
              <a:t>, </a:t>
            </a:r>
            <a:r>
              <a:rPr lang="en-US" b="1" dirty="0" err="1">
                <a:solidFill>
                  <a:srgbClr val="000000"/>
                </a:solidFill>
                <a:latin typeface="Arial Unicode MS" pitchFamily="34" charset="-128"/>
              </a:rPr>
              <a:t>quantity_on_hand</a:t>
            </a:r>
            <a:endParaRPr lang="en-US" b="1" dirty="0">
              <a:solidFill>
                <a:srgbClr val="000000"/>
              </a:solidFill>
              <a:latin typeface="Arial Unicode MS" pitchFamily="34" charset="-128"/>
            </a:endParaRPr>
          </a:p>
          <a:p>
            <a:pPr algn="l" eaLnBrk="0" hangingPunct="0">
              <a:tabLst>
                <a:tab pos="1200150" algn="l"/>
              </a:tabLst>
            </a:pPr>
            <a:r>
              <a:rPr lang="en-US" b="1" dirty="0">
                <a:solidFill>
                  <a:srgbClr val="000000"/>
                </a:solidFill>
                <a:latin typeface="Arial Unicode MS" pitchFamily="34" charset="-128"/>
              </a:rPr>
              <a:t>FROM   inventories ;</a:t>
            </a:r>
          </a:p>
        </p:txBody>
      </p:sp>
      <p:graphicFrame>
        <p:nvGraphicFramePr>
          <p:cNvPr id="32" name="Object 7"/>
          <p:cNvGraphicFramePr>
            <a:graphicFrameLocks noChangeAspect="1"/>
          </p:cNvGraphicFramePr>
          <p:nvPr/>
        </p:nvGraphicFramePr>
        <p:xfrm>
          <a:off x="6019800" y="3690937"/>
          <a:ext cx="2819400" cy="2633663"/>
        </p:xfrm>
        <a:graphic>
          <a:graphicData uri="http://schemas.openxmlformats.org/presentationml/2006/ole">
            <mc:AlternateContent xmlns:mc="http://schemas.openxmlformats.org/markup-compatibility/2006">
              <mc:Choice xmlns:v="urn:schemas-microsoft-com:vml" Requires="v">
                <p:oleObj spid="_x0000_s1085" name="Bitmap Image" r:id="rId4" imgW="2591162" imgH="2295238" progId="PBrush">
                  <p:embed/>
                </p:oleObj>
              </mc:Choice>
              <mc:Fallback>
                <p:oleObj name="Bitmap Image" r:id="rId4" imgW="2591162" imgH="2295238" progId="PBrush">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19800" y="3690937"/>
                        <a:ext cx="2819400" cy="2633663"/>
                      </a:xfrm>
                      <a:prstGeom prst="rect">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3" name="Right Arrow 32"/>
          <p:cNvSpPr/>
          <p:nvPr/>
        </p:nvSpPr>
        <p:spPr>
          <a:xfrm>
            <a:off x="4876800" y="4800600"/>
            <a:ext cx="990600" cy="3810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152400" y="145140"/>
            <a:ext cx="8537576" cy="553998"/>
          </a:xfrm>
        </p:spPr>
        <p:txBody>
          <a:bodyPr/>
          <a:lstStyle/>
          <a:p>
            <a:r>
              <a:rPr lang="en-US" dirty="0" smtClean="0">
                <a:solidFill>
                  <a:schemeClr val="tx1"/>
                </a:solidFill>
              </a:rPr>
              <a:t>Join</a:t>
            </a:r>
            <a:endParaRPr lang="en-US" dirty="0">
              <a:solidFill>
                <a:schemeClr val="tx1"/>
              </a:solidFill>
            </a:endParaRPr>
          </a:p>
        </p:txBody>
      </p:sp>
      <p:sp>
        <p:nvSpPr>
          <p:cNvPr id="3" name="Text Placeholder 2"/>
          <p:cNvSpPr>
            <a:spLocks noGrp="1"/>
          </p:cNvSpPr>
          <p:nvPr>
            <p:ph type="body" sz="quarter" idx="16"/>
          </p:nvPr>
        </p:nvSpPr>
        <p:spPr>
          <a:xfrm>
            <a:off x="286816" y="941388"/>
            <a:ext cx="8628584" cy="4964112"/>
          </a:xfrm>
        </p:spPr>
        <p:txBody>
          <a:bodyPr/>
          <a:lstStyle/>
          <a:p>
            <a:pPr algn="just"/>
            <a:r>
              <a:rPr lang="en-US" sz="2400" dirty="0" smtClean="0">
                <a:solidFill>
                  <a:schemeClr val="tx1"/>
                </a:solidFill>
                <a:latin typeface="+mj-lt"/>
              </a:rPr>
              <a:t>The join operation is a binary operation that combines two relations on common attributes. </a:t>
            </a:r>
          </a:p>
          <a:p>
            <a:r>
              <a:rPr lang="en-US" sz="2400" dirty="0" err="1" smtClean="0">
                <a:solidFill>
                  <a:schemeClr val="tx1"/>
                </a:solidFill>
                <a:latin typeface="Courier New" pitchFamily="49" charset="0"/>
                <a:cs typeface="Courier New" pitchFamily="49" charset="0"/>
              </a:rPr>
              <a:t>Eg</a:t>
            </a:r>
            <a:r>
              <a:rPr lang="en-US" sz="2400" dirty="0" smtClean="0">
                <a:solidFill>
                  <a:schemeClr val="tx1"/>
                </a:solidFill>
                <a:latin typeface="Courier New" pitchFamily="49" charset="0"/>
                <a:cs typeface="Courier New" pitchFamily="49" charset="0"/>
              </a:rPr>
              <a:t>: SELECT * FROM &lt;TABLE 1&gt; JOIN OPERATION SELECT * FROM &lt;TABLE 2&gt;;</a:t>
            </a:r>
          </a:p>
          <a:p>
            <a:pPr algn="just"/>
            <a:endParaRPr lang="en-US" sz="2400" dirty="0">
              <a:latin typeface="Times New Roman" pitchFamily="18" charset="0"/>
            </a:endParaRPr>
          </a:p>
        </p:txBody>
      </p:sp>
      <p:grpSp>
        <p:nvGrpSpPr>
          <p:cNvPr id="39" name="Group 38"/>
          <p:cNvGrpSpPr/>
          <p:nvPr/>
        </p:nvGrpSpPr>
        <p:grpSpPr>
          <a:xfrm>
            <a:off x="503237" y="2615883"/>
            <a:ext cx="8412163" cy="3937317"/>
            <a:chOff x="219075" y="2560320"/>
            <a:chExt cx="8640763" cy="3937317"/>
          </a:xfrm>
        </p:grpSpPr>
        <p:grpSp>
          <p:nvGrpSpPr>
            <p:cNvPr id="36" name="Group 35"/>
            <p:cNvGrpSpPr/>
            <p:nvPr/>
          </p:nvGrpSpPr>
          <p:grpSpPr>
            <a:xfrm>
              <a:off x="219075" y="2560320"/>
              <a:ext cx="8640763" cy="2300287"/>
              <a:chOff x="219075" y="2560320"/>
              <a:chExt cx="8640763" cy="2300287"/>
            </a:xfrm>
          </p:grpSpPr>
          <p:grpSp>
            <p:nvGrpSpPr>
              <p:cNvPr id="31" name="Group 30"/>
              <p:cNvGrpSpPr/>
              <p:nvPr/>
            </p:nvGrpSpPr>
            <p:grpSpPr>
              <a:xfrm>
                <a:off x="219075" y="2590800"/>
                <a:ext cx="3811588" cy="2228850"/>
                <a:chOff x="219075" y="2590800"/>
                <a:chExt cx="3811588" cy="2228850"/>
              </a:xfrm>
            </p:grpSpPr>
            <p:pic>
              <p:nvPicPr>
                <p:cNvPr id="25" name="Picture 28" descr="C:\salome_official\projects\11gR2\screenshots\les6_4s_b.gif"/>
                <p:cNvPicPr>
                  <a:picLocks noChangeAspect="1" noChangeArrowheads="1"/>
                </p:cNvPicPr>
                <p:nvPr/>
              </p:nvPicPr>
              <p:blipFill>
                <a:blip r:embed="rId3" cstate="print"/>
                <a:srcRect/>
                <a:stretch>
                  <a:fillRect/>
                </a:stretch>
              </p:blipFill>
              <p:spPr bwMode="auto">
                <a:xfrm>
                  <a:off x="219075" y="4168775"/>
                  <a:ext cx="3802063" cy="650875"/>
                </a:xfrm>
                <a:prstGeom prst="rect">
                  <a:avLst/>
                </a:prstGeom>
                <a:noFill/>
                <a:ln w="12700">
                  <a:solidFill>
                    <a:schemeClr val="tx1"/>
                  </a:solidFill>
                  <a:miter lim="800000"/>
                  <a:headEnd/>
                  <a:tailEnd/>
                </a:ln>
              </p:spPr>
            </p:pic>
            <p:pic>
              <p:nvPicPr>
                <p:cNvPr id="26" name="Picture 27" descr="C:\salome_official\projects\11gR2\screenshots\les6_4s_a.gif"/>
                <p:cNvPicPr>
                  <a:picLocks noChangeAspect="1" noChangeArrowheads="1"/>
                </p:cNvPicPr>
                <p:nvPr/>
              </p:nvPicPr>
              <p:blipFill>
                <a:blip r:embed="rId4" cstate="print"/>
                <a:srcRect/>
                <a:stretch>
                  <a:fillRect/>
                </a:stretch>
              </p:blipFill>
              <p:spPr bwMode="auto">
                <a:xfrm>
                  <a:off x="219075" y="2933700"/>
                  <a:ext cx="3811588" cy="868363"/>
                </a:xfrm>
                <a:prstGeom prst="rect">
                  <a:avLst/>
                </a:prstGeom>
                <a:noFill/>
                <a:ln w="12700">
                  <a:solidFill>
                    <a:schemeClr val="tx1"/>
                  </a:solidFill>
                  <a:miter lim="800000"/>
                  <a:headEnd/>
                  <a:tailEnd/>
                </a:ln>
              </p:spPr>
            </p:pic>
            <p:sp>
              <p:nvSpPr>
                <p:cNvPr id="27" name="Rectangle 6"/>
                <p:cNvSpPr>
                  <a:spLocks noChangeArrowheads="1"/>
                </p:cNvSpPr>
                <p:nvPr/>
              </p:nvSpPr>
              <p:spPr bwMode="auto">
                <a:xfrm>
                  <a:off x="298450" y="2590800"/>
                  <a:ext cx="1625600" cy="396875"/>
                </a:xfrm>
                <a:prstGeom prst="rect">
                  <a:avLst/>
                </a:prstGeom>
                <a:noFill/>
                <a:ln w="9525">
                  <a:noFill/>
                  <a:miter lim="800000"/>
                  <a:headEnd/>
                  <a:tailEnd/>
                </a:ln>
              </p:spPr>
              <p:txBody>
                <a:bodyPr wrap="none" lIns="92075" tIns="46038" rIns="92075" bIns="46038">
                  <a:spAutoFit/>
                </a:bodyPr>
                <a:lstStyle/>
                <a:p>
                  <a:pPr eaLnBrk="0" hangingPunct="0"/>
                  <a:r>
                    <a:rPr lang="en-US" sz="2000" b="1">
                      <a:latin typeface="Courier New" pitchFamily="49" charset="0"/>
                    </a:rPr>
                    <a:t>EMPLOYEES</a:t>
                  </a:r>
                  <a:r>
                    <a:rPr lang="en-US" sz="2000" b="1"/>
                    <a:t> </a:t>
                  </a:r>
                </a:p>
              </p:txBody>
            </p:sp>
            <p:sp>
              <p:nvSpPr>
                <p:cNvPr id="28" name="Text Box 14"/>
                <p:cNvSpPr txBox="1">
                  <a:spLocks noChangeArrowheads="1"/>
                </p:cNvSpPr>
                <p:nvPr/>
              </p:nvSpPr>
              <p:spPr bwMode="gray">
                <a:xfrm>
                  <a:off x="417513" y="3748088"/>
                  <a:ext cx="366712" cy="390525"/>
                </a:xfrm>
                <a:prstGeom prst="rect">
                  <a:avLst/>
                </a:prstGeom>
                <a:noFill/>
                <a:ln w="25400">
                  <a:noFill/>
                  <a:miter lim="800000"/>
                  <a:headEnd type="none" w="sm" len="sm"/>
                  <a:tailEnd type="none" w="med" len="lg"/>
                </a:ln>
              </p:spPr>
              <p:txBody>
                <a:bodyPr lIns="12700" tIns="12700" rIns="12700" bIns="12700">
                  <a:spAutoFit/>
                </a:bodyPr>
                <a:lstStyle/>
                <a:p>
                  <a:pPr algn="ctr" defTabSz="822325">
                    <a:buClr>
                      <a:srgbClr val="000000"/>
                    </a:buClr>
                    <a:buFont typeface="Arial" charset="0"/>
                    <a:buNone/>
                  </a:pPr>
                  <a:r>
                    <a:rPr lang="en-US" sz="2400" b="1"/>
                    <a:t>…</a:t>
                  </a:r>
                </a:p>
              </p:txBody>
            </p:sp>
            <p:sp>
              <p:nvSpPr>
                <p:cNvPr id="29" name="Rectangle 22"/>
                <p:cNvSpPr>
                  <a:spLocks noChangeArrowheads="1"/>
                </p:cNvSpPr>
                <p:nvPr/>
              </p:nvSpPr>
              <p:spPr bwMode="gray">
                <a:xfrm>
                  <a:off x="2755900" y="2908300"/>
                  <a:ext cx="1265238" cy="1909763"/>
                </a:xfrm>
                <a:prstGeom prst="rect">
                  <a:avLst/>
                </a:prstGeom>
                <a:noFill/>
                <a:ln w="28575">
                  <a:solidFill>
                    <a:schemeClr val="accent2"/>
                  </a:solidFill>
                  <a:miter lim="800000"/>
                  <a:headEnd type="none" w="sm" len="sm"/>
                  <a:tailEnd type="none" w="sm" len="sm"/>
                </a:ln>
              </p:spPr>
              <p:txBody>
                <a:bodyPr wrap="none" anchor="ctr"/>
                <a:lstStyle/>
                <a:p>
                  <a:pPr algn="ctr">
                    <a:spcBef>
                      <a:spcPct val="20000"/>
                    </a:spcBef>
                    <a:buClr>
                      <a:srgbClr val="FF0000"/>
                    </a:buClr>
                    <a:buFont typeface="Arial" charset="0"/>
                    <a:buNone/>
                  </a:pPr>
                  <a:endParaRPr lang="en-IN" b="1"/>
                </a:p>
              </p:txBody>
            </p:sp>
            <p:sp>
              <p:nvSpPr>
                <p:cNvPr id="30" name="Rectangle 26"/>
                <p:cNvSpPr>
                  <a:spLocks noChangeArrowheads="1"/>
                </p:cNvSpPr>
                <p:nvPr/>
              </p:nvSpPr>
              <p:spPr bwMode="gray">
                <a:xfrm>
                  <a:off x="685800" y="2908300"/>
                  <a:ext cx="1081088" cy="1908175"/>
                </a:xfrm>
                <a:prstGeom prst="rect">
                  <a:avLst/>
                </a:prstGeom>
                <a:noFill/>
                <a:ln w="28575">
                  <a:solidFill>
                    <a:schemeClr val="accent2"/>
                  </a:solidFill>
                  <a:miter lim="800000"/>
                  <a:headEnd type="none" w="sm" len="sm"/>
                  <a:tailEnd type="none" w="sm" len="sm"/>
                </a:ln>
              </p:spPr>
              <p:txBody>
                <a:bodyPr wrap="none" anchor="ctr"/>
                <a:lstStyle/>
                <a:p>
                  <a:pPr algn="ctr">
                    <a:spcBef>
                      <a:spcPct val="20000"/>
                    </a:spcBef>
                    <a:buClr>
                      <a:srgbClr val="FF0000"/>
                    </a:buClr>
                    <a:buFont typeface="Arial" charset="0"/>
                    <a:buNone/>
                  </a:pPr>
                  <a:endParaRPr lang="en-IN" b="1"/>
                </a:p>
              </p:txBody>
            </p:sp>
          </p:grpSp>
          <p:grpSp>
            <p:nvGrpSpPr>
              <p:cNvPr id="35" name="Group 34"/>
              <p:cNvGrpSpPr/>
              <p:nvPr/>
            </p:nvGrpSpPr>
            <p:grpSpPr>
              <a:xfrm>
                <a:off x="4518025" y="2560320"/>
                <a:ext cx="4341813" cy="2300287"/>
                <a:chOff x="4518025" y="2560320"/>
                <a:chExt cx="4341813" cy="2300287"/>
              </a:xfrm>
            </p:grpSpPr>
            <p:pic>
              <p:nvPicPr>
                <p:cNvPr id="32" name="Picture 29" descr="C:\salome_official\projects\11gR2\screenshots\les6_4s_c.gif"/>
                <p:cNvPicPr>
                  <a:picLocks noChangeAspect="1" noChangeArrowheads="1"/>
                </p:cNvPicPr>
                <p:nvPr/>
              </p:nvPicPr>
              <p:blipFill>
                <a:blip r:embed="rId5" cstate="print"/>
                <a:srcRect/>
                <a:stretch>
                  <a:fillRect/>
                </a:stretch>
              </p:blipFill>
              <p:spPr bwMode="auto">
                <a:xfrm>
                  <a:off x="4518025" y="2892107"/>
                  <a:ext cx="4341813" cy="1968500"/>
                </a:xfrm>
                <a:prstGeom prst="rect">
                  <a:avLst/>
                </a:prstGeom>
                <a:noFill/>
                <a:ln w="12700">
                  <a:solidFill>
                    <a:schemeClr val="tx1"/>
                  </a:solidFill>
                  <a:miter lim="800000"/>
                  <a:headEnd/>
                  <a:tailEnd/>
                </a:ln>
              </p:spPr>
            </p:pic>
            <p:sp>
              <p:nvSpPr>
                <p:cNvPr id="33" name="Rectangle 7"/>
                <p:cNvSpPr>
                  <a:spLocks noChangeArrowheads="1"/>
                </p:cNvSpPr>
                <p:nvPr/>
              </p:nvSpPr>
              <p:spPr bwMode="auto">
                <a:xfrm>
                  <a:off x="4940300" y="2560320"/>
                  <a:ext cx="2012950" cy="396875"/>
                </a:xfrm>
                <a:prstGeom prst="rect">
                  <a:avLst/>
                </a:prstGeom>
                <a:noFill/>
                <a:ln w="9525">
                  <a:noFill/>
                  <a:miter lim="800000"/>
                  <a:headEnd/>
                  <a:tailEnd/>
                </a:ln>
              </p:spPr>
              <p:txBody>
                <a:bodyPr wrap="none" lIns="92075" tIns="46038" rIns="92075" bIns="46038">
                  <a:spAutoFit/>
                </a:bodyPr>
                <a:lstStyle/>
                <a:p>
                  <a:pPr eaLnBrk="0" hangingPunct="0"/>
                  <a:r>
                    <a:rPr lang="en-US" sz="2000" b="1">
                      <a:latin typeface="Courier New" pitchFamily="49" charset="0"/>
                    </a:rPr>
                    <a:t>DEPARTMENTS </a:t>
                  </a:r>
                </a:p>
              </p:txBody>
            </p:sp>
            <p:sp>
              <p:nvSpPr>
                <p:cNvPr id="34" name="Rectangle 23"/>
                <p:cNvSpPr>
                  <a:spLocks noChangeArrowheads="1"/>
                </p:cNvSpPr>
                <p:nvPr/>
              </p:nvSpPr>
              <p:spPr bwMode="gray">
                <a:xfrm>
                  <a:off x="6230938" y="2863532"/>
                  <a:ext cx="1524000" cy="1993900"/>
                </a:xfrm>
                <a:prstGeom prst="rect">
                  <a:avLst/>
                </a:prstGeom>
                <a:noFill/>
                <a:ln w="28575">
                  <a:solidFill>
                    <a:schemeClr val="accent2"/>
                  </a:solidFill>
                  <a:miter lim="800000"/>
                  <a:headEnd type="none" w="sm" len="sm"/>
                  <a:tailEnd type="none" w="sm" len="sm"/>
                </a:ln>
              </p:spPr>
              <p:txBody>
                <a:bodyPr wrap="none" anchor="ctr"/>
                <a:lstStyle/>
                <a:p>
                  <a:pPr algn="ctr">
                    <a:spcBef>
                      <a:spcPct val="20000"/>
                    </a:spcBef>
                    <a:buClr>
                      <a:srgbClr val="FF0000"/>
                    </a:buClr>
                    <a:buFont typeface="Arial" charset="0"/>
                    <a:buNone/>
                  </a:pPr>
                  <a:endParaRPr lang="en-IN" b="1"/>
                </a:p>
              </p:txBody>
            </p:sp>
          </p:grpSp>
        </p:grpSp>
        <p:pic>
          <p:nvPicPr>
            <p:cNvPr id="37" name="Picture 31" descr="C:\salome_official\projects\11gR2\screenshots\les6_4s_d.gif"/>
            <p:cNvPicPr>
              <a:picLocks noChangeAspect="1" noChangeArrowheads="1"/>
            </p:cNvPicPr>
            <p:nvPr/>
          </p:nvPicPr>
          <p:blipFill>
            <a:blip r:embed="rId6" cstate="print"/>
            <a:srcRect/>
            <a:stretch>
              <a:fillRect/>
            </a:stretch>
          </p:blipFill>
          <p:spPr bwMode="auto">
            <a:xfrm>
              <a:off x="2209800" y="5410200"/>
              <a:ext cx="4305300" cy="1087437"/>
            </a:xfrm>
            <a:prstGeom prst="rect">
              <a:avLst/>
            </a:prstGeom>
            <a:noFill/>
            <a:ln w="12700">
              <a:solidFill>
                <a:schemeClr val="tx1"/>
              </a:solidFill>
              <a:miter lim="800000"/>
              <a:headEnd/>
              <a:tailEnd/>
            </a:ln>
          </p:spPr>
        </p:pic>
        <p:sp>
          <p:nvSpPr>
            <p:cNvPr id="38" name="Right Brace 37"/>
            <p:cNvSpPr/>
            <p:nvPr/>
          </p:nvSpPr>
          <p:spPr>
            <a:xfrm rot="5400000">
              <a:off x="3985260" y="3710940"/>
              <a:ext cx="487680" cy="2819400"/>
            </a:xfrm>
            <a:prstGeom prst="rightBrace">
              <a:avLst>
                <a:gd name="adj1" fmla="val 96101"/>
                <a:gd name="adj2" fmla="val 5000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04800" y="145140"/>
            <a:ext cx="8385176" cy="553998"/>
          </a:xfrm>
        </p:spPr>
        <p:txBody>
          <a:bodyPr/>
          <a:lstStyle/>
          <a:p>
            <a:r>
              <a:rPr lang="en-US" dirty="0" smtClean="0"/>
              <a:t>Exercise</a:t>
            </a:r>
            <a:endParaRPr lang="en-US" dirty="0"/>
          </a:p>
        </p:txBody>
      </p:sp>
      <p:sp>
        <p:nvSpPr>
          <p:cNvPr id="3" name="Text Placeholder 2"/>
          <p:cNvSpPr>
            <a:spLocks noGrp="1"/>
          </p:cNvSpPr>
          <p:nvPr>
            <p:ph type="body" sz="quarter" idx="16"/>
          </p:nvPr>
        </p:nvSpPr>
        <p:spPr>
          <a:xfrm>
            <a:off x="445698" y="1143000"/>
            <a:ext cx="8240713" cy="5181600"/>
          </a:xfrm>
        </p:spPr>
        <p:txBody>
          <a:bodyPr/>
          <a:lstStyle/>
          <a:p>
            <a:pPr>
              <a:buNone/>
            </a:pPr>
            <a:endParaRPr lang="en-US" dirty="0" smtClean="0"/>
          </a:p>
          <a:p>
            <a:pPr>
              <a:buNone/>
            </a:pPr>
            <a:endParaRPr lang="en-US" dirty="0" smtClean="0"/>
          </a:p>
          <a:p>
            <a:pPr>
              <a:buNone/>
            </a:pPr>
            <a:endParaRPr lang="en-US" dirty="0" smtClean="0"/>
          </a:p>
          <a:p>
            <a:pPr>
              <a:buNone/>
            </a:pPr>
            <a:endParaRPr lang="en-US" dirty="0" smtClean="0"/>
          </a:p>
          <a:p>
            <a:r>
              <a:rPr lang="en-US" dirty="0" smtClean="0">
                <a:solidFill>
                  <a:schemeClr val="tx1"/>
                </a:solidFill>
              </a:rPr>
              <a:t>Find out the column names from the above output</a:t>
            </a:r>
          </a:p>
          <a:p>
            <a:r>
              <a:rPr lang="en-US" dirty="0" smtClean="0">
                <a:solidFill>
                  <a:schemeClr val="tx1"/>
                </a:solidFill>
              </a:rPr>
              <a:t>Having specific attributes from a table is what type of select capability?</a:t>
            </a:r>
          </a:p>
          <a:p>
            <a:r>
              <a:rPr lang="en-US" dirty="0" smtClean="0">
                <a:solidFill>
                  <a:schemeClr val="tx1"/>
                </a:solidFill>
              </a:rPr>
              <a:t>How do we display the output in the following format?</a:t>
            </a:r>
          </a:p>
          <a:p>
            <a:pPr>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555924033"/>
              </p:ext>
            </p:extLst>
          </p:nvPr>
        </p:nvGraphicFramePr>
        <p:xfrm>
          <a:off x="598098" y="1295400"/>
          <a:ext cx="4572000" cy="1483360"/>
        </p:xfrm>
        <a:graphic>
          <a:graphicData uri="http://schemas.openxmlformats.org/drawingml/2006/table">
            <a:tbl>
              <a:tblPr firstRow="1" bandRow="1">
                <a:tableStyleId>{5C22544A-7EE6-4342-B048-85BDC9FD1C3A}</a:tableStyleId>
              </a:tblPr>
              <a:tblGrid>
                <a:gridCol w="2286000"/>
                <a:gridCol w="2286000"/>
              </a:tblGrid>
              <a:tr h="370840">
                <a:tc>
                  <a:txBody>
                    <a:bodyPr/>
                    <a:lstStyle/>
                    <a:p>
                      <a:r>
                        <a:rPr lang="en-US" sz="1600" dirty="0" smtClean="0"/>
                        <a:t>             Name</a:t>
                      </a:r>
                      <a:endParaRPr lang="en-US" sz="1600" dirty="0"/>
                    </a:p>
                  </a:txBody>
                  <a:tcPr/>
                </a:tc>
                <a:tc>
                  <a:txBody>
                    <a:bodyPr/>
                    <a:lstStyle/>
                    <a:p>
                      <a:r>
                        <a:rPr lang="en-US" sz="1600" dirty="0" smtClean="0"/>
                        <a:t>    Sal </a:t>
                      </a:r>
                      <a:endParaRPr lang="en-US" sz="1600" dirty="0"/>
                    </a:p>
                  </a:txBody>
                  <a:tcPr/>
                </a:tc>
              </a:tr>
              <a:tr h="370840">
                <a:tc>
                  <a:txBody>
                    <a:bodyPr/>
                    <a:lstStyle/>
                    <a:p>
                      <a:r>
                        <a:rPr lang="en-US" sz="1600" dirty="0" smtClean="0"/>
                        <a:t>Krishna</a:t>
                      </a:r>
                      <a:endParaRPr lang="en-US" sz="1600" dirty="0"/>
                    </a:p>
                  </a:txBody>
                  <a:tcPr/>
                </a:tc>
                <a:tc>
                  <a:txBody>
                    <a:bodyPr/>
                    <a:lstStyle/>
                    <a:p>
                      <a:r>
                        <a:rPr lang="en-US" sz="1600" dirty="0" smtClean="0"/>
                        <a:t>10000</a:t>
                      </a:r>
                      <a:endParaRPr lang="en-US" sz="1600" dirty="0"/>
                    </a:p>
                  </a:txBody>
                  <a:tcPr/>
                </a:tc>
              </a:tr>
              <a:tr h="370840">
                <a:tc>
                  <a:txBody>
                    <a:bodyPr/>
                    <a:lstStyle/>
                    <a:p>
                      <a:r>
                        <a:rPr lang="en-US" sz="1600" dirty="0" smtClean="0"/>
                        <a:t>Bala</a:t>
                      </a:r>
                      <a:endParaRPr lang="en-US" sz="1600" dirty="0"/>
                    </a:p>
                  </a:txBody>
                  <a:tcPr/>
                </a:tc>
                <a:tc>
                  <a:txBody>
                    <a:bodyPr/>
                    <a:lstStyle/>
                    <a:p>
                      <a:r>
                        <a:rPr lang="en-US" sz="1600" dirty="0" smtClean="0"/>
                        <a:t>5000</a:t>
                      </a:r>
                      <a:endParaRPr lang="en-US" sz="1600" dirty="0"/>
                    </a:p>
                  </a:txBody>
                  <a:tcPr/>
                </a:tc>
              </a:tr>
              <a:tr h="370840">
                <a:tc>
                  <a:txBody>
                    <a:bodyPr/>
                    <a:lstStyle/>
                    <a:p>
                      <a:r>
                        <a:rPr lang="en-US" sz="1600" dirty="0" smtClean="0"/>
                        <a:t>Lakshman</a:t>
                      </a:r>
                      <a:endParaRPr lang="en-US" sz="1600" dirty="0"/>
                    </a:p>
                  </a:txBody>
                  <a:tcPr/>
                </a:tc>
                <a:tc>
                  <a:txBody>
                    <a:bodyPr/>
                    <a:lstStyle/>
                    <a:p>
                      <a:r>
                        <a:rPr lang="en-US" sz="1600" dirty="0" smtClean="0"/>
                        <a:t>14000</a:t>
                      </a:r>
                      <a:endParaRPr lang="en-US" sz="1600"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248266544"/>
              </p:ext>
            </p:extLst>
          </p:nvPr>
        </p:nvGraphicFramePr>
        <p:xfrm>
          <a:off x="521898" y="4495800"/>
          <a:ext cx="6096000" cy="1478280"/>
        </p:xfrm>
        <a:graphic>
          <a:graphicData uri="http://schemas.openxmlformats.org/drawingml/2006/table">
            <a:tbl>
              <a:tblPr firstRow="1" bandRow="1">
                <a:tableStyleId>{5C22544A-7EE6-4342-B048-85BDC9FD1C3A}</a:tableStyleId>
              </a:tblPr>
              <a:tblGrid>
                <a:gridCol w="3048000"/>
                <a:gridCol w="3048000"/>
              </a:tblGrid>
              <a:tr h="142240">
                <a:tc>
                  <a:txBody>
                    <a:bodyPr/>
                    <a:lstStyle/>
                    <a:p>
                      <a:r>
                        <a:rPr lang="en-US" dirty="0" smtClean="0"/>
                        <a:t>             Name</a:t>
                      </a:r>
                      <a:endParaRPr lang="en-US" dirty="0"/>
                    </a:p>
                  </a:txBody>
                  <a:tcPr/>
                </a:tc>
                <a:tc>
                  <a:txBody>
                    <a:bodyPr/>
                    <a:lstStyle/>
                    <a:p>
                      <a:r>
                        <a:rPr lang="en-US" dirty="0" smtClean="0"/>
                        <a:t>    Sal </a:t>
                      </a:r>
                      <a:endParaRPr lang="en-US" dirty="0"/>
                    </a:p>
                  </a:txBody>
                  <a:tcPr/>
                </a:tc>
              </a:tr>
              <a:tr h="370840">
                <a:tc>
                  <a:txBody>
                    <a:bodyPr/>
                    <a:lstStyle/>
                    <a:p>
                      <a:r>
                        <a:rPr lang="en-US" dirty="0" smtClean="0"/>
                        <a:t>Bala</a:t>
                      </a:r>
                      <a:endParaRPr lang="en-US" dirty="0"/>
                    </a:p>
                  </a:txBody>
                  <a:tcPr/>
                </a:tc>
                <a:tc>
                  <a:txBody>
                    <a:bodyPr/>
                    <a:lstStyle/>
                    <a:p>
                      <a:r>
                        <a:rPr lang="en-US" dirty="0" smtClean="0"/>
                        <a:t>5000</a:t>
                      </a:r>
                      <a:endParaRPr lang="en-US" dirty="0"/>
                    </a:p>
                  </a:txBody>
                  <a:tcPr/>
                </a:tc>
              </a:tr>
              <a:tr h="370840">
                <a:tc>
                  <a:txBody>
                    <a:bodyPr/>
                    <a:lstStyle/>
                    <a:p>
                      <a:r>
                        <a:rPr lang="en-US" dirty="0" smtClean="0"/>
                        <a:t>Lakshman</a:t>
                      </a:r>
                      <a:endParaRPr lang="en-US" dirty="0"/>
                    </a:p>
                  </a:txBody>
                  <a:tcPr/>
                </a:tc>
                <a:tc>
                  <a:txBody>
                    <a:bodyPr/>
                    <a:lstStyle/>
                    <a:p>
                      <a:r>
                        <a:rPr lang="en-US" dirty="0" smtClean="0"/>
                        <a:t>14000</a:t>
                      </a:r>
                      <a:endParaRPr lang="en-US" dirty="0"/>
                    </a:p>
                  </a:txBody>
                  <a:tcPr/>
                </a:tc>
              </a:tr>
              <a:tr h="370840">
                <a:tc>
                  <a:txBody>
                    <a:bodyPr/>
                    <a:lstStyle/>
                    <a:p>
                      <a:r>
                        <a:rPr lang="en-US" dirty="0" smtClean="0"/>
                        <a:t>Krishna</a:t>
                      </a:r>
                      <a:endParaRPr lang="en-US" dirty="0"/>
                    </a:p>
                  </a:txBody>
                  <a:tcPr/>
                </a:tc>
                <a:tc>
                  <a:txBody>
                    <a:bodyPr/>
                    <a:lstStyle/>
                    <a:p>
                      <a:r>
                        <a:rPr lang="en-US" dirty="0" smtClean="0"/>
                        <a:t>10000</a:t>
                      </a:r>
                      <a:endParaRPr lang="en-US" dirty="0"/>
                    </a:p>
                  </a:txBody>
                  <a:tcPr/>
                </a:tc>
              </a:tr>
            </a:tbl>
          </a:graphicData>
        </a:graphic>
      </p:graphicFrame>
      <p:cxnSp>
        <p:nvCxnSpPr>
          <p:cNvPr id="7" name="Straight Arrow Connector 6"/>
          <p:cNvCxnSpPr/>
          <p:nvPr/>
        </p:nvCxnSpPr>
        <p:spPr>
          <a:xfrm>
            <a:off x="5170098" y="1905000"/>
            <a:ext cx="137160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6846498" y="1752600"/>
            <a:ext cx="1941622" cy="369332"/>
          </a:xfrm>
          <a:prstGeom prst="rect">
            <a:avLst/>
          </a:prstGeom>
          <a:noFill/>
        </p:spPr>
        <p:txBody>
          <a:bodyPr wrap="none" rtlCol="0">
            <a:spAutoFit/>
          </a:bodyPr>
          <a:lstStyle/>
          <a:p>
            <a:r>
              <a:rPr lang="en-US" dirty="0" smtClean="0"/>
              <a:t>Table Employees</a:t>
            </a:r>
          </a:p>
        </p:txBody>
      </p:sp>
      <p:cxnSp>
        <p:nvCxnSpPr>
          <p:cNvPr id="9" name="Straight Arrow Connector 8"/>
          <p:cNvCxnSpPr/>
          <p:nvPr/>
        </p:nvCxnSpPr>
        <p:spPr>
          <a:xfrm rot="5400000" flipH="1" flipV="1">
            <a:off x="5719060" y="3280660"/>
            <a:ext cx="3059668" cy="119941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p:txBody>
          <a:bodyPr/>
          <a:lstStyle/>
          <a:p>
            <a:r>
              <a:rPr lang="en-US" dirty="0" smtClean="0">
                <a:solidFill>
                  <a:schemeClr val="tx1"/>
                </a:solidFill>
              </a:rPr>
              <a:t>Database Roles</a:t>
            </a:r>
            <a:endParaRPr lang="en-US" dirty="0">
              <a:solidFill>
                <a:schemeClr val="tx1"/>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152400" y="145140"/>
            <a:ext cx="8537576" cy="553998"/>
          </a:xfrm>
        </p:spPr>
        <p:txBody>
          <a:bodyPr/>
          <a:lstStyle/>
          <a:p>
            <a:r>
              <a:rPr lang="en-US" dirty="0" smtClean="0">
                <a:solidFill>
                  <a:schemeClr val="tx1"/>
                </a:solidFill>
              </a:rPr>
              <a:t>Delivery Plan</a:t>
            </a:r>
            <a:endParaRPr lang="en-US" dirty="0">
              <a:solidFill>
                <a:schemeClr val="tx1"/>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4255056761"/>
              </p:ext>
            </p:extLst>
          </p:nvPr>
        </p:nvGraphicFramePr>
        <p:xfrm>
          <a:off x="838200" y="1447800"/>
          <a:ext cx="7620000" cy="3906768"/>
        </p:xfrm>
        <a:graphic>
          <a:graphicData uri="http://schemas.openxmlformats.org/drawingml/2006/table">
            <a:tbl>
              <a:tblPr firstRow="1" bandRow="1">
                <a:tableStyleId>{5C22544A-7EE6-4342-B048-85BDC9FD1C3A}</a:tableStyleId>
              </a:tblPr>
              <a:tblGrid>
                <a:gridCol w="1828800"/>
                <a:gridCol w="4419600"/>
                <a:gridCol w="1371600"/>
              </a:tblGrid>
              <a:tr h="639525">
                <a:tc>
                  <a:txBody>
                    <a:bodyPr/>
                    <a:lstStyle/>
                    <a:p>
                      <a:pPr algn="ctr"/>
                      <a:r>
                        <a:rPr lang="en-US" dirty="0" smtClean="0">
                          <a:solidFill>
                            <a:schemeClr val="tx1"/>
                          </a:solidFill>
                        </a:rPr>
                        <a:t>Topic</a:t>
                      </a:r>
                      <a:endParaRPr lang="en-US" dirty="0">
                        <a:solidFill>
                          <a:schemeClr val="tx1"/>
                        </a:solidFill>
                      </a:endParaRPr>
                    </a:p>
                  </a:txBody>
                  <a:tcPr anchor="ctr"/>
                </a:tc>
                <a:tc>
                  <a:txBody>
                    <a:bodyPr/>
                    <a:lstStyle/>
                    <a:p>
                      <a:pPr algn="ctr"/>
                      <a:r>
                        <a:rPr lang="en-US" dirty="0" smtClean="0">
                          <a:solidFill>
                            <a:schemeClr val="tx1"/>
                          </a:solidFill>
                        </a:rPr>
                        <a:t>Objectives</a:t>
                      </a:r>
                      <a:endParaRPr lang="en-US" dirty="0">
                        <a:solidFill>
                          <a:schemeClr val="tx1"/>
                        </a:solidFill>
                      </a:endParaRPr>
                    </a:p>
                  </a:txBody>
                  <a:tcPr anchor="ctr"/>
                </a:tc>
                <a:tc>
                  <a:txBody>
                    <a:bodyPr/>
                    <a:lstStyle/>
                    <a:p>
                      <a:r>
                        <a:rPr lang="en-US" dirty="0" smtClean="0">
                          <a:solidFill>
                            <a:schemeClr val="tx1"/>
                          </a:solidFill>
                        </a:rPr>
                        <a:t>Duration</a:t>
                      </a:r>
                    </a:p>
                    <a:p>
                      <a:r>
                        <a:rPr lang="en-US" sz="1400" dirty="0" smtClean="0">
                          <a:solidFill>
                            <a:schemeClr val="tx1"/>
                          </a:solidFill>
                        </a:rPr>
                        <a:t>(in  minutes)</a:t>
                      </a:r>
                      <a:endParaRPr lang="en-US" sz="1400" dirty="0">
                        <a:solidFill>
                          <a:schemeClr val="tx1"/>
                        </a:solidFill>
                      </a:endParaRPr>
                    </a:p>
                  </a:txBody>
                  <a:tcPr/>
                </a:tc>
              </a:tr>
              <a:tr h="884475">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Introduction</a:t>
                      </a:r>
                    </a:p>
                  </a:txBody>
                  <a:tcPr anchor="ctr"/>
                </a:tc>
                <a:tc>
                  <a:txBody>
                    <a:bodyPr/>
                    <a:lstStyle/>
                    <a:p>
                      <a:pPr marL="228600" indent="-228600" algn="just">
                        <a:buFont typeface="Arial" pitchFamily="34" charset="0"/>
                        <a:buChar char="•"/>
                      </a:pPr>
                      <a:r>
                        <a:rPr lang="en-US" sz="1800" kern="1200" dirty="0" smtClean="0">
                          <a:solidFill>
                            <a:schemeClr val="tx1"/>
                          </a:solidFill>
                          <a:latin typeface="+mn-lt"/>
                          <a:ea typeface="+mn-ea"/>
                          <a:cs typeface="+mn-cs"/>
                        </a:rPr>
                        <a:t>Explain various methods of Data Management and need of RDBMS</a:t>
                      </a:r>
                    </a:p>
                  </a:txBody>
                  <a:tcPr anchor="ctr"/>
                </a:tc>
                <a:tc>
                  <a:txBody>
                    <a:bodyPr/>
                    <a:lstStyle/>
                    <a:p>
                      <a:pPr algn="ctr"/>
                      <a:r>
                        <a:rPr lang="en-US" dirty="0" smtClean="0">
                          <a:solidFill>
                            <a:schemeClr val="tx1"/>
                          </a:solidFill>
                        </a:rPr>
                        <a:t>60</a:t>
                      </a:r>
                      <a:endParaRPr lang="en-US" dirty="0">
                        <a:solidFill>
                          <a:schemeClr val="tx1"/>
                        </a:solidFill>
                      </a:endParaRPr>
                    </a:p>
                  </a:txBody>
                  <a:tcPr anchor="ctr"/>
                </a:tc>
              </a:tr>
              <a:tr h="83820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Data Modeling</a:t>
                      </a:r>
                    </a:p>
                  </a:txBody>
                  <a:tcPr anchor="ctr"/>
                </a:tc>
                <a:tc>
                  <a:txBody>
                    <a:bodyPr/>
                    <a:lstStyle/>
                    <a:p>
                      <a:pPr marL="228600" marR="0" lvl="0" indent="-228600" algn="just" defTabSz="457200" rtl="0" eaLnBrk="1" fontAlgn="auto" latinLnBrk="0" hangingPunct="1">
                        <a:lnSpc>
                          <a:spcPct val="100000"/>
                        </a:lnSpc>
                        <a:spcBef>
                          <a:spcPts val="0"/>
                        </a:spcBef>
                        <a:spcAft>
                          <a:spcPts val="0"/>
                        </a:spcAft>
                        <a:buClrTx/>
                        <a:buSzTx/>
                        <a:buFont typeface="Arial" pitchFamily="34" charset="0"/>
                        <a:buChar char="•"/>
                        <a:tabLst/>
                        <a:defRPr/>
                      </a:pPr>
                      <a:r>
                        <a:rPr lang="en-US" sz="1800" kern="1200" dirty="0" smtClean="0">
                          <a:solidFill>
                            <a:schemeClr val="tx1"/>
                          </a:solidFill>
                          <a:latin typeface="+mn-lt"/>
                          <a:ea typeface="+mn-ea"/>
                          <a:cs typeface="+mn-cs"/>
                        </a:rPr>
                        <a:t>Describe Normalization, a method for creating an efficient data model</a:t>
                      </a:r>
                    </a:p>
                  </a:txBody>
                  <a:tcPr anchor="ctr"/>
                </a:tc>
                <a:tc>
                  <a:txBody>
                    <a:bodyPr/>
                    <a:lstStyle/>
                    <a:p>
                      <a:pPr algn="ctr"/>
                      <a:r>
                        <a:rPr lang="en-US" dirty="0" smtClean="0">
                          <a:solidFill>
                            <a:schemeClr val="tx1"/>
                          </a:solidFill>
                        </a:rPr>
                        <a:t>45</a:t>
                      </a:r>
                      <a:endParaRPr lang="en-US" dirty="0">
                        <a:solidFill>
                          <a:schemeClr val="tx1"/>
                        </a:solidFill>
                      </a:endParaRPr>
                    </a:p>
                  </a:txBody>
                  <a:tcPr anchor="ctr"/>
                </a:tc>
              </a:tr>
              <a:tr h="782568">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SQL</a:t>
                      </a:r>
                    </a:p>
                  </a:txBody>
                  <a:tcPr anchor="ctr"/>
                </a:tc>
                <a:tc>
                  <a:txBody>
                    <a:bodyPr/>
                    <a:lstStyle/>
                    <a:p>
                      <a:pPr marL="228600" marR="0" lvl="0" indent="-228600" algn="just" defTabSz="457200" rtl="0" eaLnBrk="1" fontAlgn="auto" latinLnBrk="0" hangingPunct="1">
                        <a:lnSpc>
                          <a:spcPct val="100000"/>
                        </a:lnSpc>
                        <a:spcBef>
                          <a:spcPts val="0"/>
                        </a:spcBef>
                        <a:spcAft>
                          <a:spcPts val="0"/>
                        </a:spcAft>
                        <a:buClrTx/>
                        <a:buSzTx/>
                        <a:buFont typeface="Arial" pitchFamily="34" charset="0"/>
                        <a:buChar char="•"/>
                        <a:tabLst/>
                        <a:defRPr/>
                      </a:pPr>
                      <a:r>
                        <a:rPr lang="en-US" sz="1800" kern="1200" dirty="0" smtClean="0">
                          <a:solidFill>
                            <a:schemeClr val="tx1"/>
                          </a:solidFill>
                          <a:latin typeface="+mn-lt"/>
                          <a:ea typeface="+mn-ea"/>
                          <a:cs typeface="+mn-cs"/>
                        </a:rPr>
                        <a:t>Explain data retrieval mechanism from database</a:t>
                      </a:r>
                    </a:p>
                  </a:txBody>
                  <a:tcPr anchor="ctr"/>
                </a:tc>
                <a:tc>
                  <a:txBody>
                    <a:bodyPr/>
                    <a:lstStyle/>
                    <a:p>
                      <a:pPr algn="ctr"/>
                      <a:r>
                        <a:rPr lang="en-US" dirty="0" smtClean="0">
                          <a:solidFill>
                            <a:schemeClr val="tx1"/>
                          </a:solidFill>
                        </a:rPr>
                        <a:t>60</a:t>
                      </a:r>
                      <a:endParaRPr lang="en-US" dirty="0">
                        <a:solidFill>
                          <a:schemeClr val="tx1"/>
                        </a:solidFill>
                      </a:endParaRPr>
                    </a:p>
                  </a:txBody>
                  <a:tcPr anchor="ctr"/>
                </a:tc>
              </a:tr>
              <a:tr h="762000">
                <a:tc>
                  <a:txBody>
                    <a:bodyPr/>
                    <a:lstStyle/>
                    <a:p>
                      <a:r>
                        <a:rPr lang="en-US" dirty="0" smtClean="0">
                          <a:solidFill>
                            <a:schemeClr val="tx1"/>
                          </a:solidFill>
                        </a:rPr>
                        <a:t>Database Roles</a:t>
                      </a:r>
                      <a:endParaRPr lang="en-US" dirty="0">
                        <a:solidFill>
                          <a:schemeClr val="tx1"/>
                        </a:solidFill>
                      </a:endParaRPr>
                    </a:p>
                  </a:txBody>
                  <a:tcPr anchor="ctr"/>
                </a:tc>
                <a:tc>
                  <a:txBody>
                    <a:bodyPr/>
                    <a:lstStyle/>
                    <a:p>
                      <a:pPr marL="228600" marR="0" lvl="0" indent="-228600" algn="just" defTabSz="457200" rtl="0" eaLnBrk="1" fontAlgn="auto" latinLnBrk="0" hangingPunct="1">
                        <a:lnSpc>
                          <a:spcPct val="100000"/>
                        </a:lnSpc>
                        <a:spcBef>
                          <a:spcPts val="0"/>
                        </a:spcBef>
                        <a:spcAft>
                          <a:spcPts val="0"/>
                        </a:spcAft>
                        <a:buClrTx/>
                        <a:buSzTx/>
                        <a:buFont typeface="Arial" pitchFamily="34" charset="0"/>
                        <a:buChar char="•"/>
                        <a:tabLst/>
                        <a:defRPr/>
                      </a:pPr>
                      <a:r>
                        <a:rPr lang="en-US" sz="1800" kern="1200" dirty="0" smtClean="0">
                          <a:solidFill>
                            <a:schemeClr val="tx1"/>
                          </a:solidFill>
                          <a:latin typeface="+mn-lt"/>
                          <a:ea typeface="+mn-ea"/>
                          <a:cs typeface="+mn-cs"/>
                        </a:rPr>
                        <a:t>Describe different database roles</a:t>
                      </a:r>
                    </a:p>
                  </a:txBody>
                  <a:tcPr anchor="ctr"/>
                </a:tc>
                <a:tc>
                  <a:txBody>
                    <a:bodyPr/>
                    <a:lstStyle/>
                    <a:p>
                      <a:pPr algn="ctr"/>
                      <a:r>
                        <a:rPr lang="en-US" dirty="0" smtClean="0">
                          <a:solidFill>
                            <a:schemeClr val="tx1"/>
                          </a:solidFill>
                        </a:rPr>
                        <a:t>30</a:t>
                      </a:r>
                      <a:endParaRPr lang="en-US" dirty="0">
                        <a:solidFill>
                          <a:schemeClr val="tx1"/>
                        </a:solidFill>
                      </a:endParaRPr>
                    </a:p>
                  </a:txBody>
                  <a:tcPr anchor="ctr"/>
                </a:tc>
              </a:tr>
            </a:tbl>
          </a:graphicData>
        </a:graphic>
      </p:graphicFrame>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228600" y="145140"/>
            <a:ext cx="8461376" cy="553998"/>
          </a:xfrm>
        </p:spPr>
        <p:txBody>
          <a:bodyPr/>
          <a:lstStyle/>
          <a:p>
            <a:r>
              <a:rPr lang="en-US" dirty="0" smtClean="0">
                <a:solidFill>
                  <a:schemeClr val="tx1"/>
                </a:solidFill>
              </a:rPr>
              <a:t>Users Classification</a:t>
            </a:r>
            <a:endParaRPr lang="en-US" dirty="0">
              <a:solidFill>
                <a:schemeClr val="tx1"/>
              </a:solidFill>
            </a:endParaRPr>
          </a:p>
        </p:txBody>
      </p:sp>
      <p:sp>
        <p:nvSpPr>
          <p:cNvPr id="5" name="Text Placeholder 4"/>
          <p:cNvSpPr>
            <a:spLocks noGrp="1"/>
          </p:cNvSpPr>
          <p:nvPr>
            <p:ph type="body" sz="quarter" idx="16"/>
          </p:nvPr>
        </p:nvSpPr>
        <p:spPr>
          <a:xfrm>
            <a:off x="381000" y="1143000"/>
            <a:ext cx="8240713" cy="5181600"/>
          </a:xfrm>
        </p:spPr>
        <p:txBody>
          <a:bodyPr/>
          <a:lstStyle/>
          <a:p>
            <a:pPr algn="just"/>
            <a:r>
              <a:rPr lang="en-US" dirty="0" smtClean="0">
                <a:solidFill>
                  <a:schemeClr val="tx1"/>
                </a:solidFill>
              </a:rPr>
              <a:t>A number of users can access database on demand using applications and interfaces provided by DBMS.</a:t>
            </a:r>
          </a:p>
          <a:p>
            <a:pPr algn="just"/>
            <a:endParaRPr lang="en-US" dirty="0" smtClean="0">
              <a:solidFill>
                <a:schemeClr val="tx1"/>
              </a:solidFill>
            </a:endParaRPr>
          </a:p>
          <a:p>
            <a:pPr algn="just"/>
            <a:r>
              <a:rPr lang="en-US" dirty="0" smtClean="0">
                <a:solidFill>
                  <a:schemeClr val="tx1"/>
                </a:solidFill>
              </a:rPr>
              <a:t> Each type of user needs different software capabilities:</a:t>
            </a:r>
          </a:p>
          <a:p>
            <a:pPr algn="just"/>
            <a:endParaRPr lang="en-US" sz="1200" dirty="0" smtClean="0">
              <a:solidFill>
                <a:schemeClr val="tx1"/>
              </a:solidFill>
            </a:endParaRPr>
          </a:p>
          <a:p>
            <a:pPr lvl="1" algn="just"/>
            <a:r>
              <a:rPr lang="en-US" sz="2000" dirty="0" smtClean="0">
                <a:solidFill>
                  <a:schemeClr val="tx1"/>
                </a:solidFill>
              </a:rPr>
              <a:t>Database administrator (DBA) is the person or group in charge of implementing database system within the organization.</a:t>
            </a:r>
          </a:p>
          <a:p>
            <a:pPr marL="457200" lvl="1" indent="0" algn="just">
              <a:buNone/>
            </a:pPr>
            <a:endParaRPr lang="en-US" sz="700" dirty="0" smtClean="0">
              <a:solidFill>
                <a:schemeClr val="tx1"/>
              </a:solidFill>
            </a:endParaRPr>
          </a:p>
          <a:p>
            <a:pPr lvl="1" algn="just"/>
            <a:r>
              <a:rPr lang="en-US" sz="2000" dirty="0" smtClean="0">
                <a:solidFill>
                  <a:schemeClr val="tx1"/>
                </a:solidFill>
              </a:rPr>
              <a:t>End users are people who sit at workstations and interact directly with the system.</a:t>
            </a:r>
          </a:p>
          <a:p>
            <a:pPr lvl="1" algn="just"/>
            <a:endParaRPr lang="en-US" sz="900" dirty="0" smtClean="0">
              <a:solidFill>
                <a:schemeClr val="tx1"/>
              </a:solidFill>
            </a:endParaRPr>
          </a:p>
          <a:p>
            <a:pPr lvl="1" algn="just"/>
            <a:r>
              <a:rPr lang="en-US" sz="2000" dirty="0" smtClean="0">
                <a:solidFill>
                  <a:schemeClr val="tx1"/>
                </a:solidFill>
              </a:rPr>
              <a:t>Application programmers interact with database by accessing data from programs written in various high-level programming languages.</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152400" y="145140"/>
            <a:ext cx="8537576" cy="553998"/>
          </a:xfrm>
        </p:spPr>
        <p:txBody>
          <a:bodyPr/>
          <a:lstStyle/>
          <a:p>
            <a:r>
              <a:rPr lang="en-US" dirty="0" smtClean="0">
                <a:solidFill>
                  <a:schemeClr val="tx1"/>
                </a:solidFill>
              </a:rPr>
              <a:t>Database Administrator (DBA)</a:t>
            </a:r>
            <a:endParaRPr lang="en-US" dirty="0">
              <a:solidFill>
                <a:schemeClr val="tx1"/>
              </a:solidFill>
            </a:endParaRPr>
          </a:p>
        </p:txBody>
      </p:sp>
      <p:sp>
        <p:nvSpPr>
          <p:cNvPr id="5" name="Text Placeholder 4"/>
          <p:cNvSpPr>
            <a:spLocks noGrp="1"/>
          </p:cNvSpPr>
          <p:nvPr>
            <p:ph type="body" sz="quarter" idx="16"/>
          </p:nvPr>
        </p:nvSpPr>
        <p:spPr>
          <a:xfrm>
            <a:off x="457200" y="990600"/>
            <a:ext cx="8240713" cy="5638800"/>
          </a:xfrm>
        </p:spPr>
        <p:txBody>
          <a:bodyPr/>
          <a:lstStyle/>
          <a:p>
            <a:r>
              <a:rPr lang="en-US" sz="2400" dirty="0" smtClean="0">
                <a:solidFill>
                  <a:schemeClr val="tx1"/>
                </a:solidFill>
              </a:rPr>
              <a:t>A Database Administrator can,</a:t>
            </a:r>
          </a:p>
          <a:p>
            <a:pPr lvl="1"/>
            <a:r>
              <a:rPr lang="en-US" sz="2000" dirty="0" smtClean="0">
                <a:solidFill>
                  <a:schemeClr val="tx1"/>
                </a:solidFill>
              </a:rPr>
              <a:t>Create and maintain databases</a:t>
            </a:r>
          </a:p>
          <a:p>
            <a:pPr lvl="2"/>
            <a:r>
              <a:rPr lang="en-US" sz="1800" dirty="0" smtClean="0">
                <a:solidFill>
                  <a:schemeClr val="tx1"/>
                </a:solidFill>
              </a:rPr>
              <a:t>Create Schemas, Tablespaces</a:t>
            </a:r>
          </a:p>
          <a:p>
            <a:pPr lvl="2"/>
            <a:r>
              <a:rPr lang="en-US" sz="1800" dirty="0" smtClean="0">
                <a:solidFill>
                  <a:schemeClr val="tx1"/>
                </a:solidFill>
              </a:rPr>
              <a:t>Create database objects</a:t>
            </a:r>
          </a:p>
          <a:p>
            <a:pPr lvl="2"/>
            <a:r>
              <a:rPr lang="en-US" sz="1800" dirty="0" smtClean="0">
                <a:solidFill>
                  <a:schemeClr val="tx1"/>
                </a:solidFill>
              </a:rPr>
              <a:t>Create and maintain users</a:t>
            </a:r>
          </a:p>
          <a:p>
            <a:pPr lvl="2"/>
            <a:r>
              <a:rPr lang="en-US" sz="1800" dirty="0" smtClean="0">
                <a:solidFill>
                  <a:schemeClr val="tx1"/>
                </a:solidFill>
              </a:rPr>
              <a:t>Create and maintain Roles and privileges</a:t>
            </a:r>
          </a:p>
          <a:p>
            <a:pPr lvl="2"/>
            <a:r>
              <a:rPr lang="en-US" sz="1800" dirty="0" smtClean="0">
                <a:solidFill>
                  <a:schemeClr val="tx1"/>
                </a:solidFill>
              </a:rPr>
              <a:t>Create backups</a:t>
            </a:r>
          </a:p>
          <a:p>
            <a:pPr lvl="1"/>
            <a:r>
              <a:rPr lang="en-US" sz="2000" dirty="0" smtClean="0">
                <a:solidFill>
                  <a:schemeClr val="tx1"/>
                </a:solidFill>
              </a:rPr>
              <a:t>Clone databases</a:t>
            </a:r>
          </a:p>
          <a:p>
            <a:pPr lvl="2"/>
            <a:r>
              <a:rPr lang="en-US" sz="1800" dirty="0" smtClean="0">
                <a:solidFill>
                  <a:schemeClr val="tx1"/>
                </a:solidFill>
              </a:rPr>
              <a:t>Copy a new database from existing database</a:t>
            </a:r>
          </a:p>
          <a:p>
            <a:pPr lvl="2" algn="just"/>
            <a:r>
              <a:rPr lang="en-US" sz="1800" dirty="0" smtClean="0">
                <a:solidFill>
                  <a:schemeClr val="tx1"/>
                </a:solidFill>
              </a:rPr>
              <a:t>This can be done to refresh instances or creating development/ testing instances as that of production</a:t>
            </a:r>
          </a:p>
          <a:p>
            <a:pPr lvl="1"/>
            <a:r>
              <a:rPr lang="en-US" sz="2000" dirty="0" smtClean="0">
                <a:solidFill>
                  <a:schemeClr val="tx1"/>
                </a:solidFill>
              </a:rPr>
              <a:t>Monitor database performance</a:t>
            </a:r>
          </a:p>
          <a:p>
            <a:pPr lvl="2"/>
            <a:r>
              <a:rPr lang="en-US" sz="1800" dirty="0" smtClean="0">
                <a:solidFill>
                  <a:schemeClr val="tx1"/>
                </a:solidFill>
              </a:rPr>
              <a:t>Resources utilization</a:t>
            </a:r>
          </a:p>
          <a:p>
            <a:pPr lvl="1"/>
            <a:r>
              <a:rPr lang="en-US" sz="2000" dirty="0" smtClean="0">
                <a:solidFill>
                  <a:schemeClr val="tx1"/>
                </a:solidFill>
              </a:rPr>
              <a:t>Performance tuning</a:t>
            </a:r>
          </a:p>
          <a:p>
            <a:pPr lvl="2"/>
            <a:r>
              <a:rPr lang="en-US" sz="1800" dirty="0" smtClean="0">
                <a:solidFill>
                  <a:schemeClr val="tx1"/>
                </a:solidFill>
              </a:rPr>
              <a:t>Review queries that are causing performance bottlenecks</a:t>
            </a:r>
          </a:p>
          <a:p>
            <a:pPr lvl="2"/>
            <a:r>
              <a:rPr lang="en-US" sz="1800" dirty="0" smtClean="0">
                <a:solidFill>
                  <a:schemeClr val="tx1"/>
                </a:solidFill>
              </a:rPr>
              <a:t>Identifying areas of queries that can be improved</a:t>
            </a:r>
          </a:p>
          <a:p>
            <a:pPr lvl="1"/>
            <a:endParaRPr lang="en-US" dirty="0" smtClean="0"/>
          </a:p>
          <a:p>
            <a:pPr lvl="1"/>
            <a:endParaRPr lang="en-US" dirty="0" smtClean="0"/>
          </a:p>
          <a:p>
            <a:pPr lvl="1"/>
            <a:endParaRPr lang="en-US" dirty="0" smtClean="0"/>
          </a:p>
          <a:p>
            <a:pPr lvl="1"/>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590800" y="4724400"/>
            <a:ext cx="3581400" cy="1752600"/>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smtClean="0">
                <a:solidFill>
                  <a:schemeClr val="tx1"/>
                </a:solidFill>
              </a:rPr>
              <a:t>Database Management System Installed with Databases</a:t>
            </a:r>
          </a:p>
          <a:p>
            <a:pPr algn="ctr"/>
            <a:endParaRPr lang="en-US" sz="1600" b="1" dirty="0" smtClean="0">
              <a:solidFill>
                <a:schemeClr val="tx1"/>
              </a:solidFill>
            </a:endParaRPr>
          </a:p>
          <a:p>
            <a:pPr algn="ctr"/>
            <a:endParaRPr lang="en-US" b="1" dirty="0" smtClean="0">
              <a:solidFill>
                <a:schemeClr val="tx1"/>
              </a:solidFill>
            </a:endParaRPr>
          </a:p>
          <a:p>
            <a:pPr algn="ctr"/>
            <a:endParaRPr lang="en-US" b="1" dirty="0" smtClean="0">
              <a:solidFill>
                <a:schemeClr val="tx1"/>
              </a:solidFill>
            </a:endParaRPr>
          </a:p>
          <a:p>
            <a:pPr algn="ctr"/>
            <a:endParaRPr lang="en-US" b="1" dirty="0">
              <a:solidFill>
                <a:schemeClr val="tx1"/>
              </a:solidFill>
            </a:endParaRPr>
          </a:p>
        </p:txBody>
      </p:sp>
      <p:sp>
        <p:nvSpPr>
          <p:cNvPr id="2" name="Text Placeholder 1"/>
          <p:cNvSpPr>
            <a:spLocks noGrp="1"/>
          </p:cNvSpPr>
          <p:nvPr>
            <p:ph type="body" sz="quarter" idx="11"/>
          </p:nvPr>
        </p:nvSpPr>
        <p:spPr>
          <a:xfrm>
            <a:off x="228600" y="145140"/>
            <a:ext cx="8461376" cy="553998"/>
          </a:xfrm>
        </p:spPr>
        <p:txBody>
          <a:bodyPr/>
          <a:lstStyle/>
          <a:p>
            <a:r>
              <a:rPr lang="en-US" dirty="0" smtClean="0">
                <a:solidFill>
                  <a:schemeClr val="tx1"/>
                </a:solidFill>
              </a:rPr>
              <a:t>End User</a:t>
            </a:r>
            <a:endParaRPr lang="en-US" dirty="0">
              <a:solidFill>
                <a:schemeClr val="tx1"/>
              </a:solidFill>
            </a:endParaRPr>
          </a:p>
        </p:txBody>
      </p:sp>
      <p:sp>
        <p:nvSpPr>
          <p:cNvPr id="3" name="Text Placeholder 2"/>
          <p:cNvSpPr>
            <a:spLocks noGrp="1"/>
          </p:cNvSpPr>
          <p:nvPr>
            <p:ph type="body" sz="quarter" idx="16"/>
          </p:nvPr>
        </p:nvSpPr>
        <p:spPr>
          <a:xfrm>
            <a:off x="457200" y="1029419"/>
            <a:ext cx="8240713" cy="5410200"/>
          </a:xfrm>
        </p:spPr>
        <p:txBody>
          <a:bodyPr>
            <a:normAutofit/>
          </a:bodyPr>
          <a:lstStyle/>
          <a:p>
            <a:pPr algn="just"/>
            <a:r>
              <a:rPr lang="en-US" dirty="0" smtClean="0">
                <a:solidFill>
                  <a:schemeClr val="tx1"/>
                </a:solidFill>
              </a:rPr>
              <a:t>People interface with a DBMS Though proprietary interface / any developed application and data is accessed is either with firing Queries or through the developed application depending on requirement of Data. </a:t>
            </a:r>
            <a:endParaRPr lang="en-US" dirty="0">
              <a:solidFill>
                <a:schemeClr val="tx1"/>
              </a:solidFill>
            </a:endParaRPr>
          </a:p>
        </p:txBody>
      </p:sp>
      <p:sp>
        <p:nvSpPr>
          <p:cNvPr id="5" name="Cloud 4"/>
          <p:cNvSpPr/>
          <p:nvPr/>
        </p:nvSpPr>
        <p:spPr>
          <a:xfrm>
            <a:off x="3429000" y="2362200"/>
            <a:ext cx="1447800" cy="838200"/>
          </a:xfrm>
          <a:prstGeom prst="clou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smtClean="0">
                <a:solidFill>
                  <a:schemeClr val="tx1"/>
                </a:solidFill>
              </a:rPr>
              <a:t>End Users</a:t>
            </a:r>
            <a:endParaRPr lang="en-US" sz="1600" b="1" dirty="0">
              <a:solidFill>
                <a:schemeClr val="tx1"/>
              </a:solidFill>
            </a:endParaRPr>
          </a:p>
        </p:txBody>
      </p:sp>
      <p:sp>
        <p:nvSpPr>
          <p:cNvPr id="6" name="Can 5"/>
          <p:cNvSpPr/>
          <p:nvPr/>
        </p:nvSpPr>
        <p:spPr>
          <a:xfrm>
            <a:off x="2743200" y="5334000"/>
            <a:ext cx="990600" cy="1066800"/>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Can 6"/>
          <p:cNvSpPr/>
          <p:nvPr/>
        </p:nvSpPr>
        <p:spPr>
          <a:xfrm>
            <a:off x="5029200" y="5334000"/>
            <a:ext cx="990600" cy="1066800"/>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Can 7"/>
          <p:cNvSpPr/>
          <p:nvPr/>
        </p:nvSpPr>
        <p:spPr>
          <a:xfrm>
            <a:off x="3886200" y="5334000"/>
            <a:ext cx="990600" cy="1066800"/>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2514600" y="3810000"/>
            <a:ext cx="990600" cy="609600"/>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Proprietary Application</a:t>
            </a:r>
            <a:endParaRPr lang="en-US" sz="1200" dirty="0">
              <a:solidFill>
                <a:schemeClr val="tx1"/>
              </a:solidFill>
            </a:endParaRPr>
          </a:p>
        </p:txBody>
      </p:sp>
      <p:sp>
        <p:nvSpPr>
          <p:cNvPr id="11" name="Rectangle 10"/>
          <p:cNvSpPr/>
          <p:nvPr/>
        </p:nvSpPr>
        <p:spPr>
          <a:xfrm>
            <a:off x="3688080" y="3810000"/>
            <a:ext cx="990600" cy="609600"/>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PL/SQL Program</a:t>
            </a:r>
            <a:endParaRPr lang="en-US" sz="1200" dirty="0">
              <a:solidFill>
                <a:schemeClr val="tx1"/>
              </a:solidFill>
            </a:endParaRPr>
          </a:p>
        </p:txBody>
      </p:sp>
      <p:sp>
        <p:nvSpPr>
          <p:cNvPr id="12" name="Rectangle 11"/>
          <p:cNvSpPr/>
          <p:nvPr/>
        </p:nvSpPr>
        <p:spPr>
          <a:xfrm>
            <a:off x="4876800" y="3810000"/>
            <a:ext cx="990600" cy="609600"/>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End User Application</a:t>
            </a:r>
            <a:endParaRPr lang="en-US" sz="1200" dirty="0">
              <a:solidFill>
                <a:schemeClr val="tx1"/>
              </a:solidFill>
            </a:endParaRPr>
          </a:p>
        </p:txBody>
      </p:sp>
      <p:sp>
        <p:nvSpPr>
          <p:cNvPr id="14" name="Left Brace 13"/>
          <p:cNvSpPr/>
          <p:nvPr/>
        </p:nvSpPr>
        <p:spPr>
          <a:xfrm rot="5400000">
            <a:off x="3924300" y="2552700"/>
            <a:ext cx="457200" cy="2057400"/>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5" name="Left Brace 14"/>
          <p:cNvSpPr/>
          <p:nvPr/>
        </p:nvSpPr>
        <p:spPr>
          <a:xfrm rot="16200000">
            <a:off x="4000500" y="3619500"/>
            <a:ext cx="381000" cy="1981200"/>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228600" y="145140"/>
            <a:ext cx="8461376" cy="553998"/>
          </a:xfrm>
        </p:spPr>
        <p:txBody>
          <a:bodyPr/>
          <a:lstStyle/>
          <a:p>
            <a:r>
              <a:rPr lang="en-US" dirty="0" smtClean="0">
                <a:solidFill>
                  <a:schemeClr val="tx1"/>
                </a:solidFill>
              </a:rPr>
              <a:t>Programmer / Developer</a:t>
            </a:r>
            <a:endParaRPr lang="en-US" dirty="0">
              <a:solidFill>
                <a:schemeClr val="tx1"/>
              </a:solidFill>
            </a:endParaRPr>
          </a:p>
        </p:txBody>
      </p:sp>
      <p:sp>
        <p:nvSpPr>
          <p:cNvPr id="3" name="Text Placeholder 2"/>
          <p:cNvSpPr>
            <a:spLocks noGrp="1"/>
          </p:cNvSpPr>
          <p:nvPr>
            <p:ph type="body" sz="quarter" idx="16"/>
          </p:nvPr>
        </p:nvSpPr>
        <p:spPr>
          <a:xfrm>
            <a:off x="457200" y="1066800"/>
            <a:ext cx="8382000" cy="5486400"/>
          </a:xfrm>
        </p:spPr>
        <p:txBody>
          <a:bodyPr>
            <a:normAutofit/>
          </a:bodyPr>
          <a:lstStyle/>
          <a:p>
            <a:pPr algn="just"/>
            <a:r>
              <a:rPr lang="en-US" dirty="0" smtClean="0">
                <a:solidFill>
                  <a:schemeClr val="tx1"/>
                </a:solidFill>
              </a:rPr>
              <a:t>Though database design and data modeling is very crucial in software development, success of software lies in how to present the data</a:t>
            </a:r>
          </a:p>
          <a:p>
            <a:pPr algn="just"/>
            <a:endParaRPr lang="en-US" dirty="0" smtClean="0">
              <a:solidFill>
                <a:schemeClr val="tx1"/>
              </a:solidFill>
            </a:endParaRPr>
          </a:p>
          <a:p>
            <a:pPr algn="just"/>
            <a:r>
              <a:rPr lang="en-US" dirty="0" smtClean="0">
                <a:solidFill>
                  <a:schemeClr val="tx1"/>
                </a:solidFill>
              </a:rPr>
              <a:t>Data manipulation &amp; presentation is taken care by PL/SQL</a:t>
            </a:r>
          </a:p>
          <a:p>
            <a:pPr lvl="1" algn="just"/>
            <a:r>
              <a:rPr lang="en-US" dirty="0" smtClean="0">
                <a:solidFill>
                  <a:schemeClr val="tx1"/>
                </a:solidFill>
              </a:rPr>
              <a:t>PL/SQL stands for Procedural Language/Structured Query Language</a:t>
            </a:r>
          </a:p>
          <a:p>
            <a:pPr algn="just"/>
            <a:endParaRPr lang="en-US" dirty="0" smtClean="0">
              <a:solidFill>
                <a:schemeClr val="tx1"/>
              </a:solidFill>
            </a:endParaRPr>
          </a:p>
          <a:p>
            <a:pPr algn="just"/>
            <a:r>
              <a:rPr lang="en-US" dirty="0" smtClean="0">
                <a:solidFill>
                  <a:schemeClr val="tx1"/>
                </a:solidFill>
              </a:rPr>
              <a:t>PL/SQL combines,</a:t>
            </a:r>
          </a:p>
          <a:p>
            <a:pPr lvl="1" algn="just"/>
            <a:r>
              <a:rPr lang="en-US" dirty="0" smtClean="0">
                <a:solidFill>
                  <a:schemeClr val="tx1"/>
                </a:solidFill>
              </a:rPr>
              <a:t>SQL  and</a:t>
            </a:r>
          </a:p>
          <a:p>
            <a:pPr lvl="1" algn="just"/>
            <a:r>
              <a:rPr lang="en-US" dirty="0" smtClean="0">
                <a:solidFill>
                  <a:schemeClr val="tx1"/>
                </a:solidFill>
              </a:rPr>
              <a:t>Programming language features</a:t>
            </a:r>
          </a:p>
          <a:p>
            <a:pPr lvl="2" algn="just"/>
            <a:r>
              <a:rPr lang="en-US" dirty="0" smtClean="0">
                <a:solidFill>
                  <a:schemeClr val="tx1"/>
                </a:solidFill>
              </a:rPr>
              <a:t>Looping statements </a:t>
            </a:r>
            <a:r>
              <a:rPr lang="en-US" dirty="0" smtClean="0">
                <a:solidFill>
                  <a:schemeClr val="tx1"/>
                </a:solidFill>
                <a:sym typeface="Wingdings" pitchFamily="2" charset="2"/>
              </a:rPr>
              <a:t> Basic Loop/For Loop/While Loop</a:t>
            </a:r>
            <a:endParaRPr lang="en-US" dirty="0" smtClean="0">
              <a:solidFill>
                <a:schemeClr val="tx1"/>
              </a:solidFill>
            </a:endParaRPr>
          </a:p>
          <a:p>
            <a:pPr lvl="2" algn="just"/>
            <a:r>
              <a:rPr lang="en-US" dirty="0" smtClean="0">
                <a:solidFill>
                  <a:schemeClr val="tx1"/>
                </a:solidFill>
              </a:rPr>
              <a:t>Conditional constructs </a:t>
            </a:r>
            <a:r>
              <a:rPr lang="en-US" dirty="0" smtClean="0">
                <a:solidFill>
                  <a:schemeClr val="tx1"/>
                </a:solidFill>
                <a:sym typeface="Wingdings" pitchFamily="2" charset="2"/>
              </a:rPr>
              <a:t> If .. Then...End if/ If .. Then …..else … end if</a:t>
            </a:r>
            <a:endParaRPr lang="en-US" dirty="0" smtClean="0">
              <a:solidFill>
                <a:schemeClr val="tx1"/>
              </a:solidFill>
            </a:endParaRPr>
          </a:p>
          <a:p>
            <a:pPr lvl="2" algn="just"/>
            <a:r>
              <a:rPr lang="en-US" dirty="0" smtClean="0">
                <a:solidFill>
                  <a:schemeClr val="tx1"/>
                </a:solidFill>
              </a:rPr>
              <a:t>Multi-row processing </a:t>
            </a:r>
            <a:r>
              <a:rPr lang="en-US" dirty="0" smtClean="0">
                <a:solidFill>
                  <a:schemeClr val="tx1"/>
                </a:solidFill>
                <a:sym typeface="Wingdings" pitchFamily="2" charset="2"/>
              </a:rPr>
              <a:t> Cursors</a:t>
            </a:r>
            <a:endParaRPr lang="en-US" dirty="0" smtClean="0">
              <a:solidFill>
                <a:schemeClr val="tx1"/>
              </a:solidFill>
            </a:endParaRPr>
          </a:p>
          <a:p>
            <a:pPr lvl="2" algn="just"/>
            <a:r>
              <a:rPr lang="en-US" dirty="0" smtClean="0">
                <a:solidFill>
                  <a:schemeClr val="tx1"/>
                </a:solidFill>
              </a:rPr>
              <a:t>Error handling </a:t>
            </a:r>
            <a:r>
              <a:rPr lang="en-US" dirty="0" smtClean="0">
                <a:solidFill>
                  <a:schemeClr val="tx1"/>
                </a:solidFill>
                <a:sym typeface="Wingdings" pitchFamily="2" charset="2"/>
              </a:rPr>
              <a:t> Predefined/User defined/Non predefined exceptions</a:t>
            </a:r>
            <a:endParaRPr lang="en-US" dirty="0" smtClean="0">
              <a:solidFill>
                <a:schemeClr val="tx1"/>
              </a:solidFill>
            </a:endParaRPr>
          </a:p>
          <a:p>
            <a:pPr lvl="2" algn="just"/>
            <a:r>
              <a:rPr lang="en-US" dirty="0" smtClean="0">
                <a:solidFill>
                  <a:schemeClr val="tx1"/>
                </a:solidFill>
              </a:rPr>
              <a:t>Advanced data handling techniques </a:t>
            </a:r>
            <a:r>
              <a:rPr lang="en-US" dirty="0" smtClean="0">
                <a:solidFill>
                  <a:schemeClr val="tx1"/>
                </a:solidFill>
                <a:sym typeface="Wingdings" pitchFamily="2" charset="2"/>
              </a:rPr>
              <a:t> Collections/</a:t>
            </a:r>
            <a:r>
              <a:rPr lang="en-US" dirty="0" err="1" smtClean="0">
                <a:solidFill>
                  <a:schemeClr val="tx1"/>
                </a:solidFill>
                <a:sym typeface="Wingdings" pitchFamily="2" charset="2"/>
              </a:rPr>
              <a:t>Varrays</a:t>
            </a:r>
            <a:endParaRPr lang="en-US" dirty="0" smtClean="0">
              <a:solidFill>
                <a:schemeClr val="tx1"/>
              </a:solidFill>
            </a:endParaRPr>
          </a:p>
          <a:p>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1"/>
          </p:nvPr>
        </p:nvSpPr>
        <p:spPr>
          <a:xfrm>
            <a:off x="228600" y="145140"/>
            <a:ext cx="8461376" cy="553998"/>
          </a:xfrm>
        </p:spPr>
        <p:txBody>
          <a:bodyPr/>
          <a:lstStyle/>
          <a:p>
            <a:r>
              <a:rPr lang="en-US" dirty="0" smtClean="0">
                <a:solidFill>
                  <a:schemeClr val="tx1"/>
                </a:solidFill>
              </a:rPr>
              <a:t>Summary</a:t>
            </a:r>
            <a:endParaRPr lang="en-US" dirty="0">
              <a:solidFill>
                <a:schemeClr val="tx1"/>
              </a:solidFill>
            </a:endParaRPr>
          </a:p>
        </p:txBody>
      </p:sp>
      <p:sp>
        <p:nvSpPr>
          <p:cNvPr id="11" name="Text Placeholder 10"/>
          <p:cNvSpPr>
            <a:spLocks noGrp="1"/>
          </p:cNvSpPr>
          <p:nvPr>
            <p:ph type="body" sz="quarter" idx="16"/>
          </p:nvPr>
        </p:nvSpPr>
        <p:spPr>
          <a:xfrm>
            <a:off x="457200" y="1066800"/>
            <a:ext cx="8240713" cy="4473575"/>
          </a:xfrm>
        </p:spPr>
        <p:txBody>
          <a:bodyPr>
            <a:normAutofit/>
          </a:bodyPr>
          <a:lstStyle/>
          <a:p>
            <a:pPr>
              <a:buNone/>
            </a:pPr>
            <a:r>
              <a:rPr lang="en-US" dirty="0" smtClean="0">
                <a:solidFill>
                  <a:schemeClr val="tx1"/>
                </a:solidFill>
              </a:rPr>
              <a:t>In this module, we discussed:</a:t>
            </a:r>
          </a:p>
          <a:p>
            <a:pPr algn="just">
              <a:buNone/>
            </a:pPr>
            <a:r>
              <a:rPr lang="en-US" dirty="0" smtClean="0">
                <a:solidFill>
                  <a:schemeClr val="tx1"/>
                </a:solidFill>
              </a:rPr>
              <a:t> </a:t>
            </a:r>
          </a:p>
          <a:p>
            <a:pPr algn="just"/>
            <a:r>
              <a:rPr lang="en-US" dirty="0" smtClean="0">
                <a:solidFill>
                  <a:schemeClr val="tx1"/>
                </a:solidFill>
              </a:rPr>
              <a:t>Various methods of Data Management and need of RDBMS</a:t>
            </a:r>
          </a:p>
          <a:p>
            <a:pPr algn="just"/>
            <a:r>
              <a:rPr lang="en-US" dirty="0" smtClean="0">
                <a:solidFill>
                  <a:schemeClr val="tx1"/>
                </a:solidFill>
              </a:rPr>
              <a:t>Normalization, a method for creating an efficient data model</a:t>
            </a:r>
          </a:p>
          <a:p>
            <a:pPr algn="just"/>
            <a:r>
              <a:rPr lang="en-US" dirty="0" smtClean="0">
                <a:solidFill>
                  <a:schemeClr val="tx1"/>
                </a:solidFill>
              </a:rPr>
              <a:t>Data retrieval mechanism from database</a:t>
            </a:r>
          </a:p>
          <a:p>
            <a:pPr algn="just"/>
            <a:r>
              <a:rPr lang="en-US" dirty="0" smtClean="0">
                <a:solidFill>
                  <a:schemeClr val="tx1"/>
                </a:solidFill>
              </a:rPr>
              <a:t>Different database roles</a:t>
            </a:r>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152400" y="145140"/>
            <a:ext cx="8537576" cy="553998"/>
          </a:xfrm>
        </p:spPr>
        <p:txBody>
          <a:bodyPr/>
          <a:lstStyle/>
          <a:p>
            <a:r>
              <a:rPr lang="en-US" dirty="0" smtClean="0">
                <a:solidFill>
                  <a:schemeClr val="tx1"/>
                </a:solidFill>
              </a:rPr>
              <a:t>References</a:t>
            </a:r>
            <a:endParaRPr lang="en-US" dirty="0">
              <a:solidFill>
                <a:schemeClr val="tx1"/>
              </a:solidFill>
            </a:endParaRPr>
          </a:p>
        </p:txBody>
      </p:sp>
      <p:sp>
        <p:nvSpPr>
          <p:cNvPr id="3" name="Text Placeholder 2"/>
          <p:cNvSpPr>
            <a:spLocks noGrp="1"/>
          </p:cNvSpPr>
          <p:nvPr>
            <p:ph type="body" sz="quarter" idx="16"/>
          </p:nvPr>
        </p:nvSpPr>
        <p:spPr>
          <a:xfrm>
            <a:off x="228600" y="914400"/>
            <a:ext cx="8458200" cy="5562600"/>
          </a:xfrm>
        </p:spPr>
        <p:txBody>
          <a:bodyPr>
            <a:normAutofit fontScale="92500" lnSpcReduction="10000"/>
          </a:bodyPr>
          <a:lstStyle/>
          <a:p>
            <a:pPr marL="514350" indent="-457200" algn="just">
              <a:defRPr/>
            </a:pPr>
            <a:r>
              <a:rPr lang="en-US" sz="1900" dirty="0" smtClean="0">
                <a:solidFill>
                  <a:schemeClr val="tx1"/>
                </a:solidFill>
              </a:rPr>
              <a:t>Department of Computer Engineering, Middle East Technical University (METU)(1967). </a:t>
            </a:r>
            <a:r>
              <a:rPr lang="en-US" sz="1900" i="1" dirty="0" smtClean="0">
                <a:solidFill>
                  <a:schemeClr val="tx1"/>
                </a:solidFill>
              </a:rPr>
              <a:t>Entity- Relationship Model</a:t>
            </a:r>
            <a:r>
              <a:rPr lang="en-US" sz="1900" dirty="0" smtClean="0">
                <a:solidFill>
                  <a:schemeClr val="tx1"/>
                </a:solidFill>
              </a:rPr>
              <a:t>. Retrieved on, January 3, 2011, from, </a:t>
            </a:r>
            <a:r>
              <a:rPr lang="en-US" sz="1900" u="sng" dirty="0" smtClean="0">
                <a:solidFill>
                  <a:schemeClr val="tx1"/>
                </a:solidFill>
                <a:hlinkClick r:id="rId3"/>
              </a:rPr>
              <a:t>www.ceng.metu.edu.tr</a:t>
            </a:r>
            <a:endParaRPr lang="en-US" sz="1900" dirty="0" smtClean="0">
              <a:solidFill>
                <a:schemeClr val="tx1"/>
              </a:solidFill>
            </a:endParaRPr>
          </a:p>
          <a:p>
            <a:pPr marL="514350" indent="-457200" algn="just">
              <a:defRPr/>
            </a:pPr>
            <a:r>
              <a:rPr lang="en-US" sz="1900" dirty="0" err="1" smtClean="0">
                <a:solidFill>
                  <a:schemeClr val="tx1"/>
                </a:solidFill>
              </a:rPr>
              <a:t>Elmasri</a:t>
            </a:r>
            <a:r>
              <a:rPr lang="en-US" sz="1900" dirty="0" smtClean="0">
                <a:solidFill>
                  <a:schemeClr val="tx1"/>
                </a:solidFill>
              </a:rPr>
              <a:t> and </a:t>
            </a:r>
            <a:r>
              <a:rPr lang="en-US" sz="1900" dirty="0" err="1" smtClean="0">
                <a:solidFill>
                  <a:schemeClr val="tx1"/>
                </a:solidFill>
              </a:rPr>
              <a:t>Navathe</a:t>
            </a:r>
            <a:r>
              <a:rPr lang="en-US" sz="1900" dirty="0" smtClean="0">
                <a:solidFill>
                  <a:schemeClr val="tx1"/>
                </a:solidFill>
              </a:rPr>
              <a:t>. Fundamentals of Database Systems. Ed 4. New Delhi: Addison Wesley, 2003.</a:t>
            </a:r>
          </a:p>
          <a:p>
            <a:pPr marL="514350" indent="-457200" algn="just">
              <a:defRPr/>
            </a:pPr>
            <a:r>
              <a:rPr lang="en-US" sz="1900" dirty="0" smtClean="0">
                <a:solidFill>
                  <a:schemeClr val="tx1"/>
                </a:solidFill>
              </a:rPr>
              <a:t>Gupta, </a:t>
            </a:r>
            <a:r>
              <a:rPr lang="en-US" sz="1900" dirty="0" err="1" smtClean="0">
                <a:solidFill>
                  <a:schemeClr val="tx1"/>
                </a:solidFill>
              </a:rPr>
              <a:t>Satinder</a:t>
            </a:r>
            <a:r>
              <a:rPr lang="en-US" sz="1900" dirty="0" smtClean="0">
                <a:solidFill>
                  <a:schemeClr val="tx1"/>
                </a:solidFill>
              </a:rPr>
              <a:t> </a:t>
            </a:r>
            <a:r>
              <a:rPr lang="en-US" sz="1900" dirty="0" err="1">
                <a:solidFill>
                  <a:schemeClr val="tx1"/>
                </a:solidFill>
              </a:rPr>
              <a:t>Bal</a:t>
            </a:r>
            <a:r>
              <a:rPr lang="en-US" sz="1900" dirty="0">
                <a:solidFill>
                  <a:schemeClr val="tx1"/>
                </a:solidFill>
              </a:rPr>
              <a:t> </a:t>
            </a:r>
            <a:r>
              <a:rPr lang="en-US" sz="1900" dirty="0" smtClean="0">
                <a:solidFill>
                  <a:schemeClr val="tx1"/>
                </a:solidFill>
              </a:rPr>
              <a:t>and Mittal, Aditya. </a:t>
            </a:r>
            <a:r>
              <a:rPr lang="en-US" sz="1900" i="1" dirty="0" smtClean="0">
                <a:solidFill>
                  <a:schemeClr val="tx1"/>
                </a:solidFill>
              </a:rPr>
              <a:t>Introduction to Database Management System. </a:t>
            </a:r>
            <a:r>
              <a:rPr lang="en-US" sz="1900" dirty="0" smtClean="0">
                <a:solidFill>
                  <a:schemeClr val="tx1"/>
                </a:solidFill>
              </a:rPr>
              <a:t>University Science Press, 2009.</a:t>
            </a:r>
          </a:p>
          <a:p>
            <a:pPr marL="514350" indent="-457200">
              <a:defRPr/>
            </a:pPr>
            <a:r>
              <a:rPr lang="en-US" sz="1900" dirty="0" smtClean="0">
                <a:solidFill>
                  <a:schemeClr val="tx1"/>
                </a:solidFill>
              </a:rPr>
              <a:t>Oracle (2003). </a:t>
            </a:r>
            <a:r>
              <a:rPr lang="en-US" sz="1900" i="1" dirty="0" smtClean="0">
                <a:solidFill>
                  <a:schemeClr val="tx1"/>
                </a:solidFill>
              </a:rPr>
              <a:t>Alter Table. Database SQL Reference 10g Release 1 (10.1). </a:t>
            </a:r>
            <a:r>
              <a:rPr lang="en-US" sz="1900" dirty="0" smtClean="0">
                <a:solidFill>
                  <a:schemeClr val="tx1"/>
                </a:solidFill>
              </a:rPr>
              <a:t>Retrieved on Mar 22, 2012 from, </a:t>
            </a:r>
            <a:r>
              <a:rPr lang="en-US" sz="1900" dirty="0" smtClean="0">
                <a:solidFill>
                  <a:schemeClr val="tx1"/>
                </a:solidFill>
                <a:hlinkClick r:id="rId4"/>
              </a:rPr>
              <a:t>http://docs.oracle.com/cd/B13789_01/server.101/b10759/statements_3001.htm#i2198239</a:t>
            </a:r>
            <a:endParaRPr lang="en-US" sz="1900" dirty="0" smtClean="0">
              <a:solidFill>
                <a:schemeClr val="tx1"/>
              </a:solidFill>
            </a:endParaRPr>
          </a:p>
          <a:p>
            <a:pPr marL="514350" indent="-457200">
              <a:defRPr/>
            </a:pPr>
            <a:r>
              <a:rPr lang="en-US" sz="1900" dirty="0">
                <a:solidFill>
                  <a:schemeClr val="tx1"/>
                </a:solidFill>
              </a:rPr>
              <a:t>Oracle (2003</a:t>
            </a:r>
            <a:r>
              <a:rPr lang="en-US" sz="1900" dirty="0" smtClean="0">
                <a:solidFill>
                  <a:schemeClr val="tx1"/>
                </a:solidFill>
              </a:rPr>
              <a:t>). Drop Table. Database SQL Reference 10g Release 1 (10.1) Retrieved on Mar 22, 2012, from, </a:t>
            </a:r>
            <a:r>
              <a:rPr lang="en-US" sz="1900" dirty="0" smtClean="0">
                <a:solidFill>
                  <a:schemeClr val="tx1"/>
                </a:solidFill>
                <a:hlinkClick r:id="rId5"/>
              </a:rPr>
              <a:t>http://docs.oracle.com/cd/B13789_01/server.101/b10759/statements_9003.htm#sthref6370</a:t>
            </a:r>
            <a:endParaRPr lang="en-US" sz="1900" dirty="0" smtClean="0">
              <a:solidFill>
                <a:schemeClr val="tx1"/>
              </a:solidFill>
            </a:endParaRPr>
          </a:p>
          <a:p>
            <a:pPr marL="514350" indent="-457200">
              <a:defRPr/>
            </a:pPr>
            <a:r>
              <a:rPr lang="en-US" sz="1900" dirty="0">
                <a:solidFill>
                  <a:schemeClr val="tx1"/>
                </a:solidFill>
              </a:rPr>
              <a:t>Oracle (2003). Select</a:t>
            </a:r>
            <a:r>
              <a:rPr lang="en-US" sz="1900" dirty="0" smtClean="0">
                <a:solidFill>
                  <a:schemeClr val="tx1"/>
                </a:solidFill>
              </a:rPr>
              <a:t>. Database SQL Reference 10g Release 1 (10.1) Retrieved on Mar 22, 2012, from, </a:t>
            </a:r>
            <a:r>
              <a:rPr lang="en-US" sz="1900" dirty="0" smtClean="0">
                <a:solidFill>
                  <a:schemeClr val="tx1"/>
                </a:solidFill>
                <a:hlinkClick r:id="rId6"/>
              </a:rPr>
              <a:t>http://docs.oracle.com/cd/B13789_01/server.101/b10759/statements_10002.htm#sthref7142</a:t>
            </a:r>
            <a:endParaRPr lang="en-US" sz="1900" dirty="0" smtClean="0">
              <a:solidFill>
                <a:schemeClr val="tx1"/>
              </a:solidFill>
            </a:endParaRPr>
          </a:p>
          <a:p>
            <a:pPr marL="514350" indent="-457200">
              <a:defRPr/>
            </a:pPr>
            <a:endParaRPr lang="en-US" dirty="0" smtClean="0"/>
          </a:p>
          <a:p>
            <a:pPr marL="514350" indent="-457200" algn="just">
              <a:defRPr/>
            </a:pPr>
            <a:endParaRPr lang="en-US" dirty="0" smtClean="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0" y="2743200"/>
            <a:ext cx="4203553" cy="553998"/>
          </a:xfrm>
        </p:spPr>
        <p:txBody>
          <a:bodyPr/>
          <a:lstStyle/>
          <a:p>
            <a:pPr algn="r"/>
            <a:r>
              <a:rPr lang="en-US" b="0" dirty="0" smtClean="0"/>
              <a:t>Thank You</a:t>
            </a:r>
            <a:endParaRPr lang="en-US" b="0" dirty="0"/>
          </a:p>
        </p:txBody>
      </p:sp>
    </p:spTree>
    <p:extLst>
      <p:ext uri="{BB962C8B-B14F-4D97-AF65-F5344CB8AC3E}">
        <p14:creationId xmlns:p14="http://schemas.microsoft.com/office/powerpoint/2010/main" val="19173881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457200" y="2590800"/>
            <a:ext cx="8220074" cy="623887"/>
          </a:xfrm>
        </p:spPr>
        <p:txBody>
          <a:bodyPr/>
          <a:lstStyle/>
          <a:p>
            <a:r>
              <a:rPr lang="en-US" dirty="0" smtClean="0">
                <a:solidFill>
                  <a:schemeClr val="tx1"/>
                </a:solidFill>
              </a:rPr>
              <a:t>Introduction to Data Management</a:t>
            </a:r>
            <a:endParaRPr lang="en-US" dirty="0">
              <a:solidFill>
                <a:schemeClr val="tx1"/>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228600" y="145140"/>
            <a:ext cx="8461376" cy="553998"/>
          </a:xfrm>
        </p:spPr>
        <p:txBody>
          <a:bodyPr/>
          <a:lstStyle/>
          <a:p>
            <a:r>
              <a:rPr lang="en-US" dirty="0" smtClean="0">
                <a:solidFill>
                  <a:schemeClr val="tx1"/>
                </a:solidFill>
              </a:rPr>
              <a:t>Data and File System</a:t>
            </a:r>
            <a:endParaRPr lang="en-US" dirty="0">
              <a:solidFill>
                <a:schemeClr val="tx1"/>
              </a:solidFill>
            </a:endParaRPr>
          </a:p>
        </p:txBody>
      </p:sp>
      <p:sp>
        <p:nvSpPr>
          <p:cNvPr id="3" name="Text Placeholder 2"/>
          <p:cNvSpPr>
            <a:spLocks noGrp="1"/>
          </p:cNvSpPr>
          <p:nvPr>
            <p:ph type="body" sz="quarter" idx="16"/>
          </p:nvPr>
        </p:nvSpPr>
        <p:spPr>
          <a:xfrm>
            <a:off x="457200" y="1066800"/>
            <a:ext cx="8240713" cy="5040312"/>
          </a:xfrm>
        </p:spPr>
        <p:txBody>
          <a:bodyPr>
            <a:normAutofit lnSpcReduction="10000"/>
          </a:bodyPr>
          <a:lstStyle/>
          <a:p>
            <a:pPr>
              <a:buNone/>
            </a:pPr>
            <a:r>
              <a:rPr lang="en-US" b="1" dirty="0" smtClean="0">
                <a:solidFill>
                  <a:schemeClr val="tx1"/>
                </a:solidFill>
              </a:rPr>
              <a:t>Data </a:t>
            </a:r>
          </a:p>
          <a:p>
            <a:pPr algn="just"/>
            <a:r>
              <a:rPr lang="en-US" dirty="0" smtClean="0">
                <a:solidFill>
                  <a:schemeClr val="tx1"/>
                </a:solidFill>
              </a:rPr>
              <a:t>A  known fact that can be recorded </a:t>
            </a:r>
          </a:p>
          <a:p>
            <a:pPr algn="just"/>
            <a:r>
              <a:rPr lang="en-US" dirty="0" smtClean="0">
                <a:solidFill>
                  <a:schemeClr val="tx1"/>
                </a:solidFill>
              </a:rPr>
              <a:t>Have implicit meaning</a:t>
            </a:r>
          </a:p>
          <a:p>
            <a:r>
              <a:rPr lang="en-US" dirty="0" smtClean="0">
                <a:solidFill>
                  <a:schemeClr val="tx1"/>
                </a:solidFill>
              </a:rPr>
              <a:t>Traditionally stored/managed using files</a:t>
            </a:r>
          </a:p>
          <a:p>
            <a:pPr>
              <a:buNone/>
            </a:pPr>
            <a:endParaRPr lang="en-US" dirty="0" smtClean="0">
              <a:solidFill>
                <a:schemeClr val="tx1"/>
              </a:solidFill>
            </a:endParaRPr>
          </a:p>
          <a:p>
            <a:pPr>
              <a:buNone/>
            </a:pPr>
            <a:r>
              <a:rPr lang="en-US" b="1" dirty="0" smtClean="0">
                <a:solidFill>
                  <a:schemeClr val="tx1"/>
                </a:solidFill>
              </a:rPr>
              <a:t>File</a:t>
            </a:r>
          </a:p>
          <a:p>
            <a:pPr algn="just"/>
            <a:r>
              <a:rPr lang="en-US" dirty="0" smtClean="0">
                <a:solidFill>
                  <a:schemeClr val="tx1"/>
                </a:solidFill>
              </a:rPr>
              <a:t>Is a collection of related data supported by the underlying operating system </a:t>
            </a:r>
          </a:p>
          <a:p>
            <a:r>
              <a:rPr lang="en-US" dirty="0" smtClean="0">
                <a:solidFill>
                  <a:schemeClr val="tx1"/>
                </a:solidFill>
              </a:rPr>
              <a:t>Involves human intervention for </a:t>
            </a:r>
          </a:p>
          <a:p>
            <a:pPr lvl="1"/>
            <a:r>
              <a:rPr lang="en-US" dirty="0" smtClean="0">
                <a:solidFill>
                  <a:schemeClr val="tx1"/>
                </a:solidFill>
              </a:rPr>
              <a:t>Maintaining data</a:t>
            </a:r>
          </a:p>
          <a:p>
            <a:pPr lvl="1"/>
            <a:r>
              <a:rPr lang="en-US" dirty="0" smtClean="0">
                <a:solidFill>
                  <a:schemeClr val="tx1"/>
                </a:solidFill>
              </a:rPr>
              <a:t>Deriving data from the existing data</a:t>
            </a:r>
          </a:p>
          <a:p>
            <a:pPr lvl="1"/>
            <a:endParaRPr lang="en-US" dirty="0" smtClean="0">
              <a:solidFill>
                <a:schemeClr val="tx1"/>
              </a:solidFill>
            </a:endParaRPr>
          </a:p>
          <a:p>
            <a:pPr>
              <a:buNone/>
            </a:pPr>
            <a:r>
              <a:rPr lang="en-US" b="1" dirty="0" smtClean="0">
                <a:solidFill>
                  <a:schemeClr val="tx1"/>
                </a:solidFill>
              </a:rPr>
              <a:t>File System</a:t>
            </a:r>
          </a:p>
          <a:p>
            <a:pPr lvl="1"/>
            <a:r>
              <a:rPr lang="en-US" dirty="0" smtClean="0">
                <a:solidFill>
                  <a:schemeClr val="tx1"/>
                </a:solidFill>
              </a:rPr>
              <a:t>A method of storing, organizing files in an operating system</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152400" y="145140"/>
            <a:ext cx="8537576" cy="553998"/>
          </a:xfrm>
        </p:spPr>
        <p:txBody>
          <a:bodyPr/>
          <a:lstStyle/>
          <a:p>
            <a:r>
              <a:rPr lang="en-US" dirty="0" smtClean="0">
                <a:solidFill>
                  <a:schemeClr val="tx1"/>
                </a:solidFill>
              </a:rPr>
              <a:t>Disadvantages of File System</a:t>
            </a:r>
            <a:endParaRPr lang="en-US" dirty="0">
              <a:solidFill>
                <a:schemeClr val="tx1"/>
              </a:solidFill>
            </a:endParaRPr>
          </a:p>
        </p:txBody>
      </p:sp>
      <p:sp>
        <p:nvSpPr>
          <p:cNvPr id="3" name="Text Placeholder 2"/>
          <p:cNvSpPr>
            <a:spLocks noGrp="1"/>
          </p:cNvSpPr>
          <p:nvPr>
            <p:ph type="body" sz="quarter" idx="16"/>
          </p:nvPr>
        </p:nvSpPr>
        <p:spPr>
          <a:xfrm>
            <a:off x="381000" y="1066800"/>
            <a:ext cx="8382000" cy="5105400"/>
          </a:xfrm>
        </p:spPr>
        <p:txBody>
          <a:bodyPr/>
          <a:lstStyle/>
          <a:p>
            <a:pPr marL="231775" lvl="1" indent="-231775">
              <a:buFont typeface="Arial"/>
              <a:buChar char="•"/>
            </a:pPr>
            <a:r>
              <a:rPr lang="en-US" sz="2400" dirty="0" smtClean="0">
                <a:solidFill>
                  <a:schemeClr val="tx1"/>
                </a:solidFill>
                <a:cs typeface="Arial"/>
              </a:rPr>
              <a:t>As files are manually maintained</a:t>
            </a:r>
          </a:p>
          <a:p>
            <a:pPr marL="631825" lvl="2" indent="-231775">
              <a:buFont typeface="Arial"/>
              <a:buChar char="•"/>
            </a:pPr>
            <a:r>
              <a:rPr lang="en-US" sz="2000" dirty="0" smtClean="0">
                <a:solidFill>
                  <a:schemeClr val="tx1"/>
                </a:solidFill>
              </a:rPr>
              <a:t>Data can be Inaccurate </a:t>
            </a:r>
          </a:p>
          <a:p>
            <a:pPr marL="631825" lvl="2" indent="-231775">
              <a:buFont typeface="Arial"/>
              <a:buChar char="•"/>
            </a:pPr>
            <a:r>
              <a:rPr lang="en-US" sz="2000" dirty="0" smtClean="0">
                <a:solidFill>
                  <a:schemeClr val="tx1"/>
                </a:solidFill>
                <a:cs typeface="Arial"/>
              </a:rPr>
              <a:t>Discrepancies are possible</a:t>
            </a:r>
          </a:p>
          <a:p>
            <a:pPr marL="631825" lvl="2" indent="-231775" algn="just">
              <a:buFont typeface="Arial"/>
              <a:buChar char="•"/>
            </a:pPr>
            <a:r>
              <a:rPr lang="en-US" sz="2000" dirty="0" smtClean="0">
                <a:solidFill>
                  <a:schemeClr val="tx1"/>
                </a:solidFill>
                <a:cs typeface="Arial"/>
              </a:rPr>
              <a:t>Absence of Data integrity between related data stored in multiple files</a:t>
            </a:r>
          </a:p>
          <a:p>
            <a:pPr marL="1089025" lvl="3" indent="-231775">
              <a:buFont typeface="Arial"/>
              <a:buChar char="•"/>
            </a:pPr>
            <a:r>
              <a:rPr lang="en-US" sz="1800" dirty="0" smtClean="0">
                <a:solidFill>
                  <a:schemeClr val="tx1"/>
                </a:solidFill>
              </a:rPr>
              <a:t>Employee associated to invalid department in Employee file</a:t>
            </a:r>
          </a:p>
          <a:p>
            <a:pPr marL="1089025" lvl="3" indent="-231775">
              <a:buFont typeface="Arial"/>
              <a:buChar char="•"/>
            </a:pPr>
            <a:r>
              <a:rPr lang="en-US" sz="1800" dirty="0" smtClean="0">
                <a:solidFill>
                  <a:schemeClr val="tx1"/>
                </a:solidFill>
              </a:rPr>
              <a:t>Student associated to invalid Course in Students file</a:t>
            </a:r>
          </a:p>
          <a:p>
            <a:pPr lvl="1"/>
            <a:endParaRPr lang="en-US" sz="1400" dirty="0" smtClean="0">
              <a:solidFill>
                <a:schemeClr val="tx1"/>
              </a:solidFill>
              <a:cs typeface="Arial"/>
            </a:endParaRPr>
          </a:p>
          <a:p>
            <a:r>
              <a:rPr lang="en-US" sz="2400" dirty="0" smtClean="0">
                <a:solidFill>
                  <a:schemeClr val="tx1"/>
                </a:solidFill>
              </a:rPr>
              <a:t>Unsecured as anyone can, </a:t>
            </a:r>
          </a:p>
          <a:p>
            <a:pPr lvl="1"/>
            <a:r>
              <a:rPr lang="en-US" sz="2000" dirty="0" smtClean="0">
                <a:solidFill>
                  <a:schemeClr val="tx1"/>
                </a:solidFill>
              </a:rPr>
              <a:t>Access the file </a:t>
            </a:r>
          </a:p>
          <a:p>
            <a:pPr lvl="1"/>
            <a:r>
              <a:rPr lang="en-US" sz="2000" dirty="0" smtClean="0">
                <a:solidFill>
                  <a:schemeClr val="tx1"/>
                </a:solidFill>
              </a:rPr>
              <a:t>Modify the file content</a:t>
            </a:r>
          </a:p>
          <a:p>
            <a:endParaRPr lang="en-US" sz="1200" dirty="0" smtClean="0">
              <a:solidFill>
                <a:schemeClr val="tx1"/>
              </a:solidFill>
            </a:endParaRPr>
          </a:p>
          <a:p>
            <a:r>
              <a:rPr lang="en-US" sz="2400" dirty="0" smtClean="0">
                <a:solidFill>
                  <a:schemeClr val="tx1"/>
                </a:solidFill>
              </a:rPr>
              <a:t>Prone to accidental data loss</a:t>
            </a:r>
          </a:p>
          <a:p>
            <a:pPr>
              <a:buNone/>
            </a:pPr>
            <a:endParaRPr lang="en-US"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04800" y="152400"/>
            <a:ext cx="8229600" cy="553998"/>
          </a:xfrm>
        </p:spPr>
        <p:txBody>
          <a:bodyPr/>
          <a:lstStyle/>
          <a:p>
            <a:r>
              <a:rPr lang="en-US" dirty="0" smtClean="0">
                <a:solidFill>
                  <a:schemeClr val="tx1"/>
                </a:solidFill>
              </a:rPr>
              <a:t>DBMS</a:t>
            </a:r>
            <a:endParaRPr lang="en-US" dirty="0">
              <a:solidFill>
                <a:schemeClr val="tx1"/>
              </a:solidFill>
            </a:endParaRPr>
          </a:p>
        </p:txBody>
      </p:sp>
      <p:sp>
        <p:nvSpPr>
          <p:cNvPr id="3" name="Text Placeholder 2"/>
          <p:cNvSpPr>
            <a:spLocks noGrp="1"/>
          </p:cNvSpPr>
          <p:nvPr>
            <p:ph type="body" sz="quarter" idx="16"/>
          </p:nvPr>
        </p:nvSpPr>
        <p:spPr>
          <a:xfrm>
            <a:off x="381000" y="990600"/>
            <a:ext cx="8458200" cy="5040312"/>
          </a:xfrm>
        </p:spPr>
        <p:txBody>
          <a:bodyPr/>
          <a:lstStyle/>
          <a:p>
            <a:pPr algn="just"/>
            <a:r>
              <a:rPr lang="en-US" dirty="0" smtClean="0">
                <a:solidFill>
                  <a:schemeClr val="tx1"/>
                </a:solidFill>
              </a:rPr>
              <a:t>Database Management System is one of the oldest technique, which contains a set of programs specially designed for creation and managing of data stored in a DATABASE</a:t>
            </a:r>
          </a:p>
          <a:p>
            <a:pPr algn="just"/>
            <a:endParaRPr lang="en-US" dirty="0" smtClean="0">
              <a:solidFill>
                <a:schemeClr val="tx1"/>
              </a:solidFill>
            </a:endParaRPr>
          </a:p>
          <a:p>
            <a:pPr algn="just"/>
            <a:r>
              <a:rPr lang="en-US" dirty="0" smtClean="0">
                <a:solidFill>
                  <a:schemeClr val="tx1"/>
                </a:solidFill>
              </a:rPr>
              <a:t>Database</a:t>
            </a:r>
          </a:p>
          <a:p>
            <a:pPr lvl="1" algn="just"/>
            <a:r>
              <a:rPr lang="en-US" sz="2000" dirty="0" smtClean="0">
                <a:solidFill>
                  <a:schemeClr val="tx1"/>
                </a:solidFill>
              </a:rPr>
              <a:t>A collection of related data with the following implicit properties</a:t>
            </a:r>
          </a:p>
          <a:p>
            <a:pPr lvl="2" algn="just"/>
            <a:r>
              <a:rPr lang="en-US" sz="1800" dirty="0" smtClean="0">
                <a:solidFill>
                  <a:schemeClr val="tx1"/>
                </a:solidFill>
              </a:rPr>
              <a:t>A Database is a logically coherent collection of data with some inherent meaning</a:t>
            </a:r>
          </a:p>
          <a:p>
            <a:pPr lvl="2" algn="just"/>
            <a:r>
              <a:rPr lang="en-US" sz="1800" dirty="0" smtClean="0">
                <a:solidFill>
                  <a:schemeClr val="tx1"/>
                </a:solidFill>
              </a:rPr>
              <a:t>A Database is designed, built, and populated with data for a particular purpose</a:t>
            </a:r>
          </a:p>
          <a:p>
            <a:pPr lvl="2" algn="just"/>
            <a:endParaRPr lang="en-US" sz="1800" dirty="0" smtClean="0">
              <a:solidFill>
                <a:schemeClr val="tx1"/>
              </a:solidFill>
            </a:endParaRPr>
          </a:p>
          <a:p>
            <a:pPr algn="just"/>
            <a:r>
              <a:rPr lang="en-US" dirty="0" smtClean="0">
                <a:solidFill>
                  <a:schemeClr val="tx1"/>
                </a:solidFill>
              </a:rPr>
              <a:t>Database System</a:t>
            </a:r>
          </a:p>
          <a:p>
            <a:pPr lvl="1" algn="just"/>
            <a:r>
              <a:rPr lang="en-US" dirty="0" smtClean="0">
                <a:solidFill>
                  <a:schemeClr val="tx1"/>
                </a:solidFill>
              </a:rPr>
              <a:t>Database and DBMS software integrated to work together forms a database system</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228600" y="145140"/>
            <a:ext cx="8461376" cy="553998"/>
          </a:xfrm>
        </p:spPr>
        <p:txBody>
          <a:bodyPr/>
          <a:lstStyle/>
          <a:p>
            <a:r>
              <a:rPr lang="en-US" dirty="0" smtClean="0">
                <a:solidFill>
                  <a:schemeClr val="tx1"/>
                </a:solidFill>
              </a:rPr>
              <a:t>DBMS (Contd.).</a:t>
            </a:r>
            <a:endParaRPr lang="en-US" dirty="0">
              <a:solidFill>
                <a:schemeClr val="tx1"/>
              </a:solidFill>
            </a:endParaRPr>
          </a:p>
        </p:txBody>
      </p:sp>
      <p:sp>
        <p:nvSpPr>
          <p:cNvPr id="3" name="Text Placeholder 2"/>
          <p:cNvSpPr>
            <a:spLocks noGrp="1"/>
          </p:cNvSpPr>
          <p:nvPr>
            <p:ph type="body" sz="quarter" idx="16"/>
          </p:nvPr>
        </p:nvSpPr>
        <p:spPr>
          <a:xfrm>
            <a:off x="457200" y="1143000"/>
            <a:ext cx="8382000" cy="4876800"/>
          </a:xfrm>
        </p:spPr>
        <p:txBody>
          <a:bodyPr>
            <a:normAutofit/>
          </a:bodyPr>
          <a:lstStyle/>
          <a:p>
            <a:pPr algn="just"/>
            <a:r>
              <a:rPr lang="en-US" dirty="0" smtClean="0">
                <a:solidFill>
                  <a:schemeClr val="tx1"/>
                </a:solidFill>
              </a:rPr>
              <a:t>Goals of a Database Management System</a:t>
            </a:r>
          </a:p>
          <a:p>
            <a:pPr lvl="1" algn="just"/>
            <a:r>
              <a:rPr lang="en-US" dirty="0" smtClean="0">
                <a:solidFill>
                  <a:schemeClr val="tx1"/>
                </a:solidFill>
              </a:rPr>
              <a:t>To provide an environment which will efficiently provide access to DATA in database</a:t>
            </a:r>
          </a:p>
          <a:p>
            <a:pPr lvl="1" algn="just"/>
            <a:r>
              <a:rPr lang="en-US" dirty="0" smtClean="0">
                <a:solidFill>
                  <a:schemeClr val="tx1"/>
                </a:solidFill>
              </a:rPr>
              <a:t>Implement Security, Control in Concurrency and Recovery from Crash</a:t>
            </a:r>
          </a:p>
          <a:p>
            <a:pPr lvl="1" algn="just"/>
            <a:endParaRPr lang="en-US" dirty="0" smtClean="0">
              <a:solidFill>
                <a:schemeClr val="tx1"/>
              </a:solidFill>
            </a:endParaRPr>
          </a:p>
          <a:p>
            <a:pPr algn="just"/>
            <a:r>
              <a:rPr lang="en-US" dirty="0" smtClean="0">
                <a:solidFill>
                  <a:schemeClr val="tx1"/>
                </a:solidFill>
              </a:rPr>
              <a:t>It is a general purpose facility for:</a:t>
            </a:r>
          </a:p>
          <a:p>
            <a:pPr lvl="1" algn="just"/>
            <a:r>
              <a:rPr lang="en-US" dirty="0" smtClean="0">
                <a:solidFill>
                  <a:schemeClr val="tx1"/>
                </a:solidFill>
              </a:rPr>
              <a:t>Defining a Database</a:t>
            </a:r>
          </a:p>
          <a:p>
            <a:pPr lvl="2" algn="just"/>
            <a:r>
              <a:rPr kumimoji="1" lang="en-US" dirty="0" smtClean="0">
                <a:solidFill>
                  <a:schemeClr val="tx1"/>
                </a:solidFill>
                <a:latin typeface="Regular"/>
              </a:rPr>
              <a:t>Involves specifying the types of data to be stored in the database</a:t>
            </a:r>
            <a:endParaRPr lang="en-US" dirty="0" smtClean="0">
              <a:solidFill>
                <a:schemeClr val="tx1"/>
              </a:solidFill>
            </a:endParaRPr>
          </a:p>
          <a:p>
            <a:pPr lvl="1" algn="just"/>
            <a:r>
              <a:rPr lang="en-US" dirty="0" smtClean="0">
                <a:solidFill>
                  <a:schemeClr val="tx1"/>
                </a:solidFill>
              </a:rPr>
              <a:t>Constructing a Database</a:t>
            </a:r>
          </a:p>
          <a:p>
            <a:pPr lvl="2" algn="just"/>
            <a:r>
              <a:rPr kumimoji="1" lang="en-US" dirty="0" smtClean="0">
                <a:solidFill>
                  <a:schemeClr val="tx1"/>
                </a:solidFill>
                <a:latin typeface="Regular"/>
              </a:rPr>
              <a:t>Process of storing the data</a:t>
            </a:r>
            <a:endParaRPr lang="en-US" dirty="0" smtClean="0">
              <a:solidFill>
                <a:schemeClr val="tx1"/>
              </a:solidFill>
            </a:endParaRPr>
          </a:p>
          <a:p>
            <a:pPr lvl="1"/>
            <a:r>
              <a:rPr lang="en-US" dirty="0" smtClean="0">
                <a:solidFill>
                  <a:schemeClr val="tx1"/>
                </a:solidFill>
              </a:rPr>
              <a:t>Manipulating a Database</a:t>
            </a:r>
          </a:p>
          <a:p>
            <a:pPr lvl="2"/>
            <a:r>
              <a:rPr kumimoji="1" lang="en-US" dirty="0" smtClean="0">
                <a:solidFill>
                  <a:schemeClr val="tx1"/>
                </a:solidFill>
                <a:latin typeface="Regular"/>
              </a:rPr>
              <a:t>Includes querying the database, updating the database and generating reports from the data</a:t>
            </a:r>
            <a:endParaRPr lang="en-US" dirty="0" smtClean="0">
              <a:solidFill>
                <a:schemeClr val="tx1"/>
              </a:solidFill>
            </a:endParaRPr>
          </a:p>
          <a:p>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orporate_Presentation_Template_2012">
  <a:themeElements>
    <a:clrScheme name="Wipro Master Colors">
      <a:dk1>
        <a:sysClr val="windowText" lastClr="000000"/>
      </a:dk1>
      <a:lt1>
        <a:srgbClr val="FFFFFF"/>
      </a:lt1>
      <a:dk2>
        <a:srgbClr val="3C3D48"/>
      </a:dk2>
      <a:lt2>
        <a:srgbClr val="CFD0D7"/>
      </a:lt2>
      <a:accent1>
        <a:srgbClr val="03A2DF"/>
      </a:accent1>
      <a:accent2>
        <a:srgbClr val="81C240"/>
      </a:accent2>
      <a:accent3>
        <a:srgbClr val="A757A0"/>
      </a:accent3>
      <a:accent4>
        <a:srgbClr val="FECD07"/>
      </a:accent4>
      <a:accent5>
        <a:srgbClr val="EE2D30"/>
      </a:accent5>
      <a:accent6>
        <a:srgbClr val="A1A2B1"/>
      </a:accent6>
      <a:hlink>
        <a:srgbClr val="81C240"/>
      </a:hlink>
      <a:folHlink>
        <a:srgbClr val="68CFF4"/>
      </a:folHlink>
    </a:clrScheme>
    <a:fontScheme name="WIPRO PPT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smtClean="0">
            <a:solidFill>
              <a:schemeClr val="tx1">
                <a:lumMod val="50000"/>
                <a:lumOff val="50000"/>
              </a:schemeClr>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DAFC9CB99B7EC47A93DE0664EC40C26" ma:contentTypeVersion="0" ma:contentTypeDescription="Create a new document." ma:contentTypeScope="" ma:versionID="9a8d983cafb9cac16b33f31761ce2874">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420E7E64-3738-4232-BE0B-E645531720B2}"/>
</file>

<file path=customXml/itemProps2.xml><?xml version="1.0" encoding="utf-8"?>
<ds:datastoreItem xmlns:ds="http://schemas.openxmlformats.org/officeDocument/2006/customXml" ds:itemID="{E9686AA1-857B-479F-91D4-8B5FECC88B5C}"/>
</file>

<file path=customXml/itemProps3.xml><?xml version="1.0" encoding="utf-8"?>
<ds:datastoreItem xmlns:ds="http://schemas.openxmlformats.org/officeDocument/2006/customXml" ds:itemID="{F38CE6CB-E8C7-4406-8BE2-45230E8B54CF}"/>
</file>

<file path=docProps/app.xml><?xml version="1.0" encoding="utf-8"?>
<Properties xmlns="http://schemas.openxmlformats.org/officeDocument/2006/extended-properties" xmlns:vt="http://schemas.openxmlformats.org/officeDocument/2006/docPropsVTypes">
  <Template>Corporate_Presentation_Template_2012</Template>
  <TotalTime>9390</TotalTime>
  <Words>4207</Words>
  <Application>Microsoft Office PowerPoint</Application>
  <PresentationFormat>On-screen Show (4:3)</PresentationFormat>
  <Paragraphs>925</Paragraphs>
  <Slides>46</Slides>
  <Notes>46</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46</vt:i4>
      </vt:variant>
    </vt:vector>
  </HeadingPairs>
  <TitlesOfParts>
    <vt:vector size="48" baseType="lpstr">
      <vt:lpstr>Corporate_Presentation_Template_2012</vt:lpstr>
      <vt:lpstr>Bitmap Image</vt:lpstr>
      <vt:lpstr>Introduction to Database</vt:lpstr>
      <vt:lpstr>Agenda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Evolution of Database/ Types</vt:lpstr>
      <vt:lpstr>History of Relational Database System</vt:lpstr>
      <vt:lpstr>PowerPoint Presentation</vt:lpstr>
      <vt:lpstr>Types of Data Models</vt:lpstr>
      <vt:lpstr>PowerPoint Presentation</vt:lpstr>
      <vt:lpstr>Data Modeling Terms - Basic Constructs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Wipro Technologies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padmanab</dc:creator>
  <cp:lastModifiedBy>lalitc</cp:lastModifiedBy>
  <cp:revision>368</cp:revision>
  <dcterms:created xsi:type="dcterms:W3CDTF">2012-03-03T03:51:38Z</dcterms:created>
  <dcterms:modified xsi:type="dcterms:W3CDTF">2012-04-25T08:27:02Z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0x010100BDAFC9CB99B7EC47A93DE0664EC40C26</vt:lpwstr>
  </property>
</Properties>
</file>