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rshini anbalagan" initials="va" lastIdx="1" clrIdx="0">
    <p:extLst>
      <p:ext uri="{19B8F6BF-5375-455C-9EA6-DF929625EA0E}">
        <p15:presenceInfo xmlns:p15="http://schemas.microsoft.com/office/powerpoint/2012/main" userId="e28f3c57c113808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352"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4</a:t>
            </a:fld>
            <a:endParaRPr lang="en-IN"/>
          </a:p>
        </p:txBody>
      </p:sp>
    </p:spTree>
    <p:extLst>
      <p:ext uri="{BB962C8B-B14F-4D97-AF65-F5344CB8AC3E}">
        <p14:creationId xmlns:p14="http://schemas.microsoft.com/office/powerpoint/2010/main" val="2127165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adventuresinmachinelearning.com/building-a-keylogger-in-python-using-the-pynput-module-a-beginners-guid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a:cs typeface="Arial"/>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 A.C.VARSHINI                          </a:t>
            </a:r>
          </a:p>
          <a:p>
            <a:r>
              <a:rPr lang="en-US" sz="2000" b="1" dirty="0">
                <a:solidFill>
                  <a:schemeClr val="accent1">
                    <a:lumMod val="75000"/>
                  </a:schemeClr>
                </a:solidFill>
                <a:latin typeface="Arial"/>
                <a:cs typeface="Arial"/>
              </a:rPr>
              <a:t>                         AVCCE-CSE III YEAR</a:t>
            </a:r>
          </a:p>
          <a:p>
            <a:r>
              <a:rPr lang="en-US" sz="2000" b="1" dirty="0">
                <a:solidFill>
                  <a:schemeClr val="accent1">
                    <a:lumMod val="75000"/>
                  </a:schemeClr>
                </a:solidFill>
                <a:latin typeface="Arial"/>
                <a:cs typeface="Arial"/>
              </a:rPr>
              <a:t>                         au820321104053</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chemeClr val="tx1"/>
                </a:solidFill>
                <a:ea typeface="+mn-lt"/>
                <a:cs typeface="+mn-lt"/>
                <a:hlinkClick r:id="rId2">
                  <a:extLst>
                    <a:ext uri="{A12FA001-AC4F-418D-AE19-62706E023703}">
                      <ahyp:hlinkClr xmlns:ahyp="http://schemas.microsoft.com/office/drawing/2018/hyperlinkcolor" val="tx"/>
                    </a:ext>
                  </a:extLst>
                </a:hlinkClick>
              </a:rPr>
              <a:t>Building a Keylogger in Python using the Pynput Module: A Beginner's Guide - Adventures in Machine Learning</a:t>
            </a:r>
          </a:p>
          <a:p>
            <a:pPr marL="305435" indent="-305435"/>
            <a:endParaRPr lang="en-IN" sz="2400" dirty="0">
              <a:solidFill>
                <a:srgbClr val="0F0F0F"/>
              </a:solidFill>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solidFill>
                  <a:schemeClr val="accent1"/>
                </a:solidFill>
                <a:latin typeface="Arial"/>
                <a:ea typeface="+mn-lt"/>
                <a:cs typeface="Arial"/>
              </a:rPr>
              <a:t>Problem Statement </a:t>
            </a:r>
            <a:r>
              <a:rPr lang="en-US" sz="2000" dirty="0">
                <a:solidFill>
                  <a:schemeClr val="accent1"/>
                </a:solidFill>
                <a:latin typeface="Arial"/>
                <a:ea typeface="+mn-lt"/>
                <a:cs typeface="Arial"/>
              </a:rPr>
              <a:t>(Should not include solution)</a:t>
            </a:r>
            <a:endParaRPr lang="en-US" dirty="0">
              <a:solidFill>
                <a:schemeClr val="accent1"/>
              </a:solidFill>
              <a:latin typeface="Arial"/>
              <a:cs typeface="Arial"/>
            </a:endParaRPr>
          </a:p>
          <a:p>
            <a:pPr marL="305435" indent="-305435"/>
            <a:r>
              <a:rPr lang="en-US" sz="2000" b="1" dirty="0">
                <a:solidFill>
                  <a:schemeClr val="accent1"/>
                </a:solidFill>
                <a:latin typeface="Arial"/>
                <a:ea typeface="+mn-lt"/>
                <a:cs typeface="Arial"/>
              </a:rPr>
              <a:t>Proposed System/Solution</a:t>
            </a:r>
            <a:endParaRPr lang="en-US" dirty="0">
              <a:solidFill>
                <a:schemeClr val="accent1"/>
              </a:solidFill>
              <a:latin typeface="Arial"/>
              <a:cs typeface="Arial"/>
            </a:endParaRPr>
          </a:p>
          <a:p>
            <a:pPr marL="305435" indent="-305435"/>
            <a:r>
              <a:rPr lang="en-US" sz="2000" b="1" dirty="0">
                <a:solidFill>
                  <a:schemeClr val="accent1"/>
                </a:solidFill>
                <a:latin typeface="Arial"/>
                <a:ea typeface="+mn-lt"/>
                <a:cs typeface="Calibri"/>
              </a:rPr>
              <a:t>System </a:t>
            </a:r>
            <a:r>
              <a:rPr lang="en-US" sz="2000" b="1" dirty="0">
                <a:solidFill>
                  <a:schemeClr val="accent1"/>
                </a:solidFill>
                <a:latin typeface="Arial"/>
                <a:ea typeface="+mn-lt"/>
                <a:cs typeface="+mn-lt"/>
              </a:rPr>
              <a:t>Development Approach </a:t>
            </a:r>
            <a:r>
              <a:rPr lang="en-US" sz="2000" dirty="0">
                <a:solidFill>
                  <a:schemeClr val="accent1"/>
                </a:solidFill>
                <a:latin typeface="Arial"/>
                <a:ea typeface="+mn-lt"/>
                <a:cs typeface="+mn-lt"/>
              </a:rPr>
              <a:t>(Technology Used) </a:t>
            </a:r>
            <a:endParaRPr lang="en-US" dirty="0">
              <a:solidFill>
                <a:schemeClr val="accent1"/>
              </a:solidFill>
              <a:latin typeface="Arial"/>
              <a:ea typeface="+mn-lt"/>
              <a:cs typeface="+mn-lt"/>
            </a:endParaRPr>
          </a:p>
          <a:p>
            <a:pPr marL="305435" indent="-305435"/>
            <a:r>
              <a:rPr lang="en-US" sz="2000" b="1" dirty="0">
                <a:solidFill>
                  <a:schemeClr val="accent1"/>
                </a:solidFill>
                <a:latin typeface="Arial"/>
                <a:ea typeface="+mn-lt"/>
                <a:cs typeface="+mn-lt"/>
              </a:rPr>
              <a:t>Algorithm &amp; Deployment  </a:t>
            </a:r>
            <a:endParaRPr lang="en-US" dirty="0">
              <a:solidFill>
                <a:schemeClr val="accent1"/>
              </a:solidFill>
              <a:latin typeface="Arial"/>
              <a:cs typeface="Calibri"/>
            </a:endParaRPr>
          </a:p>
          <a:p>
            <a:pPr marL="305435" indent="-305435"/>
            <a:r>
              <a:rPr lang="en-US" sz="2000" b="1" dirty="0">
                <a:solidFill>
                  <a:schemeClr val="accent1"/>
                </a:solidFill>
                <a:latin typeface="Arial"/>
                <a:ea typeface="+mn-lt"/>
                <a:cs typeface="Arial"/>
              </a:rPr>
              <a:t>Result (Output Image)</a:t>
            </a:r>
          </a:p>
          <a:p>
            <a:pPr marL="305435" indent="-305435"/>
            <a:r>
              <a:rPr lang="en-US" sz="2000" b="1" dirty="0">
                <a:solidFill>
                  <a:schemeClr val="accent1"/>
                </a:solidFill>
                <a:latin typeface="Arial"/>
                <a:ea typeface="+mn-lt"/>
                <a:cs typeface="Arial"/>
              </a:rPr>
              <a:t>Conclusion</a:t>
            </a:r>
            <a:endParaRPr lang="en-US" dirty="0">
              <a:solidFill>
                <a:schemeClr val="accent1"/>
              </a:solidFill>
              <a:latin typeface="Arial"/>
              <a:cs typeface="Arial"/>
            </a:endParaRPr>
          </a:p>
          <a:p>
            <a:pPr marL="305435" indent="-305435"/>
            <a:r>
              <a:rPr lang="en-US" sz="2000" b="1" dirty="0">
                <a:solidFill>
                  <a:schemeClr val="accent1"/>
                </a:solidFill>
                <a:latin typeface="Arial"/>
                <a:ea typeface="+mn-lt"/>
                <a:cs typeface="Arial"/>
              </a:rPr>
              <a:t>Future Scope</a:t>
            </a:r>
          </a:p>
          <a:p>
            <a:pPr marL="305435" indent="-305435"/>
            <a:r>
              <a:rPr lang="en-US" sz="2000" b="1" dirty="0">
                <a:solidFill>
                  <a:schemeClr val="accent1"/>
                </a:solidFill>
                <a:latin typeface="Arial"/>
                <a:ea typeface="+mn-lt"/>
                <a:cs typeface="Arial"/>
              </a:rPr>
              <a:t>References</a:t>
            </a:r>
            <a:endParaRPr lang="en-US" dirty="0">
              <a:solidFill>
                <a:schemeClr val="accent1"/>
              </a:solidFill>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2800" dirty="0">
                <a:solidFill>
                  <a:srgbClr val="0F0F0F"/>
                </a:solidFill>
                <a:latin typeface="Calibri"/>
                <a:ea typeface="Calibri"/>
                <a:cs typeface="Calibri"/>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US"/>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131705" y="1203615"/>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spcBef>
                <a:spcPts val="20"/>
              </a:spcBef>
            </a:pPr>
            <a:r>
              <a:rPr lang="en-IN" sz="2000" b="1" dirty="0">
                <a:solidFill>
                  <a:schemeClr val="accent1"/>
                </a:solidFill>
                <a:latin typeface="Calibri"/>
              </a:rPr>
              <a:t>Keylogger Implementation:</a:t>
            </a:r>
            <a:endParaRPr lang="en-IN" sz="2000" dirty="0">
              <a:solidFill>
                <a:schemeClr val="accent1"/>
              </a:solidFill>
              <a:latin typeface="Calibri"/>
              <a:cs typeface="Calibri"/>
            </a:endParaRPr>
          </a:p>
          <a:p>
            <a:pPr marL="0" indent="0">
              <a:spcBef>
                <a:spcPts val="20"/>
              </a:spcBef>
              <a:buNone/>
            </a:pPr>
            <a:r>
              <a:rPr lang="en-IN" sz="1600" dirty="0">
                <a:latin typeface="Calibri"/>
              </a:rPr>
              <a:t>              </a:t>
            </a:r>
            <a:r>
              <a:rPr lang="en-IN" sz="1800" dirty="0">
                <a:latin typeface="Calibri"/>
              </a:rPr>
              <a:t>      </a:t>
            </a:r>
            <a:r>
              <a:rPr lang="en-IN" sz="1800" dirty="0">
                <a:solidFill>
                  <a:schemeClr val="tx1"/>
                </a:solidFill>
                <a:latin typeface="Calibri"/>
              </a:rPr>
              <a:t> </a:t>
            </a:r>
            <a:r>
              <a:rPr lang="en-US" sz="2000" b="0" i="0" dirty="0">
                <a:solidFill>
                  <a:schemeClr val="tx1"/>
                </a:solidFill>
                <a:effectLst/>
                <a:latin typeface="Söhne"/>
              </a:rPr>
              <a:t>A keylogger implementation refers to the development</a:t>
            </a:r>
            <a:r>
              <a:rPr lang="en-US" sz="2000" b="0" i="0" dirty="0">
                <a:solidFill>
                  <a:srgbClr val="ECECEC"/>
                </a:solidFill>
                <a:effectLst/>
                <a:latin typeface="Söhne"/>
              </a:rPr>
              <a:t> </a:t>
            </a:r>
            <a:r>
              <a:rPr lang="en-US" sz="2000" b="0" i="0" dirty="0">
                <a:solidFill>
                  <a:schemeClr val="tx1"/>
                </a:solidFill>
                <a:effectLst/>
                <a:latin typeface="Söhne"/>
              </a:rPr>
              <a:t>and deployment of software or hardware designed to secretly record keystrokes made on a computer or other electronic device.</a:t>
            </a:r>
            <a:endParaRPr lang="en-IN" sz="2000" dirty="0">
              <a:solidFill>
                <a:schemeClr val="tx1"/>
              </a:solidFill>
              <a:latin typeface="Calibri"/>
              <a:cs typeface="Calibri"/>
            </a:endParaRPr>
          </a:p>
          <a:p>
            <a:pPr marL="305435" indent="-305435">
              <a:spcBef>
                <a:spcPts val="20"/>
              </a:spcBef>
            </a:pPr>
            <a:r>
              <a:rPr lang="en-IN" sz="2000" b="1" dirty="0">
                <a:solidFill>
                  <a:schemeClr val="accent1"/>
                </a:solidFill>
                <a:latin typeface="Calibri"/>
                <a:cs typeface="Calibri"/>
              </a:rPr>
              <a:t>Data Logging:</a:t>
            </a:r>
            <a:endParaRPr lang="en-IN" sz="2000" dirty="0">
              <a:solidFill>
                <a:schemeClr val="accent1"/>
              </a:solidFill>
            </a:endParaRPr>
          </a:p>
          <a:p>
            <a:pPr marL="0" indent="0">
              <a:spcBef>
                <a:spcPts val="20"/>
              </a:spcBef>
              <a:buNone/>
            </a:pPr>
            <a:r>
              <a:rPr lang="en-IN" sz="1800" dirty="0">
                <a:latin typeface="Calibri"/>
                <a:cs typeface="Calibri"/>
              </a:rPr>
              <a:t>    </a:t>
            </a:r>
            <a:r>
              <a:rPr lang="en-IN" sz="2000" dirty="0">
                <a:latin typeface="Calibri"/>
                <a:cs typeface="Calibri"/>
              </a:rPr>
              <a:t>          </a:t>
            </a:r>
            <a:r>
              <a:rPr lang="en-IN" sz="2000" dirty="0">
                <a:solidFill>
                  <a:schemeClr val="tx1"/>
                </a:solidFill>
                <a:latin typeface="Calibri"/>
                <a:cs typeface="Calibri"/>
              </a:rPr>
              <a:t> </a:t>
            </a:r>
            <a:r>
              <a:rPr lang="en-US" sz="2000" b="0" i="0" dirty="0">
                <a:solidFill>
                  <a:schemeClr val="tx1"/>
                </a:solidFill>
                <a:effectLst/>
                <a:latin typeface="Söhne"/>
              </a:rPr>
              <a:t>Data logging refers to the process of recording data over time for various purposes such as analysis, monitoring, or archival.</a:t>
            </a:r>
            <a:endParaRPr lang="en-IN" sz="2000" dirty="0">
              <a:solidFill>
                <a:schemeClr val="tx1"/>
              </a:solidFill>
            </a:endParaRPr>
          </a:p>
          <a:p>
            <a:pPr marL="305435" indent="-305435">
              <a:spcBef>
                <a:spcPts val="20"/>
              </a:spcBef>
            </a:pPr>
            <a:r>
              <a:rPr lang="en-IN" sz="2000" b="1" dirty="0">
                <a:solidFill>
                  <a:schemeClr val="accent1"/>
                </a:solidFill>
                <a:latin typeface="Calibri"/>
                <a:cs typeface="Calibri"/>
              </a:rPr>
              <a:t>Event Handling:</a:t>
            </a:r>
            <a:endParaRPr lang="en-IN" sz="2000" dirty="0">
              <a:solidFill>
                <a:schemeClr val="accent1"/>
              </a:solidFill>
            </a:endParaRPr>
          </a:p>
          <a:p>
            <a:pPr marL="0" indent="0">
              <a:spcBef>
                <a:spcPts val="20"/>
              </a:spcBef>
              <a:buNone/>
            </a:pPr>
            <a:r>
              <a:rPr lang="en-IN" sz="2000" dirty="0">
                <a:latin typeface="Calibri"/>
                <a:cs typeface="Calibri"/>
              </a:rPr>
              <a:t>      </a:t>
            </a:r>
            <a:r>
              <a:rPr lang="en-IN" sz="2000" dirty="0">
                <a:solidFill>
                  <a:schemeClr val="tx1"/>
                </a:solidFill>
                <a:latin typeface="Calibri"/>
                <a:cs typeface="Calibri"/>
              </a:rPr>
              <a:t> </a:t>
            </a:r>
            <a:r>
              <a:rPr lang="en-US" sz="2000" b="0" i="0" dirty="0">
                <a:solidFill>
                  <a:schemeClr val="tx1"/>
                </a:solidFill>
                <a:effectLst/>
                <a:latin typeface="Söhne"/>
              </a:rPr>
              <a:t>Event handling refers to the process of responding to and managing events like </a:t>
            </a:r>
            <a:r>
              <a:rPr lang="en-IN" sz="2000" b="0" i="0" dirty="0">
                <a:solidFill>
                  <a:schemeClr val="tx1"/>
                </a:solidFill>
                <a:effectLst/>
                <a:latin typeface="Söhne"/>
              </a:rPr>
              <a:t>user interactions, system processes, or external stimuli.</a:t>
            </a:r>
          </a:p>
          <a:p>
            <a:pPr marL="0" indent="0">
              <a:spcBef>
                <a:spcPts val="20"/>
              </a:spcBef>
              <a:buNone/>
            </a:pPr>
            <a:r>
              <a:rPr lang="en-IN" sz="2000" dirty="0">
                <a:solidFill>
                  <a:schemeClr val="tx1"/>
                </a:solidFill>
                <a:latin typeface="Söhne"/>
              </a:rPr>
              <a:t>It also note </a:t>
            </a:r>
            <a:r>
              <a:rPr lang="en-US" sz="2000" b="0" i="0" dirty="0">
                <a:solidFill>
                  <a:schemeClr val="tx1"/>
                </a:solidFill>
                <a:effectLst/>
                <a:latin typeface="Söhne"/>
              </a:rPr>
              <a:t>mouse click, keyboard input, network activity, timer expiration</a:t>
            </a:r>
            <a:endParaRPr lang="en-IN" sz="2000" dirty="0">
              <a:solidFill>
                <a:schemeClr val="tx1"/>
              </a:solidFill>
            </a:endParaRPr>
          </a:p>
          <a:p>
            <a:pPr marL="305435" indent="-305435">
              <a:spcBef>
                <a:spcPts val="20"/>
              </a:spcBef>
            </a:pPr>
            <a:r>
              <a:rPr lang="en-IN" sz="2000" b="1" dirty="0">
                <a:solidFill>
                  <a:schemeClr val="accent1"/>
                </a:solidFill>
                <a:latin typeface="Calibri"/>
                <a:cs typeface="Calibri"/>
              </a:rPr>
              <a:t>User Interface:</a:t>
            </a:r>
          </a:p>
          <a:p>
            <a:pPr marL="0" indent="0">
              <a:spcBef>
                <a:spcPts val="20"/>
              </a:spcBef>
              <a:buNone/>
            </a:pPr>
            <a:r>
              <a:rPr lang="en-IN" sz="2000" b="1" dirty="0">
                <a:latin typeface="Calibri"/>
                <a:cs typeface="Calibri"/>
              </a:rPr>
              <a:t>               </a:t>
            </a:r>
            <a:r>
              <a:rPr lang="en-US" sz="2000" b="0" i="0" dirty="0">
                <a:solidFill>
                  <a:schemeClr val="tx1"/>
                </a:solidFill>
                <a:effectLst/>
                <a:latin typeface="Söhne"/>
              </a:rPr>
              <a:t>A user interface (UI) is the point of interaction between a user and a digital device or software application. It encompasses all elements and components that enable users to communicate with and control the system</a:t>
            </a:r>
            <a:r>
              <a:rPr lang="en-US" sz="2000" b="0" i="0" dirty="0">
                <a:solidFill>
                  <a:srgbClr val="ECECEC"/>
                </a:solidFill>
                <a:effectLst/>
                <a:latin typeface="Söhne"/>
              </a:rPr>
              <a:t>.</a:t>
            </a:r>
            <a:endParaRPr lang="en-IN" sz="2000" b="1" dirty="0">
              <a:latin typeface="Calibri"/>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51795" y="1077941"/>
            <a:ext cx="11029615" cy="5712649"/>
          </a:xfrm>
        </p:spPr>
        <p:txBody>
          <a:bodyPr>
            <a:normAutofit fontScale="25000" lnSpcReduction="20000"/>
          </a:bodyPr>
          <a:lstStyle/>
          <a:p>
            <a:pPr marL="0" indent="0" algn="l">
              <a:buNone/>
            </a:pPr>
            <a:endParaRPr lang="en-US" sz="6600" b="1" i="0" dirty="0">
              <a:solidFill>
                <a:schemeClr val="tx1"/>
              </a:solidFill>
              <a:effectLst/>
              <a:latin typeface="Söhne"/>
            </a:endParaRPr>
          </a:p>
          <a:p>
            <a:pPr marL="0" indent="0" algn="l">
              <a:buNone/>
            </a:pPr>
            <a:endParaRPr lang="en-US" sz="6600" b="1" dirty="0">
              <a:solidFill>
                <a:schemeClr val="tx1"/>
              </a:solidFill>
              <a:latin typeface="Söhne"/>
            </a:endParaRPr>
          </a:p>
          <a:p>
            <a:pPr marL="0" indent="0" algn="l">
              <a:buNone/>
            </a:pPr>
            <a:endParaRPr lang="en-US" sz="6600" b="1" i="0" dirty="0">
              <a:solidFill>
                <a:schemeClr val="tx1"/>
              </a:solidFill>
              <a:effectLst/>
              <a:latin typeface="Söhne"/>
            </a:endParaRPr>
          </a:p>
          <a:p>
            <a:pPr algn="l">
              <a:buFont typeface="Wingdings" panose="05000000000000000000" pitchFamily="2" charset="2"/>
              <a:buChar char="§"/>
            </a:pPr>
            <a:r>
              <a:rPr lang="en-US" sz="6600" b="1" i="0" dirty="0">
                <a:solidFill>
                  <a:schemeClr val="accent1"/>
                </a:solidFill>
                <a:effectLst/>
                <a:latin typeface="Söhne"/>
              </a:rPr>
              <a:t>Holistic Perspective</a:t>
            </a:r>
            <a:r>
              <a:rPr lang="en-US" sz="6600" b="0" i="0" dirty="0">
                <a:solidFill>
                  <a:schemeClr val="accent1"/>
                </a:solidFill>
                <a:effectLst/>
                <a:latin typeface="Söhne"/>
              </a:rPr>
              <a:t>: </a:t>
            </a:r>
          </a:p>
          <a:p>
            <a:pPr marL="0" indent="0" algn="l">
              <a:buNone/>
            </a:pPr>
            <a:r>
              <a:rPr lang="en-US" sz="6600" dirty="0">
                <a:solidFill>
                  <a:schemeClr val="accent1"/>
                </a:solidFill>
                <a:latin typeface="Söhne"/>
              </a:rPr>
              <a:t>                      </a:t>
            </a:r>
            <a:r>
              <a:rPr lang="en-US" sz="6600" b="0" i="0" dirty="0">
                <a:solidFill>
                  <a:schemeClr val="tx1"/>
                </a:solidFill>
                <a:effectLst/>
                <a:latin typeface="Söhne"/>
              </a:rPr>
              <a:t>Instead of analyzing isolated components in isolation, the system approach considers the entire system as a unified entity. It recognizes that the behavior of a system is determined by the interactions and relationships among its components.</a:t>
            </a:r>
          </a:p>
          <a:p>
            <a:pPr algn="l">
              <a:buFont typeface="Wingdings" panose="05000000000000000000" pitchFamily="2" charset="2"/>
              <a:buChar char="§"/>
            </a:pPr>
            <a:r>
              <a:rPr lang="en-US" sz="6600" b="1" i="0" dirty="0">
                <a:solidFill>
                  <a:schemeClr val="accent1"/>
                </a:solidFill>
                <a:effectLst/>
                <a:latin typeface="Söhne"/>
              </a:rPr>
              <a:t>Interdisciplinary Approach</a:t>
            </a:r>
            <a:r>
              <a:rPr lang="en-US" sz="6600" b="0" i="0" dirty="0">
                <a:solidFill>
                  <a:schemeClr val="accent1"/>
                </a:solidFill>
                <a:effectLst/>
                <a:latin typeface="Söhne"/>
              </a:rPr>
              <a:t>:</a:t>
            </a:r>
          </a:p>
          <a:p>
            <a:pPr marL="0" indent="0" algn="l">
              <a:buNone/>
            </a:pPr>
            <a:r>
              <a:rPr lang="en-US" sz="6600" dirty="0">
                <a:solidFill>
                  <a:schemeClr val="accent1"/>
                </a:solidFill>
                <a:latin typeface="Söhne"/>
              </a:rPr>
              <a:t>                    </a:t>
            </a:r>
            <a:r>
              <a:rPr lang="en-US" sz="6600" b="0" i="0" dirty="0">
                <a:solidFill>
                  <a:schemeClr val="accent1"/>
                </a:solidFill>
                <a:effectLst/>
                <a:latin typeface="Söhne"/>
              </a:rPr>
              <a:t> </a:t>
            </a:r>
            <a:r>
              <a:rPr lang="en-US" sz="6600" b="0" i="0" dirty="0">
                <a:solidFill>
                  <a:schemeClr val="tx1"/>
                </a:solidFill>
                <a:effectLst/>
                <a:latin typeface="Söhne"/>
              </a:rPr>
              <a:t>Systems thinking integrates knowledge and methods from multiple disciplines to understand complex phenomena. It draws upon concepts from fields such as mathematics, physics, engineering, biology, psychology, sociology, and management.</a:t>
            </a:r>
          </a:p>
          <a:p>
            <a:pPr algn="l">
              <a:buFont typeface="Wingdings" panose="05000000000000000000" pitchFamily="2" charset="2"/>
              <a:buChar char="§"/>
            </a:pPr>
            <a:r>
              <a:rPr lang="en-US" sz="6600" b="1" i="0" dirty="0">
                <a:solidFill>
                  <a:schemeClr val="accent1"/>
                </a:solidFill>
                <a:effectLst/>
                <a:latin typeface="Söhne"/>
              </a:rPr>
              <a:t>Systems Boundary</a:t>
            </a:r>
            <a:r>
              <a:rPr lang="en-US" sz="6600" b="0" i="0" dirty="0">
                <a:solidFill>
                  <a:schemeClr val="accent1"/>
                </a:solidFill>
                <a:effectLst/>
                <a:latin typeface="Söhne"/>
              </a:rPr>
              <a:t>:</a:t>
            </a:r>
          </a:p>
          <a:p>
            <a:pPr marL="0" indent="0" algn="l">
              <a:buNone/>
            </a:pPr>
            <a:r>
              <a:rPr lang="en-US" sz="6600" dirty="0">
                <a:solidFill>
                  <a:schemeClr val="accent1"/>
                </a:solidFill>
                <a:latin typeface="Söhne"/>
              </a:rPr>
              <a:t>                   </a:t>
            </a:r>
            <a:r>
              <a:rPr lang="en-US" sz="6600" b="0" i="0" dirty="0">
                <a:solidFill>
                  <a:schemeClr val="accent1"/>
                </a:solidFill>
                <a:effectLst/>
                <a:latin typeface="Söhne"/>
              </a:rPr>
              <a:t> </a:t>
            </a:r>
            <a:r>
              <a:rPr lang="en-US" sz="6600" b="0" i="0" dirty="0">
                <a:solidFill>
                  <a:schemeClr val="tx1"/>
                </a:solidFill>
                <a:effectLst/>
                <a:latin typeface="Söhne"/>
              </a:rPr>
              <a:t>A system is defined by its boundary, which delineates the components and processes that are considered part of the system. Understanding system boundaries helps in defining the scope of analysis and identifying relevant interactions.</a:t>
            </a:r>
          </a:p>
          <a:p>
            <a:r>
              <a:rPr lang="en-US" sz="6600" b="1" i="0" dirty="0">
                <a:solidFill>
                  <a:schemeClr val="accent1"/>
                </a:solidFill>
                <a:effectLst/>
                <a:latin typeface="Söhne"/>
              </a:rPr>
              <a:t>Feedback Loops</a:t>
            </a:r>
            <a:r>
              <a:rPr lang="en-US" sz="6600" b="0" i="0" dirty="0">
                <a:solidFill>
                  <a:schemeClr val="accent1"/>
                </a:solidFill>
                <a:effectLst/>
                <a:latin typeface="Söhne"/>
              </a:rPr>
              <a:t>:</a:t>
            </a:r>
            <a:r>
              <a:rPr lang="en-US" sz="6600" b="0" i="0" dirty="0">
                <a:solidFill>
                  <a:schemeClr val="tx1"/>
                </a:solidFill>
                <a:effectLst/>
                <a:latin typeface="Söhne"/>
              </a:rPr>
              <a:t> </a:t>
            </a:r>
          </a:p>
          <a:p>
            <a:pPr marL="0" indent="0">
              <a:buNone/>
            </a:pPr>
            <a:r>
              <a:rPr lang="en-US" sz="6600" dirty="0">
                <a:solidFill>
                  <a:schemeClr val="tx1"/>
                </a:solidFill>
                <a:latin typeface="Söhne"/>
              </a:rPr>
              <a:t>                    </a:t>
            </a:r>
            <a:r>
              <a:rPr lang="en-US" sz="6600" b="0" i="0" dirty="0">
                <a:solidFill>
                  <a:schemeClr val="tx1"/>
                </a:solidFill>
                <a:effectLst/>
                <a:latin typeface="Söhne"/>
              </a:rPr>
              <a:t>Systems often involve feedback loops, where the output of a process feeds back into the system as input, influencing subsequent behavior. Feedback loops can have both positive (reinforcing) and negative (stabilizing) effects on system behavior.</a:t>
            </a:r>
          </a:p>
          <a:p>
            <a:r>
              <a:rPr lang="en-US" sz="6600" b="1" i="0" dirty="0">
                <a:solidFill>
                  <a:schemeClr val="accent1"/>
                </a:solidFill>
                <a:effectLst/>
                <a:latin typeface="Söhne"/>
              </a:rPr>
              <a:t>Emergent Properties</a:t>
            </a:r>
            <a:r>
              <a:rPr lang="en-US" sz="6600" b="0" i="0" dirty="0">
                <a:solidFill>
                  <a:schemeClr val="accent1"/>
                </a:solidFill>
                <a:effectLst/>
                <a:latin typeface="Söhne"/>
              </a:rPr>
              <a:t>: </a:t>
            </a:r>
          </a:p>
          <a:p>
            <a:pPr marL="0" indent="0">
              <a:buNone/>
            </a:pPr>
            <a:r>
              <a:rPr lang="en-US" sz="6600" dirty="0">
                <a:solidFill>
                  <a:schemeClr val="accent1"/>
                </a:solidFill>
                <a:latin typeface="Söhne"/>
              </a:rPr>
              <a:t>                    </a:t>
            </a:r>
            <a:r>
              <a:rPr lang="en-US" sz="6600" b="0" i="0" dirty="0">
                <a:solidFill>
                  <a:schemeClr val="tx1"/>
                </a:solidFill>
                <a:effectLst/>
                <a:latin typeface="Söhne"/>
              </a:rPr>
              <a:t>Systems may exhibit emergent properties that arise from the interactions among their components, rather than being inherent in any single component. Emergent properties can lead to unexpected behaviors or outcomes that cannot be predicted by analyzing individual parts alone.</a:t>
            </a:r>
          </a:p>
          <a:p>
            <a:pPr marL="0" indent="0" algn="l">
              <a:buNone/>
            </a:pPr>
            <a:endParaRPr lang="en-US" sz="6600" b="0" i="0" dirty="0">
              <a:solidFill>
                <a:schemeClr val="tx1"/>
              </a:solidFill>
              <a:effectLst/>
              <a:latin typeface="Söhne"/>
            </a:endParaRPr>
          </a:p>
          <a:p>
            <a:pPr marL="0" indent="0">
              <a:buNone/>
            </a:pPr>
            <a:endParaRPr lang="en-IN" sz="6400" b="1" dirty="0">
              <a:solidFill>
                <a:schemeClr val="tx1"/>
              </a:solidFill>
              <a:ea typeface="+mn-lt"/>
              <a:cs typeface="+mn-lt"/>
            </a:endParaRPr>
          </a:p>
          <a:p>
            <a:pPr marL="0" indent="0">
              <a:buNone/>
            </a:pPr>
            <a:endParaRPr lang="en-IN" sz="2000" dirty="0"/>
          </a:p>
          <a:p>
            <a:pPr marL="305435" indent="-305435"/>
            <a:endParaRPr lang="en-IN" sz="2000" dirty="0">
              <a:solidFill>
                <a:srgbClr val="0F0F0F"/>
              </a:solidFill>
              <a:ea typeface="+mn-lt"/>
              <a:cs typeface="+mn-lt"/>
            </a:endParaRPr>
          </a:p>
          <a:p>
            <a:pPr marL="305435" indent="-305435"/>
            <a:endParaRPr lang="en-IN" sz="2000" dirty="0">
              <a:solidFill>
                <a:srgbClr val="0F0F0F"/>
              </a:solidFill>
              <a:ea typeface="+mn-lt"/>
              <a:cs typeface="+mn-lt"/>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543566"/>
            <a:ext cx="11029615" cy="4673324"/>
          </a:xfrm>
        </p:spPr>
        <p:txBody>
          <a:bodyPr/>
          <a:lstStyle/>
          <a:p>
            <a:r>
              <a:rPr lang="en-IN" sz="2000" b="1" dirty="0">
                <a:solidFill>
                  <a:schemeClr val="accent1"/>
                </a:solidFill>
                <a:ea typeface="+mn-lt"/>
                <a:cs typeface="+mn-lt"/>
              </a:rPr>
              <a:t>Algorithm Selection:</a:t>
            </a:r>
          </a:p>
          <a:p>
            <a:pPr marL="0" indent="0">
              <a:buNone/>
            </a:pPr>
            <a:r>
              <a:rPr lang="en-IN" sz="2000" b="1" dirty="0">
                <a:ea typeface="+mn-lt"/>
                <a:cs typeface="+mn-lt"/>
              </a:rPr>
              <a:t>          </a:t>
            </a:r>
            <a:r>
              <a:rPr lang="en-US" sz="2000" b="0" i="0" dirty="0">
                <a:solidFill>
                  <a:schemeClr val="tx1"/>
                </a:solidFill>
                <a:effectLst/>
                <a:latin typeface="Söhne"/>
              </a:rPr>
              <a:t>Algorithm selection refers to the process of choosing the most appropriate algorithm or computational method to solve a specific problem or achieve a desired objective.</a:t>
            </a:r>
            <a:endParaRPr lang="en-IN" sz="2000" b="1" dirty="0">
              <a:solidFill>
                <a:schemeClr val="tx1"/>
              </a:solidFill>
              <a:ea typeface="+mn-lt"/>
              <a:cs typeface="+mn-lt"/>
            </a:endParaRPr>
          </a:p>
          <a:p>
            <a:r>
              <a:rPr lang="en-IN" sz="2000" b="1" dirty="0">
                <a:solidFill>
                  <a:schemeClr val="accent1"/>
                </a:solidFill>
                <a:ea typeface="+mn-lt"/>
                <a:cs typeface="+mn-lt"/>
              </a:rPr>
              <a:t>Data Input:</a:t>
            </a:r>
          </a:p>
          <a:p>
            <a:pPr marL="0" indent="0">
              <a:buNone/>
            </a:pPr>
            <a:r>
              <a:rPr lang="en-IN" sz="2000" b="1" dirty="0">
                <a:ea typeface="+mn-lt"/>
                <a:cs typeface="+mn-lt"/>
              </a:rPr>
              <a:t>          </a:t>
            </a:r>
            <a:r>
              <a:rPr lang="en-US" sz="2000" b="0" i="0" dirty="0">
                <a:solidFill>
                  <a:schemeClr val="tx1"/>
                </a:solidFill>
                <a:effectLst/>
                <a:latin typeface="Söhne"/>
              </a:rPr>
              <a:t>Data input refers to the process of entering or providing data into a computer system or software application for processing, storage, or analysis.</a:t>
            </a:r>
            <a:endParaRPr lang="en-IN" sz="2000" b="1" dirty="0">
              <a:solidFill>
                <a:schemeClr val="tx1"/>
              </a:solidFill>
              <a:ea typeface="+mn-lt"/>
              <a:cs typeface="+mn-lt"/>
            </a:endParaRPr>
          </a:p>
          <a:p>
            <a:r>
              <a:rPr lang="en-IN" sz="2000" b="1" dirty="0">
                <a:solidFill>
                  <a:schemeClr val="accent1"/>
                </a:solidFill>
                <a:ea typeface="+mn-lt"/>
                <a:cs typeface="+mn-lt"/>
              </a:rPr>
              <a:t>Training Process:</a:t>
            </a:r>
            <a:endParaRPr lang="en-IN" sz="2000" dirty="0">
              <a:solidFill>
                <a:schemeClr val="accent1"/>
              </a:solidFill>
            </a:endParaRPr>
          </a:p>
          <a:p>
            <a:pPr marL="324485" lvl="1" indent="0">
              <a:buNone/>
            </a:pPr>
            <a:r>
              <a:rPr lang="en-IN" sz="2000" dirty="0">
                <a:solidFill>
                  <a:schemeClr val="tx1"/>
                </a:solidFill>
                <a:ea typeface="+mn-lt"/>
                <a:cs typeface="+mn-lt"/>
              </a:rPr>
              <a:t>    </a:t>
            </a:r>
            <a:r>
              <a:rPr lang="en-US" sz="2000" b="0" i="0" dirty="0">
                <a:solidFill>
                  <a:schemeClr val="tx1"/>
                </a:solidFill>
                <a:effectLst/>
                <a:latin typeface="Söhne"/>
              </a:rPr>
              <a:t>The training process, in the context of machine learning and artificial intelligence, refers to the series of steps involved in teaching a model to recognize patterns, make predictions, or perform tasks based on input data. </a:t>
            </a:r>
            <a:endParaRPr lang="en-IN" sz="2000" dirty="0">
              <a:solidFill>
                <a:schemeClr val="tx1"/>
              </a:solidFill>
              <a:ea typeface="+mn-lt"/>
              <a:cs typeface="+mn-lt"/>
            </a:endParaRP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Content Placeholder 6">
            <a:extLst>
              <a:ext uri="{FF2B5EF4-FFF2-40B4-BE49-F238E27FC236}">
                <a16:creationId xmlns:a16="http://schemas.microsoft.com/office/drawing/2014/main" id="{18CBD1B0-8388-99A1-1FA0-BE7A2027894B}"/>
              </a:ext>
            </a:extLst>
          </p:cNvPr>
          <p:cNvPicPr>
            <a:picLocks noGrp="1" noChangeAspect="1"/>
          </p:cNvPicPr>
          <p:nvPr>
            <p:ph idx="1"/>
          </p:nvPr>
        </p:nvPicPr>
        <p:blipFill>
          <a:blip r:embed="rId2"/>
          <a:stretch>
            <a:fillRect/>
          </a:stretch>
        </p:blipFill>
        <p:spPr>
          <a:xfrm>
            <a:off x="581025" y="1828996"/>
            <a:ext cx="11029950" cy="3619108"/>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00386"/>
            <a:ext cx="11029616" cy="595272"/>
          </a:xfrm>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259457"/>
            <a:ext cx="11029615" cy="4998157"/>
          </a:xfrm>
        </p:spPr>
        <p:txBody>
          <a:bodyPr vert="horz" lIns="91440" tIns="45720" rIns="91440" bIns="45720" rtlCol="0" anchor="ctr">
            <a:noAutofit/>
          </a:bodyPr>
          <a:lstStyle/>
          <a:p>
            <a:endParaRPr lang="en-US" sz="2000" b="1" i="0" dirty="0">
              <a:solidFill>
                <a:schemeClr val="accent1"/>
              </a:solidFill>
              <a:effectLst/>
              <a:latin typeface="Söhne"/>
            </a:endParaRPr>
          </a:p>
          <a:p>
            <a:r>
              <a:rPr lang="en-US" sz="2000" b="1" i="0" dirty="0">
                <a:solidFill>
                  <a:schemeClr val="accent1"/>
                </a:solidFill>
                <a:effectLst/>
                <a:latin typeface="Söhne"/>
              </a:rPr>
              <a:t>Stealthy Surveillance</a:t>
            </a:r>
            <a:r>
              <a:rPr lang="en-US" sz="2000" b="0" i="0" dirty="0">
                <a:solidFill>
                  <a:schemeClr val="accent1"/>
                </a:solidFill>
                <a:effectLst/>
                <a:latin typeface="Söhne"/>
              </a:rPr>
              <a:t>:</a:t>
            </a:r>
            <a:r>
              <a:rPr lang="en-US" sz="2000" b="0" i="0" dirty="0">
                <a:solidFill>
                  <a:schemeClr val="tx1"/>
                </a:solidFill>
                <a:effectLst/>
                <a:latin typeface="Söhne"/>
              </a:rPr>
              <a:t> Keyloggers can silently monitor and record keystrokes made by users on a computer or device without their knowledge, enabling covert surveillance.</a:t>
            </a:r>
          </a:p>
          <a:p>
            <a:r>
              <a:rPr lang="en-US" sz="2000" b="1" i="0" dirty="0">
                <a:solidFill>
                  <a:schemeClr val="accent1"/>
                </a:solidFill>
                <a:effectLst/>
                <a:latin typeface="Söhne"/>
              </a:rPr>
              <a:t>Data Capture</a:t>
            </a:r>
            <a:r>
              <a:rPr lang="en-US" sz="2000" b="0" i="0" dirty="0">
                <a:solidFill>
                  <a:schemeClr val="accent1"/>
                </a:solidFill>
                <a:effectLst/>
                <a:latin typeface="Söhne"/>
              </a:rPr>
              <a:t>: </a:t>
            </a:r>
            <a:r>
              <a:rPr lang="en-US" sz="2000" b="0" i="0" dirty="0">
                <a:solidFill>
                  <a:schemeClr val="tx1"/>
                </a:solidFill>
                <a:effectLst/>
                <a:latin typeface="Söhne"/>
              </a:rPr>
              <a:t>They can capture a wide range of sensitive information, including passwords, usernames, credit card numbers, and other confidential data entered by users.</a:t>
            </a:r>
          </a:p>
          <a:p>
            <a:r>
              <a:rPr lang="en-US" sz="2000" b="1" i="0" dirty="0">
                <a:solidFill>
                  <a:schemeClr val="accent1"/>
                </a:solidFill>
                <a:effectLst/>
                <a:latin typeface="Söhne"/>
              </a:rPr>
              <a:t>Multiple Implementation Methods</a:t>
            </a:r>
            <a:r>
              <a:rPr lang="en-US" sz="2000" b="0" i="0" dirty="0">
                <a:solidFill>
                  <a:schemeClr val="accent1"/>
                </a:solidFill>
                <a:effectLst/>
                <a:latin typeface="Söhne"/>
              </a:rPr>
              <a:t>: </a:t>
            </a:r>
            <a:r>
              <a:rPr lang="en-US" sz="2000" b="0" i="0" dirty="0">
                <a:solidFill>
                  <a:schemeClr val="tx1"/>
                </a:solidFill>
                <a:effectLst/>
                <a:latin typeface="Söhne"/>
              </a:rPr>
              <a:t>Keyloggers can be implemented in various ways, including as software applications, hardware devices, kernel-level software, or API-based solutions.</a:t>
            </a:r>
          </a:p>
          <a:p>
            <a:r>
              <a:rPr lang="en-US" sz="2000" b="1" i="0" dirty="0">
                <a:solidFill>
                  <a:schemeClr val="accent1"/>
                </a:solidFill>
                <a:effectLst/>
                <a:latin typeface="Söhne"/>
              </a:rPr>
              <a:t>Legitimate and Illegitimate Use</a:t>
            </a:r>
            <a:r>
              <a:rPr lang="en-US" sz="2000" b="0" i="0" dirty="0">
                <a:solidFill>
                  <a:schemeClr val="accent1"/>
                </a:solidFill>
                <a:effectLst/>
                <a:latin typeface="Söhne"/>
              </a:rPr>
              <a:t>: </a:t>
            </a:r>
            <a:r>
              <a:rPr lang="en-US" sz="2000" b="0" i="0" dirty="0">
                <a:solidFill>
                  <a:schemeClr val="tx1"/>
                </a:solidFill>
                <a:effectLst/>
                <a:latin typeface="Söhne"/>
              </a:rPr>
              <a:t>While keyloggers can have legitimate uses such as parental control or employee monitoring, they can also be exploited for malicious purposes such as identity theft, espionage, or unauthorized access to sensitive information.</a:t>
            </a:r>
          </a:p>
          <a:p>
            <a:r>
              <a:rPr lang="en-US" sz="2000" b="1" i="0" dirty="0">
                <a:solidFill>
                  <a:schemeClr val="accent1"/>
                </a:solidFill>
                <a:effectLst/>
                <a:latin typeface="Söhne"/>
              </a:rPr>
              <a:t>Detection and Prevention</a:t>
            </a:r>
            <a:r>
              <a:rPr lang="en-US" sz="2000" b="0" i="0" dirty="0">
                <a:solidFill>
                  <a:schemeClr val="accent1"/>
                </a:solidFill>
                <a:effectLst/>
                <a:latin typeface="Söhne"/>
              </a:rPr>
              <a:t>: </a:t>
            </a:r>
            <a:r>
              <a:rPr lang="en-US" sz="2000" b="0" i="0" dirty="0">
                <a:solidFill>
                  <a:schemeClr val="tx1"/>
                </a:solidFill>
                <a:effectLst/>
                <a:latin typeface="Söhne"/>
              </a:rPr>
              <a:t>Detecting and preventing keyloggers require robust security measures, including antivirus software, intrusion detection systems, regular security updates, and user awareness training.</a:t>
            </a:r>
          </a:p>
          <a:p>
            <a:pPr marL="2494000" lvl="8" indent="0">
              <a:lnSpc>
                <a:spcPct val="90000"/>
              </a:lnSpc>
              <a:spcBef>
                <a:spcPts val="20"/>
              </a:spcBef>
              <a:buNone/>
            </a:pPr>
            <a:endParaRPr lang="en-IN" sz="900" b="1" dirty="0"/>
          </a:p>
          <a:p>
            <a:pPr marL="305435" indent="-305435">
              <a:lnSpc>
                <a:spcPct val="90000"/>
              </a:lnSpc>
              <a:spcBef>
                <a:spcPts val="20"/>
              </a:spcBef>
            </a:pPr>
            <a:r>
              <a:rPr lang="en-IN" sz="1200" dirty="0">
                <a:solidFill>
                  <a:srgbClr val="0F0F0F"/>
                </a:solidFill>
              </a:rPr>
              <a:t>  </a:t>
            </a:r>
            <a:endParaRPr lang="en-IN" sz="14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560331"/>
            <a:ext cx="11029615" cy="4673324"/>
          </a:xfrm>
        </p:spPr>
        <p:txBody>
          <a:bodyPr vert="horz" lIns="91440" tIns="45720" rIns="91440" bIns="45720" rtlCol="0" anchor="ctr">
            <a:noAutofit/>
          </a:bodyPr>
          <a:lstStyle/>
          <a:p>
            <a:pPr marL="342900" indent="-342900"/>
            <a:r>
              <a:rPr lang="en-US" sz="1400" dirty="0">
                <a:ea typeface="+mn-lt"/>
                <a:cs typeface="+mn-lt"/>
              </a:rPr>
              <a:t> </a:t>
            </a:r>
          </a:p>
          <a:p>
            <a:pPr marL="342900" indent="-342900"/>
            <a:endParaRPr lang="en-US" sz="1400" b="1" i="0" dirty="0">
              <a:solidFill>
                <a:schemeClr val="accent1"/>
              </a:solidFill>
              <a:effectLst/>
              <a:latin typeface="Söhne"/>
              <a:ea typeface="+mn-lt"/>
              <a:cs typeface="+mn-lt"/>
            </a:endParaRPr>
          </a:p>
          <a:p>
            <a:pPr marL="342900" indent="-342900"/>
            <a:endParaRPr lang="en-US" sz="1400" b="1" dirty="0">
              <a:solidFill>
                <a:schemeClr val="accent1"/>
              </a:solidFill>
              <a:latin typeface="Söhne"/>
              <a:ea typeface="+mn-lt"/>
              <a:cs typeface="+mn-lt"/>
            </a:endParaRPr>
          </a:p>
          <a:p>
            <a:pPr marL="342900" indent="-342900"/>
            <a:r>
              <a:rPr lang="en-IN" b="1" i="0" dirty="0">
                <a:solidFill>
                  <a:schemeClr val="accent1"/>
                </a:solidFill>
                <a:effectLst/>
                <a:latin typeface="Söhne"/>
              </a:rPr>
              <a:t>Advanced Detection Evasion Techniques</a:t>
            </a:r>
            <a:r>
              <a:rPr lang="en-IN" b="0" i="0" dirty="0">
                <a:solidFill>
                  <a:schemeClr val="accent1"/>
                </a:solidFill>
                <a:effectLst/>
                <a:latin typeface="Söhne"/>
              </a:rPr>
              <a:t>:</a:t>
            </a:r>
          </a:p>
          <a:p>
            <a:pPr marL="0" indent="0">
              <a:buNone/>
            </a:pPr>
            <a:r>
              <a:rPr lang="en-IN" dirty="0">
                <a:solidFill>
                  <a:schemeClr val="accent1"/>
                </a:solidFill>
                <a:latin typeface="Söhne"/>
              </a:rPr>
              <a:t>                </a:t>
            </a:r>
            <a:r>
              <a:rPr lang="en-US" b="0" i="0" dirty="0">
                <a:solidFill>
                  <a:schemeClr val="tx1"/>
                </a:solidFill>
                <a:effectLst/>
                <a:latin typeface="Söhne"/>
              </a:rPr>
              <a:t>Future keyloggers may employ techniques to evade detection by antivirus software, intrusion detection systems, and other security measures.</a:t>
            </a:r>
            <a:endParaRPr lang="en-IN" b="0" i="0" dirty="0">
              <a:solidFill>
                <a:schemeClr val="accent1"/>
              </a:solidFill>
              <a:effectLst/>
              <a:latin typeface="Söhne"/>
            </a:endParaRPr>
          </a:p>
          <a:p>
            <a:pPr marL="342900" indent="-342900"/>
            <a:r>
              <a:rPr lang="en-IN" b="1" i="0" dirty="0">
                <a:solidFill>
                  <a:schemeClr val="accent1"/>
                </a:solidFill>
                <a:effectLst/>
                <a:latin typeface="Söhne"/>
              </a:rPr>
              <a:t>AI-Powered Keyloggers</a:t>
            </a:r>
            <a:r>
              <a:rPr lang="en-IN" b="0" i="0" dirty="0">
                <a:solidFill>
                  <a:schemeClr val="accent1"/>
                </a:solidFill>
                <a:effectLst/>
                <a:latin typeface="Söhne"/>
              </a:rPr>
              <a:t>: </a:t>
            </a:r>
          </a:p>
          <a:p>
            <a:pPr marL="0" indent="0">
              <a:buNone/>
            </a:pPr>
            <a:r>
              <a:rPr lang="en-IN" dirty="0">
                <a:solidFill>
                  <a:schemeClr val="accent1"/>
                </a:solidFill>
                <a:latin typeface="Söhne"/>
              </a:rPr>
              <a:t>                </a:t>
            </a:r>
            <a:r>
              <a:rPr lang="en-US" b="0" i="0" dirty="0">
                <a:solidFill>
                  <a:schemeClr val="tx1"/>
                </a:solidFill>
                <a:effectLst/>
                <a:latin typeface="Söhne"/>
              </a:rPr>
              <a:t>AI-powered keyloggers could dynamically adapt their behavior based on user interactions and system conditions, making them more effective at capturing relevant data while minimizing detection.</a:t>
            </a:r>
            <a:endParaRPr lang="en-IN" b="0" i="0" dirty="0">
              <a:solidFill>
                <a:schemeClr val="tx1"/>
              </a:solidFill>
              <a:effectLst/>
              <a:latin typeface="Söhne"/>
            </a:endParaRPr>
          </a:p>
          <a:p>
            <a:pPr marL="342900" indent="-342900"/>
            <a:r>
              <a:rPr lang="en-IN" b="1" i="0" dirty="0">
                <a:solidFill>
                  <a:schemeClr val="accent1"/>
                </a:solidFill>
                <a:effectLst/>
                <a:latin typeface="Söhne"/>
              </a:rPr>
              <a:t>Cross-Platform Compatibility</a:t>
            </a:r>
            <a:r>
              <a:rPr lang="en-IN" b="0" i="0" dirty="0">
                <a:solidFill>
                  <a:schemeClr val="accent1"/>
                </a:solidFill>
                <a:effectLst/>
                <a:latin typeface="Söhne"/>
              </a:rPr>
              <a:t>: </a:t>
            </a:r>
          </a:p>
          <a:p>
            <a:pPr marL="0" indent="0">
              <a:buNone/>
            </a:pPr>
            <a:r>
              <a:rPr lang="en-IN" dirty="0">
                <a:solidFill>
                  <a:schemeClr val="accent1"/>
                </a:solidFill>
                <a:latin typeface="Söhne"/>
              </a:rPr>
              <a:t>                </a:t>
            </a:r>
            <a:r>
              <a:rPr lang="en-US" b="0" i="0" dirty="0">
                <a:solidFill>
                  <a:schemeClr val="tx1"/>
                </a:solidFill>
                <a:effectLst/>
                <a:latin typeface="Söhne"/>
              </a:rPr>
              <a:t>Future keyloggers may be designed to work across multiple operating systems and devices, including smartphones, tablets, IoT devices, and cloud-based services. </a:t>
            </a:r>
            <a:endParaRPr lang="en-IN" b="0" i="0" dirty="0">
              <a:solidFill>
                <a:schemeClr val="tx1"/>
              </a:solidFill>
              <a:effectLst/>
              <a:latin typeface="Söhne"/>
            </a:endParaRPr>
          </a:p>
          <a:p>
            <a:pPr marL="342900" indent="-342900"/>
            <a:r>
              <a:rPr lang="en-US" b="1" i="0" dirty="0">
                <a:solidFill>
                  <a:schemeClr val="accent1"/>
                </a:solidFill>
                <a:effectLst/>
                <a:latin typeface="Söhne"/>
              </a:rPr>
              <a:t>Behavioral Analysis and Anomaly Detection</a:t>
            </a:r>
            <a:r>
              <a:rPr lang="en-US" b="0" i="0" dirty="0">
                <a:solidFill>
                  <a:schemeClr val="accent1"/>
                </a:solidFill>
                <a:effectLst/>
                <a:latin typeface="Söhne"/>
              </a:rPr>
              <a:t>:</a:t>
            </a:r>
          </a:p>
          <a:p>
            <a:pPr marL="0" indent="0">
              <a:buNone/>
            </a:pPr>
            <a:r>
              <a:rPr lang="en-US" dirty="0">
                <a:solidFill>
                  <a:schemeClr val="accent1"/>
                </a:solidFill>
                <a:latin typeface="Söhne"/>
              </a:rPr>
              <a:t>                </a:t>
            </a:r>
            <a:r>
              <a:rPr lang="en-US" b="0" i="0" dirty="0">
                <a:solidFill>
                  <a:schemeClr val="tx1"/>
                </a:solidFill>
                <a:effectLst/>
                <a:latin typeface="Söhne"/>
              </a:rPr>
              <a:t>Keyloggers could incorporate behavioral analysis techniques to identify patterns of user behavior and detect anomalies that may indicate suspicious activity.</a:t>
            </a:r>
            <a:endParaRPr lang="en-IN" b="0" i="0" dirty="0">
              <a:solidFill>
                <a:schemeClr val="accent1"/>
              </a:solidFill>
              <a:effectLst/>
              <a:latin typeface="Söhne"/>
            </a:endParaRPr>
          </a:p>
          <a:p>
            <a:pPr marL="342900" indent="-342900"/>
            <a:endParaRPr lang="en-US" b="0" i="0" dirty="0">
              <a:solidFill>
                <a:schemeClr val="accent1"/>
              </a:solidFill>
              <a:effectLst/>
              <a:latin typeface="Söhne"/>
            </a:endParaRPr>
          </a:p>
          <a:p>
            <a:pPr marL="0" indent="0">
              <a:buNone/>
            </a:pPr>
            <a:endParaRPr lang="en-US" dirty="0">
              <a:solidFill>
                <a:schemeClr val="tx1"/>
              </a:solidFill>
            </a:endParaRPr>
          </a:p>
          <a:p>
            <a:pPr marL="0" indent="0">
              <a:buNone/>
            </a:pPr>
            <a:endParaRPr lang="en-US" dirty="0">
              <a:solidFill>
                <a:schemeClr val="tx1"/>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71</TotalTime>
  <Words>898</Words>
  <Application>Microsoft Office PowerPoint</Application>
  <PresentationFormat>Widescreen</PresentationFormat>
  <Paragraphs>79</Paragraphs>
  <Slides>11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Söhne</vt:lpstr>
      <vt:lpstr>Wingdings</vt:lpstr>
      <vt:lpstr>Wingdings 2</vt: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varshini anbalagan</cp:lastModifiedBy>
  <cp:revision>112</cp:revision>
  <dcterms:created xsi:type="dcterms:W3CDTF">2021-05-26T16:50:10Z</dcterms:created>
  <dcterms:modified xsi:type="dcterms:W3CDTF">2024-04-04T06:20:47Z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