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72C3E-DF16-47A8-A54A-81BB0F209763}" v="34" dt="2024-04-01T15:55:50.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dventuresinmachinelearning.com/building-a-keylogger-in-python-using-the-pynput-module-a-beginners-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a:cs typeface="Arial"/>
              </a:rPr>
              <a:t>Presented By: SNEHA R</a:t>
            </a:r>
            <a:endParaRPr lang="en-US" sz="2000" b="1">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a:cs typeface="Arial"/>
              </a:rPr>
              <a:t>                          AVCCE-CSE III YEAR</a:t>
            </a:r>
          </a:p>
          <a:p>
            <a:r>
              <a:rPr lang="en-US" sz="2000" b="1">
                <a:solidFill>
                  <a:schemeClr val="accent1">
                    <a:lumMod val="75000"/>
                  </a:schemeClr>
                </a:solidFill>
                <a:latin typeface="Arial"/>
                <a:cs typeface="Arial"/>
              </a:rPr>
              <a:t>                          au820321104046</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chemeClr val="tx1"/>
                </a:solidFill>
                <a:ea typeface="+mn-lt"/>
                <a:cs typeface="+mn-lt"/>
                <a:hlinkClick r:id="rId2">
                  <a:extLst>
                    <a:ext uri="{A12FA001-AC4F-418D-AE19-62706E023703}">
                      <ahyp:hlinkClr xmlns:ahyp="http://schemas.microsoft.com/office/drawing/2018/hyperlinkcolor" val="tx"/>
                    </a:ext>
                  </a:extLst>
                </a:hlinkClick>
              </a:rPr>
              <a:t>Building a Keylogger in Python using the Pynput Module: A Beginner's Guide - Adventures in Machine Learning</a:t>
            </a: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dirty="0">
                <a:solidFill>
                  <a:srgbClr val="0F0F0F"/>
                </a:solidFill>
                <a:latin typeface="Calibri"/>
                <a:ea typeface="Calibri"/>
                <a:cs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1705" y="1203615"/>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spcBef>
                <a:spcPts val="20"/>
              </a:spcBef>
            </a:pPr>
            <a:r>
              <a:rPr lang="en-IN" sz="1600" b="1">
                <a:latin typeface="Calibri"/>
              </a:rPr>
              <a:t>Keylogger Implementation:</a:t>
            </a:r>
            <a:endParaRPr lang="en-IN" sz="1600">
              <a:latin typeface="Calibri"/>
              <a:cs typeface="Calibri"/>
            </a:endParaRPr>
          </a:p>
          <a:p>
            <a:pPr marL="0" indent="0">
              <a:spcBef>
                <a:spcPts val="20"/>
              </a:spcBef>
              <a:buNone/>
            </a:pPr>
            <a:r>
              <a:rPr lang="en-IN" sz="1200">
                <a:latin typeface="Calibri"/>
              </a:rPr>
              <a:t>              </a:t>
            </a:r>
            <a:r>
              <a:rPr lang="en-IN" sz="1400">
                <a:latin typeface="Calibri"/>
              </a:rPr>
              <a:t>       </a:t>
            </a:r>
            <a:r>
              <a:rPr lang="en-IN" sz="1600">
                <a:latin typeface="Calibri"/>
              </a:rPr>
              <a:t>Develop a keylogger application using Python, leveraging the </a:t>
            </a:r>
            <a:r>
              <a:rPr lang="en-IN" sz="1600" err="1">
                <a:latin typeface="Calibri"/>
              </a:rPr>
              <a:t>pynput</a:t>
            </a:r>
            <a:r>
              <a:rPr lang="en-IN" sz="1600">
                <a:latin typeface="Calibri"/>
              </a:rPr>
              <a:t> library to capture keyboard events including key presses and releases.</a:t>
            </a:r>
            <a:endParaRPr lang="en-IN" sz="1600">
              <a:latin typeface="Calibri"/>
              <a:cs typeface="Calibri"/>
            </a:endParaRPr>
          </a:p>
          <a:p>
            <a:pPr marL="305435" indent="-305435">
              <a:spcBef>
                <a:spcPts val="20"/>
              </a:spcBef>
            </a:pPr>
            <a:r>
              <a:rPr lang="en-IN" sz="1600" b="1">
                <a:latin typeface="Calibri"/>
                <a:cs typeface="Calibri"/>
              </a:rPr>
              <a:t>Data Logging:</a:t>
            </a:r>
            <a:endParaRPr lang="en-IN" sz="1600"/>
          </a:p>
          <a:p>
            <a:pPr marL="0" indent="0">
              <a:spcBef>
                <a:spcPts val="20"/>
              </a:spcBef>
              <a:buNone/>
            </a:pPr>
            <a:r>
              <a:rPr lang="en-IN" sz="1400">
                <a:latin typeface="Calibri"/>
                <a:cs typeface="Calibri"/>
              </a:rPr>
              <a:t>    </a:t>
            </a:r>
            <a:r>
              <a:rPr lang="en-IN" sz="1600">
                <a:latin typeface="Calibri"/>
                <a:cs typeface="Calibri"/>
              </a:rPr>
              <a:t>             Create functions to log the captured keystrokes into text and JSON files for easy storage and analysis. The text file will provide a simple chronological record of keystrokes, while the JSON file will allow for more structured data storage, enabling additional metadata to be captured alongside keystrokes.</a:t>
            </a:r>
            <a:endParaRPr lang="en-IN" sz="1600"/>
          </a:p>
          <a:p>
            <a:pPr marL="305435" indent="-305435">
              <a:spcBef>
                <a:spcPts val="20"/>
              </a:spcBef>
            </a:pPr>
            <a:r>
              <a:rPr lang="en-IN" sz="1600" b="1">
                <a:latin typeface="Calibri"/>
                <a:cs typeface="Calibri"/>
              </a:rPr>
              <a:t>Event Handling:</a:t>
            </a:r>
            <a:endParaRPr lang="en-IN" sz="1600"/>
          </a:p>
          <a:p>
            <a:pPr marL="0" indent="0">
              <a:spcBef>
                <a:spcPts val="20"/>
              </a:spcBef>
              <a:buNone/>
            </a:pPr>
            <a:r>
              <a:rPr lang="en-IN" sz="1600">
                <a:latin typeface="Calibri"/>
                <a:cs typeface="Calibri"/>
              </a:rPr>
              <a:t>        Implement event handlers for key press and release events using the </a:t>
            </a:r>
            <a:r>
              <a:rPr lang="en-IN" sz="1600" err="1">
                <a:latin typeface="Calibri"/>
                <a:cs typeface="Calibri"/>
              </a:rPr>
              <a:t>pynput.keyboard.Listener</a:t>
            </a:r>
            <a:r>
              <a:rPr lang="en-IN" sz="1600">
                <a:latin typeface="Calibri"/>
                <a:cs typeface="Calibri"/>
              </a:rPr>
              <a:t> class. These handlers will be responsible for capturing the keystrokes and logging them appropriately.</a:t>
            </a:r>
            <a:endParaRPr lang="en-IN" sz="1600"/>
          </a:p>
          <a:p>
            <a:pPr marL="305435" indent="-305435">
              <a:spcBef>
                <a:spcPts val="20"/>
              </a:spcBef>
            </a:pPr>
            <a:r>
              <a:rPr lang="en-IN" sz="1600" b="1">
                <a:latin typeface="Calibri"/>
                <a:cs typeface="Calibri"/>
              </a:rPr>
              <a:t>User Interface: </a:t>
            </a:r>
            <a:endParaRPr lang="en-IN"/>
          </a:p>
          <a:p>
            <a:pPr marL="0" indent="0">
              <a:spcBef>
                <a:spcPts val="20"/>
              </a:spcBef>
              <a:buNone/>
            </a:pPr>
            <a:r>
              <a:rPr lang="en-IN" sz="1200" b="1">
                <a:latin typeface="Calibri"/>
                <a:cs typeface="Calibri"/>
              </a:rPr>
              <a:t> </a:t>
            </a:r>
            <a:r>
              <a:rPr lang="en-IN" sz="1600">
                <a:latin typeface="Calibri"/>
                <a:cs typeface="Calibri"/>
              </a:rPr>
              <a:t>  Develop a user-friendly interface using the </a:t>
            </a:r>
            <a:r>
              <a:rPr lang="en-IN" sz="1600" err="1">
                <a:latin typeface="Calibri"/>
                <a:cs typeface="Calibri"/>
              </a:rPr>
              <a:t>Tkinter</a:t>
            </a:r>
            <a:r>
              <a:rPr lang="en-IN" sz="1600">
                <a:latin typeface="Calibri"/>
                <a:cs typeface="Calibri"/>
              </a:rPr>
              <a:t> library to facilitate interaction with the keylogger application. The interface should include buttons to start and stop the keylogger, as well as a label to display the current status of the keylogger.</a:t>
            </a:r>
            <a:endParaRPr lang="en-IN" sz="1400"/>
          </a:p>
          <a:p>
            <a:pPr marL="305435" indent="-305435">
              <a:spcBef>
                <a:spcPts val="20"/>
              </a:spcBef>
            </a:pPr>
            <a:r>
              <a:rPr lang="en-IN" sz="1600" b="1">
                <a:latin typeface="Calibri"/>
                <a:cs typeface="Calibri"/>
              </a:rPr>
              <a:t>Error Handling: </a:t>
            </a:r>
          </a:p>
          <a:p>
            <a:pPr marL="0" indent="0">
              <a:spcBef>
                <a:spcPts val="20"/>
              </a:spcBef>
              <a:buNone/>
            </a:pPr>
            <a:r>
              <a:rPr lang="en-IN" sz="1200" b="1">
                <a:latin typeface="Calibri"/>
                <a:cs typeface="Calibri"/>
              </a:rPr>
              <a:t>       </a:t>
            </a:r>
            <a:r>
              <a:rPr lang="en-IN" sz="1400" b="1">
                <a:latin typeface="Calibri"/>
                <a:cs typeface="Calibri"/>
              </a:rPr>
              <a:t>   </a:t>
            </a:r>
            <a:r>
              <a:rPr lang="en-IN" sz="1600">
                <a:latin typeface="Calibri"/>
                <a:cs typeface="Calibri"/>
              </a:rPr>
              <a:t>  Implement robust error handling mechanisms to gracefully handle any unexpected errors or exceptions that may occur during the operation of the keylogger. This will help maintain the reliability and stability of the application under various conditions.</a:t>
            </a:r>
          </a:p>
          <a:p>
            <a:pPr marL="305435" indent="-305435"/>
            <a:endParaRPr lang="en-IN" sz="1200" b="1">
              <a:latin typeface="Calibri"/>
              <a:cs typeface="Calibri"/>
            </a:endParaRPr>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983050"/>
            <a:ext cx="11029615" cy="5712649"/>
          </a:xfrm>
        </p:spPr>
        <p:txBody>
          <a:bodyPr>
            <a:normAutofit fontScale="25000" lnSpcReduction="20000"/>
          </a:bodyPr>
          <a:lstStyle/>
          <a:p>
            <a:pPr marL="0" indent="0">
              <a:buNone/>
            </a:pPr>
            <a:endParaRPr lang="en-IN" sz="1800" b="1">
              <a:solidFill>
                <a:srgbClr val="0F0F0F"/>
              </a:solidFill>
              <a:ea typeface="+mn-lt"/>
              <a:cs typeface="+mn-lt"/>
            </a:endParaRPr>
          </a:p>
          <a:p>
            <a:pPr marL="305435" indent="-305435"/>
            <a:endParaRPr lang="en-IN" sz="6400" b="1">
              <a:solidFill>
                <a:srgbClr val="0F0F0F"/>
              </a:solidFill>
              <a:ea typeface="+mn-lt"/>
              <a:cs typeface="+mn-lt"/>
            </a:endParaRPr>
          </a:p>
          <a:p>
            <a:pPr marL="0" indent="0">
              <a:buNone/>
            </a:pPr>
            <a:r>
              <a:rPr lang="en-IN" sz="6400" b="1" dirty="0">
                <a:solidFill>
                  <a:srgbClr val="0F0F0F"/>
                </a:solidFill>
                <a:ea typeface="+mn-lt"/>
                <a:cs typeface="+mn-lt"/>
              </a:rPr>
              <a:t>The "System Approach" section outlines the overall strategy and methodology for developing and implementing the keylogger. Here's a suggested structure for this section:</a:t>
            </a:r>
            <a:endParaRPr lang="en-IN" sz="6400" dirty="0">
              <a:solidFill>
                <a:srgbClr val="404040"/>
              </a:solidFill>
              <a:ea typeface="+mn-lt"/>
              <a:cs typeface="+mn-lt"/>
            </a:endParaRPr>
          </a:p>
          <a:p>
            <a:pPr marL="305435" indent="-305435"/>
            <a:r>
              <a:rPr lang="en-IN" sz="5600" b="1" dirty="0">
                <a:solidFill>
                  <a:srgbClr val="0F0F0F"/>
                </a:solidFill>
                <a:ea typeface="+mn-lt"/>
                <a:cs typeface="+mn-lt"/>
              </a:rPr>
              <a:t>Requirement Assessment:</a:t>
            </a:r>
            <a:endParaRPr lang="en-IN" sz="5600" b="1" dirty="0"/>
          </a:p>
          <a:p>
            <a:pPr marL="305435" indent="-305435"/>
            <a:r>
              <a:rPr lang="en-IN" sz="5600" dirty="0">
                <a:solidFill>
                  <a:srgbClr val="0F0F0F"/>
                </a:solidFill>
                <a:ea typeface="+mn-lt"/>
                <a:cs typeface="+mn-lt"/>
              </a:rPr>
              <a:t> Identify the need for a keylogger system and determine its intended use cases.</a:t>
            </a:r>
            <a:endParaRPr lang="en-IN" sz="5600" dirty="0">
              <a:solidFill>
                <a:srgbClr val="404040"/>
              </a:solidFill>
              <a:ea typeface="+mn-lt"/>
              <a:cs typeface="+mn-lt"/>
            </a:endParaRPr>
          </a:p>
          <a:p>
            <a:pPr marL="305435" indent="-305435"/>
            <a:r>
              <a:rPr lang="en-IN" sz="5600" dirty="0">
                <a:solidFill>
                  <a:srgbClr val="0F0F0F"/>
                </a:solidFill>
                <a:ea typeface="+mn-lt"/>
                <a:cs typeface="+mn-lt"/>
              </a:rPr>
              <a:t>Define the essential features required for the keylogger, such as keystroke capturing and data storage.</a:t>
            </a:r>
            <a:endParaRPr lang="en-IN" sz="5600" dirty="0"/>
          </a:p>
          <a:p>
            <a:pPr marL="305435" indent="-305435"/>
            <a:r>
              <a:rPr lang="en-IN" sz="5600" b="1" dirty="0">
                <a:solidFill>
                  <a:srgbClr val="0F0F0F"/>
                </a:solidFill>
                <a:ea typeface="+mn-lt"/>
                <a:cs typeface="+mn-lt"/>
              </a:rPr>
              <a:t> Technology Selection and Library Requirements:</a:t>
            </a:r>
            <a:endParaRPr lang="en-IN" sz="5600" dirty="0">
              <a:solidFill>
                <a:srgbClr val="404040"/>
              </a:solidFill>
              <a:ea typeface="+mn-lt"/>
              <a:cs typeface="+mn-lt"/>
            </a:endParaRPr>
          </a:p>
          <a:p>
            <a:pPr marL="305435" indent="-305435"/>
            <a:r>
              <a:rPr lang="en-IN" sz="5600" dirty="0">
                <a:solidFill>
                  <a:srgbClr val="0F0F0F"/>
                </a:solidFill>
                <a:ea typeface="+mn-lt"/>
                <a:cs typeface="+mn-lt"/>
              </a:rPr>
              <a:t> Choose suitable technologies for keylogger implementation, focusing on reliability and cross-platform compatibility.</a:t>
            </a:r>
            <a:endParaRPr lang="en-IN" sz="5600" dirty="0">
              <a:solidFill>
                <a:srgbClr val="404040"/>
              </a:solidFill>
              <a:ea typeface="+mn-lt"/>
              <a:cs typeface="+mn-lt"/>
            </a:endParaRPr>
          </a:p>
          <a:p>
            <a:pPr marL="305435" indent="-305435"/>
            <a:r>
              <a:rPr lang="en-IN" sz="5600" dirty="0">
                <a:solidFill>
                  <a:srgbClr val="0F0F0F"/>
                </a:solidFill>
                <a:ea typeface="+mn-lt"/>
                <a:cs typeface="+mn-lt"/>
              </a:rPr>
              <a:t>Select Python as the programming language for development and utilize the `</a:t>
            </a:r>
            <a:r>
              <a:rPr lang="en-IN" sz="5600" dirty="0" err="1">
                <a:solidFill>
                  <a:srgbClr val="0F0F0F"/>
                </a:solidFill>
                <a:ea typeface="+mn-lt"/>
                <a:cs typeface="+mn-lt"/>
              </a:rPr>
              <a:t>pynput</a:t>
            </a:r>
            <a:r>
              <a:rPr lang="en-IN" sz="5600" dirty="0">
                <a:solidFill>
                  <a:srgbClr val="0F0F0F"/>
                </a:solidFill>
                <a:ea typeface="+mn-lt"/>
                <a:cs typeface="+mn-lt"/>
              </a:rPr>
              <a:t>` library for Python to capture keyboard events and interact with input devices.</a:t>
            </a:r>
            <a:endParaRPr lang="en-IN" sz="5600" dirty="0"/>
          </a:p>
          <a:p>
            <a:pPr marL="305435" indent="-305435"/>
            <a:r>
              <a:rPr lang="en-IN" sz="5600" b="1" dirty="0">
                <a:solidFill>
                  <a:srgbClr val="0F0F0F"/>
                </a:solidFill>
              </a:rPr>
              <a:t> Development Strategy:</a:t>
            </a:r>
            <a:endParaRPr lang="en-IN" sz="5600" b="1" dirty="0"/>
          </a:p>
          <a:p>
            <a:pPr marL="305435" indent="-305435"/>
            <a:r>
              <a:rPr lang="en-IN" sz="5600" dirty="0">
                <a:solidFill>
                  <a:srgbClr val="0F0F0F"/>
                </a:solidFill>
              </a:rPr>
              <a:t>    Break down the development process into manageable tasks and prioritize critical functionalities.</a:t>
            </a:r>
            <a:endParaRPr lang="en-IN" sz="5600" dirty="0"/>
          </a:p>
          <a:p>
            <a:pPr marL="305435" indent="-305435"/>
            <a:r>
              <a:rPr lang="en-IN" sz="5600" dirty="0">
                <a:solidFill>
                  <a:srgbClr val="0F0F0F"/>
                </a:solidFill>
              </a:rPr>
              <a:t>   Allocate resources efficiently to meet development timelines and milestones.</a:t>
            </a:r>
            <a:endParaRPr lang="en-IN" sz="5600" dirty="0"/>
          </a:p>
          <a:p>
            <a:pPr marL="305435" indent="-305435">
              <a:buFont typeface="Wingdings 2"/>
              <a:buChar char=""/>
            </a:pPr>
            <a:r>
              <a:rPr lang="en-IN" sz="5600" b="1" dirty="0">
                <a:solidFill>
                  <a:srgbClr val="0F0F0F"/>
                </a:solidFill>
              </a:rPr>
              <a:t>Testing and Quality Assurance:</a:t>
            </a:r>
            <a:endParaRPr lang="en-IN" sz="5600" b="1" dirty="0">
              <a:solidFill>
                <a:srgbClr val="404040"/>
              </a:solidFill>
            </a:endParaRPr>
          </a:p>
          <a:p>
            <a:pPr marL="305435" indent="-305435"/>
            <a:r>
              <a:rPr lang="en-IN" sz="5600" dirty="0">
                <a:solidFill>
                  <a:srgbClr val="0F0F0F"/>
                </a:solidFill>
              </a:rPr>
              <a:t>    Develop test cases to validate the functionality and performance of the keylogger system.</a:t>
            </a:r>
            <a:endParaRPr lang="en-IN" sz="5600">
              <a:solidFill>
                <a:srgbClr val="404040"/>
              </a:solidFill>
            </a:endParaRPr>
          </a:p>
          <a:p>
            <a:pPr marL="305435" indent="-305435"/>
            <a:r>
              <a:rPr lang="en-IN" sz="5600" dirty="0">
                <a:solidFill>
                  <a:srgbClr val="0F0F0F"/>
                </a:solidFill>
                <a:ea typeface="+mn-lt"/>
                <a:cs typeface="+mn-lt"/>
              </a:rPr>
              <a:t>    Conduct thorough testing to identify and address any bugs or issues before deployment.</a:t>
            </a:r>
            <a:endParaRPr lang="en-IN" sz="5600" dirty="0"/>
          </a:p>
          <a:p>
            <a:pPr marL="305435" indent="-305435"/>
            <a:r>
              <a:rPr lang="en-IN" sz="5600" b="1" dirty="0">
                <a:solidFill>
                  <a:srgbClr val="0F0F0F"/>
                </a:solidFill>
                <a:ea typeface="+mn-lt"/>
                <a:cs typeface="+mn-lt"/>
              </a:rPr>
              <a:t> Deployment and Maintenance:</a:t>
            </a:r>
            <a:endParaRPr lang="en-IN" sz="5600" b="1" dirty="0"/>
          </a:p>
          <a:p>
            <a:pPr marL="305435" indent="-305435"/>
            <a:r>
              <a:rPr lang="en-IN" sz="5600" dirty="0">
                <a:solidFill>
                  <a:srgbClr val="0F0F0F"/>
                </a:solidFill>
                <a:ea typeface="+mn-lt"/>
                <a:cs typeface="+mn-lt"/>
              </a:rPr>
              <a:t>   Deploy the keylogger system following a well-defined deployment strategy, considering platform compatibility and security requirements.</a:t>
            </a:r>
            <a:endParaRPr lang="en-IN" sz="5600" dirty="0"/>
          </a:p>
          <a:p>
            <a:pPr marL="305435" indent="-305435"/>
            <a:r>
              <a:rPr lang="en-IN" sz="5600" dirty="0">
                <a:solidFill>
                  <a:srgbClr val="0F0F0F"/>
                </a:solidFill>
                <a:ea typeface="+mn-lt"/>
                <a:cs typeface="+mn-lt"/>
              </a:rPr>
              <a:t>   Establish processes for ongoing maintenance, including updates and user support.</a:t>
            </a:r>
            <a:endParaRPr lang="en-IN" sz="5600" dirty="0"/>
          </a:p>
          <a:p>
            <a:pPr marL="305435" indent="-305435"/>
            <a:endParaRPr lang="en-IN" sz="2000"/>
          </a:p>
          <a:p>
            <a:pPr marL="305435" indent="-305435"/>
            <a:endParaRPr lang="en-IN" sz="2000">
              <a:solidFill>
                <a:srgbClr val="0F0F0F"/>
              </a:solidFill>
              <a:ea typeface="+mn-lt"/>
              <a:cs typeface="+mn-lt"/>
            </a:endParaRPr>
          </a:p>
          <a:p>
            <a:pPr marL="305435" indent="-305435"/>
            <a:endParaRPr lang="en-IN" sz="2000">
              <a:solidFill>
                <a:srgbClr val="0F0F0F"/>
              </a:solidFill>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sz="1600" dirty="0"/>
          </a:p>
          <a:p>
            <a:pPr marL="305435" indent="-305435"/>
            <a:r>
              <a:rPr lang="en-IN" sz="1600" b="1" dirty="0">
                <a:ea typeface="+mn-lt"/>
                <a:cs typeface="+mn-lt"/>
              </a:rPr>
              <a:t>Algorithm Selection:</a:t>
            </a:r>
            <a:endParaRPr lang="en-IN" sz="1600" dirty="0"/>
          </a:p>
          <a:p>
            <a:pPr marL="324485" lvl="1" indent="0">
              <a:buNone/>
            </a:pPr>
            <a:r>
              <a:rPr lang="en-IN" sz="1600" dirty="0">
                <a:solidFill>
                  <a:srgbClr val="404040"/>
                </a:solidFill>
                <a:ea typeface="+mn-lt"/>
                <a:cs typeface="+mn-lt"/>
              </a:rPr>
              <a:t>       For the keylogger, we have chosen to utilize the </a:t>
            </a:r>
            <a:r>
              <a:rPr lang="en-IN" sz="1600" dirty="0" err="1">
                <a:solidFill>
                  <a:srgbClr val="404040"/>
                </a:solidFill>
                <a:latin typeface="Franklin Gothic Book" panose="020B0502020104020203"/>
              </a:rPr>
              <a:t>pynput</a:t>
            </a:r>
            <a:r>
              <a:rPr lang="en-IN" sz="1600" dirty="0">
                <a:solidFill>
                  <a:srgbClr val="404040"/>
                </a:solidFill>
                <a:ea typeface="+mn-lt"/>
                <a:cs typeface="+mn-lt"/>
              </a:rPr>
              <a:t> library in Python, which provides functionality for capturing keyboard events in real-time. This library offers a straightforward and efficient solution for capturing keystrokes and logging them for analysis.</a:t>
            </a:r>
            <a:endParaRPr lang="en-IN" sz="1600">
              <a:solidFill>
                <a:srgbClr val="404040"/>
              </a:solidFill>
            </a:endParaRPr>
          </a:p>
          <a:p>
            <a:pPr marL="305435" indent="-305435"/>
            <a:r>
              <a:rPr lang="en-IN" sz="1600" b="1" dirty="0">
                <a:ea typeface="+mn-lt"/>
                <a:cs typeface="+mn-lt"/>
              </a:rPr>
              <a:t>Data Input:</a:t>
            </a:r>
            <a:endParaRPr lang="en-IN" sz="1600" dirty="0"/>
          </a:p>
          <a:p>
            <a:pPr marL="324485" lvl="1" indent="0">
              <a:buNone/>
            </a:pPr>
            <a:r>
              <a:rPr lang="en-IN" sz="1600" dirty="0">
                <a:solidFill>
                  <a:srgbClr val="404040"/>
                </a:solidFill>
                <a:ea typeface="+mn-lt"/>
                <a:cs typeface="+mn-lt"/>
              </a:rPr>
              <a:t>   The data input for the keylogger consists of keyboard events, including key presses and releases, captured by the </a:t>
            </a:r>
            <a:r>
              <a:rPr lang="en-IN" sz="1600" dirty="0" err="1">
                <a:solidFill>
                  <a:srgbClr val="404040"/>
                </a:solidFill>
                <a:latin typeface="Franklin Gothic Book" panose="020B0502020104020203"/>
              </a:rPr>
              <a:t>pynput</a:t>
            </a:r>
            <a:r>
              <a:rPr lang="en-IN" sz="1600" dirty="0">
                <a:solidFill>
                  <a:srgbClr val="404040"/>
                </a:solidFill>
                <a:ea typeface="+mn-lt"/>
                <a:cs typeface="+mn-lt"/>
              </a:rPr>
              <a:t> library. These events are processed in real-time and logged for further analysis and monitoring.</a:t>
            </a:r>
            <a:endParaRPr lang="en-IN" sz="1600">
              <a:solidFill>
                <a:srgbClr val="404040"/>
              </a:solidFill>
            </a:endParaRPr>
          </a:p>
          <a:p>
            <a:pPr marL="305435" indent="-305435"/>
            <a:r>
              <a:rPr lang="en-IN" sz="1600" b="1" dirty="0">
                <a:ea typeface="+mn-lt"/>
                <a:cs typeface="+mn-lt"/>
              </a:rPr>
              <a:t>Training Process:</a:t>
            </a:r>
            <a:endParaRPr lang="en-IN" sz="1600" dirty="0"/>
          </a:p>
          <a:p>
            <a:pPr marL="324485" lvl="1" indent="0">
              <a:buNone/>
            </a:pPr>
            <a:r>
              <a:rPr lang="en-IN" sz="1600" dirty="0">
                <a:solidFill>
                  <a:srgbClr val="404040"/>
                </a:solidFill>
                <a:ea typeface="+mn-lt"/>
                <a:cs typeface="+mn-lt"/>
              </a:rPr>
              <a:t>   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lang="en-IN" sz="1600" dirty="0">
              <a:solidFill>
                <a:srgbClr val="404040"/>
              </a:solidFill>
            </a:endParaRPr>
          </a:p>
          <a:p>
            <a:pPr marL="629920" lvl="1" indent="-305435"/>
            <a:endParaRPr lang="en-IN" sz="1400" dirty="0">
              <a:ea typeface="+mn-lt"/>
              <a:cs typeface="+mn-lt"/>
            </a:endParaRPr>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computer code with black text&#10;&#10;Description automatically generated">
            <a:extLst>
              <a:ext uri="{FF2B5EF4-FFF2-40B4-BE49-F238E27FC236}">
                <a16:creationId xmlns:a16="http://schemas.microsoft.com/office/drawing/2014/main" id="{BDA7C2C4-63A3-1DEE-93D6-A303D5ABCA72}"/>
              </a:ext>
            </a:extLst>
          </p:cNvPr>
          <p:cNvPicPr>
            <a:picLocks noGrp="1" noChangeAspect="1"/>
          </p:cNvPicPr>
          <p:nvPr>
            <p:ph idx="1"/>
          </p:nvPr>
        </p:nvPicPr>
        <p:blipFill>
          <a:blip r:embed="rId2"/>
          <a:stretch>
            <a:fillRect/>
          </a:stretch>
        </p:blipFill>
        <p:spPr>
          <a:xfrm>
            <a:off x="581192" y="1654968"/>
            <a:ext cx="11029615" cy="396743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00386"/>
            <a:ext cx="11029616" cy="595272"/>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14937"/>
            <a:ext cx="11029615" cy="5842904"/>
          </a:xfrm>
        </p:spPr>
        <p:txBody>
          <a:bodyPr vert="horz" lIns="91440" tIns="45720" rIns="91440" bIns="45720" rtlCol="0" anchor="ctr">
            <a:noAutofit/>
          </a:bodyPr>
          <a:lstStyle/>
          <a:p>
            <a:pPr marL="171450" indent="-171450">
              <a:lnSpc>
                <a:spcPct val="90000"/>
              </a:lnSpc>
              <a:spcBef>
                <a:spcPts val="20"/>
              </a:spcBef>
            </a:pPr>
            <a:r>
              <a:rPr lang="en-IN" sz="1400" b="1" dirty="0">
                <a:solidFill>
                  <a:srgbClr val="0F0F0F"/>
                </a:solidFill>
              </a:rPr>
              <a:t>Implementation Challenges:</a:t>
            </a:r>
            <a:endParaRPr lang="en-IN" sz="1400" b="1"/>
          </a:p>
          <a:p>
            <a:pPr marL="305435" indent="-305435">
              <a:lnSpc>
                <a:spcPct val="90000"/>
              </a:lnSpc>
              <a:spcBef>
                <a:spcPts val="20"/>
              </a:spcBef>
            </a:pPr>
            <a:r>
              <a:rPr lang="en-IN" sz="1200">
                <a:solidFill>
                  <a:srgbClr val="0F0F0F"/>
                </a:solidFill>
              </a:rPr>
              <a:t>   Platform Compatibility</a:t>
            </a:r>
            <a:endParaRPr lang="en-IN" sz="1200"/>
          </a:p>
          <a:p>
            <a:pPr marL="305435" indent="-305435">
              <a:lnSpc>
                <a:spcPct val="90000"/>
              </a:lnSpc>
              <a:spcBef>
                <a:spcPts val="20"/>
              </a:spcBef>
            </a:pPr>
            <a:r>
              <a:rPr lang="en-IN" sz="1200">
                <a:solidFill>
                  <a:srgbClr val="0F0F0F"/>
                </a:solidFill>
              </a:rPr>
              <a:t>   Security Concerns</a:t>
            </a:r>
            <a:endParaRPr lang="en-IN" sz="1200"/>
          </a:p>
          <a:p>
            <a:pPr marL="305435" indent="-305435">
              <a:lnSpc>
                <a:spcPct val="90000"/>
              </a:lnSpc>
              <a:spcBef>
                <a:spcPts val="20"/>
              </a:spcBef>
            </a:pPr>
            <a:r>
              <a:rPr lang="en-IN" sz="1200" dirty="0">
                <a:solidFill>
                  <a:srgbClr val="0F0F0F"/>
                </a:solidFill>
              </a:rPr>
              <a:t>   User Interface Complexity</a:t>
            </a:r>
            <a:endParaRPr lang="en-IN" sz="1200" dirty="0"/>
          </a:p>
          <a:p>
            <a:pPr marL="305435" indent="-305435">
              <a:lnSpc>
                <a:spcPct val="90000"/>
              </a:lnSpc>
              <a:spcBef>
                <a:spcPts val="20"/>
              </a:spcBef>
            </a:pPr>
            <a:r>
              <a:rPr lang="en-IN" sz="1400" b="1" dirty="0">
                <a:solidFill>
                  <a:srgbClr val="0F0F0F"/>
                </a:solidFill>
              </a:rPr>
              <a:t>Solutions:</a:t>
            </a:r>
            <a:endParaRPr lang="en-IN" sz="1400" dirty="0"/>
          </a:p>
          <a:p>
            <a:pPr marL="305435" indent="-305435">
              <a:lnSpc>
                <a:spcPct val="90000"/>
              </a:lnSpc>
              <a:spcBef>
                <a:spcPts val="20"/>
              </a:spcBef>
            </a:pPr>
            <a:r>
              <a:rPr lang="en-IN" sz="1100" dirty="0">
                <a:solidFill>
                  <a:srgbClr val="0F0F0F"/>
                </a:solidFill>
              </a:rPr>
              <a:t>    Utilizing Cross-Platform Libraries</a:t>
            </a:r>
            <a:endParaRPr lang="en-IN" sz="1100" dirty="0"/>
          </a:p>
          <a:p>
            <a:pPr marL="305435" indent="-305435">
              <a:lnSpc>
                <a:spcPct val="90000"/>
              </a:lnSpc>
              <a:spcBef>
                <a:spcPts val="20"/>
              </a:spcBef>
            </a:pPr>
            <a:r>
              <a:rPr lang="en-IN" sz="1100">
                <a:solidFill>
                  <a:srgbClr val="0F0F0F"/>
                </a:solidFill>
              </a:rPr>
              <a:t>   Implementing Robust Security Measures</a:t>
            </a:r>
            <a:endParaRPr lang="en-IN" sz="1100"/>
          </a:p>
          <a:p>
            <a:pPr marL="305435" indent="-305435">
              <a:lnSpc>
                <a:spcPct val="90000"/>
              </a:lnSpc>
              <a:spcBef>
                <a:spcPts val="20"/>
              </a:spcBef>
            </a:pPr>
            <a:r>
              <a:rPr lang="en-IN" sz="1100">
                <a:solidFill>
                  <a:srgbClr val="0F0F0F"/>
                </a:solidFill>
              </a:rPr>
              <a:t>   Streamlining User Interface</a:t>
            </a:r>
            <a:endParaRPr lang="en-IN" sz="1100"/>
          </a:p>
          <a:p>
            <a:pPr marL="305435" indent="-305435">
              <a:lnSpc>
                <a:spcPct val="90000"/>
              </a:lnSpc>
              <a:spcBef>
                <a:spcPts val="20"/>
              </a:spcBef>
            </a:pPr>
            <a:r>
              <a:rPr lang="en-IN" sz="1400" b="1">
                <a:solidFill>
                  <a:srgbClr val="0F0F0F"/>
                </a:solidFill>
              </a:rPr>
              <a:t>User Interface Enhancement Challenges:</a:t>
            </a:r>
            <a:endParaRPr lang="en-IN" sz="1200" b="1"/>
          </a:p>
          <a:p>
            <a:pPr marL="305435" indent="-305435">
              <a:lnSpc>
                <a:spcPct val="90000"/>
              </a:lnSpc>
              <a:spcBef>
                <a:spcPts val="20"/>
              </a:spcBef>
            </a:pPr>
            <a:r>
              <a:rPr lang="en-IN" sz="1200" dirty="0">
                <a:solidFill>
                  <a:srgbClr val="0F0F0F"/>
                </a:solidFill>
              </a:rPr>
              <a:t>   Lack of Intuitiveness</a:t>
            </a:r>
            <a:endParaRPr lang="en-IN" sz="1200" dirty="0"/>
          </a:p>
          <a:p>
            <a:pPr marL="305435" indent="-305435">
              <a:lnSpc>
                <a:spcPct val="90000"/>
              </a:lnSpc>
              <a:spcBef>
                <a:spcPts val="20"/>
              </a:spcBef>
            </a:pPr>
            <a:r>
              <a:rPr lang="en-IN" sz="1200">
                <a:solidFill>
                  <a:srgbClr val="0F0F0F"/>
                </a:solidFill>
              </a:rPr>
              <a:t>    Accessibility Issues</a:t>
            </a:r>
            <a:endParaRPr lang="en-IN" sz="1200"/>
          </a:p>
          <a:p>
            <a:pPr marL="305435" indent="-305435">
              <a:lnSpc>
                <a:spcPct val="90000"/>
              </a:lnSpc>
              <a:spcBef>
                <a:spcPts val="20"/>
              </a:spcBef>
            </a:pPr>
            <a:r>
              <a:rPr lang="en-IN" sz="1400" b="1" dirty="0">
                <a:solidFill>
                  <a:srgbClr val="0F0F0F"/>
                </a:solidFill>
              </a:rPr>
              <a:t>Solutions Implemented</a:t>
            </a:r>
            <a:endParaRPr lang="en-IN" sz="1200" b="1"/>
          </a:p>
          <a:p>
            <a:pPr marL="305435" indent="-305435">
              <a:lnSpc>
                <a:spcPct val="90000"/>
              </a:lnSpc>
              <a:spcBef>
                <a:spcPts val="20"/>
              </a:spcBef>
            </a:pPr>
            <a:r>
              <a:rPr lang="en-IN" sz="1200">
                <a:solidFill>
                  <a:srgbClr val="0F0F0F"/>
                </a:solidFill>
              </a:rPr>
              <a:t>   Redesigning Interface</a:t>
            </a:r>
            <a:endParaRPr lang="en-IN" sz="1200"/>
          </a:p>
          <a:p>
            <a:pPr marL="305435" indent="-305435">
              <a:lnSpc>
                <a:spcPct val="90000"/>
              </a:lnSpc>
              <a:spcBef>
                <a:spcPts val="20"/>
              </a:spcBef>
            </a:pPr>
            <a:r>
              <a:rPr lang="en-IN" sz="1200" dirty="0">
                <a:solidFill>
                  <a:srgbClr val="0F0F0F"/>
                </a:solidFill>
              </a:rPr>
              <a:t>   Implementing Accessibility Features</a:t>
            </a:r>
            <a:endParaRPr lang="en-IN" sz="1200" dirty="0"/>
          </a:p>
          <a:p>
            <a:pPr marL="305435" indent="-305435">
              <a:lnSpc>
                <a:spcPct val="90000"/>
              </a:lnSpc>
              <a:spcBef>
                <a:spcPts val="20"/>
              </a:spcBef>
            </a:pPr>
            <a:r>
              <a:rPr lang="en-IN" sz="1400" b="1" dirty="0">
                <a:solidFill>
                  <a:srgbClr val="0F0F0F"/>
                </a:solidFill>
              </a:rPr>
              <a:t>Ethical Usage and Data Privacy Challenges:</a:t>
            </a:r>
            <a:endParaRPr lang="en-IN" sz="1400" dirty="0"/>
          </a:p>
          <a:p>
            <a:pPr marL="305435" indent="-305435">
              <a:lnSpc>
                <a:spcPct val="90000"/>
              </a:lnSpc>
              <a:spcBef>
                <a:spcPts val="20"/>
              </a:spcBef>
            </a:pPr>
            <a:r>
              <a:rPr lang="en-IN" sz="800" dirty="0">
                <a:solidFill>
                  <a:srgbClr val="0F0F0F"/>
                </a:solidFill>
              </a:rPr>
              <a:t>   </a:t>
            </a:r>
            <a:r>
              <a:rPr lang="en-IN" sz="1200" dirty="0">
                <a:solidFill>
                  <a:srgbClr val="0F0F0F"/>
                </a:solidFill>
              </a:rPr>
              <a:t> Ethical Concerns</a:t>
            </a:r>
            <a:endParaRPr lang="en-IN" sz="1200"/>
          </a:p>
          <a:p>
            <a:pPr marL="305435" indent="-305435">
              <a:lnSpc>
                <a:spcPct val="90000"/>
              </a:lnSpc>
              <a:spcBef>
                <a:spcPts val="20"/>
              </a:spcBef>
            </a:pPr>
            <a:r>
              <a:rPr lang="en-IN" sz="1200" dirty="0">
                <a:solidFill>
                  <a:srgbClr val="0F0F0F"/>
                </a:solidFill>
              </a:rPr>
              <a:t>   Data Protection</a:t>
            </a:r>
            <a:endParaRPr lang="en-IN" sz="1200" dirty="0"/>
          </a:p>
          <a:p>
            <a:pPr marL="305435" indent="-305435">
              <a:lnSpc>
                <a:spcPct val="90000"/>
              </a:lnSpc>
              <a:spcBef>
                <a:spcPts val="20"/>
              </a:spcBef>
            </a:pPr>
            <a:r>
              <a:rPr lang="en-IN" sz="1200">
                <a:solidFill>
                  <a:srgbClr val="0F0F0F"/>
                </a:solidFill>
              </a:rPr>
              <a:t>   Compliance with Regulations</a:t>
            </a:r>
            <a:endParaRPr lang="en-IN" sz="1050"/>
          </a:p>
          <a:p>
            <a:pPr marL="305435" indent="-305435">
              <a:lnSpc>
                <a:spcPct val="90000"/>
              </a:lnSpc>
              <a:spcBef>
                <a:spcPts val="20"/>
              </a:spcBef>
            </a:pPr>
            <a:r>
              <a:rPr lang="en-IN" sz="1400" b="1" dirty="0">
                <a:solidFill>
                  <a:srgbClr val="0F0F0F"/>
                </a:solidFill>
              </a:rPr>
              <a:t>Solutions Implemented:</a:t>
            </a:r>
            <a:endParaRPr lang="en-IN" sz="1400">
              <a:solidFill>
                <a:srgbClr val="404040"/>
              </a:solidFill>
            </a:endParaRPr>
          </a:p>
          <a:p>
            <a:pPr marL="305435" indent="-305435">
              <a:lnSpc>
                <a:spcPct val="90000"/>
              </a:lnSpc>
              <a:spcBef>
                <a:spcPts val="20"/>
              </a:spcBef>
            </a:pPr>
            <a:r>
              <a:rPr lang="en-IN" sz="800" dirty="0">
                <a:solidFill>
                  <a:srgbClr val="0F0F0F"/>
                </a:solidFill>
              </a:rPr>
              <a:t>  </a:t>
            </a:r>
            <a:r>
              <a:rPr lang="en-IN" sz="1400" dirty="0">
                <a:solidFill>
                  <a:srgbClr val="0F0F0F"/>
                </a:solidFill>
              </a:rPr>
              <a:t>  Establishing Usage Guidelines</a:t>
            </a:r>
            <a:endParaRPr lang="en-IN" sz="1400" dirty="0"/>
          </a:p>
          <a:p>
            <a:pPr marL="305435" indent="-305435">
              <a:lnSpc>
                <a:spcPct val="90000"/>
              </a:lnSpc>
              <a:spcBef>
                <a:spcPts val="20"/>
              </a:spcBef>
            </a:pPr>
            <a:r>
              <a:rPr lang="en-IN" sz="1400" dirty="0">
                <a:solidFill>
                  <a:srgbClr val="0F0F0F"/>
                </a:solidFill>
              </a:rPr>
              <a:t>   Implementing Encryption and Access Controls</a:t>
            </a:r>
            <a:endParaRPr lang="en-IN" sz="1400" dirty="0"/>
          </a:p>
          <a:p>
            <a:pPr marL="305435" indent="-305435">
              <a:lnSpc>
                <a:spcPct val="90000"/>
              </a:lnSpc>
              <a:spcBef>
                <a:spcPts val="20"/>
              </a:spcBef>
            </a:pPr>
            <a:r>
              <a:rPr lang="en-IN" sz="1400">
                <a:solidFill>
                  <a:srgbClr val="0F0F0F"/>
                </a:solidFill>
              </a:rPr>
              <a:t>   Conducting Privacy Audits</a:t>
            </a:r>
            <a:endParaRPr lang="en-IN" sz="140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60331"/>
            <a:ext cx="11029615" cy="4673324"/>
          </a:xfrm>
        </p:spPr>
        <p:txBody>
          <a:bodyPr vert="horz" lIns="91440" tIns="45720" rIns="91440" bIns="45720" rtlCol="0" anchor="ctr">
            <a:noAutofit/>
          </a:bodyPr>
          <a:lstStyle/>
          <a:p>
            <a:pPr marL="342900" indent="-342900"/>
            <a:r>
              <a:rPr lang="en-US" sz="1400" dirty="0">
                <a:ea typeface="+mn-lt"/>
                <a:cs typeface="+mn-lt"/>
              </a:rPr>
              <a:t> </a:t>
            </a:r>
            <a:r>
              <a:rPr lang="en-US" sz="1400" b="1" dirty="0">
                <a:ea typeface="+mn-lt"/>
                <a:cs typeface="+mn-lt"/>
              </a:rPr>
              <a:t>Enhanced Data Capture:</a:t>
            </a:r>
          </a:p>
          <a:p>
            <a:pPr marL="342900" indent="-342900">
              <a:buFont typeface="Wingdings 2"/>
            </a:pPr>
            <a:r>
              <a:rPr lang="en-US" sz="1400">
                <a:ea typeface="+mn-lt"/>
                <a:cs typeface="+mn-lt"/>
              </a:rPr>
              <a:t>  Incorporate additional data sources such as mouse clicks and application usage to provide a more comprehensive view of user activity.</a:t>
            </a:r>
            <a:endParaRPr lang="en-US" sz="1400" dirty="0">
              <a:ea typeface="+mn-lt"/>
              <a:cs typeface="+mn-lt"/>
            </a:endParaRPr>
          </a:p>
          <a:p>
            <a:pPr marL="342900" indent="-342900"/>
            <a:r>
              <a:rPr lang="en-US" sz="1400">
                <a:ea typeface="+mn-lt"/>
                <a:cs typeface="+mn-lt"/>
              </a:rPr>
              <a:t>  By expanding the scope of data capture, the keylogger can offer deeper insights into user behavior and interactions beyond keyboard activity.</a:t>
            </a:r>
            <a:endParaRPr lang="en-US" sz="1400" dirty="0">
              <a:ea typeface="+mn-lt"/>
              <a:cs typeface="+mn-lt"/>
            </a:endParaRPr>
          </a:p>
          <a:p>
            <a:pPr marL="342900" indent="-342900"/>
            <a:r>
              <a:rPr lang="en-US" sz="1400" b="1">
                <a:ea typeface="+mn-lt"/>
                <a:cs typeface="+mn-lt"/>
              </a:rPr>
              <a:t>Improved Algorithm Performance:</a:t>
            </a:r>
          </a:p>
          <a:p>
            <a:pPr marL="342900" indent="-342900"/>
            <a:r>
              <a:rPr lang="en-US" sz="1400">
                <a:ea typeface="+mn-lt"/>
                <a:cs typeface="+mn-lt"/>
              </a:rPr>
              <a:t>    Implement real-time analysis and anomaly detection techniques to enhance the keylogger's ability to identify patterns and anomalies in user behavior.</a:t>
            </a:r>
            <a:endParaRPr lang="en-US" sz="1400" dirty="0">
              <a:ea typeface="+mn-lt"/>
              <a:cs typeface="+mn-lt"/>
            </a:endParaRPr>
          </a:p>
          <a:p>
            <a:pPr marL="342900" indent="-342900"/>
            <a:r>
              <a:rPr lang="en-US" sz="1400">
                <a:ea typeface="+mn-lt"/>
                <a:cs typeface="+mn-lt"/>
              </a:rPr>
              <a:t>    By optimizing the algorithm for better performance, the keylogger can provide more timely and accurate insights into potential security threats or unusual activities.</a:t>
            </a:r>
            <a:endParaRPr lang="en-US" sz="1400" dirty="0">
              <a:ea typeface="+mn-lt"/>
              <a:cs typeface="+mn-lt"/>
            </a:endParaRPr>
          </a:p>
          <a:p>
            <a:pPr marL="342900" indent="-342900"/>
            <a:r>
              <a:rPr lang="en-US" sz="1400" b="1">
                <a:ea typeface="+mn-lt"/>
                <a:cs typeface="+mn-lt"/>
              </a:rPr>
              <a:t>Expanded Coverage and Compatibility:</a:t>
            </a:r>
          </a:p>
          <a:p>
            <a:pPr marL="342900" indent="-342900"/>
            <a:r>
              <a:rPr lang="en-US" sz="1400">
                <a:ea typeface="+mn-lt"/>
                <a:cs typeface="+mn-lt"/>
              </a:rPr>
              <a:t>   Extend the keylogger's support to multiple users and devices, enabling monitoring of diverse environments such as shared workspaces or family computers.</a:t>
            </a:r>
            <a:endParaRPr lang="en-US" sz="1400" dirty="0">
              <a:ea typeface="+mn-lt"/>
              <a:cs typeface="+mn-lt"/>
            </a:endParaRPr>
          </a:p>
          <a:p>
            <a:pPr marL="342900" indent="-342900"/>
            <a:r>
              <a:rPr lang="en-US" sz="1400">
                <a:ea typeface="+mn-lt"/>
                <a:cs typeface="+mn-lt"/>
              </a:rPr>
              <a:t>   By ensuring compatibility with a wide range of devices and platforms, the keylogger can offer broader coverage and usability for various use cases.</a:t>
            </a:r>
            <a:endParaRPr lang="en-US">
              <a:ea typeface="+mn-lt"/>
              <a:cs typeface="+mn-lt"/>
            </a:endParaRPr>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107</cp:revision>
  <dcterms:created xsi:type="dcterms:W3CDTF">2021-05-26T16:50:10Z</dcterms:created>
  <dcterms:modified xsi:type="dcterms:W3CDTF">2024-04-01T16:24:50Z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