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4" r:id="rId14"/>
    <p:sldId id="275" r:id="rId15"/>
    <p:sldId id="276" r:id="rId16"/>
    <p:sldId id="273" r:id="rId17"/>
    <p:sldId id="277" r:id="rId18"/>
    <p:sldId id="278" r:id="rId19"/>
    <p:sldId id="261" r:id="rId20"/>
    <p:sldId id="262" r:id="rId21"/>
  </p:sldIdLst>
  <p:sldSz cx="9144000" cy="5143500" type="screen16x9"/>
  <p:notesSz cx="9144000" cy="5143500"/>
  <p:embeddedFontLst>
    <p:embeddedFont>
      <p:font typeface="Calibri" panose="020F0502020204030204" pitchFamily="34" charset="0"/>
      <p:regular r:id="rId23"/>
      <p:bold r:id="rId24"/>
      <p:italic r:id="rId25"/>
      <p:boldItalic r:id="rId26"/>
    </p:embeddedFont>
    <p:embeddedFont>
      <p:font typeface="CFJCTS+PublicSans-Bold" panose="020B0604020202020204"/>
      <p:regular r:id="rId27"/>
    </p:embeddedFont>
    <p:embeddedFont>
      <p:font typeface="KQGMTU+Arial-BoldMT" panose="020B0604020202020204"/>
      <p:regular r:id="rId28"/>
    </p:embeddedFont>
    <p:embeddedFont>
      <p:font typeface="PVLNNE+ArialMT" panose="020B0604020202020204"/>
      <p:regular r:id="rId29"/>
    </p:embeddedFont>
    <p:embeddedFont>
      <p:font typeface="RMKPBC+PublicSans-BoldItalic" panose="020B0604020202020204"/>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54" y="72"/>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8A4A777-A3E2-43E5-9116-27F8F93BE093}" type="datetimeFigureOut">
              <a:rPr lang="en-US" smtClean="0"/>
              <a:pPr/>
              <a:t>11/17/2023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45C1F737-9875-463F-B74F-01F0E65EAF7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C1F737-9875-463F-B74F-01F0E65EAF7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11/17/2023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11/17/2023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varshini2709/varshini2709" TargetMode="External"/><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ebay.com/" TargetMode="External"/><Relationship Id="rId2" Type="http://schemas.openxmlformats.org/officeDocument/2006/relationships/hyperlink" Target="http://www.amazon.com/" TargetMode="External"/><Relationship Id="rId1" Type="http://schemas.openxmlformats.org/officeDocument/2006/relationships/slideLayout" Target="../slideLayouts/slideLayout1.xml"/><Relationship Id="rId5" Type="http://schemas.openxmlformats.org/officeDocument/2006/relationships/hyperlink" Target="http://www.shopify.com/" TargetMode="External"/><Relationship Id="rId4" Type="http://schemas.openxmlformats.org/officeDocument/2006/relationships/hyperlink" Target="http://www.walmart.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0"/>
            <a:ext cx="3457320" cy="1090042"/>
          </a:xfrm>
          <a:prstGeom prst="rect">
            <a:avLst/>
          </a:prstGeom>
        </p:spPr>
        <p:txBody>
          <a:bodyPr vert="horz" wrap="square" lIns="0" tIns="0" rIns="0" bIns="0" rtlCol="0">
            <a:spAutoFit/>
          </a:bodyPr>
          <a:lstStyle/>
          <a:p>
            <a:pPr marL="0" marR="0">
              <a:lnSpc>
                <a:spcPts val="2819"/>
              </a:lnSpc>
              <a:spcBef>
                <a:spcPts val="0"/>
              </a:spcBef>
              <a:spcAft>
                <a:spcPts val="0"/>
              </a:spcAft>
            </a:pPr>
            <a:r>
              <a:rPr lang="en-US" sz="2000" b="1" dirty="0">
                <a:solidFill>
                  <a:srgbClr val="223669"/>
                </a:solidFill>
                <a:latin typeface="Times New Roman" pitchFamily="18" charset="0"/>
                <a:cs typeface="Times New Roman" pitchFamily="18" charset="0"/>
              </a:rPr>
              <a:t>E-COMMERCE WEBSITE</a:t>
            </a: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7103"/>
            <a:ext cx="6947058" cy="276999"/>
          </a:xfrm>
        </p:spPr>
        <p:txBody>
          <a:bodyPr/>
          <a:lstStyle/>
          <a:p>
            <a:r>
              <a:rPr lang="en-US" b="1" u="sng" dirty="0">
                <a:latin typeface="Times New Roman" pitchFamily="18" charset="0"/>
                <a:cs typeface="Times New Roman" pitchFamily="18" charset="0"/>
              </a:rPr>
              <a:t>User Classes and Characteristics:</a:t>
            </a:r>
          </a:p>
        </p:txBody>
      </p:sp>
      <p:sp>
        <p:nvSpPr>
          <p:cNvPr id="3" name="Text Placeholder 2"/>
          <p:cNvSpPr>
            <a:spLocks noGrp="1"/>
          </p:cNvSpPr>
          <p:nvPr>
            <p:ph type="body" idx="1"/>
          </p:nvPr>
        </p:nvSpPr>
        <p:spPr>
          <a:xfrm>
            <a:off x="228600" y="819150"/>
            <a:ext cx="6947058" cy="3877985"/>
          </a:xfrm>
        </p:spPr>
        <p:txBody>
          <a:bodyPr/>
          <a:lstStyle/>
          <a:p>
            <a:r>
              <a:rPr lang="en-US" dirty="0">
                <a:latin typeface="Times New Roman" panose="02020603050405020304" pitchFamily="18" charset="0"/>
                <a:cs typeface="Times New Roman" panose="02020603050405020304" pitchFamily="18" charset="0"/>
              </a:rPr>
              <a:t>User characteristics of e-commerce websites refer to the traits and behaviors of the individuals who interact with and make purchases on these platforms. </a:t>
            </a:r>
          </a:p>
          <a:p>
            <a:r>
              <a:rPr lang="en-US" u="sng" dirty="0">
                <a:latin typeface="Times New Roman" panose="02020603050405020304" pitchFamily="18" charset="0"/>
                <a:cs typeface="Times New Roman" panose="02020603050405020304" pitchFamily="18" charset="0"/>
              </a:rPr>
              <a:t>Some key user characteristics include:</a:t>
            </a:r>
          </a:p>
          <a:p>
            <a:r>
              <a:rPr lang="en-US" dirty="0">
                <a:latin typeface="Times New Roman" panose="02020603050405020304" pitchFamily="18" charset="0"/>
                <a:cs typeface="Times New Roman" panose="02020603050405020304" pitchFamily="18" charset="0"/>
              </a:rPr>
              <a:t>1. Demographics</a:t>
            </a:r>
          </a:p>
          <a:p>
            <a:r>
              <a:rPr lang="en-US" dirty="0">
                <a:latin typeface="Times New Roman" panose="02020603050405020304" pitchFamily="18" charset="0"/>
                <a:cs typeface="Times New Roman" panose="02020603050405020304" pitchFamily="18" charset="0"/>
              </a:rPr>
              <a:t>2. Online Behavior</a:t>
            </a:r>
          </a:p>
          <a:p>
            <a:r>
              <a:rPr lang="en-US" dirty="0">
                <a:latin typeface="Times New Roman" panose="02020603050405020304" pitchFamily="18" charset="0"/>
                <a:cs typeface="Times New Roman" panose="02020603050405020304" pitchFamily="18" charset="0"/>
              </a:rPr>
              <a:t>3. Device Preference</a:t>
            </a:r>
          </a:p>
          <a:p>
            <a:r>
              <a:rPr lang="en-US" dirty="0">
                <a:latin typeface="Times New Roman" panose="02020603050405020304" pitchFamily="18" charset="0"/>
                <a:cs typeface="Times New Roman" panose="02020603050405020304" pitchFamily="18" charset="0"/>
              </a:rPr>
              <a:t>4. Purchase History</a:t>
            </a:r>
          </a:p>
          <a:p>
            <a:r>
              <a:rPr lang="en-US" dirty="0">
                <a:latin typeface="Times New Roman" panose="02020603050405020304" pitchFamily="18" charset="0"/>
                <a:cs typeface="Times New Roman" panose="02020603050405020304" pitchFamily="18" charset="0"/>
              </a:rPr>
              <a:t>5. Payment Preferences</a:t>
            </a:r>
          </a:p>
          <a:p>
            <a:r>
              <a:rPr lang="en-US" dirty="0">
                <a:latin typeface="Times New Roman" panose="02020603050405020304" pitchFamily="18" charset="0"/>
                <a:cs typeface="Times New Roman" panose="02020603050405020304" pitchFamily="18" charset="0"/>
              </a:rPr>
              <a:t>6. Shopping Habits</a:t>
            </a:r>
          </a:p>
          <a:p>
            <a:r>
              <a:rPr lang="en-US" dirty="0">
                <a:latin typeface="Times New Roman" panose="02020603050405020304" pitchFamily="18" charset="0"/>
                <a:cs typeface="Times New Roman" panose="02020603050405020304" pitchFamily="18" charset="0"/>
              </a:rPr>
              <a:t>7. Customer Loyalty</a:t>
            </a:r>
          </a:p>
          <a:p>
            <a:r>
              <a:rPr lang="en-US" dirty="0">
                <a:latin typeface="Times New Roman" panose="02020603050405020304" pitchFamily="18" charset="0"/>
                <a:cs typeface="Times New Roman" panose="02020603050405020304" pitchFamily="18" charset="0"/>
              </a:rPr>
              <a:t>8. Reviews and Ratings</a:t>
            </a:r>
          </a:p>
          <a:p>
            <a:r>
              <a:rPr lang="en-US" dirty="0">
                <a:latin typeface="Times New Roman" panose="02020603050405020304" pitchFamily="18" charset="0"/>
                <a:cs typeface="Times New Roman" panose="02020603050405020304" pitchFamily="18" charset="0"/>
              </a:rPr>
              <a:t>9. Social Media Engagement</a:t>
            </a:r>
          </a:p>
          <a:p>
            <a:r>
              <a:rPr lang="en-US" dirty="0">
                <a:latin typeface="Times New Roman" panose="02020603050405020304" pitchFamily="18" charset="0"/>
                <a:cs typeface="Times New Roman" panose="02020603050405020304" pitchFamily="18" charset="0"/>
              </a:rPr>
              <a:t>10. Customer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3720"/>
            <a:ext cx="9144000" cy="4471630"/>
          </a:xfrm>
        </p:spPr>
        <p:txBody>
          <a:bodyPr/>
          <a:lstStyle/>
          <a:p>
            <a:r>
              <a:rPr lang="en-US" b="1" dirty="0">
                <a:latin typeface="Times New Roman" pitchFamily="18" charset="0"/>
                <a:cs typeface="Times New Roman" pitchFamily="18" charset="0"/>
              </a:rPr>
              <a:t>  </a:t>
            </a:r>
            <a:r>
              <a:rPr lang="en-US" b="1" u="sng" dirty="0">
                <a:latin typeface="Times New Roman" pitchFamily="18" charset="0"/>
                <a:cs typeface="Times New Roman" pitchFamily="18" charset="0"/>
              </a:rPr>
              <a:t>Operating Environment:</a:t>
            </a: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52400" y="819150"/>
            <a:ext cx="8991600" cy="3600986"/>
          </a:xfrm>
        </p:spPr>
        <p:txBody>
          <a:bodyPr/>
          <a:lstStyle/>
          <a:p>
            <a:pPr algn="l">
              <a:buFont typeface="Arial" pitchFamily="34" charset="0"/>
              <a:buChar char="•"/>
            </a:pPr>
            <a:r>
              <a:rPr lang="en-US" dirty="0"/>
              <a:t> </a:t>
            </a:r>
            <a:r>
              <a:rPr lang="en-US" dirty="0">
                <a:latin typeface="Times New Roman" pitchFamily="18" charset="0"/>
                <a:cs typeface="Times New Roman" pitchFamily="18" charset="0"/>
              </a:rPr>
              <a:t>The e-commerce website for shopping will operate within a Windows environment, ensuring compatibility with various web browsers to maximize user accessibility. </a:t>
            </a:r>
          </a:p>
          <a:p>
            <a:pPr algn="l">
              <a:buFont typeface="Arial" pitchFamily="34" charset="0"/>
              <a:buChar char="•"/>
            </a:pPr>
            <a:r>
              <a:rPr lang="en-US" dirty="0">
                <a:latin typeface="Times New Roman" pitchFamily="18" charset="0"/>
                <a:cs typeface="Times New Roman" pitchFamily="18" charset="0"/>
              </a:rPr>
              <a:t>The primary browsers for modeling and testing include Microsoft Internet Explorer, Google Chrome, and Mozilla Firefox. </a:t>
            </a:r>
          </a:p>
          <a:p>
            <a:pPr algn="l">
              <a:buFont typeface="Arial" pitchFamily="34" charset="0"/>
              <a:buChar char="•"/>
            </a:pPr>
            <a:r>
              <a:rPr lang="en-US" dirty="0">
                <a:latin typeface="Times New Roman" pitchFamily="18" charset="0"/>
                <a:cs typeface="Times New Roman" pitchFamily="18" charset="0"/>
              </a:rPr>
              <a:t>While the primary focus is on IE 6.0 compatibility, most features will also work seamlessly with Mozilla Firefox and Opera 7.0 or higher versions, enhancing the website's accessibility. The recommended hardware specifications include a Hard Disk with a capacity of 40 GB, a 15" color monitor for clear and vibrant visuals, and a 122-key keyboard for efficient input. The basic input devices, including a keyboard and mouse, are essential for user interaction, while output devices such as monitors and printers ensure users can view and print order confirmations and invoices. </a:t>
            </a:r>
          </a:p>
          <a:p>
            <a:pPr algn="l">
              <a:buFont typeface="Arial" pitchFamily="34" charset="0"/>
              <a:buChar char="•"/>
            </a:pPr>
            <a:r>
              <a:rPr lang="en-US" dirty="0">
                <a:latin typeface="Times New Roman" pitchFamily="18" charset="0"/>
                <a:cs typeface="Times New Roman" pitchFamily="18" charset="0"/>
              </a:rPr>
              <a:t>By prioritizing compatibility, accessibility, and user-friendly hardware requirements, the e-commerce website aims to provide a seamless and convenient shopping experience for customers, regardless of their choice of web browser or hardware setup.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4350"/>
            <a:ext cx="8839200" cy="3877985"/>
          </a:xfrm>
        </p:spPr>
        <p:txBody>
          <a:bodyPr/>
          <a:lstStyle/>
          <a:p>
            <a:pPr marL="285750" indent="-28575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Assumptions and Dependencies:</a:t>
            </a:r>
            <a:br>
              <a:rPr lang="en-US" b="1" dirty="0">
                <a:latin typeface="Times New Roman" panose="02020603050405020304" pitchFamily="18" charset="0"/>
                <a:cs typeface="Times New Roman" panose="02020603050405020304" pitchFamily="18" charset="0"/>
              </a:rPr>
            </a:br>
            <a:r>
              <a:rPr lang="en-GB" u="sng" dirty="0">
                <a:latin typeface="Times New Roman" panose="02020603050405020304" pitchFamily="18" charset="0"/>
                <a:cs typeface="Times New Roman" panose="02020603050405020304" pitchFamily="18" charset="0"/>
              </a:rPr>
              <a:t>The assumptions are:-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coding should be error free.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be user-friendly so that it is easy to use for the users.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information of all users, books and libraries must be stored in a database that is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accessible by the website.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*The system should have more storage capacity and provide fast access to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provide search facility and support quick transactions.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Library System is running 24 hours a day.</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*Users may access from any computer that has Internet browsing capabilities &amp; a Pillai Institute of                                                            Information Technology, Engineering, Media Studies &amp; Research Department of Information Technology Internet connection.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*Users must have their correct usernames and passwords to enter into their online accounts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and do actions.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1EBA-8C65-4EA0-9C0E-9153BF897570}"/>
              </a:ext>
            </a:extLst>
          </p:cNvPr>
          <p:cNvSpPr>
            <a:spLocks noGrp="1"/>
          </p:cNvSpPr>
          <p:nvPr>
            <p:ph type="title"/>
          </p:nvPr>
        </p:nvSpPr>
        <p:spPr>
          <a:xfrm>
            <a:off x="304800" y="285750"/>
            <a:ext cx="8724900" cy="3662541"/>
          </a:xfrm>
        </p:spPr>
        <p:txBody>
          <a:bodyPr/>
          <a:lstStyle/>
          <a:p>
            <a:r>
              <a:rPr lang="en-GB" sz="2000" b="1" u="sng" dirty="0">
                <a:latin typeface="Times New Roman" panose="02020603050405020304" pitchFamily="18" charset="0"/>
                <a:cs typeface="Times New Roman" panose="02020603050405020304" pitchFamily="18" charset="0"/>
              </a:rPr>
              <a:t>Software Configuration:-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This software package is developed using java as front end which is supported by sun micro</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system.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Microsoft SQL Server as the back end to store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Operating System: Windows NT, windows 98, Windows XP</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Language: PHP, JavaScript, Python, Java, Net beans 7.0.1 (front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Database: MS SQL Server (back end).</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sz="2000" b="1" u="sng" dirty="0">
                <a:latin typeface="Times New Roman" panose="02020603050405020304" pitchFamily="18" charset="0"/>
                <a:cs typeface="Times New Roman" panose="02020603050405020304" pitchFamily="18" charset="0"/>
              </a:rPr>
              <a:t>Hardware Configuration:-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Processor: Pentium(R)Dual-core CPU.</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Hard Disk: 40GB.</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RAM: 256 MB or more.</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20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E0CA-6829-4056-927F-AFBAEB2EC084}"/>
              </a:ext>
            </a:extLst>
          </p:cNvPr>
          <p:cNvSpPr>
            <a:spLocks noGrp="1"/>
          </p:cNvSpPr>
          <p:nvPr>
            <p:ph type="title"/>
          </p:nvPr>
        </p:nvSpPr>
        <p:spPr>
          <a:xfrm>
            <a:off x="304800" y="438150"/>
            <a:ext cx="8686800" cy="3908762"/>
          </a:xfrm>
        </p:spPr>
        <p:txBody>
          <a:bodyPr/>
          <a:lstStyle/>
          <a:p>
            <a:r>
              <a:rPr lang="en-GB" sz="2000" b="1" u="sng" dirty="0">
                <a:latin typeface="Times New Roman" panose="02020603050405020304" pitchFamily="18" charset="0"/>
                <a:cs typeface="Times New Roman" panose="02020603050405020304" pitchFamily="18" charset="0"/>
              </a:rPr>
              <a:t>Data Requirement:</a:t>
            </a:r>
            <a:br>
              <a:rPr lang="en-GB" b="1" u="sng"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The inputs consist of the query to the database and the output consists of the solutions for the query. The output also includes the user receiving the details of their accounts. In this project the inputs will be the queries as fired by the users like create an account, selecting books and putting into account. Now the output will be visible when the user requests the server to get details of their account in the form of time, date and which books are currently in the account. </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External Interface Requirement:</a:t>
            </a:r>
            <a:br>
              <a:rPr lang="en-GB" b="1"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It allows user to view quick reports like Book Issued/Returned in between particular time.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It provides stock verification and search facility based on different criteria.</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user interface must be customizable by the administrator.</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All the modules provided with the software must fit into this graphical user interface and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accomplish to the standard defined.</a:t>
            </a:r>
            <a:endParaRPr lang="en-GB" dirty="0"/>
          </a:p>
        </p:txBody>
      </p:sp>
    </p:spTree>
    <p:extLst>
      <p:ext uri="{BB962C8B-B14F-4D97-AF65-F5344CB8AC3E}">
        <p14:creationId xmlns:p14="http://schemas.microsoft.com/office/powerpoint/2010/main" val="335350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2F34-2641-401A-94CB-2F13E7488854}"/>
              </a:ext>
            </a:extLst>
          </p:cNvPr>
          <p:cNvSpPr>
            <a:spLocks noGrp="1"/>
          </p:cNvSpPr>
          <p:nvPr>
            <p:ph type="title"/>
          </p:nvPr>
        </p:nvSpPr>
        <p:spPr>
          <a:xfrm>
            <a:off x="533400" y="57150"/>
            <a:ext cx="8991600" cy="5143500"/>
          </a:xfrm>
        </p:spPr>
        <p:txBody>
          <a:bodyPr/>
          <a:lstStyle/>
          <a:p>
            <a:r>
              <a:rPr lang="en-GB" b="1" dirty="0">
                <a:latin typeface="Times New Roman" panose="02020603050405020304" pitchFamily="18" charset="0"/>
                <a:cs typeface="Times New Roman" panose="02020603050405020304" pitchFamily="18" charset="0"/>
              </a:rPr>
              <a:t>System Features:</a:t>
            </a:r>
            <a:br>
              <a:rPr lang="en-GB" sz="1400" b="1" dirty="0">
                <a:latin typeface="Times New Roman" panose="02020603050405020304" pitchFamily="18" charset="0"/>
                <a:cs typeface="Times New Roman" panose="02020603050405020304" pitchFamily="18" charset="0"/>
              </a:rPr>
            </a:br>
            <a:br>
              <a:rPr lang="en-GB" sz="800" b="1" u="sng"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a:t>
            </a:r>
            <a:r>
              <a:rPr lang="en-GB" sz="1200" b="1" dirty="0">
                <a:latin typeface="Times New Roman" panose="02020603050405020304" pitchFamily="18" charset="0"/>
                <a:cs typeface="Times New Roman" panose="02020603050405020304" pitchFamily="18" charset="0"/>
              </a:rPr>
              <a:t> User Registration and Authentication</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create accounts and log in securely.</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2. </a:t>
            </a:r>
            <a:r>
              <a:rPr lang="en-GB" sz="1200" b="1" dirty="0">
                <a:latin typeface="Times New Roman" panose="02020603050405020304" pitchFamily="18" charset="0"/>
                <a:cs typeface="Times New Roman" panose="02020603050405020304" pitchFamily="18" charset="0"/>
              </a:rPr>
              <a:t>Product </a:t>
            </a:r>
            <a:r>
              <a:rPr lang="en-GB" sz="1200" b="1" dirty="0" err="1">
                <a:latin typeface="Times New Roman" panose="02020603050405020304" pitchFamily="18" charset="0"/>
                <a:cs typeface="Times New Roman" panose="02020603050405020304" pitchFamily="18" charset="0"/>
              </a:rPr>
              <a:t>Catalog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Display products with images, descriptions, and prices.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Organize products into categories and subcategories.</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3. </a:t>
            </a:r>
            <a:r>
              <a:rPr lang="en-GB" sz="1200" b="1" dirty="0">
                <a:latin typeface="Times New Roman" panose="02020603050405020304" pitchFamily="18" charset="0"/>
                <a:cs typeface="Times New Roman" panose="02020603050405020304" pitchFamily="18" charset="0"/>
              </a:rPr>
              <a:t>Shopping Cart</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users to add and remove items from their cart.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the total cost of items in the cart.</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4. </a:t>
            </a:r>
            <a:r>
              <a:rPr lang="en-GB" sz="1200" b="1" dirty="0">
                <a:latin typeface="Times New Roman" panose="02020603050405020304" pitchFamily="18" charset="0"/>
                <a:cs typeface="Times New Roman" panose="02020603050405020304" pitchFamily="18" charset="0"/>
              </a:rPr>
              <a:t>Product Search and Filtering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Implement a search bar to find products.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Provide filters for sorting and narrowing down product choices.</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5. </a:t>
            </a:r>
            <a:r>
              <a:rPr lang="en-GB" sz="1200" b="1" dirty="0">
                <a:latin typeface="Times New Roman" panose="02020603050405020304" pitchFamily="18" charset="0"/>
                <a:cs typeface="Times New Roman" panose="02020603050405020304" pitchFamily="18" charset="0"/>
              </a:rPr>
              <a:t>Product Details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detailed product information, including reviews and ratings.</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6. </a:t>
            </a:r>
            <a:r>
              <a:rPr lang="en-GB" sz="1200" b="1" dirty="0">
                <a:latin typeface="Times New Roman" panose="02020603050405020304" pitchFamily="18" charset="0"/>
                <a:cs typeface="Times New Roman" panose="02020603050405020304" pitchFamily="18" charset="0"/>
              </a:rPr>
              <a:t>User Profiles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manage their profiles and shipping information.</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7. </a:t>
            </a:r>
            <a:r>
              <a:rPr lang="en-GB" sz="1200" b="1" dirty="0">
                <a:latin typeface="Times New Roman" panose="02020603050405020304" pitchFamily="18" charset="0"/>
                <a:cs typeface="Times New Roman" panose="02020603050405020304" pitchFamily="18" charset="0"/>
              </a:rPr>
              <a:t>Checkout and Payment Processing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secure payment options (credit/debit cards, PayPal, etc.).</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Calculate taxes and shipping costs.</a:t>
            </a:r>
          </a:p>
        </p:txBody>
      </p:sp>
    </p:spTree>
    <p:extLst>
      <p:ext uri="{BB962C8B-B14F-4D97-AF65-F5344CB8AC3E}">
        <p14:creationId xmlns:p14="http://schemas.microsoft.com/office/powerpoint/2010/main" val="370634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E9E3-E89D-491B-9375-A574BC8BE5D1}"/>
              </a:ext>
            </a:extLst>
          </p:cNvPr>
          <p:cNvSpPr>
            <a:spLocks noGrp="1"/>
          </p:cNvSpPr>
          <p:nvPr>
            <p:ph type="title"/>
          </p:nvPr>
        </p:nvSpPr>
        <p:spPr>
          <a:xfrm>
            <a:off x="609600" y="133350"/>
            <a:ext cx="8839200" cy="4632037"/>
          </a:xfrm>
        </p:spPr>
        <p:txBody>
          <a:bodyPr/>
          <a:lstStyle/>
          <a:p>
            <a:r>
              <a:rPr lang="en-GB" b="1" dirty="0">
                <a:latin typeface="Times New Roman" panose="02020603050405020304" pitchFamily="18" charset="0"/>
                <a:cs typeface="Times New Roman" panose="02020603050405020304" pitchFamily="18" charset="0"/>
              </a:rPr>
              <a:t>Other Non-Functional Requirements</a:t>
            </a:r>
            <a:r>
              <a:rPr lang="en-GB" dirty="0">
                <a:latin typeface="Times New Roman" panose="02020603050405020304" pitchFamily="18" charset="0"/>
                <a:cs typeface="Times New Roman" panose="02020603050405020304" pitchFamily="18" charset="0"/>
              </a:rPr>
              <a:t>:</a:t>
            </a:r>
            <a:br>
              <a:rPr lang="en-GB" dirty="0">
                <a:latin typeface="Times New Roman" panose="02020603050405020304" pitchFamily="18" charset="0"/>
                <a:cs typeface="Times New Roman" panose="02020603050405020304" pitchFamily="18" charset="0"/>
              </a:rPr>
            </a:br>
            <a:br>
              <a:rPr lang="en-GB" sz="3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1. *</a:t>
            </a:r>
            <a:r>
              <a:rPr lang="en-GB" sz="1000" b="1" dirty="0">
                <a:latin typeface="Times New Roman" panose="02020603050405020304" pitchFamily="18" charset="0"/>
                <a:cs typeface="Times New Roman" panose="02020603050405020304" pitchFamily="18" charset="0"/>
              </a:rPr>
              <a:t>Performance and Scalability:</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Ensure fast page load times to enhance user experience.</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Design for scalability to handle increased traffic during peak periods.</a:t>
            </a:r>
            <a:br>
              <a:rPr lang="en-GB" sz="1000" dirty="0">
                <a:latin typeface="Times New Roman" panose="02020603050405020304" pitchFamily="18" charset="0"/>
                <a:cs typeface="Times New Roman" panose="02020603050405020304" pitchFamily="18" charset="0"/>
              </a:rPr>
            </a:b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2. *</a:t>
            </a:r>
            <a:r>
              <a:rPr lang="en-GB" sz="1000" b="1" dirty="0">
                <a:latin typeface="Times New Roman" panose="02020603050405020304" pitchFamily="18" charset="0"/>
                <a:cs typeface="Times New Roman" panose="02020603050405020304" pitchFamily="18" charset="0"/>
              </a:rPr>
              <a:t>Reliability and Availability:</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Aim for high uptime (e.g., 99.9% availability).</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Implement redundancy and failover mechanisms to minimize downtime.</a:t>
            </a:r>
            <a:br>
              <a:rPr lang="en-GB" sz="1000" dirty="0">
                <a:latin typeface="Times New Roman" panose="02020603050405020304" pitchFamily="18" charset="0"/>
                <a:cs typeface="Times New Roman" panose="02020603050405020304" pitchFamily="18" charset="0"/>
              </a:rPr>
            </a:b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3. *</a:t>
            </a:r>
            <a:r>
              <a:rPr lang="en-GB" sz="1000" b="1" dirty="0">
                <a:latin typeface="Times New Roman" panose="02020603050405020304" pitchFamily="18" charset="0"/>
                <a:cs typeface="Times New Roman" panose="02020603050405020304" pitchFamily="18" charset="0"/>
              </a:rPr>
              <a:t>Security</a:t>
            </a:r>
            <a:r>
              <a:rPr lang="en-GB" sz="1000" dirty="0">
                <a:latin typeface="Times New Roman" panose="02020603050405020304" pitchFamily="18" charset="0"/>
                <a:cs typeface="Times New Roman" panose="02020603050405020304" pitchFamily="18" charset="0"/>
              </a:rPr>
              <a:t>:</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Protect user data and transactions with strong encryption (HTTPS).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Regularly update and patch software to address security vulnerabilities.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Implement user authentication and authorization controls.</a:t>
            </a:r>
            <a:br>
              <a:rPr lang="en-GB" sz="1000" dirty="0">
                <a:latin typeface="Times New Roman" panose="02020603050405020304" pitchFamily="18" charset="0"/>
                <a:cs typeface="Times New Roman" panose="02020603050405020304" pitchFamily="18" charset="0"/>
              </a:rPr>
            </a:b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4. *</a:t>
            </a:r>
            <a:r>
              <a:rPr lang="en-GB" sz="1000" b="1" dirty="0">
                <a:latin typeface="Times New Roman" panose="02020603050405020304" pitchFamily="18" charset="0"/>
                <a:cs typeface="Times New Roman" panose="02020603050405020304" pitchFamily="18" charset="0"/>
              </a:rPr>
              <a:t>Data Backup and Recovery</a:t>
            </a:r>
            <a:r>
              <a:rPr lang="en-GB" sz="1000" dirty="0">
                <a:latin typeface="Times New Roman" panose="02020603050405020304" pitchFamily="18" charset="0"/>
                <a:cs typeface="Times New Roman" panose="02020603050405020304" pitchFamily="18" charset="0"/>
              </a:rPr>
              <a:t>:</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Regularly back up user data and system configurations.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Establish a disaster recovery plan to restore data in case of failure.</a:t>
            </a:r>
            <a:br>
              <a:rPr lang="en-GB" sz="1000" dirty="0">
                <a:latin typeface="Times New Roman" panose="02020603050405020304" pitchFamily="18" charset="0"/>
                <a:cs typeface="Times New Roman" panose="02020603050405020304" pitchFamily="18" charset="0"/>
              </a:rPr>
            </a:b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5. </a:t>
            </a:r>
            <a:r>
              <a:rPr lang="en-GB" sz="1000" b="1" dirty="0">
                <a:latin typeface="Times New Roman" panose="02020603050405020304" pitchFamily="18" charset="0"/>
                <a:cs typeface="Times New Roman" panose="02020603050405020304" pitchFamily="18" charset="0"/>
              </a:rPr>
              <a:t>*Compliance</a:t>
            </a:r>
            <a:r>
              <a:rPr lang="en-GB" sz="1000" dirty="0">
                <a:latin typeface="Times New Roman" panose="02020603050405020304" pitchFamily="18" charset="0"/>
                <a:cs typeface="Times New Roman" panose="02020603050405020304" pitchFamily="18" charset="0"/>
              </a:rPr>
              <a:t>:</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Ensure compliance with relevant regulations (e.g., PCI DSS for payment data, GDPR for user privacy).</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Maintain records of compliance audits and certifications.</a:t>
            </a:r>
            <a:br>
              <a:rPr lang="en-GB" sz="1000" dirty="0">
                <a:latin typeface="Times New Roman" panose="02020603050405020304" pitchFamily="18" charset="0"/>
                <a:cs typeface="Times New Roman" panose="02020603050405020304" pitchFamily="18" charset="0"/>
              </a:rPr>
            </a:b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6. *</a:t>
            </a:r>
            <a:r>
              <a:rPr lang="en-GB" sz="1000" b="1" dirty="0">
                <a:latin typeface="Times New Roman" panose="02020603050405020304" pitchFamily="18" charset="0"/>
                <a:cs typeface="Times New Roman" panose="02020603050405020304" pitchFamily="18" charset="0"/>
              </a:rPr>
              <a:t>Scalable Database</a:t>
            </a:r>
            <a:r>
              <a:rPr lang="en-GB" sz="1000" dirty="0">
                <a:latin typeface="Times New Roman" panose="02020603050405020304" pitchFamily="18" charset="0"/>
                <a:cs typeface="Times New Roman" panose="02020603050405020304" pitchFamily="18" charset="0"/>
              </a:rPr>
              <a:t>:</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Choose a database system capable of handling increasing data volumes.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Optimize database queries and indexing for efficient data retrieval.</a:t>
            </a:r>
            <a:br>
              <a:rPr lang="en-GB" sz="1000" dirty="0">
                <a:latin typeface="Times New Roman" panose="02020603050405020304" pitchFamily="18" charset="0"/>
                <a:cs typeface="Times New Roman" panose="02020603050405020304" pitchFamily="18" charset="0"/>
              </a:rPr>
            </a:b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7. *</a:t>
            </a:r>
            <a:r>
              <a:rPr lang="en-GB" sz="1000" b="1" dirty="0">
                <a:latin typeface="Times New Roman" panose="02020603050405020304" pitchFamily="18" charset="0"/>
                <a:cs typeface="Times New Roman" panose="02020603050405020304" pitchFamily="18" charset="0"/>
              </a:rPr>
              <a:t>Load Testing</a:t>
            </a:r>
            <a:r>
              <a:rPr lang="en-GB" sz="1000" dirty="0">
                <a:latin typeface="Times New Roman" panose="02020603050405020304" pitchFamily="18" charset="0"/>
                <a:cs typeface="Times New Roman" panose="02020603050405020304" pitchFamily="18" charset="0"/>
              </a:rPr>
              <a:t>:</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Perform load testing to simulate heavy traffic and identify performance bottlenecks.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Optimize server configurations and resources accordingly.</a:t>
            </a:r>
          </a:p>
        </p:txBody>
      </p:sp>
    </p:spTree>
    <p:extLst>
      <p:ext uri="{BB962C8B-B14F-4D97-AF65-F5344CB8AC3E}">
        <p14:creationId xmlns:p14="http://schemas.microsoft.com/office/powerpoint/2010/main" val="275020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DA74-9C46-43A3-BC93-6747FC8F4B1E}"/>
              </a:ext>
            </a:extLst>
          </p:cNvPr>
          <p:cNvSpPr>
            <a:spLocks noGrp="1"/>
          </p:cNvSpPr>
          <p:nvPr>
            <p:ph type="title"/>
          </p:nvPr>
        </p:nvSpPr>
        <p:spPr>
          <a:xfrm>
            <a:off x="304800" y="215790"/>
            <a:ext cx="7620000" cy="4711919"/>
          </a:xfrm>
        </p:spPr>
        <p:txBody>
          <a:bodyPr/>
          <a:lstStyle/>
          <a:p>
            <a:r>
              <a:rPr lang="en-GB" b="1" dirty="0">
                <a:latin typeface="Times New Roman" panose="02020603050405020304" pitchFamily="18" charset="0"/>
                <a:cs typeface="Times New Roman" panose="02020603050405020304" pitchFamily="18" charset="0"/>
              </a:rPr>
              <a:t>Other Requirements:</a:t>
            </a:r>
            <a:br>
              <a:rPr lang="en-GB" b="1" dirty="0">
                <a:latin typeface="Times New Roman" panose="02020603050405020304" pitchFamily="18" charset="0"/>
                <a:cs typeface="Times New Roman" panose="02020603050405020304" pitchFamily="18" charset="0"/>
              </a:rPr>
            </a:b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1</a:t>
            </a:r>
            <a:r>
              <a:rPr lang="en-GB" sz="1400" b="1" dirty="0">
                <a:latin typeface="Times New Roman" panose="02020603050405020304" pitchFamily="18" charset="0"/>
                <a:cs typeface="Times New Roman" panose="02020603050405020304" pitchFamily="18" charset="0"/>
              </a:rPr>
              <a:t>. *Payment Gateway Integration:</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Integrate with multiple payment gateways to offer customers various payment options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(credit cards, digital wallets, etc.).</a:t>
            </a:r>
            <a:br>
              <a:rPr lang="en-GB" sz="1000" b="1" dirty="0">
                <a:latin typeface="Times New Roman" panose="02020603050405020304" pitchFamily="18" charset="0"/>
                <a:cs typeface="Times New Roman" panose="02020603050405020304" pitchFamily="18" charset="0"/>
              </a:rPr>
            </a:b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2. *</a:t>
            </a:r>
            <a:r>
              <a:rPr lang="en-GB" sz="1400" b="1" dirty="0">
                <a:latin typeface="Times New Roman" panose="02020603050405020304" pitchFamily="18" charset="0"/>
                <a:cs typeface="Times New Roman" panose="02020603050405020304" pitchFamily="18" charset="0"/>
              </a:rPr>
              <a:t>Inventory Management:</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real-time inventory tracking to prevent overselling and out-of-stock issues.</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3. *</a:t>
            </a:r>
            <a:r>
              <a:rPr lang="en-GB" sz="1400" b="1" dirty="0">
                <a:latin typeface="Times New Roman" panose="02020603050405020304" pitchFamily="18" charset="0"/>
                <a:cs typeface="Times New Roman" panose="02020603050405020304" pitchFamily="18" charset="0"/>
              </a:rPr>
              <a:t>Product Recommendations:</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Provide personalized product recommendations based on user browsing and purchase history.</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4. *</a:t>
            </a:r>
            <a:r>
              <a:rPr lang="en-GB" sz="1400" b="1" dirty="0">
                <a:latin typeface="Times New Roman" panose="02020603050405020304" pitchFamily="18" charset="0"/>
                <a:cs typeface="Times New Roman" panose="02020603050405020304" pitchFamily="18" charset="0"/>
              </a:rPr>
              <a:t>User Reviews and Ratings:</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Allow users to leave reviews and ratings for products, helping others make informed decisions.</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5. </a:t>
            </a:r>
            <a:r>
              <a:rPr lang="en-GB" sz="1400" b="1" dirty="0">
                <a:latin typeface="Times New Roman" panose="02020603050405020304" pitchFamily="18" charset="0"/>
                <a:cs typeface="Times New Roman" panose="02020603050405020304" pitchFamily="18" charset="0"/>
              </a:rPr>
              <a:t>*Guest Checkout:</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Offer a guest checkout option to streamline the purchase process for users who don't want to create an account</a:t>
            </a:r>
            <a:r>
              <a:rPr lang="en-GB" sz="1000" b="1" dirty="0">
                <a:latin typeface="Times New Roman" panose="02020603050405020304" pitchFamily="18" charset="0"/>
                <a:cs typeface="Times New Roman" panose="02020603050405020304" pitchFamily="18" charset="0"/>
              </a:rPr>
              <a:t>.</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6. </a:t>
            </a:r>
            <a:r>
              <a:rPr lang="en-GB" sz="1400" b="1" dirty="0">
                <a:latin typeface="Times New Roman" panose="02020603050405020304" pitchFamily="18" charset="0"/>
                <a:cs typeface="Times New Roman" panose="02020603050405020304" pitchFamily="18" charset="0"/>
              </a:rPr>
              <a:t>*Abandoned Cart Recovery:</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strategies to recover abandoned carts through email reminders and incentives.</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7. *</a:t>
            </a:r>
            <a:r>
              <a:rPr lang="en-GB" sz="1400" b="1" dirty="0">
                <a:latin typeface="Times New Roman" panose="02020603050405020304" pitchFamily="18" charset="0"/>
                <a:cs typeface="Times New Roman" panose="02020603050405020304" pitchFamily="18" charset="0"/>
              </a:rPr>
              <a:t>Cross-Selling and Upselling:</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Suggest related or higher-priced products during the checkout process to increase sales.</a:t>
            </a:r>
          </a:p>
        </p:txBody>
      </p:sp>
    </p:spTree>
    <p:extLst>
      <p:ext uri="{BB962C8B-B14F-4D97-AF65-F5344CB8AC3E}">
        <p14:creationId xmlns:p14="http://schemas.microsoft.com/office/powerpoint/2010/main" val="105040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07F2-8D71-4BC7-9748-BF4EF872FC3B}"/>
              </a:ext>
            </a:extLst>
          </p:cNvPr>
          <p:cNvSpPr>
            <a:spLocks noGrp="1"/>
          </p:cNvSpPr>
          <p:nvPr>
            <p:ph type="title"/>
          </p:nvPr>
        </p:nvSpPr>
        <p:spPr>
          <a:xfrm>
            <a:off x="76200" y="133350"/>
            <a:ext cx="8991600" cy="553998"/>
          </a:xfrm>
        </p:spPr>
        <p:txBody>
          <a:bodyPr/>
          <a:lstStyle/>
          <a:p>
            <a:r>
              <a:rPr lang="en-GB" dirty="0">
                <a:latin typeface="Times New Roman" panose="02020603050405020304" pitchFamily="18" charset="0"/>
                <a:cs typeface="Times New Roman" panose="02020603050405020304" pitchFamily="18" charset="0"/>
              </a:rPr>
              <a:t>CLASS DIADRAM:</a:t>
            </a:r>
            <a:br>
              <a:rPr lang="en-GB" dirty="0"/>
            </a:br>
            <a:endParaRPr lang="en-GB" dirty="0"/>
          </a:p>
        </p:txBody>
      </p:sp>
      <p:pic>
        <p:nvPicPr>
          <p:cNvPr id="6" name="Picture 5">
            <a:extLst>
              <a:ext uri="{FF2B5EF4-FFF2-40B4-BE49-F238E27FC236}">
                <a16:creationId xmlns:a16="http://schemas.microsoft.com/office/drawing/2014/main" id="{1E16D97F-7B5F-4701-B765-022930D73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514350"/>
            <a:ext cx="8096250" cy="4329112"/>
          </a:xfrm>
          <a:prstGeom prst="rect">
            <a:avLst/>
          </a:prstGeom>
        </p:spPr>
      </p:pic>
    </p:spTree>
    <p:extLst>
      <p:ext uri="{BB962C8B-B14F-4D97-AF65-F5344CB8AC3E}">
        <p14:creationId xmlns:p14="http://schemas.microsoft.com/office/powerpoint/2010/main" val="202955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6" name="TextBox 5">
            <a:hlinkClick r:id="rId3"/>
            <a:extLst>
              <a:ext uri="{FF2B5EF4-FFF2-40B4-BE49-F238E27FC236}">
                <a16:creationId xmlns:a16="http://schemas.microsoft.com/office/drawing/2014/main" id="{08408C79-DEA2-EA22-13F4-C66020B10BE2}"/>
              </a:ext>
            </a:extLst>
          </p:cNvPr>
          <p:cNvSpPr txBox="1"/>
          <p:nvPr/>
        </p:nvSpPr>
        <p:spPr>
          <a:xfrm>
            <a:off x="3886200" y="2076484"/>
            <a:ext cx="3276600" cy="584775"/>
          </a:xfrm>
          <a:prstGeom prst="rect">
            <a:avLst/>
          </a:prstGeom>
          <a:noFill/>
        </p:spPr>
        <p:txBody>
          <a:bodyPr wrap="square" rtlCol="0">
            <a:spAutoFit/>
          </a:bodyPr>
          <a:lstStyle/>
          <a:p>
            <a:r>
              <a:rPr lang="en-IN" sz="1600" dirty="0">
                <a:solidFill>
                  <a:schemeClr val="accent1">
                    <a:lumMod val="75000"/>
                  </a:schemeClr>
                </a:solidFill>
                <a:latin typeface="Times New Roman" panose="02020603050405020304" pitchFamily="18" charset="0"/>
                <a:cs typeface="Times New Roman" panose="02020603050405020304" pitchFamily="18" charset="0"/>
              </a:rPr>
              <a:t>https://github.com/varshini2709/varshini2709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6200" y="-4503"/>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1138524" y="1206603"/>
            <a:ext cx="2660890" cy="286425"/>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a:solidFill>
                  <a:schemeClr val="bg1">
                    <a:lumMod val="95000"/>
                  </a:schemeClr>
                </a:solidFill>
                <a:latin typeface="Times New Roman" panose="02020603050405020304" pitchFamily="18" charset="0"/>
                <a:cs typeface="Times New Roman" panose="02020603050405020304" pitchFamily="18" charset="0"/>
              </a:rPr>
              <a:t>E- Commerce Website</a:t>
            </a:r>
            <a:endParaRPr sz="1850" b="1" spc="-1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36134" y="1345039"/>
            <a:ext cx="2735665" cy="295978"/>
          </a:xfrm>
          <a:prstGeom prst="rect">
            <a:avLst/>
          </a:prstGeom>
        </p:spPr>
        <p:txBody>
          <a:bodyPr vert="horz" wrap="square" lIns="0" tIns="0" rIns="0" bIns="0" rtlCol="0">
            <a:spAutoFit/>
          </a:bodyPr>
          <a:lstStyle/>
          <a:p>
            <a:pPr marL="0" marR="0">
              <a:lnSpc>
                <a:spcPts val="1564"/>
              </a:lnSpc>
              <a:spcBef>
                <a:spcPts val="0"/>
              </a:spcBef>
              <a:spcAft>
                <a:spcPts val="0"/>
              </a:spcAft>
            </a:pPr>
            <a:endParaRPr sz="1400" dirty="0">
              <a:solidFill>
                <a:srgbClr val="FFFFFF"/>
              </a:solidFill>
              <a:latin typeface="PVLNNE+ArialMT"/>
              <a:cs typeface="PVLNNE+ArialMT"/>
            </a:endParaRPr>
          </a:p>
        </p:txBody>
      </p:sp>
      <p:sp>
        <p:nvSpPr>
          <p:cNvPr id="6" name="object 6"/>
          <p:cNvSpPr txBox="1"/>
          <p:nvPr/>
        </p:nvSpPr>
        <p:spPr>
          <a:xfrm>
            <a:off x="304800" y="2495550"/>
            <a:ext cx="1436143" cy="205184"/>
          </a:xfrm>
          <a:prstGeom prst="rect">
            <a:avLst/>
          </a:prstGeom>
        </p:spPr>
        <p:txBody>
          <a:bodyPr vert="horz" wrap="square" lIns="0" tIns="0" rIns="0" bIns="0" rtlCol="0">
            <a:spAutoFit/>
          </a:bodyPr>
          <a:lstStyle/>
          <a:p>
            <a:pPr marL="0" marR="0">
              <a:lnSpc>
                <a:spcPts val="1564"/>
              </a:lnSpc>
              <a:spcBef>
                <a:spcPts val="0"/>
              </a:spcBef>
              <a:spcAft>
                <a:spcPts val="0"/>
              </a:spcAft>
            </a:pPr>
            <a:r>
              <a:rPr lang="en-US" sz="1400" b="1" dirty="0">
                <a:solidFill>
                  <a:srgbClr val="C88C32"/>
                </a:solidFill>
                <a:latin typeface="Times New Roman" panose="02020603050405020304" pitchFamily="18" charset="0"/>
                <a:cs typeface="Times New Roman" panose="02020603050405020304" pitchFamily="18" charset="0"/>
              </a:rPr>
              <a:t>E -</a:t>
            </a:r>
            <a:r>
              <a:rPr lang="en-US" sz="1400" b="1" dirty="0">
                <a:solidFill>
                  <a:srgbClr val="C88C32"/>
                </a:solidFill>
                <a:latin typeface="KQGMTU+Arial-BoldMT"/>
                <a:cs typeface="Times New Roman" panose="02020603050405020304" pitchFamily="18" charset="0"/>
              </a:rPr>
              <a:t> </a:t>
            </a:r>
            <a:r>
              <a:rPr sz="1400" b="1" dirty="0">
                <a:solidFill>
                  <a:srgbClr val="C88C32"/>
                </a:solidFill>
                <a:latin typeface="KQGMTU+Arial-BoldMT"/>
                <a:cs typeface="KQGMTU+Arial-BoldMT"/>
              </a:rPr>
              <a:t>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12" name="TextBox 11">
            <a:extLst>
              <a:ext uri="{FF2B5EF4-FFF2-40B4-BE49-F238E27FC236}">
                <a16:creationId xmlns:a16="http://schemas.microsoft.com/office/drawing/2014/main" id="{8B5413D6-01BF-150D-7E84-F8569D8F4643}"/>
              </a:ext>
            </a:extLst>
          </p:cNvPr>
          <p:cNvSpPr txBox="1"/>
          <p:nvPr/>
        </p:nvSpPr>
        <p:spPr>
          <a:xfrm>
            <a:off x="1905000" y="2732285"/>
            <a:ext cx="2438400" cy="338554"/>
          </a:xfrm>
          <a:prstGeom prst="rect">
            <a:avLst/>
          </a:prstGeom>
          <a:noFill/>
        </p:spPr>
        <p:txBody>
          <a:bodyPr wrap="square" rtlCol="0">
            <a:spAutoFit/>
          </a:bodyPr>
          <a:lstStyle/>
          <a:p>
            <a:r>
              <a:rPr lang="en-US" sz="1600" dirty="0">
                <a:solidFill>
                  <a:schemeClr val="bg1">
                    <a:lumMod val="95000"/>
                  </a:schemeClr>
                </a:solidFill>
                <a:latin typeface="Times New Roman" panose="02020603050405020304" pitchFamily="18" charset="0"/>
                <a:cs typeface="Times New Roman" panose="02020603050405020304" pitchFamily="18" charset="0"/>
              </a:rPr>
              <a:t>Varshini                      10</a:t>
            </a:r>
            <a:endParaRPr lang="en-IN" sz="16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926C03E-1D3D-6EF1-3D33-B2744747F72A}"/>
              </a:ext>
            </a:extLst>
          </p:cNvPr>
          <p:cNvSpPr txBox="1"/>
          <p:nvPr/>
        </p:nvSpPr>
        <p:spPr>
          <a:xfrm>
            <a:off x="2040577" y="3186304"/>
            <a:ext cx="1459457" cy="369332"/>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13A5FA19-98B7-0624-39DA-1EADC3940608}"/>
              </a:ext>
            </a:extLst>
          </p:cNvPr>
          <p:cNvSpPr txBox="1"/>
          <p:nvPr/>
        </p:nvSpPr>
        <p:spPr>
          <a:xfrm>
            <a:off x="1904999" y="3163244"/>
            <a:ext cx="2512385" cy="338554"/>
          </a:xfrm>
          <a:prstGeom prst="rect">
            <a:avLst/>
          </a:prstGeom>
          <a:noFill/>
        </p:spPr>
        <p:txBody>
          <a:bodyPr wrap="square" rtlCol="0">
            <a:spAutoFit/>
          </a:bodyPr>
          <a:lstStyle/>
          <a:p>
            <a:r>
              <a:rPr lang="en-US" sz="1600" dirty="0">
                <a:solidFill>
                  <a:schemeClr val="bg1">
                    <a:lumMod val="95000"/>
                  </a:schemeClr>
                </a:solidFill>
                <a:latin typeface="Times New Roman" panose="02020603050405020304" pitchFamily="18" charset="0"/>
                <a:cs typeface="Times New Roman" panose="02020603050405020304" pitchFamily="18" charset="0"/>
              </a:rPr>
              <a:t>Yamini . M                 10</a:t>
            </a:r>
            <a:endParaRPr lang="en-IN" sz="16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E7ACB0D-7091-124D-66EB-2D45E6057485}"/>
              </a:ext>
            </a:extLst>
          </p:cNvPr>
          <p:cNvSpPr txBox="1"/>
          <p:nvPr/>
        </p:nvSpPr>
        <p:spPr>
          <a:xfrm>
            <a:off x="1938545" y="3555636"/>
            <a:ext cx="2404855" cy="338554"/>
          </a:xfrm>
          <a:prstGeom prst="rect">
            <a:avLst/>
          </a:prstGeom>
          <a:noFill/>
        </p:spPr>
        <p:txBody>
          <a:bodyPr wrap="square" rtlCol="0">
            <a:spAutoFit/>
          </a:bodyPr>
          <a:lstStyle/>
          <a:p>
            <a:r>
              <a:rPr lang="en-US" sz="1600" dirty="0">
                <a:solidFill>
                  <a:schemeClr val="bg1">
                    <a:lumMod val="95000"/>
                  </a:schemeClr>
                </a:solidFill>
                <a:latin typeface="Times New Roman" panose="02020603050405020304" pitchFamily="18" charset="0"/>
                <a:cs typeface="Times New Roman" panose="02020603050405020304" pitchFamily="18" charset="0"/>
              </a:rPr>
              <a:t>Amrutha .N               10</a:t>
            </a:r>
            <a:endParaRPr lang="en-IN" sz="16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D197B310-569A-01ED-1402-74C134AA8AD4}"/>
              </a:ext>
            </a:extLst>
          </p:cNvPr>
          <p:cNvSpPr txBox="1"/>
          <p:nvPr/>
        </p:nvSpPr>
        <p:spPr>
          <a:xfrm>
            <a:off x="2016037" y="3942386"/>
            <a:ext cx="2346735" cy="338554"/>
          </a:xfrm>
          <a:prstGeom prst="rect">
            <a:avLst/>
          </a:prstGeom>
          <a:noFill/>
        </p:spPr>
        <p:txBody>
          <a:bodyPr wrap="square" rtlCol="0">
            <a:spAutoFit/>
          </a:bodyPr>
          <a:lstStyle/>
          <a:p>
            <a:r>
              <a:rPr lang="en-IN" sz="1600" dirty="0" err="1">
                <a:solidFill>
                  <a:schemeClr val="bg1">
                    <a:lumMod val="95000"/>
                  </a:schemeClr>
                </a:solidFill>
                <a:latin typeface="Times New Roman" panose="02020603050405020304" pitchFamily="18" charset="0"/>
                <a:cs typeface="Times New Roman" panose="02020603050405020304" pitchFamily="18" charset="0"/>
              </a:rPr>
              <a:t>Aslin</a:t>
            </a:r>
            <a:r>
              <a:rPr lang="en-IN" sz="1600" dirty="0">
                <a:solidFill>
                  <a:schemeClr val="bg1">
                    <a:lumMod val="95000"/>
                  </a:schemeClr>
                </a:solidFill>
                <a:latin typeface="Times New Roman" panose="02020603050405020304" pitchFamily="18" charset="0"/>
                <a:cs typeface="Times New Roman" panose="02020603050405020304" pitchFamily="18" charset="0"/>
              </a:rPr>
              <a:t> Reena             10      </a:t>
            </a:r>
          </a:p>
        </p:txBody>
      </p:sp>
      <p:sp>
        <p:nvSpPr>
          <p:cNvPr id="9" name="TextBox 8">
            <a:extLst>
              <a:ext uri="{FF2B5EF4-FFF2-40B4-BE49-F238E27FC236}">
                <a16:creationId xmlns:a16="http://schemas.microsoft.com/office/drawing/2014/main" id="{897A373C-158E-C53A-0889-5D776ECF003F}"/>
              </a:ext>
            </a:extLst>
          </p:cNvPr>
          <p:cNvSpPr txBox="1"/>
          <p:nvPr/>
        </p:nvSpPr>
        <p:spPr>
          <a:xfrm>
            <a:off x="107116" y="2756689"/>
            <a:ext cx="1592666" cy="338554"/>
          </a:xfrm>
          <a:prstGeom prst="rect">
            <a:avLst/>
          </a:prstGeom>
          <a:noFill/>
        </p:spPr>
        <p:txBody>
          <a:bodyPr wrap="square" rtlCol="0">
            <a:spAutoFit/>
          </a:bodyPr>
          <a:lstStyle/>
          <a:p>
            <a:r>
              <a:rPr lang="en-IN" sz="1600" dirty="0">
                <a:solidFill>
                  <a:schemeClr val="bg1"/>
                </a:solidFill>
                <a:latin typeface="Times New Roman" panose="02020603050405020304" pitchFamily="18" charset="0"/>
                <a:cs typeface="Times New Roman" panose="02020603050405020304" pitchFamily="18" charset="0"/>
              </a:rPr>
              <a:t>112720104041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553998"/>
          </a:xfrm>
        </p:spPr>
        <p:txBody>
          <a:bodyPr/>
          <a:lstStyle/>
          <a:p>
            <a:r>
              <a:rPr lang="en-US" b="1" dirty="0">
                <a:latin typeface="Times New Roman" pitchFamily="18" charset="0"/>
                <a:cs typeface="Times New Roman" pitchFamily="18" charset="0"/>
              </a:rPr>
              <a:t>                                                         Introduction</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Purpose:</a:t>
            </a:r>
          </a:p>
        </p:txBody>
      </p:sp>
      <p:sp>
        <p:nvSpPr>
          <p:cNvPr id="3" name="Text Placeholder 2"/>
          <p:cNvSpPr>
            <a:spLocks noGrp="1"/>
          </p:cNvSpPr>
          <p:nvPr>
            <p:ph type="body" idx="1"/>
          </p:nvPr>
        </p:nvSpPr>
        <p:spPr>
          <a:xfrm>
            <a:off x="377666" y="1047750"/>
            <a:ext cx="7928134" cy="3323987"/>
          </a:xfrm>
        </p:spPr>
        <p:txBody>
          <a:bodyPr/>
          <a:lstStyle/>
          <a:p>
            <a:pPr algn="just">
              <a:lnSpc>
                <a:spcPct val="150000"/>
              </a:lnSpc>
            </a:pPr>
            <a:r>
              <a:rPr lang="en-US" dirty="0">
                <a:latin typeface="Times New Roman" pitchFamily="18" charset="0"/>
                <a:cs typeface="Times New Roman" pitchFamily="18" charset="0"/>
              </a:rPr>
              <a:t>                   We have developed an innovative e-commerce shopping website that offers a seamless and user-friendly online shopping experience. Our platform boasts a wide range of products, from electronics to fashion, catering to diverse customer preferences. With a sleek and intuitive interface, secure payment options, and efficient customer support, our website ensures a hassle-free shopping journey. We prioritize customer satisfaction and strive to provide competitive prices and timely delivery services. Join us today to explore a world of convenience and choice in online shopping.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Document Conversions:</a:t>
            </a:r>
          </a:p>
        </p:txBody>
      </p:sp>
      <p:sp>
        <p:nvSpPr>
          <p:cNvPr id="3" name="Text Placeholder 2"/>
          <p:cNvSpPr>
            <a:spLocks noGrp="1"/>
          </p:cNvSpPr>
          <p:nvPr>
            <p:ph type="body" idx="1"/>
          </p:nvPr>
        </p:nvSpPr>
        <p:spPr>
          <a:xfrm>
            <a:off x="377666" y="819150"/>
            <a:ext cx="6797992" cy="4736783"/>
          </a:xfrm>
        </p:spPr>
        <p:txBody>
          <a:bodyPr/>
          <a:lstStyle/>
          <a:p>
            <a:pPr>
              <a:buFont typeface="Wingdings" pitchFamily="2" charset="2"/>
              <a:buChar char="Ø"/>
            </a:pPr>
            <a:r>
              <a:rPr lang="en-US" dirty="0"/>
              <a:t> </a:t>
            </a:r>
            <a:r>
              <a:rPr lang="en-US" dirty="0">
                <a:latin typeface="Times New Roman" pitchFamily="18" charset="0"/>
                <a:cs typeface="Times New Roman" pitchFamily="18" charset="0"/>
              </a:rPr>
              <a:t>Entire document should be justified.</a:t>
            </a:r>
          </a:p>
          <a:p>
            <a:pPr>
              <a:buFont typeface="Wingdings" pitchFamily="2" charset="2"/>
              <a:buChar char="Ø"/>
            </a:pPr>
            <a:r>
              <a:rPr lang="en-US" dirty="0">
                <a:latin typeface="Times New Roman" pitchFamily="18" charset="0"/>
                <a:cs typeface="Times New Roman" pitchFamily="18" charset="0"/>
              </a:rPr>
              <a:t> Convention for Main title</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a:t>
            </a:r>
          </a:p>
          <a:p>
            <a:pPr algn="just">
              <a:buFont typeface="Arial" pitchFamily="34" charset="0"/>
              <a:buChar char="•"/>
            </a:pPr>
            <a:r>
              <a:rPr lang="fr-FR" dirty="0">
                <a:latin typeface="Times New Roman" pitchFamily="18" charset="0"/>
                <a:cs typeface="Times New Roman" pitchFamily="18" charset="0"/>
              </a:rPr>
              <a:t> Font style: Bold </a:t>
            </a:r>
          </a:p>
          <a:p>
            <a:pPr algn="just">
              <a:buFont typeface="Arial" pitchFamily="34" charset="0"/>
              <a:buChar char="•"/>
            </a:pPr>
            <a:r>
              <a:rPr lang="fr-FR" dirty="0">
                <a:latin typeface="Times New Roman" pitchFamily="18" charset="0"/>
                <a:cs typeface="Times New Roman" pitchFamily="18" charset="0"/>
              </a:rPr>
              <a:t> Font Size: 14</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Sub title</a:t>
            </a:r>
          </a:p>
          <a:p>
            <a:pPr algn="just">
              <a:buFont typeface="Arial" pitchFamily="34" charset="0"/>
              <a:buChar char="•"/>
            </a:pPr>
            <a:r>
              <a:rPr lang="fr-FR" dirty="0">
                <a:latin typeface="Times New Roman" pitchFamily="18" charset="0"/>
                <a:cs typeface="Times New Roman" pitchFamily="18" charset="0"/>
              </a:rPr>
              <a:t> Font face: Times New Roman</a:t>
            </a:r>
          </a:p>
          <a:p>
            <a:pPr algn="just">
              <a:buFont typeface="Arial" pitchFamily="34" charset="0"/>
              <a:buChar char="•"/>
            </a:pPr>
            <a:r>
              <a:rPr lang="fr-FR" dirty="0">
                <a:latin typeface="Times New Roman" pitchFamily="18" charset="0"/>
                <a:cs typeface="Times New Roman" pitchFamily="18" charset="0"/>
              </a:rPr>
              <a:t> Font style: Bold</a:t>
            </a:r>
          </a:p>
          <a:p>
            <a:pPr algn="just">
              <a:buFont typeface="Arial" pitchFamily="34" charset="0"/>
              <a:buChar char="•"/>
            </a:pPr>
            <a:r>
              <a:rPr lang="fr-FR" dirty="0">
                <a:latin typeface="Times New Roman" pitchFamily="18" charset="0"/>
                <a:cs typeface="Times New Roman" pitchFamily="18" charset="0"/>
              </a:rPr>
              <a:t> Font Size: 12</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body</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 </a:t>
            </a:r>
          </a:p>
          <a:p>
            <a:pPr algn="just">
              <a:buFont typeface="Arial" pitchFamily="34" charset="0"/>
              <a:buChar char="•"/>
            </a:pPr>
            <a:r>
              <a:rPr lang="fr-FR" dirty="0">
                <a:latin typeface="Times New Roman" pitchFamily="18" charset="0"/>
                <a:cs typeface="Times New Roman" pitchFamily="18" charset="0"/>
              </a:rPr>
              <a:t> Font Size: 12</a:t>
            </a:r>
            <a:endParaRPr lang="en-US" dirty="0">
              <a:latin typeface="Times New Roman" pitchFamily="18" charset="0"/>
              <a:cs typeface="Times New Roman" pitchFamily="18" charset="0"/>
            </a:endParaRPr>
          </a:p>
          <a:p>
            <a:pPr algn="just">
              <a:buFont typeface="Wingdings" pitchFamily="2" charset="2"/>
              <a:buChar char="Ø"/>
            </a:pPr>
            <a:endParaRPr lang="en-US"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285751"/>
            <a:ext cx="6797992" cy="276999"/>
          </a:xfrm>
        </p:spPr>
        <p:txBody>
          <a:bodyPr/>
          <a:lstStyle/>
          <a:p>
            <a:r>
              <a:rPr lang="en-US" b="1" u="sng" dirty="0">
                <a:latin typeface="Times New Roman" pitchFamily="18" charset="0"/>
                <a:cs typeface="Times New Roman" pitchFamily="18" charset="0"/>
              </a:rPr>
              <a:t>Scope of Development Project:</a:t>
            </a:r>
          </a:p>
        </p:txBody>
      </p:sp>
      <p:sp>
        <p:nvSpPr>
          <p:cNvPr id="3" name="Text Placeholder 2"/>
          <p:cNvSpPr>
            <a:spLocks noGrp="1"/>
          </p:cNvSpPr>
          <p:nvPr>
            <p:ph type="body" idx="1"/>
          </p:nvPr>
        </p:nvSpPr>
        <p:spPr>
          <a:xfrm>
            <a:off x="381000" y="742950"/>
            <a:ext cx="7696200" cy="4154984"/>
          </a:xfrm>
        </p:spPr>
        <p:txBody>
          <a:bodyPr/>
          <a:lstStyle/>
          <a:p>
            <a:pPr algn="just">
              <a:buFont typeface="Wingdings" pitchFamily="2" charset="2"/>
              <a:buChar char="Ø"/>
            </a:pPr>
            <a:r>
              <a:rPr lang="en-US" dirty="0">
                <a:latin typeface="Times New Roman" pitchFamily="18" charset="0"/>
                <a:cs typeface="Times New Roman" pitchFamily="18" charset="0"/>
              </a:rPr>
              <a:t> The scope of an e-commerce website includes showcasing products or services, facilitating secure online transactions, optimizing for search engines, implementing marketing strategies, and ensuring legal compliance.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It serves as a digital storefront for businesses to reach a global audience, manage inventory, and provide customer support.</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E-commerce websites play a pivotal role in the modern retail landscape, offering convenience and accessibility to both consumers and businesses.</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They must adapt to evolving technology and consumer preferences to remain competitive.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The scope extends beyond just selling products; it encompasses the entire online shopping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Definitions, Acronyms and Abbreviations:</a:t>
            </a:r>
          </a:p>
        </p:txBody>
      </p:sp>
      <p:sp>
        <p:nvSpPr>
          <p:cNvPr id="3" name="Text Placeholder 2"/>
          <p:cNvSpPr>
            <a:spLocks noGrp="1"/>
          </p:cNvSpPr>
          <p:nvPr>
            <p:ph type="body" idx="1"/>
          </p:nvPr>
        </p:nvSpPr>
        <p:spPr>
          <a:xfrm>
            <a:off x="381000" y="819151"/>
            <a:ext cx="6858000" cy="4431983"/>
          </a:xfrm>
        </p:spPr>
        <p:txBody>
          <a:bodyPr/>
          <a:lstStyle/>
          <a:p>
            <a:r>
              <a:rPr lang="en-US" dirty="0">
                <a:latin typeface="Times New Roman" pitchFamily="18" charset="0"/>
                <a:cs typeface="Times New Roman" pitchFamily="18" charset="0"/>
              </a:rPr>
              <a:t> HTML-&gt;Hyper Text Markup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CSS-&gt;cascading style sheets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JS-&gt;java script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SQL-&gt; Structured query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ER-&gt; Entity Relationship</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UML -&gt; Unified Modeling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IDE-&gt; Integrated Development Environment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SRS-&gt; Software Requirement Specification </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1661993"/>
          </a:xfrm>
        </p:spPr>
        <p:txBody>
          <a:bodyPr/>
          <a:lstStyle/>
          <a:p>
            <a:r>
              <a:rPr lang="en-US" b="1" u="sng" dirty="0">
                <a:latin typeface="Times New Roman" pitchFamily="18" charset="0"/>
                <a:cs typeface="Times New Roman" pitchFamily="18" charset="0"/>
              </a:rPr>
              <a:t>References:</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77666" y="971550"/>
            <a:ext cx="6797992" cy="4154984"/>
          </a:xfrm>
        </p:spPr>
        <p:txBody>
          <a:bodyPr/>
          <a:lstStyle/>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Books:</a:t>
            </a:r>
          </a:p>
          <a:p>
            <a:pPr>
              <a:buFont typeface="Wingdings" pitchFamily="2" charset="2"/>
              <a:buChar char="Ø"/>
            </a:pPr>
            <a:endParaRPr lang="en-US" dirty="0">
              <a:latin typeface="Times New Roman" pitchFamily="18" charset="0"/>
              <a:cs typeface="Times New Roman" pitchFamily="18" charset="0"/>
            </a:endParaRPr>
          </a:p>
          <a:p>
            <a:pPr>
              <a:buFont typeface="Arial" pitchFamily="34" charset="0"/>
              <a:buChar char="•"/>
            </a:pPr>
            <a:r>
              <a:rPr lang="en-US" dirty="0"/>
              <a:t> </a:t>
            </a:r>
            <a:r>
              <a:rPr lang="en-US" dirty="0">
                <a:latin typeface="Times New Roman" pitchFamily="18" charset="0"/>
                <a:cs typeface="Times New Roman" pitchFamily="18" charset="0"/>
              </a:rPr>
              <a:t>Software Requirements and Specifications: A Lexicon of Practice, Principles and Prejudices (ACM Press) by Michael Jackson</a:t>
            </a:r>
          </a:p>
          <a:p>
            <a:pPr>
              <a:buFont typeface="Arial" pitchFamily="34" charset="0"/>
              <a:buChar char="•"/>
            </a:pPr>
            <a:r>
              <a:rPr lang="en-US" dirty="0">
                <a:latin typeface="Times New Roman" pitchFamily="18" charset="0"/>
                <a:cs typeface="Times New Roman" pitchFamily="18" charset="0"/>
              </a:rPr>
              <a:t> Software Requirements (Microsoft) Second Edition By Karl E. </a:t>
            </a:r>
            <a:r>
              <a:rPr lang="en-US" dirty="0" err="1">
                <a:latin typeface="Times New Roman" pitchFamily="18" charset="0"/>
                <a:cs typeface="Times New Roman" pitchFamily="18" charset="0"/>
              </a:rPr>
              <a:t>Wiegers</a:t>
            </a: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Software Engineering: A Practitioner’s Approach Fifth Edition By Roger S. Pressman</a:t>
            </a:r>
          </a:p>
          <a:p>
            <a:pPr>
              <a:buFont typeface="Arial" pitchFamily="34" charset="0"/>
              <a:buChar char="•"/>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Websites:</a:t>
            </a:r>
          </a:p>
          <a:p>
            <a:pPr>
              <a:buFont typeface="Wingdings" pitchFamily="2" charset="2"/>
              <a:buChar char="Ø"/>
            </a:pPr>
            <a:endParaRPr lang="en-US" b="1" dirty="0">
              <a:latin typeface="Times New Roman" pitchFamily="18" charset="0"/>
              <a:cs typeface="Times New Roman" pitchFamily="18" charset="0"/>
            </a:endParaRPr>
          </a:p>
          <a:p>
            <a:pPr>
              <a:buFont typeface="Arial" pitchFamily="34" charset="0"/>
              <a:buChar char="•"/>
            </a:pPr>
            <a:r>
              <a:rPr lang="sv-SE" dirty="0"/>
              <a:t> Amazon - </a:t>
            </a:r>
            <a:r>
              <a:rPr lang="sv-SE" dirty="0">
                <a:hlinkClick r:id="rId2"/>
              </a:rPr>
              <a:t>www.amazon.com</a:t>
            </a:r>
            <a:endParaRPr lang="sv-SE" dirty="0"/>
          </a:p>
          <a:p>
            <a:pPr>
              <a:buFont typeface="Arial" pitchFamily="34" charset="0"/>
              <a:buChar char="•"/>
            </a:pPr>
            <a:r>
              <a:rPr lang="sv-SE" dirty="0"/>
              <a:t> eBay - </a:t>
            </a:r>
            <a:r>
              <a:rPr lang="sv-SE" dirty="0">
                <a:hlinkClick r:id="rId3"/>
              </a:rPr>
              <a:t>www.ebay.com</a:t>
            </a:r>
            <a:endParaRPr lang="sv-SE" dirty="0"/>
          </a:p>
          <a:p>
            <a:pPr>
              <a:buFont typeface="Arial" pitchFamily="34" charset="0"/>
              <a:buChar char="•"/>
            </a:pPr>
            <a:r>
              <a:rPr lang="sv-SE" dirty="0"/>
              <a:t> Walmart - </a:t>
            </a:r>
            <a:r>
              <a:rPr lang="sv-SE" dirty="0">
                <a:hlinkClick r:id="rId4"/>
              </a:rPr>
              <a:t>www.walmart.com</a:t>
            </a:r>
            <a:endParaRPr lang="sv-SE" dirty="0"/>
          </a:p>
          <a:p>
            <a:pPr>
              <a:buFont typeface="Arial" pitchFamily="34" charset="0"/>
              <a:buChar char="•"/>
            </a:pPr>
            <a:r>
              <a:rPr lang="sv-SE" dirty="0"/>
              <a:t> Shopify - </a:t>
            </a:r>
            <a:r>
              <a:rPr lang="sv-SE" dirty="0">
                <a:hlinkClick r:id="rId5"/>
              </a:rPr>
              <a:t>www.shopify.com</a:t>
            </a:r>
            <a:endParaRPr lang="sv-SE" dirty="0"/>
          </a:p>
          <a:p>
            <a:endParaRPr 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1"/>
            <a:ext cx="6797992" cy="830997"/>
          </a:xfrm>
        </p:spPr>
        <p:txBody>
          <a:bodyPr/>
          <a:lstStyle/>
          <a:p>
            <a:r>
              <a:rPr lang="en-US" b="1" dirty="0">
                <a:latin typeface="Times New Roman" pitchFamily="18" charset="0"/>
                <a:cs typeface="Times New Roman" pitchFamily="18" charset="0"/>
              </a:rPr>
              <a:t>                                         Overall Descriptions</a:t>
            </a:r>
            <a:br>
              <a:rPr lang="en-US" b="1" dirty="0">
                <a:latin typeface="Times New Roman" pitchFamily="18" charset="0"/>
                <a:cs typeface="Times New Roman" pitchFamily="18" charset="0"/>
              </a:rPr>
            </a:br>
            <a:r>
              <a:rPr lang="en-US" b="1" u="sng" dirty="0">
                <a:latin typeface="Times New Roman" pitchFamily="18" charset="0"/>
                <a:cs typeface="Times New Roman" pitchFamily="18" charset="0"/>
              </a:rPr>
              <a:t>Product </a:t>
            </a:r>
            <a:r>
              <a:rPr lang="en-GB" b="1" u="sng" dirty="0"/>
              <a:t>Perspective:</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     Use diagram of E-commerce website</a:t>
            </a:r>
            <a:endParaRPr lang="en-US" b="1" dirty="0">
              <a:latin typeface="Times New Roman" pitchFamily="18" charset="0"/>
              <a:cs typeface="Times New Roman" pitchFamily="18" charset="0"/>
            </a:endParaRPr>
          </a:p>
        </p:txBody>
      </p:sp>
      <p:pic>
        <p:nvPicPr>
          <p:cNvPr id="5" name="Picture 4" descr="bc.PNG"/>
          <p:cNvPicPr>
            <a:picLocks noChangeAspect="1"/>
          </p:cNvPicPr>
          <p:nvPr/>
        </p:nvPicPr>
        <p:blipFill>
          <a:blip r:embed="rId2"/>
          <a:stretch>
            <a:fillRect/>
          </a:stretch>
        </p:blipFill>
        <p:spPr>
          <a:xfrm>
            <a:off x="1524000" y="1047750"/>
            <a:ext cx="5582131" cy="36854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0"/>
            <a:ext cx="6797992" cy="276999"/>
          </a:xfrm>
        </p:spPr>
        <p:txBody>
          <a:bodyPr/>
          <a:lstStyle/>
          <a:p>
            <a:r>
              <a:rPr lang="en-US" b="1" u="sng" dirty="0">
                <a:latin typeface="Times New Roman" pitchFamily="18" charset="0"/>
                <a:cs typeface="Times New Roman" pitchFamily="18" charset="0"/>
              </a:rPr>
              <a:t>Product Function:</a:t>
            </a:r>
          </a:p>
        </p:txBody>
      </p:sp>
      <p:pic>
        <p:nvPicPr>
          <p:cNvPr id="5" name="Picture 4" descr="er.PNG"/>
          <p:cNvPicPr>
            <a:picLocks noChangeAspect="1"/>
          </p:cNvPicPr>
          <p:nvPr/>
        </p:nvPicPr>
        <p:blipFill>
          <a:blip r:embed="rId3"/>
          <a:stretch>
            <a:fillRect/>
          </a:stretch>
        </p:blipFill>
        <p:spPr>
          <a:xfrm>
            <a:off x="1066800" y="666750"/>
            <a:ext cx="6754168" cy="4124901"/>
          </a:xfrm>
          <a:prstGeom prst="rect">
            <a:avLst/>
          </a:prstGeom>
        </p:spPr>
      </p:pic>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488</TotalTime>
  <Words>1869</Words>
  <Application>Microsoft Office PowerPoint</Application>
  <PresentationFormat>On-screen Show (16:9)</PresentationFormat>
  <Paragraphs>97</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Wingdings</vt:lpstr>
      <vt:lpstr>Times New Roman</vt:lpstr>
      <vt:lpstr>Calibri</vt:lpstr>
      <vt:lpstr>Arial</vt:lpstr>
      <vt:lpstr>CFJCTS+PublicSans-Bold</vt:lpstr>
      <vt:lpstr>RMKPBC+PublicSans-BoldItalic</vt:lpstr>
      <vt:lpstr>KQGMTU+Arial-BoldMT</vt:lpstr>
      <vt:lpstr>PVLNNE+ArialMT</vt:lpstr>
      <vt:lpstr>Theme Office</vt:lpstr>
      <vt:lpstr>PowerPoint Presentation</vt:lpstr>
      <vt:lpstr>PowerPoint Presentation</vt:lpstr>
      <vt:lpstr>                                                         Introduction Purpose:</vt:lpstr>
      <vt:lpstr>Document Conversions:</vt:lpstr>
      <vt:lpstr>Scope of Development Project:</vt:lpstr>
      <vt:lpstr>Definitions, Acronyms and Abbreviations:</vt:lpstr>
      <vt:lpstr>References:     </vt:lpstr>
      <vt:lpstr>                                         Overall Descriptions Product Perspective:      Use diagram of E-commerce website</vt:lpstr>
      <vt:lpstr>Product Function:</vt:lpstr>
      <vt:lpstr>User Classes and Characteristics:</vt:lpstr>
      <vt:lpstr>  Operating Environment:                  </vt:lpstr>
      <vt:lpstr> Assumptions and Dependencies: The assumptions are:-  * The coding should be error free.  * The system should be user-friendly so that it is easy to use for the users.  * The information of all users, books and libraries must be stored in a database that is     accessible by the website.  *The system should have more storage capacity and provide fast access to the database.  * The system should provide search facility and support quick transactions.  * The Library System is running 24 hours a day.  *Users may access from any computer that has Internet browsing capabilities &amp; a Pillai Institute of                                                            Information Technology, Engineering, Media Studies &amp; Research Department of Information Technology Internet connection. *Users must have their correct usernames and passwords to enter into their online accounts and do actions.</vt:lpstr>
      <vt:lpstr>Software Configuration:- This software package is developed using java as front end which is supported by sun micro system.  Microsoft SQL Server as the back end to store the database. Operating System: Windows NT, windows 98, Windows XP Language: PHP, JavaScript, Python, Java, Net beans 7.0.1 (front end). Database: MS SQL Server (back end).  Hardware Configuration:- Processor: Pentium(R)Dual-core CPU. Hard Disk: 40GB. RAM: 256 MB or more. </vt:lpstr>
      <vt:lpstr>Data Requirement:                        The inputs consist of the query to the database and the output consists of the solutions for the query. The output also includes the user receiving the details of their accounts. In this project the inputs will be the queries as fired by the users like create an account, selecting books and putting into account. Now the output will be visible when the user requests the server to get details of their account in the form of time, date and which books are currently in the account.   External Interface Requirement:  It allows user to view quick reports like Book Issued/Returned in between particular time.       * It provides stock verification and search facility based on different criteria.       * The user interface must be customizable by the administrator.       * All the modules provided with the software must fit into this graphical user interface and          accomplish to the standard defined.</vt:lpstr>
      <vt:lpstr>System Features:  1. User Registration and Authentication:                   - Allow users to create accounts and log in securely.  2. Product Catalog:                  - Display products with images, descriptions, and prices.                  - Organize products into categories and subcategories.  3. Shopping Cart:                    - Enable users to add and remove items from their cart.                    - Show the total cost of items in the cart.  4. Product Search and Filtering:                    - Implement a search bar to find products.                    - Provide filters for sorting and narrowing down product choices.  5. Product Details:                    - Show detailed product information, including reviews and ratings.  6. User Profiles:                    - Allow users to manage their profiles and shipping information.  7. Checkout and Payment Processing:                   - Enable secure payment options (credit/debit cards, PayPal, etc.).                   - Calculate taxes and shipping costs.</vt:lpstr>
      <vt:lpstr>Other Non-Functional Requirements:  1. *Performance and Scalability:                - Ensure fast page load times to enhance user experience.                - Design for scalability to handle increased traffic during peak periods.  2. *Reliability and Availability:              - Aim for high uptime (e.g., 99.9% availability).              - Implement redundancy and failover mechanisms to minimize downtime.  3. *Security:              - Protect user data and transactions with strong encryption (HTTPS).              - Regularly update and patch software to address security vulnerabilities.              - Implement user authentication and authorization controls.  4. *Data Backup and Recovery:                - Regularly back up user data and system configurations.                - Establish a disaster recovery plan to restore data in case of failure.  5. *Compliance:                - Ensure compliance with relevant regulations (e.g., PCI DSS for payment data, GDPR for user privacy).                - Maintain records of compliance audits and certifications.  6. *Scalable Database:                 - Choose a database system capable of handling increasing data volumes.                 - Optimize database queries and indexing for efficient data retrieval.  7. *Load Testing:               - Perform load testing to simulate heavy traffic and identify performance bottlenecks.               - Optimize server configurations and resources accordingly.</vt:lpstr>
      <vt:lpstr>Other Requirements:  1. *Payment Gateway Integration:    - Integrate with multiple payment gateways to offer customers various payment options       (credit cards, digital wallets, etc.).  2. *Inventory Management:    - Implement real-time inventory tracking to prevent overselling and out-of-stock issues.  3. *Product Recommendations:    - Provide personalized product recommendations based on user browsing and purchase history.  4. *User Reviews and Ratings:    - Allow users to leave reviews and ratings for products, helping others make informed decisions.  5. *Guest Checkout:    - Offer a guest checkout option to streamline the purchase process for users who don't want to create an account.  6. *Abandoned Cart Recovery:    - Implement strategies to recover abandoned carts through email reminders and incentives.  7. *Cross-Selling and Upselling:    - Suggest related or higher-priced products during the checkout process to increase sales.</vt:lpstr>
      <vt:lpstr>CLASS DIADRAM: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jothi</dc:creator>
  <cp:lastModifiedBy>varshini r</cp:lastModifiedBy>
  <cp:revision>47</cp:revision>
  <dcterms:modified xsi:type="dcterms:W3CDTF">2023-11-17T09:07:29Z</dcterms:modified>
</cp:coreProperties>
</file>