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489" r:id="rId5"/>
    <p:sldId id="259" r:id="rId6"/>
    <p:sldId id="487" r:id="rId7"/>
    <p:sldId id="488" r:id="rId8"/>
    <p:sldId id="494" r:id="rId9"/>
    <p:sldId id="492" r:id="rId10"/>
    <p:sldId id="493" r:id="rId11"/>
    <p:sldId id="484" r:id="rId12"/>
    <p:sldId id="485" r:id="rId13"/>
    <p:sldId id="497" r:id="rId14"/>
    <p:sldId id="499" r:id="rId15"/>
    <p:sldId id="498" r:id="rId16"/>
    <p:sldId id="496" r:id="rId17"/>
    <p:sldId id="486" r:id="rId18"/>
    <p:sldId id="274" r:id="rId19"/>
  </p:sldIdLst>
  <p:sldSz cx="9144000" cy="6858000" type="screen4x3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AbpXIc42Gtctzk9vinplzpkSa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C57923-0970-444C-B869-05ABF5BBBA95}">
  <a:tblStyle styleId="{1BC57923-0970-444C-B869-05ABF5BBBA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6938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4038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889421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g2b48894213d_0_3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48894213d_0_3:notes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1</a:t>
            </a:fld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5" name="Google Shape;335;p8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:notes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18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889421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2" name="Google Shape;172;g2b48894213d_0_32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b48894213d_0_32:notes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2</a:t>
            </a:fld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:notes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/>
              <a:t>5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pHZpuygC16rK-Tn9VXMf5jGg3tf059J/view?usp=drive_l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hGSvWUCK6jDi5KPrY57dgAuWYTFG5rW/view?usp=driv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48894213d_0_3"/>
          <p:cNvSpPr txBox="1">
            <a:spLocks noGrp="1"/>
          </p:cNvSpPr>
          <p:nvPr>
            <p:ph type="subTitle" idx="1"/>
          </p:nvPr>
        </p:nvSpPr>
        <p:spPr>
          <a:xfrm>
            <a:off x="238859" y="2397775"/>
            <a:ext cx="8581292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None/>
            </a:pPr>
            <a:r>
              <a:rPr lang="en-US" b="1" i="0" dirty="0">
                <a:solidFill>
                  <a:srgbClr val="005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Health Score Dietetics Platform </a:t>
            </a:r>
            <a:endParaRPr b="1" dirty="0">
              <a:solidFill>
                <a:srgbClr val="005426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5" name="Google Shape;165;g2b48894213d_0_3"/>
          <p:cNvSpPr/>
          <p:nvPr/>
        </p:nvSpPr>
        <p:spPr>
          <a:xfrm>
            <a:off x="9525" y="1489075"/>
            <a:ext cx="9107100" cy="91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 Computer Science and Engine</a:t>
            </a:r>
            <a:r>
              <a:rPr lang="en-US" sz="2000" b="1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ering</a:t>
            </a:r>
            <a:endParaRPr sz="2000" b="1" i="0" u="none" strike="noStrike" cap="none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" name="Google Shape;166;g2b48894213d_0_3"/>
          <p:cNvGraphicFramePr/>
          <p:nvPr>
            <p:extLst>
              <p:ext uri="{D42A27DB-BD31-4B8C-83A1-F6EECF244321}">
                <p14:modId xmlns:p14="http://schemas.microsoft.com/office/powerpoint/2010/main" val="1342335899"/>
              </p:ext>
            </p:extLst>
          </p:nvPr>
        </p:nvGraphicFramePr>
        <p:xfrm>
          <a:off x="436098" y="3556000"/>
          <a:ext cx="8479302" cy="1854250"/>
        </p:xfrm>
        <a:graphic>
          <a:graphicData uri="http://schemas.openxmlformats.org/drawingml/2006/table">
            <a:tbl>
              <a:tblPr firstRow="1" bandRow="1">
                <a:noFill/>
                <a:tableStyleId>{1BC57923-0970-444C-B869-05ABF5BBBA95}</a:tableStyleId>
              </a:tblPr>
              <a:tblGrid>
                <a:gridCol w="423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Members:</a:t>
                      </a:r>
                      <a:endParaRPr sz="1800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 the Guidance of </a:t>
                      </a:r>
                      <a:endParaRPr sz="1800" b="1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LAKSHNA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(73032010401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P. THANGARAJ,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SHOBANA 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730320104021)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PROFESSOR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IRECTOR/KGI</a:t>
                      </a:r>
                      <a:endParaRPr lang="en-US"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VARSHINI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(730320104024)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Google Shape;167;g2b48894213d_0_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2b48894213d_0_3"/>
          <p:cNvPicPr preferRelativeResize="0"/>
          <p:nvPr/>
        </p:nvPicPr>
        <p:blipFill rotWithShape="1">
          <a:blip r:embed="rId3">
            <a:alphaModFix/>
          </a:blip>
          <a:srcRect l="2647" t="10569" r="2114" b="8063"/>
          <a:stretch/>
        </p:blipFill>
        <p:spPr>
          <a:xfrm>
            <a:off x="228600" y="136525"/>
            <a:ext cx="8591551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320969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10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BED705-36CB-4E94-9B2D-72A6B2974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10933"/>
            <a:ext cx="8074857" cy="465376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Web Application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Management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Consolidation of Health Services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Appointment Booking</a:t>
            </a:r>
            <a:endParaRPr lang="en-US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Communication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Accessibility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125904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-126888"/>
            <a:ext cx="9144000" cy="79908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11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1A13BA-6D82-4D8C-A2E1-93ADBD2CCA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9491" y="395392"/>
            <a:ext cx="8166294" cy="6568116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Karakaya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O. Abayomi-Alli, and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Damasevicius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“Deep learning based fall detection using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smartwatches for healthcare applications,” Biomedical Signal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Control, vol. 71, article 103242, 2022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Krittanawong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 Rogers, K. W. Johnson et al., “Integration of novel monitoring devices with machine learning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for scalable cardiovascular management,” Nature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Cardiology, vol. 18, no. 2, pp. 75–91, 2021.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Cicirelli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Petitti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Milella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D’Orazio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“Ambient assisted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living:future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perspectives for healthy aging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population,”Sensors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10, p. 3549, 2021.</a:t>
            </a:r>
          </a:p>
        </p:txBody>
      </p:sp>
    </p:spTree>
    <p:extLst>
      <p:ext uri="{BB962C8B-B14F-4D97-AF65-F5344CB8AC3E}">
        <p14:creationId xmlns:p14="http://schemas.microsoft.com/office/powerpoint/2010/main" val="225488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(Picture)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12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DD159-4937-4B46-AB63-CC996C4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6" r="3176"/>
          <a:stretch/>
        </p:blipFill>
        <p:spPr>
          <a:xfrm>
            <a:off x="478299" y="975992"/>
            <a:ext cx="3960059" cy="237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8ABE8-E342-4DF2-AFCD-BE9B1894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" r="7797"/>
          <a:stretch/>
        </p:blipFill>
        <p:spPr>
          <a:xfrm>
            <a:off x="457200" y="3725590"/>
            <a:ext cx="3960059" cy="2637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9B981-C3B5-4890-84CE-B7E987E1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05643" y="975993"/>
            <a:ext cx="3861582" cy="237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3D244-B105-41D6-80BB-38ED8134FE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05643" y="3749070"/>
            <a:ext cx="3861582" cy="26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13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80494-8F6B-4866-9FDC-B75E3CF4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87" r="8787"/>
          <a:stretch/>
        </p:blipFill>
        <p:spPr>
          <a:xfrm>
            <a:off x="4853354" y="712273"/>
            <a:ext cx="3833446" cy="2314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711FB2-15A5-425C-A516-81E79D569A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30261" y="3703094"/>
            <a:ext cx="3954194" cy="2223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84AA6-9CEA-4BF0-8F96-DF4339F1EF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2661" y="754644"/>
            <a:ext cx="4041532" cy="2272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A4668-832A-41FE-98B2-6E8AE1A337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6330" y="3703094"/>
            <a:ext cx="3954194" cy="22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</a:t>
            </a:r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 Drive Link)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0C48338-D2DF-4141-BB8C-06A5A99280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764704"/>
            <a:ext cx="9144000" cy="3960439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https://drive.google.com/file/d/1ApHZpuygC16rK-Tn9VXMf5jGg3tf059J/view?usp=drive_link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4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Publication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15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0C48338-D2DF-4141-BB8C-06A5A99280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764704"/>
            <a:ext cx="9144000" cy="3960439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https://drive.google.com/file/d/1shGSvWUCK6jDi5KPrY57dgAuWYTFG5rW/view?usp=drive_link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7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64417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Comments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16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895633-1827-4CD2-82D2-F65CC8B25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7455"/>
              </p:ext>
            </p:extLst>
          </p:nvPr>
        </p:nvGraphicFramePr>
        <p:xfrm>
          <a:off x="197768" y="1134547"/>
          <a:ext cx="8748464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072"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S.No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Comments</a:t>
                      </a:r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Response / Corrective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Added a one  intermediator module between doctor and patient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 The module has been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is not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to mentioned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Health Care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534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9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60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Completion Status &amp; Plan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17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A351BE-5AF3-407E-8751-B6FA8C437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58558"/>
              </p:ext>
            </p:extLst>
          </p:nvPr>
        </p:nvGraphicFramePr>
        <p:xfrm>
          <a:off x="457200" y="1105168"/>
          <a:ext cx="8352928" cy="4925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52614522"/>
                    </a:ext>
                  </a:extLst>
                </a:gridCol>
                <a:gridCol w="4432366">
                  <a:extLst>
                    <a:ext uri="{9D8B030D-6E8A-4147-A177-3AD203B41FA5}">
                      <a16:colId xmlns:a16="http://schemas.microsoft.com/office/drawing/2014/main" val="2783169324"/>
                    </a:ext>
                  </a:extLst>
                </a:gridCol>
                <a:gridCol w="1863162">
                  <a:extLst>
                    <a:ext uri="{9D8B030D-6E8A-4147-A177-3AD203B41FA5}">
                      <a16:colId xmlns:a16="http://schemas.microsoft.com/office/drawing/2014/main" val="3448276402"/>
                    </a:ext>
                  </a:extLst>
                </a:gridCol>
              </a:tblGrid>
              <a:tr h="910456">
                <a:tc>
                  <a:txBody>
                    <a:bodyPr/>
                    <a:lstStyle/>
                    <a:p>
                      <a:pPr algn="ctr"/>
                      <a:endParaRPr lang="en-IN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Project Completion </a:t>
                      </a:r>
                    </a:p>
                    <a:p>
                      <a:pPr algn="ctr"/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65826"/>
                  </a:ext>
                </a:extLst>
              </a:tr>
              <a:tr h="91045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First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Collected the data set and created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40310"/>
                  </a:ext>
                </a:extLst>
              </a:tr>
              <a:tr h="91045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Second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 Login page ,Practitioner signup and Patient signup page and other pages.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39149"/>
                  </a:ext>
                </a:extLst>
              </a:tr>
              <a:tr h="91045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Third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connected to Back end  database using MySQL.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19837"/>
                  </a:ext>
                </a:extLst>
              </a:tr>
              <a:tr h="91045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Model Viva Voce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4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8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"/>
          <p:cNvSpPr txBox="1">
            <a:spLocks noGrp="1"/>
          </p:cNvSpPr>
          <p:nvPr>
            <p:ph type="title" idx="4294967295"/>
          </p:nvPr>
        </p:nvSpPr>
        <p:spPr>
          <a:xfrm>
            <a:off x="0" y="2438400"/>
            <a:ext cx="9144000" cy="88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b="1" dirty="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28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18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8894213d_0_32"/>
          <p:cNvSpPr txBox="1">
            <a:spLocks noGrp="1"/>
          </p:cNvSpPr>
          <p:nvPr>
            <p:ph type="title"/>
          </p:nvPr>
        </p:nvSpPr>
        <p:spPr>
          <a:xfrm>
            <a:off x="0" y="87030"/>
            <a:ext cx="9144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 sz="36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b48894213d_0_32"/>
          <p:cNvSpPr txBox="1">
            <a:spLocks noGrp="1"/>
          </p:cNvSpPr>
          <p:nvPr>
            <p:ph type="body" idx="1"/>
          </p:nvPr>
        </p:nvSpPr>
        <p:spPr>
          <a:xfrm>
            <a:off x="-345425" y="600238"/>
            <a:ext cx="9144000" cy="48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5760" marR="0" lvl="1" indent="-203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1" i="0" u="none" strike="noStrike" cap="none">
              <a:solidFill>
                <a:srgbClr val="24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b48894213d_0_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9" name="Google Shape;179;g2b48894213d_0_32"/>
          <p:cNvSpPr txBox="1"/>
          <p:nvPr/>
        </p:nvSpPr>
        <p:spPr>
          <a:xfrm>
            <a:off x="52370" y="995345"/>
            <a:ext cx="8918917" cy="526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innovative web-based solution designed to empower users in managing their health effectively. Through this platform, users can register and login to access a suite of features aimed at promoting holistic well-being. 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 include the calculation of various health metrics such as BMI, heart rate, blood pressure, and more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platform facilitates seamless appointment scheduling with healthcare practitioners, providing users with the opportunity to connect with specialists based on their unique needs and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>
            <a:spLocks noGrp="1"/>
          </p:cNvSpPr>
          <p:nvPr>
            <p:ph type="title"/>
          </p:nvPr>
        </p:nvSpPr>
        <p:spPr>
          <a:xfrm>
            <a:off x="0" y="400050"/>
            <a:ext cx="9144000" cy="73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3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168812" y="1284605"/>
            <a:ext cx="8778240" cy="48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"Health Score Dietetics"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user-friendly online platform for comprehensive health management. Users can register and login to access tools for tracking vital health metrics like BMI and heart rate. 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simplifies appointment scheduling with </a:t>
            </a:r>
            <a:r>
              <a:rPr lang="en-US" sz="22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acurated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 of healthcare practitioners. 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 can efficiently manage appointment requests for seamless user interaction. 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have access to detailed insights, ensuring effective oversight of system operations.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417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4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B6B373-FEE5-4427-BB3D-3FC0DCD6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31142"/>
              </p:ext>
            </p:extLst>
          </p:nvPr>
        </p:nvGraphicFramePr>
        <p:xfrm>
          <a:off x="218049" y="725056"/>
          <a:ext cx="8707901" cy="5657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lang="en-IN" sz="22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b="1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IN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b="1"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  <a:endParaRPr lang="en-IN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Diagnosing Medical Score Calculator Apps</a:t>
                      </a:r>
                      <a:endParaRPr lang="en-IN" sz="22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Based on supplied parameters, as well as the underlying </a:t>
                      </a:r>
                      <a:r>
                        <a:rPr lang="en-US" sz="2200" b="1" dirty="0">
                          <a:latin typeface="Times New Roman" pitchFamily="18" charset="0"/>
                          <a:cs typeface="Times New Roman" pitchFamily="18" charset="0"/>
                        </a:rPr>
                        <a:t>score reference table</a:t>
                      </a: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Raina Samuel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dirty="0">
                          <a:latin typeface="Times New Roman" pitchFamily="18" charset="0"/>
                          <a:cs typeface="Times New Roman" pitchFamily="18" charset="0"/>
                        </a:rPr>
                        <a:t>September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73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Design of Health Detection System for Smart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the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 signal acquisition 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 July 2022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The Nutri-Score nutrition label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a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five – color scale 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(from dark green to dark orange)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 with letters, from A to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Hercberg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0" y="189068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5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450167" y="1269134"/>
            <a:ext cx="8025618" cy="508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individuals often struggle to effectively manage their health due to various challenges such as lack of access to reliable health information, difficulty in scheduling appointments with healthcare professionals.</a:t>
            </a:r>
          </a:p>
          <a:p>
            <a:pPr marL="431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tools for calculating and tracking essential health metrics, as well as facilitating convenient appointment scheduling with qualified healthcare practitioners.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644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5469" y="6352505"/>
            <a:ext cx="2895600" cy="365125"/>
          </a:xfrm>
        </p:spPr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sz="1400" dirty="0"/>
              <a:t>6</a:t>
            </a:r>
            <a:endParaRPr lang="en-IN" sz="1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CC2EC6-FD1A-4B63-9C68-2C00C976ADF8}"/>
              </a:ext>
            </a:extLst>
          </p:cNvPr>
          <p:cNvGrpSpPr/>
          <p:nvPr/>
        </p:nvGrpSpPr>
        <p:grpSpPr>
          <a:xfrm>
            <a:off x="403044" y="726445"/>
            <a:ext cx="8285025" cy="5502518"/>
            <a:chOff x="131517" y="726445"/>
            <a:chExt cx="8285025" cy="550251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566B6B-424E-4E5B-B2A2-CB3E55DD7D42}"/>
                </a:ext>
              </a:extLst>
            </p:cNvPr>
            <p:cNvSpPr/>
            <p:nvPr/>
          </p:nvSpPr>
          <p:spPr>
            <a:xfrm>
              <a:off x="4000743" y="726445"/>
              <a:ext cx="1083213" cy="10927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3D5F7D-0F73-4441-B61F-2270B10CBFD2}"/>
                </a:ext>
              </a:extLst>
            </p:cNvPr>
            <p:cNvSpPr/>
            <p:nvPr/>
          </p:nvSpPr>
          <p:spPr>
            <a:xfrm>
              <a:off x="3990235" y="2183183"/>
              <a:ext cx="1105784" cy="10927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 of activities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38FA326-2B4B-4BF0-BD15-9DBB38773DE9}"/>
                </a:ext>
              </a:extLst>
            </p:cNvPr>
            <p:cNvSpPr/>
            <p:nvPr/>
          </p:nvSpPr>
          <p:spPr>
            <a:xfrm>
              <a:off x="3961653" y="3701727"/>
              <a:ext cx="1083213" cy="10927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for appointment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E848D7-9B40-4922-B143-3472C24A878C}"/>
                </a:ext>
              </a:extLst>
            </p:cNvPr>
            <p:cNvSpPr/>
            <p:nvPr/>
          </p:nvSpPr>
          <p:spPr>
            <a:xfrm>
              <a:off x="3931614" y="5136242"/>
              <a:ext cx="1164405" cy="10927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Allow/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Deny appointment request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600F65-531B-43B3-A4C8-48D402C4CFE1}"/>
                </a:ext>
              </a:extLst>
            </p:cNvPr>
            <p:cNvSpPr/>
            <p:nvPr/>
          </p:nvSpPr>
          <p:spPr>
            <a:xfrm>
              <a:off x="876417" y="2296702"/>
              <a:ext cx="1988457" cy="79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Practitioner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D9A222-AA7B-413E-95E1-006EBAD745EA}"/>
                </a:ext>
              </a:extLst>
            </p:cNvPr>
            <p:cNvSpPr/>
            <p:nvPr/>
          </p:nvSpPr>
          <p:spPr>
            <a:xfrm>
              <a:off x="828558" y="5309116"/>
              <a:ext cx="1988457" cy="79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Practitioner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53BF5A-A5B2-494B-991B-F3C4742E434D}"/>
                </a:ext>
              </a:extLst>
            </p:cNvPr>
            <p:cNvSpPr/>
            <p:nvPr/>
          </p:nvSpPr>
          <p:spPr>
            <a:xfrm>
              <a:off x="850370" y="3619092"/>
              <a:ext cx="1988457" cy="79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User(Patient)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Flowchart: Predefined Process 3">
              <a:extLst>
                <a:ext uri="{FF2B5EF4-FFF2-40B4-BE49-F238E27FC236}">
                  <a16:creationId xmlns:a16="http://schemas.microsoft.com/office/drawing/2014/main" id="{4016C764-6A77-4CF6-B0B0-BCA05A0EE0F9}"/>
                </a:ext>
              </a:extLst>
            </p:cNvPr>
            <p:cNvSpPr/>
            <p:nvPr/>
          </p:nvSpPr>
          <p:spPr>
            <a:xfrm>
              <a:off x="6354394" y="986821"/>
              <a:ext cx="1988458" cy="578592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Details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lowchart: Predefined Process 49">
              <a:extLst>
                <a:ext uri="{FF2B5EF4-FFF2-40B4-BE49-F238E27FC236}">
                  <a16:creationId xmlns:a16="http://schemas.microsoft.com/office/drawing/2014/main" id="{9B8AD802-4DF8-44DA-A453-46776F34FAC9}"/>
                </a:ext>
              </a:extLst>
            </p:cNvPr>
            <p:cNvSpPr/>
            <p:nvPr/>
          </p:nvSpPr>
          <p:spPr>
            <a:xfrm>
              <a:off x="6354394" y="2037253"/>
              <a:ext cx="1988458" cy="578592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Practitioner Details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lowchart: Predefined Process 50">
              <a:extLst>
                <a:ext uri="{FF2B5EF4-FFF2-40B4-BE49-F238E27FC236}">
                  <a16:creationId xmlns:a16="http://schemas.microsoft.com/office/drawing/2014/main" id="{3DC32738-0396-4EDE-94DE-5C13828B950B}"/>
                </a:ext>
              </a:extLst>
            </p:cNvPr>
            <p:cNvSpPr/>
            <p:nvPr/>
          </p:nvSpPr>
          <p:spPr>
            <a:xfrm>
              <a:off x="6394811" y="3131226"/>
              <a:ext cx="1988458" cy="578592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 Result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lowchart: Predefined Process 51">
              <a:extLst>
                <a:ext uri="{FF2B5EF4-FFF2-40B4-BE49-F238E27FC236}">
                  <a16:creationId xmlns:a16="http://schemas.microsoft.com/office/drawing/2014/main" id="{D3A90F69-F9AC-49FA-81DD-989CDBF8A514}"/>
                </a:ext>
              </a:extLst>
            </p:cNvPr>
            <p:cNvSpPr/>
            <p:nvPr/>
          </p:nvSpPr>
          <p:spPr>
            <a:xfrm>
              <a:off x="6428084" y="4371763"/>
              <a:ext cx="1988458" cy="578592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Result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lowchart: Predefined Process 52">
              <a:extLst>
                <a:ext uri="{FF2B5EF4-FFF2-40B4-BE49-F238E27FC236}">
                  <a16:creationId xmlns:a16="http://schemas.microsoft.com/office/drawing/2014/main" id="{30D60284-2F9A-4923-869F-9E9236FA3A9F}"/>
                </a:ext>
              </a:extLst>
            </p:cNvPr>
            <p:cNvSpPr/>
            <p:nvPr/>
          </p:nvSpPr>
          <p:spPr>
            <a:xfrm>
              <a:off x="6397475" y="5442773"/>
              <a:ext cx="1988458" cy="578592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Appointment Table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53C8F5-D1A0-42E6-939D-AFEBB1CEC5A9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V="1">
              <a:off x="2858147" y="1216755"/>
              <a:ext cx="1102808" cy="110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9C6BE3-D0F5-4CB8-A38C-78B044D817CC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2640081" y="1659141"/>
              <a:ext cx="1519295" cy="193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B5D897-4A96-4A63-ABAA-33C899B577BA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V="1">
              <a:off x="2788452" y="2657171"/>
              <a:ext cx="1210071" cy="938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44FC4F-C59F-477C-AB5F-2CDA5C2E3C22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2849192" y="3826335"/>
              <a:ext cx="1112461" cy="421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5FD003-0644-4B98-B0A7-122DF61028C6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2549617" y="4396649"/>
              <a:ext cx="1552520" cy="8996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600DB6-1CC9-463F-BD6A-D013E097710D}"/>
                </a:ext>
              </a:extLst>
            </p:cNvPr>
            <p:cNvCxnSpPr>
              <a:cxnSpLocks/>
              <a:stCxn id="38" idx="3"/>
              <a:endCxn id="36" idx="2"/>
            </p:cNvCxnSpPr>
            <p:nvPr/>
          </p:nvCxnSpPr>
          <p:spPr>
            <a:xfrm flipV="1">
              <a:off x="2817015" y="5682603"/>
              <a:ext cx="1114599" cy="26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1EAA640-75AB-4C0C-8518-7AE2D99FA0EF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5073433" y="5682603"/>
              <a:ext cx="1324042" cy="4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E92EB8-9FFC-4C12-AD4C-DCB9ABF2518C}"/>
                </a:ext>
              </a:extLst>
            </p:cNvPr>
            <p:cNvCxnSpPr>
              <a:cxnSpLocks/>
              <a:stCxn id="12" idx="5"/>
              <a:endCxn id="50" idx="1"/>
            </p:cNvCxnSpPr>
            <p:nvPr/>
          </p:nvCxnSpPr>
          <p:spPr>
            <a:xfrm>
              <a:off x="4925323" y="1659141"/>
              <a:ext cx="1429071" cy="667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52E912-EDE7-4DE1-9BAB-9C3671E4E710}"/>
                </a:ext>
              </a:extLst>
            </p:cNvPr>
            <p:cNvCxnSpPr>
              <a:cxnSpLocks/>
              <a:stCxn id="57" idx="6"/>
              <a:endCxn id="51" idx="1"/>
            </p:cNvCxnSpPr>
            <p:nvPr/>
          </p:nvCxnSpPr>
          <p:spPr>
            <a:xfrm>
              <a:off x="5096019" y="2729544"/>
              <a:ext cx="1298792" cy="69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F870A2A-6FF1-4AFD-9339-0877D61EF940}"/>
                </a:ext>
              </a:extLst>
            </p:cNvPr>
            <p:cNvCxnSpPr>
              <a:cxnSpLocks/>
              <a:stCxn id="57" idx="5"/>
              <a:endCxn id="52" idx="1"/>
            </p:cNvCxnSpPr>
            <p:nvPr/>
          </p:nvCxnSpPr>
          <p:spPr>
            <a:xfrm>
              <a:off x="4934081" y="3115879"/>
              <a:ext cx="1494003" cy="154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B9135E7-1D64-4FD8-8C06-E8C0FDB0D446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5044866" y="4248088"/>
              <a:ext cx="1309528" cy="1434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4EA5DD-1427-4483-B556-235D05EA7A82}"/>
                </a:ext>
              </a:extLst>
            </p:cNvPr>
            <p:cNvSpPr txBox="1"/>
            <p:nvPr/>
          </p:nvSpPr>
          <p:spPr>
            <a:xfrm rot="18414376">
              <a:off x="2558957" y="2279363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ACA596-FEC7-4BFF-9271-293C39FA7A07}"/>
                </a:ext>
              </a:extLst>
            </p:cNvPr>
            <p:cNvSpPr txBox="1"/>
            <p:nvPr/>
          </p:nvSpPr>
          <p:spPr>
            <a:xfrm rot="18435916">
              <a:off x="2566233" y="1577874"/>
              <a:ext cx="1479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E69F513-DBAB-47C1-AE83-E563235DD894}"/>
                </a:ext>
              </a:extLst>
            </p:cNvPr>
            <p:cNvSpPr txBox="1"/>
            <p:nvPr/>
          </p:nvSpPr>
          <p:spPr>
            <a:xfrm rot="19260236">
              <a:off x="2546706" y="2843156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 Values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A60225-91A0-4905-AA2F-B99248F430AB}"/>
                </a:ext>
              </a:extLst>
            </p:cNvPr>
            <p:cNvSpPr txBox="1"/>
            <p:nvPr/>
          </p:nvSpPr>
          <p:spPr>
            <a:xfrm rot="1339037">
              <a:off x="2726563" y="3755590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Details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32ADE7-7017-40C1-A913-60805A5A2F54}"/>
                </a:ext>
              </a:extLst>
            </p:cNvPr>
            <p:cNvSpPr txBox="1"/>
            <p:nvPr/>
          </p:nvSpPr>
          <p:spPr>
            <a:xfrm rot="1853247">
              <a:off x="2506555" y="4541302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3FDB55-5468-4AFD-A917-933E0E9F0F7A}"/>
                </a:ext>
              </a:extLst>
            </p:cNvPr>
            <p:cNvSpPr txBox="1"/>
            <p:nvPr/>
          </p:nvSpPr>
          <p:spPr>
            <a:xfrm>
              <a:off x="2577681" y="5455388"/>
              <a:ext cx="1652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Allow/Deny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Request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34A36C-4EFD-4E4A-9FE9-36B3C5CABD04}"/>
                </a:ext>
              </a:extLst>
            </p:cNvPr>
            <p:cNvSpPr txBox="1"/>
            <p:nvPr/>
          </p:nvSpPr>
          <p:spPr>
            <a:xfrm rot="1311808">
              <a:off x="4865193" y="1714482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AF1DC62-850E-4393-951C-9E2B7CC6D025}"/>
                </a:ext>
              </a:extLst>
            </p:cNvPr>
            <p:cNvSpPr txBox="1"/>
            <p:nvPr/>
          </p:nvSpPr>
          <p:spPr>
            <a:xfrm rot="1988794">
              <a:off x="4913379" y="2754591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FD73EC-360D-44C4-84CA-63366CA085B8}"/>
                </a:ext>
              </a:extLst>
            </p:cNvPr>
            <p:cNvSpPr txBox="1"/>
            <p:nvPr/>
          </p:nvSpPr>
          <p:spPr>
            <a:xfrm rot="2876083">
              <a:off x="4904964" y="3639480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B5E486-7260-4603-A334-7439723B47A6}"/>
                </a:ext>
              </a:extLst>
            </p:cNvPr>
            <p:cNvSpPr txBox="1"/>
            <p:nvPr/>
          </p:nvSpPr>
          <p:spPr>
            <a:xfrm rot="2924798">
              <a:off x="4907700" y="4697662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DFE82A-5BA3-4193-8525-8E218D99FC5A}"/>
                </a:ext>
              </a:extLst>
            </p:cNvPr>
            <p:cNvSpPr txBox="1"/>
            <p:nvPr/>
          </p:nvSpPr>
          <p:spPr>
            <a:xfrm>
              <a:off x="4883832" y="5452979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655A1F9-A2EF-43CB-966F-7ABBD59BCC2B}"/>
                </a:ext>
              </a:extLst>
            </p:cNvPr>
            <p:cNvCxnSpPr>
              <a:cxnSpLocks/>
              <a:stCxn id="12" idx="4"/>
              <a:endCxn id="57" idx="0"/>
            </p:cNvCxnSpPr>
            <p:nvPr/>
          </p:nvCxnSpPr>
          <p:spPr>
            <a:xfrm>
              <a:off x="4542350" y="1819166"/>
              <a:ext cx="777" cy="36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CEB101-1B05-442E-8932-CF50255A30E2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4508933" y="3275904"/>
              <a:ext cx="34194" cy="425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5EE01D-6436-4710-9A59-55040CF78A3E}"/>
                </a:ext>
              </a:extLst>
            </p:cNvPr>
            <p:cNvCxnSpPr>
              <a:cxnSpLocks/>
              <a:stCxn id="2" idx="4"/>
              <a:endCxn id="36" idx="0"/>
            </p:cNvCxnSpPr>
            <p:nvPr/>
          </p:nvCxnSpPr>
          <p:spPr>
            <a:xfrm>
              <a:off x="4503260" y="4794448"/>
              <a:ext cx="10557" cy="34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AB3D7E1-B199-4515-A247-A32453155805}"/>
                </a:ext>
              </a:extLst>
            </p:cNvPr>
            <p:cNvCxnSpPr>
              <a:cxnSpLocks/>
              <a:stCxn id="12" idx="6"/>
              <a:endCxn id="4" idx="1"/>
            </p:cNvCxnSpPr>
            <p:nvPr/>
          </p:nvCxnSpPr>
          <p:spPr>
            <a:xfrm>
              <a:off x="5083956" y="1272806"/>
              <a:ext cx="1270438" cy="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7FB10B-FC7D-48AD-A6B2-F58FACC25081}"/>
                </a:ext>
              </a:extLst>
            </p:cNvPr>
            <p:cNvSpPr/>
            <p:nvPr/>
          </p:nvSpPr>
          <p:spPr>
            <a:xfrm>
              <a:off x="862162" y="1042414"/>
              <a:ext cx="1988457" cy="799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52B2ED-5333-41F1-B828-82BF5FFCD277}"/>
                </a:ext>
              </a:extLst>
            </p:cNvPr>
            <p:cNvSpPr txBox="1"/>
            <p:nvPr/>
          </p:nvSpPr>
          <p:spPr>
            <a:xfrm>
              <a:off x="4865192" y="1009572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FC695C-D5E5-4182-B029-DE7DA9B2C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95" y="1432143"/>
              <a:ext cx="16199" cy="260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1CAB44-4EE6-4F9C-98E7-33E646F1E286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 flipV="1">
              <a:off x="402212" y="1441958"/>
              <a:ext cx="45995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FDFEC27-A5CD-4BAE-8C44-4FCACB0F40AE}"/>
                </a:ext>
              </a:extLst>
            </p:cNvPr>
            <p:cNvCxnSpPr>
              <a:cxnSpLocks/>
            </p:cNvCxnSpPr>
            <p:nvPr/>
          </p:nvCxnSpPr>
          <p:spPr>
            <a:xfrm>
              <a:off x="369752" y="4029868"/>
              <a:ext cx="486869" cy="1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5F2F03C-9AC7-4C53-B66C-EBD3E40DB24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401262" y="2696246"/>
              <a:ext cx="4751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9C0BA2-52E4-4DA6-9D67-B7EAAC88621F}"/>
                </a:ext>
              </a:extLst>
            </p:cNvPr>
            <p:cNvSpPr txBox="1"/>
            <p:nvPr/>
          </p:nvSpPr>
          <p:spPr>
            <a:xfrm rot="16200000">
              <a:off x="-540837" y="2633250"/>
              <a:ext cx="165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7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908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Vs Proposed System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7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25D3E-66F1-4E0C-9B36-AB90E1FC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9545"/>
            <a:ext cx="9144000" cy="6704640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existing system, users must navigate multiple websites to calculate metrics like BMI and heart rate, and to book appointments with healthcare providers.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fragmented process frequently leads to dissatisfaction with information retrieval.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eliminates the need for users to navigate multiple websites, ensuring a streamlined and satisfactory experience.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secure login system, including an admin portal for overseeing registered users and facilitating appointments with healthcare professionals.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2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Specification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59CF-2D14-4316-9652-219F8FAE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730929"/>
          </a:xfrm>
        </p:spPr>
        <p:txBody>
          <a:bodyPr/>
          <a:lstStyle/>
          <a:p>
            <a:pPr marL="11430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688340" algn="l"/>
                <a:tab pos="2120900" algn="l"/>
              </a:tabLs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 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71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8340" algn="l"/>
                <a:tab pos="2157095" algn="l"/>
              </a:tabLs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2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8GB  RAM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8340" algn="l"/>
                <a:tab pos="2157730" algn="l"/>
              </a:tabLs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</a:t>
            </a:r>
            <a:r>
              <a:rPr lang="en-US" sz="22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	: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50</a:t>
            </a:r>
            <a:r>
              <a:rPr lang="en-US" sz="2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 or higher</a:t>
            </a:r>
          </a:p>
          <a:p>
            <a:pPr marL="0" indent="0">
              <a:lnSpc>
                <a:spcPct val="150000"/>
              </a:lnSpc>
              <a:spcBef>
                <a:spcPts val="685"/>
              </a:spcBef>
              <a:buNone/>
              <a:tabLst>
                <a:tab pos="688340" algn="l"/>
                <a:tab pos="215773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Specification:</a:t>
            </a:r>
          </a:p>
          <a:p>
            <a:pPr marL="342900">
              <a:lnSpc>
                <a:spcPct val="150000"/>
              </a:lnSpc>
              <a:spcBef>
                <a:spcPts val="685"/>
              </a:spcBef>
              <a:buFont typeface="Wingdings" panose="05000000000000000000" pitchFamily="2" charset="2"/>
              <a:buChar char="Ø"/>
              <a:tabLst>
                <a:tab pos="688340" algn="l"/>
                <a:tab pos="2157730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Front</a:t>
            </a:r>
            <a:r>
              <a:rPr lang="en-US" sz="22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End       :</a:t>
            </a:r>
            <a:r>
              <a:rPr lang="en-US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HTML, CSS, JavaScript</a:t>
            </a:r>
          </a:p>
          <a:p>
            <a:pPr marL="342900">
              <a:lnSpc>
                <a:spcPct val="150000"/>
              </a:lnSpc>
              <a:spcBef>
                <a:spcPts val="685"/>
              </a:spcBef>
              <a:buFont typeface="Wingdings" panose="05000000000000000000" pitchFamily="2" charset="2"/>
              <a:buChar char="Ø"/>
              <a:tabLst>
                <a:tab pos="688340" algn="l"/>
                <a:tab pos="2157730" algn="l"/>
              </a:tabLst>
            </a:pPr>
            <a:r>
              <a:rPr lang="en-US" sz="2200" b="1" dirty="0">
                <a:solidFill>
                  <a:srgbClr val="0D0D0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Back End        : 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Node , Express</a:t>
            </a:r>
          </a:p>
          <a:p>
            <a:pPr marL="342900">
              <a:lnSpc>
                <a:spcPct val="150000"/>
              </a:lnSpc>
              <a:spcBef>
                <a:spcPts val="685"/>
              </a:spcBef>
              <a:buFont typeface="Wingdings" panose="05000000000000000000" pitchFamily="2" charset="2"/>
              <a:buChar char="Ø"/>
              <a:tabLst>
                <a:tab pos="688340" algn="l"/>
                <a:tab pos="2157730" algn="l"/>
              </a:tabLst>
            </a:pPr>
            <a:r>
              <a:rPr lang="en-US" sz="2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Database        :   </a:t>
            </a:r>
            <a:r>
              <a:rPr lang="en-US" sz="2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MyS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None/>
              <a:tabLst>
                <a:tab pos="688340" algn="l"/>
                <a:tab pos="2157730" algn="l"/>
              </a:tabLst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-5049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A501-8CB7-4FC1-B4CF-370703B7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419496"/>
            <a:ext cx="2895600" cy="365125"/>
          </a:xfrm>
        </p:spPr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IN" dirty="0"/>
              <a:t>9</a:t>
            </a:r>
            <a:endParaRPr lang="en-IN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AB73281-F7EA-4E84-B4DC-D97AF62772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6946" y="674471"/>
            <a:ext cx="8750105" cy="6110150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Server and client-side interactivity in web applications.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Tools: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JS: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the server side runtime environment to run JavaScript code and interact with database.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JS: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erves as the backend framework, handling HTTP requests from clients, interacting with the MySQL database, and generating responses.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data and manipulation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1003</Words>
  <Application>Microsoft Office PowerPoint</Application>
  <PresentationFormat>On-screen Show (4:3)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Wingdings</vt:lpstr>
      <vt:lpstr>Office Theme</vt:lpstr>
      <vt:lpstr>PowerPoint Presentation</vt:lpstr>
      <vt:lpstr>Abstract </vt:lpstr>
      <vt:lpstr>Introduction </vt:lpstr>
      <vt:lpstr>Literature Survey </vt:lpstr>
      <vt:lpstr>Problem Statement </vt:lpstr>
      <vt:lpstr>Block Diagram of proposed System </vt:lpstr>
      <vt:lpstr>Existing System Vs Proposed System </vt:lpstr>
      <vt:lpstr>Hardware &amp; Software Specification </vt:lpstr>
      <vt:lpstr>Tools Used </vt:lpstr>
      <vt:lpstr>Project Outcomes </vt:lpstr>
      <vt:lpstr>References </vt:lpstr>
      <vt:lpstr>Project Implementation (Picture)</vt:lpstr>
      <vt:lpstr>PowerPoint Presentation</vt:lpstr>
      <vt:lpstr>Project Report (Google Drive Link)</vt:lpstr>
      <vt:lpstr>Conference Publication</vt:lpstr>
      <vt:lpstr>Final Review Comments </vt:lpstr>
      <vt:lpstr>Project Completion Status &amp; Plan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varshini s</cp:lastModifiedBy>
  <cp:revision>65</cp:revision>
  <dcterms:created xsi:type="dcterms:W3CDTF">2015-01-20T17:55:11Z</dcterms:created>
  <dcterms:modified xsi:type="dcterms:W3CDTF">2024-05-09T06:02:15Z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E506F30D2DA84DD39213388AF3055C5F_12</vt:lpwstr>
  </property>
  <property fmtid="{D5CDD505-2E9C-101B-9397-08002B2CF9AE}" pid="3" name="KSOProductBuildVer">
    <vt:lpwstr>1033-12.2.0.13431</vt:lpwstr>
  </property>
</Properties>
</file>