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 id="2147483735" r:id="rId2"/>
    <p:sldMasterId id="2147483747" r:id="rId3"/>
  </p:sldMasterIdLst>
  <p:sldIdLst>
    <p:sldId id="256" r:id="rId4"/>
    <p:sldId id="257" r:id="rId5"/>
    <p:sldId id="259"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154155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257239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FCDD93-0965-4BCD-AC0F-9EED73DA40D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0968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1979334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FCDD93-0965-4BCD-AC0F-9EED73DA40D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72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1933833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1682985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713555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8FCDD93-0965-4BCD-AC0F-9EED73DA40D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7106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FCDD93-0965-4BCD-AC0F-9EED73DA40D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921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FCDD93-0965-4BCD-AC0F-9EED73DA40D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9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2105880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FCDD93-0965-4BCD-AC0F-9EED73DA40D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745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0732F-F2C7-4F59-BE8C-8D0798B84EFB}" type="datetimeFigureOut">
              <a:rPr lang="en-IN" smtClean="0"/>
              <a:t>12-04-2025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FCDD93-0965-4BCD-AC0F-9EED73DA40D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2230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0732F-F2C7-4F59-BE8C-8D0798B84EFB}" type="datetimeFigureOut">
              <a:rPr lang="en-IN" smtClean="0"/>
              <a:t>12-04-2025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FCDD93-0965-4BCD-AC0F-9EED73DA40D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1304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0732F-F2C7-4F59-BE8C-8D0798B84EFB}" type="datetimeFigureOut">
              <a:rPr lang="en-IN" smtClean="0"/>
              <a:t>12-04-2025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445889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FCDD93-0965-4BCD-AC0F-9EED73DA40D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0420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8FCDD93-0965-4BCD-AC0F-9EED73DA40D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33321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FCDD93-0965-4BCD-AC0F-9EED73DA40D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9280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FCDD93-0965-4BCD-AC0F-9EED73DA40D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6171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40729013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09785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4398964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271122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28728771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0732F-F2C7-4F59-BE8C-8D0798B84EFB}" type="datetimeFigureOut">
              <a:rPr lang="en-IN" smtClean="0"/>
              <a:t>12-04-2025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678284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0732F-F2C7-4F59-BE8C-8D0798B84EFB}" type="datetimeFigureOut">
              <a:rPr lang="en-IN" smtClean="0"/>
              <a:t>12-04-2025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1336120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0732F-F2C7-4F59-BE8C-8D0798B84EFB}" type="datetimeFigureOut">
              <a:rPr lang="en-IN" smtClean="0"/>
              <a:t>12-04-2025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541757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3096493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0011630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20294902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FCDD93-0965-4BCD-AC0F-9EED73DA40D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91505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61977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2516745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FCDD93-0965-4BCD-AC0F-9EED73DA40D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0304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17644570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25815543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0732F-F2C7-4F59-BE8C-8D0798B84EFB}"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5317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0732F-F2C7-4F59-BE8C-8D0798B84EFB}" type="datetimeFigureOut">
              <a:rPr lang="en-IN" smtClean="0"/>
              <a:t>12-04-2025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146768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0732F-F2C7-4F59-BE8C-8D0798B84EFB}" type="datetimeFigureOut">
              <a:rPr lang="en-IN" smtClean="0"/>
              <a:t>12-04-2025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52284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0732F-F2C7-4F59-BE8C-8D0798B84EFB}" type="datetimeFigureOut">
              <a:rPr lang="en-IN" smtClean="0"/>
              <a:t>12-04-2025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209888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35078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0732F-F2C7-4F59-BE8C-8D0798B84EFB}"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FCDD93-0965-4BCD-AC0F-9EED73DA40D2}" type="slidenum">
              <a:rPr lang="en-IN" smtClean="0"/>
              <a:t>‹#›</a:t>
            </a:fld>
            <a:endParaRPr lang="en-IN"/>
          </a:p>
        </p:txBody>
      </p:sp>
    </p:spTree>
    <p:extLst>
      <p:ext uri="{BB962C8B-B14F-4D97-AF65-F5344CB8AC3E}">
        <p14:creationId xmlns:p14="http://schemas.microsoft.com/office/powerpoint/2010/main" val="2795079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80732F-F2C7-4F59-BE8C-8D0798B84EFB}" type="datetimeFigureOut">
              <a:rPr lang="en-IN" smtClean="0"/>
              <a:t>12-04-2025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FCDD93-0965-4BCD-AC0F-9EED73DA40D2}" type="slidenum">
              <a:rPr lang="en-IN" smtClean="0"/>
              <a:t>‹#›</a:t>
            </a:fld>
            <a:endParaRPr lang="en-IN"/>
          </a:p>
        </p:txBody>
      </p:sp>
    </p:spTree>
    <p:extLst>
      <p:ext uri="{BB962C8B-B14F-4D97-AF65-F5344CB8AC3E}">
        <p14:creationId xmlns:p14="http://schemas.microsoft.com/office/powerpoint/2010/main" val="316823972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B80732F-F2C7-4F59-BE8C-8D0798B84EFB}" type="datetimeFigureOut">
              <a:rPr lang="en-IN" smtClean="0"/>
              <a:t>12-04-2025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FCDD93-0965-4BCD-AC0F-9EED73DA40D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478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80732F-F2C7-4F59-BE8C-8D0798B84EFB}" type="datetimeFigureOut">
              <a:rPr lang="en-IN" smtClean="0"/>
              <a:t>12-04-2025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FCDD93-0965-4BCD-AC0F-9EED73DA40D2}" type="slidenum">
              <a:rPr lang="en-IN" smtClean="0"/>
              <a:t>‹#›</a:t>
            </a:fld>
            <a:endParaRPr lang="en-IN"/>
          </a:p>
        </p:txBody>
      </p:sp>
    </p:spTree>
    <p:extLst>
      <p:ext uri="{BB962C8B-B14F-4D97-AF65-F5344CB8AC3E}">
        <p14:creationId xmlns:p14="http://schemas.microsoft.com/office/powerpoint/2010/main" val="210949460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6D1A15-8FD8-F5AD-6CE9-9191B895F7DB}"/>
              </a:ext>
            </a:extLst>
          </p:cNvPr>
          <p:cNvSpPr txBox="1"/>
          <p:nvPr/>
        </p:nvSpPr>
        <p:spPr>
          <a:xfrm>
            <a:off x="2703871" y="982176"/>
            <a:ext cx="8278762" cy="452431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Team name: </a:t>
            </a:r>
            <a:r>
              <a:rPr lang="en-US" sz="2400" dirty="0">
                <a:latin typeface="Times New Roman" panose="02020603050405020304" pitchFamily="18" charset="0"/>
                <a:cs typeface="Times New Roman" panose="02020603050405020304" pitchFamily="18" charset="0"/>
              </a:rPr>
              <a:t>Screen Warriors</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Team Members:</a:t>
            </a:r>
            <a:r>
              <a:rPr lang="en-IN" sz="2400" dirty="0">
                <a:latin typeface="Times New Roman" panose="02020603050405020304" pitchFamily="18" charset="0"/>
                <a:cs typeface="Times New Roman" panose="02020603050405020304" pitchFamily="18" charset="0"/>
              </a:rPr>
              <a:t> P. Abhi Varshini</a:t>
            </a:r>
          </a:p>
          <a:p>
            <a:pPr algn="just"/>
            <a:r>
              <a:rPr lang="en-IN" sz="2400" dirty="0">
                <a:latin typeface="Times New Roman" panose="02020603050405020304" pitchFamily="18" charset="0"/>
                <a:cs typeface="Times New Roman" panose="02020603050405020304" pitchFamily="18" charset="0"/>
              </a:rPr>
              <a:t>                             M. </a:t>
            </a:r>
            <a:r>
              <a:rPr lang="en-IN" sz="2400" dirty="0" err="1">
                <a:latin typeface="Times New Roman" panose="02020603050405020304" pitchFamily="18" charset="0"/>
                <a:cs typeface="Times New Roman" panose="02020603050405020304" pitchFamily="18" charset="0"/>
              </a:rPr>
              <a:t>Shanmukha</a:t>
            </a:r>
            <a:r>
              <a:rPr lang="en-IN" sz="2400" dirty="0">
                <a:latin typeface="Times New Roman" panose="02020603050405020304" pitchFamily="18" charset="0"/>
                <a:cs typeface="Times New Roman" panose="02020603050405020304" pitchFamily="18" charset="0"/>
              </a:rPr>
              <a:t> prasad</a:t>
            </a:r>
          </a:p>
          <a:p>
            <a:pPr algn="just"/>
            <a:r>
              <a:rPr lang="en-IN" sz="2400" dirty="0">
                <a:latin typeface="Times New Roman" panose="02020603050405020304" pitchFamily="18" charset="0"/>
                <a:cs typeface="Times New Roman" panose="02020603050405020304" pitchFamily="18" charset="0"/>
              </a:rPr>
              <a:t>                             V. Sai Haasini</a:t>
            </a:r>
          </a:p>
          <a:p>
            <a:pPr algn="just"/>
            <a:r>
              <a:rPr lang="en-IN" sz="2400" b="1" dirty="0">
                <a:latin typeface="Times New Roman" panose="02020603050405020304" pitchFamily="18" charset="0"/>
                <a:cs typeface="Times New Roman" panose="02020603050405020304" pitchFamily="18" charset="0"/>
              </a:rPr>
              <a:t>Branch: </a:t>
            </a:r>
            <a:r>
              <a:rPr lang="en-IN" sz="2400" dirty="0">
                <a:latin typeface="Times New Roman" panose="02020603050405020304" pitchFamily="18" charset="0"/>
                <a:cs typeface="Times New Roman" panose="02020603050405020304" pitchFamily="18" charset="0"/>
              </a:rPr>
              <a:t>Cyber Security (2</a:t>
            </a:r>
            <a:r>
              <a:rPr lang="en-IN" sz="2400" baseline="30000" dirty="0">
                <a:latin typeface="Times New Roman" panose="02020603050405020304" pitchFamily="18" charset="0"/>
                <a:cs typeface="Times New Roman" panose="02020603050405020304" pitchFamily="18" charset="0"/>
              </a:rPr>
              <a:t>nd</a:t>
            </a:r>
            <a:r>
              <a:rPr lang="en-IN" sz="2400" dirty="0">
                <a:latin typeface="Times New Roman" panose="02020603050405020304" pitchFamily="18" charset="0"/>
                <a:cs typeface="Times New Roman" panose="02020603050405020304" pitchFamily="18" charset="0"/>
              </a:rPr>
              <a:t> Year)</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Problem Statement: </a:t>
            </a:r>
            <a:r>
              <a:rPr lang="en-US" sz="2400" dirty="0">
                <a:latin typeface="Times New Roman" panose="02020603050405020304" pitchFamily="18" charset="0"/>
                <a:cs typeface="Times New Roman" panose="02020603050405020304" pitchFamily="18" charset="0"/>
              </a:rPr>
              <a:t>Develop an AI driven system that helps bridge digital divide by offering virtual Labs and educational content for rural students. </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Domain: </a:t>
            </a:r>
            <a:r>
              <a:rPr lang="en-US" sz="2400" dirty="0">
                <a:latin typeface="Times New Roman" panose="02020603050405020304" pitchFamily="18" charset="0"/>
                <a:cs typeface="Times New Roman" panose="02020603050405020304" pitchFamily="18" charset="0"/>
              </a:rPr>
              <a:t>Education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67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4B8ED6-D6AD-403F-3A3F-DF35C130226B}"/>
              </a:ext>
            </a:extLst>
          </p:cNvPr>
          <p:cNvSpPr txBox="1"/>
          <p:nvPr/>
        </p:nvSpPr>
        <p:spPr>
          <a:xfrm>
            <a:off x="757083" y="280464"/>
            <a:ext cx="357894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Solution:</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FF79838-861F-AC1D-1BA8-0007240A71D3}"/>
              </a:ext>
            </a:extLst>
          </p:cNvPr>
          <p:cNvSpPr txBox="1"/>
          <p:nvPr/>
        </p:nvSpPr>
        <p:spPr>
          <a:xfrm>
            <a:off x="545690" y="865239"/>
            <a:ext cx="11100620" cy="5940088"/>
          </a:xfrm>
          <a:prstGeom prst="rect">
            <a:avLst/>
          </a:prstGeom>
          <a:noFill/>
        </p:spPr>
        <p:txBody>
          <a:bodyPr wrap="square" rtlCol="0">
            <a:spAutoFit/>
          </a:bodyPr>
          <a:lstStyle/>
          <a:p>
            <a:pPr marL="342900" indent="-342900" algn="just">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Localized Study Materials</a:t>
            </a:r>
            <a:r>
              <a:rPr lang="en-IN"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Curriculum-specific materials for grades 1–10 in state syllabus (Telugu and English).</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Interactive Virtual Labs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Students can access experiment videos in their chosen language by selecting board, standard, and medium.</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AI-Driven Learning Tools</a:t>
            </a:r>
            <a:r>
              <a:rPr lang="en-US" sz="2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Theory Section</a:t>
            </a:r>
            <a:r>
              <a:rPr lang="en-US" sz="2000" dirty="0">
                <a:latin typeface="Times New Roman" panose="02020603050405020304" pitchFamily="18" charset="0"/>
                <a:cs typeface="Times New Roman" panose="02020603050405020304" pitchFamily="18" charset="0"/>
              </a:rPr>
              <a:t>: Generates concise, point-wise explanations of topics in Telugu or English.</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Quiz Section</a:t>
            </a:r>
            <a:r>
              <a:rPr lang="en-US" sz="2000" dirty="0">
                <a:latin typeface="Times New Roman" panose="02020603050405020304" pitchFamily="18" charset="0"/>
                <a:cs typeface="Times New Roman" panose="02020603050405020304" pitchFamily="18" charset="0"/>
              </a:rPr>
              <a:t>: Offers 8 personalized MCQs with real-time feedback and explanations.</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Summarization</a:t>
            </a:r>
            <a:r>
              <a:rPr lang="en-US" sz="2000" dirty="0">
                <a:latin typeface="Times New Roman" panose="02020603050405020304" pitchFamily="18" charset="0"/>
                <a:cs typeface="Times New Roman" panose="02020603050405020304" pitchFamily="18" charset="0"/>
              </a:rPr>
              <a:t>: Summarizes large text or PDFs for quick syllabus coverage.</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Doubt Resolution</a:t>
            </a:r>
            <a:r>
              <a:rPr lang="en-US" sz="2000" dirty="0">
                <a:latin typeface="Times New Roman" panose="02020603050405020304" pitchFamily="18" charset="0"/>
                <a:cs typeface="Times New Roman" panose="02020603050405020304" pitchFamily="18" charset="0"/>
              </a:rPr>
              <a:t>: Provides solutions to text/image-based questions, including math problems and theoretical answers.</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Summary Generator</a:t>
            </a:r>
            <a:r>
              <a:rPr lang="en-US" sz="2000" dirty="0">
                <a:latin typeface="Times New Roman" panose="02020603050405020304" pitchFamily="18" charset="0"/>
                <a:cs typeface="Times New Roman" panose="02020603050405020304" pitchFamily="18" charset="0"/>
              </a:rPr>
              <a:t>: Narrates  a story on the given topic</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Seamless User Experience</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User-friendly signup/login process with profile display.</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98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B2F7D-95CF-4739-7F55-6243C43592C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67A31DD-5531-DA98-3093-0B7AFB460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8" y="0"/>
            <a:ext cx="12183462" cy="6302478"/>
          </a:xfrm>
          <a:prstGeom prst="rect">
            <a:avLst/>
          </a:prstGeom>
        </p:spPr>
      </p:pic>
      <p:sp>
        <p:nvSpPr>
          <p:cNvPr id="6" name="TextBox 5">
            <a:extLst>
              <a:ext uri="{FF2B5EF4-FFF2-40B4-BE49-F238E27FC236}">
                <a16:creationId xmlns:a16="http://schemas.microsoft.com/office/drawing/2014/main" id="{E17885B4-2463-05E5-C6B6-A68C12AB28A5}"/>
              </a:ext>
            </a:extLst>
          </p:cNvPr>
          <p:cNvSpPr txBox="1"/>
          <p:nvPr/>
        </p:nvSpPr>
        <p:spPr>
          <a:xfrm>
            <a:off x="501445" y="383459"/>
            <a:ext cx="351994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Flowchart: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0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9CFF7-7F23-3C21-9CAB-ECA1F87367B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58AE0FD-FD6E-5CA8-745D-1C02D7D81D43}"/>
              </a:ext>
            </a:extLst>
          </p:cNvPr>
          <p:cNvSpPr txBox="1"/>
          <p:nvPr/>
        </p:nvSpPr>
        <p:spPr>
          <a:xfrm>
            <a:off x="501445" y="383459"/>
            <a:ext cx="351994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Technology Stack :</a:t>
            </a:r>
            <a:endParaRPr lang="en-I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73676AC-5B42-CA2A-8E42-3E55CC0A1894}"/>
              </a:ext>
            </a:extLst>
          </p:cNvPr>
          <p:cNvSpPr txBox="1"/>
          <p:nvPr/>
        </p:nvSpPr>
        <p:spPr>
          <a:xfrm>
            <a:off x="609600" y="1435510"/>
            <a:ext cx="10333703" cy="341632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Frontend:    </a:t>
            </a:r>
            <a:r>
              <a:rPr lang="en-US" sz="2400" dirty="0" err="1">
                <a:latin typeface="Times New Roman" panose="02020603050405020304" pitchFamily="18" charset="0"/>
                <a:cs typeface="Times New Roman" panose="02020603050405020304" pitchFamily="18" charset="0"/>
              </a:rPr>
              <a:t>ReactJs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Backend:</a:t>
            </a:r>
            <a:r>
              <a:rPr lang="en-IN" sz="2400" dirty="0">
                <a:latin typeface="Times New Roman" panose="02020603050405020304" pitchFamily="18" charset="0"/>
                <a:cs typeface="Times New Roman" panose="02020603050405020304" pitchFamily="18" charset="0"/>
              </a:rPr>
              <a:t>     Python’s Flask</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Database:</a:t>
            </a:r>
            <a:r>
              <a:rPr lang="en-IN" sz="2400" dirty="0">
                <a:latin typeface="Times New Roman" panose="02020603050405020304" pitchFamily="18" charset="0"/>
                <a:cs typeface="Times New Roman" panose="02020603050405020304" pitchFamily="18" charset="0"/>
              </a:rPr>
              <a:t>    Oracle SQL Developer</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Editor:</a:t>
            </a:r>
            <a:r>
              <a:rPr lang="en-IN" sz="2400" dirty="0">
                <a:latin typeface="Times New Roman" panose="02020603050405020304" pitchFamily="18" charset="0"/>
                <a:cs typeface="Times New Roman" panose="02020603050405020304" pitchFamily="18" charset="0"/>
              </a:rPr>
              <a:t>         VS Code</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AI</a:t>
            </a:r>
            <a:r>
              <a:rPr lang="en-IN" sz="2400" dirty="0">
                <a:latin typeface="Times New Roman" panose="02020603050405020304" pitchFamily="18" charset="0"/>
                <a:cs typeface="Times New Roman" panose="02020603050405020304" pitchFamily="18" charset="0"/>
              </a:rPr>
              <a:t>:                Gemini</a:t>
            </a:r>
          </a:p>
        </p:txBody>
      </p:sp>
    </p:spTree>
    <p:extLst>
      <p:ext uri="{BB962C8B-B14F-4D97-AF65-F5344CB8AC3E}">
        <p14:creationId xmlns:p14="http://schemas.microsoft.com/office/powerpoint/2010/main" val="242784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5EF4E-2E2D-2DA9-CB5B-BB5A3B3D490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086D550-ADA6-1BD7-86A9-420421777212}"/>
              </a:ext>
            </a:extLst>
          </p:cNvPr>
          <p:cNvSpPr txBox="1"/>
          <p:nvPr/>
        </p:nvSpPr>
        <p:spPr>
          <a:xfrm>
            <a:off x="501445" y="88491"/>
            <a:ext cx="351994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Core Features:</a:t>
            </a:r>
            <a:endParaRPr lang="en-I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3CD1A5E-87CB-828A-0FA8-050AB3F7ABEB}"/>
              </a:ext>
            </a:extLst>
          </p:cNvPr>
          <p:cNvSpPr txBox="1"/>
          <p:nvPr/>
        </p:nvSpPr>
        <p:spPr>
          <a:xfrm>
            <a:off x="501445" y="810917"/>
            <a:ext cx="10333703" cy="5016758"/>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Personalized Learning Resources:</a:t>
            </a:r>
          </a:p>
          <a:p>
            <a:pPr algn="just"/>
            <a:r>
              <a:rPr lang="en-US" sz="2000" dirty="0">
                <a:latin typeface="Times New Roman" panose="02020603050405020304" pitchFamily="18" charset="0"/>
                <a:cs typeface="Times New Roman" panose="02020603050405020304" pitchFamily="18" charset="0"/>
              </a:rPr>
              <a:t>Curriculum-specific materials for state syllabus (grades 1–10) in Telugu and English.</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Interactive Virtual Labs:</a:t>
            </a:r>
          </a:p>
          <a:p>
            <a:pPr algn="just"/>
            <a:r>
              <a:rPr lang="en-US" sz="2000" dirty="0">
                <a:latin typeface="Times New Roman" panose="02020603050405020304" pitchFamily="18" charset="0"/>
                <a:cs typeface="Times New Roman" panose="02020603050405020304" pitchFamily="18" charset="0"/>
              </a:rPr>
              <a:t>Access to experiment videos and explanations in the selected language, fostering hands-on learning.</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AI-Powered Learning Tools:</a:t>
            </a:r>
          </a:p>
          <a:p>
            <a:pPr algn="just"/>
            <a:r>
              <a:rPr lang="en-US" sz="2000" dirty="0">
                <a:latin typeface="Times New Roman" panose="02020603050405020304" pitchFamily="18" charset="0"/>
                <a:cs typeface="Times New Roman" panose="02020603050405020304" pitchFamily="18" charset="0"/>
              </a:rPr>
              <a:t>Point-wise theory generation, topic-based MCQ quizzes with real-time feedback, and large text/PDF summarization using AI (Gemini API).</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Doubt Resolution:</a:t>
            </a:r>
          </a:p>
          <a:p>
            <a:pPr algn="just"/>
            <a:r>
              <a:rPr lang="en-US" sz="2000" dirty="0">
                <a:latin typeface="Times New Roman" panose="02020603050405020304" pitchFamily="18" charset="0"/>
                <a:cs typeface="Times New Roman" panose="02020603050405020304" pitchFamily="18" charset="0"/>
              </a:rPr>
              <a:t>AI-based text/image processing to solve theoretical and mathematical questions for students.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User-Centric Design:</a:t>
            </a:r>
          </a:p>
          <a:p>
            <a:pPr algn="just"/>
            <a:r>
              <a:rPr lang="en-US" sz="2000" dirty="0">
                <a:latin typeface="Times New Roman" panose="02020603050405020304" pitchFamily="18" charset="0"/>
                <a:cs typeface="Times New Roman" panose="02020603050405020304" pitchFamily="18" charset="0"/>
              </a:rPr>
              <a:t>Intuitive signup/login system with profile display and seamless navigation across features.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83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466FD-9B06-D107-8B5C-608A9FB85B7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20AFA62-7A15-7492-BDBC-A080DBE4403A}"/>
              </a:ext>
            </a:extLst>
          </p:cNvPr>
          <p:cNvSpPr txBox="1"/>
          <p:nvPr/>
        </p:nvSpPr>
        <p:spPr>
          <a:xfrm>
            <a:off x="501445" y="88491"/>
            <a:ext cx="351994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Applications:</a:t>
            </a:r>
            <a:endParaRPr lang="en-I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DDF16E1-A79D-512B-6A82-8C38A5B35077}"/>
              </a:ext>
            </a:extLst>
          </p:cNvPr>
          <p:cNvSpPr txBox="1"/>
          <p:nvPr/>
        </p:nvSpPr>
        <p:spPr>
          <a:xfrm>
            <a:off x="501445" y="810917"/>
            <a:ext cx="10333703" cy="532453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Bridging the Digital Divide:</a:t>
            </a:r>
          </a:p>
          <a:p>
            <a:pPr algn="just"/>
            <a:r>
              <a:rPr lang="en-US" sz="2000" dirty="0">
                <a:latin typeface="Times New Roman" panose="02020603050405020304" pitchFamily="18" charset="0"/>
                <a:cs typeface="Times New Roman" panose="02020603050405020304" pitchFamily="18" charset="0"/>
              </a:rPr>
              <a:t>Provides access to quality education and virtual labs for rural students, overcoming geographical barriers.</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Multilingual Learning:</a:t>
            </a:r>
          </a:p>
          <a:p>
            <a:pPr algn="just"/>
            <a:r>
              <a:rPr lang="en-US" sz="2000" dirty="0">
                <a:latin typeface="Times New Roman" panose="02020603050405020304" pitchFamily="18" charset="0"/>
                <a:cs typeface="Times New Roman" panose="02020603050405020304" pitchFamily="18" charset="0"/>
              </a:rPr>
              <a:t>Supports Telugu and English, ensuring inclusivity for students with different language preferences.</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Enhanced Exam Preparation:</a:t>
            </a:r>
          </a:p>
          <a:p>
            <a:pPr algn="just"/>
            <a:r>
              <a:rPr lang="en-US" sz="2000" dirty="0">
                <a:latin typeface="Times New Roman" panose="02020603050405020304" pitchFamily="18" charset="0"/>
                <a:cs typeface="Times New Roman" panose="02020603050405020304" pitchFamily="18" charset="0"/>
              </a:rPr>
              <a:t>Offers AI-generated quizzes, summarized content, and doubt resolution for efficient and focused learning.</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Interactive STEM Education:</a:t>
            </a:r>
          </a:p>
          <a:p>
            <a:pPr algn="just"/>
            <a:r>
              <a:rPr lang="en-US" sz="2000" dirty="0">
                <a:latin typeface="Times New Roman" panose="02020603050405020304" pitchFamily="18" charset="0"/>
                <a:cs typeface="Times New Roman" panose="02020603050405020304" pitchFamily="18" charset="0"/>
              </a:rPr>
              <a:t>Virtual labs make science and math experiments engaging and accessible, encouraging practical understanding.</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Scalable Educational Model:</a:t>
            </a:r>
          </a:p>
          <a:p>
            <a:pPr algn="just"/>
            <a:r>
              <a:rPr lang="en-US" sz="2000" dirty="0">
                <a:latin typeface="Times New Roman" panose="02020603050405020304" pitchFamily="18" charset="0"/>
                <a:cs typeface="Times New Roman" panose="02020603050405020304" pitchFamily="18" charset="0"/>
              </a:rPr>
              <a:t>Can be expanded to other regions, languages, and educational boards for a broader impact.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29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1BA09-B67D-C7F2-90F1-82002A1CED4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7ED5668-1858-770A-54D8-C6DC9885F34A}"/>
              </a:ext>
            </a:extLst>
          </p:cNvPr>
          <p:cNvSpPr txBox="1"/>
          <p:nvPr/>
        </p:nvSpPr>
        <p:spPr>
          <a:xfrm>
            <a:off x="324465" y="29497"/>
            <a:ext cx="216309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Impact:</a:t>
            </a:r>
            <a:endParaRPr lang="en-I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01E3506-8404-81C8-15CE-EEEE3DB68334}"/>
              </a:ext>
            </a:extLst>
          </p:cNvPr>
          <p:cNvSpPr txBox="1"/>
          <p:nvPr/>
        </p:nvSpPr>
        <p:spPr>
          <a:xfrm>
            <a:off x="2625211" y="437291"/>
            <a:ext cx="9085007" cy="8094524"/>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Improved Educational Access:</a:t>
            </a:r>
          </a:p>
          <a:p>
            <a:pPr algn="just"/>
            <a:r>
              <a:rPr lang="en-US" sz="2000" dirty="0">
                <a:latin typeface="Times New Roman" panose="02020603050405020304" pitchFamily="18" charset="0"/>
                <a:cs typeface="Times New Roman" panose="02020603050405020304" pitchFamily="18" charset="0"/>
              </a:rPr>
              <a:t>Empowers rural students by providing them with resources and tools that were previously inaccessible, promoting equality in education.</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Enhanced Learning Experience:</a:t>
            </a:r>
          </a:p>
          <a:p>
            <a:pPr algn="just"/>
            <a:r>
              <a:rPr lang="en-US" sz="2000" dirty="0">
                <a:latin typeface="Times New Roman" panose="02020603050405020304" pitchFamily="18" charset="0"/>
                <a:cs typeface="Times New Roman" panose="02020603050405020304" pitchFamily="18" charset="0"/>
              </a:rPr>
              <a:t>Makes learning more engaging through AI-driven interactive tools like virtual labs, quizzes, and theory generation.</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Faster Learning and Revision:</a:t>
            </a:r>
          </a:p>
          <a:p>
            <a:pPr algn="just"/>
            <a:r>
              <a:rPr lang="en-US" sz="2000" dirty="0">
                <a:latin typeface="Times New Roman" panose="02020603050405020304" pitchFamily="18" charset="0"/>
                <a:cs typeface="Times New Roman" panose="02020603050405020304" pitchFamily="18" charset="0"/>
              </a:rPr>
              <a:t>The summarization feature helps students quickly cover vast syllabi, making learning more efficient.</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Boosted Academic Performance:</a:t>
            </a:r>
          </a:p>
          <a:p>
            <a:pPr algn="just"/>
            <a:r>
              <a:rPr lang="en-US" sz="2000" dirty="0">
                <a:latin typeface="Times New Roman" panose="02020603050405020304" pitchFamily="18" charset="0"/>
                <a:cs typeface="Times New Roman" panose="02020603050405020304" pitchFamily="18" charset="0"/>
              </a:rPr>
              <a:t>Real-time feedback on quizzes and doubt resolution tools help students grasp concepts better, improving exam readiness and overall performance.</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Empowering Teachers and Students:</a:t>
            </a:r>
          </a:p>
          <a:p>
            <a:pPr algn="just"/>
            <a:r>
              <a:rPr lang="en-US" sz="2000" dirty="0">
                <a:latin typeface="Times New Roman" panose="02020603050405020304" pitchFamily="18" charset="0"/>
                <a:cs typeface="Times New Roman" panose="02020603050405020304" pitchFamily="18" charset="0"/>
              </a:rPr>
              <a:t>Teachers can utilize the resources to assist students, while students gain autonomy in their learning journey through personalized AI-driven content.</a:t>
            </a:r>
          </a:p>
          <a:p>
            <a:pPr marL="342900" indent="-342900"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38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8F30E-2104-7ECA-AD00-AB96C284F72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64782E4-505B-30FD-F52B-B05DF683C78A}"/>
              </a:ext>
            </a:extLst>
          </p:cNvPr>
          <p:cNvSpPr txBox="1"/>
          <p:nvPr/>
        </p:nvSpPr>
        <p:spPr>
          <a:xfrm>
            <a:off x="589935" y="639097"/>
            <a:ext cx="351994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4C86962-09DE-463C-2A57-C0DA8BF81709}"/>
              </a:ext>
            </a:extLst>
          </p:cNvPr>
          <p:cNvSpPr txBox="1"/>
          <p:nvPr/>
        </p:nvSpPr>
        <p:spPr>
          <a:xfrm>
            <a:off x="2030361" y="1715485"/>
            <a:ext cx="7049730" cy="255454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conclusion, this project aims to bridge the digital divide by providing rural students with access to personalized educational content, virtual labs, and AI-driven learning tools. By offering resources in both Telugu and English, it fosters an inclusive learning environment that supports academic growth and exam preparation. The platform empowers students and educators alike, ensuring a more efficient and engaging learning experience.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29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Cartoon kids with book and pencil">
            <a:extLst>
              <a:ext uri="{FF2B5EF4-FFF2-40B4-BE49-F238E27FC236}">
                <a16:creationId xmlns:a16="http://schemas.microsoft.com/office/drawing/2014/main" id="{B7ADB959-62B2-BCC1-6CA2-153B4DE70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711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856A8F-2320-9943-99C5-C0A7CE187431}"/>
              </a:ext>
            </a:extLst>
          </p:cNvPr>
          <p:cNvSpPr txBox="1"/>
          <p:nvPr/>
        </p:nvSpPr>
        <p:spPr>
          <a:xfrm>
            <a:off x="3362632" y="3537155"/>
            <a:ext cx="5466735"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330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60</TotalTime>
  <Words>602</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Arial</vt:lpstr>
      <vt:lpstr>Century Gothic</vt:lpstr>
      <vt:lpstr>Gill Sans MT</vt:lpstr>
      <vt:lpstr>Times New Roman</vt:lpstr>
      <vt:lpstr>Wingdings</vt:lpstr>
      <vt:lpstr>Wingdings 3</vt:lpstr>
      <vt:lpstr>Wisp</vt:lpstr>
      <vt:lpstr>Gallery</vt:lpstr>
      <vt:lpstr>1_Wisp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Abhi Varshini</dc:creator>
  <cp:lastModifiedBy>Sai Abhi Varshini</cp:lastModifiedBy>
  <cp:revision>2</cp:revision>
  <dcterms:created xsi:type="dcterms:W3CDTF">2025-01-24T17:50:07Z</dcterms:created>
  <dcterms:modified xsi:type="dcterms:W3CDTF">2025-04-12T08:51:52Z</dcterms:modified>
</cp:coreProperties>
</file>