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arshini63/Steganography-ap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743903" y="4058588"/>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 Abhi Varshini	</a:t>
            </a:r>
          </a:p>
          <a:p>
            <a:r>
              <a:rPr lang="en-US" sz="2000" b="1" dirty="0">
                <a:solidFill>
                  <a:schemeClr val="accent1">
                    <a:lumMod val="75000"/>
                  </a:schemeClr>
                </a:solidFill>
                <a:latin typeface="Arial"/>
                <a:cs typeface="Arial"/>
              </a:rPr>
              <a:t>Student Name : P. Abhi Varshini</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Vallurupalli</a:t>
            </a:r>
            <a:r>
              <a:rPr lang="en-US" sz="2000" b="1" dirty="0">
                <a:solidFill>
                  <a:schemeClr val="accent1">
                    <a:lumMod val="75000"/>
                  </a:schemeClr>
                </a:solidFill>
                <a:latin typeface="Arial"/>
                <a:cs typeface="Arial"/>
              </a:rPr>
              <a:t> Nageswara Rao </a:t>
            </a:r>
            <a:r>
              <a:rPr lang="en-US" sz="2000" b="1" dirty="0" err="1">
                <a:solidFill>
                  <a:schemeClr val="accent1">
                    <a:lumMod val="75000"/>
                  </a:schemeClr>
                </a:solidFill>
                <a:latin typeface="Arial"/>
                <a:cs typeface="Arial"/>
              </a:rPr>
              <a:t>Vignana</a:t>
            </a:r>
            <a:r>
              <a:rPr lang="en-US" sz="2000" b="1" dirty="0">
                <a:solidFill>
                  <a:schemeClr val="accent1">
                    <a:lumMod val="75000"/>
                  </a:schemeClr>
                </a:solidFill>
                <a:latin typeface="Arial"/>
                <a:cs typeface="Arial"/>
              </a:rPr>
              <a:t> Jyothi Institute of Engineering &amp;Technology(VNRVJIET)</a:t>
            </a:r>
          </a:p>
          <a:p>
            <a:r>
              <a:rPr lang="en-US" sz="2000" b="1" dirty="0">
                <a:solidFill>
                  <a:schemeClr val="accent1">
                    <a:lumMod val="75000"/>
                  </a:schemeClr>
                </a:solidFill>
                <a:latin typeface="Arial"/>
                <a:cs typeface="Arial"/>
              </a:rPr>
              <a:t>(Cyber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1753931"/>
            <a:ext cx="11029615" cy="335013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has immense potential for future enhancements. It can be extended to support multiple image formats (JPG, BMP, GIF) and advanced encryption techniques (AES, RSA, ECC) for stronger security. Integration with cloud storage and blockchain can provide decentralized and tamper-proof data storage. Additionally, mobile and desktop applications can be developed for wider accessibility. AI-based steganography detection resistance and automated key management can further enhance security, making it a cutting-edge solution for secure, untraceable communication in the digital era</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353509"/>
            <a:ext cx="11029615" cy="4150982"/>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With the increasing need for secure communication, this project aims to provide a method for securely hiding sensitive information within images using steganography. Additionally, a digital signature is embedded to ensure data integrity and authenticity. This approach enhances security by preventing unauthorized access and verifying message authenticity.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402119"/>
            <a:ext cx="11613485" cy="4753725"/>
          </a:xfrm>
        </p:spPr>
        <p:txBody>
          <a:bodyPr vert="horz" lIns="91440" tIns="45720" rIns="91440" bIns="45720" rtlCol="0" anchor="ctr">
            <a:noAutofit/>
          </a:bodyPr>
          <a:lstStyle/>
          <a:p>
            <a:pPr marL="0" indent="0" algn="just">
              <a:buNone/>
            </a:pPr>
            <a:r>
              <a:rPr lang="en-IN" sz="2000" b="1" dirty="0">
                <a:latin typeface="Times New Roman" panose="02020603050405020304" pitchFamily="18" charset="0"/>
                <a:cs typeface="Times New Roman" panose="02020603050405020304" pitchFamily="18" charset="0"/>
              </a:rPr>
              <a:t>Libraries Used:</a:t>
            </a:r>
          </a:p>
          <a:p>
            <a:pPr marL="0" indent="0" algn="just">
              <a:buNone/>
            </a:pPr>
            <a:r>
              <a:rPr lang="en-IN" sz="2000" b="1" dirty="0">
                <a:latin typeface="Times New Roman" panose="02020603050405020304" pitchFamily="18" charset="0"/>
                <a:cs typeface="Times New Roman" panose="02020603050405020304" pitchFamily="18" charset="0"/>
              </a:rPr>
              <a:t>Flask </a:t>
            </a:r>
            <a:r>
              <a:rPr lang="en-IN" sz="2000" dirty="0">
                <a:latin typeface="Times New Roman" panose="02020603050405020304" pitchFamily="18" charset="0"/>
                <a:cs typeface="Times New Roman" panose="02020603050405020304" pitchFamily="18" charset="0"/>
              </a:rPr>
              <a:t>– Web framework for backend development</a:t>
            </a:r>
          </a:p>
          <a:p>
            <a:pPr marL="0" indent="0" algn="just">
              <a:buNone/>
            </a:pPr>
            <a:r>
              <a:rPr lang="en-IN" sz="2000" b="1" dirty="0">
                <a:latin typeface="Times New Roman" panose="02020603050405020304" pitchFamily="18" charset="0"/>
                <a:cs typeface="Times New Roman" panose="02020603050405020304" pitchFamily="18" charset="0"/>
              </a:rPr>
              <a:t>Pillow </a:t>
            </a:r>
            <a:r>
              <a:rPr lang="en-IN" sz="2000" dirty="0">
                <a:latin typeface="Times New Roman" panose="02020603050405020304" pitchFamily="18" charset="0"/>
                <a:cs typeface="Times New Roman" panose="02020603050405020304" pitchFamily="18" charset="0"/>
              </a:rPr>
              <a:t>– Image processing library for steganography</a:t>
            </a:r>
          </a:p>
          <a:p>
            <a:pPr marL="0" indent="0" algn="just">
              <a:buNone/>
            </a:pPr>
            <a:r>
              <a:rPr lang="en-IN" sz="2000" b="1" dirty="0">
                <a:latin typeface="Times New Roman" panose="02020603050405020304" pitchFamily="18" charset="0"/>
                <a:cs typeface="Times New Roman" panose="02020603050405020304" pitchFamily="18" charset="0"/>
              </a:rPr>
              <a:t>Cryptography</a:t>
            </a:r>
            <a:r>
              <a:rPr lang="en-IN" sz="2000" dirty="0">
                <a:latin typeface="Times New Roman" panose="02020603050405020304" pitchFamily="18" charset="0"/>
                <a:cs typeface="Times New Roman" panose="02020603050405020304" pitchFamily="18" charset="0"/>
              </a:rPr>
              <a:t> – For encrypting/decrypting text and generating/verifying digital signatures</a:t>
            </a:r>
          </a:p>
          <a:p>
            <a:pPr marL="0" indent="0" algn="just">
              <a:buNone/>
            </a:pPr>
            <a:r>
              <a:rPr lang="en-IN" sz="2000" b="1" dirty="0" err="1">
                <a:latin typeface="Times New Roman" panose="02020603050405020304" pitchFamily="18" charset="0"/>
                <a:cs typeface="Times New Roman" panose="02020603050405020304" pitchFamily="18" charset="0"/>
              </a:rPr>
              <a:t>Werkzeug</a:t>
            </a:r>
            <a:r>
              <a:rPr lang="en-IN" sz="2000" dirty="0">
                <a:latin typeface="Times New Roman" panose="02020603050405020304" pitchFamily="18" charset="0"/>
                <a:cs typeface="Times New Roman" panose="02020603050405020304" pitchFamily="18" charset="0"/>
              </a:rPr>
              <a:t> – Secure file handling</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Platforms Used:</a:t>
            </a:r>
          </a:p>
          <a:p>
            <a:pPr marL="0" indent="0" algn="just">
              <a:buNone/>
            </a:pPr>
            <a:r>
              <a:rPr lang="en-IN" sz="2000" b="1" dirty="0">
                <a:latin typeface="Times New Roman" panose="02020603050405020304" pitchFamily="18" charset="0"/>
                <a:cs typeface="Times New Roman" panose="02020603050405020304" pitchFamily="18" charset="0"/>
              </a:rPr>
              <a:t>Python </a:t>
            </a:r>
            <a:r>
              <a:rPr lang="en-IN" sz="2000" dirty="0">
                <a:latin typeface="Times New Roman" panose="02020603050405020304" pitchFamily="18" charset="0"/>
                <a:cs typeface="Times New Roman" panose="02020603050405020304" pitchFamily="18" charset="0"/>
              </a:rPr>
              <a:t>– Core programming language</a:t>
            </a:r>
          </a:p>
          <a:p>
            <a:pPr marL="0" indent="0" algn="just">
              <a:buNone/>
            </a:pPr>
            <a:r>
              <a:rPr lang="en-IN" sz="2000" b="1" dirty="0">
                <a:latin typeface="Times New Roman" panose="02020603050405020304" pitchFamily="18" charset="0"/>
                <a:cs typeface="Times New Roman" panose="02020603050405020304" pitchFamily="18" charset="0"/>
              </a:rPr>
              <a:t>Flask </a:t>
            </a:r>
            <a:r>
              <a:rPr lang="en-IN" sz="2000" dirty="0">
                <a:latin typeface="Times New Roman" panose="02020603050405020304" pitchFamily="18" charset="0"/>
                <a:cs typeface="Times New Roman" panose="02020603050405020304" pitchFamily="18" charset="0"/>
              </a:rPr>
              <a:t>– Web application framework</a:t>
            </a:r>
          </a:p>
          <a:p>
            <a:pPr marL="0" indent="0" algn="just">
              <a:buNone/>
            </a:pPr>
            <a:r>
              <a:rPr lang="en-IN" sz="2000" b="1" dirty="0">
                <a:latin typeface="Times New Roman" panose="02020603050405020304" pitchFamily="18" charset="0"/>
                <a:cs typeface="Times New Roman" panose="02020603050405020304" pitchFamily="18" charset="0"/>
              </a:rPr>
              <a:t>HTML, CSS, JavaScript </a:t>
            </a:r>
            <a:r>
              <a:rPr lang="en-IN" sz="2000" dirty="0">
                <a:latin typeface="Times New Roman" panose="02020603050405020304" pitchFamily="18" charset="0"/>
                <a:cs typeface="Times New Roman" panose="02020603050405020304" pitchFamily="18" charset="0"/>
              </a:rPr>
              <a:t>– Frontend technologies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33708" y="1584263"/>
            <a:ext cx="11029615" cy="4673324"/>
          </a:xfrm>
        </p:spPr>
        <p:txBody>
          <a:bodyPr>
            <a:noAutofit/>
          </a:bodyPr>
          <a:lstStyle/>
          <a:p>
            <a:pPr algn="just">
              <a:buFont typeface="Wingdings" panose="05000000000000000000" pitchFamily="2" charset="2"/>
              <a:buChar char="Ø"/>
            </a:pPr>
            <a:r>
              <a:rPr lang="en-US" sz="1800" b="1" dirty="0">
                <a:solidFill>
                  <a:srgbClr val="0F0F0F"/>
                </a:solidFill>
                <a:latin typeface="Times New Roman" panose="02020603050405020304" pitchFamily="18" charset="0"/>
                <a:cs typeface="Times New Roman" panose="02020603050405020304" pitchFamily="18" charset="0"/>
              </a:rPr>
              <a:t>Dual-Layer Security – </a:t>
            </a:r>
            <a:r>
              <a:rPr lang="en-US" sz="1800" dirty="0">
                <a:solidFill>
                  <a:srgbClr val="0F0F0F"/>
                </a:solidFill>
                <a:latin typeface="Times New Roman" panose="02020603050405020304" pitchFamily="18" charset="0"/>
                <a:cs typeface="Times New Roman" panose="02020603050405020304" pitchFamily="18" charset="0"/>
              </a:rPr>
              <a:t>Combines steganography with encryption &amp; digital signatures, ensuring both data confidentiality and message integrity.</a:t>
            </a:r>
          </a:p>
          <a:p>
            <a:pPr algn="just">
              <a:buFont typeface="Wingdings" panose="05000000000000000000" pitchFamily="2" charset="2"/>
              <a:buChar char="Ø"/>
            </a:pPr>
            <a:r>
              <a:rPr lang="en-US" sz="1800" b="1" dirty="0">
                <a:solidFill>
                  <a:srgbClr val="0F0F0F"/>
                </a:solidFill>
                <a:latin typeface="Times New Roman" panose="02020603050405020304" pitchFamily="18" charset="0"/>
                <a:cs typeface="Times New Roman" panose="02020603050405020304" pitchFamily="18" charset="0"/>
              </a:rPr>
              <a:t> Tamper-Proof Authentication – </a:t>
            </a:r>
            <a:r>
              <a:rPr lang="en-US" sz="1800" dirty="0">
                <a:solidFill>
                  <a:srgbClr val="0F0F0F"/>
                </a:solidFill>
                <a:latin typeface="Times New Roman" panose="02020603050405020304" pitchFamily="18" charset="0"/>
                <a:cs typeface="Times New Roman" panose="02020603050405020304" pitchFamily="18" charset="0"/>
              </a:rPr>
              <a:t>Uses digital signatures to verify that the hidden message hasn’t been altered, making it resistant to forgery and modification.</a:t>
            </a:r>
          </a:p>
          <a:p>
            <a:pPr algn="just">
              <a:buFont typeface="Wingdings" panose="05000000000000000000" pitchFamily="2" charset="2"/>
              <a:buChar char="Ø"/>
            </a:pPr>
            <a:r>
              <a:rPr lang="en-US" sz="1800" b="1" dirty="0">
                <a:solidFill>
                  <a:srgbClr val="0F0F0F"/>
                </a:solidFill>
                <a:latin typeface="Times New Roman" panose="02020603050405020304" pitchFamily="18" charset="0"/>
                <a:cs typeface="Times New Roman" panose="02020603050405020304" pitchFamily="18" charset="0"/>
              </a:rPr>
              <a:t> Invisible &amp; Untraceable Communication – </a:t>
            </a:r>
            <a:r>
              <a:rPr lang="en-US" sz="1800" dirty="0">
                <a:solidFill>
                  <a:srgbClr val="0F0F0F"/>
                </a:solidFill>
                <a:latin typeface="Times New Roman" panose="02020603050405020304" pitchFamily="18" charset="0"/>
                <a:cs typeface="Times New Roman" panose="02020603050405020304" pitchFamily="18" charset="0"/>
              </a:rPr>
              <a:t>Since the encrypted text is embedded within an image, it bypasses traditional security scans, making it stealthy and undetectable.</a:t>
            </a:r>
          </a:p>
          <a:p>
            <a:pPr algn="just">
              <a:buFont typeface="Wingdings" panose="05000000000000000000" pitchFamily="2" charset="2"/>
              <a:buChar char="Ø"/>
            </a:pPr>
            <a:r>
              <a:rPr lang="en-US" sz="1800" b="1" dirty="0">
                <a:solidFill>
                  <a:srgbClr val="0F0F0F"/>
                </a:solidFill>
                <a:latin typeface="Times New Roman" panose="02020603050405020304" pitchFamily="18" charset="0"/>
                <a:cs typeface="Times New Roman" panose="02020603050405020304" pitchFamily="18" charset="0"/>
              </a:rPr>
              <a:t> User-Friendly Web Interface – </a:t>
            </a:r>
            <a:r>
              <a:rPr lang="en-US" sz="1800" dirty="0">
                <a:solidFill>
                  <a:srgbClr val="0F0F0F"/>
                </a:solidFill>
                <a:latin typeface="Times New Roman" panose="02020603050405020304" pitchFamily="18" charset="0"/>
                <a:cs typeface="Times New Roman" panose="02020603050405020304" pitchFamily="18" charset="0"/>
              </a:rPr>
              <a:t>Unlike many CLI-based steganography tools, this project provides an intuitive web interface for seamless encryption, hiding, extraction, and verification.</a:t>
            </a:r>
          </a:p>
          <a:p>
            <a:pPr algn="just">
              <a:buFont typeface="Wingdings" panose="05000000000000000000" pitchFamily="2" charset="2"/>
              <a:buChar char="Ø"/>
            </a:pPr>
            <a:r>
              <a:rPr lang="en-US" sz="1800" b="1" dirty="0">
                <a:solidFill>
                  <a:srgbClr val="0F0F0F"/>
                </a:solidFill>
                <a:latin typeface="Times New Roman" panose="02020603050405020304" pitchFamily="18" charset="0"/>
                <a:cs typeface="Times New Roman" panose="02020603050405020304" pitchFamily="18" charset="0"/>
              </a:rPr>
              <a:t>Error Handling &amp; Feedback System – </a:t>
            </a:r>
            <a:r>
              <a:rPr lang="en-US" sz="1800" dirty="0">
                <a:solidFill>
                  <a:srgbClr val="0F0F0F"/>
                </a:solidFill>
                <a:latin typeface="Times New Roman" panose="02020603050405020304" pitchFamily="18" charset="0"/>
                <a:cs typeface="Times New Roman" panose="02020603050405020304" pitchFamily="18" charset="0"/>
              </a:rPr>
              <a:t>Built-in exception handling ensures smooth operation, guiding users with real-time alerts and messages for incorrect inputs or tampering attempts.</a:t>
            </a:r>
          </a:p>
          <a:p>
            <a:pPr algn="just">
              <a:buFont typeface="Wingdings" panose="05000000000000000000" pitchFamily="2" charset="2"/>
              <a:buChar char="Ø"/>
            </a:pPr>
            <a:r>
              <a:rPr lang="en-US" sz="1800" b="1" dirty="0">
                <a:solidFill>
                  <a:srgbClr val="0F0F0F"/>
                </a:solidFill>
                <a:latin typeface="Times New Roman" panose="02020603050405020304" pitchFamily="18" charset="0"/>
                <a:cs typeface="Times New Roman" panose="02020603050405020304" pitchFamily="18" charset="0"/>
              </a:rPr>
              <a:t> Potential for Multi-Platform Expansion – </a:t>
            </a:r>
            <a:r>
              <a:rPr lang="en-US" sz="1800" dirty="0">
                <a:solidFill>
                  <a:srgbClr val="0F0F0F"/>
                </a:solidFill>
                <a:latin typeface="Times New Roman" panose="02020603050405020304" pitchFamily="18" charset="0"/>
                <a:cs typeface="Times New Roman" panose="02020603050405020304" pitchFamily="18" charset="0"/>
              </a:rPr>
              <a:t>Can be extended to mobile applications or integrated with cloud storage for secure, remote access.</a:t>
            </a:r>
          </a:p>
          <a:p>
            <a:pPr algn="just">
              <a:buFont typeface="Wingdings" panose="05000000000000000000" pitchFamily="2" charset="2"/>
              <a:buChar char="Ø"/>
            </a:pPr>
            <a:r>
              <a:rPr lang="en-US" sz="1800" b="1" dirty="0">
                <a:solidFill>
                  <a:srgbClr val="0F0F0F"/>
                </a:solidFill>
                <a:latin typeface="Times New Roman" panose="02020603050405020304" pitchFamily="18" charset="0"/>
                <a:cs typeface="Times New Roman" panose="02020603050405020304" pitchFamily="18" charset="0"/>
              </a:rPr>
              <a:t> Future-Proof Design – </a:t>
            </a:r>
            <a:r>
              <a:rPr lang="en-US" sz="1800" dirty="0">
                <a:solidFill>
                  <a:srgbClr val="0F0F0F"/>
                </a:solidFill>
                <a:latin typeface="Times New Roman" panose="02020603050405020304" pitchFamily="18" charset="0"/>
                <a:cs typeface="Times New Roman" panose="02020603050405020304" pitchFamily="18" charset="0"/>
              </a:rPr>
              <a:t>Modular implementation allows easy integration of advanced encryption algorithms (AES, RSA, ECC) and support for additional image formats (JPG, BMP, GIF).</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algn="just">
              <a:buFont typeface="Wingdings" panose="05000000000000000000" pitchFamily="2" charset="2"/>
              <a:buChar char="Ø"/>
            </a:pPr>
            <a:r>
              <a:rPr lang="en-US" sz="2000" b="1" dirty="0"/>
              <a:t>Government &amp; Intelligence Agencies</a:t>
            </a:r>
            <a:r>
              <a:rPr lang="en-US" sz="2000" dirty="0"/>
              <a:t> – Secure communication of classified information without attracting attention.</a:t>
            </a:r>
          </a:p>
          <a:p>
            <a:pPr algn="just">
              <a:buFont typeface="Wingdings" panose="05000000000000000000" pitchFamily="2" charset="2"/>
              <a:buChar char="Ø"/>
            </a:pPr>
            <a:r>
              <a:rPr lang="en-US" sz="2000" b="1" dirty="0"/>
              <a:t>Cybersecurity Professionals</a:t>
            </a:r>
            <a:r>
              <a:rPr lang="en-US" sz="2000" dirty="0"/>
              <a:t> – Protect sensitive data from interception by embedding it in images.</a:t>
            </a:r>
          </a:p>
          <a:p>
            <a:pPr algn="just">
              <a:buFont typeface="Wingdings" panose="05000000000000000000" pitchFamily="2" charset="2"/>
              <a:buChar char="Ø"/>
            </a:pPr>
            <a:r>
              <a:rPr lang="en-US" sz="2000" b="1" dirty="0"/>
              <a:t>Journalists &amp; Whistleblowers</a:t>
            </a:r>
            <a:r>
              <a:rPr lang="en-US" sz="2000" dirty="0"/>
              <a:t> – Safely share confidential information while ensuring message integrity and authenticity.</a:t>
            </a:r>
          </a:p>
          <a:p>
            <a:pPr algn="just">
              <a:buFont typeface="Wingdings" panose="05000000000000000000" pitchFamily="2" charset="2"/>
              <a:buChar char="Ø"/>
            </a:pPr>
            <a:r>
              <a:rPr lang="en-US" sz="2000" b="1" dirty="0"/>
              <a:t>Corporate &amp; Financial Institutions</a:t>
            </a:r>
            <a:r>
              <a:rPr lang="en-US" sz="2000" dirty="0"/>
              <a:t> – Secure transmission of business secrets, contracts, and financial documents.</a:t>
            </a:r>
          </a:p>
          <a:p>
            <a:pPr algn="just">
              <a:buFont typeface="Wingdings" panose="05000000000000000000" pitchFamily="2" charset="2"/>
              <a:buChar char="Ø"/>
            </a:pPr>
            <a:r>
              <a:rPr lang="en-US" sz="2000" b="1" dirty="0"/>
              <a:t>Forensic Investigators</a:t>
            </a:r>
            <a:r>
              <a:rPr lang="en-US" sz="2000" dirty="0"/>
              <a:t> – Hide and protect crucial forensic evidence within images to prevent unauthorized access.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6B4A90E8-6A3E-C170-16A3-9628B62BEDA3}"/>
              </a:ext>
            </a:extLst>
          </p:cNvPr>
          <p:cNvPicPr>
            <a:picLocks noChangeAspect="1"/>
          </p:cNvPicPr>
          <p:nvPr/>
        </p:nvPicPr>
        <p:blipFill>
          <a:blip r:embed="rId2"/>
          <a:stretch>
            <a:fillRect/>
          </a:stretch>
        </p:blipFill>
        <p:spPr>
          <a:xfrm>
            <a:off x="119076" y="1271636"/>
            <a:ext cx="5160847" cy="2217551"/>
          </a:xfrm>
          <a:prstGeom prst="rect">
            <a:avLst/>
          </a:prstGeom>
        </p:spPr>
      </p:pic>
      <p:pic>
        <p:nvPicPr>
          <p:cNvPr id="9" name="Picture 8">
            <a:extLst>
              <a:ext uri="{FF2B5EF4-FFF2-40B4-BE49-F238E27FC236}">
                <a16:creationId xmlns:a16="http://schemas.microsoft.com/office/drawing/2014/main" id="{F1369442-1E2E-9689-016A-B4EE1CB6AA60}"/>
              </a:ext>
            </a:extLst>
          </p:cNvPr>
          <p:cNvPicPr>
            <a:picLocks noChangeAspect="1"/>
          </p:cNvPicPr>
          <p:nvPr/>
        </p:nvPicPr>
        <p:blipFill>
          <a:blip r:embed="rId3"/>
          <a:stretch>
            <a:fillRect/>
          </a:stretch>
        </p:blipFill>
        <p:spPr>
          <a:xfrm>
            <a:off x="119076" y="3739945"/>
            <a:ext cx="6618240" cy="2523204"/>
          </a:xfrm>
          <a:prstGeom prst="rect">
            <a:avLst/>
          </a:prstGeom>
        </p:spPr>
      </p:pic>
      <p:pic>
        <p:nvPicPr>
          <p:cNvPr id="11" name="Picture 10">
            <a:extLst>
              <a:ext uri="{FF2B5EF4-FFF2-40B4-BE49-F238E27FC236}">
                <a16:creationId xmlns:a16="http://schemas.microsoft.com/office/drawing/2014/main" id="{F7BEF717-4AE5-FA3B-D335-C6711B82A7E6}"/>
              </a:ext>
            </a:extLst>
          </p:cNvPr>
          <p:cNvPicPr>
            <a:picLocks noChangeAspect="1"/>
          </p:cNvPicPr>
          <p:nvPr/>
        </p:nvPicPr>
        <p:blipFill>
          <a:blip r:embed="rId4"/>
          <a:stretch>
            <a:fillRect/>
          </a:stretch>
        </p:blipFill>
        <p:spPr>
          <a:xfrm>
            <a:off x="5351246" y="685270"/>
            <a:ext cx="6589070" cy="2743730"/>
          </a:xfrm>
          <a:prstGeom prst="rect">
            <a:avLst/>
          </a:prstGeom>
        </p:spPr>
      </p:pic>
      <p:pic>
        <p:nvPicPr>
          <p:cNvPr id="13" name="Picture 12">
            <a:extLst>
              <a:ext uri="{FF2B5EF4-FFF2-40B4-BE49-F238E27FC236}">
                <a16:creationId xmlns:a16="http://schemas.microsoft.com/office/drawing/2014/main" id="{6FB43587-1A30-98B0-70A8-2710AB6546E4}"/>
              </a:ext>
            </a:extLst>
          </p:cNvPr>
          <p:cNvPicPr>
            <a:picLocks noChangeAspect="1"/>
          </p:cNvPicPr>
          <p:nvPr/>
        </p:nvPicPr>
        <p:blipFill>
          <a:blip r:embed="rId5"/>
          <a:stretch>
            <a:fillRect/>
          </a:stretch>
        </p:blipFill>
        <p:spPr>
          <a:xfrm>
            <a:off x="7934539" y="3554691"/>
            <a:ext cx="2973350" cy="982823"/>
          </a:xfrm>
          <a:prstGeom prst="rect">
            <a:avLst/>
          </a:prstGeom>
        </p:spPr>
      </p:pic>
      <p:pic>
        <p:nvPicPr>
          <p:cNvPr id="15" name="Picture 14">
            <a:extLst>
              <a:ext uri="{FF2B5EF4-FFF2-40B4-BE49-F238E27FC236}">
                <a16:creationId xmlns:a16="http://schemas.microsoft.com/office/drawing/2014/main" id="{6C8A4F02-E82D-03DE-9866-0F41FDED291D}"/>
              </a:ext>
            </a:extLst>
          </p:cNvPr>
          <p:cNvPicPr>
            <a:picLocks noChangeAspect="1"/>
          </p:cNvPicPr>
          <p:nvPr/>
        </p:nvPicPr>
        <p:blipFill>
          <a:blip r:embed="rId6"/>
          <a:stretch>
            <a:fillRect/>
          </a:stretch>
        </p:blipFill>
        <p:spPr>
          <a:xfrm>
            <a:off x="6985815" y="4591871"/>
            <a:ext cx="5087109" cy="186792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1" y="1331518"/>
            <a:ext cx="11029615" cy="419496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"Secure Data Hiding in Images Using Steganography," effectively addresses the need for confidential and tamper-proof communication by combining steganography, encryption, and digital signatures. By embedding encrypted messages within images and verifying their integrity through digital signatures, the system ensures that sensitive data remains hidden, secure, and unaltered.</a:t>
            </a:r>
          </a:p>
          <a:p>
            <a:pPr marL="0" indent="0" algn="just">
              <a:buNone/>
            </a:pPr>
            <a:r>
              <a:rPr lang="en-US" sz="2000" dirty="0">
                <a:latin typeface="Times New Roman" panose="02020603050405020304" pitchFamily="18" charset="0"/>
                <a:cs typeface="Times New Roman" panose="02020603050405020304" pitchFamily="18" charset="0"/>
              </a:rPr>
              <a:t>The project not only enhances data confidentiality and authenticity but also provides a stealthy and untraceable communication method. With potential applications in government, cybersecurity, journalism, and financial security, this solution stands out as an innovative and future-proof approach to secure data transmission.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885993" y="2015612"/>
            <a:ext cx="8031866" cy="2133601"/>
          </a:xfrm>
        </p:spPr>
        <p:txBody>
          <a:bodyPr>
            <a:normAutofit/>
          </a:bodyPr>
          <a:lstStyle/>
          <a:p>
            <a:pPr marL="0" indent="0">
              <a:buNone/>
            </a:pPr>
            <a:r>
              <a:rPr lang="en-IN" sz="2400" dirty="0">
                <a:solidFill>
                  <a:schemeClr val="accent1">
                    <a:lumMod val="75000"/>
                  </a:schemeClr>
                </a:solidFill>
                <a:hlinkClick r:id="rId2">
                  <a:extLst>
                    <a:ext uri="{A12FA001-AC4F-418D-AE19-62706E023703}">
                      <ahyp:hlinkClr xmlns:ahyp="http://schemas.microsoft.com/office/drawing/2018/hyperlinkcolor" val="tx"/>
                    </a:ext>
                  </a:extLst>
                </a:hlinkClick>
              </a:rPr>
              <a:t>https://github.com/varshini63/Steganography-app/</a:t>
            </a:r>
            <a:endParaRPr lang="en-IN" sz="2400" dirty="0">
              <a:solidFill>
                <a:schemeClr val="accent1">
                  <a:lumMod val="75000"/>
                </a:schemeClr>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655</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Abhi Varshini</cp:lastModifiedBy>
  <cp:revision>26</cp:revision>
  <dcterms:created xsi:type="dcterms:W3CDTF">2021-05-26T16:50:10Z</dcterms:created>
  <dcterms:modified xsi:type="dcterms:W3CDTF">2025-02-22T14:24:37Z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