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p:scale>
          <a:sx n="66" d="100"/>
          <a:sy n="66" d="100"/>
        </p:scale>
        <p:origin x="-888" y="-4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[Book2]Sheet1!PivotTable1</c:name>
    <c:fmtId val="7"/>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s>
    <c:plotArea>
      <c:layout/>
      <c:barChart>
        <c:barDir val="bar"/>
        <c:grouping val="clustered"/>
        <c:varyColors val="0"/>
        <c:ser>
          <c:idx val="0"/>
          <c:order val="0"/>
          <c:tx>
            <c:strRef>
              <c:f>Sheet1!$I$6:$I$7</c:f>
              <c:strCache>
                <c:ptCount val="1"/>
                <c:pt idx="0">
                  <c:v>Accounting</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Sheet1!$I$8:$I$29</c:f>
              <c:numCache>
                <c:formatCode>General</c:formatCode>
                <c:ptCount val="21"/>
                <c:pt idx="2">
                  <c:v>52963.65</c:v>
                </c:pt>
              </c:numCache>
            </c:numRef>
          </c:val>
        </c:ser>
        <c:ser>
          <c:idx val="1"/>
          <c:order val="1"/>
          <c:tx>
            <c:strRef>
              <c:f>Sheet1!$J$6:$J$7</c:f>
              <c:strCache>
                <c:ptCount val="1"/>
                <c:pt idx="0">
                  <c:v>Business Development</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Sheet1!$J$8:$J$29</c:f>
              <c:numCache>
                <c:formatCode>General</c:formatCode>
                <c:ptCount val="21"/>
                <c:pt idx="1">
                  <c:v>68980.52</c:v>
                </c:pt>
                <c:pt idx="4">
                  <c:v>69192.850000000006</c:v>
                </c:pt>
                <c:pt idx="6">
                  <c:v>88360.79</c:v>
                </c:pt>
              </c:numCache>
            </c:numRef>
          </c:val>
        </c:ser>
        <c:ser>
          <c:idx val="2"/>
          <c:order val="2"/>
          <c:tx>
            <c:strRef>
              <c:f>Sheet1!$K$6:$K$7</c:f>
              <c:strCache>
                <c:ptCount val="1"/>
                <c:pt idx="0">
                  <c:v>Engineering</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Sheet1!$K$8:$K$29</c:f>
              <c:numCache>
                <c:formatCode>General</c:formatCode>
                <c:ptCount val="21"/>
                <c:pt idx="7">
                  <c:v>118976.16</c:v>
                </c:pt>
                <c:pt idx="15">
                  <c:v>114425.19</c:v>
                </c:pt>
                <c:pt idx="20">
                  <c:v>39969.72</c:v>
                </c:pt>
              </c:numCache>
            </c:numRef>
          </c:val>
        </c:ser>
        <c:ser>
          <c:idx val="3"/>
          <c:order val="3"/>
          <c:tx>
            <c:strRef>
              <c:f>Sheet1!$L$6:$L$7</c:f>
              <c:strCache>
                <c:ptCount val="1"/>
                <c:pt idx="0">
                  <c:v>Human Resources</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Sheet1!$L$8:$L$29</c:f>
              <c:numCache>
                <c:formatCode>General</c:formatCode>
                <c:ptCount val="21"/>
                <c:pt idx="3">
                  <c:v>50310.09</c:v>
                </c:pt>
              </c:numCache>
            </c:numRef>
          </c:val>
        </c:ser>
        <c:ser>
          <c:idx val="4"/>
          <c:order val="4"/>
          <c:tx>
            <c:strRef>
              <c:f>Sheet1!$M$6:$M$7</c:f>
              <c:strCache>
                <c:ptCount val="1"/>
                <c:pt idx="0">
                  <c:v>Marketing</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Sheet1!$M$8:$M$29</c:f>
              <c:numCache>
                <c:formatCode>General</c:formatCode>
                <c:ptCount val="21"/>
                <c:pt idx="10">
                  <c:v>66017.179999999993</c:v>
                </c:pt>
              </c:numCache>
            </c:numRef>
          </c:val>
        </c:ser>
        <c:ser>
          <c:idx val="5"/>
          <c:order val="5"/>
          <c:tx>
            <c:strRef>
              <c:f>Sheet1!$N$6:$N$7</c:f>
              <c:strCache>
                <c:ptCount val="1"/>
                <c:pt idx="0">
                  <c:v>NULL</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Sheet1!$N$8:$N$29</c:f>
              <c:numCache>
                <c:formatCode>General</c:formatCode>
                <c:ptCount val="21"/>
                <c:pt idx="0">
                  <c:v>105468.7</c:v>
                </c:pt>
              </c:numCache>
            </c:numRef>
          </c:val>
        </c:ser>
        <c:ser>
          <c:idx val="6"/>
          <c:order val="6"/>
          <c:tx>
            <c:strRef>
              <c:f>Sheet1!$O$6:$O$7</c:f>
              <c:strCache>
                <c:ptCount val="1"/>
                <c:pt idx="0">
                  <c:v>Research and Development</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Sheet1!$O$8:$O$29</c:f>
              <c:numCache>
                <c:formatCode>General</c:formatCode>
                <c:ptCount val="21"/>
                <c:pt idx="8">
                  <c:v>74279.009999999995</c:v>
                </c:pt>
                <c:pt idx="14">
                  <c:v>52748.63</c:v>
                </c:pt>
              </c:numCache>
            </c:numRef>
          </c:val>
        </c:ser>
        <c:ser>
          <c:idx val="7"/>
          <c:order val="7"/>
          <c:tx>
            <c:strRef>
              <c:f>Sheet1!$P$6:$P$7</c:f>
              <c:strCache>
                <c:ptCount val="1"/>
                <c:pt idx="0">
                  <c:v>Services</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Sheet1!$P$8:$P$29</c:f>
              <c:numCache>
                <c:formatCode>General</c:formatCode>
                <c:ptCount val="21"/>
                <c:pt idx="11">
                  <c:v>69913.39</c:v>
                </c:pt>
                <c:pt idx="12">
                  <c:v>85879.23</c:v>
                </c:pt>
                <c:pt idx="17">
                  <c:v>42314.39</c:v>
                </c:pt>
              </c:numCache>
            </c:numRef>
          </c:val>
        </c:ser>
        <c:ser>
          <c:idx val="8"/>
          <c:order val="8"/>
          <c:tx>
            <c:strRef>
              <c:f>Sheet1!$Q$6:$Q$7</c:f>
              <c:strCache>
                <c:ptCount val="1"/>
                <c:pt idx="0">
                  <c:v>Support</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Sheet1!$Q$8:$Q$29</c:f>
              <c:numCache>
                <c:formatCode>General</c:formatCode>
                <c:ptCount val="21"/>
                <c:pt idx="5">
                  <c:v>104802.63</c:v>
                </c:pt>
                <c:pt idx="9">
                  <c:v>54137.05</c:v>
                </c:pt>
                <c:pt idx="19">
                  <c:v>61214.26</c:v>
                </c:pt>
              </c:numCache>
            </c:numRef>
          </c:val>
        </c:ser>
        <c:ser>
          <c:idx val="9"/>
          <c:order val="9"/>
          <c:tx>
            <c:strRef>
              <c:f>Sheet1!$R$6:$R$7</c:f>
              <c:strCache>
                <c:ptCount val="1"/>
                <c:pt idx="0">
                  <c:v>Training</c:v>
                </c:pt>
              </c:strCache>
            </c:strRef>
          </c:tx>
          <c:invertIfNegative val="0"/>
          <c:cat>
            <c:strRef>
              <c:f>Sheet1!$H$8:$H$29</c:f>
              <c:strCache>
                <c:ptCount val="21"/>
                <c:pt idx="0">
                  <c:v>PR00147</c:v>
                </c:pt>
                <c:pt idx="1">
                  <c:v>PR00419</c:v>
                </c:pt>
                <c:pt idx="2">
                  <c:v>PR00882</c:v>
                </c:pt>
                <c:pt idx="3">
                  <c:v>PR00893</c:v>
                </c:pt>
                <c:pt idx="4">
                  <c:v>PR04473</c:v>
                </c:pt>
                <c:pt idx="5">
                  <c:v>PR04601</c:v>
                </c:pt>
                <c:pt idx="6">
                  <c:v>PR04686</c:v>
                </c:pt>
                <c:pt idx="7">
                  <c:v>SQ00144</c:v>
                </c:pt>
                <c:pt idx="8">
                  <c:v>SQ00612</c:v>
                </c:pt>
                <c:pt idx="9">
                  <c:v>SQ00691</c:v>
                </c:pt>
                <c:pt idx="10">
                  <c:v>SQ01854</c:v>
                </c:pt>
                <c:pt idx="11">
                  <c:v>SQ04598</c:v>
                </c:pt>
                <c:pt idx="12">
                  <c:v>SQ04612</c:v>
                </c:pt>
                <c:pt idx="13">
                  <c:v>TN00214</c:v>
                </c:pt>
                <c:pt idx="14">
                  <c:v>TN00464</c:v>
                </c:pt>
                <c:pt idx="15">
                  <c:v>TN01281</c:v>
                </c:pt>
                <c:pt idx="16">
                  <c:v>TN02749</c:v>
                </c:pt>
                <c:pt idx="17">
                  <c:v>VT00578</c:v>
                </c:pt>
                <c:pt idx="18">
                  <c:v>VT01803</c:v>
                </c:pt>
                <c:pt idx="19">
                  <c:v>VT02417</c:v>
                </c:pt>
                <c:pt idx="20">
                  <c:v>VT02539</c:v>
                </c:pt>
              </c:strCache>
            </c:strRef>
          </c:cat>
          <c:val>
            <c:numRef>
              <c:f>Sheet1!$R$8:$R$29</c:f>
              <c:numCache>
                <c:formatCode>General</c:formatCode>
                <c:ptCount val="21"/>
                <c:pt idx="13">
                  <c:v>37902.35</c:v>
                </c:pt>
                <c:pt idx="16">
                  <c:v>57002.02</c:v>
                </c:pt>
                <c:pt idx="18">
                  <c:v>93128.34</c:v>
                </c:pt>
              </c:numCache>
            </c:numRef>
          </c:val>
        </c:ser>
        <c:dLbls>
          <c:showLegendKey val="0"/>
          <c:showVal val="0"/>
          <c:showCatName val="0"/>
          <c:showSerName val="0"/>
          <c:showPercent val="0"/>
          <c:showBubbleSize val="0"/>
        </c:dLbls>
        <c:gapWidth val="150"/>
        <c:axId val="70682624"/>
        <c:axId val="36038336"/>
      </c:barChart>
      <c:catAx>
        <c:axId val="70682624"/>
        <c:scaling>
          <c:orientation val="minMax"/>
        </c:scaling>
        <c:delete val="0"/>
        <c:axPos val="l"/>
        <c:majorTickMark val="out"/>
        <c:minorTickMark val="none"/>
        <c:tickLblPos val="nextTo"/>
        <c:crossAx val="36038336"/>
        <c:crosses val="autoZero"/>
        <c:auto val="1"/>
        <c:lblAlgn val="ctr"/>
        <c:lblOffset val="100"/>
        <c:noMultiLvlLbl val="0"/>
      </c:catAx>
      <c:valAx>
        <c:axId val="36038336"/>
        <c:scaling>
          <c:orientation val="minMax"/>
        </c:scaling>
        <c:delete val="0"/>
        <c:axPos val="b"/>
        <c:majorGridlines/>
        <c:numFmt formatCode="General" sourceLinked="1"/>
        <c:majorTickMark val="out"/>
        <c:minorTickMark val="none"/>
        <c:tickLblPos val="nextTo"/>
        <c:crossAx val="7068262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09-Sep-24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09-Sep-24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09-Sep-24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09-Sep-24</a:t>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t>09-Sep-24</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35208" y="3314150"/>
            <a:ext cx="8610600" cy="1938992"/>
          </a:xfrm>
          <a:prstGeom prst="rect">
            <a:avLst/>
          </a:prstGeom>
          <a:noFill/>
        </p:spPr>
        <p:txBody>
          <a:bodyPr wrap="square" rtlCol="0">
            <a:spAutoFit/>
          </a:bodyPr>
          <a:lstStyle/>
          <a:p>
            <a:r>
              <a:rPr lang="en-US" sz="2400" dirty="0"/>
              <a:t>STUDENT </a:t>
            </a:r>
            <a:r>
              <a:rPr lang="en-US" sz="2400" dirty="0" smtClean="0"/>
              <a:t>NAME: M .VARSHINI</a:t>
            </a:r>
            <a:endParaRPr lang="en-US" sz="2400" dirty="0"/>
          </a:p>
          <a:p>
            <a:r>
              <a:rPr lang="en-US" sz="2400" dirty="0"/>
              <a:t>REGISTER </a:t>
            </a:r>
            <a:r>
              <a:rPr lang="en-US" sz="2400" dirty="0" smtClean="0"/>
              <a:t>NO:422200929</a:t>
            </a:r>
            <a:endParaRPr lang="en-US" sz="2400" dirty="0"/>
          </a:p>
          <a:p>
            <a:r>
              <a:rPr lang="en-US" sz="2400" dirty="0" smtClean="0"/>
              <a:t>DEPARTMENT:III B.COM ISM</a:t>
            </a:r>
            <a:endParaRPr lang="en-US" sz="2400" dirty="0"/>
          </a:p>
          <a:p>
            <a:r>
              <a:rPr lang="en-US" sz="2400" dirty="0" smtClean="0"/>
              <a:t>COLLEGE: SHRI KRISKNASWAMY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066800" y="321379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3" name="Rectangle 2"/>
          <p:cNvSpPr/>
          <p:nvPr/>
        </p:nvSpPr>
        <p:spPr>
          <a:xfrm>
            <a:off x="1246504" y="1447800"/>
            <a:ext cx="6096000" cy="2862322"/>
          </a:xfrm>
          <a:prstGeom prst="rect">
            <a:avLst/>
          </a:prstGeom>
        </p:spPr>
        <p:txBody>
          <a:bodyPr>
            <a:spAutoFit/>
          </a:bodyPr>
          <a:lstStyle/>
          <a:p>
            <a:r>
              <a:rPr lang="en-US" b="1" dirty="0"/>
              <a:t>1. Data Preparation Model:</a:t>
            </a:r>
            <a:endParaRPr lang="en-US" dirty="0"/>
          </a:p>
          <a:p>
            <a:r>
              <a:rPr lang="en-US" b="1" dirty="0"/>
              <a:t>Objective:</a:t>
            </a:r>
            <a:r>
              <a:rPr lang="en-US" dirty="0"/>
              <a:t> Ensure that the raw attendance data is clean, accurate, and structured to facilitate effective analysis and visualization.</a:t>
            </a:r>
          </a:p>
          <a:p>
            <a:r>
              <a:rPr lang="en-US" b="1" dirty="0"/>
              <a:t>Steps:</a:t>
            </a:r>
            <a:endParaRPr lang="en-US" dirty="0"/>
          </a:p>
          <a:p>
            <a:r>
              <a:rPr lang="en-US" b="1" dirty="0"/>
              <a:t>Data Import:</a:t>
            </a:r>
            <a:r>
              <a:rPr lang="en-US" dirty="0"/>
              <a:t> Load attendance data from various sources (HR systems, time tracking software) into Excel.</a:t>
            </a:r>
          </a:p>
          <a:p>
            <a:r>
              <a:rPr lang="en-US" b="1" dirty="0"/>
              <a:t>Data Cleaning:</a:t>
            </a:r>
            <a:endParaRPr lang="en-US" dirty="0"/>
          </a:p>
          <a:p>
            <a:pPr lvl="1"/>
            <a:r>
              <a:rPr lang="en-US" b="1" dirty="0"/>
              <a:t>Remove Duplicates:</a:t>
            </a:r>
            <a:r>
              <a:rPr lang="en-US" dirty="0"/>
              <a:t> Eliminate duplicate entries to ensure data accuracy.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829835277"/>
              </p:ext>
            </p:extLst>
          </p:nvPr>
        </p:nvGraphicFramePr>
        <p:xfrm>
          <a:off x="1661188" y="2209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914400" y="228600"/>
            <a:ext cx="10681335" cy="758190"/>
          </a:xfrm>
        </p:spPr>
        <p:txBody>
          <a:bodyPr>
            <a:normAutofit fontScale="90000"/>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362200" y="1447800"/>
            <a:ext cx="6096000" cy="5078313"/>
          </a:xfrm>
          <a:prstGeom prst="rect">
            <a:avLst/>
          </a:prstGeom>
        </p:spPr>
        <p:txBody>
          <a:bodyPr>
            <a:spAutoFit/>
          </a:bodyPr>
          <a:lstStyle/>
          <a:p>
            <a:r>
              <a:rPr lang="en-US" b="1" dirty="0"/>
              <a:t>1. Improved Data Clarity:</a:t>
            </a:r>
            <a:endParaRPr lang="en-US" dirty="0"/>
          </a:p>
          <a:p>
            <a:r>
              <a:rPr lang="en-US" b="1" dirty="0"/>
              <a:t>Enhanced Understanding:</a:t>
            </a:r>
            <a:r>
              <a:rPr lang="en-US" dirty="0"/>
              <a:t> Visualizations such as line charts, bar charts, pie charts, and heat maps provide a clear and immediate understanding of complex attendance data. This clarity helps stakeholders quickly grasp trends and patterns without needing to sift through raw data.</a:t>
            </a:r>
          </a:p>
          <a:p>
            <a:r>
              <a:rPr lang="en-US" b="1" dirty="0"/>
              <a:t>Trend Identification:</a:t>
            </a:r>
            <a:r>
              <a:rPr lang="en-US" dirty="0"/>
              <a:t> By visualizing attendance trends over time, users can identify seasonal variations, long-term patterns, and deviations from normal attendance behavior. This helps in spotting recurring issues such as frequent absenteeism or peak attendance periods.</a:t>
            </a:r>
          </a:p>
          <a:p>
            <a:r>
              <a:rPr lang="en-US" b="1" dirty="0"/>
              <a:t>2. Effective Decision-Making:</a:t>
            </a:r>
            <a:endParaRPr lang="en-US" dirty="0"/>
          </a:p>
          <a:p>
            <a:r>
              <a:rPr lang="en-US" b="1" dirty="0"/>
              <a:t>Informed Choices:</a:t>
            </a:r>
            <a:r>
              <a:rPr lang="en-US" dirty="0"/>
              <a:t> Visual charts enable better decision-making by highlighting critical insights such as peak periods of absenteeism or departmental attendance discrepancies. This information supports HR managers, department heads, and senior management in making data-driven decisions related to staffing, resource allocation, and operational adjustments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rot="212671">
            <a:off x="-1247207" y="7993812"/>
            <a:ext cx="2646813" cy="164095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flipH="1">
            <a:off x="12196824" y="6817360"/>
            <a:ext cx="299976" cy="45719"/>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Rectangle 20"/>
          <p:cNvSpPr/>
          <p:nvPr/>
        </p:nvSpPr>
        <p:spPr>
          <a:xfrm>
            <a:off x="676275" y="2541320"/>
            <a:ext cx="10307927" cy="1754326"/>
          </a:xfrm>
          <a:prstGeom prst="rect">
            <a:avLst/>
          </a:prstGeom>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
            </a:r>
            <a:r>
              <a:rPr lang="en-US" sz="3600" b="1" dirty="0" smtClean="0">
                <a:solidFill>
                  <a:srgbClr val="0F0F0F"/>
                </a:solidFill>
                <a:latin typeface="Times New Roman" panose="02020603050405020304" pitchFamily="18" charset="0"/>
                <a:cs typeface="Times New Roman" panose="02020603050405020304" pitchFamily="18" charset="0"/>
              </a:rPr>
              <a:t>ATTENDANDANCE TRENDS WITH</a:t>
            </a:r>
          </a:p>
          <a:p>
            <a:r>
              <a:rPr lang="en-US" sz="3600" b="1" dirty="0" smtClean="0">
                <a:solidFill>
                  <a:srgbClr val="0F0F0F"/>
                </a:solidFill>
                <a:latin typeface="Times New Roman" panose="02020603050405020304" pitchFamily="18" charset="0"/>
                <a:cs typeface="Times New Roman" panose="02020603050405020304" pitchFamily="18" charset="0"/>
              </a:rPr>
              <a:t>EXCEL CHARTS</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2057400" y="2254151"/>
            <a:ext cx="6096000" cy="2308324"/>
          </a:xfrm>
          <a:prstGeom prst="rect">
            <a:avLst/>
          </a:prstGeom>
        </p:spPr>
        <p:txBody>
          <a:bodyPr>
            <a:spAutoFit/>
          </a:bodyPr>
          <a:lstStyle/>
          <a:p>
            <a:r>
              <a:rPr lang="en-US" b="1" dirty="0"/>
              <a:t>Title:</a:t>
            </a:r>
            <a:r>
              <a:rPr lang="en-US" dirty="0"/>
              <a:t> Enhancing Employee Attendance Monitoring Through Visualization with Excel Charts</a:t>
            </a:r>
          </a:p>
          <a:p>
            <a:r>
              <a:rPr lang="en-US" b="1" dirty="0"/>
              <a:t>Context:</a:t>
            </a:r>
            <a:r>
              <a:rPr lang="en-US" dirty="0"/>
              <a:t> In many organizations, managing and monitoring employee attendance is a crucial aspect of operations that impacts productivity, payroll, and overall efficiency. Traditional methods of tracking attendance, such as manual logs or basic spreadsheets, can be cumbersome and lack clarity in identifying patterns and trends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533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14400" y="1695450"/>
            <a:ext cx="7924800" cy="4524315"/>
          </a:xfrm>
          <a:prstGeom prst="rect">
            <a:avLst/>
          </a:prstGeom>
          <a:noFill/>
        </p:spPr>
        <p:txBody>
          <a:bodyPr wrap="square" rtlCol="0">
            <a:spAutoFit/>
          </a:bodyPr>
          <a:lstStyle/>
          <a:p>
            <a:r>
              <a:rPr lang="en-US" sz="2400" b="1" dirty="0"/>
              <a:t>Project Objective:</a:t>
            </a:r>
            <a:r>
              <a:rPr lang="en-US" sz="2400" dirty="0"/>
              <a:t> The primary objective of this project is to develop a set of dynamic and informative Excel charts that visually represent employee attendance trends. This will enable more effective monitoring, analysis, and decision-making regarding employee attendance.</a:t>
            </a:r>
          </a:p>
          <a:p>
            <a:r>
              <a:rPr lang="en-US" sz="2400" b="1" dirty="0"/>
              <a:t>Background:</a:t>
            </a:r>
            <a:r>
              <a:rPr lang="en-US" sz="2400" dirty="0"/>
              <a:t> Accurate and efficient tracking of employee attendance is critical for organizational management. Traditional methods, such as manual records or basic spreadsheets, often lack the capability to visually convey trends and patterns. Consequently, managers may find it difficult to quickly identify issues such as frequent absenteeism or trends in attendance behavior.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0" y="1524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0" dirty="0" smtClean="0"/>
              <a:t>H</a:t>
            </a:r>
            <a:r>
              <a:rPr sz="3200" spc="20" dirty="0" smtClean="0"/>
              <a:t>O</a:t>
            </a:r>
            <a:r>
              <a:rPr sz="3200" spc="-235" dirty="0" smtClean="0"/>
              <a:t> </a:t>
            </a:r>
            <a:r>
              <a:rPr sz="3200" spc="-10" dirty="0" smtClean="0"/>
              <a:t>A</a:t>
            </a:r>
            <a:r>
              <a:rPr lang="en-US" sz="3200" spc="25" dirty="0"/>
              <a:t>W</a:t>
            </a:r>
            <a:r>
              <a:rPr sz="3200" spc="-10" dirty="0" smtClean="0"/>
              <a:t>R</a:t>
            </a:r>
            <a:r>
              <a:rPr sz="3200" spc="15" dirty="0" smtClean="0"/>
              <a:t>E</a:t>
            </a:r>
            <a:r>
              <a:rPr sz="3200" spc="-35" dirty="0" smtClean="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2905125" y="685800"/>
            <a:ext cx="6096000" cy="5632311"/>
          </a:xfrm>
          <a:prstGeom prst="rect">
            <a:avLst/>
          </a:prstGeom>
        </p:spPr>
        <p:txBody>
          <a:bodyPr>
            <a:spAutoFit/>
          </a:bodyPr>
          <a:lstStyle/>
          <a:p>
            <a:r>
              <a:rPr lang="en-US" b="1" dirty="0"/>
              <a:t>1. HR Managers:</a:t>
            </a:r>
            <a:endParaRPr lang="en-US" dirty="0"/>
          </a:p>
          <a:p>
            <a:r>
              <a:rPr lang="en-US" b="1" dirty="0"/>
              <a:t>Role:</a:t>
            </a:r>
            <a:r>
              <a:rPr lang="en-US" dirty="0"/>
              <a:t> Oversee employee attendance, manage payroll, and handle staffing decisions.</a:t>
            </a:r>
          </a:p>
          <a:p>
            <a:r>
              <a:rPr lang="en-US" b="1" dirty="0"/>
              <a:t>Needs:</a:t>
            </a:r>
            <a:r>
              <a:rPr lang="en-US" dirty="0"/>
              <a:t> HR managers require clear visualizations to monitor attendance patterns, track absenteeism, and ensure compliance with company policies. They use these insights to address attendance issues and optimize workforce management.</a:t>
            </a:r>
          </a:p>
          <a:p>
            <a:r>
              <a:rPr lang="en-US" b="1" dirty="0"/>
              <a:t>2. Department Heads:</a:t>
            </a:r>
            <a:endParaRPr lang="en-US" dirty="0"/>
          </a:p>
          <a:p>
            <a:r>
              <a:rPr lang="en-US" b="1" dirty="0"/>
              <a:t>Role:</a:t>
            </a:r>
            <a:r>
              <a:rPr lang="en-US" dirty="0"/>
              <a:t> Manage specific departments and oversee team performance.</a:t>
            </a:r>
          </a:p>
          <a:p>
            <a:r>
              <a:rPr lang="en-US" b="1" dirty="0"/>
              <a:t>Needs:</a:t>
            </a:r>
            <a:r>
              <a:rPr lang="en-US" dirty="0"/>
              <a:t> Department heads need to assess attendance trends within their teams to identify any issues affecting productivity or team dynamics. Visual charts help them understand patterns specific to their departments and make informed staffing decisions.</a:t>
            </a:r>
          </a:p>
          <a:p>
            <a:r>
              <a:rPr lang="en-US" b="1" dirty="0"/>
              <a:t>3. Payroll Administrators:</a:t>
            </a:r>
            <a:endParaRPr lang="en-US" dirty="0"/>
          </a:p>
          <a:p>
            <a:r>
              <a:rPr lang="en-US" b="1" dirty="0"/>
              <a:t>Role:</a:t>
            </a:r>
            <a:r>
              <a:rPr lang="en-US" dirty="0"/>
              <a:t> Handle employee compensation based on attendance records.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14400" y="70978"/>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048000" y="889844"/>
            <a:ext cx="6096000" cy="5078313"/>
          </a:xfrm>
          <a:prstGeom prst="rect">
            <a:avLst/>
          </a:prstGeom>
        </p:spPr>
        <p:txBody>
          <a:bodyPr>
            <a:spAutoFit/>
          </a:bodyPr>
          <a:lstStyle/>
          <a:p>
            <a:r>
              <a:rPr lang="en-US" dirty="0"/>
              <a:t>Our solution involves creating a comprehensive suite of Excel charts designed to visualize employee attendance trends. This solution will enable users to easily track, analyze, and interpret attendance data, facilitating more informed decision-making and effective management of attendance-related issues. The solution includes:</a:t>
            </a:r>
          </a:p>
          <a:p>
            <a:r>
              <a:rPr lang="en-US" b="1" dirty="0"/>
              <a:t>Data Integration:</a:t>
            </a:r>
            <a:endParaRPr lang="en-US" dirty="0"/>
          </a:p>
          <a:p>
            <a:pPr lvl="1"/>
            <a:r>
              <a:rPr lang="en-US" dirty="0"/>
              <a:t>Aggregation of employee attendance data into a centralized Excel workbook.</a:t>
            </a:r>
          </a:p>
          <a:p>
            <a:pPr lvl="1"/>
            <a:r>
              <a:rPr lang="en-US" dirty="0"/>
              <a:t>Data cleaning and organization to ensure accuracy and consistency.</a:t>
            </a:r>
          </a:p>
          <a:p>
            <a:r>
              <a:rPr lang="en-US" b="1" dirty="0"/>
              <a:t>Chart Development:</a:t>
            </a:r>
            <a:endParaRPr lang="en-US" dirty="0"/>
          </a:p>
          <a:p>
            <a:pPr lvl="1"/>
            <a:r>
              <a:rPr lang="en-US" b="1" dirty="0"/>
              <a:t>Line Charts:</a:t>
            </a:r>
            <a:r>
              <a:rPr lang="en-US" dirty="0"/>
              <a:t> To display trends over time, such as daily, weekly, or monthly attendance rates, helping users identify patterns and deviations.</a:t>
            </a:r>
          </a:p>
          <a:p>
            <a:pPr lvl="1"/>
            <a:r>
              <a:rPr lang="en-US" b="1" dirty="0"/>
              <a:t>Bar Charts:</a:t>
            </a:r>
            <a:r>
              <a:rPr lang="en-US" dirty="0"/>
              <a:t> To compare attendance data across different departments or time periods, providing a clear visual comparison.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838200" y="381000"/>
            <a:ext cx="10681335" cy="758190"/>
          </a:xfrm>
        </p:spPr>
        <p:txBody>
          <a:bodyPr>
            <a:normAutofit fontScale="90000"/>
          </a:bodyPr>
          <a:lstStyle/>
          <a:p>
            <a:r>
              <a:rPr lang="en-IN" dirty="0"/>
              <a:t>Dataset Description</a:t>
            </a:r>
          </a:p>
        </p:txBody>
      </p:sp>
      <p:sp>
        <p:nvSpPr>
          <p:cNvPr id="3" name="Rectangle 2"/>
          <p:cNvSpPr/>
          <p:nvPr/>
        </p:nvSpPr>
        <p:spPr>
          <a:xfrm>
            <a:off x="1600200" y="1676400"/>
            <a:ext cx="6096000" cy="2862322"/>
          </a:xfrm>
          <a:prstGeom prst="rect">
            <a:avLst/>
          </a:prstGeom>
        </p:spPr>
        <p:txBody>
          <a:bodyPr>
            <a:spAutoFit/>
          </a:bodyPr>
          <a:lstStyle/>
          <a:p>
            <a:r>
              <a:rPr lang="en-US" b="1" dirty="0"/>
              <a:t>1. Overview:</a:t>
            </a:r>
            <a:r>
              <a:rPr lang="en-US" dirty="0"/>
              <a:t> The dataset consists of detailed records of employee attendance, which will be used to generate visualizations such as line charts, bar charts, pie charts, and heat maps. This dataset provides a comprehensive view of employee attendance patterns over time and across various departments or teams.</a:t>
            </a:r>
          </a:p>
          <a:p>
            <a:r>
              <a:rPr lang="en-US" b="1" dirty="0"/>
              <a:t>2. Data Fields:</a:t>
            </a:r>
            <a:endParaRPr lang="en-US" dirty="0"/>
          </a:p>
          <a:p>
            <a:r>
              <a:rPr lang="en-US" b="1" dirty="0"/>
              <a:t>Employee ID:</a:t>
            </a:r>
            <a:endParaRPr lang="en-US" dirty="0"/>
          </a:p>
          <a:p>
            <a:pPr lvl="1"/>
            <a:r>
              <a:rPr lang="en-US" b="1" dirty="0"/>
              <a:t>Description:</a:t>
            </a:r>
            <a:r>
              <a:rPr lang="en-US" dirty="0"/>
              <a:t> Unique identifier assigned to each employee.</a:t>
            </a:r>
          </a:p>
          <a:p>
            <a:pPr lvl="1"/>
            <a:r>
              <a:rPr lang="en-US" b="1" dirty="0"/>
              <a:t>Format:</a:t>
            </a:r>
            <a:r>
              <a:rPr lang="en-US" dirty="0"/>
              <a:t> Numeric or alphanumeric.</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130869" y="3810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166843"/>
            <a:ext cx="6096000" cy="4524315"/>
          </a:xfrm>
          <a:prstGeom prst="rect">
            <a:avLst/>
          </a:prstGeom>
        </p:spPr>
        <p:txBody>
          <a:bodyPr>
            <a:spAutoFit/>
          </a:bodyPr>
          <a:lstStyle/>
          <a:p>
            <a:r>
              <a:rPr lang="en-US" b="1" dirty="0"/>
              <a:t>1. Dynamic and Interactive Dashboards:</a:t>
            </a:r>
            <a:endParaRPr lang="en-US" dirty="0"/>
          </a:p>
          <a:p>
            <a:r>
              <a:rPr lang="en-US" b="1" dirty="0"/>
              <a:t>Feature:</a:t>
            </a:r>
            <a:r>
              <a:rPr lang="en-US" dirty="0"/>
              <a:t> Interactive dashboards that offer real-time filtering and dynamic updates.</a:t>
            </a:r>
          </a:p>
          <a:p>
            <a:r>
              <a:rPr lang="en-US" b="1" dirty="0"/>
              <a:t>Wow Factor:</a:t>
            </a:r>
            <a:r>
              <a:rPr lang="en-US" dirty="0"/>
              <a:t> Users can interact with charts using slicers and pivot tables to customize views based on time periods, departments, or individual employees. This interactivity allows for a more personalized and insightful analysis of attendance data.</a:t>
            </a:r>
          </a:p>
          <a:p>
            <a:r>
              <a:rPr lang="en-US" b="1" dirty="0"/>
              <a:t>2. Comprehensive Visualizations:</a:t>
            </a:r>
            <a:endParaRPr lang="en-US" dirty="0"/>
          </a:p>
          <a:p>
            <a:r>
              <a:rPr lang="en-US" b="1" dirty="0"/>
              <a:t>Feature:</a:t>
            </a:r>
            <a:r>
              <a:rPr lang="en-US" dirty="0"/>
              <a:t> A variety of chart types, including line charts, bar charts, pie charts, and heat maps, tailored to different aspects of attendance data.</a:t>
            </a:r>
          </a:p>
          <a:p>
            <a:r>
              <a:rPr lang="en-US" b="1" dirty="0"/>
              <a:t>Wow Factor:</a:t>
            </a:r>
            <a:r>
              <a:rPr lang="en-US" dirty="0"/>
              <a:t> This diversity in visualization options provides a holistic view of attendance trends, making it easy to spot patterns, compare data across departments, and identify peak or low attendance periods at a glance.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930</Words>
  <Application>Microsoft Office PowerPoint</Application>
  <PresentationFormat>Custom</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Employee Data Analysis using Excel  </vt:lpstr>
      <vt:lpstr>PROJECT TITLE</vt:lpstr>
      <vt:lpstr>AGENDA</vt:lpstr>
      <vt:lpstr>PROBLEM STATEMENT</vt:lpstr>
      <vt:lpstr>PROJECT OVERVIEW</vt:lpstr>
      <vt:lpstr>HO AWRE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21</cp:revision>
  <dcterms:created xsi:type="dcterms:W3CDTF">2024-03-29T15:07:22Z</dcterms:created>
  <dcterms:modified xsi:type="dcterms:W3CDTF">2024-09-09T05:15:52Z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