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LINEAR</a:t>
            </a:r>
            <a:r>
              <a:rPr lang="en-IN" baseline="0"/>
              <a:t> VISUALIZATION</a:t>
            </a:r>
            <a:endParaRPr lang="en-IN"/>
          </a:p>
        </c:rich>
      </c:tx>
      <c:layout>
        <c:manualLayout>
          <c:xMode val="edge"/>
          <c:yMode val="edge"/>
          <c:x val="0.24282633420822397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Position_Salaries_SALPRED_POLYR!$B$1</c:f>
              <c:strCache>
                <c:ptCount val="1"/>
                <c:pt idx="0">
                  <c:v>Level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strRef>
              <c:f>Position_Salaries_SALPRED_POLYR!$A$2:$A$11</c:f>
              <c:strCache>
                <c:ptCount val="10"/>
                <c:pt idx="0">
                  <c:v>Business Analyst</c:v>
                </c:pt>
                <c:pt idx="1">
                  <c:v>Junior Consultant</c:v>
                </c:pt>
                <c:pt idx="2">
                  <c:v>Senior Consultant</c:v>
                </c:pt>
                <c:pt idx="3">
                  <c:v>Manager</c:v>
                </c:pt>
                <c:pt idx="4">
                  <c:v>Country Manager</c:v>
                </c:pt>
                <c:pt idx="5">
                  <c:v>Region Manager</c:v>
                </c:pt>
                <c:pt idx="6">
                  <c:v>Partner</c:v>
                </c:pt>
                <c:pt idx="7">
                  <c:v>Senior Partner</c:v>
                </c:pt>
                <c:pt idx="8">
                  <c:v>C-level</c:v>
                </c:pt>
                <c:pt idx="9">
                  <c:v>CEO</c:v>
                </c:pt>
              </c:strCache>
            </c:strRef>
          </c:xVal>
          <c:yVal>
            <c:numRef>
              <c:f>Position_Salaries_SALPRED_POLYR!$B$2:$B$11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DE98-4444-A302-1B60C3D3B781}"/>
            </c:ext>
          </c:extLst>
        </c:ser>
        <c:ser>
          <c:idx val="1"/>
          <c:order val="1"/>
          <c:tx>
            <c:strRef>
              <c:f>Position_Salaries_SALPRED_POLYR!$C$1</c:f>
              <c:strCache>
                <c:ptCount val="1"/>
                <c:pt idx="0">
                  <c:v>Salary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linear"/>
            <c:dispRSqr val="0"/>
            <c:dispEq val="1"/>
            <c:trendlineLbl>
              <c:layout/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strRef>
              <c:f>Position_Salaries_SALPRED_POLYR!$A$2:$A$11</c:f>
              <c:strCache>
                <c:ptCount val="10"/>
                <c:pt idx="0">
                  <c:v>Business Analyst</c:v>
                </c:pt>
                <c:pt idx="1">
                  <c:v>Junior Consultant</c:v>
                </c:pt>
                <c:pt idx="2">
                  <c:v>Senior Consultant</c:v>
                </c:pt>
                <c:pt idx="3">
                  <c:v>Manager</c:v>
                </c:pt>
                <c:pt idx="4">
                  <c:v>Country Manager</c:v>
                </c:pt>
                <c:pt idx="5">
                  <c:v>Region Manager</c:v>
                </c:pt>
                <c:pt idx="6">
                  <c:v>Partner</c:v>
                </c:pt>
                <c:pt idx="7">
                  <c:v>Senior Partner</c:v>
                </c:pt>
                <c:pt idx="8">
                  <c:v>C-level</c:v>
                </c:pt>
                <c:pt idx="9">
                  <c:v>CEO</c:v>
                </c:pt>
              </c:strCache>
            </c:strRef>
          </c:xVal>
          <c:yVal>
            <c:numRef>
              <c:f>Position_Salaries_SALPRED_POLYR!$C$2:$C$11</c:f>
              <c:numCache>
                <c:formatCode>General</c:formatCode>
                <c:ptCount val="10"/>
                <c:pt idx="0">
                  <c:v>45000</c:v>
                </c:pt>
                <c:pt idx="1">
                  <c:v>50000</c:v>
                </c:pt>
                <c:pt idx="2">
                  <c:v>60000</c:v>
                </c:pt>
                <c:pt idx="3">
                  <c:v>80000</c:v>
                </c:pt>
                <c:pt idx="4">
                  <c:v>110000</c:v>
                </c:pt>
                <c:pt idx="5">
                  <c:v>150000</c:v>
                </c:pt>
                <c:pt idx="6">
                  <c:v>200000</c:v>
                </c:pt>
                <c:pt idx="7">
                  <c:v>300000</c:v>
                </c:pt>
                <c:pt idx="8">
                  <c:v>500000</c:v>
                </c:pt>
                <c:pt idx="9">
                  <c:v>1000000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DE98-4444-A302-1B60C3D3B7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05976287"/>
        <c:axId val="1605975871"/>
      </c:scatterChart>
      <c:valAx>
        <c:axId val="160597628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05975871"/>
        <c:crosses val="autoZero"/>
        <c:crossBetween val="midCat"/>
      </c:valAx>
      <c:valAx>
        <c:axId val="16059758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05976287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Position_Salaries_SALPRED_POLYR!$F$1</c:f>
              <c:strCache>
                <c:ptCount val="1"/>
                <c:pt idx="0">
                  <c:v>Salary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poly"/>
            <c:order val="4"/>
            <c:dispRSqr val="0"/>
            <c:dispEq val="1"/>
            <c:trendlineLbl>
              <c:layout/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Position_Salaries_SALPRED_POLYR!$E$2:$E$11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xVal>
          <c:yVal>
            <c:numRef>
              <c:f>Position_Salaries_SALPRED_POLYR!$F$2:$F$11</c:f>
              <c:numCache>
                <c:formatCode>General</c:formatCode>
                <c:ptCount val="10"/>
                <c:pt idx="0">
                  <c:v>45000</c:v>
                </c:pt>
                <c:pt idx="1">
                  <c:v>50000</c:v>
                </c:pt>
                <c:pt idx="2">
                  <c:v>60000</c:v>
                </c:pt>
                <c:pt idx="3">
                  <c:v>80000</c:v>
                </c:pt>
                <c:pt idx="4">
                  <c:v>110000</c:v>
                </c:pt>
                <c:pt idx="5">
                  <c:v>150000</c:v>
                </c:pt>
                <c:pt idx="6">
                  <c:v>200000</c:v>
                </c:pt>
                <c:pt idx="7">
                  <c:v>300000</c:v>
                </c:pt>
                <c:pt idx="8">
                  <c:v>500000</c:v>
                </c:pt>
                <c:pt idx="9">
                  <c:v>1000000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4D83-47E8-B4E1-97082A70E84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42396928"/>
        <c:axId val="1142399840"/>
      </c:scatterChart>
      <c:valAx>
        <c:axId val="114239692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42399840"/>
        <c:crosses val="autoZero"/>
        <c:crossBetween val="midCat"/>
      </c:valAx>
      <c:valAx>
        <c:axId val="11423998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4239692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0B672-7E68-48AC-8063-3389BD329810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99C11-E621-42EF-9C83-61060DEBB2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6302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0B672-7E68-48AC-8063-3389BD329810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99C11-E621-42EF-9C83-61060DEBB2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1543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0B672-7E68-48AC-8063-3389BD329810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99C11-E621-42EF-9C83-61060DEBB2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3490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0B672-7E68-48AC-8063-3389BD329810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99C11-E621-42EF-9C83-61060DEBB2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9301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0B672-7E68-48AC-8063-3389BD329810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99C11-E621-42EF-9C83-61060DEBB2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9662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0B672-7E68-48AC-8063-3389BD329810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99C11-E621-42EF-9C83-61060DEBB2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5486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0B672-7E68-48AC-8063-3389BD329810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99C11-E621-42EF-9C83-61060DEBB2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6316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0B672-7E68-48AC-8063-3389BD329810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99C11-E621-42EF-9C83-61060DEBB2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670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0B672-7E68-48AC-8063-3389BD329810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99C11-E621-42EF-9C83-61060DEBB2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5293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0B672-7E68-48AC-8063-3389BD329810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99C11-E621-42EF-9C83-61060DEBB2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2569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0B672-7E68-48AC-8063-3389BD329810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99C11-E621-42EF-9C83-61060DEBB2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314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C0B672-7E68-48AC-8063-3389BD329810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899C11-E621-42EF-9C83-61060DEBB2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6802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10145" y="1214438"/>
            <a:ext cx="9144000" cy="2387600"/>
          </a:xfrm>
        </p:spPr>
        <p:txBody>
          <a:bodyPr/>
          <a:lstStyle/>
          <a:p>
            <a:r>
              <a:rPr lang="en-IN" dirty="0" smtClean="0"/>
              <a:t>Salary Prediction By Linear and Polynomial Regression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accent5"/>
                </a:solidFill>
              </a:rPr>
              <a:t>(A Machine learning case study to compare the salaries predicted using both the models and determine which is the accurate )</a:t>
            </a:r>
            <a:endParaRPr lang="en-IN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2887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37309" y="665018"/>
            <a:ext cx="1105592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Project Objective: </a:t>
            </a:r>
          </a:p>
          <a:p>
            <a:r>
              <a:rPr lang="en-IN" dirty="0" smtClean="0"/>
              <a:t>Below table is what the HR team of a company uses to determine what salary to offer to a new employee. </a:t>
            </a:r>
          </a:p>
          <a:p>
            <a:r>
              <a:rPr lang="en-IN" dirty="0" smtClean="0"/>
              <a:t>For our project, let's take an example that an employee has applied for the role of a Regional Manager and has already worked as a Regional Manager for 2 years. </a:t>
            </a:r>
          </a:p>
          <a:p>
            <a:r>
              <a:rPr lang="en-IN" dirty="0" smtClean="0"/>
              <a:t>So based on the table above - he falls between level 6 and level 7 - Lets say he falls under level 6.5, we need  to predict what salary we should offer this new employee.</a:t>
            </a: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1659638"/>
              </p:ext>
            </p:extLst>
          </p:nvPr>
        </p:nvGraphicFramePr>
        <p:xfrm>
          <a:off x="4197928" y="2402999"/>
          <a:ext cx="2812473" cy="290329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5963">
                  <a:extLst>
                    <a:ext uri="{9D8B030D-6E8A-4147-A177-3AD203B41FA5}">
                      <a16:colId xmlns:a16="http://schemas.microsoft.com/office/drawing/2014/main" val="262465190"/>
                    </a:ext>
                  </a:extLst>
                </a:gridCol>
                <a:gridCol w="928255">
                  <a:extLst>
                    <a:ext uri="{9D8B030D-6E8A-4147-A177-3AD203B41FA5}">
                      <a16:colId xmlns:a16="http://schemas.microsoft.com/office/drawing/2014/main" val="2318184103"/>
                    </a:ext>
                  </a:extLst>
                </a:gridCol>
                <a:gridCol w="928255">
                  <a:extLst>
                    <a:ext uri="{9D8B030D-6E8A-4147-A177-3AD203B41FA5}">
                      <a16:colId xmlns:a16="http://schemas.microsoft.com/office/drawing/2014/main" val="926169762"/>
                    </a:ext>
                  </a:extLst>
                </a:gridCol>
              </a:tblGrid>
              <a:tr h="184556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Position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Level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Salary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90586587"/>
                  </a:ext>
                </a:extLst>
              </a:tr>
              <a:tr h="359191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Business Analyst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45000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52802041"/>
                  </a:ext>
                </a:extLst>
              </a:tr>
              <a:tr h="359191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Junior Consultant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50000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22438573"/>
                  </a:ext>
                </a:extLst>
              </a:tr>
              <a:tr h="359191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Senior Consultant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3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60000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57159402"/>
                  </a:ext>
                </a:extLst>
              </a:tr>
              <a:tr h="184556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Manager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4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80000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82187551"/>
                  </a:ext>
                </a:extLst>
              </a:tr>
              <a:tr h="359191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Country Manager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110000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4339195"/>
                  </a:ext>
                </a:extLst>
              </a:tr>
              <a:tr h="359191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Region Manager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150000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36827348"/>
                  </a:ext>
                </a:extLst>
              </a:tr>
              <a:tr h="184556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Partner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200000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1269292"/>
                  </a:ext>
                </a:extLst>
              </a:tr>
              <a:tr h="184556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Senior Partner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300000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19580145"/>
                  </a:ext>
                </a:extLst>
              </a:tr>
              <a:tr h="184556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C-level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500000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68214521"/>
                  </a:ext>
                </a:extLst>
              </a:tr>
              <a:tr h="184556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CEO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1000000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604368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0552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96291" y="651164"/>
            <a:ext cx="9712036" cy="62345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Given data is visualised on excel and regression analysis is done on excel as well as Python. </a:t>
            </a:r>
            <a:br>
              <a:rPr lang="en-IN" dirty="0" smtClean="0"/>
            </a:br>
            <a:endParaRPr lang="en-IN" dirty="0"/>
          </a:p>
        </p:txBody>
      </p:sp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19246470"/>
              </p:ext>
            </p:extLst>
          </p:nvPr>
        </p:nvGraphicFramePr>
        <p:xfrm>
          <a:off x="6636327" y="1697182"/>
          <a:ext cx="4572000" cy="37476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57200" y="1565565"/>
            <a:ext cx="617912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According to the Visualisation, the salary range of our new candidate comes under level 6</a:t>
            </a:r>
            <a:r>
              <a:rPr lang="en-IN" dirty="0" smtClean="0"/>
              <a:t>.5. So we do a</a:t>
            </a:r>
          </a:p>
          <a:p>
            <a:r>
              <a:rPr lang="en-IN" dirty="0" smtClean="0"/>
              <a:t>a quick check of the average salary of level 6 and level 7  is calculated . This gives the mean salary =  150000+200000/2 = 175000. hence our predicted salary should be nearer to this value. </a:t>
            </a:r>
          </a:p>
          <a:p>
            <a:endParaRPr lang="en-IN" dirty="0"/>
          </a:p>
          <a:p>
            <a:r>
              <a:rPr lang="en-IN" dirty="0" smtClean="0"/>
              <a:t>Also, the observations are not linear. They are in a curvilinear shape. Hence polynomial regression might give the best prediction. </a:t>
            </a:r>
          </a:p>
          <a:p>
            <a:endParaRPr lang="en-IN" dirty="0"/>
          </a:p>
          <a:p>
            <a:r>
              <a:rPr lang="en-IN" dirty="0" smtClean="0"/>
              <a:t>The linear regression equation obtained on excel is </a:t>
            </a:r>
            <a:r>
              <a:rPr lang="en-IN" baseline="0" dirty="0" smtClean="0"/>
              <a:t>y = 80879x - 195333</a:t>
            </a:r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Where  m(slope) =  80879 and Intercept = -195333.</a:t>
            </a:r>
          </a:p>
          <a:p>
            <a:endParaRPr lang="en-IN" dirty="0"/>
          </a:p>
          <a:p>
            <a:r>
              <a:rPr lang="en-IN" dirty="0" smtClean="0"/>
              <a:t>For our new candidate (X=6.5)</a:t>
            </a:r>
          </a:p>
          <a:p>
            <a:r>
              <a:rPr lang="en-IN" dirty="0" smtClean="0"/>
              <a:t>Y= </a:t>
            </a:r>
            <a:r>
              <a:rPr lang="en-IN" dirty="0"/>
              <a:t>330380.5</a:t>
            </a:r>
            <a:r>
              <a:rPr lang="en-IN" dirty="0" smtClean="0"/>
              <a:t>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10006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70606551"/>
              </p:ext>
            </p:extLst>
          </p:nvPr>
        </p:nvGraphicFramePr>
        <p:xfrm>
          <a:off x="6650182" y="1212272"/>
          <a:ext cx="4572000" cy="44680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803564" y="1212272"/>
            <a:ext cx="554181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POLYNOMIAL REGRESSION : </a:t>
            </a:r>
          </a:p>
          <a:p>
            <a:r>
              <a:rPr lang="en-IN" dirty="0" smtClean="0"/>
              <a:t>This is much more accurate than Linear Regression. </a:t>
            </a:r>
          </a:p>
          <a:p>
            <a:endParaRPr lang="en-IN" dirty="0" smtClean="0"/>
          </a:p>
          <a:p>
            <a:r>
              <a:rPr lang="en-IN" dirty="0" smtClean="0"/>
              <a:t>Polynomial Equation obtained on the excel is. </a:t>
            </a:r>
            <a:endParaRPr lang="en-IN" dirty="0"/>
          </a:p>
          <a:p>
            <a:r>
              <a:rPr lang="en-US" baseline="0" dirty="0" smtClean="0"/>
              <a:t>y = 890.15x</a:t>
            </a:r>
            <a:r>
              <a:rPr lang="en-US" baseline="30000" dirty="0" smtClean="0"/>
              <a:t>4</a:t>
            </a:r>
            <a:r>
              <a:rPr lang="en-US" baseline="0" dirty="0" smtClean="0"/>
              <a:t> - 15463x</a:t>
            </a:r>
            <a:r>
              <a:rPr lang="en-US" baseline="30000" dirty="0" smtClean="0"/>
              <a:t>3</a:t>
            </a:r>
            <a:r>
              <a:rPr lang="en-US" baseline="0" dirty="0" smtClean="0"/>
              <a:t> + 94765x</a:t>
            </a:r>
            <a:r>
              <a:rPr lang="en-US" baseline="30000" dirty="0" smtClean="0"/>
              <a:t>2</a:t>
            </a:r>
            <a:r>
              <a:rPr lang="en-US" baseline="0" dirty="0" smtClean="0"/>
              <a:t> - 211002x + 184167</a:t>
            </a:r>
            <a:endParaRPr lang="en-US" dirty="0" smtClean="0"/>
          </a:p>
          <a:p>
            <a:endParaRPr lang="en-IN" dirty="0" smtClean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417127" y="2687782"/>
            <a:ext cx="277091" cy="595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292435" y="3283527"/>
            <a:ext cx="1191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Intercept 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810491" y="3795777"/>
            <a:ext cx="53617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new candidate X= 6.5, </a:t>
            </a:r>
          </a:p>
          <a:p>
            <a:r>
              <a:rPr lang="en-IN" dirty="0" smtClean="0"/>
              <a:t>Y = </a:t>
            </a:r>
            <a:r>
              <a:rPr lang="en-IN" dirty="0"/>
              <a:t>158922.3</a:t>
            </a:r>
            <a:r>
              <a:rPr lang="en-IN" dirty="0" smtClean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96060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03417" y="778271"/>
            <a:ext cx="77585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Proper Diagnostics to show the accuracy and error of the Model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623455" y="1288474"/>
            <a:ext cx="1068185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</a:t>
            </a:r>
            <a:r>
              <a:rPr lang="en-US" b="1" dirty="0" smtClean="0"/>
              <a:t>mean squared error</a:t>
            </a:r>
            <a:r>
              <a:rPr lang="en-US" dirty="0" smtClean="0"/>
              <a:t> (MSE) tells you how close a regression line is to a set of points. It does this by taking the distances from the points to the regression line (these distances are the “errors”) and squaring them</a:t>
            </a:r>
          </a:p>
          <a:p>
            <a:endParaRPr lang="en-US" dirty="0" smtClean="0"/>
          </a:p>
          <a:p>
            <a:r>
              <a:rPr lang="en-US" dirty="0" smtClean="0"/>
              <a:t>Using Linear regression model, y values are predicted and MSE is calculated between  actual y and predicted y which is  </a:t>
            </a:r>
            <a:r>
              <a:rPr lang="en-IN" dirty="0" err="1" smtClean="0"/>
              <a:t>mean_squared_error</a:t>
            </a:r>
            <a:r>
              <a:rPr lang="en-IN" dirty="0" smtClean="0"/>
              <a:t> =  26695878787.878788 </a:t>
            </a:r>
          </a:p>
          <a:p>
            <a:endParaRPr lang="en-IN" dirty="0"/>
          </a:p>
          <a:p>
            <a:r>
              <a:rPr lang="en-IN" dirty="0" smtClean="0"/>
              <a:t>This is way too high error. Hence Polynomial regression results are best accurate for the given data. </a:t>
            </a:r>
            <a:endParaRPr lang="en-IN" dirty="0"/>
          </a:p>
          <a:p>
            <a:endParaRPr lang="en-IN" dirty="0" smtClean="0"/>
          </a:p>
          <a:p>
            <a:r>
              <a:rPr lang="en-IN" dirty="0" smtClean="0"/>
              <a:t>Also, the predicted salary through polynomial regression model is much closer to the mean of salaries of level 6 and level7. </a:t>
            </a:r>
          </a:p>
          <a:p>
            <a:endParaRPr lang="en-IN" dirty="0"/>
          </a:p>
          <a:p>
            <a:r>
              <a:rPr lang="en-IN" dirty="0" smtClean="0"/>
              <a:t>Hence </a:t>
            </a:r>
            <a:r>
              <a:rPr lang="en-US" dirty="0"/>
              <a:t>Bingo! It’s time to let our candidate know we will offer him a best salary in class with </a:t>
            </a:r>
            <a:r>
              <a:rPr lang="en-US" err="1" smtClean="0"/>
              <a:t>Rs</a:t>
            </a:r>
            <a:r>
              <a:rPr lang="en-US" smtClean="0"/>
              <a:t>. </a:t>
            </a:r>
            <a:r>
              <a:rPr lang="en-IN" smtClean="0"/>
              <a:t>158922.3 </a:t>
            </a:r>
            <a:endParaRPr lang="en-IN" dirty="0" smtClean="0"/>
          </a:p>
          <a:p>
            <a:endParaRPr lang="en-IN" dirty="0" smtClean="0"/>
          </a:p>
          <a:p>
            <a:endParaRPr lang="en-IN" dirty="0"/>
          </a:p>
          <a:p>
            <a:r>
              <a:rPr lang="en-IN" dirty="0" smtClean="0"/>
              <a:t>******************************************************************************************</a:t>
            </a:r>
          </a:p>
          <a:p>
            <a:r>
              <a:rPr lang="en-IN" dirty="0"/>
              <a:t>	</a:t>
            </a:r>
            <a:r>
              <a:rPr lang="en-IN" dirty="0" smtClean="0"/>
              <a:t>			</a:t>
            </a:r>
            <a:r>
              <a:rPr lang="en-IN" smtClean="0"/>
              <a:t>	Thankyou. 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244200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488</Words>
  <Application>Microsoft Office PowerPoint</Application>
  <PresentationFormat>Widescreen</PresentationFormat>
  <Paragraphs>75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Office Theme</vt:lpstr>
      <vt:lpstr>Salary Prediction By Linear and Polynomial Regression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Salary Prediction By Linear and Polynomial Regression</dc:title>
  <dc:creator>Shiva Krishna</dc:creator>
  <cp:lastModifiedBy>Shiva Krishna</cp:lastModifiedBy>
  <cp:revision>10</cp:revision>
  <dcterms:created xsi:type="dcterms:W3CDTF">2022-12-08T06:14:26Z</dcterms:created>
  <dcterms:modified xsi:type="dcterms:W3CDTF">2022-12-08T09:50:18Z</dcterms:modified>
</cp:coreProperties>
</file>